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57" r:id="rId6"/>
    <p:sldId id="258" r:id="rId7"/>
    <p:sldId id="262" r:id="rId8"/>
    <p:sldId id="263" r:id="rId9"/>
    <p:sldId id="264" r:id="rId10"/>
    <p:sldId id="265" r:id="rId11"/>
    <p:sldId id="266" r:id="rId12"/>
    <p:sldId id="267" r:id="rId13"/>
    <p:sldId id="268" r:id="rId14"/>
    <p:sldId id="269" r:id="rId15"/>
    <p:sldId id="315" r:id="rId16"/>
    <p:sldId id="316" r:id="rId17"/>
    <p:sldId id="270" r:id="rId18"/>
    <p:sldId id="271" r:id="rId19"/>
    <p:sldId id="272" r:id="rId20"/>
    <p:sldId id="273" r:id="rId21"/>
    <p:sldId id="274" r:id="rId22"/>
    <p:sldId id="309" r:id="rId23"/>
    <p:sldId id="275" r:id="rId24"/>
    <p:sldId id="276" r:id="rId25"/>
    <p:sldId id="277" r:id="rId26"/>
    <p:sldId id="278" r:id="rId27"/>
    <p:sldId id="279" r:id="rId28"/>
    <p:sldId id="310" r:id="rId29"/>
    <p:sldId id="311" r:id="rId30"/>
    <p:sldId id="312" r:id="rId31"/>
    <p:sldId id="313" r:id="rId32"/>
    <p:sldId id="314" r:id="rId33"/>
    <p:sldId id="297" r:id="rId34"/>
    <p:sldId id="298" r:id="rId35"/>
    <p:sldId id="299" r:id="rId36"/>
    <p:sldId id="304" r:id="rId37"/>
    <p:sldId id="306" r:id="rId38"/>
    <p:sldId id="307" r:id="rId39"/>
    <p:sldId id="30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C8E1F-F0D0-424D-9183-8E2AABCD9044}" v="2" dt="2021-02-22T06:42:22.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5" autoAdjust="0"/>
    <p:restoredTop sz="94660"/>
  </p:normalViewPr>
  <p:slideViewPr>
    <p:cSldViewPr snapToGrid="0">
      <p:cViewPr varScale="1">
        <p:scale>
          <a:sx n="157" d="100"/>
          <a:sy n="157" d="100"/>
        </p:scale>
        <p:origin x="16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vathi Prabhakaran" userId="S::106119091@nitt.edu::840f6001-426d-4fed-8a06-97827c2a38e7" providerId="AD" clId="Web-{B59C8E1F-F0D0-424D-9183-8E2AABCD9044}"/>
    <pc:docChg chg="modSld">
      <pc:chgData name="Parvathi Prabhakaran" userId="S::106119091@nitt.edu::840f6001-426d-4fed-8a06-97827c2a38e7" providerId="AD" clId="Web-{B59C8E1F-F0D0-424D-9183-8E2AABCD9044}" dt="2021-02-22T06:42:22.645" v="1" actId="14100"/>
      <pc:docMkLst>
        <pc:docMk/>
      </pc:docMkLst>
      <pc:sldChg chg="modSp">
        <pc:chgData name="Parvathi Prabhakaran" userId="S::106119091@nitt.edu::840f6001-426d-4fed-8a06-97827c2a38e7" providerId="AD" clId="Web-{B59C8E1F-F0D0-424D-9183-8E2AABCD9044}" dt="2021-02-22T06:42:22.645" v="1" actId="14100"/>
        <pc:sldMkLst>
          <pc:docMk/>
          <pc:sldMk cId="3933240250" sldId="311"/>
        </pc:sldMkLst>
        <pc:grpChg chg="mod">
          <ac:chgData name="Parvathi Prabhakaran" userId="S::106119091@nitt.edu::840f6001-426d-4fed-8a06-97827c2a38e7" providerId="AD" clId="Web-{B59C8E1F-F0D0-424D-9183-8E2AABCD9044}" dt="2021-02-22T06:42:22.645" v="1" actId="14100"/>
          <ac:grpSpMkLst>
            <pc:docMk/>
            <pc:sldMk cId="3933240250" sldId="311"/>
            <ac:grpSpMk id="3093" creationId="{00000000-0000-0000-0000-000000000000}"/>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B447E7-72D8-48B7-9952-EBD650327710}"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en-US"/>
        </a:p>
      </dgm:t>
    </dgm:pt>
    <dgm:pt modelId="{FE01610B-3C0D-4800-8FF8-48A6F0B5084A}">
      <dgm:prSet phldrT="[Text]"/>
      <dgm:spPr/>
      <dgm:t>
        <a:bodyPr/>
        <a:lstStyle/>
        <a:p>
          <a:r>
            <a:rPr lang="en-US" dirty="0"/>
            <a:t>Government</a:t>
          </a:r>
        </a:p>
      </dgm:t>
    </dgm:pt>
    <dgm:pt modelId="{ABDECD46-5483-49E4-AC2A-13AFA19FD93E}" type="parTrans" cxnId="{82F4342C-A4D5-400A-8645-F00426B63367}">
      <dgm:prSet/>
      <dgm:spPr/>
      <dgm:t>
        <a:bodyPr/>
        <a:lstStyle/>
        <a:p>
          <a:endParaRPr lang="en-US"/>
        </a:p>
      </dgm:t>
    </dgm:pt>
    <dgm:pt modelId="{5F698652-39FA-4807-A359-65D2AAD8A853}" type="sibTrans" cxnId="{82F4342C-A4D5-400A-8645-F00426B63367}">
      <dgm:prSet/>
      <dgm:spPr/>
      <dgm:t>
        <a:bodyPr/>
        <a:lstStyle/>
        <a:p>
          <a:endParaRPr lang="en-US"/>
        </a:p>
      </dgm:t>
    </dgm:pt>
    <dgm:pt modelId="{025E86DB-886F-4F50-8C19-C20A58B7C0DD}">
      <dgm:prSet phldrT="[Text]"/>
      <dgm:spPr/>
      <dgm:t>
        <a:bodyPr/>
        <a:lstStyle/>
        <a:p>
          <a:r>
            <a:rPr lang="en-US" dirty="0"/>
            <a:t>Product Market</a:t>
          </a:r>
        </a:p>
      </dgm:t>
    </dgm:pt>
    <dgm:pt modelId="{3F821932-2FE4-4BC3-867E-575400AFC576}" type="parTrans" cxnId="{563BF27B-527F-4491-8973-49E6526CCE37}">
      <dgm:prSet/>
      <dgm:spPr/>
      <dgm:t>
        <a:bodyPr/>
        <a:lstStyle/>
        <a:p>
          <a:endParaRPr lang="en-US"/>
        </a:p>
      </dgm:t>
    </dgm:pt>
    <dgm:pt modelId="{62F9D083-B3E0-47BB-862D-FAAD952848DF}" type="sibTrans" cxnId="{563BF27B-527F-4491-8973-49E6526CCE37}">
      <dgm:prSet/>
      <dgm:spPr/>
      <dgm:t>
        <a:bodyPr/>
        <a:lstStyle/>
        <a:p>
          <a:endParaRPr lang="en-US"/>
        </a:p>
      </dgm:t>
    </dgm:pt>
    <dgm:pt modelId="{F9AE9C48-F1C1-47FD-B099-C288876BFD5F}">
      <dgm:prSet phldrT="[Text]"/>
      <dgm:spPr/>
      <dgm:t>
        <a:bodyPr/>
        <a:lstStyle/>
        <a:p>
          <a:r>
            <a:rPr lang="en-US" dirty="0"/>
            <a:t>Individual</a:t>
          </a:r>
        </a:p>
      </dgm:t>
    </dgm:pt>
    <dgm:pt modelId="{EAC7C317-C22D-4C9E-A384-6B2A9B6C10C1}" type="parTrans" cxnId="{C88487BF-93D5-4979-8DB0-ED41A3BF7CA9}">
      <dgm:prSet/>
      <dgm:spPr/>
      <dgm:t>
        <a:bodyPr/>
        <a:lstStyle/>
        <a:p>
          <a:endParaRPr lang="en-US"/>
        </a:p>
      </dgm:t>
    </dgm:pt>
    <dgm:pt modelId="{5FE679E7-4B1C-42A2-9B52-B0211775184C}" type="sibTrans" cxnId="{C88487BF-93D5-4979-8DB0-ED41A3BF7CA9}">
      <dgm:prSet/>
      <dgm:spPr/>
      <dgm:t>
        <a:bodyPr/>
        <a:lstStyle/>
        <a:p>
          <a:endParaRPr lang="en-US"/>
        </a:p>
      </dgm:t>
    </dgm:pt>
    <dgm:pt modelId="{AD364242-0CEA-4E8B-80FD-CF30FE0816C0}">
      <dgm:prSet phldrT="[Text]"/>
      <dgm:spPr/>
      <dgm:t>
        <a:bodyPr/>
        <a:lstStyle/>
        <a:p>
          <a:r>
            <a:rPr lang="en-US" dirty="0"/>
            <a:t>Business</a:t>
          </a:r>
        </a:p>
      </dgm:t>
    </dgm:pt>
    <dgm:pt modelId="{1E76D17E-3D36-4BE8-872A-DE6723494AA2}" type="parTrans" cxnId="{89E5B708-97F4-4849-8F1F-FA3E6ECED6F3}">
      <dgm:prSet/>
      <dgm:spPr/>
      <dgm:t>
        <a:bodyPr/>
        <a:lstStyle/>
        <a:p>
          <a:endParaRPr lang="en-US"/>
        </a:p>
      </dgm:t>
    </dgm:pt>
    <dgm:pt modelId="{FF22F12F-8B0D-467D-BE65-C0F10424D77F}" type="sibTrans" cxnId="{89E5B708-97F4-4849-8F1F-FA3E6ECED6F3}">
      <dgm:prSet/>
      <dgm:spPr/>
      <dgm:t>
        <a:bodyPr/>
        <a:lstStyle/>
        <a:p>
          <a:endParaRPr lang="en-US"/>
        </a:p>
      </dgm:t>
    </dgm:pt>
    <dgm:pt modelId="{966BCD7D-2BE5-435C-8220-0C31D2819B13}">
      <dgm:prSet phldrT="[Text]"/>
      <dgm:spPr/>
      <dgm:t>
        <a:bodyPr/>
        <a:lstStyle/>
        <a:p>
          <a:r>
            <a:rPr lang="en-US" dirty="0"/>
            <a:t>Factor /Resource</a:t>
          </a:r>
        </a:p>
        <a:p>
          <a:r>
            <a:rPr lang="en-US" dirty="0"/>
            <a:t>Market</a:t>
          </a:r>
        </a:p>
      </dgm:t>
    </dgm:pt>
    <dgm:pt modelId="{E5914964-C5A9-422F-95AC-89DF1E412FB9}" type="sibTrans" cxnId="{91B2C811-B917-4731-9343-6787CA099987}">
      <dgm:prSet/>
      <dgm:spPr/>
      <dgm:t>
        <a:bodyPr/>
        <a:lstStyle/>
        <a:p>
          <a:endParaRPr lang="en-US"/>
        </a:p>
      </dgm:t>
    </dgm:pt>
    <dgm:pt modelId="{591DD1A1-F528-4BE3-AA37-F7F6154918D4}" type="parTrans" cxnId="{91B2C811-B917-4731-9343-6787CA099987}">
      <dgm:prSet/>
      <dgm:spPr/>
      <dgm:t>
        <a:bodyPr/>
        <a:lstStyle/>
        <a:p>
          <a:endParaRPr lang="en-US"/>
        </a:p>
      </dgm:t>
    </dgm:pt>
    <dgm:pt modelId="{0A55673F-40E8-4F33-B3B0-E3CE93727EEB}" type="pres">
      <dgm:prSet presAssocID="{28B447E7-72D8-48B7-9952-EBD650327710}" presName="Name0" presStyleCnt="0">
        <dgm:presLayoutVars>
          <dgm:chMax val="1"/>
          <dgm:dir/>
          <dgm:animLvl val="ctr"/>
          <dgm:resizeHandles val="exact"/>
        </dgm:presLayoutVars>
      </dgm:prSet>
      <dgm:spPr/>
    </dgm:pt>
    <dgm:pt modelId="{767BA8E0-62B6-4125-9A84-6D516A10DE55}" type="pres">
      <dgm:prSet presAssocID="{FE01610B-3C0D-4800-8FF8-48A6F0B5084A}" presName="centerShape" presStyleLbl="node0" presStyleIdx="0" presStyleCnt="1"/>
      <dgm:spPr/>
    </dgm:pt>
    <dgm:pt modelId="{DEC8B8F2-4C8E-4A17-AB44-8D4114843C5C}" type="pres">
      <dgm:prSet presAssocID="{025E86DB-886F-4F50-8C19-C20A58B7C0DD}" presName="node" presStyleLbl="node1" presStyleIdx="0" presStyleCnt="4">
        <dgm:presLayoutVars>
          <dgm:bulletEnabled val="1"/>
        </dgm:presLayoutVars>
      </dgm:prSet>
      <dgm:spPr/>
    </dgm:pt>
    <dgm:pt modelId="{6773338F-E2B4-4AB9-8590-2393C350EC8E}" type="pres">
      <dgm:prSet presAssocID="{025E86DB-886F-4F50-8C19-C20A58B7C0DD}" presName="dummy" presStyleCnt="0"/>
      <dgm:spPr/>
    </dgm:pt>
    <dgm:pt modelId="{F057FA03-E8A7-496A-B594-B23E5342723C}" type="pres">
      <dgm:prSet presAssocID="{62F9D083-B3E0-47BB-862D-FAAD952848DF}" presName="sibTrans" presStyleLbl="sibTrans2D1" presStyleIdx="0" presStyleCnt="4"/>
      <dgm:spPr/>
    </dgm:pt>
    <dgm:pt modelId="{05DFB557-9FB3-421E-A4A9-B8F0DFE348BB}" type="pres">
      <dgm:prSet presAssocID="{F9AE9C48-F1C1-47FD-B099-C288876BFD5F}" presName="node" presStyleLbl="node1" presStyleIdx="1" presStyleCnt="4">
        <dgm:presLayoutVars>
          <dgm:bulletEnabled val="1"/>
        </dgm:presLayoutVars>
      </dgm:prSet>
      <dgm:spPr/>
    </dgm:pt>
    <dgm:pt modelId="{2CBE8837-651C-46F4-858F-DB5594508CB4}" type="pres">
      <dgm:prSet presAssocID="{F9AE9C48-F1C1-47FD-B099-C288876BFD5F}" presName="dummy" presStyleCnt="0"/>
      <dgm:spPr/>
    </dgm:pt>
    <dgm:pt modelId="{0A20CD11-E85E-4DA7-A7FB-41A9A968610B}" type="pres">
      <dgm:prSet presAssocID="{5FE679E7-4B1C-42A2-9B52-B0211775184C}" presName="sibTrans" presStyleLbl="sibTrans2D1" presStyleIdx="1" presStyleCnt="4"/>
      <dgm:spPr/>
    </dgm:pt>
    <dgm:pt modelId="{5AE8C4DF-D3B6-448C-986D-A6377D462CF5}" type="pres">
      <dgm:prSet presAssocID="{966BCD7D-2BE5-435C-8220-0C31D2819B13}" presName="node" presStyleLbl="node1" presStyleIdx="2" presStyleCnt="4">
        <dgm:presLayoutVars>
          <dgm:bulletEnabled val="1"/>
        </dgm:presLayoutVars>
      </dgm:prSet>
      <dgm:spPr/>
    </dgm:pt>
    <dgm:pt modelId="{D4980B80-D9FB-4377-B792-E89D59C5942C}" type="pres">
      <dgm:prSet presAssocID="{966BCD7D-2BE5-435C-8220-0C31D2819B13}" presName="dummy" presStyleCnt="0"/>
      <dgm:spPr/>
    </dgm:pt>
    <dgm:pt modelId="{3E35E2A9-76D2-41C8-9EAD-288FB0EA9EE0}" type="pres">
      <dgm:prSet presAssocID="{E5914964-C5A9-422F-95AC-89DF1E412FB9}" presName="sibTrans" presStyleLbl="sibTrans2D1" presStyleIdx="2" presStyleCnt="4"/>
      <dgm:spPr/>
    </dgm:pt>
    <dgm:pt modelId="{9DE95771-01EC-4B48-8731-567D3234AE65}" type="pres">
      <dgm:prSet presAssocID="{AD364242-0CEA-4E8B-80FD-CF30FE0816C0}" presName="node" presStyleLbl="node1" presStyleIdx="3" presStyleCnt="4">
        <dgm:presLayoutVars>
          <dgm:bulletEnabled val="1"/>
        </dgm:presLayoutVars>
      </dgm:prSet>
      <dgm:spPr/>
    </dgm:pt>
    <dgm:pt modelId="{01BD431E-19EC-48D6-9E76-9C89902E05A5}" type="pres">
      <dgm:prSet presAssocID="{AD364242-0CEA-4E8B-80FD-CF30FE0816C0}" presName="dummy" presStyleCnt="0"/>
      <dgm:spPr/>
    </dgm:pt>
    <dgm:pt modelId="{133ECC55-9E82-480E-89D5-3E8A13854DFA}" type="pres">
      <dgm:prSet presAssocID="{FF22F12F-8B0D-467D-BE65-C0F10424D77F}" presName="sibTrans" presStyleLbl="sibTrans2D1" presStyleIdx="3" presStyleCnt="4"/>
      <dgm:spPr/>
    </dgm:pt>
  </dgm:ptLst>
  <dgm:cxnLst>
    <dgm:cxn modelId="{89E5B708-97F4-4849-8F1F-FA3E6ECED6F3}" srcId="{FE01610B-3C0D-4800-8FF8-48A6F0B5084A}" destId="{AD364242-0CEA-4E8B-80FD-CF30FE0816C0}" srcOrd="3" destOrd="0" parTransId="{1E76D17E-3D36-4BE8-872A-DE6723494AA2}" sibTransId="{FF22F12F-8B0D-467D-BE65-C0F10424D77F}"/>
    <dgm:cxn modelId="{91B2C811-B917-4731-9343-6787CA099987}" srcId="{FE01610B-3C0D-4800-8FF8-48A6F0B5084A}" destId="{966BCD7D-2BE5-435C-8220-0C31D2819B13}" srcOrd="2" destOrd="0" parTransId="{591DD1A1-F528-4BE3-AA37-F7F6154918D4}" sibTransId="{E5914964-C5A9-422F-95AC-89DF1E412FB9}"/>
    <dgm:cxn modelId="{2388921F-2E7B-0240-983F-D37449F7EA92}" type="presOf" srcId="{025E86DB-886F-4F50-8C19-C20A58B7C0DD}" destId="{DEC8B8F2-4C8E-4A17-AB44-8D4114843C5C}" srcOrd="0" destOrd="0" presId="urn:microsoft.com/office/officeart/2005/8/layout/radial6"/>
    <dgm:cxn modelId="{82F4342C-A4D5-400A-8645-F00426B63367}" srcId="{28B447E7-72D8-48B7-9952-EBD650327710}" destId="{FE01610B-3C0D-4800-8FF8-48A6F0B5084A}" srcOrd="0" destOrd="0" parTransId="{ABDECD46-5483-49E4-AC2A-13AFA19FD93E}" sibTransId="{5F698652-39FA-4807-A359-65D2AAD8A853}"/>
    <dgm:cxn modelId="{74DADD3B-EBF5-3941-A529-A2DB734AA493}" type="presOf" srcId="{FE01610B-3C0D-4800-8FF8-48A6F0B5084A}" destId="{767BA8E0-62B6-4125-9A84-6D516A10DE55}" srcOrd="0" destOrd="0" presId="urn:microsoft.com/office/officeart/2005/8/layout/radial6"/>
    <dgm:cxn modelId="{E07A4E6D-07F5-6447-8B58-DE93778C849E}" type="presOf" srcId="{AD364242-0CEA-4E8B-80FD-CF30FE0816C0}" destId="{9DE95771-01EC-4B48-8731-567D3234AE65}" srcOrd="0" destOrd="0" presId="urn:microsoft.com/office/officeart/2005/8/layout/radial6"/>
    <dgm:cxn modelId="{FEFA4E4D-F75A-0C44-AFBE-2F37B3352D3B}" type="presOf" srcId="{FF22F12F-8B0D-467D-BE65-C0F10424D77F}" destId="{133ECC55-9E82-480E-89D5-3E8A13854DFA}" srcOrd="0" destOrd="0" presId="urn:microsoft.com/office/officeart/2005/8/layout/radial6"/>
    <dgm:cxn modelId="{267EB651-D343-C94C-B256-181301A1D0FD}" type="presOf" srcId="{E5914964-C5A9-422F-95AC-89DF1E412FB9}" destId="{3E35E2A9-76D2-41C8-9EAD-288FB0EA9EE0}" srcOrd="0" destOrd="0" presId="urn:microsoft.com/office/officeart/2005/8/layout/radial6"/>
    <dgm:cxn modelId="{40DB1E73-0305-044D-9FAF-172DCA051DB7}" type="presOf" srcId="{28B447E7-72D8-48B7-9952-EBD650327710}" destId="{0A55673F-40E8-4F33-B3B0-E3CE93727EEB}" srcOrd="0" destOrd="0" presId="urn:microsoft.com/office/officeart/2005/8/layout/radial6"/>
    <dgm:cxn modelId="{563BF27B-527F-4491-8973-49E6526CCE37}" srcId="{FE01610B-3C0D-4800-8FF8-48A6F0B5084A}" destId="{025E86DB-886F-4F50-8C19-C20A58B7C0DD}" srcOrd="0" destOrd="0" parTransId="{3F821932-2FE4-4BC3-867E-575400AFC576}" sibTransId="{62F9D083-B3E0-47BB-862D-FAAD952848DF}"/>
    <dgm:cxn modelId="{764F54AF-DD3E-AE40-B55B-D72E763EB47F}" type="presOf" srcId="{F9AE9C48-F1C1-47FD-B099-C288876BFD5F}" destId="{05DFB557-9FB3-421E-A4A9-B8F0DFE348BB}" srcOrd="0" destOrd="0" presId="urn:microsoft.com/office/officeart/2005/8/layout/radial6"/>
    <dgm:cxn modelId="{C88487BF-93D5-4979-8DB0-ED41A3BF7CA9}" srcId="{FE01610B-3C0D-4800-8FF8-48A6F0B5084A}" destId="{F9AE9C48-F1C1-47FD-B099-C288876BFD5F}" srcOrd="1" destOrd="0" parTransId="{EAC7C317-C22D-4C9E-A384-6B2A9B6C10C1}" sibTransId="{5FE679E7-4B1C-42A2-9B52-B0211775184C}"/>
    <dgm:cxn modelId="{374BDDC6-6C15-9048-8BC0-1E0E088E006F}" type="presOf" srcId="{966BCD7D-2BE5-435C-8220-0C31D2819B13}" destId="{5AE8C4DF-D3B6-448C-986D-A6377D462CF5}" srcOrd="0" destOrd="0" presId="urn:microsoft.com/office/officeart/2005/8/layout/radial6"/>
    <dgm:cxn modelId="{B03A9DD6-772B-1745-98D7-AF231676C7B3}" type="presOf" srcId="{5FE679E7-4B1C-42A2-9B52-B0211775184C}" destId="{0A20CD11-E85E-4DA7-A7FB-41A9A968610B}" srcOrd="0" destOrd="0" presId="urn:microsoft.com/office/officeart/2005/8/layout/radial6"/>
    <dgm:cxn modelId="{A65B03E3-7DB2-CD4D-8714-0CB4C321CB21}" type="presOf" srcId="{62F9D083-B3E0-47BB-862D-FAAD952848DF}" destId="{F057FA03-E8A7-496A-B594-B23E5342723C}" srcOrd="0" destOrd="0" presId="urn:microsoft.com/office/officeart/2005/8/layout/radial6"/>
    <dgm:cxn modelId="{9B7EBC59-9EAB-DC4B-AAB3-4B36D287BA45}" type="presParOf" srcId="{0A55673F-40E8-4F33-B3B0-E3CE93727EEB}" destId="{767BA8E0-62B6-4125-9A84-6D516A10DE55}" srcOrd="0" destOrd="0" presId="urn:microsoft.com/office/officeart/2005/8/layout/radial6"/>
    <dgm:cxn modelId="{F1E88F1A-FCBA-3247-9942-B61D8562428C}" type="presParOf" srcId="{0A55673F-40E8-4F33-B3B0-E3CE93727EEB}" destId="{DEC8B8F2-4C8E-4A17-AB44-8D4114843C5C}" srcOrd="1" destOrd="0" presId="urn:microsoft.com/office/officeart/2005/8/layout/radial6"/>
    <dgm:cxn modelId="{C765B029-03D5-0842-B9D7-D8B4DBD31FEA}" type="presParOf" srcId="{0A55673F-40E8-4F33-B3B0-E3CE93727EEB}" destId="{6773338F-E2B4-4AB9-8590-2393C350EC8E}" srcOrd="2" destOrd="0" presId="urn:microsoft.com/office/officeart/2005/8/layout/radial6"/>
    <dgm:cxn modelId="{2EDC971E-B274-974C-BAC4-3FBDCED87D6F}" type="presParOf" srcId="{0A55673F-40E8-4F33-B3B0-E3CE93727EEB}" destId="{F057FA03-E8A7-496A-B594-B23E5342723C}" srcOrd="3" destOrd="0" presId="urn:microsoft.com/office/officeart/2005/8/layout/radial6"/>
    <dgm:cxn modelId="{0A64C12F-9F90-FA46-9DD5-12528C766E29}" type="presParOf" srcId="{0A55673F-40E8-4F33-B3B0-E3CE93727EEB}" destId="{05DFB557-9FB3-421E-A4A9-B8F0DFE348BB}" srcOrd="4" destOrd="0" presId="urn:microsoft.com/office/officeart/2005/8/layout/radial6"/>
    <dgm:cxn modelId="{3FE64059-43B8-464F-AA08-9D9F824093B2}" type="presParOf" srcId="{0A55673F-40E8-4F33-B3B0-E3CE93727EEB}" destId="{2CBE8837-651C-46F4-858F-DB5594508CB4}" srcOrd="5" destOrd="0" presId="urn:microsoft.com/office/officeart/2005/8/layout/radial6"/>
    <dgm:cxn modelId="{4866BFA0-C374-8E40-9CBB-A79555E6A6D1}" type="presParOf" srcId="{0A55673F-40E8-4F33-B3B0-E3CE93727EEB}" destId="{0A20CD11-E85E-4DA7-A7FB-41A9A968610B}" srcOrd="6" destOrd="0" presId="urn:microsoft.com/office/officeart/2005/8/layout/radial6"/>
    <dgm:cxn modelId="{4A60D425-43E5-6D4F-B2C3-0FC27F5D072E}" type="presParOf" srcId="{0A55673F-40E8-4F33-B3B0-E3CE93727EEB}" destId="{5AE8C4DF-D3B6-448C-986D-A6377D462CF5}" srcOrd="7" destOrd="0" presId="urn:microsoft.com/office/officeart/2005/8/layout/radial6"/>
    <dgm:cxn modelId="{352765F9-8625-D546-B1C9-ABD11B55C46C}" type="presParOf" srcId="{0A55673F-40E8-4F33-B3B0-E3CE93727EEB}" destId="{D4980B80-D9FB-4377-B792-E89D59C5942C}" srcOrd="8" destOrd="0" presId="urn:microsoft.com/office/officeart/2005/8/layout/radial6"/>
    <dgm:cxn modelId="{DB751792-6281-BF46-82D3-CB39D45E0451}" type="presParOf" srcId="{0A55673F-40E8-4F33-B3B0-E3CE93727EEB}" destId="{3E35E2A9-76D2-41C8-9EAD-288FB0EA9EE0}" srcOrd="9" destOrd="0" presId="urn:microsoft.com/office/officeart/2005/8/layout/radial6"/>
    <dgm:cxn modelId="{08E1D9E8-DC05-B748-8A3B-2A15C1F4E846}" type="presParOf" srcId="{0A55673F-40E8-4F33-B3B0-E3CE93727EEB}" destId="{9DE95771-01EC-4B48-8731-567D3234AE65}" srcOrd="10" destOrd="0" presId="urn:microsoft.com/office/officeart/2005/8/layout/radial6"/>
    <dgm:cxn modelId="{A640F508-22DC-D54C-B003-ACC12F38E0B3}" type="presParOf" srcId="{0A55673F-40E8-4F33-B3B0-E3CE93727EEB}" destId="{01BD431E-19EC-48D6-9E76-9C89902E05A5}" srcOrd="11" destOrd="0" presId="urn:microsoft.com/office/officeart/2005/8/layout/radial6"/>
    <dgm:cxn modelId="{370BDBBE-26C2-5B41-A3BD-9F46EBE364C8}" type="presParOf" srcId="{0A55673F-40E8-4F33-B3B0-E3CE93727EEB}" destId="{133ECC55-9E82-480E-89D5-3E8A13854DFA}"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ECC55-9E82-480E-89D5-3E8A13854DFA}">
      <dsp:nvSpPr>
        <dsp:cNvPr id="0" name=""/>
        <dsp:cNvSpPr/>
      </dsp:nvSpPr>
      <dsp:spPr>
        <a:xfrm>
          <a:off x="500536" y="456086"/>
          <a:ext cx="3039115" cy="3039115"/>
        </a:xfrm>
        <a:prstGeom prst="blockArc">
          <a:avLst>
            <a:gd name="adj1" fmla="val 10800000"/>
            <a:gd name="adj2" fmla="val 16200000"/>
            <a:gd name="adj3" fmla="val 4639"/>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35E2A9-76D2-41C8-9EAD-288FB0EA9EE0}">
      <dsp:nvSpPr>
        <dsp:cNvPr id="0" name=""/>
        <dsp:cNvSpPr/>
      </dsp:nvSpPr>
      <dsp:spPr>
        <a:xfrm>
          <a:off x="500536" y="456086"/>
          <a:ext cx="3039115" cy="3039115"/>
        </a:xfrm>
        <a:prstGeom prst="blockArc">
          <a:avLst>
            <a:gd name="adj1" fmla="val 5400000"/>
            <a:gd name="adj2" fmla="val 10800000"/>
            <a:gd name="adj3" fmla="val 4639"/>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20CD11-E85E-4DA7-A7FB-41A9A968610B}">
      <dsp:nvSpPr>
        <dsp:cNvPr id="0" name=""/>
        <dsp:cNvSpPr/>
      </dsp:nvSpPr>
      <dsp:spPr>
        <a:xfrm>
          <a:off x="500536" y="456086"/>
          <a:ext cx="3039115" cy="3039115"/>
        </a:xfrm>
        <a:prstGeom prst="blockArc">
          <a:avLst>
            <a:gd name="adj1" fmla="val 0"/>
            <a:gd name="adj2" fmla="val 5400000"/>
            <a:gd name="adj3" fmla="val 4639"/>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57FA03-E8A7-496A-B594-B23E5342723C}">
      <dsp:nvSpPr>
        <dsp:cNvPr id="0" name=""/>
        <dsp:cNvSpPr/>
      </dsp:nvSpPr>
      <dsp:spPr>
        <a:xfrm>
          <a:off x="500536" y="456086"/>
          <a:ext cx="3039115" cy="3039115"/>
        </a:xfrm>
        <a:prstGeom prst="blockArc">
          <a:avLst>
            <a:gd name="adj1" fmla="val 16200000"/>
            <a:gd name="adj2" fmla="val 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7BA8E0-62B6-4125-9A84-6D516A10DE55}">
      <dsp:nvSpPr>
        <dsp:cNvPr id="0" name=""/>
        <dsp:cNvSpPr/>
      </dsp:nvSpPr>
      <dsp:spPr>
        <a:xfrm>
          <a:off x="1320754" y="1276304"/>
          <a:ext cx="1398678" cy="139867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Government</a:t>
          </a:r>
        </a:p>
      </dsp:txBody>
      <dsp:txXfrm>
        <a:off x="1525586" y="1481136"/>
        <a:ext cx="989014" cy="989014"/>
      </dsp:txXfrm>
    </dsp:sp>
    <dsp:sp modelId="{DEC8B8F2-4C8E-4A17-AB44-8D4114843C5C}">
      <dsp:nvSpPr>
        <dsp:cNvPr id="0" name=""/>
        <dsp:cNvSpPr/>
      </dsp:nvSpPr>
      <dsp:spPr>
        <a:xfrm>
          <a:off x="1530556" y="1795"/>
          <a:ext cx="979074" cy="97907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Market</a:t>
          </a:r>
        </a:p>
      </dsp:txBody>
      <dsp:txXfrm>
        <a:off x="1673938" y="145177"/>
        <a:ext cx="692310" cy="692310"/>
      </dsp:txXfrm>
    </dsp:sp>
    <dsp:sp modelId="{05DFB557-9FB3-421E-A4A9-B8F0DFE348BB}">
      <dsp:nvSpPr>
        <dsp:cNvPr id="0" name=""/>
        <dsp:cNvSpPr/>
      </dsp:nvSpPr>
      <dsp:spPr>
        <a:xfrm>
          <a:off x="3014867" y="1486106"/>
          <a:ext cx="979074" cy="979074"/>
        </a:xfrm>
        <a:prstGeom prst="ellips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Individual</a:t>
          </a:r>
        </a:p>
      </dsp:txBody>
      <dsp:txXfrm>
        <a:off x="3158249" y="1629488"/>
        <a:ext cx="692310" cy="692310"/>
      </dsp:txXfrm>
    </dsp:sp>
    <dsp:sp modelId="{5AE8C4DF-D3B6-448C-986D-A6377D462CF5}">
      <dsp:nvSpPr>
        <dsp:cNvPr id="0" name=""/>
        <dsp:cNvSpPr/>
      </dsp:nvSpPr>
      <dsp:spPr>
        <a:xfrm>
          <a:off x="1530556" y="2970417"/>
          <a:ext cx="979074" cy="979074"/>
        </a:xfrm>
        <a:prstGeom prst="ellipse">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Factor /Resource</a:t>
          </a:r>
        </a:p>
        <a:p>
          <a:pPr marL="0" lvl="0" indent="0" algn="ctr" defTabSz="533400">
            <a:lnSpc>
              <a:spcPct val="90000"/>
            </a:lnSpc>
            <a:spcBef>
              <a:spcPct val="0"/>
            </a:spcBef>
            <a:spcAft>
              <a:spcPct val="35000"/>
            </a:spcAft>
            <a:buNone/>
          </a:pPr>
          <a:r>
            <a:rPr lang="en-US" sz="1200" kern="1200" dirty="0"/>
            <a:t>Market</a:t>
          </a:r>
        </a:p>
      </dsp:txBody>
      <dsp:txXfrm>
        <a:off x="1673938" y="3113799"/>
        <a:ext cx="692310" cy="692310"/>
      </dsp:txXfrm>
    </dsp:sp>
    <dsp:sp modelId="{9DE95771-01EC-4B48-8731-567D3234AE65}">
      <dsp:nvSpPr>
        <dsp:cNvPr id="0" name=""/>
        <dsp:cNvSpPr/>
      </dsp:nvSpPr>
      <dsp:spPr>
        <a:xfrm>
          <a:off x="46245" y="1486106"/>
          <a:ext cx="979074" cy="979074"/>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Business</a:t>
          </a:r>
        </a:p>
      </dsp:txBody>
      <dsp:txXfrm>
        <a:off x="189627" y="1629488"/>
        <a:ext cx="692310" cy="69231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CF86F-9D8B-43DF-A735-A08D5C830568}" type="datetimeFigureOut">
              <a:rPr lang="en-IN" smtClean="0"/>
              <a:t>21-02-2021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00B12-BCF0-4703-B9E6-42C563418F05}" type="slidenum">
              <a:rPr lang="en-IN" smtClean="0"/>
              <a:t>‹#›</a:t>
            </a:fld>
            <a:endParaRPr lang="en-IN"/>
          </a:p>
        </p:txBody>
      </p:sp>
    </p:spTree>
    <p:extLst>
      <p:ext uri="{BB962C8B-B14F-4D97-AF65-F5344CB8AC3E}">
        <p14:creationId xmlns:p14="http://schemas.microsoft.com/office/powerpoint/2010/main" val="3817749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FE3C46-1B63-4012-9966-1EAE0BD8F7DE}" type="slidenum">
              <a:rPr lang="en-US" altLang="en-US"/>
              <a:pPr eaLnBrk="1" hangingPunct="1"/>
              <a:t>18</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IN" altLang="en-US">
              <a:latin typeface="Arial" panose="020B0604020202020204" pitchFamily="34" charset="0"/>
            </a:endParaRPr>
          </a:p>
        </p:txBody>
      </p:sp>
    </p:spTree>
    <p:extLst>
      <p:ext uri="{BB962C8B-B14F-4D97-AF65-F5344CB8AC3E}">
        <p14:creationId xmlns:p14="http://schemas.microsoft.com/office/powerpoint/2010/main" val="2540869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08C154B-01DF-4EC4-BF18-DCDBC376F552}" type="slidenum">
              <a:rPr lang="en-US" altLang="en-US"/>
              <a:pPr/>
              <a:t>26</a:t>
            </a:fld>
            <a:endParaRPr lang="en-US" altLang="en-US"/>
          </a:p>
        </p:txBody>
      </p:sp>
      <p:sp>
        <p:nvSpPr>
          <p:cNvPr id="4098"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 name="Rectangle 3"/>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9" tIns="0" rIns="19049" bIns="0" anchor="b"/>
          <a:lstStyle/>
          <a:p>
            <a:pPr algn="r"/>
            <a:r>
              <a:rPr lang="en-US" altLang="en-US" sz="1000" i="1"/>
              <a:t>7</a:t>
            </a:r>
          </a:p>
        </p:txBody>
      </p:sp>
      <p:sp>
        <p:nvSpPr>
          <p:cNvPr id="4100" name="Rectangle 4"/>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Rectangle 5"/>
          <p:cNvSpPr>
            <a:spLocks noChangeArrowheads="1"/>
          </p:cNvSpPr>
          <p:nvPr/>
        </p:nvSpPr>
        <p:spPr bwMode="auto">
          <a:xfrm>
            <a:off x="-1588" y="0"/>
            <a:ext cx="2971801"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Rectangle 6"/>
          <p:cNvSpPr>
            <a:spLocks noGrp="1" noRot="1" noChangeAspect="1" noChangeArrowheads="1" noTextEdit="1"/>
          </p:cNvSpPr>
          <p:nvPr>
            <p:ph type="sldImg"/>
          </p:nvPr>
        </p:nvSpPr>
        <p:spPr>
          <a:xfrm>
            <a:off x="393700" y="692150"/>
            <a:ext cx="6072188" cy="3416300"/>
          </a:xfrm>
          <a:ln w="12700" cap="flat"/>
        </p:spPr>
      </p:sp>
      <p:sp>
        <p:nvSpPr>
          <p:cNvPr id="4103" name="Rectangle 7"/>
          <p:cNvSpPr>
            <a:spLocks noGrp="1" noChangeArrowheads="1"/>
          </p:cNvSpPr>
          <p:nvPr>
            <p:ph type="body" idx="1"/>
          </p:nvPr>
        </p:nvSpPr>
        <p:spPr>
          <a:ln/>
        </p:spPr>
        <p:txBody>
          <a:bodyPr lIns="92066" tIns="46033" rIns="92066" bIns="46033"/>
          <a:lstStyle/>
          <a:p>
            <a:endParaRPr lang="en-US" altLang="en-US"/>
          </a:p>
        </p:txBody>
      </p:sp>
    </p:spTree>
    <p:extLst>
      <p:ext uri="{BB962C8B-B14F-4D97-AF65-F5344CB8AC3E}">
        <p14:creationId xmlns:p14="http://schemas.microsoft.com/office/powerpoint/2010/main" val="4063418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229253-4FCD-4B55-8DAF-3DAD682F5EE7}" type="slidenum">
              <a:rPr lang="en-US" altLang="en-US"/>
              <a:pPr eaLnBrk="1" hangingPunct="1"/>
              <a:t>29</a:t>
            </a:fld>
            <a:endParaRPr lang="en-US" altLang="en-US"/>
          </a:p>
        </p:txBody>
      </p:sp>
      <p:sp>
        <p:nvSpPr>
          <p:cNvPr id="593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BDEBCD5-E4A6-45EA-B2C6-3E86D34AA918}" type="slidenum">
              <a:rPr lang="en-US" altLang="en-US" sz="1200">
                <a:cs typeface="Arial" panose="020B0604020202020204" pitchFamily="34" charset="0"/>
              </a:rPr>
              <a:pPr algn="r" eaLnBrk="1" hangingPunct="1"/>
              <a:t>29</a:t>
            </a:fld>
            <a:endParaRPr lang="en-US" altLang="en-US" sz="1200">
              <a:cs typeface="Arial" panose="020B0604020202020204" pitchFamily="34" charset="0"/>
            </a:endParaRPr>
          </a:p>
        </p:txBody>
      </p:sp>
      <p:sp>
        <p:nvSpPr>
          <p:cNvPr id="59396" name="Rectangle 2"/>
          <p:cNvSpPr>
            <a:spLocks noGrp="1" noRot="1" noChangeAspect="1" noChangeArrowheads="1" noTextEdit="1"/>
          </p:cNvSpPr>
          <p:nvPr>
            <p:ph type="sldImg"/>
          </p:nvPr>
        </p:nvSpPr>
        <p:spPr>
          <a:xfrm>
            <a:off x="382588" y="685800"/>
            <a:ext cx="6096000" cy="34290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159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F8FA88-6D0E-46D5-9F7B-4A8D4AF3E5F1}"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169484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F8FA88-6D0E-46D5-9F7B-4A8D4AF3E5F1}"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168941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F8FA88-6D0E-46D5-9F7B-4A8D4AF3E5F1}"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341774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F8FA88-6D0E-46D5-9F7B-4A8D4AF3E5F1}"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158373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F8FA88-6D0E-46D5-9F7B-4A8D4AF3E5F1}"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36030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F8FA88-6D0E-46D5-9F7B-4A8D4AF3E5F1}"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107395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F8FA88-6D0E-46D5-9F7B-4A8D4AF3E5F1}" type="datetimeFigureOut">
              <a:rPr lang="en-IN" smtClean="0"/>
              <a:t>21-02-2021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221140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F8FA88-6D0E-46D5-9F7B-4A8D4AF3E5F1}" type="datetimeFigureOut">
              <a:rPr lang="en-IN" smtClean="0"/>
              <a:t>21-02-2021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244279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8FA88-6D0E-46D5-9F7B-4A8D4AF3E5F1}" type="datetimeFigureOut">
              <a:rPr lang="en-IN" smtClean="0"/>
              <a:t>21-02-2021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124118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F8FA88-6D0E-46D5-9F7B-4A8D4AF3E5F1}"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193819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F8FA88-6D0E-46D5-9F7B-4A8D4AF3E5F1}"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66EFE-663D-4DE9-A091-8984AFCA8BA1}" type="slidenum">
              <a:rPr lang="en-IN" smtClean="0"/>
              <a:t>‹#›</a:t>
            </a:fld>
            <a:endParaRPr lang="en-IN"/>
          </a:p>
        </p:txBody>
      </p:sp>
    </p:spTree>
    <p:extLst>
      <p:ext uri="{BB962C8B-B14F-4D97-AF65-F5344CB8AC3E}">
        <p14:creationId xmlns:p14="http://schemas.microsoft.com/office/powerpoint/2010/main" val="243176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8FA88-6D0E-46D5-9F7B-4A8D4AF3E5F1}" type="datetimeFigureOut">
              <a:rPr lang="en-IN" smtClean="0"/>
              <a:t>21-02-2021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66EFE-663D-4DE9-A091-8984AFCA8BA1}" type="slidenum">
              <a:rPr lang="en-IN" smtClean="0"/>
              <a:t>‹#›</a:t>
            </a:fld>
            <a:endParaRPr lang="en-IN"/>
          </a:p>
        </p:txBody>
      </p:sp>
    </p:spTree>
    <p:extLst>
      <p:ext uri="{BB962C8B-B14F-4D97-AF65-F5344CB8AC3E}">
        <p14:creationId xmlns:p14="http://schemas.microsoft.com/office/powerpoint/2010/main" val="302691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b="1" dirty="0"/>
              <a:t>HSIR13</a:t>
            </a:r>
            <a:br>
              <a:rPr lang="en-IN" sz="3600" b="1" dirty="0"/>
            </a:br>
            <a:r>
              <a:rPr lang="en-IN" sz="3600" b="1" dirty="0"/>
              <a:t>INDUSTRIAL ECONOMICS AND FOREIGN TRADE</a:t>
            </a:r>
          </a:p>
        </p:txBody>
      </p:sp>
    </p:spTree>
    <p:extLst>
      <p:ext uri="{BB962C8B-B14F-4D97-AF65-F5344CB8AC3E}">
        <p14:creationId xmlns:p14="http://schemas.microsoft.com/office/powerpoint/2010/main" val="248175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b="1" dirty="0"/>
              <a:t>How should these goods and services be produced? </a:t>
            </a:r>
            <a:endParaRPr lang="en-US" sz="3200" b="1" dirty="0"/>
          </a:p>
        </p:txBody>
      </p:sp>
      <p:sp>
        <p:nvSpPr>
          <p:cNvPr id="3" name="Content Placeholder 2"/>
          <p:cNvSpPr>
            <a:spLocks noGrp="1"/>
          </p:cNvSpPr>
          <p:nvPr>
            <p:ph idx="1"/>
          </p:nvPr>
        </p:nvSpPr>
        <p:spPr/>
        <p:txBody>
          <a:bodyPr/>
          <a:lstStyle/>
          <a:p>
            <a:pPr marL="0" indent="0">
              <a:buNone/>
            </a:pPr>
            <a:r>
              <a:rPr lang="en-US" altLang="en-US" sz="2400" b="1" dirty="0"/>
              <a:t>How to Produce?</a:t>
            </a:r>
          </a:p>
          <a:p>
            <a:pPr marL="0" indent="0">
              <a:buNone/>
            </a:pPr>
            <a:endParaRPr lang="en-US" altLang="en-US" sz="2400" dirty="0"/>
          </a:p>
          <a:p>
            <a:r>
              <a:rPr lang="en-US" altLang="en-US" sz="2400" dirty="0"/>
              <a:t>All things produced require land labor and capital</a:t>
            </a:r>
          </a:p>
          <a:p>
            <a:endParaRPr lang="en-US" altLang="en-US" sz="2400" dirty="0"/>
          </a:p>
          <a:p>
            <a:r>
              <a:rPr lang="en-US" altLang="en-US" sz="2400" dirty="0"/>
              <a:t>How should they be combined to produce different goods and services?</a:t>
            </a:r>
          </a:p>
          <a:p>
            <a:endParaRPr lang="en-US" dirty="0"/>
          </a:p>
        </p:txBody>
      </p:sp>
    </p:spTree>
    <p:extLst>
      <p:ext uri="{BB962C8B-B14F-4D97-AF65-F5344CB8AC3E}">
        <p14:creationId xmlns:p14="http://schemas.microsoft.com/office/powerpoint/2010/main" val="277249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b="1" dirty="0"/>
              <a:t>Who consumes these goods and services? </a:t>
            </a:r>
            <a:endParaRPr lang="en-US" sz="3200" b="1" dirty="0"/>
          </a:p>
        </p:txBody>
      </p:sp>
      <p:sp>
        <p:nvSpPr>
          <p:cNvPr id="3" name="Content Placeholder 2"/>
          <p:cNvSpPr>
            <a:spLocks noGrp="1"/>
          </p:cNvSpPr>
          <p:nvPr>
            <p:ph idx="1"/>
          </p:nvPr>
        </p:nvSpPr>
        <p:spPr/>
        <p:txBody>
          <a:bodyPr/>
          <a:lstStyle/>
          <a:p>
            <a:pPr marL="0" indent="0">
              <a:buNone/>
              <a:defRPr/>
            </a:pPr>
            <a:r>
              <a:rPr lang="en-US" altLang="en-US" sz="2400" b="1" dirty="0"/>
              <a:t>Whom to produce?</a:t>
            </a:r>
          </a:p>
          <a:p>
            <a:pPr>
              <a:defRPr/>
            </a:pPr>
            <a:endParaRPr lang="en-US" sz="2400" dirty="0"/>
          </a:p>
          <a:p>
            <a:pPr>
              <a:defRPr/>
            </a:pPr>
            <a:r>
              <a:rPr lang="en-US" sz="2400" dirty="0"/>
              <a:t>Who gets to drive luxury cars and who can only afford to ride the bus?</a:t>
            </a:r>
          </a:p>
          <a:p>
            <a:pPr>
              <a:defRPr/>
            </a:pPr>
            <a:endParaRPr lang="en-US" sz="2400" dirty="0"/>
          </a:p>
          <a:p>
            <a:pPr>
              <a:defRPr/>
            </a:pPr>
            <a:r>
              <a:rPr lang="en-US" sz="2400" dirty="0"/>
              <a:t>Societies must decide how to distribute the available goods and services.</a:t>
            </a:r>
          </a:p>
          <a:p>
            <a:pPr marL="0" indent="0">
              <a:buNone/>
              <a:defRPr/>
            </a:pPr>
            <a:endParaRPr lang="en-US" sz="2400" dirty="0"/>
          </a:p>
          <a:p>
            <a:endParaRPr lang="en-US" dirty="0"/>
          </a:p>
        </p:txBody>
      </p:sp>
    </p:spTree>
    <p:extLst>
      <p:ext uri="{BB962C8B-B14F-4D97-AF65-F5344CB8AC3E}">
        <p14:creationId xmlns:p14="http://schemas.microsoft.com/office/powerpoint/2010/main" val="98233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Scope of Economics</a:t>
            </a:r>
            <a:endParaRPr lang="en-US" sz="3200" dirty="0"/>
          </a:p>
        </p:txBody>
      </p:sp>
      <p:sp>
        <p:nvSpPr>
          <p:cNvPr id="3" name="Content Placeholder 2"/>
          <p:cNvSpPr>
            <a:spLocks noGrp="1"/>
          </p:cNvSpPr>
          <p:nvPr>
            <p:ph idx="1"/>
          </p:nvPr>
        </p:nvSpPr>
        <p:spPr/>
        <p:txBody>
          <a:bodyPr/>
          <a:lstStyle/>
          <a:p>
            <a:r>
              <a:rPr lang="en-US" sz="2400" b="1" i="1" dirty="0"/>
              <a:t>Microeconomics</a:t>
            </a:r>
            <a:r>
              <a:rPr lang="en-US" sz="2400" dirty="0"/>
              <a:t> is the branch of economics that examines the functioning of individual industries and the behavior of individual decision-making units—that is, business firms and households.</a:t>
            </a:r>
          </a:p>
          <a:p>
            <a:r>
              <a:rPr lang="en-US" sz="2400" b="1" i="1" dirty="0"/>
              <a:t>Macroeconomics</a:t>
            </a:r>
            <a:r>
              <a:rPr lang="en-US" sz="2400" dirty="0"/>
              <a:t> is the branch of economics that examines the economic behavior of </a:t>
            </a:r>
            <a:r>
              <a:rPr lang="en-US" sz="2400" b="1" i="1" dirty="0"/>
              <a:t>aggregates</a:t>
            </a:r>
            <a:r>
              <a:rPr lang="en-US" sz="2400" dirty="0"/>
              <a:t>— income, output, employment, and so on—on a national scale</a:t>
            </a:r>
            <a:endParaRPr lang="en-IN" sz="2400" dirty="0"/>
          </a:p>
          <a:p>
            <a:endParaRPr lang="en-US" dirty="0"/>
          </a:p>
        </p:txBody>
      </p:sp>
    </p:spTree>
    <p:extLst>
      <p:ext uri="{BB962C8B-B14F-4D97-AF65-F5344CB8AC3E}">
        <p14:creationId xmlns:p14="http://schemas.microsoft.com/office/powerpoint/2010/main" val="172439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663" y="388498"/>
            <a:ext cx="10515600" cy="863174"/>
          </a:xfrm>
        </p:spPr>
        <p:txBody>
          <a:bodyPr/>
          <a:lstStyle/>
          <a:p>
            <a:r>
              <a:rPr lang="en-US" dirty="0"/>
              <a:t>Diverse Fields of Economics</a:t>
            </a:r>
          </a:p>
        </p:txBody>
      </p:sp>
      <p:pic>
        <p:nvPicPr>
          <p:cNvPr id="4" name="Content Placeholder 3"/>
          <p:cNvPicPr>
            <a:picLocks noGrp="1" noChangeAspect="1"/>
          </p:cNvPicPr>
          <p:nvPr>
            <p:ph idx="1"/>
          </p:nvPr>
        </p:nvPicPr>
        <p:blipFill>
          <a:blip r:embed="rId2"/>
          <a:stretch>
            <a:fillRect/>
          </a:stretch>
        </p:blipFill>
        <p:spPr>
          <a:xfrm>
            <a:off x="684663" y="1251672"/>
            <a:ext cx="10822674" cy="4564321"/>
          </a:xfrm>
          <a:prstGeom prst="rect">
            <a:avLst/>
          </a:prstGeom>
          <a:noFill/>
        </p:spPr>
      </p:pic>
    </p:spTree>
    <p:extLst>
      <p:ext uri="{BB962C8B-B14F-4D97-AF65-F5344CB8AC3E}">
        <p14:creationId xmlns:p14="http://schemas.microsoft.com/office/powerpoint/2010/main" val="119894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8/28/2017</a:t>
            </a:r>
          </a:p>
        </p:txBody>
      </p:sp>
      <p:sp>
        <p:nvSpPr>
          <p:cNvPr id="12290"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624228-2DE8-40B2-8A51-DDC287CC1A35}" type="slidenum">
              <a:rPr lang="en-US" altLang="en-US"/>
              <a:pPr eaLnBrk="1" hangingPunct="1"/>
              <a:t>14</a:t>
            </a:fld>
            <a:endParaRPr lang="en-US" altLang="en-US"/>
          </a:p>
        </p:txBody>
      </p:sp>
      <p:sp>
        <p:nvSpPr>
          <p:cNvPr id="63490" name="Text Box 2"/>
          <p:cNvSpPr txBox="1">
            <a:spLocks noChangeArrowheads="1"/>
          </p:cNvSpPr>
          <p:nvPr/>
        </p:nvSpPr>
        <p:spPr bwMode="auto">
          <a:xfrm>
            <a:off x="2434803" y="564222"/>
            <a:ext cx="730969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sz="4400" b="1">
                <a:solidFill>
                  <a:srgbClr val="CC3399"/>
                </a:solidFill>
                <a:effectLst>
                  <a:outerShdw blurRad="38100" dist="38100" dir="2700000" algn="tl">
                    <a:srgbClr val="C0C0C0"/>
                  </a:outerShdw>
                </a:effectLst>
                <a:latin typeface="Arial Rounded MT Bold" pitchFamily="34" charset="0"/>
              </a:rPr>
              <a:t>The Factors of Production</a:t>
            </a:r>
          </a:p>
        </p:txBody>
      </p:sp>
      <p:sp>
        <p:nvSpPr>
          <p:cNvPr id="63491" name="Oval 3"/>
          <p:cNvSpPr>
            <a:spLocks noChangeArrowheads="1"/>
          </p:cNvSpPr>
          <p:nvPr/>
        </p:nvSpPr>
        <p:spPr bwMode="auto">
          <a:xfrm>
            <a:off x="4946650" y="4216400"/>
            <a:ext cx="2438400" cy="1600200"/>
          </a:xfrm>
          <a:prstGeom prst="ellipse">
            <a:avLst/>
          </a:prstGeom>
          <a:solidFill>
            <a:srgbClr val="CC0099"/>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sz="2800" b="1">
                <a:solidFill>
                  <a:srgbClr val="FFFF99"/>
                </a:solidFill>
                <a:effectLst>
                  <a:outerShdw blurRad="38100" dist="38100" dir="2700000" algn="tl">
                    <a:srgbClr val="000000"/>
                  </a:outerShdw>
                </a:effectLst>
                <a:latin typeface="Arial Rounded MT Bold" pitchFamily="34" charset="0"/>
              </a:rPr>
              <a:t>Product</a:t>
            </a:r>
            <a:endParaRPr lang="en-US" sz="2400" b="1">
              <a:solidFill>
                <a:srgbClr val="FFFF99"/>
              </a:solidFill>
              <a:effectLst>
                <a:outerShdw blurRad="38100" dist="38100" dir="2700000" algn="tl">
                  <a:srgbClr val="000000"/>
                </a:outerShdw>
              </a:effectLst>
              <a:latin typeface="Arial Rounded MT Bold" pitchFamily="34" charset="0"/>
            </a:endParaRPr>
          </a:p>
        </p:txBody>
      </p:sp>
      <p:sp>
        <p:nvSpPr>
          <p:cNvPr id="63492" name="Oval 4"/>
          <p:cNvSpPr>
            <a:spLocks noChangeArrowheads="1"/>
          </p:cNvSpPr>
          <p:nvPr/>
        </p:nvSpPr>
        <p:spPr bwMode="auto">
          <a:xfrm>
            <a:off x="2279650" y="3225800"/>
            <a:ext cx="1828800" cy="838200"/>
          </a:xfrm>
          <a:prstGeom prst="ellipse">
            <a:avLst/>
          </a:prstGeom>
          <a:solidFill>
            <a:srgbClr val="003399"/>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sz="2000" b="1">
                <a:solidFill>
                  <a:srgbClr val="FFFF99"/>
                </a:solidFill>
                <a:effectLst>
                  <a:outerShdw blurRad="38100" dist="38100" dir="2700000" algn="tl">
                    <a:srgbClr val="000000"/>
                  </a:outerShdw>
                </a:effectLst>
                <a:latin typeface="Arial Rounded MT Bold" pitchFamily="34" charset="0"/>
              </a:rPr>
              <a:t>Land</a:t>
            </a:r>
          </a:p>
        </p:txBody>
      </p:sp>
      <p:sp>
        <p:nvSpPr>
          <p:cNvPr id="63493" name="Oval 5"/>
          <p:cNvSpPr>
            <a:spLocks noChangeArrowheads="1"/>
          </p:cNvSpPr>
          <p:nvPr/>
        </p:nvSpPr>
        <p:spPr bwMode="auto">
          <a:xfrm>
            <a:off x="4260850" y="2997200"/>
            <a:ext cx="1828800" cy="838200"/>
          </a:xfrm>
          <a:prstGeom prst="ellipse">
            <a:avLst/>
          </a:prstGeom>
          <a:solidFill>
            <a:srgbClr val="003399"/>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sz="2000" b="1" dirty="0">
                <a:solidFill>
                  <a:srgbClr val="FFFF99"/>
                </a:solidFill>
                <a:effectLst>
                  <a:outerShdw blurRad="38100" dist="38100" dir="2700000" algn="tl">
                    <a:srgbClr val="000000"/>
                  </a:outerShdw>
                </a:effectLst>
                <a:latin typeface="Arial Rounded MT Bold" pitchFamily="34" charset="0"/>
              </a:rPr>
              <a:t>Labour</a:t>
            </a:r>
            <a:endParaRPr lang="en-US" sz="2400" b="1" dirty="0">
              <a:solidFill>
                <a:srgbClr val="FFFF99"/>
              </a:solidFill>
              <a:effectLst>
                <a:outerShdw blurRad="38100" dist="38100" dir="2700000" algn="tl">
                  <a:srgbClr val="000000"/>
                </a:outerShdw>
              </a:effectLst>
              <a:latin typeface="Arial Rounded MT Bold" pitchFamily="34" charset="0"/>
            </a:endParaRPr>
          </a:p>
        </p:txBody>
      </p:sp>
      <p:sp>
        <p:nvSpPr>
          <p:cNvPr id="63494" name="Oval 6"/>
          <p:cNvSpPr>
            <a:spLocks noChangeArrowheads="1"/>
          </p:cNvSpPr>
          <p:nvPr/>
        </p:nvSpPr>
        <p:spPr bwMode="auto">
          <a:xfrm>
            <a:off x="6318250" y="2997200"/>
            <a:ext cx="1828800" cy="838200"/>
          </a:xfrm>
          <a:prstGeom prst="ellipse">
            <a:avLst/>
          </a:prstGeom>
          <a:solidFill>
            <a:srgbClr val="003399"/>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sz="2000" b="1">
                <a:solidFill>
                  <a:srgbClr val="FFFF99"/>
                </a:solidFill>
                <a:effectLst>
                  <a:outerShdw blurRad="38100" dist="38100" dir="2700000" algn="tl">
                    <a:srgbClr val="000000"/>
                  </a:outerShdw>
                </a:effectLst>
                <a:latin typeface="Arial Rounded MT Bold" pitchFamily="34" charset="0"/>
              </a:rPr>
              <a:t>Capital</a:t>
            </a:r>
            <a:endParaRPr lang="en-US" sz="2200" b="1">
              <a:solidFill>
                <a:srgbClr val="FFFF99"/>
              </a:solidFill>
              <a:effectLst>
                <a:outerShdw blurRad="38100" dist="38100" dir="2700000" algn="tl">
                  <a:srgbClr val="000000"/>
                </a:outerShdw>
              </a:effectLst>
              <a:latin typeface="Arial Rounded MT Bold" pitchFamily="34" charset="0"/>
            </a:endParaRPr>
          </a:p>
        </p:txBody>
      </p:sp>
      <p:sp>
        <p:nvSpPr>
          <p:cNvPr id="63495" name="Oval 7"/>
          <p:cNvSpPr>
            <a:spLocks noChangeArrowheads="1"/>
          </p:cNvSpPr>
          <p:nvPr/>
        </p:nvSpPr>
        <p:spPr bwMode="auto">
          <a:xfrm>
            <a:off x="8299450" y="3225800"/>
            <a:ext cx="1828800" cy="838200"/>
          </a:xfrm>
          <a:prstGeom prst="ellipse">
            <a:avLst/>
          </a:prstGeom>
          <a:solidFill>
            <a:srgbClr val="003399"/>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sz="2000" b="1">
                <a:solidFill>
                  <a:srgbClr val="FFFF99"/>
                </a:solidFill>
                <a:effectLst>
                  <a:outerShdw blurRad="38100" dist="38100" dir="2700000" algn="tl">
                    <a:srgbClr val="000000"/>
                  </a:outerShdw>
                </a:effectLst>
                <a:latin typeface="Arial Rounded MT Bold" pitchFamily="34" charset="0"/>
              </a:rPr>
              <a:t>Organization</a:t>
            </a:r>
          </a:p>
        </p:txBody>
      </p:sp>
      <p:sp>
        <p:nvSpPr>
          <p:cNvPr id="12297" name="Line 8"/>
          <p:cNvSpPr>
            <a:spLocks noChangeShapeType="1"/>
          </p:cNvSpPr>
          <p:nvPr/>
        </p:nvSpPr>
        <p:spPr bwMode="auto">
          <a:xfrm>
            <a:off x="3270250" y="4064000"/>
            <a:ext cx="1676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Line 9"/>
          <p:cNvSpPr>
            <a:spLocks noChangeShapeType="1"/>
          </p:cNvSpPr>
          <p:nvPr/>
        </p:nvSpPr>
        <p:spPr bwMode="auto">
          <a:xfrm>
            <a:off x="5175250" y="3835400"/>
            <a:ext cx="457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Line 10"/>
          <p:cNvSpPr>
            <a:spLocks noChangeShapeType="1"/>
          </p:cNvSpPr>
          <p:nvPr/>
        </p:nvSpPr>
        <p:spPr bwMode="auto">
          <a:xfrm flipH="1">
            <a:off x="6699250" y="38354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Line 11"/>
          <p:cNvSpPr>
            <a:spLocks noChangeShapeType="1"/>
          </p:cNvSpPr>
          <p:nvPr/>
        </p:nvSpPr>
        <p:spPr bwMode="auto">
          <a:xfrm flipH="1">
            <a:off x="7385050" y="4064000"/>
            <a:ext cx="1828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76424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8/28/2017</a:t>
            </a:r>
          </a:p>
        </p:txBody>
      </p:sp>
      <p:sp>
        <p:nvSpPr>
          <p:cNvPr id="1331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5E1388-AE32-4741-91B1-2DD1F2178030}" type="slidenum">
              <a:rPr lang="en-US" altLang="en-US"/>
              <a:pPr eaLnBrk="1" hangingPunct="1"/>
              <a:t>15</a:t>
            </a:fld>
            <a:endParaRPr lang="en-US" altLang="en-US"/>
          </a:p>
        </p:txBody>
      </p:sp>
      <p:pic>
        <p:nvPicPr>
          <p:cNvPr id="13315" name="Picture 4" descr="fa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15" y="912650"/>
            <a:ext cx="951704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78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92313" y="333375"/>
            <a:ext cx="8229600" cy="839788"/>
          </a:xfrm>
        </p:spPr>
        <p:txBody>
          <a:bodyPr>
            <a:normAutofit/>
          </a:bodyPr>
          <a:lstStyle/>
          <a:p>
            <a:pPr eaLnBrk="1" hangingPunct="1"/>
            <a:r>
              <a:rPr lang="en-US" altLang="en-US">
                <a:latin typeface="Constantia" panose="02030602050306030303" pitchFamily="18" charset="0"/>
              </a:rPr>
              <a:t>Factors of Production</a:t>
            </a:r>
          </a:p>
        </p:txBody>
      </p:sp>
      <p:sp>
        <p:nvSpPr>
          <p:cNvPr id="114691" name="Rectangle 3"/>
          <p:cNvSpPr>
            <a:spLocks noGrp="1" noChangeArrowheads="1"/>
          </p:cNvSpPr>
          <p:nvPr>
            <p:ph idx="1"/>
          </p:nvPr>
        </p:nvSpPr>
        <p:spPr>
          <a:xfrm>
            <a:off x="870857" y="1973942"/>
            <a:ext cx="10232571" cy="4579257"/>
          </a:xfrm>
        </p:spPr>
        <p:txBody>
          <a:bodyPr rtlCol="0">
            <a:normAutofit fontScale="92500" lnSpcReduction="20000"/>
          </a:bodyPr>
          <a:lstStyle/>
          <a:p>
            <a:pPr>
              <a:lnSpc>
                <a:spcPct val="80000"/>
              </a:lnSpc>
              <a:defRPr/>
            </a:pPr>
            <a:r>
              <a:rPr lang="en-US" dirty="0">
                <a:solidFill>
                  <a:schemeClr val="tx1">
                    <a:lumMod val="65000"/>
                    <a:lumOff val="35000"/>
                  </a:schemeClr>
                </a:solidFill>
                <a:latin typeface="Franklin Gothic Book" charset="0"/>
                <a:ea typeface="+mn-ea"/>
                <a:cs typeface="+mn-cs"/>
              </a:rPr>
              <a:t>Land</a:t>
            </a:r>
          </a:p>
          <a:p>
            <a:pPr>
              <a:lnSpc>
                <a:spcPct val="80000"/>
              </a:lnSpc>
              <a:buNone/>
              <a:defRPr/>
            </a:pPr>
            <a:r>
              <a:rPr lang="en-US" dirty="0">
                <a:solidFill>
                  <a:schemeClr val="tx1">
                    <a:lumMod val="65000"/>
                    <a:lumOff val="35000"/>
                  </a:schemeClr>
                </a:solidFill>
                <a:latin typeface="Franklin Gothic Book" charset="0"/>
                <a:ea typeface="+mn-ea"/>
                <a:cs typeface="+mn-cs"/>
              </a:rPr>
              <a:t>		- natural resources available for production</a:t>
            </a:r>
          </a:p>
          <a:p>
            <a:pPr>
              <a:lnSpc>
                <a:spcPct val="80000"/>
              </a:lnSpc>
              <a:buNone/>
              <a:defRPr/>
            </a:pPr>
            <a:r>
              <a:rPr lang="en-US" dirty="0">
                <a:solidFill>
                  <a:schemeClr val="tx1">
                    <a:lumMod val="65000"/>
                    <a:lumOff val="35000"/>
                  </a:schemeClr>
                </a:solidFill>
                <a:latin typeface="Franklin Gothic Book" charset="0"/>
                <a:ea typeface="+mn-ea"/>
                <a:cs typeface="+mn-cs"/>
              </a:rPr>
              <a:t>		- renewable resources: those that replenish</a:t>
            </a:r>
          </a:p>
          <a:p>
            <a:pPr>
              <a:lnSpc>
                <a:spcPct val="80000"/>
              </a:lnSpc>
              <a:buNone/>
              <a:defRPr/>
            </a:pPr>
            <a:r>
              <a:rPr lang="en-US" dirty="0">
                <a:solidFill>
                  <a:schemeClr val="tx1">
                    <a:lumMod val="65000"/>
                    <a:lumOff val="35000"/>
                  </a:schemeClr>
                </a:solidFill>
                <a:latin typeface="Franklin Gothic Book" charset="0"/>
                <a:ea typeface="+mn-ea"/>
                <a:cs typeface="+mn-cs"/>
              </a:rPr>
              <a:t>		- non-renewable resources: cannot be replaced</a:t>
            </a:r>
          </a:p>
          <a:p>
            <a:pPr>
              <a:lnSpc>
                <a:spcPct val="80000"/>
              </a:lnSpc>
              <a:defRPr/>
            </a:pPr>
            <a:r>
              <a:rPr lang="en-US" dirty="0">
                <a:solidFill>
                  <a:schemeClr val="tx1">
                    <a:lumMod val="65000"/>
                    <a:lumOff val="35000"/>
                  </a:schemeClr>
                </a:solidFill>
                <a:latin typeface="Franklin Gothic Book" charset="0"/>
                <a:ea typeface="+mn-ea"/>
                <a:cs typeface="+mn-cs"/>
              </a:rPr>
              <a:t>Labor </a:t>
            </a:r>
          </a:p>
          <a:p>
            <a:pPr>
              <a:lnSpc>
                <a:spcPct val="80000"/>
              </a:lnSpc>
              <a:buNone/>
              <a:defRPr/>
            </a:pPr>
            <a:r>
              <a:rPr lang="en-US" dirty="0">
                <a:solidFill>
                  <a:schemeClr val="tx1">
                    <a:lumMod val="65000"/>
                    <a:lumOff val="35000"/>
                  </a:schemeClr>
                </a:solidFill>
                <a:latin typeface="Franklin Gothic Book" charset="0"/>
                <a:ea typeface="+mn-ea"/>
                <a:cs typeface="+mn-cs"/>
              </a:rPr>
              <a:t>		- physical and mental effort of people used in production</a:t>
            </a:r>
          </a:p>
          <a:p>
            <a:pPr>
              <a:lnSpc>
                <a:spcPct val="80000"/>
              </a:lnSpc>
              <a:defRPr/>
            </a:pPr>
            <a:r>
              <a:rPr lang="en-US" dirty="0">
                <a:solidFill>
                  <a:schemeClr val="tx1">
                    <a:lumMod val="65000"/>
                    <a:lumOff val="35000"/>
                  </a:schemeClr>
                </a:solidFill>
                <a:latin typeface="Franklin Gothic Book" charset="0"/>
                <a:ea typeface="+mn-ea"/>
                <a:cs typeface="+mn-cs"/>
              </a:rPr>
              <a:t>Capital </a:t>
            </a:r>
          </a:p>
          <a:p>
            <a:pPr>
              <a:lnSpc>
                <a:spcPct val="80000"/>
              </a:lnSpc>
              <a:buNone/>
              <a:defRPr/>
            </a:pPr>
            <a:r>
              <a:rPr lang="en-US" dirty="0">
                <a:solidFill>
                  <a:schemeClr val="tx1">
                    <a:lumMod val="65000"/>
                    <a:lumOff val="35000"/>
                  </a:schemeClr>
                </a:solidFill>
                <a:latin typeface="Franklin Gothic Book" charset="0"/>
                <a:ea typeface="+mn-ea"/>
                <a:cs typeface="+mn-cs"/>
              </a:rPr>
              <a:t>		- all non-natural (manufactured) resources that are used in the creation and production of other products</a:t>
            </a:r>
          </a:p>
          <a:p>
            <a:pPr>
              <a:lnSpc>
                <a:spcPct val="80000"/>
              </a:lnSpc>
              <a:defRPr/>
            </a:pPr>
            <a:endParaRPr lang="en-US" dirty="0">
              <a:solidFill>
                <a:schemeClr val="tx1">
                  <a:lumMod val="65000"/>
                  <a:lumOff val="35000"/>
                </a:schemeClr>
              </a:solidFill>
              <a:latin typeface="Franklin Gothic Book" charset="0"/>
              <a:ea typeface="+mn-ea"/>
              <a:cs typeface="+mn-cs"/>
            </a:endParaRPr>
          </a:p>
          <a:p>
            <a:pPr>
              <a:lnSpc>
                <a:spcPct val="80000"/>
              </a:lnSpc>
              <a:defRPr/>
            </a:pPr>
            <a:r>
              <a:rPr lang="en-US" dirty="0">
                <a:solidFill>
                  <a:schemeClr val="tx1">
                    <a:lumMod val="65000"/>
                    <a:lumOff val="35000"/>
                  </a:schemeClr>
                </a:solidFill>
                <a:latin typeface="Franklin Gothic Book" charset="0"/>
                <a:ea typeface="+mn-ea"/>
                <a:cs typeface="+mn-cs"/>
              </a:rPr>
              <a:t>Enterprise (Entrepreneurship)</a:t>
            </a:r>
          </a:p>
          <a:p>
            <a:pPr>
              <a:lnSpc>
                <a:spcPct val="80000"/>
              </a:lnSpc>
              <a:buNone/>
              <a:defRPr/>
            </a:pPr>
            <a:r>
              <a:rPr lang="en-US" dirty="0">
                <a:solidFill>
                  <a:schemeClr val="tx1">
                    <a:lumMod val="65000"/>
                    <a:lumOff val="35000"/>
                  </a:schemeClr>
                </a:solidFill>
                <a:latin typeface="Franklin Gothic Book" charset="0"/>
                <a:ea typeface="+mn-ea"/>
                <a:cs typeface="+mn-cs"/>
              </a:rPr>
              <a:t>		- refers to the management, organization and planning of the other three factors of production</a:t>
            </a:r>
          </a:p>
          <a:p>
            <a:pPr>
              <a:lnSpc>
                <a:spcPct val="80000"/>
              </a:lnSpc>
              <a:buNone/>
              <a:defRPr/>
            </a:pPr>
            <a:endParaRPr lang="en-US" dirty="0">
              <a:solidFill>
                <a:schemeClr val="tx1">
                  <a:lumMod val="65000"/>
                  <a:lumOff val="35000"/>
                </a:schemeClr>
              </a:solidFill>
              <a:latin typeface="Franklin Gothic Book" charset="0"/>
              <a:ea typeface="+mn-ea"/>
              <a:cs typeface="+mn-cs"/>
            </a:endParaRPr>
          </a:p>
        </p:txBody>
      </p:sp>
    </p:spTree>
    <p:extLst>
      <p:ext uri="{BB962C8B-B14F-4D97-AF65-F5344CB8AC3E}">
        <p14:creationId xmlns:p14="http://schemas.microsoft.com/office/powerpoint/2010/main" val="3025480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4" end="4"/>
                                            </p:txEl>
                                          </p:spTgt>
                                        </p:tgtEl>
                                        <p:attrNameLst>
                                          <p:attrName>style.visibility</p:attrName>
                                        </p:attrNameLst>
                                      </p:cBhvr>
                                      <p:to>
                                        <p:strVal val="visible"/>
                                      </p:to>
                                    </p:set>
                                    <p:anim calcmode="lin" valueType="num">
                                      <p:cBhvr additive="base">
                                        <p:cTn id="13" dur="500" fill="hold"/>
                                        <p:tgtEl>
                                          <p:spTgt spid="1146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6" end="6"/>
                                            </p:txEl>
                                          </p:spTgt>
                                        </p:tgtEl>
                                        <p:attrNameLst>
                                          <p:attrName>style.visibility</p:attrName>
                                        </p:attrNameLst>
                                      </p:cBhvr>
                                      <p:to>
                                        <p:strVal val="visible"/>
                                      </p:to>
                                    </p:set>
                                    <p:anim calcmode="lin" valueType="num">
                                      <p:cBhvr additive="base">
                                        <p:cTn id="19" dur="500" fill="hold"/>
                                        <p:tgtEl>
                                          <p:spTgt spid="11469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4691">
                                            <p:txEl>
                                              <p:pRg st="9" end="9"/>
                                            </p:txEl>
                                          </p:spTgt>
                                        </p:tgtEl>
                                        <p:attrNameLst>
                                          <p:attrName>style.visibility</p:attrName>
                                        </p:attrNameLst>
                                      </p:cBhvr>
                                      <p:to>
                                        <p:strVal val="visible"/>
                                      </p:to>
                                    </p:set>
                                    <p:anim calcmode="lin" valueType="num">
                                      <p:cBhvr additive="base">
                                        <p:cTn id="25" dur="500" fill="hold"/>
                                        <p:tgtEl>
                                          <p:spTgt spid="114691">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14691">
                                            <p:txEl>
                                              <p:pRg st="1" end="1"/>
                                            </p:txEl>
                                          </p:spTgt>
                                        </p:tgtEl>
                                        <p:attrNameLst>
                                          <p:attrName>style.visibility</p:attrName>
                                        </p:attrNameLst>
                                      </p:cBhvr>
                                      <p:to>
                                        <p:strVal val="visible"/>
                                      </p:to>
                                    </p:set>
                                    <p:animEffect transition="in" filter="dissolve">
                                      <p:cBhvr>
                                        <p:cTn id="31" dur="500"/>
                                        <p:tgtEl>
                                          <p:spTgt spid="114691">
                                            <p:txEl>
                                              <p:pRg st="1" end="1"/>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114691">
                                            <p:txEl>
                                              <p:pRg st="2" end="2"/>
                                            </p:txEl>
                                          </p:spTgt>
                                        </p:tgtEl>
                                        <p:attrNameLst>
                                          <p:attrName>style.visibility</p:attrName>
                                        </p:attrNameLst>
                                      </p:cBhvr>
                                      <p:to>
                                        <p:strVal val="visible"/>
                                      </p:to>
                                    </p:set>
                                    <p:animEffect transition="in" filter="dissolve">
                                      <p:cBhvr>
                                        <p:cTn id="34" dur="500"/>
                                        <p:tgtEl>
                                          <p:spTgt spid="114691">
                                            <p:txEl>
                                              <p:pRg st="2" end="2"/>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114691">
                                            <p:txEl>
                                              <p:pRg st="3" end="3"/>
                                            </p:txEl>
                                          </p:spTgt>
                                        </p:tgtEl>
                                        <p:attrNameLst>
                                          <p:attrName>style.visibility</p:attrName>
                                        </p:attrNameLst>
                                      </p:cBhvr>
                                      <p:to>
                                        <p:strVal val="visible"/>
                                      </p:to>
                                    </p:set>
                                    <p:animEffect transition="in" filter="dissolve">
                                      <p:cBhvr>
                                        <p:cTn id="37" dur="500"/>
                                        <p:tgtEl>
                                          <p:spTgt spid="11469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14691">
                                            <p:txEl>
                                              <p:pRg st="5" end="5"/>
                                            </p:txEl>
                                          </p:spTgt>
                                        </p:tgtEl>
                                        <p:attrNameLst>
                                          <p:attrName>style.visibility</p:attrName>
                                        </p:attrNameLst>
                                      </p:cBhvr>
                                      <p:to>
                                        <p:strVal val="visible"/>
                                      </p:to>
                                    </p:set>
                                    <p:animEffect transition="in" filter="dissolve">
                                      <p:cBhvr>
                                        <p:cTn id="42" dur="500"/>
                                        <p:tgtEl>
                                          <p:spTgt spid="114691">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14691">
                                            <p:txEl>
                                              <p:pRg st="7" end="7"/>
                                            </p:txEl>
                                          </p:spTgt>
                                        </p:tgtEl>
                                        <p:attrNameLst>
                                          <p:attrName>style.visibility</p:attrName>
                                        </p:attrNameLst>
                                      </p:cBhvr>
                                      <p:to>
                                        <p:strVal val="visible"/>
                                      </p:to>
                                    </p:set>
                                    <p:animEffect transition="in" filter="dissolve">
                                      <p:cBhvr>
                                        <p:cTn id="47" dur="500"/>
                                        <p:tgtEl>
                                          <p:spTgt spid="11469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14691">
                                            <p:txEl>
                                              <p:pRg st="10" end="10"/>
                                            </p:txEl>
                                          </p:spTgt>
                                        </p:tgtEl>
                                        <p:attrNameLst>
                                          <p:attrName>style.visibility</p:attrName>
                                        </p:attrNameLst>
                                      </p:cBhvr>
                                      <p:to>
                                        <p:strVal val="visible"/>
                                      </p:to>
                                    </p:set>
                                    <p:animEffect transition="in" filter="dissolve">
                                      <p:cBhvr>
                                        <p:cTn id="52" dur="500"/>
                                        <p:tgtEl>
                                          <p:spTgt spid="1146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105400" y="457200"/>
            <a:ext cx="3429000" cy="6096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cs typeface="Times New Roman" panose="02020603050405020304" pitchFamily="18" charset="0"/>
            </a:endParaRPr>
          </a:p>
        </p:txBody>
      </p:sp>
      <p:sp>
        <p:nvSpPr>
          <p:cNvPr id="21507" name="Oval 3"/>
          <p:cNvSpPr>
            <a:spLocks noChangeArrowheads="1"/>
          </p:cNvSpPr>
          <p:nvPr/>
        </p:nvSpPr>
        <p:spPr bwMode="auto">
          <a:xfrm>
            <a:off x="3429000" y="1600200"/>
            <a:ext cx="1219200" cy="1219200"/>
          </a:xfrm>
          <a:prstGeom prst="ellipse">
            <a:avLst/>
          </a:prstGeom>
          <a:solidFill>
            <a:srgbClr val="CCFFFF"/>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cs typeface="Times New Roman" panose="02020603050405020304" pitchFamily="18" charset="0"/>
            </a:endParaRPr>
          </a:p>
        </p:txBody>
      </p:sp>
      <p:sp>
        <p:nvSpPr>
          <p:cNvPr id="21508" name="Oval 4"/>
          <p:cNvSpPr>
            <a:spLocks noChangeArrowheads="1"/>
          </p:cNvSpPr>
          <p:nvPr/>
        </p:nvSpPr>
        <p:spPr bwMode="auto">
          <a:xfrm>
            <a:off x="5181600" y="1600200"/>
            <a:ext cx="1219200" cy="12192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cs typeface="Times New Roman" panose="02020603050405020304" pitchFamily="18" charset="0"/>
            </a:endParaRPr>
          </a:p>
        </p:txBody>
      </p:sp>
      <p:sp>
        <p:nvSpPr>
          <p:cNvPr id="21509" name="Oval 5"/>
          <p:cNvSpPr>
            <a:spLocks noChangeArrowheads="1"/>
          </p:cNvSpPr>
          <p:nvPr/>
        </p:nvSpPr>
        <p:spPr bwMode="auto">
          <a:xfrm>
            <a:off x="6934200" y="1600200"/>
            <a:ext cx="1219200" cy="12192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cs typeface="Times New Roman" panose="02020603050405020304" pitchFamily="18" charset="0"/>
            </a:endParaRPr>
          </a:p>
        </p:txBody>
      </p:sp>
      <p:sp>
        <p:nvSpPr>
          <p:cNvPr id="21510" name="Oval 6"/>
          <p:cNvSpPr>
            <a:spLocks noChangeArrowheads="1"/>
          </p:cNvSpPr>
          <p:nvPr/>
        </p:nvSpPr>
        <p:spPr bwMode="auto">
          <a:xfrm>
            <a:off x="8763000" y="1600200"/>
            <a:ext cx="1219200" cy="1219200"/>
          </a:xfrm>
          <a:prstGeom prst="ellipse">
            <a:avLst/>
          </a:prstGeom>
          <a:solidFill>
            <a:srgbClr val="CC99FF"/>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cs typeface="Times New Roman" panose="02020603050405020304" pitchFamily="18" charset="0"/>
            </a:endParaRPr>
          </a:p>
        </p:txBody>
      </p:sp>
      <p:sp>
        <p:nvSpPr>
          <p:cNvPr id="21511" name="Rectangle 7"/>
          <p:cNvSpPr>
            <a:spLocks noChangeArrowheads="1"/>
          </p:cNvSpPr>
          <p:nvPr/>
        </p:nvSpPr>
        <p:spPr bwMode="auto">
          <a:xfrm>
            <a:off x="3581400" y="3429000"/>
            <a:ext cx="990600" cy="1066800"/>
          </a:xfrm>
          <a:prstGeom prst="rect">
            <a:avLst/>
          </a:prstGeom>
          <a:solidFill>
            <a:srgbClr val="CC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cs typeface="Times New Roman" panose="02020603050405020304" pitchFamily="18" charset="0"/>
            </a:endParaRPr>
          </a:p>
        </p:txBody>
      </p:sp>
      <p:sp>
        <p:nvSpPr>
          <p:cNvPr id="21512" name="Rectangle 8"/>
          <p:cNvSpPr>
            <a:spLocks noChangeArrowheads="1"/>
          </p:cNvSpPr>
          <p:nvPr/>
        </p:nvSpPr>
        <p:spPr bwMode="auto">
          <a:xfrm>
            <a:off x="5257800" y="3429000"/>
            <a:ext cx="990600" cy="1066800"/>
          </a:xfrm>
          <a:prstGeom prst="rect">
            <a:avLst/>
          </a:prstGeom>
          <a:solidFill>
            <a:srgbClr val="CCFF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cs typeface="Times New Roman" panose="02020603050405020304" pitchFamily="18" charset="0"/>
            </a:endParaRPr>
          </a:p>
        </p:txBody>
      </p:sp>
      <p:sp>
        <p:nvSpPr>
          <p:cNvPr id="21513" name="Rectangle 9"/>
          <p:cNvSpPr>
            <a:spLocks noChangeArrowheads="1"/>
          </p:cNvSpPr>
          <p:nvPr/>
        </p:nvSpPr>
        <p:spPr bwMode="auto">
          <a:xfrm>
            <a:off x="7086600" y="3429000"/>
            <a:ext cx="990600" cy="1066800"/>
          </a:xfrm>
          <a:prstGeom prst="rect">
            <a:avLst/>
          </a:prstGeom>
          <a:solidFill>
            <a:srgbClr val="FFCC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cs typeface="Times New Roman" panose="02020603050405020304" pitchFamily="18" charset="0"/>
            </a:endParaRPr>
          </a:p>
        </p:txBody>
      </p:sp>
      <p:sp>
        <p:nvSpPr>
          <p:cNvPr id="21514" name="Rectangle 10"/>
          <p:cNvSpPr>
            <a:spLocks noChangeArrowheads="1"/>
          </p:cNvSpPr>
          <p:nvPr/>
        </p:nvSpPr>
        <p:spPr bwMode="auto">
          <a:xfrm>
            <a:off x="8915400" y="3429000"/>
            <a:ext cx="990600" cy="1066800"/>
          </a:xfrm>
          <a:prstGeom prst="rect">
            <a:avLst/>
          </a:prstGeom>
          <a:solidFill>
            <a:srgbClr val="CC99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cs typeface="Times New Roman" panose="02020603050405020304" pitchFamily="18" charset="0"/>
            </a:endParaRPr>
          </a:p>
        </p:txBody>
      </p:sp>
      <p:sp>
        <p:nvSpPr>
          <p:cNvPr id="21515" name="Rectangle 11"/>
          <p:cNvSpPr>
            <a:spLocks noChangeArrowheads="1"/>
          </p:cNvSpPr>
          <p:nvPr/>
        </p:nvSpPr>
        <p:spPr bwMode="auto">
          <a:xfrm>
            <a:off x="5410200" y="5257800"/>
            <a:ext cx="3124200" cy="6858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cs typeface="Times New Roman" panose="02020603050405020304" pitchFamily="18" charset="0"/>
            </a:endParaRPr>
          </a:p>
        </p:txBody>
      </p:sp>
      <p:sp>
        <p:nvSpPr>
          <p:cNvPr id="115724" name="Text Box 12"/>
          <p:cNvSpPr txBox="1">
            <a:spLocks noChangeArrowheads="1"/>
          </p:cNvSpPr>
          <p:nvPr/>
        </p:nvSpPr>
        <p:spPr bwMode="auto">
          <a:xfrm>
            <a:off x="5181600" y="4572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dirty="0">
                <a:solidFill>
                  <a:srgbClr val="000000"/>
                </a:solidFill>
                <a:latin typeface="Comic Sans MS" panose="030F0702030302020204" pitchFamily="66" charset="0"/>
                <a:cs typeface="Times New Roman" panose="02020603050405020304" pitchFamily="18" charset="0"/>
              </a:rPr>
              <a:t>Factors of Production</a:t>
            </a:r>
          </a:p>
        </p:txBody>
      </p:sp>
      <p:sp>
        <p:nvSpPr>
          <p:cNvPr id="115725" name="Text Box 13"/>
          <p:cNvSpPr txBox="1">
            <a:spLocks noChangeArrowheads="1"/>
          </p:cNvSpPr>
          <p:nvPr/>
        </p:nvSpPr>
        <p:spPr bwMode="auto">
          <a:xfrm>
            <a:off x="3581400" y="1981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Land</a:t>
            </a:r>
          </a:p>
        </p:txBody>
      </p:sp>
      <p:sp>
        <p:nvSpPr>
          <p:cNvPr id="115726" name="Text Box 14"/>
          <p:cNvSpPr txBox="1">
            <a:spLocks noChangeArrowheads="1"/>
          </p:cNvSpPr>
          <p:nvPr/>
        </p:nvSpPr>
        <p:spPr bwMode="auto">
          <a:xfrm>
            <a:off x="5334000" y="1981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dirty="0">
                <a:solidFill>
                  <a:srgbClr val="000000"/>
                </a:solidFill>
                <a:latin typeface="Comic Sans MS" panose="030F0702030302020204" pitchFamily="66" charset="0"/>
                <a:cs typeface="Times New Roman" panose="02020603050405020304" pitchFamily="18" charset="0"/>
              </a:rPr>
              <a:t>Labor</a:t>
            </a:r>
          </a:p>
        </p:txBody>
      </p:sp>
      <p:sp>
        <p:nvSpPr>
          <p:cNvPr id="115727" name="Text Box 15"/>
          <p:cNvSpPr txBox="1">
            <a:spLocks noChangeArrowheads="1"/>
          </p:cNvSpPr>
          <p:nvPr/>
        </p:nvSpPr>
        <p:spPr bwMode="auto">
          <a:xfrm>
            <a:off x="7010400" y="19812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dirty="0">
                <a:solidFill>
                  <a:srgbClr val="000000"/>
                </a:solidFill>
                <a:latin typeface="Comic Sans MS" panose="030F0702030302020204" pitchFamily="66" charset="0"/>
                <a:cs typeface="Times New Roman" panose="02020603050405020304" pitchFamily="18" charset="0"/>
              </a:rPr>
              <a:t>Capital</a:t>
            </a:r>
          </a:p>
        </p:txBody>
      </p:sp>
      <p:sp>
        <p:nvSpPr>
          <p:cNvPr id="115728" name="Text Box 16"/>
          <p:cNvSpPr txBox="1">
            <a:spLocks noChangeArrowheads="1"/>
          </p:cNvSpPr>
          <p:nvPr/>
        </p:nvSpPr>
        <p:spPr bwMode="auto">
          <a:xfrm>
            <a:off x="8763000" y="19812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pPr>
            <a:r>
              <a:rPr lang="en-US" altLang="en-US" sz="1600">
                <a:solidFill>
                  <a:srgbClr val="000000"/>
                </a:solidFill>
                <a:latin typeface="Comic Sans MS" panose="030F0702030302020204" pitchFamily="66" charset="0"/>
                <a:cs typeface="Times New Roman" panose="02020603050405020304" pitchFamily="18" charset="0"/>
              </a:rPr>
              <a:t>Enterprise</a:t>
            </a:r>
          </a:p>
        </p:txBody>
      </p:sp>
      <p:sp>
        <p:nvSpPr>
          <p:cNvPr id="115729" name="Text Box 17"/>
          <p:cNvSpPr txBox="1">
            <a:spLocks noChangeArrowheads="1"/>
          </p:cNvSpPr>
          <p:nvPr/>
        </p:nvSpPr>
        <p:spPr bwMode="auto">
          <a:xfrm>
            <a:off x="3581400" y="3733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Rent</a:t>
            </a:r>
          </a:p>
        </p:txBody>
      </p:sp>
      <p:sp>
        <p:nvSpPr>
          <p:cNvPr id="115730" name="Text Box 18"/>
          <p:cNvSpPr txBox="1">
            <a:spLocks noChangeArrowheads="1"/>
          </p:cNvSpPr>
          <p:nvPr/>
        </p:nvSpPr>
        <p:spPr bwMode="auto">
          <a:xfrm>
            <a:off x="8839200" y="3733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Profit</a:t>
            </a:r>
          </a:p>
        </p:txBody>
      </p:sp>
      <p:sp>
        <p:nvSpPr>
          <p:cNvPr id="115731" name="Text Box 19"/>
          <p:cNvSpPr txBox="1">
            <a:spLocks noChangeArrowheads="1"/>
          </p:cNvSpPr>
          <p:nvPr/>
        </p:nvSpPr>
        <p:spPr bwMode="auto">
          <a:xfrm>
            <a:off x="6934200" y="37338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pPr>
            <a:r>
              <a:rPr lang="en-US" altLang="en-US" sz="2000">
                <a:solidFill>
                  <a:srgbClr val="000000"/>
                </a:solidFill>
                <a:latin typeface="Comic Sans MS" panose="030F0702030302020204" pitchFamily="66" charset="0"/>
                <a:cs typeface="Times New Roman" panose="02020603050405020304" pitchFamily="18" charset="0"/>
              </a:rPr>
              <a:t>Interest</a:t>
            </a:r>
          </a:p>
        </p:txBody>
      </p:sp>
      <p:sp>
        <p:nvSpPr>
          <p:cNvPr id="115732" name="Text Box 20"/>
          <p:cNvSpPr txBox="1">
            <a:spLocks noChangeArrowheads="1"/>
          </p:cNvSpPr>
          <p:nvPr/>
        </p:nvSpPr>
        <p:spPr bwMode="auto">
          <a:xfrm>
            <a:off x="5181600" y="3733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Wages</a:t>
            </a:r>
          </a:p>
        </p:txBody>
      </p:sp>
      <p:sp>
        <p:nvSpPr>
          <p:cNvPr id="115733" name="Text Box 21"/>
          <p:cNvSpPr txBox="1">
            <a:spLocks noChangeArrowheads="1"/>
          </p:cNvSpPr>
          <p:nvPr/>
        </p:nvSpPr>
        <p:spPr bwMode="auto">
          <a:xfrm>
            <a:off x="5486400" y="53340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pPr>
            <a:r>
              <a:rPr lang="en-US" altLang="en-US" b="1" dirty="0">
                <a:solidFill>
                  <a:srgbClr val="000000"/>
                </a:solidFill>
                <a:latin typeface="Comic Sans MS" panose="030F0702030302020204" pitchFamily="66" charset="0"/>
                <a:cs typeface="Times New Roman" panose="02020603050405020304" pitchFamily="18" charset="0"/>
              </a:rPr>
              <a:t>INCOME</a:t>
            </a:r>
          </a:p>
        </p:txBody>
      </p:sp>
      <p:sp>
        <p:nvSpPr>
          <p:cNvPr id="21526" name="Line 22"/>
          <p:cNvSpPr>
            <a:spLocks noChangeShapeType="1"/>
          </p:cNvSpPr>
          <p:nvPr/>
        </p:nvSpPr>
        <p:spPr bwMode="auto">
          <a:xfrm flipH="1">
            <a:off x="4343400" y="8382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7" name="Line 23"/>
          <p:cNvSpPr>
            <a:spLocks noChangeShapeType="1"/>
          </p:cNvSpPr>
          <p:nvPr/>
        </p:nvSpPr>
        <p:spPr bwMode="auto">
          <a:xfrm>
            <a:off x="5791200" y="1143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8" name="Line 24"/>
          <p:cNvSpPr>
            <a:spLocks noChangeShapeType="1"/>
          </p:cNvSpPr>
          <p:nvPr/>
        </p:nvSpPr>
        <p:spPr bwMode="auto">
          <a:xfrm>
            <a:off x="7467600" y="1143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9" name="Line 25"/>
          <p:cNvSpPr>
            <a:spLocks noChangeShapeType="1"/>
          </p:cNvSpPr>
          <p:nvPr/>
        </p:nvSpPr>
        <p:spPr bwMode="auto">
          <a:xfrm>
            <a:off x="8610600" y="76200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0" name="Line 26"/>
          <p:cNvSpPr>
            <a:spLocks noChangeShapeType="1"/>
          </p:cNvSpPr>
          <p:nvPr/>
        </p:nvSpPr>
        <p:spPr bwMode="auto">
          <a:xfrm>
            <a:off x="3962400" y="2895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1" name="Line 27"/>
          <p:cNvSpPr>
            <a:spLocks noChangeShapeType="1"/>
          </p:cNvSpPr>
          <p:nvPr/>
        </p:nvSpPr>
        <p:spPr bwMode="auto">
          <a:xfrm>
            <a:off x="9372600" y="2895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2" name="Line 28"/>
          <p:cNvSpPr>
            <a:spLocks noChangeShapeType="1"/>
          </p:cNvSpPr>
          <p:nvPr/>
        </p:nvSpPr>
        <p:spPr bwMode="auto">
          <a:xfrm>
            <a:off x="7620000" y="2895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3" name="Line 29"/>
          <p:cNvSpPr>
            <a:spLocks noChangeShapeType="1"/>
          </p:cNvSpPr>
          <p:nvPr/>
        </p:nvSpPr>
        <p:spPr bwMode="auto">
          <a:xfrm>
            <a:off x="5791200" y="2895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4" name="Line 30"/>
          <p:cNvSpPr>
            <a:spLocks noChangeShapeType="1"/>
          </p:cNvSpPr>
          <p:nvPr/>
        </p:nvSpPr>
        <p:spPr bwMode="auto">
          <a:xfrm>
            <a:off x="4038600" y="4648200"/>
            <a:ext cx="1143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5" name="Line 31"/>
          <p:cNvSpPr>
            <a:spLocks noChangeShapeType="1"/>
          </p:cNvSpPr>
          <p:nvPr/>
        </p:nvSpPr>
        <p:spPr bwMode="auto">
          <a:xfrm flipH="1">
            <a:off x="8610600" y="4648200"/>
            <a:ext cx="838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6" name="Line 32"/>
          <p:cNvSpPr>
            <a:spLocks noChangeShapeType="1"/>
          </p:cNvSpPr>
          <p:nvPr/>
        </p:nvSpPr>
        <p:spPr bwMode="auto">
          <a:xfrm>
            <a:off x="5791200" y="4572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7" name="Line 33"/>
          <p:cNvSpPr>
            <a:spLocks noChangeShapeType="1"/>
          </p:cNvSpPr>
          <p:nvPr/>
        </p:nvSpPr>
        <p:spPr bwMode="auto">
          <a:xfrm>
            <a:off x="7696200" y="4572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8" name="Text Box 34"/>
          <p:cNvSpPr txBox="1">
            <a:spLocks noChangeArrowheads="1"/>
          </p:cNvSpPr>
          <p:nvPr/>
        </p:nvSpPr>
        <p:spPr bwMode="auto">
          <a:xfrm>
            <a:off x="1295401" y="1794808"/>
            <a:ext cx="1371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pPr>
            <a:r>
              <a:rPr lang="en-US" altLang="en-US" sz="2000">
                <a:latin typeface="Tahoma" panose="020B0604030504040204" pitchFamily="34" charset="0"/>
                <a:cs typeface="Times New Roman" panose="02020603050405020304" pitchFamily="18" charset="0"/>
              </a:rPr>
              <a:t>Payments</a:t>
            </a:r>
          </a:p>
          <a:p>
            <a:pPr algn="ctr" eaLnBrk="1" hangingPunct="1">
              <a:spcBef>
                <a:spcPct val="50000"/>
              </a:spcBef>
            </a:pPr>
            <a:r>
              <a:rPr lang="en-US" altLang="en-US" sz="2000" dirty="0">
                <a:latin typeface="Tahoma" panose="020B0604030504040204" pitchFamily="34" charset="0"/>
                <a:cs typeface="Times New Roman" panose="02020603050405020304" pitchFamily="18" charset="0"/>
              </a:rPr>
              <a:t>to factors</a:t>
            </a:r>
          </a:p>
          <a:p>
            <a:pPr algn="ctr" eaLnBrk="1" hangingPunct="1">
              <a:spcBef>
                <a:spcPct val="50000"/>
              </a:spcBef>
            </a:pPr>
            <a:r>
              <a:rPr lang="en-US" altLang="en-US" sz="2000" dirty="0">
                <a:latin typeface="Tahoma" panose="020B0604030504040204" pitchFamily="34" charset="0"/>
                <a:cs typeface="Times New Roman" panose="02020603050405020304" pitchFamily="18" charset="0"/>
              </a:rPr>
              <a:t>of Production</a:t>
            </a:r>
          </a:p>
        </p:txBody>
      </p:sp>
    </p:spTree>
    <p:extLst>
      <p:ext uri="{BB962C8B-B14F-4D97-AF65-F5344CB8AC3E}">
        <p14:creationId xmlns:p14="http://schemas.microsoft.com/office/powerpoint/2010/main" val="1441744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24">
                                            <p:txEl>
                                              <p:pRg st="0" end="0"/>
                                            </p:txEl>
                                          </p:spTgt>
                                        </p:tgtEl>
                                        <p:attrNameLst>
                                          <p:attrName>style.visibility</p:attrName>
                                        </p:attrNameLst>
                                      </p:cBhvr>
                                      <p:to>
                                        <p:strVal val="visible"/>
                                      </p:to>
                                    </p:set>
                                    <p:animEffect transition="in" filter="dissolve">
                                      <p:cBhvr>
                                        <p:cTn id="7" dur="500"/>
                                        <p:tgtEl>
                                          <p:spTgt spid="115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5725">
                                            <p:txEl>
                                              <p:pRg st="0" end="0"/>
                                            </p:txEl>
                                          </p:spTgt>
                                        </p:tgtEl>
                                        <p:attrNameLst>
                                          <p:attrName>style.visibility</p:attrName>
                                        </p:attrNameLst>
                                      </p:cBhvr>
                                      <p:to>
                                        <p:strVal val="visible"/>
                                      </p:to>
                                    </p:set>
                                    <p:animEffect transition="in" filter="box(in)">
                                      <p:cBhvr>
                                        <p:cTn id="12" dur="500"/>
                                        <p:tgtEl>
                                          <p:spTgt spid="11572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5726">
                                            <p:txEl>
                                              <p:pRg st="0" end="0"/>
                                            </p:txEl>
                                          </p:spTgt>
                                        </p:tgtEl>
                                        <p:attrNameLst>
                                          <p:attrName>style.visibility</p:attrName>
                                        </p:attrNameLst>
                                      </p:cBhvr>
                                      <p:to>
                                        <p:strVal val="visible"/>
                                      </p:to>
                                    </p:set>
                                    <p:animEffect transition="in" filter="checkerboard(across)">
                                      <p:cBhvr>
                                        <p:cTn id="17" dur="500"/>
                                        <p:tgtEl>
                                          <p:spTgt spid="11572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5727">
                                            <p:txEl>
                                              <p:pRg st="0" end="0"/>
                                            </p:txEl>
                                          </p:spTgt>
                                        </p:tgtEl>
                                        <p:attrNameLst>
                                          <p:attrName>style.visibility</p:attrName>
                                        </p:attrNameLst>
                                      </p:cBhvr>
                                      <p:to>
                                        <p:strVal val="visible"/>
                                      </p:to>
                                    </p:set>
                                    <p:animEffect transition="in" filter="blinds(horizontal)">
                                      <p:cBhvr>
                                        <p:cTn id="22" dur="500"/>
                                        <p:tgtEl>
                                          <p:spTgt spid="1157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5728">
                                            <p:txEl>
                                              <p:pRg st="0" end="0"/>
                                            </p:txEl>
                                          </p:spTgt>
                                        </p:tgtEl>
                                        <p:attrNameLst>
                                          <p:attrName>style.visibility</p:attrName>
                                        </p:attrNameLst>
                                      </p:cBhvr>
                                      <p:to>
                                        <p:strVal val="visible"/>
                                      </p:to>
                                    </p:set>
                                    <p:animEffect transition="in" filter="dissolve">
                                      <p:cBhvr>
                                        <p:cTn id="27" dur="500"/>
                                        <p:tgtEl>
                                          <p:spTgt spid="11572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15729">
                                            <p:txEl>
                                              <p:pRg st="0" end="0"/>
                                            </p:txEl>
                                          </p:spTgt>
                                        </p:tgtEl>
                                        <p:attrNameLst>
                                          <p:attrName>style.visibility</p:attrName>
                                        </p:attrNameLst>
                                      </p:cBhvr>
                                      <p:to>
                                        <p:strVal val="visible"/>
                                      </p:to>
                                    </p:set>
                                    <p:anim calcmode="lin" valueType="num">
                                      <p:cBhvr additive="base">
                                        <p:cTn id="32" dur="500" fill="hold"/>
                                        <p:tgtEl>
                                          <p:spTgt spid="11572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57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115732">
                                            <p:txEl>
                                              <p:pRg st="0" end="0"/>
                                            </p:txEl>
                                          </p:spTgt>
                                        </p:tgtEl>
                                        <p:attrNameLst>
                                          <p:attrName>style.visibility</p:attrName>
                                        </p:attrNameLst>
                                      </p:cBhvr>
                                      <p:to>
                                        <p:strVal val="visible"/>
                                      </p:to>
                                    </p:set>
                                    <p:anim calcmode="lin" valueType="num">
                                      <p:cBhvr additive="base">
                                        <p:cTn id="38" dur="500" fill="hold"/>
                                        <p:tgtEl>
                                          <p:spTgt spid="11573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57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115731">
                                            <p:txEl>
                                              <p:pRg st="0" end="0"/>
                                            </p:txEl>
                                          </p:spTgt>
                                        </p:tgtEl>
                                        <p:attrNameLst>
                                          <p:attrName>style.visibility</p:attrName>
                                        </p:attrNameLst>
                                      </p:cBhvr>
                                      <p:to>
                                        <p:strVal val="visible"/>
                                      </p:to>
                                    </p:set>
                                    <p:anim calcmode="lin" valueType="num">
                                      <p:cBhvr additive="base">
                                        <p:cTn id="44" dur="500" fill="hold"/>
                                        <p:tgtEl>
                                          <p:spTgt spid="115731">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5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115730">
                                            <p:txEl>
                                              <p:pRg st="0" end="0"/>
                                            </p:txEl>
                                          </p:spTgt>
                                        </p:tgtEl>
                                        <p:attrNameLst>
                                          <p:attrName>style.visibility</p:attrName>
                                        </p:attrNameLst>
                                      </p:cBhvr>
                                      <p:to>
                                        <p:strVal val="visible"/>
                                      </p:to>
                                    </p:set>
                                    <p:anim calcmode="lin" valueType="num">
                                      <p:cBhvr additive="base">
                                        <p:cTn id="50" dur="500" fill="hold"/>
                                        <p:tgtEl>
                                          <p:spTgt spid="115730">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57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4" presetClass="entr" presetSubtype="0" fill="hold" nodeType="clickEffect">
                                  <p:stCondLst>
                                    <p:cond delay="0"/>
                                  </p:stCondLst>
                                  <p:childTnLst>
                                    <p:set>
                                      <p:cBhvr>
                                        <p:cTn id="55" dur="1" fill="hold">
                                          <p:stCondLst>
                                            <p:cond delay="0"/>
                                          </p:stCondLst>
                                        </p:cTn>
                                        <p:tgtEl>
                                          <p:spTgt spid="115733">
                                            <p:txEl>
                                              <p:pRg st="0" end="0"/>
                                            </p:txEl>
                                          </p:spTgt>
                                        </p:tgtEl>
                                        <p:attrNameLst>
                                          <p:attrName>style.visibility</p:attrName>
                                        </p:attrNameLst>
                                      </p:cBhvr>
                                      <p:to>
                                        <p:strVal val="visible"/>
                                      </p:to>
                                    </p:set>
                                    <p:anim to="" calcmode="lin" valueType="num">
                                      <p:cBhvr>
                                        <p:cTn id="56" dur="1" fill="hold"/>
                                        <p:tgtEl>
                                          <p:spTgt spid="115733">
                                            <p:txEl>
                                              <p:pRg st="0" end="0"/>
                                            </p:txEl>
                                          </p:spTgt>
                                        </p:tgtEl>
                                        <p:attrNameLst>
                                          <p:attrName/>
                                        </p:attrNameLst>
                                      </p:cBhvr>
                                    </p:anim>
                                  </p:childTnLst>
                                  <p:subTnLst>
                                    <p:audio>
                                      <p:cMediaNode>
                                        <p:cTn display="0" masterRel="sameClick">
                                          <p:stCondLst>
                                            <p:cond evt="begin" delay="0">
                                              <p:tn val="54"/>
                                            </p:cond>
                                          </p:stCondLst>
                                          <p:endCondLst>
                                            <p:cond evt="onStopAudio" delay="0">
                                              <p:tgtEl>
                                                <p:sldTgt/>
                                              </p:tgtEl>
                                            </p:cond>
                                          </p:endCondLst>
                                        </p:cTn>
                                        <p:tgtEl>
                                          <p:sndTgt r:embed="rId2" name="cashreg.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6" presetClass="emph" presetSubtype="0" fill="hold" nodeType="clickEffect">
                                  <p:stCondLst>
                                    <p:cond delay="0"/>
                                  </p:stCondLst>
                                  <p:childTnLst>
                                    <p:animScale>
                                      <p:cBhvr>
                                        <p:cTn id="60" dur="2000" fill="hold"/>
                                        <p:tgtEl>
                                          <p:spTgt spid="115733">
                                            <p:txEl>
                                              <p:pRg st="0" end="0"/>
                                            </p:txEl>
                                          </p:spTgt>
                                        </p:tgtEl>
                                      </p:cBhvr>
                                      <p:by x="150000" y="150000"/>
                                    </p:animScale>
                                  </p:childTnLst>
                                  <p:subTnLst>
                                    <p:audio>
                                      <p:cMediaNode>
                                        <p:cTn display="0" masterRel="sameClick">
                                          <p:stCondLst>
                                            <p:cond evt="begin" delay="0">
                                              <p:tn val="59"/>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055077" y="549275"/>
            <a:ext cx="9068411" cy="782638"/>
          </a:xfrm>
        </p:spPr>
        <p:txBody>
          <a:bodyPr/>
          <a:lstStyle/>
          <a:p>
            <a:pPr eaLnBrk="1" hangingPunct="1">
              <a:defRPr/>
            </a:pPr>
            <a:r>
              <a:rPr lang="en-US" altLang="zh-CN" b="1" dirty="0">
                <a:effectLst>
                  <a:outerShdw blurRad="38100" dist="38100" dir="2700000" algn="tl">
                    <a:srgbClr val="C0C0C0"/>
                  </a:outerShdw>
                </a:effectLst>
                <a:ea typeface="宋体" pitchFamily="2" charset="-122"/>
              </a:rPr>
              <a:t>Opportunity Cost</a:t>
            </a:r>
          </a:p>
        </p:txBody>
      </p:sp>
      <p:sp>
        <p:nvSpPr>
          <p:cNvPr id="97283" name="Rectangle 3"/>
          <p:cNvSpPr>
            <a:spLocks noGrp="1" noChangeArrowheads="1"/>
          </p:cNvSpPr>
          <p:nvPr>
            <p:ph idx="1"/>
          </p:nvPr>
        </p:nvSpPr>
        <p:spPr>
          <a:xfrm>
            <a:off x="858129" y="1918952"/>
            <a:ext cx="9486021" cy="2487948"/>
          </a:xfrm>
        </p:spPr>
        <p:txBody>
          <a:bodyPr/>
          <a:lstStyle/>
          <a:p>
            <a:pPr algn="just" eaLnBrk="1" hangingPunct="1">
              <a:buFont typeface="Wingdings" pitchFamily="2" charset="2"/>
              <a:buChar char="§"/>
              <a:defRPr/>
            </a:pPr>
            <a:r>
              <a:rPr lang="en-GB" sz="3000" b="1" dirty="0">
                <a:effectLst>
                  <a:outerShdw blurRad="38100" dist="38100" dir="2700000" algn="tl">
                    <a:srgbClr val="C0C0C0"/>
                  </a:outerShdw>
                </a:effectLst>
              </a:rPr>
              <a:t>Definition – the cost expressed in terms of the next best alternative sacrificed</a:t>
            </a:r>
          </a:p>
          <a:p>
            <a:pPr algn="just" eaLnBrk="1" hangingPunct="1">
              <a:buFont typeface="Wingdings" pitchFamily="2" charset="2"/>
              <a:buChar char="§"/>
              <a:defRPr/>
            </a:pPr>
            <a:r>
              <a:rPr lang="en-US" altLang="zh-CN" sz="3000" b="1" dirty="0">
                <a:effectLst>
                  <a:outerShdw blurRad="38100" dist="38100" dir="2700000" algn="tl">
                    <a:srgbClr val="C0C0C0"/>
                  </a:outerShdw>
                </a:effectLst>
                <a:ea typeface="宋体" pitchFamily="2" charset="-122"/>
              </a:rPr>
              <a:t>The cost of anything in terms of other things given up or sacrificed.</a:t>
            </a:r>
            <a:r>
              <a:rPr lang="en-GB" sz="3000" b="1" dirty="0">
                <a:effectLst>
                  <a:outerShdw blurRad="38100" dist="38100" dir="2700000" algn="tl">
                    <a:srgbClr val="C0C0C0"/>
                  </a:outerShdw>
                </a:effectLst>
              </a:rPr>
              <a:t> </a:t>
            </a:r>
            <a:endParaRPr lang="zh-CN" altLang="zh-CN" sz="3000" b="1" dirty="0">
              <a:effectLst>
                <a:outerShdw blurRad="38100" dist="38100" dir="2700000" algn="tl">
                  <a:srgbClr val="C0C0C0"/>
                </a:outerShdw>
              </a:effectLst>
              <a:ea typeface="宋体" pitchFamily="2" charset="-122"/>
            </a:endParaRPr>
          </a:p>
        </p:txBody>
      </p:sp>
      <p:sp>
        <p:nvSpPr>
          <p:cNvPr id="2" name="Date Placeholder 1"/>
          <p:cNvSpPr>
            <a:spLocks noGrp="1"/>
          </p:cNvSpPr>
          <p:nvPr>
            <p:ph type="dt" sz="half" idx="10"/>
          </p:nvPr>
        </p:nvSpPr>
        <p:spPr/>
        <p:txBody>
          <a:bodyPr/>
          <a:lstStyle/>
          <a:p>
            <a:r>
              <a:rPr lang="en-US"/>
              <a:t>8/28/2017</a:t>
            </a:r>
          </a:p>
        </p:txBody>
      </p:sp>
      <p:sp>
        <p:nvSpPr>
          <p:cNvPr id="2867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929FA3-32BF-403A-8F9D-8D58DF688DE0}" type="slidenum">
              <a:rPr lang="en-US" altLang="en-US"/>
              <a:pPr eaLnBrk="1" hangingPunct="1"/>
              <a:t>18</a:t>
            </a:fld>
            <a:endParaRPr lang="en-US" altLang="en-US"/>
          </a:p>
        </p:txBody>
      </p:sp>
    </p:spTree>
    <p:extLst>
      <p:ext uri="{BB962C8B-B14F-4D97-AF65-F5344CB8AC3E}">
        <p14:creationId xmlns:p14="http://schemas.microsoft.com/office/powerpoint/2010/main" val="2833044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and Models</a:t>
            </a:r>
          </a:p>
        </p:txBody>
      </p:sp>
      <p:sp>
        <p:nvSpPr>
          <p:cNvPr id="3" name="Content Placeholder 2"/>
          <p:cNvSpPr>
            <a:spLocks noGrp="1"/>
          </p:cNvSpPr>
          <p:nvPr>
            <p:ph idx="1"/>
          </p:nvPr>
        </p:nvSpPr>
        <p:spPr/>
        <p:txBody>
          <a:bodyPr>
            <a:normAutofit/>
          </a:bodyPr>
          <a:lstStyle/>
          <a:p>
            <a:r>
              <a:rPr lang="en-US" altLang="en-US" sz="2400" dirty="0"/>
              <a:t>Assumptions simplify the complex world, make it easier to understand.  </a:t>
            </a:r>
          </a:p>
          <a:p>
            <a:r>
              <a:rPr lang="en-US" altLang="en-US" sz="2400" dirty="0"/>
              <a:t>Example:  To study international trade,  assume two countries and two goods.</a:t>
            </a:r>
          </a:p>
          <a:p>
            <a:r>
              <a:rPr lang="en-US" altLang="en-US" sz="2400" dirty="0"/>
              <a:t>Unrealistic, but simple to learn and gives useful insights about the real world.</a:t>
            </a:r>
          </a:p>
          <a:p>
            <a:r>
              <a:rPr lang="en-US" altLang="en-US" sz="2400" b="1" dirty="0">
                <a:solidFill>
                  <a:srgbClr val="CC0000"/>
                </a:solidFill>
              </a:rPr>
              <a:t>Model:  </a:t>
            </a:r>
            <a:r>
              <a:rPr lang="en-US" altLang="en-US" sz="2400" dirty="0"/>
              <a:t>a highly simplified representation of  a more complicated reality.   Economists use models to study economic issues.  </a:t>
            </a:r>
          </a:p>
          <a:p>
            <a:endParaRPr lang="en-US" sz="2400" dirty="0"/>
          </a:p>
        </p:txBody>
      </p:sp>
    </p:spTree>
    <p:extLst>
      <p:ext uri="{BB962C8B-B14F-4D97-AF65-F5344CB8AC3E}">
        <p14:creationId xmlns:p14="http://schemas.microsoft.com/office/powerpoint/2010/main" val="117306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Course Objectives</a:t>
            </a:r>
          </a:p>
        </p:txBody>
      </p:sp>
      <p:sp>
        <p:nvSpPr>
          <p:cNvPr id="3" name="Content Placeholder 2"/>
          <p:cNvSpPr>
            <a:spLocks noGrp="1"/>
          </p:cNvSpPr>
          <p:nvPr>
            <p:ph idx="1"/>
          </p:nvPr>
        </p:nvSpPr>
        <p:spPr/>
        <p:txBody>
          <a:bodyPr/>
          <a:lstStyle/>
          <a:p>
            <a:r>
              <a:rPr lang="en-IN" dirty="0"/>
              <a:t>To provide a thorough understanding of the principles of economics that apply to the decisions of individuals and the application of these principles to the world around them and a framework for consistent reasoning about international flows of goods, factors of production, and financial assets, and trade policy.</a:t>
            </a:r>
          </a:p>
        </p:txBody>
      </p:sp>
    </p:spTree>
    <p:extLst>
      <p:ext uri="{BB962C8B-B14F-4D97-AF65-F5344CB8AC3E}">
        <p14:creationId xmlns:p14="http://schemas.microsoft.com/office/powerpoint/2010/main" val="3448831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70" y="452718"/>
            <a:ext cx="9478850" cy="629107"/>
          </a:xfrm>
        </p:spPr>
        <p:txBody>
          <a:bodyPr>
            <a:normAutofit fontScale="90000"/>
          </a:bodyPr>
          <a:lstStyle/>
          <a:p>
            <a:r>
              <a:rPr lang="en-US" dirty="0"/>
              <a:t>Circular Flow of Income</a:t>
            </a:r>
          </a:p>
        </p:txBody>
      </p:sp>
      <p:sp>
        <p:nvSpPr>
          <p:cNvPr id="3" name="Content Placeholder 2"/>
          <p:cNvSpPr>
            <a:spLocks noGrp="1"/>
          </p:cNvSpPr>
          <p:nvPr>
            <p:ph idx="1"/>
          </p:nvPr>
        </p:nvSpPr>
        <p:spPr>
          <a:xfrm>
            <a:off x="811370" y="1352282"/>
            <a:ext cx="9594760" cy="4896117"/>
          </a:xfrm>
        </p:spPr>
        <p:txBody>
          <a:bodyPr>
            <a:normAutofit/>
          </a:bodyPr>
          <a:lstStyle/>
          <a:p>
            <a:pPr algn="just"/>
            <a:r>
              <a:rPr lang="en-US" sz="2400" dirty="0">
                <a:cs typeface="Arial" pitchFamily="34" charset="0"/>
              </a:rPr>
              <a:t>Refers to a simple economic model which describes the reciprocal circulation of income between producers and consumers.</a:t>
            </a:r>
          </a:p>
          <a:p>
            <a:pPr algn="just"/>
            <a:endParaRPr lang="en-US" sz="2400" dirty="0">
              <a:cs typeface="Arial" pitchFamily="34" charset="0"/>
            </a:endParaRPr>
          </a:p>
          <a:p>
            <a:pPr algn="just"/>
            <a:r>
              <a:rPr lang="en-US" sz="2400" dirty="0">
                <a:cs typeface="Arial" pitchFamily="34" charset="0"/>
              </a:rPr>
              <a:t>In the circular flow model, the inter-dependent entities of producer and consumer are referred to as "firms" and "households" respectively and provide each other with factors in order to facilitate the flow of income.</a:t>
            </a:r>
          </a:p>
          <a:p>
            <a:pPr algn="just"/>
            <a:endParaRPr lang="en-US" sz="2400" dirty="0">
              <a:cs typeface="Arial" pitchFamily="34" charset="0"/>
            </a:endParaRPr>
          </a:p>
          <a:p>
            <a:pPr algn="just"/>
            <a:r>
              <a:rPr lang="en-US" sz="2400" dirty="0">
                <a:cs typeface="Arial" pitchFamily="34" charset="0"/>
              </a:rPr>
              <a:t>Real Flow and Money Flow. Real Flow- In a simple economy, the flow of factor services from households to firms and corresponding flow of goods and services from firms to households s known to be as real flow.</a:t>
            </a:r>
          </a:p>
          <a:p>
            <a:endParaRPr lang="en-US" sz="2400" dirty="0"/>
          </a:p>
        </p:txBody>
      </p:sp>
      <p:sp>
        <p:nvSpPr>
          <p:cNvPr id="4" name="Date Placeholder 3"/>
          <p:cNvSpPr>
            <a:spLocks noGrp="1"/>
          </p:cNvSpPr>
          <p:nvPr>
            <p:ph type="dt" sz="half" idx="10"/>
          </p:nvPr>
        </p:nvSpPr>
        <p:spPr/>
        <p:txBody>
          <a:bodyPr/>
          <a:lstStyle/>
          <a:p>
            <a:r>
              <a:rPr lang="en-US"/>
              <a:t>8/28/2017</a:t>
            </a:r>
          </a:p>
        </p:txBody>
      </p:sp>
      <p:sp>
        <p:nvSpPr>
          <p:cNvPr id="5" name="Slide Number Placeholder 4"/>
          <p:cNvSpPr>
            <a:spLocks noGrp="1"/>
          </p:cNvSpPr>
          <p:nvPr>
            <p:ph type="sldNum" sz="quarter" idx="12"/>
          </p:nvPr>
        </p:nvSpPr>
        <p:spPr/>
        <p:txBody>
          <a:bodyPr/>
          <a:lstStyle/>
          <a:p>
            <a:fld id="{DEDF6B66-65F0-4F80-A3A0-4DAE6EFF62D7}" type="slidenum">
              <a:rPr lang="en-US" smtClean="0"/>
              <a:t>20</a:t>
            </a:fld>
            <a:endParaRPr lang="en-US"/>
          </a:p>
        </p:txBody>
      </p:sp>
    </p:spTree>
    <p:extLst>
      <p:ext uri="{BB962C8B-B14F-4D97-AF65-F5344CB8AC3E}">
        <p14:creationId xmlns:p14="http://schemas.microsoft.com/office/powerpoint/2010/main" val="1246324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pPr eaLnBrk="1" hangingPunct="1"/>
            <a:r>
              <a:rPr lang="en-US" altLang="en-US" sz="3200" dirty="0"/>
              <a:t>We are all </a:t>
            </a:r>
            <a:r>
              <a:rPr lang="en-US" altLang="en-US" sz="3200" b="1" dirty="0"/>
              <a:t>Interdependent</a:t>
            </a:r>
          </a:p>
        </p:txBody>
      </p:sp>
      <p:sp>
        <p:nvSpPr>
          <p:cNvPr id="5123" name="Content Placeholder 2"/>
          <p:cNvSpPr>
            <a:spLocks noGrp="1"/>
          </p:cNvSpPr>
          <p:nvPr>
            <p:ph idx="1"/>
          </p:nvPr>
        </p:nvSpPr>
        <p:spPr>
          <a:xfrm>
            <a:off x="838200" y="1600201"/>
            <a:ext cx="7467600" cy="4525963"/>
          </a:xfrm>
        </p:spPr>
        <p:txBody>
          <a:bodyPr>
            <a:normAutofit/>
          </a:bodyPr>
          <a:lstStyle/>
          <a:p>
            <a:pPr eaLnBrk="1" hangingPunct="1"/>
            <a:r>
              <a:rPr lang="en-US" altLang="en-US" sz="2400" dirty="0"/>
              <a:t>A market economy works through a process of voluntary exchange or interaction between willing parties in the system. This circular flow of goods and services is what creates a country’s wealth.</a:t>
            </a:r>
          </a:p>
          <a:p>
            <a:pPr eaLnBrk="1" hangingPunct="1"/>
            <a:r>
              <a:rPr lang="en-US" altLang="en-US" sz="2400" dirty="0"/>
              <a:t>The key factor in this circular flow is the market.  The </a:t>
            </a:r>
            <a:r>
              <a:rPr lang="en-US" altLang="en-US" sz="2400" b="1" dirty="0"/>
              <a:t>market</a:t>
            </a:r>
            <a:r>
              <a:rPr lang="en-US" altLang="en-US" sz="2400" dirty="0"/>
              <a:t> is the place where buyers and sellers meet to exchange goods and services for money.</a:t>
            </a:r>
          </a:p>
        </p:txBody>
      </p:sp>
      <p:sp>
        <p:nvSpPr>
          <p:cNvPr id="2" name="Date Placeholder 1"/>
          <p:cNvSpPr>
            <a:spLocks noGrp="1"/>
          </p:cNvSpPr>
          <p:nvPr>
            <p:ph type="dt" sz="half" idx="10"/>
          </p:nvPr>
        </p:nvSpPr>
        <p:spPr/>
        <p:txBody>
          <a:bodyPr/>
          <a:lstStyle/>
          <a:p>
            <a:r>
              <a:rPr lang="en-US"/>
              <a:t>8/28/2017</a:t>
            </a:r>
          </a:p>
        </p:txBody>
      </p:sp>
      <p:sp>
        <p:nvSpPr>
          <p:cNvPr id="4" name="Slide Number Placeholder 3"/>
          <p:cNvSpPr>
            <a:spLocks noGrp="1"/>
          </p:cNvSpPr>
          <p:nvPr>
            <p:ph type="sldNum" sz="quarter" idx="12"/>
          </p:nvPr>
        </p:nvSpPr>
        <p:spPr/>
        <p:txBody>
          <a:bodyPr/>
          <a:lstStyle/>
          <a:p>
            <a:fld id="{DEDF6B66-65F0-4F80-A3A0-4DAE6EFF62D7}" type="slidenum">
              <a:rPr lang="en-US" smtClean="0"/>
              <a:t>21</a:t>
            </a:fld>
            <a:endParaRPr lang="en-US"/>
          </a:p>
        </p:txBody>
      </p:sp>
      <p:sp>
        <p:nvSpPr>
          <p:cNvPr id="3" name="TextBox 2"/>
          <p:cNvSpPr txBox="1"/>
          <p:nvPr/>
        </p:nvSpPr>
        <p:spPr>
          <a:xfrm>
            <a:off x="8534400" y="1752600"/>
            <a:ext cx="1752600" cy="2586038"/>
          </a:xfrm>
          <a:prstGeom prst="rect">
            <a:avLst/>
          </a:prstGeom>
          <a:noFill/>
          <a:ln>
            <a:solidFill>
              <a:schemeClr val="accent3">
                <a:lumMod val="75000"/>
              </a:schemeClr>
            </a:solidFill>
          </a:ln>
        </p:spPr>
        <p:txBody>
          <a:bodyPr>
            <a:spAutoFit/>
          </a:bodyPr>
          <a:lstStyle/>
          <a:p>
            <a:pPr eaLnBrk="1" hangingPunct="1">
              <a:defRPr/>
            </a:pPr>
            <a:r>
              <a:rPr lang="en-US" b="1" dirty="0">
                <a:cs typeface="Arial" charset="0"/>
              </a:rPr>
              <a:t>Interdependent-</a:t>
            </a:r>
            <a:r>
              <a:rPr lang="en-US" dirty="0">
                <a:cs typeface="Arial" charset="0"/>
              </a:rPr>
              <a:t> </a:t>
            </a:r>
            <a:r>
              <a:rPr lang="en-US" sz="1600" dirty="0">
                <a:cs typeface="Arial" charset="0"/>
              </a:rPr>
              <a:t>we are mutually dependent in a market economy.  A decision made by one individual affects other participants in intended and unintended ways.</a:t>
            </a:r>
          </a:p>
        </p:txBody>
      </p:sp>
      <p:sp>
        <p:nvSpPr>
          <p:cNvPr id="6" name="TextBox 5"/>
          <p:cNvSpPr txBox="1"/>
          <p:nvPr/>
        </p:nvSpPr>
        <p:spPr>
          <a:xfrm>
            <a:off x="8534400" y="4491039"/>
            <a:ext cx="1752600" cy="860425"/>
          </a:xfrm>
          <a:prstGeom prst="rect">
            <a:avLst/>
          </a:prstGeom>
          <a:noFill/>
          <a:ln>
            <a:solidFill>
              <a:schemeClr val="accent3">
                <a:lumMod val="75000"/>
              </a:schemeClr>
            </a:solidFill>
          </a:ln>
        </p:spPr>
        <p:txBody>
          <a:bodyPr>
            <a:spAutoFit/>
          </a:bodyPr>
          <a:lstStyle/>
          <a:p>
            <a:pPr eaLnBrk="1" hangingPunct="1">
              <a:defRPr/>
            </a:pPr>
            <a:r>
              <a:rPr lang="en-US" b="1" dirty="0">
                <a:cs typeface="Arial" charset="0"/>
              </a:rPr>
              <a:t>Interact-</a:t>
            </a:r>
            <a:r>
              <a:rPr lang="en-US" dirty="0">
                <a:cs typeface="Arial" charset="0"/>
              </a:rPr>
              <a:t> </a:t>
            </a:r>
            <a:r>
              <a:rPr lang="en-US" sz="1600" dirty="0">
                <a:cs typeface="Arial" charset="0"/>
              </a:rPr>
              <a:t>to act in a way that affects another</a:t>
            </a:r>
          </a:p>
        </p:txBody>
      </p:sp>
    </p:spTree>
    <p:extLst>
      <p:ext uri="{BB962C8B-B14F-4D97-AF65-F5344CB8AC3E}">
        <p14:creationId xmlns:p14="http://schemas.microsoft.com/office/powerpoint/2010/main" val="2480569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r>
              <a:rPr lang="en-US" altLang="en-US" sz="3200" dirty="0"/>
              <a:t>Lets identify each participant in the market</a:t>
            </a:r>
          </a:p>
        </p:txBody>
      </p:sp>
      <p:sp>
        <p:nvSpPr>
          <p:cNvPr id="6147" name="Content Placeholder 2"/>
          <p:cNvSpPr>
            <a:spLocks noGrp="1"/>
          </p:cNvSpPr>
          <p:nvPr>
            <p:ph idx="1"/>
          </p:nvPr>
        </p:nvSpPr>
        <p:spPr>
          <a:xfrm>
            <a:off x="940158" y="1600201"/>
            <a:ext cx="8051442" cy="4525963"/>
          </a:xfrm>
        </p:spPr>
        <p:txBody>
          <a:bodyPr/>
          <a:lstStyle/>
          <a:p>
            <a:r>
              <a:rPr lang="en-US" altLang="en-US" sz="2400" b="1" dirty="0"/>
              <a:t>Individuals/Households</a:t>
            </a:r>
            <a:r>
              <a:rPr lang="en-US" altLang="en-US" sz="2400" dirty="0"/>
              <a:t>- This is your role in the circular flow.  You provide a service, </a:t>
            </a:r>
            <a:r>
              <a:rPr lang="en-US" altLang="en-US" sz="2400" u="sng" dirty="0"/>
              <a:t>labor</a:t>
            </a:r>
            <a:r>
              <a:rPr lang="en-US" altLang="en-US" sz="2400" dirty="0"/>
              <a:t> to the factor market in exchange for </a:t>
            </a:r>
            <a:r>
              <a:rPr lang="en-US" altLang="en-US" sz="2400" u="sng" dirty="0"/>
              <a:t>wages</a:t>
            </a:r>
            <a:r>
              <a:rPr lang="en-US" altLang="en-US" sz="2400" dirty="0"/>
              <a:t>. You also purchase </a:t>
            </a:r>
            <a:r>
              <a:rPr lang="en-US" altLang="en-US" sz="2400" u="sng" dirty="0"/>
              <a:t>goods and services</a:t>
            </a:r>
            <a:r>
              <a:rPr lang="en-US" altLang="en-US" sz="2400" dirty="0"/>
              <a:t> from the product market using your </a:t>
            </a:r>
            <a:r>
              <a:rPr lang="en-US" altLang="en-US" sz="2400" u="sng" dirty="0"/>
              <a:t>income</a:t>
            </a:r>
            <a:r>
              <a:rPr lang="en-US" altLang="en-US" sz="2400" dirty="0"/>
              <a:t>.</a:t>
            </a:r>
          </a:p>
          <a:p>
            <a:r>
              <a:rPr lang="en-US" altLang="en-US" sz="2400" b="1" dirty="0"/>
              <a:t>Factor or Resource Market</a:t>
            </a:r>
            <a:r>
              <a:rPr lang="en-US" altLang="en-US" sz="2400" dirty="0"/>
              <a:t>- This is where </a:t>
            </a:r>
            <a:r>
              <a:rPr lang="en-US" altLang="en-US" sz="2400" u="sng" dirty="0"/>
              <a:t>factors of production </a:t>
            </a:r>
            <a:r>
              <a:rPr lang="en-US" altLang="en-US" sz="2400" dirty="0"/>
              <a:t>are bought and sold.  The Factor Market gives </a:t>
            </a:r>
            <a:r>
              <a:rPr lang="en-US" altLang="en-US" sz="2400" u="sng" dirty="0"/>
              <a:t>productive resources </a:t>
            </a:r>
            <a:r>
              <a:rPr lang="en-US" altLang="en-US" sz="2400" dirty="0"/>
              <a:t>(goods used to produce other goods; like capitol goods) to Businesses in exchange for </a:t>
            </a:r>
            <a:r>
              <a:rPr lang="en-US" altLang="en-US" sz="2400" u="sng" dirty="0"/>
              <a:t>payment</a:t>
            </a:r>
            <a:r>
              <a:rPr lang="en-US" altLang="en-US" sz="2400" dirty="0"/>
              <a:t>.</a:t>
            </a:r>
          </a:p>
          <a:p>
            <a:endParaRPr lang="en-US" altLang="en-US" dirty="0"/>
          </a:p>
        </p:txBody>
      </p:sp>
      <p:sp>
        <p:nvSpPr>
          <p:cNvPr id="2" name="Date Placeholder 1"/>
          <p:cNvSpPr>
            <a:spLocks noGrp="1"/>
          </p:cNvSpPr>
          <p:nvPr>
            <p:ph type="dt" sz="half" idx="10"/>
          </p:nvPr>
        </p:nvSpPr>
        <p:spPr/>
        <p:txBody>
          <a:bodyPr/>
          <a:lstStyle/>
          <a:p>
            <a:r>
              <a:rPr lang="en-US"/>
              <a:t>8/28/2017</a:t>
            </a:r>
          </a:p>
        </p:txBody>
      </p:sp>
      <p:sp>
        <p:nvSpPr>
          <p:cNvPr id="3" name="Slide Number Placeholder 2"/>
          <p:cNvSpPr>
            <a:spLocks noGrp="1"/>
          </p:cNvSpPr>
          <p:nvPr>
            <p:ph type="sldNum" sz="quarter" idx="12"/>
          </p:nvPr>
        </p:nvSpPr>
        <p:spPr/>
        <p:txBody>
          <a:bodyPr/>
          <a:lstStyle/>
          <a:p>
            <a:fld id="{DEDF6B66-65F0-4F80-A3A0-4DAE6EFF62D7}" type="slidenum">
              <a:rPr lang="en-US" smtClean="0"/>
              <a:t>22</a:t>
            </a:fld>
            <a:endParaRPr lang="en-US"/>
          </a:p>
        </p:txBody>
      </p:sp>
      <p:pic>
        <p:nvPicPr>
          <p:cNvPr id="6148" name="Picture 3" descr="C:\Users\e20026176\AppData\Local\Microsoft\Windows\Temporary Internet Files\Content.IE5\NKNDZH82\MC90038894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1600" y="1654176"/>
            <a:ext cx="14351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4" descr="C:\Users\e20026176\AppData\Local\Microsoft\Windows\Temporary Internet Files\Content.IE5\KVP71CUT\MC9000152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4938" y="4251325"/>
            <a:ext cx="12128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320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altLang="en-US" sz="3200" dirty="0"/>
              <a:t>Lets identify each participant in the market  cont..</a:t>
            </a:r>
          </a:p>
        </p:txBody>
      </p:sp>
      <p:sp>
        <p:nvSpPr>
          <p:cNvPr id="7171" name="Content Placeholder 2"/>
          <p:cNvSpPr>
            <a:spLocks noGrp="1"/>
          </p:cNvSpPr>
          <p:nvPr>
            <p:ph idx="1"/>
          </p:nvPr>
        </p:nvSpPr>
        <p:spPr>
          <a:xfrm>
            <a:off x="3908426" y="1600200"/>
            <a:ext cx="6302375" cy="5029200"/>
          </a:xfrm>
        </p:spPr>
        <p:txBody>
          <a:bodyPr>
            <a:normAutofit/>
          </a:bodyPr>
          <a:lstStyle/>
          <a:p>
            <a:r>
              <a:rPr lang="en-US" altLang="en-US" sz="2400" b="1" dirty="0"/>
              <a:t>Businesses</a:t>
            </a:r>
            <a:r>
              <a:rPr lang="en-US" altLang="en-US" sz="2400" dirty="0"/>
              <a:t>- Businesses buy </a:t>
            </a:r>
            <a:r>
              <a:rPr lang="en-US" altLang="en-US" sz="2400" u="sng" dirty="0"/>
              <a:t>productive resources</a:t>
            </a:r>
            <a:r>
              <a:rPr lang="en-US" altLang="en-US" sz="2400" dirty="0"/>
              <a:t> from factor markets to create a </a:t>
            </a:r>
            <a:r>
              <a:rPr lang="en-US" altLang="en-US" sz="2400" u="sng" dirty="0"/>
              <a:t>product</a:t>
            </a:r>
            <a:r>
              <a:rPr lang="en-US" altLang="en-US" sz="2400" dirty="0"/>
              <a:t> that they sell to the Product Market.</a:t>
            </a:r>
          </a:p>
          <a:p>
            <a:pPr marL="0" indent="0">
              <a:buNone/>
            </a:pPr>
            <a:endParaRPr lang="en-US" altLang="en-US" sz="2400" dirty="0"/>
          </a:p>
          <a:p>
            <a:pPr marL="0" indent="0">
              <a:buNone/>
            </a:pPr>
            <a:endParaRPr lang="en-US" altLang="en-US" sz="2400" dirty="0"/>
          </a:p>
          <a:p>
            <a:pPr marL="0" indent="0">
              <a:buNone/>
            </a:pPr>
            <a:endParaRPr lang="en-US" altLang="en-US" sz="2400" dirty="0"/>
          </a:p>
          <a:p>
            <a:r>
              <a:rPr lang="en-US" altLang="en-US" sz="2400" b="1" dirty="0"/>
              <a:t>Product Market- </a:t>
            </a:r>
            <a:r>
              <a:rPr lang="en-US" altLang="en-US" sz="2400" dirty="0"/>
              <a:t>the Product Market receives </a:t>
            </a:r>
            <a:r>
              <a:rPr lang="en-US" altLang="en-US" sz="2400" u="sng" dirty="0"/>
              <a:t>products</a:t>
            </a:r>
            <a:r>
              <a:rPr lang="en-US" altLang="en-US" sz="2400" dirty="0"/>
              <a:t> from businesses and provides </a:t>
            </a:r>
            <a:r>
              <a:rPr lang="en-US" altLang="en-US" sz="2400" u="sng" dirty="0"/>
              <a:t>goods and services</a:t>
            </a:r>
            <a:r>
              <a:rPr lang="en-US" altLang="en-US" sz="2400" dirty="0"/>
              <a:t> directly to the individual consumer in exchange for payment.  </a:t>
            </a:r>
          </a:p>
        </p:txBody>
      </p:sp>
      <p:sp>
        <p:nvSpPr>
          <p:cNvPr id="2" name="Date Placeholder 1"/>
          <p:cNvSpPr>
            <a:spLocks noGrp="1"/>
          </p:cNvSpPr>
          <p:nvPr>
            <p:ph type="dt" sz="half" idx="10"/>
          </p:nvPr>
        </p:nvSpPr>
        <p:spPr/>
        <p:txBody>
          <a:bodyPr/>
          <a:lstStyle/>
          <a:p>
            <a:r>
              <a:rPr lang="en-US"/>
              <a:t>8/28/2017</a:t>
            </a:r>
          </a:p>
        </p:txBody>
      </p:sp>
      <p:sp>
        <p:nvSpPr>
          <p:cNvPr id="3" name="Slide Number Placeholder 2"/>
          <p:cNvSpPr>
            <a:spLocks noGrp="1"/>
          </p:cNvSpPr>
          <p:nvPr>
            <p:ph type="sldNum" sz="quarter" idx="12"/>
          </p:nvPr>
        </p:nvSpPr>
        <p:spPr/>
        <p:txBody>
          <a:bodyPr/>
          <a:lstStyle/>
          <a:p>
            <a:fld id="{DEDF6B66-65F0-4F80-A3A0-4DAE6EFF62D7}" type="slidenum">
              <a:rPr lang="en-US" smtClean="0"/>
              <a:t>23</a:t>
            </a:fld>
            <a:endParaRPr lang="en-US"/>
          </a:p>
        </p:txBody>
      </p:sp>
      <p:pic>
        <p:nvPicPr>
          <p:cNvPr id="7172" name="Picture 4" descr="C:\Users\e20026176\AppData\Local\Microsoft\Windows\Temporary Internet Files\Content.IE5\NKNDZH82\MP90040653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4038601"/>
            <a:ext cx="2093912"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6" descr="C:\Users\e20026176\AppData\Local\Microsoft\Windows\Temporary Internet Files\Content.IE5\NKNDZH82\MC90035394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1" y="1524001"/>
            <a:ext cx="1998663"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9367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1024129" y="152401"/>
            <a:ext cx="9720072" cy="1158305"/>
          </a:xfrm>
        </p:spPr>
        <p:txBody>
          <a:bodyPr>
            <a:normAutofit/>
          </a:bodyPr>
          <a:lstStyle/>
          <a:p>
            <a:pPr eaLnBrk="1" hangingPunct="1"/>
            <a:r>
              <a:rPr lang="en-US" altLang="en-US" sz="3200" dirty="0"/>
              <a:t>Circular Flow Chart Participants</a:t>
            </a:r>
          </a:p>
        </p:txBody>
      </p:sp>
      <p:sp>
        <p:nvSpPr>
          <p:cNvPr id="9219" name="Text Placeholder 5"/>
          <p:cNvSpPr>
            <a:spLocks noGrp="1"/>
          </p:cNvSpPr>
          <p:nvPr>
            <p:ph type="body" idx="1"/>
          </p:nvPr>
        </p:nvSpPr>
        <p:spPr>
          <a:xfrm>
            <a:off x="1877098" y="1986981"/>
            <a:ext cx="4292089" cy="639763"/>
          </a:xfrm>
        </p:spPr>
        <p:txBody>
          <a:bodyPr anchor="t">
            <a:normAutofit fontScale="85000" lnSpcReduction="20000"/>
          </a:bodyPr>
          <a:lstStyle/>
          <a:p>
            <a:pPr algn="ctr" eaLnBrk="1" hangingPunct="1"/>
            <a:r>
              <a:rPr lang="en-US" altLang="en-US" sz="1800" dirty="0"/>
              <a:t>The Circular Flow Chart </a:t>
            </a:r>
            <a:r>
              <a:rPr lang="en-US" altLang="en-US" sz="1800" b="0" dirty="0"/>
              <a:t>is a diagram that illustrates the circular flow of goods and services and money in a market.</a:t>
            </a:r>
          </a:p>
        </p:txBody>
      </p:sp>
      <p:graphicFrame>
        <p:nvGraphicFramePr>
          <p:cNvPr id="4" name="Content Placeholder 3"/>
          <p:cNvGraphicFramePr>
            <a:graphicFrameLocks noGrp="1"/>
          </p:cNvGraphicFramePr>
          <p:nvPr>
            <p:ph sz="half" idx="2"/>
          </p:nvPr>
        </p:nvGraphicFramePr>
        <p:xfrm>
          <a:off x="1472383" y="2572204"/>
          <a:ext cx="4040188"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221" name="Text Placeholder 6"/>
          <p:cNvSpPr>
            <a:spLocks noGrp="1"/>
          </p:cNvSpPr>
          <p:nvPr>
            <p:ph type="body" sz="quarter" idx="3"/>
          </p:nvPr>
        </p:nvSpPr>
        <p:spPr>
          <a:xfrm>
            <a:off x="6400800" y="1865312"/>
            <a:ext cx="3276600" cy="639763"/>
          </a:xfrm>
        </p:spPr>
        <p:txBody>
          <a:bodyPr/>
          <a:lstStyle/>
          <a:p>
            <a:pPr eaLnBrk="1" hangingPunct="1"/>
            <a:r>
              <a:rPr lang="en-US" altLang="en-US" dirty="0"/>
              <a:t>Participants</a:t>
            </a:r>
          </a:p>
        </p:txBody>
      </p:sp>
      <p:sp>
        <p:nvSpPr>
          <p:cNvPr id="9222" name="Content Placeholder 7"/>
          <p:cNvSpPr>
            <a:spLocks noGrp="1"/>
          </p:cNvSpPr>
          <p:nvPr>
            <p:ph sz="quarter" idx="4"/>
          </p:nvPr>
        </p:nvSpPr>
        <p:spPr>
          <a:xfrm>
            <a:off x="5975797" y="2505075"/>
            <a:ext cx="5379591" cy="3684588"/>
          </a:xfrm>
        </p:spPr>
        <p:txBody>
          <a:bodyPr>
            <a:normAutofit/>
          </a:bodyPr>
          <a:lstStyle/>
          <a:p>
            <a:pPr eaLnBrk="1" hangingPunct="1"/>
            <a:r>
              <a:rPr lang="en-US" altLang="en-US" sz="2400" dirty="0"/>
              <a:t>Individual</a:t>
            </a:r>
          </a:p>
          <a:p>
            <a:pPr eaLnBrk="1" hangingPunct="1"/>
            <a:r>
              <a:rPr lang="en-US" altLang="en-US" sz="2400" dirty="0"/>
              <a:t>Factor/Resource Market</a:t>
            </a:r>
          </a:p>
          <a:p>
            <a:pPr eaLnBrk="1" hangingPunct="1"/>
            <a:r>
              <a:rPr lang="en-US" altLang="en-US" sz="2400" dirty="0"/>
              <a:t>Business</a:t>
            </a:r>
          </a:p>
          <a:p>
            <a:pPr eaLnBrk="1" hangingPunct="1"/>
            <a:r>
              <a:rPr lang="en-US" altLang="en-US" sz="2400" dirty="0"/>
              <a:t>Product Market</a:t>
            </a:r>
          </a:p>
          <a:p>
            <a:pPr eaLnBrk="1" hangingPunct="1"/>
            <a:r>
              <a:rPr lang="en-US" altLang="en-US" sz="2400" dirty="0"/>
              <a:t>Government</a:t>
            </a:r>
          </a:p>
          <a:p>
            <a:pPr lvl="1" eaLnBrk="1" hangingPunct="1"/>
            <a:r>
              <a:rPr lang="en-US" altLang="en-US" dirty="0"/>
              <a:t>in a market economy, the government plays an indirect role by regulating for fairness and equality</a:t>
            </a:r>
          </a:p>
        </p:txBody>
      </p:sp>
      <p:sp>
        <p:nvSpPr>
          <p:cNvPr id="2" name="Date Placeholder 1"/>
          <p:cNvSpPr>
            <a:spLocks noGrp="1"/>
          </p:cNvSpPr>
          <p:nvPr>
            <p:ph type="dt" sz="half" idx="10"/>
          </p:nvPr>
        </p:nvSpPr>
        <p:spPr/>
        <p:txBody>
          <a:bodyPr/>
          <a:lstStyle/>
          <a:p>
            <a:r>
              <a:rPr lang="en-US"/>
              <a:t>8/28/2017</a:t>
            </a:r>
          </a:p>
        </p:txBody>
      </p:sp>
      <p:sp>
        <p:nvSpPr>
          <p:cNvPr id="3" name="Slide Number Placeholder 2"/>
          <p:cNvSpPr>
            <a:spLocks noGrp="1"/>
          </p:cNvSpPr>
          <p:nvPr>
            <p:ph type="sldNum" sz="quarter" idx="12"/>
          </p:nvPr>
        </p:nvSpPr>
        <p:spPr/>
        <p:txBody>
          <a:bodyPr/>
          <a:lstStyle/>
          <a:p>
            <a:fld id="{DEDF6B66-65F0-4F80-A3A0-4DAE6EFF62D7}" type="slidenum">
              <a:rPr lang="en-US" smtClean="0"/>
              <a:t>24</a:t>
            </a:fld>
            <a:endParaRPr lang="en-US"/>
          </a:p>
        </p:txBody>
      </p:sp>
    </p:spTree>
    <p:extLst>
      <p:ext uri="{BB962C8B-B14F-4D97-AF65-F5344CB8AC3E}">
        <p14:creationId xmlns:p14="http://schemas.microsoft.com/office/powerpoint/2010/main" val="1854445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First Model</a:t>
            </a:r>
          </a:p>
        </p:txBody>
      </p:sp>
      <p:sp>
        <p:nvSpPr>
          <p:cNvPr id="3" name="Content Placeholder 2"/>
          <p:cNvSpPr>
            <a:spLocks noGrp="1"/>
          </p:cNvSpPr>
          <p:nvPr>
            <p:ph idx="1"/>
          </p:nvPr>
        </p:nvSpPr>
        <p:spPr>
          <a:xfrm>
            <a:off x="695492" y="1608996"/>
            <a:ext cx="11029615" cy="4349093"/>
          </a:xfrm>
        </p:spPr>
        <p:txBody>
          <a:bodyPr>
            <a:normAutofit fontScale="85000" lnSpcReduction="20000"/>
          </a:bodyPr>
          <a:lstStyle/>
          <a:p>
            <a:endParaRPr lang="en-US" altLang="en-US" sz="2400" dirty="0"/>
          </a:p>
          <a:p>
            <a:r>
              <a:rPr lang="en-US" altLang="en-US" sz="3200" dirty="0"/>
              <a:t>The </a:t>
            </a:r>
            <a:r>
              <a:rPr lang="en-US" altLang="en-US" sz="3200" b="1" dirty="0">
                <a:solidFill>
                  <a:srgbClr val="CC0000"/>
                </a:solidFill>
              </a:rPr>
              <a:t>Circular-Flow Diagram</a:t>
            </a:r>
            <a:r>
              <a:rPr lang="en-US" altLang="en-US" sz="3200" dirty="0"/>
              <a:t>: Model that traces the flow of resources, products and income and revenue among economic decision makers.</a:t>
            </a:r>
          </a:p>
          <a:p>
            <a:r>
              <a:rPr lang="en-US" sz="3200" dirty="0">
                <a:cs typeface="Arial" pitchFamily="34" charset="0"/>
              </a:rPr>
              <a:t>Refers to a simple economic model which describes the reciprocal circulation of income between producers and consumers.</a:t>
            </a:r>
            <a:endParaRPr lang="en-US" altLang="en-US" sz="3200" dirty="0"/>
          </a:p>
          <a:p>
            <a:r>
              <a:rPr lang="en-US" altLang="en-US" sz="3200" dirty="0"/>
              <a:t>Two types of “actors”:  </a:t>
            </a:r>
          </a:p>
          <a:p>
            <a:pPr lvl="1"/>
            <a:r>
              <a:rPr lang="en-US" altLang="en-US" sz="3200" dirty="0"/>
              <a:t>households</a:t>
            </a:r>
          </a:p>
          <a:p>
            <a:pPr lvl="1"/>
            <a:r>
              <a:rPr lang="en-US" altLang="en-US" sz="3200" dirty="0"/>
              <a:t>firms </a:t>
            </a:r>
          </a:p>
          <a:p>
            <a:r>
              <a:rPr lang="en-US" altLang="en-US" sz="3200" dirty="0"/>
              <a:t>Two markets:</a:t>
            </a:r>
          </a:p>
          <a:p>
            <a:pPr lvl="1"/>
            <a:r>
              <a:rPr lang="en-US" altLang="en-US" sz="3200" dirty="0"/>
              <a:t>the market for goods and services </a:t>
            </a:r>
          </a:p>
          <a:p>
            <a:pPr lvl="1"/>
            <a:r>
              <a:rPr lang="en-US" altLang="en-US" sz="3200" dirty="0"/>
              <a:t>the market for “factors of production”</a:t>
            </a:r>
          </a:p>
          <a:p>
            <a:endParaRPr lang="en-US" sz="3200" dirty="0"/>
          </a:p>
        </p:txBody>
      </p:sp>
    </p:spTree>
    <p:extLst>
      <p:ext uri="{BB962C8B-B14F-4D97-AF65-F5344CB8AC3E}">
        <p14:creationId xmlns:p14="http://schemas.microsoft.com/office/powerpoint/2010/main" val="534143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06828" y="815972"/>
            <a:ext cx="8246772" cy="631827"/>
          </a:xfrm>
          <a:noFill/>
          <a:ln/>
        </p:spPr>
        <p:txBody>
          <a:bodyPr vert="horz" lIns="92075" tIns="46038" rIns="92075" bIns="46038" rtlCol="0" anchor="t">
            <a:noAutofit/>
          </a:bodyPr>
          <a:lstStyle/>
          <a:p>
            <a:r>
              <a:rPr lang="en-US" altLang="en-US" sz="3200" b="1" dirty="0"/>
              <a:t>The Circular-Flow Diagram</a:t>
            </a:r>
            <a:endParaRPr lang="en-US" altLang="en-US" sz="3200" b="1" dirty="0">
              <a:effectLst>
                <a:outerShdw blurRad="38100" dist="38100" dir="2700000" algn="tl">
                  <a:srgbClr val="C0C0C0"/>
                </a:outerShdw>
              </a:effectLst>
              <a:latin typeface="Tahoma" panose="020B0604030504040204" pitchFamily="34" charset="0"/>
            </a:endParaRPr>
          </a:p>
        </p:txBody>
      </p:sp>
      <p:sp>
        <p:nvSpPr>
          <p:cNvPr id="3" name="Slide Number Placeholder 2"/>
          <p:cNvSpPr>
            <a:spLocks noGrp="1"/>
          </p:cNvSpPr>
          <p:nvPr>
            <p:ph type="sldNum" sz="quarter" idx="12"/>
          </p:nvPr>
        </p:nvSpPr>
        <p:spPr/>
        <p:txBody>
          <a:bodyPr/>
          <a:lstStyle/>
          <a:p>
            <a:fld id="{DEDF6B66-65F0-4F80-A3A0-4DAE6EFF62D7}" type="slidenum">
              <a:rPr lang="en-US" smtClean="0"/>
              <a:t>26</a:t>
            </a:fld>
            <a:endParaRPr lang="en-US" dirty="0"/>
          </a:p>
        </p:txBody>
      </p:sp>
      <p:sp>
        <p:nvSpPr>
          <p:cNvPr id="3075" name="Oval 3"/>
          <p:cNvSpPr>
            <a:spLocks noChangeArrowheads="1"/>
          </p:cNvSpPr>
          <p:nvPr/>
        </p:nvSpPr>
        <p:spPr bwMode="auto">
          <a:xfrm>
            <a:off x="1905000" y="3124200"/>
            <a:ext cx="1828800" cy="1295400"/>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000099"/>
                </a:solidFill>
              </a:rPr>
              <a:t>Firms</a:t>
            </a:r>
          </a:p>
        </p:txBody>
      </p:sp>
      <p:sp>
        <p:nvSpPr>
          <p:cNvPr id="3076" name="Oval 4"/>
          <p:cNvSpPr>
            <a:spLocks noChangeArrowheads="1"/>
          </p:cNvSpPr>
          <p:nvPr/>
        </p:nvSpPr>
        <p:spPr bwMode="auto">
          <a:xfrm>
            <a:off x="8229600" y="3276600"/>
            <a:ext cx="1828800" cy="1295400"/>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000099"/>
                </a:solidFill>
              </a:rPr>
              <a:t>Households</a:t>
            </a:r>
          </a:p>
        </p:txBody>
      </p:sp>
      <p:sp>
        <p:nvSpPr>
          <p:cNvPr id="3077" name="Rectangle 5"/>
          <p:cNvSpPr>
            <a:spLocks noChangeArrowheads="1"/>
          </p:cNvSpPr>
          <p:nvPr/>
        </p:nvSpPr>
        <p:spPr bwMode="auto">
          <a:xfrm>
            <a:off x="4800600" y="5181600"/>
            <a:ext cx="2286000" cy="12192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Market for </a:t>
            </a:r>
          </a:p>
          <a:p>
            <a:pPr algn="ctr"/>
            <a:r>
              <a:rPr lang="en-US" altLang="en-US" b="1"/>
              <a:t>Factors </a:t>
            </a:r>
          </a:p>
          <a:p>
            <a:pPr algn="ctr"/>
            <a:r>
              <a:rPr lang="en-US" altLang="en-US" b="1"/>
              <a:t>of Production</a:t>
            </a:r>
          </a:p>
        </p:txBody>
      </p:sp>
      <p:sp>
        <p:nvSpPr>
          <p:cNvPr id="3078" name="Rectangle 6"/>
          <p:cNvSpPr>
            <a:spLocks noChangeArrowheads="1"/>
          </p:cNvSpPr>
          <p:nvPr/>
        </p:nvSpPr>
        <p:spPr bwMode="auto">
          <a:xfrm>
            <a:off x="4800600" y="1447800"/>
            <a:ext cx="2286000" cy="12192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Market for </a:t>
            </a:r>
          </a:p>
          <a:p>
            <a:pPr algn="ctr"/>
            <a:r>
              <a:rPr lang="en-US" altLang="en-US" b="1"/>
              <a:t>Goods </a:t>
            </a:r>
          </a:p>
          <a:p>
            <a:pPr algn="ctr"/>
            <a:r>
              <a:rPr lang="en-US" altLang="en-US" b="1"/>
              <a:t>and Services</a:t>
            </a:r>
          </a:p>
        </p:txBody>
      </p:sp>
      <p:graphicFrame>
        <p:nvGraphicFramePr>
          <p:cNvPr id="3079" name="Object 7"/>
          <p:cNvGraphicFramePr>
            <a:graphicFrameLocks noChangeAspect="1"/>
          </p:cNvGraphicFramePr>
          <p:nvPr/>
        </p:nvGraphicFramePr>
        <p:xfrm>
          <a:off x="6038851" y="3244851"/>
          <a:ext cx="112713" cy="214313"/>
        </p:xfrm>
        <a:graphic>
          <a:graphicData uri="http://schemas.openxmlformats.org/presentationml/2006/ole">
            <mc:AlternateContent xmlns:mc="http://schemas.openxmlformats.org/markup-compatibility/2006">
              <mc:Choice xmlns:v="urn:schemas-microsoft-com:vml" Requires="v">
                <p:oleObj spid="_x0000_s3082" name="Equation" r:id="rId4" imgW="114120" imgH="215640" progId="Equation.3">
                  <p:embed/>
                </p:oleObj>
              </mc:Choice>
              <mc:Fallback>
                <p:oleObj name="Equation" r:id="rId4" imgW="114120" imgH="215640" progId="Equation.3">
                  <p:embed/>
                  <p:pic>
                    <p:nvPicPr>
                      <p:cNvPr id="307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1" y="32448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80" name="Group 8"/>
          <p:cNvGrpSpPr>
            <a:grpSpLocks/>
          </p:cNvGrpSpPr>
          <p:nvPr/>
        </p:nvGrpSpPr>
        <p:grpSpPr bwMode="auto">
          <a:xfrm>
            <a:off x="2514600" y="1289132"/>
            <a:ext cx="6553200" cy="1905000"/>
            <a:chOff x="672" y="912"/>
            <a:chExt cx="4128" cy="1200"/>
          </a:xfrm>
        </p:grpSpPr>
        <p:sp>
          <p:nvSpPr>
            <p:cNvPr id="3081" name="Text Box 9"/>
            <p:cNvSpPr txBox="1">
              <a:spLocks noChangeArrowheads="1"/>
            </p:cNvSpPr>
            <p:nvPr/>
          </p:nvSpPr>
          <p:spPr bwMode="auto">
            <a:xfrm>
              <a:off x="3696" y="912"/>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Tahoma" panose="020B0604030504040204" pitchFamily="34" charset="0"/>
                </a:rPr>
                <a:t>Spending</a:t>
              </a:r>
            </a:p>
          </p:txBody>
        </p:sp>
        <p:sp>
          <p:nvSpPr>
            <p:cNvPr id="3082" name="Text Box 10"/>
            <p:cNvSpPr txBox="1">
              <a:spLocks noChangeArrowheads="1"/>
            </p:cNvSpPr>
            <p:nvPr/>
          </p:nvSpPr>
          <p:spPr bwMode="auto">
            <a:xfrm>
              <a:off x="1056" y="912"/>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Tahoma" panose="020B0604030504040204" pitchFamily="34" charset="0"/>
                </a:rPr>
                <a:t>Revenue</a:t>
              </a:r>
            </a:p>
          </p:txBody>
        </p:sp>
        <p:cxnSp>
          <p:nvCxnSpPr>
            <p:cNvPr id="3083" name="AutoShape 11"/>
            <p:cNvCxnSpPr>
              <a:cxnSpLocks noChangeShapeType="1"/>
              <a:endCxn id="3076" idx="0"/>
            </p:cNvCxnSpPr>
            <p:nvPr/>
          </p:nvCxnSpPr>
          <p:spPr bwMode="auto">
            <a:xfrm>
              <a:off x="3504" y="1200"/>
              <a:ext cx="1296" cy="912"/>
            </a:xfrm>
            <a:prstGeom prst="bentConnector2">
              <a:avLst/>
            </a:prstGeom>
            <a:noFill/>
            <a:ln w="57150">
              <a:solidFill>
                <a:srgbClr val="474A8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84" name="Line 12"/>
            <p:cNvSpPr>
              <a:spLocks noChangeShapeType="1"/>
            </p:cNvSpPr>
            <p:nvPr/>
          </p:nvSpPr>
          <p:spPr bwMode="auto">
            <a:xfrm flipH="1">
              <a:off x="672" y="1200"/>
              <a:ext cx="1392" cy="0"/>
            </a:xfrm>
            <a:prstGeom prst="line">
              <a:avLst/>
            </a:prstGeom>
            <a:noFill/>
            <a:ln w="57150">
              <a:solidFill>
                <a:srgbClr val="474A8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5" name="Line 13"/>
            <p:cNvSpPr>
              <a:spLocks noChangeShapeType="1"/>
            </p:cNvSpPr>
            <p:nvPr/>
          </p:nvSpPr>
          <p:spPr bwMode="auto">
            <a:xfrm>
              <a:off x="672" y="1200"/>
              <a:ext cx="0" cy="864"/>
            </a:xfrm>
            <a:prstGeom prst="line">
              <a:avLst/>
            </a:prstGeom>
            <a:noFill/>
            <a:ln w="57150">
              <a:solidFill>
                <a:srgbClr val="474A8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86" name="Group 14"/>
          <p:cNvGrpSpPr>
            <a:grpSpLocks/>
          </p:cNvGrpSpPr>
          <p:nvPr/>
        </p:nvGrpSpPr>
        <p:grpSpPr bwMode="auto">
          <a:xfrm>
            <a:off x="2514600" y="4419601"/>
            <a:ext cx="6629400" cy="2301875"/>
            <a:chOff x="624" y="2832"/>
            <a:chExt cx="4176" cy="1450"/>
          </a:xfrm>
        </p:grpSpPr>
        <p:sp>
          <p:nvSpPr>
            <p:cNvPr id="3087" name="Text Box 15"/>
            <p:cNvSpPr txBox="1">
              <a:spLocks noChangeArrowheads="1"/>
            </p:cNvSpPr>
            <p:nvPr/>
          </p:nvSpPr>
          <p:spPr bwMode="auto">
            <a:xfrm>
              <a:off x="672" y="3840"/>
              <a:ext cx="124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latin typeface="Tahoma" panose="020B0604030504040204" pitchFamily="34" charset="0"/>
                </a:rPr>
                <a:t>Wages, rent, and profit</a:t>
              </a:r>
            </a:p>
          </p:txBody>
        </p:sp>
        <p:sp>
          <p:nvSpPr>
            <p:cNvPr id="3088" name="Text Box 16"/>
            <p:cNvSpPr txBox="1">
              <a:spLocks noChangeArrowheads="1"/>
            </p:cNvSpPr>
            <p:nvPr/>
          </p:nvSpPr>
          <p:spPr bwMode="auto">
            <a:xfrm>
              <a:off x="3648" y="3840"/>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latin typeface="Tahoma" panose="020B0604030504040204" pitchFamily="34" charset="0"/>
                </a:rPr>
                <a:t>Income</a:t>
              </a:r>
            </a:p>
          </p:txBody>
        </p:sp>
        <p:sp>
          <p:nvSpPr>
            <p:cNvPr id="3089" name="Line 17"/>
            <p:cNvSpPr>
              <a:spLocks noChangeShapeType="1"/>
            </p:cNvSpPr>
            <p:nvPr/>
          </p:nvSpPr>
          <p:spPr bwMode="auto">
            <a:xfrm>
              <a:off x="624" y="2832"/>
              <a:ext cx="0" cy="960"/>
            </a:xfrm>
            <a:prstGeom prst="line">
              <a:avLst/>
            </a:prstGeom>
            <a:noFill/>
            <a:ln w="57150">
              <a:solidFill>
                <a:srgbClr val="474A8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Line 18"/>
            <p:cNvSpPr>
              <a:spLocks noChangeShapeType="1"/>
            </p:cNvSpPr>
            <p:nvPr/>
          </p:nvSpPr>
          <p:spPr bwMode="auto">
            <a:xfrm>
              <a:off x="624" y="3792"/>
              <a:ext cx="1440" cy="0"/>
            </a:xfrm>
            <a:prstGeom prst="line">
              <a:avLst/>
            </a:prstGeom>
            <a:noFill/>
            <a:ln w="57150">
              <a:solidFill>
                <a:srgbClr val="474A8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Line 19"/>
            <p:cNvSpPr>
              <a:spLocks noChangeShapeType="1"/>
            </p:cNvSpPr>
            <p:nvPr/>
          </p:nvSpPr>
          <p:spPr bwMode="auto">
            <a:xfrm>
              <a:off x="3504" y="3840"/>
              <a:ext cx="1296" cy="0"/>
            </a:xfrm>
            <a:prstGeom prst="line">
              <a:avLst/>
            </a:prstGeom>
            <a:noFill/>
            <a:ln w="57150">
              <a:solidFill>
                <a:srgbClr val="474A8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Line 20"/>
            <p:cNvSpPr>
              <a:spLocks noChangeShapeType="1"/>
            </p:cNvSpPr>
            <p:nvPr/>
          </p:nvSpPr>
          <p:spPr bwMode="auto">
            <a:xfrm flipV="1">
              <a:off x="4800" y="2928"/>
              <a:ext cx="0" cy="912"/>
            </a:xfrm>
            <a:prstGeom prst="line">
              <a:avLst/>
            </a:prstGeom>
            <a:noFill/>
            <a:ln w="57150">
              <a:solidFill>
                <a:srgbClr val="474A8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93" name="Group 21"/>
          <p:cNvGrpSpPr>
            <a:grpSpLocks/>
          </p:cNvGrpSpPr>
          <p:nvPr/>
        </p:nvGrpSpPr>
        <p:grpSpPr bwMode="auto">
          <a:xfrm>
            <a:off x="2819400" y="2057400"/>
            <a:ext cx="6172200" cy="1219200"/>
            <a:chOff x="816" y="1344"/>
            <a:chExt cx="3888" cy="768"/>
          </a:xfrm>
        </p:grpSpPr>
        <p:sp>
          <p:nvSpPr>
            <p:cNvPr id="3094" name="Text Box 22"/>
            <p:cNvSpPr txBox="1">
              <a:spLocks noChangeArrowheads="1"/>
            </p:cNvSpPr>
            <p:nvPr/>
          </p:nvSpPr>
          <p:spPr bwMode="auto">
            <a:xfrm>
              <a:off x="864" y="1344"/>
              <a:ext cx="124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dirty="0">
                  <a:latin typeface="Tahoma" panose="020B0604030504040204" pitchFamily="34" charset="0"/>
                </a:rPr>
                <a:t>Goods &amp; Services sold</a:t>
              </a:r>
            </a:p>
          </p:txBody>
        </p:sp>
        <p:sp>
          <p:nvSpPr>
            <p:cNvPr id="3095" name="Text Box 23"/>
            <p:cNvSpPr txBox="1">
              <a:spLocks noChangeArrowheads="1"/>
            </p:cNvSpPr>
            <p:nvPr/>
          </p:nvSpPr>
          <p:spPr bwMode="auto">
            <a:xfrm>
              <a:off x="3456" y="1392"/>
              <a:ext cx="12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dirty="0">
                  <a:latin typeface="Tahoma" panose="020B0604030504040204" pitchFamily="34" charset="0"/>
                </a:rPr>
                <a:t>Goods &amp; Services bought</a:t>
              </a:r>
            </a:p>
          </p:txBody>
        </p:sp>
        <p:sp>
          <p:nvSpPr>
            <p:cNvPr id="3096" name="Line 24"/>
            <p:cNvSpPr>
              <a:spLocks noChangeShapeType="1"/>
            </p:cNvSpPr>
            <p:nvPr/>
          </p:nvSpPr>
          <p:spPr bwMode="auto">
            <a:xfrm>
              <a:off x="3504" y="1392"/>
              <a:ext cx="1104" cy="0"/>
            </a:xfrm>
            <a:prstGeom prst="line">
              <a:avLst/>
            </a:prstGeom>
            <a:noFill/>
            <a:ln w="57150">
              <a:solidFill>
                <a:srgbClr val="DE381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7" name="Line 25"/>
            <p:cNvSpPr>
              <a:spLocks noChangeShapeType="1"/>
            </p:cNvSpPr>
            <p:nvPr/>
          </p:nvSpPr>
          <p:spPr bwMode="auto">
            <a:xfrm>
              <a:off x="4608" y="1392"/>
              <a:ext cx="0" cy="720"/>
            </a:xfrm>
            <a:prstGeom prst="line">
              <a:avLst/>
            </a:prstGeom>
            <a:noFill/>
            <a:ln w="57150">
              <a:solidFill>
                <a:srgbClr val="DE381C"/>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8" name="Line 26"/>
            <p:cNvSpPr>
              <a:spLocks noChangeShapeType="1"/>
            </p:cNvSpPr>
            <p:nvPr/>
          </p:nvSpPr>
          <p:spPr bwMode="auto">
            <a:xfrm flipV="1">
              <a:off x="816" y="1344"/>
              <a:ext cx="0" cy="672"/>
            </a:xfrm>
            <a:prstGeom prst="line">
              <a:avLst/>
            </a:prstGeom>
            <a:noFill/>
            <a:ln w="57150">
              <a:solidFill>
                <a:srgbClr val="DE381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9" name="Line 27"/>
            <p:cNvSpPr>
              <a:spLocks noChangeShapeType="1"/>
            </p:cNvSpPr>
            <p:nvPr/>
          </p:nvSpPr>
          <p:spPr bwMode="auto">
            <a:xfrm>
              <a:off x="816" y="1344"/>
              <a:ext cx="1248" cy="0"/>
            </a:xfrm>
            <a:prstGeom prst="line">
              <a:avLst/>
            </a:prstGeom>
            <a:noFill/>
            <a:ln w="57150">
              <a:solidFill>
                <a:srgbClr val="DE381C"/>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00" name="Group 28"/>
          <p:cNvGrpSpPr>
            <a:grpSpLocks/>
          </p:cNvGrpSpPr>
          <p:nvPr/>
        </p:nvGrpSpPr>
        <p:grpSpPr bwMode="auto">
          <a:xfrm>
            <a:off x="2819400" y="4419600"/>
            <a:ext cx="6172200" cy="1371600"/>
            <a:chOff x="816" y="2832"/>
            <a:chExt cx="3888" cy="864"/>
          </a:xfrm>
        </p:grpSpPr>
        <p:sp>
          <p:nvSpPr>
            <p:cNvPr id="3101" name="Line 29"/>
            <p:cNvSpPr>
              <a:spLocks noChangeShapeType="1"/>
            </p:cNvSpPr>
            <p:nvPr/>
          </p:nvSpPr>
          <p:spPr bwMode="auto">
            <a:xfrm>
              <a:off x="4656" y="2880"/>
              <a:ext cx="0" cy="816"/>
            </a:xfrm>
            <a:prstGeom prst="line">
              <a:avLst/>
            </a:prstGeom>
            <a:noFill/>
            <a:ln w="57150">
              <a:solidFill>
                <a:srgbClr val="DE381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 name="Text Box 30"/>
            <p:cNvSpPr txBox="1">
              <a:spLocks noChangeArrowheads="1"/>
            </p:cNvSpPr>
            <p:nvPr/>
          </p:nvSpPr>
          <p:spPr bwMode="auto">
            <a:xfrm>
              <a:off x="3456" y="3168"/>
              <a:ext cx="124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latin typeface="Tahoma" panose="020B0604030504040204" pitchFamily="34" charset="0"/>
                </a:rPr>
                <a:t>Labor, land, and capital</a:t>
              </a:r>
            </a:p>
          </p:txBody>
        </p:sp>
        <p:sp>
          <p:nvSpPr>
            <p:cNvPr id="3103" name="Text Box 31"/>
            <p:cNvSpPr txBox="1">
              <a:spLocks noChangeArrowheads="1"/>
            </p:cNvSpPr>
            <p:nvPr/>
          </p:nvSpPr>
          <p:spPr bwMode="auto">
            <a:xfrm>
              <a:off x="816" y="3168"/>
              <a:ext cx="124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latin typeface="Tahoma" panose="020B0604030504040204" pitchFamily="34" charset="0"/>
                </a:rPr>
                <a:t>Inputs for production</a:t>
              </a:r>
            </a:p>
          </p:txBody>
        </p:sp>
        <p:sp>
          <p:nvSpPr>
            <p:cNvPr id="3104" name="Line 32"/>
            <p:cNvSpPr>
              <a:spLocks noChangeShapeType="1"/>
            </p:cNvSpPr>
            <p:nvPr/>
          </p:nvSpPr>
          <p:spPr bwMode="auto">
            <a:xfrm flipH="1">
              <a:off x="816" y="3648"/>
              <a:ext cx="1248" cy="0"/>
            </a:xfrm>
            <a:prstGeom prst="line">
              <a:avLst/>
            </a:prstGeom>
            <a:noFill/>
            <a:ln w="57150">
              <a:solidFill>
                <a:srgbClr val="DE381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5" name="Line 33"/>
            <p:cNvSpPr>
              <a:spLocks noChangeShapeType="1"/>
            </p:cNvSpPr>
            <p:nvPr/>
          </p:nvSpPr>
          <p:spPr bwMode="auto">
            <a:xfrm flipV="1">
              <a:off x="816" y="2832"/>
              <a:ext cx="0" cy="816"/>
            </a:xfrm>
            <a:prstGeom prst="line">
              <a:avLst/>
            </a:prstGeom>
            <a:noFill/>
            <a:ln w="57150">
              <a:solidFill>
                <a:srgbClr val="DE381C"/>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6" name="Line 34"/>
            <p:cNvSpPr>
              <a:spLocks noChangeShapeType="1"/>
            </p:cNvSpPr>
            <p:nvPr/>
          </p:nvSpPr>
          <p:spPr bwMode="auto">
            <a:xfrm flipH="1">
              <a:off x="3504" y="3696"/>
              <a:ext cx="1152" cy="0"/>
            </a:xfrm>
            <a:prstGeom prst="line">
              <a:avLst/>
            </a:prstGeom>
            <a:noFill/>
            <a:ln w="57150">
              <a:solidFill>
                <a:srgbClr val="DE381C"/>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9332402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dissolve">
                                      <p:cBhvr>
                                        <p:cTn id="7" dur="500"/>
                                        <p:tgtEl>
                                          <p:spTgt spid="3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dissolve">
                                      <p:cBhvr>
                                        <p:cTn id="12" dur="500"/>
                                        <p:tgtEl>
                                          <p:spTgt spid="3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dissolve">
                                      <p:cBhvr>
                                        <p:cTn id="17" dur="500"/>
                                        <p:tgtEl>
                                          <p:spTgt spid="30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dissolve">
                                      <p:cBhvr>
                                        <p:cTn id="22" dur="500"/>
                                        <p:tgtEl>
                                          <p:spTgt spid="30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93"/>
                                        </p:tgtEl>
                                        <p:attrNameLst>
                                          <p:attrName>style.visibility</p:attrName>
                                        </p:attrNameLst>
                                      </p:cBhvr>
                                      <p:to>
                                        <p:strVal val="visible"/>
                                      </p:to>
                                    </p:set>
                                    <p:animEffect transition="in" filter="wipe(left)">
                                      <p:cBhvr>
                                        <p:cTn id="27" dur="500"/>
                                        <p:tgtEl>
                                          <p:spTgt spid="30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080"/>
                                        </p:tgtEl>
                                        <p:attrNameLst>
                                          <p:attrName>style.visibility</p:attrName>
                                        </p:attrNameLst>
                                      </p:cBhvr>
                                      <p:to>
                                        <p:strVal val="visible"/>
                                      </p:to>
                                    </p:set>
                                    <p:animEffect transition="in" filter="wipe(right)">
                                      <p:cBhvr>
                                        <p:cTn id="32" dur="500"/>
                                        <p:tgtEl>
                                          <p:spTgt spid="30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3100"/>
                                        </p:tgtEl>
                                        <p:attrNameLst>
                                          <p:attrName>style.visibility</p:attrName>
                                        </p:attrNameLst>
                                      </p:cBhvr>
                                      <p:to>
                                        <p:strVal val="visible"/>
                                      </p:to>
                                    </p:set>
                                    <p:animEffect transition="in" filter="wipe(right)">
                                      <p:cBhvr>
                                        <p:cTn id="37" dur="500"/>
                                        <p:tgtEl>
                                          <p:spTgt spid="31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086"/>
                                        </p:tgtEl>
                                        <p:attrNameLst>
                                          <p:attrName>style.visibility</p:attrName>
                                        </p:attrNameLst>
                                      </p:cBhvr>
                                      <p:to>
                                        <p:strVal val="visible"/>
                                      </p:to>
                                    </p:set>
                                    <p:animEffect transition="in" filter="wipe(left)">
                                      <p:cBhvr>
                                        <p:cTn id="42"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autoUpdateAnimBg="0"/>
      <p:bldP spid="3076" grpId="0" animBg="1" autoUpdateAnimBg="0"/>
      <p:bldP spid="3077" grpId="0" animBg="1" autoUpdateAnimBg="0"/>
      <p:bldP spid="307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25734"/>
            <a:ext cx="10515600" cy="703821"/>
          </a:xfrm>
        </p:spPr>
        <p:txBody>
          <a:bodyPr>
            <a:normAutofit/>
          </a:bodyPr>
          <a:lstStyle/>
          <a:p>
            <a:r>
              <a:rPr lang="en-US" sz="3200" b="1" dirty="0"/>
              <a:t>Two Sector Model</a:t>
            </a:r>
            <a:endParaRPr lang="en-US" sz="3200" dirty="0"/>
          </a:p>
        </p:txBody>
      </p:sp>
      <p:sp>
        <p:nvSpPr>
          <p:cNvPr id="3" name="Content Placeholder 2"/>
          <p:cNvSpPr>
            <a:spLocks noGrp="1"/>
          </p:cNvSpPr>
          <p:nvPr>
            <p:ph idx="1"/>
          </p:nvPr>
        </p:nvSpPr>
        <p:spPr>
          <a:xfrm>
            <a:off x="838200" y="1429555"/>
            <a:ext cx="10515600" cy="4747408"/>
          </a:xfrm>
        </p:spPr>
        <p:txBody>
          <a:bodyPr>
            <a:normAutofit/>
          </a:bodyPr>
          <a:lstStyle/>
          <a:p>
            <a:pPr algn="just"/>
            <a:r>
              <a:rPr lang="en-US" sz="2400" dirty="0"/>
              <a:t>In the simple </a:t>
            </a:r>
            <a:r>
              <a:rPr lang="en-US" sz="2400" b="1" dirty="0"/>
              <a:t>two sector circular flow of income model</a:t>
            </a:r>
            <a:r>
              <a:rPr lang="en-US" sz="2400" dirty="0"/>
              <a:t> the state of equilibrium is defined as a situation in which there is no tendency for the levels of income (Y), expenditure (E) and output (O) to change,</a:t>
            </a:r>
          </a:p>
          <a:p>
            <a:pPr algn="just">
              <a:buNone/>
            </a:pPr>
            <a:r>
              <a:rPr lang="en-US" sz="2400" dirty="0"/>
              <a:t>				Y = E = O</a:t>
            </a:r>
          </a:p>
          <a:p>
            <a:pPr algn="just">
              <a:buNone/>
            </a:pPr>
            <a:endParaRPr lang="en-US" sz="2400" dirty="0"/>
          </a:p>
          <a:p>
            <a:pPr algn="just"/>
            <a:r>
              <a:rPr lang="en-US" sz="2400" dirty="0"/>
              <a:t>This means that the expenditure of buyers (households) becomes income for sellers (firms). The firms then spend this income on factors of production such as labour, capital and raw materials, "transferring" their income to the factor owners. The factor owners spend this income on goods which leads to a circular flow of income.</a:t>
            </a:r>
          </a:p>
        </p:txBody>
      </p:sp>
      <p:sp>
        <p:nvSpPr>
          <p:cNvPr id="4" name="Date Placeholder 3"/>
          <p:cNvSpPr>
            <a:spLocks noGrp="1"/>
          </p:cNvSpPr>
          <p:nvPr>
            <p:ph type="dt" sz="half" idx="10"/>
          </p:nvPr>
        </p:nvSpPr>
        <p:spPr/>
        <p:txBody>
          <a:bodyPr/>
          <a:lstStyle/>
          <a:p>
            <a:r>
              <a:rPr lang="en-US"/>
              <a:t>8/28/2017</a:t>
            </a:r>
          </a:p>
        </p:txBody>
      </p:sp>
      <p:sp>
        <p:nvSpPr>
          <p:cNvPr id="5" name="Slide Number Placeholder 4"/>
          <p:cNvSpPr>
            <a:spLocks noGrp="1"/>
          </p:cNvSpPr>
          <p:nvPr>
            <p:ph type="sldNum" sz="quarter" idx="12"/>
          </p:nvPr>
        </p:nvSpPr>
        <p:spPr/>
        <p:txBody>
          <a:bodyPr/>
          <a:lstStyle/>
          <a:p>
            <a:fld id="{DEDF6B66-65F0-4F80-A3A0-4DAE6EFF62D7}" type="slidenum">
              <a:rPr lang="en-US" smtClean="0"/>
              <a:t>27</a:t>
            </a:fld>
            <a:endParaRPr lang="en-US"/>
          </a:p>
        </p:txBody>
      </p:sp>
    </p:spTree>
    <p:extLst>
      <p:ext uri="{BB962C8B-B14F-4D97-AF65-F5344CB8AC3E}">
        <p14:creationId xmlns:p14="http://schemas.microsoft.com/office/powerpoint/2010/main" val="3586939583"/>
      </p:ext>
    </p:extLst>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Production Possibilities Frontier (PPF)</a:t>
            </a:r>
            <a:endParaRPr lang="en-US" dirty="0"/>
          </a:p>
        </p:txBody>
      </p:sp>
      <p:sp>
        <p:nvSpPr>
          <p:cNvPr id="3" name="Content Placeholder 2"/>
          <p:cNvSpPr>
            <a:spLocks noGrp="1"/>
          </p:cNvSpPr>
          <p:nvPr>
            <p:ph idx="1"/>
          </p:nvPr>
        </p:nvSpPr>
        <p:spPr/>
        <p:txBody>
          <a:bodyPr/>
          <a:lstStyle/>
          <a:p>
            <a:r>
              <a:rPr lang="en-US" altLang="en-US" sz="2400" dirty="0"/>
              <a:t>The </a:t>
            </a:r>
            <a:r>
              <a:rPr lang="en-US" altLang="en-US" sz="2400" b="1" dirty="0">
                <a:solidFill>
                  <a:srgbClr val="CC0000"/>
                </a:solidFill>
              </a:rPr>
              <a:t>Production Possibilities Frontier (PPF)</a:t>
            </a:r>
            <a:r>
              <a:rPr lang="en-US" altLang="en-US" sz="2400" dirty="0"/>
              <a:t>: </a:t>
            </a:r>
            <a:br>
              <a:rPr lang="en-US" altLang="en-US" sz="2400" dirty="0"/>
            </a:br>
            <a:r>
              <a:rPr lang="en-US" altLang="en-US" sz="2400" dirty="0"/>
              <a:t>a graph that shows the combinations of </a:t>
            </a:r>
            <a:br>
              <a:rPr lang="en-US" altLang="en-US" sz="2400" dirty="0"/>
            </a:br>
            <a:r>
              <a:rPr lang="en-US" altLang="en-US" sz="2400" dirty="0"/>
              <a:t>two goods the economy can possibly produce given the available resources and the available technology  </a:t>
            </a:r>
          </a:p>
          <a:p>
            <a:r>
              <a:rPr lang="en-US" altLang="en-US" sz="2400" dirty="0"/>
              <a:t>Example:  </a:t>
            </a:r>
          </a:p>
          <a:p>
            <a:pPr lvl="1">
              <a:lnSpc>
                <a:spcPct val="105000"/>
              </a:lnSpc>
            </a:pPr>
            <a:r>
              <a:rPr lang="en-US" altLang="en-US" dirty="0"/>
              <a:t>Two goods:  computers and wheat</a:t>
            </a:r>
          </a:p>
          <a:p>
            <a:pPr lvl="1">
              <a:lnSpc>
                <a:spcPct val="105000"/>
              </a:lnSpc>
            </a:pPr>
            <a:r>
              <a:rPr lang="en-US" altLang="en-US" dirty="0"/>
              <a:t>One resource:  labor (measured in hours)</a:t>
            </a:r>
          </a:p>
          <a:p>
            <a:pPr lvl="1">
              <a:lnSpc>
                <a:spcPct val="105000"/>
              </a:lnSpc>
            </a:pPr>
            <a:r>
              <a:rPr lang="en-US" altLang="en-US" dirty="0"/>
              <a:t>Economy has 5000 labor hours per month available for production.</a:t>
            </a:r>
          </a:p>
          <a:p>
            <a:endParaRPr lang="en-US" dirty="0"/>
          </a:p>
        </p:txBody>
      </p:sp>
    </p:spTree>
    <p:extLst>
      <p:ext uri="{BB962C8B-B14F-4D97-AF65-F5344CB8AC3E}">
        <p14:creationId xmlns:p14="http://schemas.microsoft.com/office/powerpoint/2010/main" val="9821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Slide Number Placeholder 2"/>
          <p:cNvSpPr>
            <a:spLocks noGrp="1"/>
          </p:cNvSpPr>
          <p:nvPr>
            <p:ph type="sldNum" sz="quarter" idx="11"/>
          </p:nvPr>
        </p:nvSpPr>
        <p:spPr>
          <a:xfrm>
            <a:off x="7567613" y="6329363"/>
            <a:ext cx="4114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989E24AE-A5E8-457A-ACED-B9EF33A37DE3}" type="slidenum">
              <a:rPr lang="en-US" altLang="en-US">
                <a:solidFill>
                  <a:srgbClr val="777777"/>
                </a:solidFill>
                <a:latin typeface="Tahoma" panose="020B0604030504040204" pitchFamily="34" charset="0"/>
              </a:rPr>
              <a:pPr algn="r" eaLnBrk="1" hangingPunct="1"/>
              <a:t>29</a:t>
            </a:fld>
            <a:endParaRPr lang="en-US" altLang="en-US" dirty="0">
              <a:solidFill>
                <a:srgbClr val="777777"/>
              </a:solidFill>
              <a:latin typeface="Tahoma" panose="020B0604030504040204" pitchFamily="34" charset="0"/>
            </a:endParaRPr>
          </a:p>
        </p:txBody>
      </p:sp>
      <p:sp>
        <p:nvSpPr>
          <p:cNvPr id="83970" name="Rectangle 2"/>
          <p:cNvSpPr>
            <a:spLocks noChangeArrowheads="1"/>
          </p:cNvSpPr>
          <p:nvPr/>
        </p:nvSpPr>
        <p:spPr bwMode="auto">
          <a:xfrm>
            <a:off x="2000251" y="3263901"/>
            <a:ext cx="403225" cy="373063"/>
          </a:xfrm>
          <a:prstGeom prst="rect">
            <a:avLst/>
          </a:prstGeom>
          <a:solidFill>
            <a:srgbClr val="FFFF99"/>
          </a:solidFill>
          <a:ln w="9525">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83971" name="Rectangle 3"/>
          <p:cNvSpPr>
            <a:spLocks noChangeArrowheads="1"/>
          </p:cNvSpPr>
          <p:nvPr/>
        </p:nvSpPr>
        <p:spPr bwMode="auto">
          <a:xfrm>
            <a:off x="2001839" y="3779838"/>
            <a:ext cx="403225" cy="373062"/>
          </a:xfrm>
          <a:prstGeom prst="rect">
            <a:avLst/>
          </a:prstGeom>
          <a:solidFill>
            <a:srgbClr val="FFFF99"/>
          </a:solidFill>
          <a:ln w="9525">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83972" name="Rectangle 4"/>
          <p:cNvSpPr>
            <a:spLocks noChangeArrowheads="1"/>
          </p:cNvSpPr>
          <p:nvPr/>
        </p:nvSpPr>
        <p:spPr bwMode="auto">
          <a:xfrm>
            <a:off x="1998664" y="4308476"/>
            <a:ext cx="403225" cy="373063"/>
          </a:xfrm>
          <a:prstGeom prst="rect">
            <a:avLst/>
          </a:prstGeom>
          <a:solidFill>
            <a:srgbClr val="FFFF99"/>
          </a:solidFill>
          <a:ln w="9525">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83973" name="Rectangle 5"/>
          <p:cNvSpPr>
            <a:spLocks noChangeArrowheads="1"/>
          </p:cNvSpPr>
          <p:nvPr/>
        </p:nvSpPr>
        <p:spPr bwMode="auto">
          <a:xfrm>
            <a:off x="2001839" y="4824413"/>
            <a:ext cx="403225" cy="373062"/>
          </a:xfrm>
          <a:prstGeom prst="rect">
            <a:avLst/>
          </a:prstGeom>
          <a:solidFill>
            <a:srgbClr val="FFFF99"/>
          </a:solidFill>
          <a:ln w="9525">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83974" name="Rectangle 6"/>
          <p:cNvSpPr>
            <a:spLocks noChangeArrowheads="1"/>
          </p:cNvSpPr>
          <p:nvPr/>
        </p:nvSpPr>
        <p:spPr bwMode="auto">
          <a:xfrm>
            <a:off x="2003426" y="2755901"/>
            <a:ext cx="403225" cy="373063"/>
          </a:xfrm>
          <a:prstGeom prst="rect">
            <a:avLst/>
          </a:prstGeom>
          <a:solidFill>
            <a:srgbClr val="FFFF99"/>
          </a:solidFill>
          <a:ln w="9525">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graphicFrame>
        <p:nvGraphicFramePr>
          <p:cNvPr id="84047" name="Group 79"/>
          <p:cNvGraphicFramePr>
            <a:graphicFrameLocks noGrp="1"/>
          </p:cNvGraphicFramePr>
          <p:nvPr>
            <p:ph sz="half" idx="4294967295"/>
          </p:nvPr>
        </p:nvGraphicFramePr>
        <p:xfrm>
          <a:off x="1719263" y="1323975"/>
          <a:ext cx="3041650" cy="3927476"/>
        </p:xfrm>
        <a:graphic>
          <a:graphicData uri="http://schemas.openxmlformats.org/drawingml/2006/table">
            <a:tbl>
              <a:tblPr/>
              <a:tblGrid>
                <a:gridCol w="987425">
                  <a:extLst>
                    <a:ext uri="{9D8B030D-6E8A-4147-A177-3AD203B41FA5}">
                      <a16:colId xmlns:a16="http://schemas.microsoft.com/office/drawing/2014/main" val="20000"/>
                    </a:ext>
                  </a:extLst>
                </a:gridCol>
                <a:gridCol w="1011237">
                  <a:extLst>
                    <a:ext uri="{9D8B030D-6E8A-4147-A177-3AD203B41FA5}">
                      <a16:colId xmlns:a16="http://schemas.microsoft.com/office/drawing/2014/main" val="20001"/>
                    </a:ext>
                  </a:extLst>
                </a:gridCol>
                <a:gridCol w="1042988">
                  <a:extLst>
                    <a:ext uri="{9D8B030D-6E8A-4147-A177-3AD203B41FA5}">
                      <a16:colId xmlns:a16="http://schemas.microsoft.com/office/drawing/2014/main" val="20002"/>
                    </a:ext>
                  </a:extLst>
                </a:gridCol>
              </a:tblGrid>
              <a:tr h="531753">
                <a:tc row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dirty="0">
                          <a:ln>
                            <a:noFill/>
                          </a:ln>
                          <a:solidFill>
                            <a:schemeClr val="tx1"/>
                          </a:solidFill>
                          <a:effectLst/>
                          <a:latin typeface="Arial" charset="0"/>
                        </a:rPr>
                        <a:t>Point on graph</a:t>
                      </a:r>
                    </a:p>
                  </a:txBody>
                  <a:tcPr marT="45715" marB="45715"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Production</a:t>
                      </a:r>
                    </a:p>
                  </a:txBody>
                  <a:tcPr marT="45715" marB="45715"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827438">
                <a:tc vMerge="1">
                  <a:txBody>
                    <a:bodyPr/>
                    <a:lstStyle/>
                    <a:p>
                      <a:endParaRPr lang="en-US"/>
                    </a:p>
                  </a:txBody>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Com-puters</a:t>
                      </a:r>
                    </a:p>
                  </a:txBody>
                  <a:tcPr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Wheat</a:t>
                      </a:r>
                    </a:p>
                  </a:txBody>
                  <a:tcPr marT="45715" marB="45715"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17">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A</a:t>
                      </a:r>
                    </a:p>
                  </a:txBody>
                  <a:tcPr marT="45715" marB="45715"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dirty="0">
                          <a:ln>
                            <a:noFill/>
                          </a:ln>
                          <a:solidFill>
                            <a:schemeClr val="tx1"/>
                          </a:solidFill>
                          <a:effectLst/>
                          <a:latin typeface="Arial" charset="0"/>
                        </a:rPr>
                        <a:t>5000</a:t>
                      </a:r>
                    </a:p>
                  </a:txBody>
                  <a:tcPr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0</a:t>
                      </a:r>
                    </a:p>
                  </a:txBody>
                  <a:tcPr marT="45715" marB="45715"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0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B</a:t>
                      </a:r>
                    </a:p>
                  </a:txBody>
                  <a:tcPr marT="45715" marB="45715"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400</a:t>
                      </a:r>
                    </a:p>
                  </a:txBody>
                  <a:tcPr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dirty="0">
                          <a:ln>
                            <a:noFill/>
                          </a:ln>
                          <a:solidFill>
                            <a:schemeClr val="tx1"/>
                          </a:solidFill>
                          <a:effectLst/>
                          <a:latin typeface="Arial" charset="0"/>
                        </a:rPr>
                        <a:t>1,000</a:t>
                      </a:r>
                    </a:p>
                  </a:txBody>
                  <a:tcPr marT="45715" marB="45715"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879">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C</a:t>
                      </a:r>
                    </a:p>
                  </a:txBody>
                  <a:tcPr marT="45715" marB="45715"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250</a:t>
                      </a:r>
                    </a:p>
                  </a:txBody>
                  <a:tcPr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2,500</a:t>
                      </a:r>
                    </a:p>
                  </a:txBody>
                  <a:tcPr marT="45715" marB="45715"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292">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D</a:t>
                      </a:r>
                    </a:p>
                  </a:txBody>
                  <a:tcPr marT="45715" marB="45715"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100</a:t>
                      </a:r>
                    </a:p>
                  </a:txBody>
                  <a:tcPr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4,000</a:t>
                      </a:r>
                    </a:p>
                  </a:txBody>
                  <a:tcPr marT="45715" marB="45715"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292">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E</a:t>
                      </a:r>
                    </a:p>
                  </a:txBody>
                  <a:tcPr marT="45715" marB="45715"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0</a:t>
                      </a:r>
                    </a:p>
                  </a:txBody>
                  <a:tcPr marT="45715" marB="457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5,000</a:t>
                      </a:r>
                    </a:p>
                  </a:txBody>
                  <a:tcPr marT="45715" marB="45715"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84021" name="Object 53"/>
          <p:cNvGraphicFramePr>
            <a:graphicFrameLocks noGrp="1" noChangeAspect="1"/>
          </p:cNvGraphicFramePr>
          <p:nvPr>
            <p:ph sz="half" idx="4294967295"/>
          </p:nvPr>
        </p:nvGraphicFramePr>
        <p:xfrm>
          <a:off x="4905376" y="1127125"/>
          <a:ext cx="5559425" cy="5189538"/>
        </p:xfrm>
        <a:graphic>
          <a:graphicData uri="http://schemas.openxmlformats.org/presentationml/2006/ole">
            <mc:AlternateContent xmlns:mc="http://schemas.openxmlformats.org/markup-compatibility/2006">
              <mc:Choice xmlns:v="urn:schemas-microsoft-com:vml" Requires="v">
                <p:oleObj spid="_x0000_s4106" name="Chart" r:id="rId4" imgW="4867175" imgH="4543552" progId="Excel.Chart.8">
                  <p:embed/>
                </p:oleObj>
              </mc:Choice>
              <mc:Fallback>
                <p:oleObj name="Chart" r:id="rId4" imgW="4867175" imgH="4543552" progId="Excel.Chart.8">
                  <p:embed/>
                  <p:pic>
                    <p:nvPicPr>
                      <p:cNvPr id="84021"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5376" y="1127125"/>
                        <a:ext cx="5559425" cy="518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022" name="Text Box 54"/>
          <p:cNvSpPr txBox="1">
            <a:spLocks noChangeArrowheads="1"/>
          </p:cNvSpPr>
          <p:nvPr/>
        </p:nvSpPr>
        <p:spPr bwMode="auto">
          <a:xfrm>
            <a:off x="9053513" y="4775200"/>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cs typeface="Arial" panose="020B0604020202020204" pitchFamily="34" charset="0"/>
              </a:rPr>
              <a:t>A</a:t>
            </a:r>
          </a:p>
        </p:txBody>
      </p:sp>
      <p:sp>
        <p:nvSpPr>
          <p:cNvPr id="84023" name="Text Box 55"/>
          <p:cNvSpPr txBox="1">
            <a:spLocks noChangeArrowheads="1"/>
          </p:cNvSpPr>
          <p:nvPr/>
        </p:nvSpPr>
        <p:spPr bwMode="auto">
          <a:xfrm>
            <a:off x="8453438" y="4283075"/>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cs typeface="Arial" panose="020B0604020202020204" pitchFamily="34" charset="0"/>
              </a:rPr>
              <a:t>B</a:t>
            </a:r>
          </a:p>
        </p:txBody>
      </p:sp>
      <p:sp>
        <p:nvSpPr>
          <p:cNvPr id="84024" name="Text Box 56"/>
          <p:cNvSpPr txBox="1">
            <a:spLocks noChangeArrowheads="1"/>
          </p:cNvSpPr>
          <p:nvPr/>
        </p:nvSpPr>
        <p:spPr bwMode="auto">
          <a:xfrm>
            <a:off x="7567613" y="3527425"/>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cs typeface="Arial" panose="020B0604020202020204" pitchFamily="34" charset="0"/>
              </a:rPr>
              <a:t>C</a:t>
            </a:r>
          </a:p>
        </p:txBody>
      </p:sp>
      <p:sp>
        <p:nvSpPr>
          <p:cNvPr id="84025" name="Text Box 57"/>
          <p:cNvSpPr txBox="1">
            <a:spLocks noChangeArrowheads="1"/>
          </p:cNvSpPr>
          <p:nvPr/>
        </p:nvSpPr>
        <p:spPr bwMode="auto">
          <a:xfrm>
            <a:off x="6731001" y="2790825"/>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cs typeface="Arial" panose="020B0604020202020204" pitchFamily="34" charset="0"/>
              </a:rPr>
              <a:t>D</a:t>
            </a:r>
          </a:p>
        </p:txBody>
      </p:sp>
      <p:sp>
        <p:nvSpPr>
          <p:cNvPr id="84026" name="Text Box 58"/>
          <p:cNvSpPr txBox="1">
            <a:spLocks noChangeArrowheads="1"/>
          </p:cNvSpPr>
          <p:nvPr/>
        </p:nvSpPr>
        <p:spPr bwMode="auto">
          <a:xfrm>
            <a:off x="6108701" y="2252663"/>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cs typeface="Arial" panose="020B0604020202020204" pitchFamily="34" charset="0"/>
              </a:rPr>
              <a:t>E</a:t>
            </a:r>
          </a:p>
        </p:txBody>
      </p:sp>
      <p:sp>
        <p:nvSpPr>
          <p:cNvPr id="1067" name="Rectangle 59"/>
          <p:cNvSpPr>
            <a:spLocks noGrp="1" noChangeArrowheads="1"/>
          </p:cNvSpPr>
          <p:nvPr>
            <p:ph type="title" idx="4294967295"/>
          </p:nvPr>
        </p:nvSpPr>
        <p:spPr>
          <a:xfrm>
            <a:off x="838200" y="365126"/>
            <a:ext cx="10515600" cy="539752"/>
          </a:xfrm>
        </p:spPr>
        <p:txBody>
          <a:bodyPr>
            <a:normAutofit/>
          </a:bodyPr>
          <a:lstStyle/>
          <a:p>
            <a:pPr eaLnBrk="1" hangingPunct="1"/>
            <a:r>
              <a:rPr lang="en-US" altLang="en-US" sz="3200" b="1" dirty="0"/>
              <a:t>PPF Example</a:t>
            </a:r>
          </a:p>
        </p:txBody>
      </p:sp>
      <p:sp>
        <p:nvSpPr>
          <p:cNvPr id="84028" name="Line 60"/>
          <p:cNvSpPr>
            <a:spLocks noChangeShapeType="1"/>
          </p:cNvSpPr>
          <p:nvPr/>
        </p:nvSpPr>
        <p:spPr bwMode="auto">
          <a:xfrm>
            <a:off x="6118226" y="2655888"/>
            <a:ext cx="2932113" cy="2540000"/>
          </a:xfrm>
          <a:prstGeom prst="line">
            <a:avLst/>
          </a:prstGeom>
          <a:noFill/>
          <a:ln w="50800">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61"/>
          <p:cNvGrpSpPr>
            <a:grpSpLocks/>
          </p:cNvGrpSpPr>
          <p:nvPr/>
        </p:nvGrpSpPr>
        <p:grpSpPr bwMode="auto">
          <a:xfrm>
            <a:off x="6126163" y="3106738"/>
            <a:ext cx="652462" cy="2076450"/>
            <a:chOff x="2899" y="1852"/>
            <a:chExt cx="411" cy="1308"/>
          </a:xfrm>
        </p:grpSpPr>
        <p:grpSp>
          <p:nvGrpSpPr>
            <p:cNvPr id="1082" name="Group 62"/>
            <p:cNvGrpSpPr>
              <a:grpSpLocks/>
            </p:cNvGrpSpPr>
            <p:nvPr/>
          </p:nvGrpSpPr>
          <p:grpSpPr bwMode="auto">
            <a:xfrm>
              <a:off x="2899" y="1896"/>
              <a:ext cx="366" cy="1264"/>
              <a:chOff x="357" y="2450"/>
              <a:chExt cx="795" cy="646"/>
            </a:xfrm>
          </p:grpSpPr>
          <p:sp>
            <p:nvSpPr>
              <p:cNvPr id="1084" name="Line 63"/>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5" name="Line 64"/>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83" name="Oval 65"/>
            <p:cNvSpPr>
              <a:spLocks noChangeArrowheads="1"/>
            </p:cNvSpPr>
            <p:nvPr/>
          </p:nvSpPr>
          <p:spPr bwMode="auto">
            <a:xfrm>
              <a:off x="3221" y="1852"/>
              <a:ext cx="89" cy="87"/>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grpSp>
      <p:grpSp>
        <p:nvGrpSpPr>
          <p:cNvPr id="4" name="Group 66"/>
          <p:cNvGrpSpPr>
            <a:grpSpLocks/>
          </p:cNvGrpSpPr>
          <p:nvPr/>
        </p:nvGrpSpPr>
        <p:grpSpPr bwMode="auto">
          <a:xfrm>
            <a:off x="6130925" y="3844926"/>
            <a:ext cx="1511300" cy="1343025"/>
            <a:chOff x="2902" y="2317"/>
            <a:chExt cx="952" cy="846"/>
          </a:xfrm>
        </p:grpSpPr>
        <p:grpSp>
          <p:nvGrpSpPr>
            <p:cNvPr id="1078" name="Group 67"/>
            <p:cNvGrpSpPr>
              <a:grpSpLocks/>
            </p:cNvGrpSpPr>
            <p:nvPr/>
          </p:nvGrpSpPr>
          <p:grpSpPr bwMode="auto">
            <a:xfrm>
              <a:off x="2902" y="2359"/>
              <a:ext cx="908" cy="804"/>
              <a:chOff x="357" y="2450"/>
              <a:chExt cx="795" cy="646"/>
            </a:xfrm>
          </p:grpSpPr>
          <p:sp>
            <p:nvSpPr>
              <p:cNvPr id="1080" name="Line 68"/>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1" name="Line 69"/>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79" name="Oval 70"/>
            <p:cNvSpPr>
              <a:spLocks noChangeArrowheads="1"/>
            </p:cNvSpPr>
            <p:nvPr/>
          </p:nvSpPr>
          <p:spPr bwMode="auto">
            <a:xfrm>
              <a:off x="3765" y="2317"/>
              <a:ext cx="89" cy="87"/>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grpSp>
      <p:grpSp>
        <p:nvGrpSpPr>
          <p:cNvPr id="6" name="Group 71"/>
          <p:cNvGrpSpPr>
            <a:grpSpLocks/>
          </p:cNvGrpSpPr>
          <p:nvPr/>
        </p:nvGrpSpPr>
        <p:grpSpPr bwMode="auto">
          <a:xfrm>
            <a:off x="6127751" y="4611689"/>
            <a:ext cx="2390775" cy="581025"/>
            <a:chOff x="2900" y="2800"/>
            <a:chExt cx="1506" cy="366"/>
          </a:xfrm>
        </p:grpSpPr>
        <p:grpSp>
          <p:nvGrpSpPr>
            <p:cNvPr id="1074" name="Group 72"/>
            <p:cNvGrpSpPr>
              <a:grpSpLocks/>
            </p:cNvGrpSpPr>
            <p:nvPr/>
          </p:nvGrpSpPr>
          <p:grpSpPr bwMode="auto">
            <a:xfrm>
              <a:off x="2900" y="2843"/>
              <a:ext cx="1467" cy="323"/>
              <a:chOff x="357" y="2450"/>
              <a:chExt cx="795" cy="646"/>
            </a:xfrm>
          </p:grpSpPr>
          <p:sp>
            <p:nvSpPr>
              <p:cNvPr id="1076" name="Line 73"/>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77" name="Line 74"/>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75" name="Oval 75"/>
            <p:cNvSpPr>
              <a:spLocks noChangeArrowheads="1"/>
            </p:cNvSpPr>
            <p:nvPr/>
          </p:nvSpPr>
          <p:spPr bwMode="auto">
            <a:xfrm>
              <a:off x="4317" y="2800"/>
              <a:ext cx="89" cy="87"/>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grpSp>
      <p:sp>
        <p:nvSpPr>
          <p:cNvPr id="84044" name="Oval 76"/>
          <p:cNvSpPr>
            <a:spLocks noChangeArrowheads="1"/>
          </p:cNvSpPr>
          <p:nvPr/>
        </p:nvSpPr>
        <p:spPr bwMode="auto">
          <a:xfrm>
            <a:off x="8964614" y="5114926"/>
            <a:ext cx="141287" cy="138113"/>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84045" name="Oval 77"/>
          <p:cNvSpPr>
            <a:spLocks noChangeArrowheads="1"/>
          </p:cNvSpPr>
          <p:nvPr/>
        </p:nvSpPr>
        <p:spPr bwMode="auto">
          <a:xfrm>
            <a:off x="6048375" y="2600326"/>
            <a:ext cx="141288" cy="138113"/>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8951431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021"/>
                                        </p:tgtEl>
                                        <p:attrNameLst>
                                          <p:attrName>style.visibility</p:attrName>
                                        </p:attrNameLst>
                                      </p:cBhvr>
                                      <p:to>
                                        <p:strVal val="visible"/>
                                      </p:to>
                                    </p:set>
                                    <p:animEffect transition="in" filter="dissolve">
                                      <p:cBhvr>
                                        <p:cTn id="7" dur="500"/>
                                        <p:tgtEl>
                                          <p:spTgt spid="84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044"/>
                                        </p:tgtEl>
                                        <p:attrNameLst>
                                          <p:attrName>style.visibility</p:attrName>
                                        </p:attrNameLst>
                                      </p:cBhvr>
                                      <p:to>
                                        <p:strVal val="visible"/>
                                      </p:to>
                                    </p:set>
                                    <p:animEffect transition="in" filter="dissolve">
                                      <p:cBhvr>
                                        <p:cTn id="12" dur="500"/>
                                        <p:tgtEl>
                                          <p:spTgt spid="8404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4022"/>
                                        </p:tgtEl>
                                        <p:attrNameLst>
                                          <p:attrName>style.visibility</p:attrName>
                                        </p:attrNameLst>
                                      </p:cBhvr>
                                      <p:to>
                                        <p:strVal val="visible"/>
                                      </p:to>
                                    </p:set>
                                    <p:animEffect transition="in" filter="dissolve">
                                      <p:cBhvr>
                                        <p:cTn id="15" dur="500"/>
                                        <p:tgtEl>
                                          <p:spTgt spid="84022"/>
                                        </p:tgtEl>
                                      </p:cBhvr>
                                    </p:animEffect>
                                  </p:childTnLst>
                                  <p:subTnLst>
                                    <p:animClr clrSpc="rgb" dir="cw">
                                      <p:cBhvr override="childStyle">
                                        <p:cTn dur="1" fill="hold" display="0" masterRel="nextClick" afterEffect="1"/>
                                        <p:tgtEl>
                                          <p:spTgt spid="84022"/>
                                        </p:tgtEl>
                                        <p:attrNameLst>
                                          <p:attrName>ppt_c</p:attrName>
                                        </p:attrNameLst>
                                      </p:cBhvr>
                                      <p:to>
                                        <a:schemeClr val="bg1"/>
                                      </p:to>
                                    </p:animClr>
                                  </p:subTnLst>
                                </p:cTn>
                              </p:par>
                              <p:par>
                                <p:cTn id="16" presetID="9" presetClass="entr" presetSubtype="0" fill="hold" grpId="0" nodeType="withEffect">
                                  <p:stCondLst>
                                    <p:cond delay="0"/>
                                  </p:stCondLst>
                                  <p:childTnLst>
                                    <p:set>
                                      <p:cBhvr>
                                        <p:cTn id="17" dur="1" fill="hold">
                                          <p:stCondLst>
                                            <p:cond delay="0"/>
                                          </p:stCondLst>
                                        </p:cTn>
                                        <p:tgtEl>
                                          <p:spTgt spid="83974"/>
                                        </p:tgtEl>
                                        <p:attrNameLst>
                                          <p:attrName>style.visibility</p:attrName>
                                        </p:attrNameLst>
                                      </p:cBhvr>
                                      <p:to>
                                        <p:strVal val="visible"/>
                                      </p:to>
                                    </p:set>
                                    <p:animEffect transition="in" filter="dissolve">
                                      <p:cBhvr>
                                        <p:cTn id="18" dur="500"/>
                                        <p:tgtEl>
                                          <p:spTgt spid="83974"/>
                                        </p:tgtEl>
                                      </p:cBhvr>
                                    </p:animEffect>
                                  </p:childTnLst>
                                  <p:subTnLst>
                                    <p:animClr clrSpc="rgb" dir="cw">
                                      <p:cBhvr override="childStyle">
                                        <p:cTn dur="1" fill="hold" display="0" masterRel="nextClick" afterEffect="1"/>
                                        <p:tgtEl>
                                          <p:spTgt spid="83974"/>
                                        </p:tgtEl>
                                        <p:attrNameLst>
                                          <p:attrName>ppt_c</p:attrName>
                                        </p:attrNameLst>
                                      </p:cBhvr>
                                      <p:to>
                                        <a:schemeClr val="bg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upRight)">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4023"/>
                                        </p:tgtEl>
                                        <p:attrNameLst>
                                          <p:attrName>style.visibility</p:attrName>
                                        </p:attrNameLst>
                                      </p:cBhvr>
                                      <p:to>
                                        <p:strVal val="visible"/>
                                      </p:to>
                                    </p:set>
                                    <p:animEffect transition="in" filter="dissolve">
                                      <p:cBhvr>
                                        <p:cTn id="26" dur="500"/>
                                        <p:tgtEl>
                                          <p:spTgt spid="84023"/>
                                        </p:tgtEl>
                                      </p:cBhvr>
                                    </p:animEffect>
                                  </p:childTnLst>
                                  <p:subTnLst>
                                    <p:animClr clrSpc="rgb" dir="cw">
                                      <p:cBhvr override="childStyle">
                                        <p:cTn dur="1" fill="hold" display="0" masterRel="nextClick" afterEffect="1"/>
                                        <p:tgtEl>
                                          <p:spTgt spid="84023"/>
                                        </p:tgtEl>
                                        <p:attrNameLst>
                                          <p:attrName>ppt_c</p:attrName>
                                        </p:attrNameLst>
                                      </p:cBhvr>
                                      <p:to>
                                        <a:schemeClr val="bg1"/>
                                      </p:to>
                                    </p:animClr>
                                  </p:subTnLst>
                                </p:cTn>
                              </p:par>
                              <p:par>
                                <p:cTn id="27" presetID="9" presetClass="entr" presetSubtype="0" fill="hold" grpId="0" nodeType="withEffect">
                                  <p:stCondLst>
                                    <p:cond delay="0"/>
                                  </p:stCondLst>
                                  <p:childTnLst>
                                    <p:set>
                                      <p:cBhvr>
                                        <p:cTn id="28" dur="1" fill="hold">
                                          <p:stCondLst>
                                            <p:cond delay="0"/>
                                          </p:stCondLst>
                                        </p:cTn>
                                        <p:tgtEl>
                                          <p:spTgt spid="83970"/>
                                        </p:tgtEl>
                                        <p:attrNameLst>
                                          <p:attrName>style.visibility</p:attrName>
                                        </p:attrNameLst>
                                      </p:cBhvr>
                                      <p:to>
                                        <p:strVal val="visible"/>
                                      </p:to>
                                    </p:set>
                                    <p:animEffect transition="in" filter="dissolve">
                                      <p:cBhvr>
                                        <p:cTn id="29" dur="500"/>
                                        <p:tgtEl>
                                          <p:spTgt spid="83970"/>
                                        </p:tgtEl>
                                      </p:cBhvr>
                                    </p:animEffect>
                                  </p:childTnLst>
                                  <p:subTnLst>
                                    <p:animClr clrSpc="rgb" dir="cw">
                                      <p:cBhvr override="childStyle">
                                        <p:cTn dur="1" fill="hold" display="0" masterRel="nextClick" afterEffect="1"/>
                                        <p:tgtEl>
                                          <p:spTgt spid="83970"/>
                                        </p:tgtEl>
                                        <p:attrNameLst>
                                          <p:attrName>ppt_c</p:attrName>
                                        </p:attrNameLst>
                                      </p:cBhvr>
                                      <p:to>
                                        <a:schemeClr val="bg1"/>
                                      </p:to>
                                    </p:animClr>
                                  </p:sub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strips(upRight)">
                                      <p:cBhvr>
                                        <p:cTn id="34" dur="500"/>
                                        <p:tgtEl>
                                          <p:spTgt spid="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3971"/>
                                        </p:tgtEl>
                                        <p:attrNameLst>
                                          <p:attrName>style.visibility</p:attrName>
                                        </p:attrNameLst>
                                      </p:cBhvr>
                                      <p:to>
                                        <p:strVal val="visible"/>
                                      </p:to>
                                    </p:set>
                                    <p:animEffect transition="in" filter="dissolve">
                                      <p:cBhvr>
                                        <p:cTn id="37" dur="500"/>
                                        <p:tgtEl>
                                          <p:spTgt spid="83971"/>
                                        </p:tgtEl>
                                      </p:cBhvr>
                                    </p:animEffect>
                                  </p:childTnLst>
                                  <p:subTnLst>
                                    <p:animClr clrSpc="rgb" dir="cw">
                                      <p:cBhvr override="childStyle">
                                        <p:cTn dur="1" fill="hold" display="0" masterRel="nextClick" afterEffect="1"/>
                                        <p:tgtEl>
                                          <p:spTgt spid="83971"/>
                                        </p:tgtEl>
                                        <p:attrNameLst>
                                          <p:attrName>ppt_c</p:attrName>
                                        </p:attrNameLst>
                                      </p:cBhvr>
                                      <p:to>
                                        <a:schemeClr val="bg1"/>
                                      </p:to>
                                    </p:animClr>
                                  </p:subTnLst>
                                </p:cTn>
                              </p:par>
                              <p:par>
                                <p:cTn id="38" presetID="9" presetClass="entr" presetSubtype="0" fill="hold" grpId="0" nodeType="withEffect">
                                  <p:stCondLst>
                                    <p:cond delay="0"/>
                                  </p:stCondLst>
                                  <p:childTnLst>
                                    <p:set>
                                      <p:cBhvr>
                                        <p:cTn id="39" dur="1" fill="hold">
                                          <p:stCondLst>
                                            <p:cond delay="0"/>
                                          </p:stCondLst>
                                        </p:cTn>
                                        <p:tgtEl>
                                          <p:spTgt spid="84024"/>
                                        </p:tgtEl>
                                        <p:attrNameLst>
                                          <p:attrName>style.visibility</p:attrName>
                                        </p:attrNameLst>
                                      </p:cBhvr>
                                      <p:to>
                                        <p:strVal val="visible"/>
                                      </p:to>
                                    </p:set>
                                    <p:animEffect transition="in" filter="dissolve">
                                      <p:cBhvr>
                                        <p:cTn id="40" dur="500"/>
                                        <p:tgtEl>
                                          <p:spTgt spid="84024"/>
                                        </p:tgtEl>
                                      </p:cBhvr>
                                    </p:animEffect>
                                  </p:childTnLst>
                                  <p:subTnLst>
                                    <p:animClr clrSpc="rgb" dir="cw">
                                      <p:cBhvr override="childStyle">
                                        <p:cTn dur="1" fill="hold" display="0" masterRel="nextClick" afterEffect="1"/>
                                        <p:tgtEl>
                                          <p:spTgt spid="84024"/>
                                        </p:tgtEl>
                                        <p:attrNameLst>
                                          <p:attrName>ppt_c</p:attrName>
                                        </p:attrNameLst>
                                      </p:cBhvr>
                                      <p:to>
                                        <a:schemeClr val="bg1"/>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3"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strips(upRight)">
                                      <p:cBhvr>
                                        <p:cTn id="45" dur="500"/>
                                        <p:tgtEl>
                                          <p:spTgt spid="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3972"/>
                                        </p:tgtEl>
                                        <p:attrNameLst>
                                          <p:attrName>style.visibility</p:attrName>
                                        </p:attrNameLst>
                                      </p:cBhvr>
                                      <p:to>
                                        <p:strVal val="visible"/>
                                      </p:to>
                                    </p:set>
                                    <p:animEffect transition="in" filter="dissolve">
                                      <p:cBhvr>
                                        <p:cTn id="48" dur="500"/>
                                        <p:tgtEl>
                                          <p:spTgt spid="83972"/>
                                        </p:tgtEl>
                                      </p:cBhvr>
                                    </p:animEffect>
                                  </p:childTnLst>
                                  <p:subTnLst>
                                    <p:animClr clrSpc="rgb" dir="cw">
                                      <p:cBhvr override="childStyle">
                                        <p:cTn dur="1" fill="hold" display="0" masterRel="nextClick" afterEffect="1"/>
                                        <p:tgtEl>
                                          <p:spTgt spid="83972"/>
                                        </p:tgtEl>
                                        <p:attrNameLst>
                                          <p:attrName>ppt_c</p:attrName>
                                        </p:attrNameLst>
                                      </p:cBhvr>
                                      <p:to>
                                        <a:schemeClr val="bg1"/>
                                      </p:to>
                                    </p:animClr>
                                  </p:subTnLst>
                                </p:cTn>
                              </p:par>
                              <p:par>
                                <p:cTn id="49" presetID="9" presetClass="entr" presetSubtype="0" fill="hold" grpId="0" nodeType="withEffect">
                                  <p:stCondLst>
                                    <p:cond delay="0"/>
                                  </p:stCondLst>
                                  <p:childTnLst>
                                    <p:set>
                                      <p:cBhvr>
                                        <p:cTn id="50" dur="1" fill="hold">
                                          <p:stCondLst>
                                            <p:cond delay="0"/>
                                          </p:stCondLst>
                                        </p:cTn>
                                        <p:tgtEl>
                                          <p:spTgt spid="84025"/>
                                        </p:tgtEl>
                                        <p:attrNameLst>
                                          <p:attrName>style.visibility</p:attrName>
                                        </p:attrNameLst>
                                      </p:cBhvr>
                                      <p:to>
                                        <p:strVal val="visible"/>
                                      </p:to>
                                    </p:set>
                                    <p:animEffect transition="in" filter="dissolve">
                                      <p:cBhvr>
                                        <p:cTn id="51" dur="500"/>
                                        <p:tgtEl>
                                          <p:spTgt spid="84025"/>
                                        </p:tgtEl>
                                      </p:cBhvr>
                                    </p:animEffect>
                                  </p:childTnLst>
                                  <p:subTnLst>
                                    <p:animClr clrSpc="rgb" dir="cw">
                                      <p:cBhvr override="childStyle">
                                        <p:cTn dur="1" fill="hold" display="0" masterRel="nextClick" afterEffect="1"/>
                                        <p:tgtEl>
                                          <p:spTgt spid="84025"/>
                                        </p:tgtEl>
                                        <p:attrNameLst>
                                          <p:attrName>ppt_c</p:attrName>
                                        </p:attrNameLst>
                                      </p:cBhvr>
                                      <p:to>
                                        <a:schemeClr val="bg1"/>
                                      </p:to>
                                    </p:animClr>
                                  </p:sub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84045"/>
                                        </p:tgtEl>
                                        <p:attrNameLst>
                                          <p:attrName>style.visibility</p:attrName>
                                        </p:attrNameLst>
                                      </p:cBhvr>
                                      <p:to>
                                        <p:strVal val="visible"/>
                                      </p:to>
                                    </p:set>
                                    <p:animEffect transition="in" filter="dissolve">
                                      <p:cBhvr>
                                        <p:cTn id="56" dur="500"/>
                                        <p:tgtEl>
                                          <p:spTgt spid="84045"/>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84026"/>
                                        </p:tgtEl>
                                        <p:attrNameLst>
                                          <p:attrName>style.visibility</p:attrName>
                                        </p:attrNameLst>
                                      </p:cBhvr>
                                      <p:to>
                                        <p:strVal val="visible"/>
                                      </p:to>
                                    </p:set>
                                    <p:animEffect transition="in" filter="dissolve">
                                      <p:cBhvr>
                                        <p:cTn id="59" dur="500"/>
                                        <p:tgtEl>
                                          <p:spTgt spid="84026"/>
                                        </p:tgtEl>
                                      </p:cBhvr>
                                    </p:animEffect>
                                  </p:childTnLst>
                                  <p:subTnLst>
                                    <p:animClr clrSpc="rgb" dir="cw">
                                      <p:cBhvr override="childStyle">
                                        <p:cTn dur="1" fill="hold" display="0" masterRel="nextClick" afterEffect="1"/>
                                        <p:tgtEl>
                                          <p:spTgt spid="84026"/>
                                        </p:tgtEl>
                                        <p:attrNameLst>
                                          <p:attrName>ppt_c</p:attrName>
                                        </p:attrNameLst>
                                      </p:cBhvr>
                                      <p:to>
                                        <a:schemeClr val="bg1"/>
                                      </p:to>
                                    </p:animClr>
                                  </p:subTnLst>
                                </p:cTn>
                              </p:par>
                              <p:par>
                                <p:cTn id="60" presetID="9" presetClass="entr" presetSubtype="0" fill="hold" grpId="0" nodeType="withEffect">
                                  <p:stCondLst>
                                    <p:cond delay="0"/>
                                  </p:stCondLst>
                                  <p:childTnLst>
                                    <p:set>
                                      <p:cBhvr>
                                        <p:cTn id="61" dur="1" fill="hold">
                                          <p:stCondLst>
                                            <p:cond delay="0"/>
                                          </p:stCondLst>
                                        </p:cTn>
                                        <p:tgtEl>
                                          <p:spTgt spid="83973"/>
                                        </p:tgtEl>
                                        <p:attrNameLst>
                                          <p:attrName>style.visibility</p:attrName>
                                        </p:attrNameLst>
                                      </p:cBhvr>
                                      <p:to>
                                        <p:strVal val="visible"/>
                                      </p:to>
                                    </p:set>
                                    <p:animEffect transition="in" filter="dissolve">
                                      <p:cBhvr>
                                        <p:cTn id="62" dur="500"/>
                                        <p:tgtEl>
                                          <p:spTgt spid="83973"/>
                                        </p:tgtEl>
                                      </p:cBhvr>
                                    </p:animEffect>
                                  </p:childTnLst>
                                  <p:subTnLst>
                                    <p:animClr clrSpc="rgb" dir="cw">
                                      <p:cBhvr override="childStyle">
                                        <p:cTn dur="1" fill="hold" display="0" masterRel="nextClick" afterEffect="1"/>
                                        <p:tgtEl>
                                          <p:spTgt spid="83973"/>
                                        </p:tgtEl>
                                        <p:attrNameLst>
                                          <p:attrName>ppt_c</p:attrName>
                                        </p:attrNameLst>
                                      </p:cBhvr>
                                      <p:to>
                                        <a:schemeClr val="bg1"/>
                                      </p:to>
                                    </p:animClr>
                                  </p:sub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84028"/>
                                        </p:tgtEl>
                                        <p:attrNameLst>
                                          <p:attrName>style.visibility</p:attrName>
                                        </p:attrNameLst>
                                      </p:cBhvr>
                                      <p:to>
                                        <p:strVal val="visible"/>
                                      </p:to>
                                    </p:set>
                                    <p:animEffect transition="in" filter="strips(downRight)">
                                      <p:cBhvr>
                                        <p:cTn id="67" dur="500"/>
                                        <p:tgtEl>
                                          <p:spTgt spid="84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P spid="83971" grpId="0" animBg="1"/>
      <p:bldP spid="83972" grpId="0" animBg="1"/>
      <p:bldP spid="83973" grpId="0" animBg="1"/>
      <p:bldP spid="83974" grpId="0" animBg="1"/>
      <p:bldOleChart spid="84021" grpId="0"/>
      <p:bldP spid="84022" grpId="0"/>
      <p:bldP spid="84023" grpId="0"/>
      <p:bldP spid="84024" grpId="0"/>
      <p:bldP spid="84025" grpId="0"/>
      <p:bldP spid="84026" grpId="0"/>
      <p:bldP spid="84028" grpId="0" animBg="1"/>
      <p:bldP spid="84044" grpId="0" animBg="1"/>
      <p:bldP spid="84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Course Content</a:t>
            </a:r>
          </a:p>
        </p:txBody>
      </p:sp>
      <p:sp>
        <p:nvSpPr>
          <p:cNvPr id="3" name="Content Placeholder 2"/>
          <p:cNvSpPr>
            <a:spLocks noGrp="1"/>
          </p:cNvSpPr>
          <p:nvPr>
            <p:ph idx="1"/>
          </p:nvPr>
        </p:nvSpPr>
        <p:spPr/>
        <p:txBody>
          <a:bodyPr/>
          <a:lstStyle/>
          <a:p>
            <a:r>
              <a:rPr lang="en-IN" dirty="0"/>
              <a:t>Demand Analysis and Forecasting </a:t>
            </a:r>
          </a:p>
          <a:p>
            <a:r>
              <a:rPr lang="en-IN" dirty="0"/>
              <a:t>Production, cost and Market Structure</a:t>
            </a:r>
          </a:p>
          <a:p>
            <a:r>
              <a:rPr lang="en-IN" dirty="0"/>
              <a:t>Types, Location, Efficiency and Finance </a:t>
            </a:r>
          </a:p>
          <a:p>
            <a:r>
              <a:rPr lang="en-IN" dirty="0"/>
              <a:t>Introduction to International Trade</a:t>
            </a:r>
          </a:p>
          <a:p>
            <a:r>
              <a:rPr lang="en-IN" dirty="0"/>
              <a:t>Terms of trade</a:t>
            </a:r>
          </a:p>
          <a:p>
            <a:r>
              <a:rPr lang="en-IN" dirty="0"/>
              <a:t>Free Trade, Protection and Tariffs, Balance of Payments</a:t>
            </a:r>
          </a:p>
          <a:p>
            <a:r>
              <a:rPr lang="en-IN" dirty="0"/>
              <a:t>Regional Economic Groupings and International Institutions</a:t>
            </a:r>
          </a:p>
          <a:p>
            <a:endParaRPr lang="en-IN" dirty="0"/>
          </a:p>
        </p:txBody>
      </p:sp>
    </p:spTree>
    <p:extLst>
      <p:ext uri="{BB962C8B-B14F-4D97-AF65-F5344CB8AC3E}">
        <p14:creationId xmlns:p14="http://schemas.microsoft.com/office/powerpoint/2010/main" val="3498895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Opportunity cost principle</a:t>
            </a:r>
          </a:p>
        </p:txBody>
      </p:sp>
      <p:sp>
        <p:nvSpPr>
          <p:cNvPr id="3" name="Content Placeholder 2"/>
          <p:cNvSpPr>
            <a:spLocks noGrp="1"/>
          </p:cNvSpPr>
          <p:nvPr>
            <p:ph idx="1"/>
          </p:nvPr>
        </p:nvSpPr>
        <p:spPr/>
        <p:txBody>
          <a:bodyPr>
            <a:normAutofit/>
          </a:bodyPr>
          <a:lstStyle/>
          <a:p>
            <a:r>
              <a:rPr lang="en-US" sz="2800" dirty="0"/>
              <a:t>Related to alternative uses of scarce resources</a:t>
            </a:r>
          </a:p>
          <a:p>
            <a:r>
              <a:rPr lang="en-US" sz="2800" dirty="0"/>
              <a:t>Opportunity cost of availing an opportunity is the expected income foregone from second best alternative</a:t>
            </a:r>
          </a:p>
          <a:p>
            <a:r>
              <a:rPr lang="en-US" sz="2800" dirty="0"/>
              <a:t>Opportunity cost is the next best alternative foregone</a:t>
            </a:r>
          </a:p>
          <a:p>
            <a:r>
              <a:rPr lang="en-US" sz="2800" dirty="0"/>
              <a:t>Difference between actual earning and its opportunity cost is called economic gain</a:t>
            </a:r>
            <a:r>
              <a:rPr lang="en-US" sz="2400" dirty="0"/>
              <a:t>.</a:t>
            </a:r>
          </a:p>
        </p:txBody>
      </p:sp>
    </p:spTree>
    <p:extLst>
      <p:ext uri="{BB962C8B-B14F-4D97-AF65-F5344CB8AC3E}">
        <p14:creationId xmlns:p14="http://schemas.microsoft.com/office/powerpoint/2010/main" val="1056695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Principle</a:t>
            </a:r>
          </a:p>
        </p:txBody>
      </p:sp>
      <p:sp>
        <p:nvSpPr>
          <p:cNvPr id="3" name="Content Placeholder 2"/>
          <p:cNvSpPr>
            <a:spLocks noGrp="1"/>
          </p:cNvSpPr>
          <p:nvPr>
            <p:ph idx="1"/>
          </p:nvPr>
        </p:nvSpPr>
        <p:spPr/>
        <p:txBody>
          <a:bodyPr>
            <a:normAutofit/>
          </a:bodyPr>
          <a:lstStyle/>
          <a:p>
            <a:r>
              <a:rPr lang="en-US" sz="2800" dirty="0"/>
              <a:t>Refers to change (increase or decrease) in total of any quantity due to a unit change in its determinant.</a:t>
            </a:r>
          </a:p>
          <a:p>
            <a:r>
              <a:rPr lang="en-US" sz="2800" dirty="0"/>
              <a:t>MC= TCn - TCn-1</a:t>
            </a:r>
          </a:p>
          <a:p>
            <a:r>
              <a:rPr lang="en-US" sz="2800" dirty="0"/>
              <a:t>MR = TRn-TRn-1</a:t>
            </a:r>
          </a:p>
          <a:p>
            <a:r>
              <a:rPr lang="en-US" sz="2800" dirty="0"/>
              <a:t>Decision Rule FOR Profit Maximization: MR=MC</a:t>
            </a:r>
          </a:p>
        </p:txBody>
      </p:sp>
    </p:spTree>
    <p:extLst>
      <p:ext uri="{BB962C8B-B14F-4D97-AF65-F5344CB8AC3E}">
        <p14:creationId xmlns:p14="http://schemas.microsoft.com/office/powerpoint/2010/main" val="470998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value</a:t>
            </a:r>
          </a:p>
        </p:txBody>
      </p:sp>
      <p:sp>
        <p:nvSpPr>
          <p:cNvPr id="3" name="Content Placeholder 2"/>
          <p:cNvSpPr>
            <a:spLocks noGrp="1"/>
          </p:cNvSpPr>
          <p:nvPr>
            <p:ph idx="1"/>
          </p:nvPr>
        </p:nvSpPr>
        <p:spPr/>
        <p:txBody>
          <a:bodyPr>
            <a:normAutofit/>
          </a:bodyPr>
          <a:lstStyle/>
          <a:p>
            <a:r>
              <a:rPr lang="en-US" sz="3200" dirty="0"/>
              <a:t>The marginal value of a dependent variable is the change in this dependent variable associated with a one unit change in a particular independent variable.</a:t>
            </a:r>
          </a:p>
        </p:txBody>
      </p:sp>
    </p:spTree>
    <p:extLst>
      <p:ext uri="{BB962C8B-B14F-4D97-AF65-F5344CB8AC3E}">
        <p14:creationId xmlns:p14="http://schemas.microsoft.com/office/powerpoint/2010/main" val="2538205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Perspective Principle</a:t>
            </a:r>
            <a:endParaRPr lang="en-US" dirty="0"/>
          </a:p>
        </p:txBody>
      </p:sp>
      <p:sp>
        <p:nvSpPr>
          <p:cNvPr id="3" name="Content Placeholder 2"/>
          <p:cNvSpPr>
            <a:spLocks noGrp="1"/>
          </p:cNvSpPr>
          <p:nvPr>
            <p:ph idx="1"/>
          </p:nvPr>
        </p:nvSpPr>
        <p:spPr/>
        <p:txBody>
          <a:bodyPr>
            <a:normAutofit/>
          </a:bodyPr>
          <a:lstStyle/>
          <a:p>
            <a:r>
              <a:rPr lang="en-US" sz="2400" dirty="0"/>
              <a:t>Short run &amp; Long run time periods play an important role in Business decisions</a:t>
            </a:r>
          </a:p>
          <a:p>
            <a:r>
              <a:rPr lang="en-US" sz="2400" dirty="0"/>
              <a:t>Short run mean that period within which some of inputs cannot be altered (fixed inputs).</a:t>
            </a:r>
          </a:p>
          <a:p>
            <a:r>
              <a:rPr lang="en-US" sz="2400" dirty="0"/>
              <a:t>However in long run all inputs can be altered so they are variable in long run</a:t>
            </a:r>
          </a:p>
          <a:p>
            <a:r>
              <a:rPr lang="en-US" sz="2400" dirty="0"/>
              <a:t>Determination of time perspective is of great significance where projections are involved</a:t>
            </a:r>
          </a:p>
        </p:txBody>
      </p:sp>
    </p:spTree>
    <p:extLst>
      <p:ext uri="{BB962C8B-B14F-4D97-AF65-F5344CB8AC3E}">
        <p14:creationId xmlns:p14="http://schemas.microsoft.com/office/powerpoint/2010/main" val="2963620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Functions</a:t>
            </a:r>
          </a:p>
        </p:txBody>
      </p:sp>
      <p:sp>
        <p:nvSpPr>
          <p:cNvPr id="3" name="Content Placeholder 2"/>
          <p:cNvSpPr>
            <a:spLocks noGrp="1"/>
          </p:cNvSpPr>
          <p:nvPr>
            <p:ph idx="1"/>
          </p:nvPr>
        </p:nvSpPr>
        <p:spPr/>
        <p:txBody>
          <a:bodyPr>
            <a:normAutofit/>
          </a:bodyPr>
          <a:lstStyle/>
          <a:p>
            <a:pPr marL="0" indent="0">
              <a:buNone/>
            </a:pPr>
            <a:r>
              <a:rPr lang="en-US" sz="3200" b="1" dirty="0"/>
              <a:t>Variable</a:t>
            </a:r>
          </a:p>
          <a:p>
            <a:r>
              <a:rPr lang="en-US" sz="3200" dirty="0"/>
              <a:t>By definition, any economic quantity , value or rate that varies on its own or due to a change in its determinant(s) is an economic variable.</a:t>
            </a:r>
          </a:p>
        </p:txBody>
      </p:sp>
    </p:spTree>
    <p:extLst>
      <p:ext uri="{BB962C8B-B14F-4D97-AF65-F5344CB8AC3E}">
        <p14:creationId xmlns:p14="http://schemas.microsoft.com/office/powerpoint/2010/main" val="3054013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a:t>
            </a:r>
            <a:endParaRPr lang="en-US" dirty="0"/>
          </a:p>
        </p:txBody>
      </p:sp>
      <p:sp>
        <p:nvSpPr>
          <p:cNvPr id="3" name="Content Placeholder 2"/>
          <p:cNvSpPr>
            <a:spLocks noGrp="1"/>
          </p:cNvSpPr>
          <p:nvPr>
            <p:ph idx="1"/>
          </p:nvPr>
        </p:nvSpPr>
        <p:spPr/>
        <p:txBody>
          <a:bodyPr>
            <a:normAutofit/>
          </a:bodyPr>
          <a:lstStyle/>
          <a:p>
            <a:r>
              <a:rPr lang="en-US" sz="2400" dirty="0"/>
              <a:t>A function is a mathematical technique of stating the relationship between any two variables having cause and effect relationship</a:t>
            </a:r>
          </a:p>
          <a:p>
            <a:r>
              <a:rPr lang="en-US" sz="2400" i="1" dirty="0"/>
              <a:t>When a relation is established between two or more variables, it is said that they are functionally related</a:t>
            </a:r>
          </a:p>
          <a:p>
            <a:r>
              <a:rPr lang="en-US" sz="2400" dirty="0"/>
              <a:t>When two variables are involved it is </a:t>
            </a:r>
            <a:r>
              <a:rPr lang="en-US" sz="2400" b="1" dirty="0"/>
              <a:t>bi-variate </a:t>
            </a:r>
            <a:r>
              <a:rPr lang="en-US" sz="2400" dirty="0"/>
              <a:t>and more than two it is </a:t>
            </a:r>
            <a:r>
              <a:rPr lang="en-US" sz="2400" b="1" dirty="0"/>
              <a:t>Multi-variate</a:t>
            </a:r>
            <a:endParaRPr lang="en-US" sz="2400" dirty="0"/>
          </a:p>
        </p:txBody>
      </p:sp>
    </p:spTree>
    <p:extLst>
      <p:ext uri="{BB962C8B-B14F-4D97-AF65-F5344CB8AC3E}">
        <p14:creationId xmlns:p14="http://schemas.microsoft.com/office/powerpoint/2010/main" val="227655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a:t>
            </a:r>
            <a:endParaRPr lang="en-US" dirty="0"/>
          </a:p>
        </p:txBody>
      </p:sp>
      <p:sp>
        <p:nvSpPr>
          <p:cNvPr id="3" name="Content Placeholder 2"/>
          <p:cNvSpPr>
            <a:spLocks noGrp="1"/>
          </p:cNvSpPr>
          <p:nvPr>
            <p:ph idx="1"/>
          </p:nvPr>
        </p:nvSpPr>
        <p:spPr/>
        <p:txBody>
          <a:bodyPr>
            <a:normAutofit/>
          </a:bodyPr>
          <a:lstStyle/>
          <a:p>
            <a:r>
              <a:rPr lang="en-US" sz="2800" dirty="0"/>
              <a:t>Of the two one is independent variable which may change on its own independently and other is dependent which changes in relation to changes in the assigned independent variable in a given function</a:t>
            </a:r>
          </a:p>
          <a:p>
            <a:r>
              <a:rPr lang="en-US" sz="2800" dirty="0"/>
              <a:t>In mathematical terms, Y= f (X)</a:t>
            </a:r>
          </a:p>
        </p:txBody>
      </p:sp>
    </p:spTree>
    <p:extLst>
      <p:ext uri="{BB962C8B-B14F-4D97-AF65-F5344CB8AC3E}">
        <p14:creationId xmlns:p14="http://schemas.microsoft.com/office/powerpoint/2010/main" val="407023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6159" y="2590345"/>
            <a:ext cx="9144000" cy="1146412"/>
          </a:xfrm>
        </p:spPr>
        <p:style>
          <a:lnRef idx="2">
            <a:schemeClr val="dk1"/>
          </a:lnRef>
          <a:fillRef idx="1">
            <a:schemeClr val="lt1"/>
          </a:fillRef>
          <a:effectRef idx="0">
            <a:schemeClr val="dk1"/>
          </a:effectRef>
          <a:fontRef idx="minor">
            <a:schemeClr val="dk1"/>
          </a:fontRef>
        </p:style>
        <p:txBody>
          <a:bodyPr>
            <a:normAutofit fontScale="90000"/>
          </a:bodyPr>
          <a:lstStyle/>
          <a:p>
            <a:pPr algn="ctr"/>
            <a:br>
              <a:rPr lang="en-US" b="1" dirty="0">
                <a:solidFill>
                  <a:schemeClr val="tx1"/>
                </a:solidFill>
              </a:rPr>
            </a:br>
            <a:r>
              <a:rPr lang="en-US" b="1" dirty="0">
                <a:solidFill>
                  <a:schemeClr val="tx1"/>
                </a:solidFill>
              </a:rPr>
              <a:t>The Economic Way of Thinking</a:t>
            </a:r>
          </a:p>
        </p:txBody>
      </p:sp>
    </p:spTree>
    <p:extLst>
      <p:ext uri="{BB962C8B-B14F-4D97-AF65-F5344CB8AC3E}">
        <p14:creationId xmlns:p14="http://schemas.microsoft.com/office/powerpoint/2010/main" val="251254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sz="2800" dirty="0"/>
              <a:t>What economics is about?</a:t>
            </a:r>
          </a:p>
          <a:p>
            <a:r>
              <a:rPr lang="en-US" sz="2800" dirty="0"/>
              <a:t>What is managerial economics?</a:t>
            </a:r>
          </a:p>
          <a:p>
            <a:r>
              <a:rPr lang="en-US" sz="2800" dirty="0"/>
              <a:t>Economic concepts, theories and tools that contribute managerial economics</a:t>
            </a:r>
          </a:p>
          <a:p>
            <a:r>
              <a:rPr lang="en-US" sz="2800" dirty="0"/>
              <a:t>How economics can be applied to managerial decision making?</a:t>
            </a:r>
          </a:p>
          <a:p>
            <a:r>
              <a:rPr lang="en-US" sz="2800" dirty="0"/>
              <a:t>Nature and scope of managerial economics</a:t>
            </a:r>
          </a:p>
        </p:txBody>
      </p:sp>
    </p:spTree>
    <p:extLst>
      <p:ext uri="{BB962C8B-B14F-4D97-AF65-F5344CB8AC3E}">
        <p14:creationId xmlns:p14="http://schemas.microsoft.com/office/powerpoint/2010/main" val="96500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501" y="699975"/>
            <a:ext cx="10515600" cy="753991"/>
          </a:xfrm>
        </p:spPr>
        <p:txBody>
          <a:bodyPr>
            <a:normAutofit/>
          </a:bodyPr>
          <a:lstStyle/>
          <a:p>
            <a:r>
              <a:rPr lang="en-US" sz="3200" dirty="0"/>
              <a:t>What is Economics??</a:t>
            </a:r>
          </a:p>
        </p:txBody>
      </p:sp>
      <p:sp>
        <p:nvSpPr>
          <p:cNvPr id="3" name="Content Placeholder 2"/>
          <p:cNvSpPr>
            <a:spLocks noGrp="1"/>
          </p:cNvSpPr>
          <p:nvPr>
            <p:ph idx="1"/>
          </p:nvPr>
        </p:nvSpPr>
        <p:spPr>
          <a:xfrm>
            <a:off x="593501" y="1453966"/>
            <a:ext cx="10515600" cy="4640239"/>
          </a:xfrm>
        </p:spPr>
        <p:txBody>
          <a:bodyPr>
            <a:normAutofit lnSpcReduction="10000"/>
          </a:bodyPr>
          <a:lstStyle/>
          <a:p>
            <a:pPr marL="0" indent="0">
              <a:buNone/>
            </a:pPr>
            <a:endParaRPr lang="en-US" sz="2000" dirty="0"/>
          </a:p>
          <a:p>
            <a:r>
              <a:rPr lang="en-US" sz="2200" dirty="0"/>
              <a:t>The word economics comes from the Greek word ‘</a:t>
            </a:r>
            <a:r>
              <a:rPr lang="en-US" sz="2200" dirty="0" err="1">
                <a:solidFill>
                  <a:srgbClr val="FF0000"/>
                </a:solidFill>
              </a:rPr>
              <a:t>oikonomia</a:t>
            </a:r>
            <a:r>
              <a:rPr lang="en-US" sz="2200" dirty="0"/>
              <a:t>’, which means “</a:t>
            </a:r>
            <a:r>
              <a:rPr lang="en-US" sz="2200" dirty="0">
                <a:solidFill>
                  <a:srgbClr val="FF0000"/>
                </a:solidFill>
              </a:rPr>
              <a:t>household management</a:t>
            </a:r>
            <a:r>
              <a:rPr lang="en-US" sz="2200" dirty="0"/>
              <a:t>”.</a:t>
            </a:r>
          </a:p>
          <a:p>
            <a:r>
              <a:rPr lang="en-US" sz="2200" dirty="0"/>
              <a:t>Man is a bundle of desires. Goods and services satisfy these wants. But almost all the goods are scarce.</a:t>
            </a:r>
          </a:p>
          <a:p>
            <a:r>
              <a:rPr lang="en-US" sz="2200" dirty="0"/>
              <a:t>To produce goods, factors of production are needed</a:t>
            </a:r>
            <a:r>
              <a:rPr lang="en-IN" sz="2200" dirty="0"/>
              <a:t> and these are all scarce</a:t>
            </a:r>
            <a:endParaRPr lang="en-US" sz="2200" dirty="0"/>
          </a:p>
          <a:p>
            <a:pPr>
              <a:defRPr/>
            </a:pPr>
            <a:r>
              <a:rPr lang="en-US" sz="2200" dirty="0"/>
              <a:t>Economics – the study of how society manages its scarce resources. </a:t>
            </a:r>
            <a:r>
              <a:rPr lang="en-US" sz="2200" dirty="0" err="1"/>
              <a:t>ie</a:t>
            </a:r>
            <a:r>
              <a:rPr lang="en-US" sz="2200" dirty="0"/>
              <a:t>,.,the study of how individuals and societies make decisions about ways to use scarce resources to fulfill wants and needs.</a:t>
            </a:r>
          </a:p>
          <a:p>
            <a:r>
              <a:rPr lang="en-US" sz="2200" dirty="0"/>
              <a:t>Economics is ‘an inquiry into the nature and causes of wealth of nations’ (Adam Smith, 1976)</a:t>
            </a:r>
          </a:p>
          <a:p>
            <a:r>
              <a:rPr lang="en-US" sz="2200" dirty="0"/>
              <a:t>Economics is the social science that studies economic behavior of the people, the individuals, households, firms and government</a:t>
            </a:r>
            <a:r>
              <a:rPr lang="en-US" sz="2000" dirty="0"/>
              <a:t>.</a:t>
            </a:r>
          </a:p>
          <a:p>
            <a:endParaRPr lang="en-US" dirty="0"/>
          </a:p>
          <a:p>
            <a:endParaRPr lang="en-US" dirty="0"/>
          </a:p>
          <a:p>
            <a:endParaRPr lang="en-US" dirty="0"/>
          </a:p>
        </p:txBody>
      </p:sp>
    </p:spTree>
    <p:extLst>
      <p:ext uri="{BB962C8B-B14F-4D97-AF65-F5344CB8AC3E}">
        <p14:creationId xmlns:p14="http://schemas.microsoft.com/office/powerpoint/2010/main" val="413777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Foundations of Economics- Major Economic Problem</a:t>
            </a:r>
          </a:p>
        </p:txBody>
      </p:sp>
      <p:sp>
        <p:nvSpPr>
          <p:cNvPr id="3" name="Content Placeholder 2"/>
          <p:cNvSpPr>
            <a:spLocks noGrp="1"/>
          </p:cNvSpPr>
          <p:nvPr>
            <p:ph idx="1"/>
          </p:nvPr>
        </p:nvSpPr>
        <p:spPr/>
        <p:txBody>
          <a:bodyPr>
            <a:normAutofit/>
          </a:bodyPr>
          <a:lstStyle/>
          <a:p>
            <a:pPr marL="0" indent="0">
              <a:buNone/>
            </a:pPr>
            <a:r>
              <a:rPr lang="en-US" sz="2400" b="1" dirty="0"/>
              <a:t>Scarcity and Choice</a:t>
            </a:r>
          </a:p>
          <a:p>
            <a:r>
              <a:rPr lang="en-US" altLang="en-US" sz="2400" dirty="0">
                <a:latin typeface="Franklin Gothic Book" panose="020B0503020102020204" pitchFamily="34" charset="0"/>
              </a:rPr>
              <a:t>The excess of wants resulting from having limited resources (land, labor, capital and entrepreneurs) in satisfying the endless wants of people.</a:t>
            </a:r>
          </a:p>
          <a:p>
            <a:r>
              <a:rPr lang="en-US" altLang="en-US" sz="2400" dirty="0">
                <a:latin typeface="Franklin Gothic Book" panose="020B0503020102020204" pitchFamily="34" charset="0"/>
              </a:rPr>
              <a:t>It is a universal problem for societies – it is not limited to poor countries.</a:t>
            </a:r>
          </a:p>
          <a:p>
            <a:r>
              <a:rPr lang="en-US" altLang="en-US" sz="2400" dirty="0">
                <a:latin typeface="Franklin Gothic Book" panose="020B0503020102020204" pitchFamily="34" charset="0"/>
              </a:rPr>
              <a:t>To the economist, all goods and services that have a price are relatively scarce.  This means that they are scarce relative to people</a:t>
            </a:r>
            <a:r>
              <a:rPr lang="ja-JP" altLang="en-US" sz="2400" dirty="0">
                <a:latin typeface="Arial" panose="020B0604020202020204" pitchFamily="34" charset="0"/>
                <a:ea typeface="Meiryo" pitchFamily="34" charset="-128"/>
              </a:rPr>
              <a:t>’</a:t>
            </a:r>
            <a:r>
              <a:rPr lang="en-US" altLang="ja-JP" sz="2400" dirty="0">
                <a:latin typeface="Franklin Gothic Book" panose="020B0503020102020204" pitchFamily="34" charset="0"/>
                <a:ea typeface="Meiryo" pitchFamily="34" charset="-128"/>
              </a:rPr>
              <a:t>s demand for them.</a:t>
            </a:r>
            <a:endParaRPr lang="en-US" altLang="en-US" sz="2400" dirty="0">
              <a:latin typeface="Franklin Gothic Book" panose="020B0503020102020204" pitchFamily="34" charset="0"/>
            </a:endParaRPr>
          </a:p>
          <a:p>
            <a:endParaRPr lang="en-US" sz="2400" dirty="0"/>
          </a:p>
        </p:txBody>
      </p:sp>
    </p:spTree>
    <p:extLst>
      <p:ext uri="{BB962C8B-B14F-4D97-AF65-F5344CB8AC3E}">
        <p14:creationId xmlns:p14="http://schemas.microsoft.com/office/powerpoint/2010/main" val="22128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Economic Problem</a:t>
            </a:r>
          </a:p>
        </p:txBody>
      </p:sp>
      <p:sp>
        <p:nvSpPr>
          <p:cNvPr id="3" name="Content Placeholder 2"/>
          <p:cNvSpPr>
            <a:spLocks noGrp="1"/>
          </p:cNvSpPr>
          <p:nvPr>
            <p:ph idx="1"/>
          </p:nvPr>
        </p:nvSpPr>
        <p:spPr/>
        <p:txBody>
          <a:bodyPr/>
          <a:lstStyle/>
          <a:p>
            <a:pPr marL="0" indent="0">
              <a:buNone/>
            </a:pPr>
            <a:endParaRPr lang="en-US" altLang="en-US" sz="2800" dirty="0"/>
          </a:p>
          <a:p>
            <a:r>
              <a:rPr lang="en-US" altLang="en-US" sz="2800" dirty="0"/>
              <a:t>Because economic resources are limited, every society must answer 3 economic questions…..</a:t>
            </a:r>
          </a:p>
          <a:p>
            <a:endParaRPr lang="en-US" sz="2800" dirty="0"/>
          </a:p>
        </p:txBody>
      </p:sp>
    </p:spTree>
    <p:extLst>
      <p:ext uri="{BB962C8B-B14F-4D97-AF65-F5344CB8AC3E}">
        <p14:creationId xmlns:p14="http://schemas.microsoft.com/office/powerpoint/2010/main" val="296463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b="1" dirty="0"/>
              <a:t>What goods and services should be produced? </a:t>
            </a:r>
            <a:br>
              <a:rPr lang="en-US" altLang="en-US" sz="3200" b="1" dirty="0"/>
            </a:br>
            <a:endParaRPr lang="en-US" sz="3200" b="1" dirty="0"/>
          </a:p>
        </p:txBody>
      </p:sp>
      <p:sp>
        <p:nvSpPr>
          <p:cNvPr id="3" name="Content Placeholder 2"/>
          <p:cNvSpPr>
            <a:spLocks noGrp="1"/>
          </p:cNvSpPr>
          <p:nvPr>
            <p:ph idx="1"/>
          </p:nvPr>
        </p:nvSpPr>
        <p:spPr/>
        <p:txBody>
          <a:bodyPr>
            <a:normAutofit/>
          </a:bodyPr>
          <a:lstStyle/>
          <a:p>
            <a:pPr marL="0" indent="0">
              <a:buNone/>
            </a:pPr>
            <a:r>
              <a:rPr lang="en-US" altLang="en-US" sz="2400" b="1" dirty="0"/>
              <a:t>What to Produce?</a:t>
            </a:r>
          </a:p>
          <a:p>
            <a:pPr marL="0" indent="0">
              <a:buNone/>
            </a:pPr>
            <a:endParaRPr lang="en-US" altLang="en-US" sz="2400" dirty="0"/>
          </a:p>
          <a:p>
            <a:r>
              <a:rPr lang="en-US" altLang="en-US" sz="2400" dirty="0"/>
              <a:t>What should our society produce to satisfy our needs and wants?</a:t>
            </a:r>
          </a:p>
          <a:p>
            <a:endParaRPr lang="en-US" altLang="en-US" sz="2400" dirty="0"/>
          </a:p>
          <a:p>
            <a:r>
              <a:rPr lang="en-US" altLang="en-US" sz="2400" dirty="0"/>
              <a:t>Because of our limited resources, each production decision that a society makes comes at an opportunity cost.</a:t>
            </a:r>
          </a:p>
          <a:p>
            <a:endParaRPr lang="en-US" sz="2400" dirty="0"/>
          </a:p>
        </p:txBody>
      </p:sp>
    </p:spTree>
    <p:extLst>
      <p:ext uri="{BB962C8B-B14F-4D97-AF65-F5344CB8AC3E}">
        <p14:creationId xmlns:p14="http://schemas.microsoft.com/office/powerpoint/2010/main" val="3233577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B0D5A534DC20419EB8035CB6DE3815" ma:contentTypeVersion="2" ma:contentTypeDescription="Create a new document." ma:contentTypeScope="" ma:versionID="2b9cc4c9f9537534cf60414e0f62f8ea">
  <xsd:schema xmlns:xsd="http://www.w3.org/2001/XMLSchema" xmlns:xs="http://www.w3.org/2001/XMLSchema" xmlns:p="http://schemas.microsoft.com/office/2006/metadata/properties" xmlns:ns2="2fa0596d-1813-431b-af09-91f7fdc5d78d" targetNamespace="http://schemas.microsoft.com/office/2006/metadata/properties" ma:root="true" ma:fieldsID="322b0e9e095df7e137192ba46bac600c" ns2:_="">
    <xsd:import namespace="2fa0596d-1813-431b-af09-91f7fdc5d78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a0596d-1813-431b-af09-91f7fdc5d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D90FC4-C6F1-41EC-A42C-A9836CD12A4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2B6B090-58BB-42F1-8C7D-D8D52093124D}">
  <ds:schemaRefs>
    <ds:schemaRef ds:uri="http://schemas.microsoft.com/sharepoint/v3/contenttype/forms"/>
  </ds:schemaRefs>
</ds:datastoreItem>
</file>

<file path=customXml/itemProps3.xml><?xml version="1.0" encoding="utf-8"?>
<ds:datastoreItem xmlns:ds="http://schemas.openxmlformats.org/officeDocument/2006/customXml" ds:itemID="{939AFBC8-AF56-4B32-89B7-3133B3F68FD3}"/>
</file>

<file path=docProps/app.xml><?xml version="1.0" encoding="utf-8"?>
<Properties xmlns="http://schemas.openxmlformats.org/officeDocument/2006/extended-properties" xmlns:vt="http://schemas.openxmlformats.org/officeDocument/2006/docPropsVTypes">
  <TotalTime>11037</TotalTime>
  <Words>1597</Words>
  <Application>Microsoft Office PowerPoint</Application>
  <PresentationFormat>Widescreen</PresentationFormat>
  <Paragraphs>246</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HSIR13 INDUSTRIAL ECONOMICS AND FOREIGN TRADE</vt:lpstr>
      <vt:lpstr>Course Objectives</vt:lpstr>
      <vt:lpstr>Course Content</vt:lpstr>
      <vt:lpstr> The Economic Way of Thinking</vt:lpstr>
      <vt:lpstr>Contents</vt:lpstr>
      <vt:lpstr>What is Economics??</vt:lpstr>
      <vt:lpstr>Foundations of Economics- Major Economic Problem</vt:lpstr>
      <vt:lpstr>The Economic Problem</vt:lpstr>
      <vt:lpstr>What goods and services should be produced?  </vt:lpstr>
      <vt:lpstr>How should these goods and services be produced? </vt:lpstr>
      <vt:lpstr>Who consumes these goods and services? </vt:lpstr>
      <vt:lpstr>Scope of Economics</vt:lpstr>
      <vt:lpstr>Diverse Fields of Economics</vt:lpstr>
      <vt:lpstr>PowerPoint Presentation</vt:lpstr>
      <vt:lpstr>PowerPoint Presentation</vt:lpstr>
      <vt:lpstr>Factors of Production</vt:lpstr>
      <vt:lpstr>PowerPoint Presentation</vt:lpstr>
      <vt:lpstr>Opportunity Cost</vt:lpstr>
      <vt:lpstr>Assumptions and Models</vt:lpstr>
      <vt:lpstr>Circular Flow of Income</vt:lpstr>
      <vt:lpstr>We are all Interdependent</vt:lpstr>
      <vt:lpstr>Lets identify each participant in the market</vt:lpstr>
      <vt:lpstr>Lets identify each participant in the market  cont..</vt:lpstr>
      <vt:lpstr>Circular Flow Chart Participants</vt:lpstr>
      <vt:lpstr>Our First Model</vt:lpstr>
      <vt:lpstr>The Circular-Flow Diagram</vt:lpstr>
      <vt:lpstr>Two Sector Model</vt:lpstr>
      <vt:lpstr>Production Possibilities Frontier (PPF)</vt:lpstr>
      <vt:lpstr>PPF Example</vt:lpstr>
      <vt:lpstr>Opportunity cost principle</vt:lpstr>
      <vt:lpstr>Marginal Principle</vt:lpstr>
      <vt:lpstr>Marginal value</vt:lpstr>
      <vt:lpstr>Time Perspective Principle</vt:lpstr>
      <vt:lpstr>Variables and Functions</vt:lpstr>
      <vt:lpstr>Functions</vt:lpstr>
      <vt:lpstr>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HSIR13 INDUSTRIAL ECONOMICS AND FOREIGN TRADE</dc:title>
  <dc:creator>PADMAJA</dc:creator>
  <cp:lastModifiedBy>PADMAJA</cp:lastModifiedBy>
  <cp:revision>32</cp:revision>
  <dcterms:created xsi:type="dcterms:W3CDTF">2020-08-16T07:34:13Z</dcterms:created>
  <dcterms:modified xsi:type="dcterms:W3CDTF">2021-02-22T06:42:23Z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0x010100B3B0D5A534DC20419EB8035CB6DE3815</vt:lpwstr>
  </property>
</Properties>
</file>