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0"/>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404" r:id="rId120"/>
    <p:sldId id="405" r:id="rId121"/>
    <p:sldId id="406" r:id="rId122"/>
    <p:sldId id="407" r:id="rId123"/>
    <p:sldId id="408" r:id="rId124"/>
    <p:sldId id="409" r:id="rId125"/>
    <p:sldId id="410" r:id="rId126"/>
    <p:sldId id="411" r:id="rId127"/>
    <p:sldId id="412" r:id="rId128"/>
    <p:sldId id="413" r:id="rId129"/>
    <p:sldId id="414" r:id="rId130"/>
    <p:sldId id="415" r:id="rId131"/>
    <p:sldId id="416" r:id="rId132"/>
    <p:sldId id="417" r:id="rId133"/>
    <p:sldId id="418" r:id="rId134"/>
    <p:sldId id="419" r:id="rId135"/>
    <p:sldId id="420" r:id="rId136"/>
    <p:sldId id="421" r:id="rId137"/>
    <p:sldId id="422" r:id="rId138"/>
    <p:sldId id="423"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96" d="100"/>
          <a:sy n="96" d="100"/>
        </p:scale>
        <p:origin x="77"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notesMaster" Target="notesMasters/notesMaster1.xml"/><Relationship Id="rId14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avi  Vijayaragavan" userId="6d86ceb6-7810-43cf-9690-a54e942be3e7" providerId="ADAL" clId="{28EE3DB5-7558-4C12-A2E1-FC0FD21FF000}"/>
    <pc:docChg chg="undo custSel modSld">
      <pc:chgData name="Ragavi  Vijayaragavan" userId="6d86ceb6-7810-43cf-9690-a54e942be3e7" providerId="ADAL" clId="{28EE3DB5-7558-4C12-A2E1-FC0FD21FF000}" dt="2021-02-25T07:12:36.315" v="1" actId="1076"/>
      <pc:docMkLst>
        <pc:docMk/>
      </pc:docMkLst>
      <pc:sldChg chg="modSp mod">
        <pc:chgData name="Ragavi  Vijayaragavan" userId="6d86ceb6-7810-43cf-9690-a54e942be3e7" providerId="ADAL" clId="{28EE3DB5-7558-4C12-A2E1-FC0FD21FF000}" dt="2021-02-25T07:12:36.315" v="1" actId="1076"/>
        <pc:sldMkLst>
          <pc:docMk/>
          <pc:sldMk cId="1534001279" sldId="423"/>
        </pc:sldMkLst>
        <pc:spChg chg="mod">
          <ac:chgData name="Ragavi  Vijayaragavan" userId="6d86ceb6-7810-43cf-9690-a54e942be3e7" providerId="ADAL" clId="{28EE3DB5-7558-4C12-A2E1-FC0FD21FF000}" dt="2021-02-25T07:12:36.315" v="1" actId="1076"/>
          <ac:spMkLst>
            <pc:docMk/>
            <pc:sldMk cId="1534001279" sldId="423"/>
            <ac:spMk id="160770" creationId="{00000000-0000-0000-0000-000000000000}"/>
          </ac:spMkLst>
        </pc:spChg>
      </pc:sldChg>
    </pc:docChg>
  </pc:docChgLst>
  <pc:docChgLst>
    <pc:chgData name="PAVAN BOKAM" userId="S::106119024@nitt.edu::4ecf5f23-e2b0-4034-bc90-59fc92bfca43" providerId="AD" clId="Web-{C753D33C-2A23-46C5-B07F-7D23689F86C1}"/>
    <pc:docChg chg="modSld">
      <pc:chgData name="PAVAN BOKAM" userId="S::106119024@nitt.edu::4ecf5f23-e2b0-4034-bc90-59fc92bfca43" providerId="AD" clId="Web-{C753D33C-2A23-46C5-B07F-7D23689F86C1}" dt="2021-02-23T08:47:42.377" v="2"/>
      <pc:docMkLst>
        <pc:docMk/>
      </pc:docMkLst>
      <pc:sldChg chg="mod modShow">
        <pc:chgData name="PAVAN BOKAM" userId="S::106119024@nitt.edu::4ecf5f23-e2b0-4034-bc90-59fc92bfca43" providerId="AD" clId="Web-{C753D33C-2A23-46C5-B07F-7D23689F86C1}" dt="2021-02-23T08:47:42.377" v="2"/>
        <pc:sldMkLst>
          <pc:docMk/>
          <pc:sldMk cId="1795490061" sldId="33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635A0-367E-4400-849D-F42DC371C1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F5B6DD3-FA3B-4B0A-80D2-17D6E6F67BBA}">
      <dgm:prSet/>
      <dgm:spPr/>
      <dgm:t>
        <a:bodyPr/>
        <a:lstStyle/>
        <a:p>
          <a:pPr rtl="0"/>
          <a:r>
            <a:rPr lang="en-US"/>
            <a:t>Is essentially a judgement of future probabilities of the future demand.</a:t>
          </a:r>
        </a:p>
      </dgm:t>
    </dgm:pt>
    <dgm:pt modelId="{495C0747-F5D1-4462-9C45-D43C12345EB2}" type="parTrans" cxnId="{68B6FC41-0189-4691-83E6-B23991B1B42A}">
      <dgm:prSet/>
      <dgm:spPr/>
      <dgm:t>
        <a:bodyPr/>
        <a:lstStyle/>
        <a:p>
          <a:endParaRPr lang="en-US"/>
        </a:p>
      </dgm:t>
    </dgm:pt>
    <dgm:pt modelId="{CE140174-BB04-4A47-84BF-0B3C220AF7D8}" type="sibTrans" cxnId="{68B6FC41-0189-4691-83E6-B23991B1B42A}">
      <dgm:prSet/>
      <dgm:spPr/>
      <dgm:t>
        <a:bodyPr/>
        <a:lstStyle/>
        <a:p>
          <a:endParaRPr lang="en-US"/>
        </a:p>
      </dgm:t>
    </dgm:pt>
    <dgm:pt modelId="{C24F571A-FA87-41D0-B694-B06AFABB9357}">
      <dgm:prSet/>
      <dgm:spPr/>
      <dgm:t>
        <a:bodyPr/>
        <a:lstStyle/>
        <a:p>
          <a:pPr rtl="0"/>
          <a:r>
            <a:rPr lang="en-US"/>
            <a:t>Is an attempt to predict the future demand based on past data under conditions of uncertainty.</a:t>
          </a:r>
        </a:p>
      </dgm:t>
    </dgm:pt>
    <dgm:pt modelId="{BD458541-4D2B-42A7-B270-109A9C70D7C1}" type="parTrans" cxnId="{7BBC8110-ADE3-425F-9D11-A9D96AE0048E}">
      <dgm:prSet/>
      <dgm:spPr/>
      <dgm:t>
        <a:bodyPr/>
        <a:lstStyle/>
        <a:p>
          <a:endParaRPr lang="en-US"/>
        </a:p>
      </dgm:t>
    </dgm:pt>
    <dgm:pt modelId="{876DE186-8C23-4A12-9446-25CA100B4126}" type="sibTrans" cxnId="{7BBC8110-ADE3-425F-9D11-A9D96AE0048E}">
      <dgm:prSet/>
      <dgm:spPr/>
      <dgm:t>
        <a:bodyPr/>
        <a:lstStyle/>
        <a:p>
          <a:endParaRPr lang="en-US"/>
        </a:p>
      </dgm:t>
    </dgm:pt>
    <dgm:pt modelId="{A54B7E4A-9638-4523-AAC6-AC247C4E1133}">
      <dgm:prSet/>
      <dgm:spPr/>
      <dgm:t>
        <a:bodyPr/>
        <a:lstStyle/>
        <a:p>
          <a:pPr rtl="0"/>
          <a:r>
            <a:rPr lang="en-US"/>
            <a:t>Prediction or estimation of a future situation, under given conditions</a:t>
          </a:r>
        </a:p>
      </dgm:t>
    </dgm:pt>
    <dgm:pt modelId="{72D36B2D-F51E-4561-8168-6A733EC0C155}" type="parTrans" cxnId="{66B1A085-C198-4694-B777-297BA1B4693A}">
      <dgm:prSet/>
      <dgm:spPr/>
      <dgm:t>
        <a:bodyPr/>
        <a:lstStyle/>
        <a:p>
          <a:endParaRPr lang="en-US"/>
        </a:p>
      </dgm:t>
    </dgm:pt>
    <dgm:pt modelId="{769C76F6-4C6E-4DCE-BDE3-EAEE3344B7FA}" type="sibTrans" cxnId="{66B1A085-C198-4694-B777-297BA1B4693A}">
      <dgm:prSet/>
      <dgm:spPr/>
      <dgm:t>
        <a:bodyPr/>
        <a:lstStyle/>
        <a:p>
          <a:endParaRPr lang="en-US"/>
        </a:p>
      </dgm:t>
    </dgm:pt>
    <dgm:pt modelId="{627D07DC-A7F0-44EC-BAF0-48163B4FBB65}" type="pres">
      <dgm:prSet presAssocID="{8C2635A0-367E-4400-849D-F42DC371C1A9}" presName="linear" presStyleCnt="0">
        <dgm:presLayoutVars>
          <dgm:animLvl val="lvl"/>
          <dgm:resizeHandles val="exact"/>
        </dgm:presLayoutVars>
      </dgm:prSet>
      <dgm:spPr/>
    </dgm:pt>
    <dgm:pt modelId="{7C8B6C09-C544-4C25-9B62-316771B7E4A9}" type="pres">
      <dgm:prSet presAssocID="{7F5B6DD3-FA3B-4B0A-80D2-17D6E6F67BBA}" presName="parentText" presStyleLbl="node1" presStyleIdx="0" presStyleCnt="3">
        <dgm:presLayoutVars>
          <dgm:chMax val="0"/>
          <dgm:bulletEnabled val="1"/>
        </dgm:presLayoutVars>
      </dgm:prSet>
      <dgm:spPr/>
    </dgm:pt>
    <dgm:pt modelId="{D57D3298-EE25-4381-BBF2-4621A8764378}" type="pres">
      <dgm:prSet presAssocID="{CE140174-BB04-4A47-84BF-0B3C220AF7D8}" presName="spacer" presStyleCnt="0"/>
      <dgm:spPr/>
    </dgm:pt>
    <dgm:pt modelId="{A41E02BF-A6AB-446A-A8FA-A0DDDAE271BE}" type="pres">
      <dgm:prSet presAssocID="{C24F571A-FA87-41D0-B694-B06AFABB9357}" presName="parentText" presStyleLbl="node1" presStyleIdx="1" presStyleCnt="3">
        <dgm:presLayoutVars>
          <dgm:chMax val="0"/>
          <dgm:bulletEnabled val="1"/>
        </dgm:presLayoutVars>
      </dgm:prSet>
      <dgm:spPr/>
    </dgm:pt>
    <dgm:pt modelId="{148B9276-932C-4227-B2DE-4F68039DFEA9}" type="pres">
      <dgm:prSet presAssocID="{876DE186-8C23-4A12-9446-25CA100B4126}" presName="spacer" presStyleCnt="0"/>
      <dgm:spPr/>
    </dgm:pt>
    <dgm:pt modelId="{46657182-AC46-4E9C-AF57-B16E397B09E3}" type="pres">
      <dgm:prSet presAssocID="{A54B7E4A-9638-4523-AAC6-AC247C4E1133}" presName="parentText" presStyleLbl="node1" presStyleIdx="2" presStyleCnt="3">
        <dgm:presLayoutVars>
          <dgm:chMax val="0"/>
          <dgm:bulletEnabled val="1"/>
        </dgm:presLayoutVars>
      </dgm:prSet>
      <dgm:spPr/>
    </dgm:pt>
  </dgm:ptLst>
  <dgm:cxnLst>
    <dgm:cxn modelId="{7BBC8110-ADE3-425F-9D11-A9D96AE0048E}" srcId="{8C2635A0-367E-4400-849D-F42DC371C1A9}" destId="{C24F571A-FA87-41D0-B694-B06AFABB9357}" srcOrd="1" destOrd="0" parTransId="{BD458541-4D2B-42A7-B270-109A9C70D7C1}" sibTransId="{876DE186-8C23-4A12-9446-25CA100B4126}"/>
    <dgm:cxn modelId="{68B6FC41-0189-4691-83E6-B23991B1B42A}" srcId="{8C2635A0-367E-4400-849D-F42DC371C1A9}" destId="{7F5B6DD3-FA3B-4B0A-80D2-17D6E6F67BBA}" srcOrd="0" destOrd="0" parTransId="{495C0747-F5D1-4462-9C45-D43C12345EB2}" sibTransId="{CE140174-BB04-4A47-84BF-0B3C220AF7D8}"/>
    <dgm:cxn modelId="{66B1A085-C198-4694-B777-297BA1B4693A}" srcId="{8C2635A0-367E-4400-849D-F42DC371C1A9}" destId="{A54B7E4A-9638-4523-AAC6-AC247C4E1133}" srcOrd="2" destOrd="0" parTransId="{72D36B2D-F51E-4561-8168-6A733EC0C155}" sibTransId="{769C76F6-4C6E-4DCE-BDE3-EAEE3344B7FA}"/>
    <dgm:cxn modelId="{A94B2D9E-1A7F-422B-B78C-1D9012D9CC14}" type="presOf" srcId="{8C2635A0-367E-4400-849D-F42DC371C1A9}" destId="{627D07DC-A7F0-44EC-BAF0-48163B4FBB65}" srcOrd="0" destOrd="0" presId="urn:microsoft.com/office/officeart/2005/8/layout/vList2"/>
    <dgm:cxn modelId="{BBFF05BF-862D-453D-AE34-D782612F1D37}" type="presOf" srcId="{7F5B6DD3-FA3B-4B0A-80D2-17D6E6F67BBA}" destId="{7C8B6C09-C544-4C25-9B62-316771B7E4A9}" srcOrd="0" destOrd="0" presId="urn:microsoft.com/office/officeart/2005/8/layout/vList2"/>
    <dgm:cxn modelId="{792B8BC8-5090-4275-82C0-D0E1F77FB620}" type="presOf" srcId="{C24F571A-FA87-41D0-B694-B06AFABB9357}" destId="{A41E02BF-A6AB-446A-A8FA-A0DDDAE271BE}" srcOrd="0" destOrd="0" presId="urn:microsoft.com/office/officeart/2005/8/layout/vList2"/>
    <dgm:cxn modelId="{6A1850F8-BD19-4FDB-AB87-4BCEF3C77BC9}" type="presOf" srcId="{A54B7E4A-9638-4523-AAC6-AC247C4E1133}" destId="{46657182-AC46-4E9C-AF57-B16E397B09E3}" srcOrd="0" destOrd="0" presId="urn:microsoft.com/office/officeart/2005/8/layout/vList2"/>
    <dgm:cxn modelId="{02F04DEA-87BB-408B-A8A3-1E0C47D3ECD3}" type="presParOf" srcId="{627D07DC-A7F0-44EC-BAF0-48163B4FBB65}" destId="{7C8B6C09-C544-4C25-9B62-316771B7E4A9}" srcOrd="0" destOrd="0" presId="urn:microsoft.com/office/officeart/2005/8/layout/vList2"/>
    <dgm:cxn modelId="{8C11EF7F-78F3-4324-BC45-7F62610AC308}" type="presParOf" srcId="{627D07DC-A7F0-44EC-BAF0-48163B4FBB65}" destId="{D57D3298-EE25-4381-BBF2-4621A8764378}" srcOrd="1" destOrd="0" presId="urn:microsoft.com/office/officeart/2005/8/layout/vList2"/>
    <dgm:cxn modelId="{6090B3F6-8F03-4FFD-ABDD-1EDDD10D4ACA}" type="presParOf" srcId="{627D07DC-A7F0-44EC-BAF0-48163B4FBB65}" destId="{A41E02BF-A6AB-446A-A8FA-A0DDDAE271BE}" srcOrd="2" destOrd="0" presId="urn:microsoft.com/office/officeart/2005/8/layout/vList2"/>
    <dgm:cxn modelId="{695A97DC-AE17-4320-B565-84563A1DC1F7}" type="presParOf" srcId="{627D07DC-A7F0-44EC-BAF0-48163B4FBB65}" destId="{148B9276-932C-4227-B2DE-4F68039DFEA9}" srcOrd="3" destOrd="0" presId="urn:microsoft.com/office/officeart/2005/8/layout/vList2"/>
    <dgm:cxn modelId="{3AEF6D22-7A3F-4B87-987F-91A13E65D137}" type="presParOf" srcId="{627D07DC-A7F0-44EC-BAF0-48163B4FBB65}" destId="{46657182-AC46-4E9C-AF57-B16E397B09E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5D0D1-3C8F-4C95-9252-74F31C15A0C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B8B4C8D7-00A7-4612-B4EC-55D20B8CE337}">
      <dgm:prSet/>
      <dgm:spPr/>
      <dgm:t>
        <a:bodyPr/>
        <a:lstStyle/>
        <a:p>
          <a:pPr rtl="0"/>
          <a:r>
            <a:rPr lang="en-US" b="1" i="1" dirty="0"/>
            <a:t>Identification of the objective</a:t>
          </a:r>
          <a:endParaRPr lang="en-US" dirty="0"/>
        </a:p>
      </dgm:t>
    </dgm:pt>
    <dgm:pt modelId="{F42F17C4-79DD-40E4-8FE8-3D574A634BCE}" type="parTrans" cxnId="{F6B3F012-1827-4C5B-ABBC-4EA850E89E8C}">
      <dgm:prSet/>
      <dgm:spPr/>
      <dgm:t>
        <a:bodyPr/>
        <a:lstStyle/>
        <a:p>
          <a:endParaRPr lang="en-US"/>
        </a:p>
      </dgm:t>
    </dgm:pt>
    <dgm:pt modelId="{C82D7B83-6A91-4501-9B63-61F128F46B7B}" type="sibTrans" cxnId="{F6B3F012-1827-4C5B-ABBC-4EA850E89E8C}">
      <dgm:prSet/>
      <dgm:spPr/>
      <dgm:t>
        <a:bodyPr/>
        <a:lstStyle/>
        <a:p>
          <a:endParaRPr lang="en-US"/>
        </a:p>
      </dgm:t>
    </dgm:pt>
    <dgm:pt modelId="{133CDF54-8965-4D4E-91F6-004C7D72C0C9}">
      <dgm:prSet/>
      <dgm:spPr/>
      <dgm:t>
        <a:bodyPr/>
        <a:lstStyle/>
        <a:p>
          <a:pPr rtl="0"/>
          <a:r>
            <a:rPr lang="en-US" b="1" i="1" dirty="0"/>
            <a:t>Identify Nature of the product</a:t>
          </a:r>
          <a:endParaRPr lang="en-US" dirty="0"/>
        </a:p>
      </dgm:t>
    </dgm:pt>
    <dgm:pt modelId="{EE4246A7-EE74-4B6D-8B64-987410475059}" type="parTrans" cxnId="{6A73C794-F948-4C12-B6ED-453DB53AE9C3}">
      <dgm:prSet/>
      <dgm:spPr/>
      <dgm:t>
        <a:bodyPr/>
        <a:lstStyle/>
        <a:p>
          <a:endParaRPr lang="en-US"/>
        </a:p>
      </dgm:t>
    </dgm:pt>
    <dgm:pt modelId="{2E2EE560-7C7C-4866-96AA-3691123A4722}" type="sibTrans" cxnId="{6A73C794-F948-4C12-B6ED-453DB53AE9C3}">
      <dgm:prSet/>
      <dgm:spPr/>
      <dgm:t>
        <a:bodyPr/>
        <a:lstStyle/>
        <a:p>
          <a:endParaRPr lang="en-US"/>
        </a:p>
      </dgm:t>
    </dgm:pt>
    <dgm:pt modelId="{9F89CE0B-AF41-4085-A484-04900F72B7B5}">
      <dgm:prSet/>
      <dgm:spPr/>
      <dgm:t>
        <a:bodyPr/>
        <a:lstStyle/>
        <a:p>
          <a:pPr rtl="0"/>
          <a:r>
            <a:rPr lang="en-US" b="1" i="1"/>
            <a:t>Determination of demand</a:t>
          </a:r>
          <a:endParaRPr lang="en-US"/>
        </a:p>
      </dgm:t>
    </dgm:pt>
    <dgm:pt modelId="{3D1E34EC-7E45-4531-BFE5-1E18D882821D}" type="parTrans" cxnId="{CEC8B8F5-4BDA-44F9-8BD5-F9E0164B6564}">
      <dgm:prSet/>
      <dgm:spPr/>
      <dgm:t>
        <a:bodyPr/>
        <a:lstStyle/>
        <a:p>
          <a:endParaRPr lang="en-US"/>
        </a:p>
      </dgm:t>
    </dgm:pt>
    <dgm:pt modelId="{4FEF553C-CF00-4F06-8C04-7AEEB422EDEA}" type="sibTrans" cxnId="{CEC8B8F5-4BDA-44F9-8BD5-F9E0164B6564}">
      <dgm:prSet/>
      <dgm:spPr/>
      <dgm:t>
        <a:bodyPr/>
        <a:lstStyle/>
        <a:p>
          <a:endParaRPr lang="en-US"/>
        </a:p>
      </dgm:t>
    </dgm:pt>
    <dgm:pt modelId="{BC230098-3DFE-4C26-BB59-E864CDB40F9E}">
      <dgm:prSet/>
      <dgm:spPr/>
      <dgm:t>
        <a:bodyPr/>
        <a:lstStyle/>
        <a:p>
          <a:pPr rtl="0"/>
          <a:r>
            <a:rPr lang="en-US" b="1" i="1"/>
            <a:t>Choice of appropriate method</a:t>
          </a:r>
          <a:endParaRPr lang="en-US"/>
        </a:p>
      </dgm:t>
    </dgm:pt>
    <dgm:pt modelId="{5D40359D-25D0-474F-B41B-58F69F7FB13E}" type="parTrans" cxnId="{358CCA0D-7337-43FB-A10B-B07E779B87A9}">
      <dgm:prSet/>
      <dgm:spPr/>
      <dgm:t>
        <a:bodyPr/>
        <a:lstStyle/>
        <a:p>
          <a:endParaRPr lang="en-US"/>
        </a:p>
      </dgm:t>
    </dgm:pt>
    <dgm:pt modelId="{7DBDD183-0873-4168-8BA5-51E7739EB486}" type="sibTrans" cxnId="{358CCA0D-7337-43FB-A10B-B07E779B87A9}">
      <dgm:prSet/>
      <dgm:spPr/>
      <dgm:t>
        <a:bodyPr/>
        <a:lstStyle/>
        <a:p>
          <a:endParaRPr lang="en-US"/>
        </a:p>
      </dgm:t>
    </dgm:pt>
    <dgm:pt modelId="{6038FA5C-C9D1-46D9-A515-5EBC30E29F50}">
      <dgm:prSet/>
      <dgm:spPr/>
      <dgm:t>
        <a:bodyPr/>
        <a:lstStyle/>
        <a:p>
          <a:pPr rtl="0"/>
          <a:r>
            <a:rPr lang="en-US" b="1" i="1"/>
            <a:t>Analysis</a:t>
          </a:r>
          <a:endParaRPr lang="en-US"/>
        </a:p>
      </dgm:t>
    </dgm:pt>
    <dgm:pt modelId="{8BB50EEA-A6EF-48D2-8A5C-7395200353C8}" type="parTrans" cxnId="{22DBEDFC-CCFC-48CA-8A0C-76B01927330D}">
      <dgm:prSet/>
      <dgm:spPr/>
      <dgm:t>
        <a:bodyPr/>
        <a:lstStyle/>
        <a:p>
          <a:endParaRPr lang="en-US"/>
        </a:p>
      </dgm:t>
    </dgm:pt>
    <dgm:pt modelId="{93504F7B-7488-442B-A88F-D80471EC3AD2}" type="sibTrans" cxnId="{22DBEDFC-CCFC-48CA-8A0C-76B01927330D}">
      <dgm:prSet/>
      <dgm:spPr/>
      <dgm:t>
        <a:bodyPr/>
        <a:lstStyle/>
        <a:p>
          <a:endParaRPr lang="en-US"/>
        </a:p>
      </dgm:t>
    </dgm:pt>
    <dgm:pt modelId="{6B29EAE2-6EAD-4F61-BC00-6D9707B417E1}" type="pres">
      <dgm:prSet presAssocID="{2335D0D1-3C8F-4C95-9252-74F31C15A0C8}" presName="Name0" presStyleCnt="0">
        <dgm:presLayoutVars>
          <dgm:dir/>
          <dgm:animLvl val="lvl"/>
          <dgm:resizeHandles val="exact"/>
        </dgm:presLayoutVars>
      </dgm:prSet>
      <dgm:spPr/>
    </dgm:pt>
    <dgm:pt modelId="{70EE0B07-DF45-42AB-B0B1-CC66DD9C76AE}" type="pres">
      <dgm:prSet presAssocID="{6038FA5C-C9D1-46D9-A515-5EBC30E29F50}" presName="boxAndChildren" presStyleCnt="0"/>
      <dgm:spPr/>
    </dgm:pt>
    <dgm:pt modelId="{1663D14D-9680-4055-B60C-C262E57B9797}" type="pres">
      <dgm:prSet presAssocID="{6038FA5C-C9D1-46D9-A515-5EBC30E29F50}" presName="parentTextBox" presStyleLbl="node1" presStyleIdx="0" presStyleCnt="5"/>
      <dgm:spPr/>
    </dgm:pt>
    <dgm:pt modelId="{B8F0AD53-74ED-47BD-BD13-6C7D9C4E0F1A}" type="pres">
      <dgm:prSet presAssocID="{7DBDD183-0873-4168-8BA5-51E7739EB486}" presName="sp" presStyleCnt="0"/>
      <dgm:spPr/>
    </dgm:pt>
    <dgm:pt modelId="{2955405B-3CA0-4AD4-95CD-753C6DA83F3E}" type="pres">
      <dgm:prSet presAssocID="{BC230098-3DFE-4C26-BB59-E864CDB40F9E}" presName="arrowAndChildren" presStyleCnt="0"/>
      <dgm:spPr/>
    </dgm:pt>
    <dgm:pt modelId="{ED00DC95-EFEB-4F0B-B307-9B404EB2D5AA}" type="pres">
      <dgm:prSet presAssocID="{BC230098-3DFE-4C26-BB59-E864CDB40F9E}" presName="parentTextArrow" presStyleLbl="node1" presStyleIdx="1" presStyleCnt="5"/>
      <dgm:spPr/>
    </dgm:pt>
    <dgm:pt modelId="{E64E18CF-F184-40D5-B4DB-783B35576F51}" type="pres">
      <dgm:prSet presAssocID="{4FEF553C-CF00-4F06-8C04-7AEEB422EDEA}" presName="sp" presStyleCnt="0"/>
      <dgm:spPr/>
    </dgm:pt>
    <dgm:pt modelId="{A6097311-78A3-4D32-9D38-1D934C35FF01}" type="pres">
      <dgm:prSet presAssocID="{9F89CE0B-AF41-4085-A484-04900F72B7B5}" presName="arrowAndChildren" presStyleCnt="0"/>
      <dgm:spPr/>
    </dgm:pt>
    <dgm:pt modelId="{8B248462-EB66-4C1F-8418-0154910365D2}" type="pres">
      <dgm:prSet presAssocID="{9F89CE0B-AF41-4085-A484-04900F72B7B5}" presName="parentTextArrow" presStyleLbl="node1" presStyleIdx="2" presStyleCnt="5"/>
      <dgm:spPr/>
    </dgm:pt>
    <dgm:pt modelId="{0905138D-275A-4B47-951F-C419DDBB7040}" type="pres">
      <dgm:prSet presAssocID="{2E2EE560-7C7C-4866-96AA-3691123A4722}" presName="sp" presStyleCnt="0"/>
      <dgm:spPr/>
    </dgm:pt>
    <dgm:pt modelId="{5BBB04DA-47C9-4530-8C1B-D037CE9331C4}" type="pres">
      <dgm:prSet presAssocID="{133CDF54-8965-4D4E-91F6-004C7D72C0C9}" presName="arrowAndChildren" presStyleCnt="0"/>
      <dgm:spPr/>
    </dgm:pt>
    <dgm:pt modelId="{8395650E-0B4A-4C52-BC40-5356CAB3360A}" type="pres">
      <dgm:prSet presAssocID="{133CDF54-8965-4D4E-91F6-004C7D72C0C9}" presName="parentTextArrow" presStyleLbl="node1" presStyleIdx="3" presStyleCnt="5"/>
      <dgm:spPr/>
    </dgm:pt>
    <dgm:pt modelId="{58A7A123-213D-449D-A040-B83FE02C47DF}" type="pres">
      <dgm:prSet presAssocID="{C82D7B83-6A91-4501-9B63-61F128F46B7B}" presName="sp" presStyleCnt="0"/>
      <dgm:spPr/>
    </dgm:pt>
    <dgm:pt modelId="{66B35F45-2815-4967-9A8C-8E9C15B198A7}" type="pres">
      <dgm:prSet presAssocID="{B8B4C8D7-00A7-4612-B4EC-55D20B8CE337}" presName="arrowAndChildren" presStyleCnt="0"/>
      <dgm:spPr/>
    </dgm:pt>
    <dgm:pt modelId="{E6EAC4E3-7070-48EA-B316-6BE3B7F6EDDE}" type="pres">
      <dgm:prSet presAssocID="{B8B4C8D7-00A7-4612-B4EC-55D20B8CE337}" presName="parentTextArrow" presStyleLbl="node1" presStyleIdx="4" presStyleCnt="5"/>
      <dgm:spPr/>
    </dgm:pt>
  </dgm:ptLst>
  <dgm:cxnLst>
    <dgm:cxn modelId="{358CCA0D-7337-43FB-A10B-B07E779B87A9}" srcId="{2335D0D1-3C8F-4C95-9252-74F31C15A0C8}" destId="{BC230098-3DFE-4C26-BB59-E864CDB40F9E}" srcOrd="3" destOrd="0" parTransId="{5D40359D-25D0-474F-B41B-58F69F7FB13E}" sibTransId="{7DBDD183-0873-4168-8BA5-51E7739EB486}"/>
    <dgm:cxn modelId="{F6B3F012-1827-4C5B-ABBC-4EA850E89E8C}" srcId="{2335D0D1-3C8F-4C95-9252-74F31C15A0C8}" destId="{B8B4C8D7-00A7-4612-B4EC-55D20B8CE337}" srcOrd="0" destOrd="0" parTransId="{F42F17C4-79DD-40E4-8FE8-3D574A634BCE}" sibTransId="{C82D7B83-6A91-4501-9B63-61F128F46B7B}"/>
    <dgm:cxn modelId="{9D195016-EADD-4A95-80C1-895FCCDF5CE4}" type="presOf" srcId="{6038FA5C-C9D1-46D9-A515-5EBC30E29F50}" destId="{1663D14D-9680-4055-B60C-C262E57B9797}" srcOrd="0" destOrd="0" presId="urn:microsoft.com/office/officeart/2005/8/layout/process4"/>
    <dgm:cxn modelId="{41C79925-3984-4625-8499-A582A51BC7F2}" type="presOf" srcId="{9F89CE0B-AF41-4085-A484-04900F72B7B5}" destId="{8B248462-EB66-4C1F-8418-0154910365D2}" srcOrd="0" destOrd="0" presId="urn:microsoft.com/office/officeart/2005/8/layout/process4"/>
    <dgm:cxn modelId="{058E115F-8965-4643-87EC-AEEE6C2CD1C8}" type="presOf" srcId="{2335D0D1-3C8F-4C95-9252-74F31C15A0C8}" destId="{6B29EAE2-6EAD-4F61-BC00-6D9707B417E1}" srcOrd="0" destOrd="0" presId="urn:microsoft.com/office/officeart/2005/8/layout/process4"/>
    <dgm:cxn modelId="{A4A50760-4869-4107-9280-3C8811A4F503}" type="presOf" srcId="{B8B4C8D7-00A7-4612-B4EC-55D20B8CE337}" destId="{E6EAC4E3-7070-48EA-B316-6BE3B7F6EDDE}" srcOrd="0" destOrd="0" presId="urn:microsoft.com/office/officeart/2005/8/layout/process4"/>
    <dgm:cxn modelId="{7957AC81-4F47-42CD-B40C-B7AB636AF107}" type="presOf" srcId="{133CDF54-8965-4D4E-91F6-004C7D72C0C9}" destId="{8395650E-0B4A-4C52-BC40-5356CAB3360A}" srcOrd="0" destOrd="0" presId="urn:microsoft.com/office/officeart/2005/8/layout/process4"/>
    <dgm:cxn modelId="{6A73C794-F948-4C12-B6ED-453DB53AE9C3}" srcId="{2335D0D1-3C8F-4C95-9252-74F31C15A0C8}" destId="{133CDF54-8965-4D4E-91F6-004C7D72C0C9}" srcOrd="1" destOrd="0" parTransId="{EE4246A7-EE74-4B6D-8B64-987410475059}" sibTransId="{2E2EE560-7C7C-4866-96AA-3691123A4722}"/>
    <dgm:cxn modelId="{CD4B1FCC-0D7A-4C63-B82E-5EBD85C97230}" type="presOf" srcId="{BC230098-3DFE-4C26-BB59-E864CDB40F9E}" destId="{ED00DC95-EFEB-4F0B-B307-9B404EB2D5AA}" srcOrd="0" destOrd="0" presId="urn:microsoft.com/office/officeart/2005/8/layout/process4"/>
    <dgm:cxn modelId="{CEC8B8F5-4BDA-44F9-8BD5-F9E0164B6564}" srcId="{2335D0D1-3C8F-4C95-9252-74F31C15A0C8}" destId="{9F89CE0B-AF41-4085-A484-04900F72B7B5}" srcOrd="2" destOrd="0" parTransId="{3D1E34EC-7E45-4531-BFE5-1E18D882821D}" sibTransId="{4FEF553C-CF00-4F06-8C04-7AEEB422EDEA}"/>
    <dgm:cxn modelId="{22DBEDFC-CCFC-48CA-8A0C-76B01927330D}" srcId="{2335D0D1-3C8F-4C95-9252-74F31C15A0C8}" destId="{6038FA5C-C9D1-46D9-A515-5EBC30E29F50}" srcOrd="4" destOrd="0" parTransId="{8BB50EEA-A6EF-48D2-8A5C-7395200353C8}" sibTransId="{93504F7B-7488-442B-A88F-D80471EC3AD2}"/>
    <dgm:cxn modelId="{22762A57-662F-438F-B3A3-DD621CF723E5}" type="presParOf" srcId="{6B29EAE2-6EAD-4F61-BC00-6D9707B417E1}" destId="{70EE0B07-DF45-42AB-B0B1-CC66DD9C76AE}" srcOrd="0" destOrd="0" presId="urn:microsoft.com/office/officeart/2005/8/layout/process4"/>
    <dgm:cxn modelId="{03DF141D-E075-4CDC-93C8-FAF12A366A79}" type="presParOf" srcId="{70EE0B07-DF45-42AB-B0B1-CC66DD9C76AE}" destId="{1663D14D-9680-4055-B60C-C262E57B9797}" srcOrd="0" destOrd="0" presId="urn:microsoft.com/office/officeart/2005/8/layout/process4"/>
    <dgm:cxn modelId="{69C5EEF4-A2A7-43C1-BDB5-2DAA109004C7}" type="presParOf" srcId="{6B29EAE2-6EAD-4F61-BC00-6D9707B417E1}" destId="{B8F0AD53-74ED-47BD-BD13-6C7D9C4E0F1A}" srcOrd="1" destOrd="0" presId="urn:microsoft.com/office/officeart/2005/8/layout/process4"/>
    <dgm:cxn modelId="{E15B3024-438E-492D-97E8-E33939113AC1}" type="presParOf" srcId="{6B29EAE2-6EAD-4F61-BC00-6D9707B417E1}" destId="{2955405B-3CA0-4AD4-95CD-753C6DA83F3E}" srcOrd="2" destOrd="0" presId="urn:microsoft.com/office/officeart/2005/8/layout/process4"/>
    <dgm:cxn modelId="{C329EBFF-FF1F-4D84-AD6E-BA051EEFCC57}" type="presParOf" srcId="{2955405B-3CA0-4AD4-95CD-753C6DA83F3E}" destId="{ED00DC95-EFEB-4F0B-B307-9B404EB2D5AA}" srcOrd="0" destOrd="0" presId="urn:microsoft.com/office/officeart/2005/8/layout/process4"/>
    <dgm:cxn modelId="{84215B48-68F4-4DA5-92DC-B554878350FE}" type="presParOf" srcId="{6B29EAE2-6EAD-4F61-BC00-6D9707B417E1}" destId="{E64E18CF-F184-40D5-B4DB-783B35576F51}" srcOrd="3" destOrd="0" presId="urn:microsoft.com/office/officeart/2005/8/layout/process4"/>
    <dgm:cxn modelId="{825F1A29-950C-4994-BE04-B98A520AEE6B}" type="presParOf" srcId="{6B29EAE2-6EAD-4F61-BC00-6D9707B417E1}" destId="{A6097311-78A3-4D32-9D38-1D934C35FF01}" srcOrd="4" destOrd="0" presId="urn:microsoft.com/office/officeart/2005/8/layout/process4"/>
    <dgm:cxn modelId="{6E994371-5D30-4218-B53F-CEE4A4AAD527}" type="presParOf" srcId="{A6097311-78A3-4D32-9D38-1D934C35FF01}" destId="{8B248462-EB66-4C1F-8418-0154910365D2}" srcOrd="0" destOrd="0" presId="urn:microsoft.com/office/officeart/2005/8/layout/process4"/>
    <dgm:cxn modelId="{C9F7DC07-E4BF-431B-93C1-9901E7A061A7}" type="presParOf" srcId="{6B29EAE2-6EAD-4F61-BC00-6D9707B417E1}" destId="{0905138D-275A-4B47-951F-C419DDBB7040}" srcOrd="5" destOrd="0" presId="urn:microsoft.com/office/officeart/2005/8/layout/process4"/>
    <dgm:cxn modelId="{E4A3165D-9EC4-4309-8366-FED4A4E51915}" type="presParOf" srcId="{6B29EAE2-6EAD-4F61-BC00-6D9707B417E1}" destId="{5BBB04DA-47C9-4530-8C1B-D037CE9331C4}" srcOrd="6" destOrd="0" presId="urn:microsoft.com/office/officeart/2005/8/layout/process4"/>
    <dgm:cxn modelId="{F5B33774-030D-4D3D-9C45-DA7913D7880D}" type="presParOf" srcId="{5BBB04DA-47C9-4530-8C1B-D037CE9331C4}" destId="{8395650E-0B4A-4C52-BC40-5356CAB3360A}" srcOrd="0" destOrd="0" presId="urn:microsoft.com/office/officeart/2005/8/layout/process4"/>
    <dgm:cxn modelId="{1AE315DC-367B-4825-AE39-A23C40336CBF}" type="presParOf" srcId="{6B29EAE2-6EAD-4F61-BC00-6D9707B417E1}" destId="{58A7A123-213D-449D-A040-B83FE02C47DF}" srcOrd="7" destOrd="0" presId="urn:microsoft.com/office/officeart/2005/8/layout/process4"/>
    <dgm:cxn modelId="{51E1F8A4-2DCC-4E29-873F-3328388D9C49}" type="presParOf" srcId="{6B29EAE2-6EAD-4F61-BC00-6D9707B417E1}" destId="{66B35F45-2815-4967-9A8C-8E9C15B198A7}" srcOrd="8" destOrd="0" presId="urn:microsoft.com/office/officeart/2005/8/layout/process4"/>
    <dgm:cxn modelId="{34CF9426-D6C1-4AB4-84BB-D2613EB2DE0A}" type="presParOf" srcId="{66B35F45-2815-4967-9A8C-8E9C15B198A7}" destId="{E6EAC4E3-7070-48EA-B316-6BE3B7F6EDD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51DF8C-A024-4B72-A061-8BEE3D147E3F}" type="doc">
      <dgm:prSet loTypeId="urn:microsoft.com/office/officeart/2005/8/layout/architecture" loCatId="list" qsTypeId="urn:microsoft.com/office/officeart/2005/8/quickstyle/simple1" qsCatId="simple" csTypeId="urn:microsoft.com/office/officeart/2005/8/colors/accent1_2" csCatId="accent1"/>
      <dgm:spPr/>
      <dgm:t>
        <a:bodyPr/>
        <a:lstStyle/>
        <a:p>
          <a:endParaRPr lang="en-US"/>
        </a:p>
      </dgm:t>
    </dgm:pt>
    <dgm:pt modelId="{9F0B4670-F13F-4E7A-B541-6E9D255FA752}">
      <dgm:prSet/>
      <dgm:spPr/>
      <dgm:t>
        <a:bodyPr/>
        <a:lstStyle/>
        <a:p>
          <a:pPr rtl="0"/>
          <a:r>
            <a:rPr lang="en-US"/>
            <a:t>Consumer’s Opinion Survey Method</a:t>
          </a:r>
        </a:p>
      </dgm:t>
    </dgm:pt>
    <dgm:pt modelId="{5FF77710-2222-4DCF-B825-4B83F0FBC31F}" type="parTrans" cxnId="{834A8FF7-B120-404E-929E-95E77050FE5D}">
      <dgm:prSet/>
      <dgm:spPr/>
      <dgm:t>
        <a:bodyPr/>
        <a:lstStyle/>
        <a:p>
          <a:endParaRPr lang="en-US"/>
        </a:p>
      </dgm:t>
    </dgm:pt>
    <dgm:pt modelId="{B5AFED7E-E2AF-4C7B-8003-A26BAABE6F66}" type="sibTrans" cxnId="{834A8FF7-B120-404E-929E-95E77050FE5D}">
      <dgm:prSet/>
      <dgm:spPr/>
      <dgm:t>
        <a:bodyPr/>
        <a:lstStyle/>
        <a:p>
          <a:endParaRPr lang="en-US"/>
        </a:p>
      </dgm:t>
    </dgm:pt>
    <dgm:pt modelId="{B5F4FE6D-8C15-4410-9DDB-82BD63970F85}">
      <dgm:prSet/>
      <dgm:spPr/>
      <dgm:t>
        <a:bodyPr/>
        <a:lstStyle/>
        <a:p>
          <a:pPr rtl="0"/>
          <a:r>
            <a:rPr lang="en-US"/>
            <a:t>Expert opinion method or Delphi method</a:t>
          </a:r>
        </a:p>
      </dgm:t>
    </dgm:pt>
    <dgm:pt modelId="{DA05E0D3-1922-4436-A450-5A556708E963}" type="parTrans" cxnId="{9D4EC74D-6991-4051-994E-3169193B31F8}">
      <dgm:prSet/>
      <dgm:spPr/>
      <dgm:t>
        <a:bodyPr/>
        <a:lstStyle/>
        <a:p>
          <a:endParaRPr lang="en-US"/>
        </a:p>
      </dgm:t>
    </dgm:pt>
    <dgm:pt modelId="{CF2D9DDB-9DB4-4A66-B5CB-6F758B2BC643}" type="sibTrans" cxnId="{9D4EC74D-6991-4051-994E-3169193B31F8}">
      <dgm:prSet/>
      <dgm:spPr/>
      <dgm:t>
        <a:bodyPr/>
        <a:lstStyle/>
        <a:p>
          <a:endParaRPr lang="en-US"/>
        </a:p>
      </dgm:t>
    </dgm:pt>
    <dgm:pt modelId="{2C91B885-6DAA-450F-B308-4D14DD2A68CD}">
      <dgm:prSet/>
      <dgm:spPr/>
      <dgm:t>
        <a:bodyPr/>
        <a:lstStyle/>
        <a:p>
          <a:pPr rtl="0"/>
          <a:r>
            <a:rPr lang="en-US"/>
            <a:t>Collective opinion survey or sales force opinion survey method</a:t>
          </a:r>
        </a:p>
      </dgm:t>
    </dgm:pt>
    <dgm:pt modelId="{A3543766-7213-4DEE-B283-46BABAFF432C}" type="parTrans" cxnId="{906AA45E-F0E1-4A6E-88D3-7B76E617629B}">
      <dgm:prSet/>
      <dgm:spPr/>
      <dgm:t>
        <a:bodyPr/>
        <a:lstStyle/>
        <a:p>
          <a:endParaRPr lang="en-US"/>
        </a:p>
      </dgm:t>
    </dgm:pt>
    <dgm:pt modelId="{6C42C884-8490-4AB9-A76A-6B6E0BF3869B}" type="sibTrans" cxnId="{906AA45E-F0E1-4A6E-88D3-7B76E617629B}">
      <dgm:prSet/>
      <dgm:spPr/>
      <dgm:t>
        <a:bodyPr/>
        <a:lstStyle/>
        <a:p>
          <a:endParaRPr lang="en-US"/>
        </a:p>
      </dgm:t>
    </dgm:pt>
    <dgm:pt modelId="{A4AB35EE-81C8-4ED2-A52B-294E648C5169}" type="pres">
      <dgm:prSet presAssocID="{CF51DF8C-A024-4B72-A061-8BEE3D147E3F}" presName="Name0" presStyleCnt="0">
        <dgm:presLayoutVars>
          <dgm:chPref val="1"/>
          <dgm:dir/>
          <dgm:animOne val="branch"/>
          <dgm:animLvl val="lvl"/>
          <dgm:resizeHandles/>
        </dgm:presLayoutVars>
      </dgm:prSet>
      <dgm:spPr/>
    </dgm:pt>
    <dgm:pt modelId="{BC8C58D8-2BF6-4FAF-B16F-1F3EFD24C0A4}" type="pres">
      <dgm:prSet presAssocID="{9F0B4670-F13F-4E7A-B541-6E9D255FA752}" presName="vertOne" presStyleCnt="0"/>
      <dgm:spPr/>
    </dgm:pt>
    <dgm:pt modelId="{27B2EEF2-574F-4D9E-B771-AC49E1EC43F0}" type="pres">
      <dgm:prSet presAssocID="{9F0B4670-F13F-4E7A-B541-6E9D255FA752}" presName="txOne" presStyleLbl="node0" presStyleIdx="0" presStyleCnt="3">
        <dgm:presLayoutVars>
          <dgm:chPref val="3"/>
        </dgm:presLayoutVars>
      </dgm:prSet>
      <dgm:spPr/>
    </dgm:pt>
    <dgm:pt modelId="{D0ACE103-AE8A-4634-93B8-BA562AB0D9F3}" type="pres">
      <dgm:prSet presAssocID="{9F0B4670-F13F-4E7A-B541-6E9D255FA752}" presName="horzOne" presStyleCnt="0"/>
      <dgm:spPr/>
    </dgm:pt>
    <dgm:pt modelId="{829E4F20-A52C-473C-94D9-C5E0A13B2D4A}" type="pres">
      <dgm:prSet presAssocID="{B5AFED7E-E2AF-4C7B-8003-A26BAABE6F66}" presName="sibSpaceOne" presStyleCnt="0"/>
      <dgm:spPr/>
    </dgm:pt>
    <dgm:pt modelId="{0445617E-114D-4E4C-BC57-638755784B7E}" type="pres">
      <dgm:prSet presAssocID="{B5F4FE6D-8C15-4410-9DDB-82BD63970F85}" presName="vertOne" presStyleCnt="0"/>
      <dgm:spPr/>
    </dgm:pt>
    <dgm:pt modelId="{55BA857C-CD08-4583-9EF6-D47F2DCEC991}" type="pres">
      <dgm:prSet presAssocID="{B5F4FE6D-8C15-4410-9DDB-82BD63970F85}" presName="txOne" presStyleLbl="node0" presStyleIdx="1" presStyleCnt="3">
        <dgm:presLayoutVars>
          <dgm:chPref val="3"/>
        </dgm:presLayoutVars>
      </dgm:prSet>
      <dgm:spPr/>
    </dgm:pt>
    <dgm:pt modelId="{0A328152-0A92-459F-9CA9-370B21F6F8F3}" type="pres">
      <dgm:prSet presAssocID="{B5F4FE6D-8C15-4410-9DDB-82BD63970F85}" presName="horzOne" presStyleCnt="0"/>
      <dgm:spPr/>
    </dgm:pt>
    <dgm:pt modelId="{DD84AE06-709A-44F6-9E85-70901D54269F}" type="pres">
      <dgm:prSet presAssocID="{CF2D9DDB-9DB4-4A66-B5CB-6F758B2BC643}" presName="sibSpaceOne" presStyleCnt="0"/>
      <dgm:spPr/>
    </dgm:pt>
    <dgm:pt modelId="{3C6C4C5B-6D10-439B-B16E-88B232FD2F52}" type="pres">
      <dgm:prSet presAssocID="{2C91B885-6DAA-450F-B308-4D14DD2A68CD}" presName="vertOne" presStyleCnt="0"/>
      <dgm:spPr/>
    </dgm:pt>
    <dgm:pt modelId="{3924EA85-65A3-4889-8784-6315155C1DDF}" type="pres">
      <dgm:prSet presAssocID="{2C91B885-6DAA-450F-B308-4D14DD2A68CD}" presName="txOne" presStyleLbl="node0" presStyleIdx="2" presStyleCnt="3">
        <dgm:presLayoutVars>
          <dgm:chPref val="3"/>
        </dgm:presLayoutVars>
      </dgm:prSet>
      <dgm:spPr/>
    </dgm:pt>
    <dgm:pt modelId="{5DB996DF-91D8-4E38-945E-AD0A1B0F7542}" type="pres">
      <dgm:prSet presAssocID="{2C91B885-6DAA-450F-B308-4D14DD2A68CD}" presName="horzOne" presStyleCnt="0"/>
      <dgm:spPr/>
    </dgm:pt>
  </dgm:ptLst>
  <dgm:cxnLst>
    <dgm:cxn modelId="{9F2C3106-024A-4229-90C5-215B5A6A0BA7}" type="presOf" srcId="{9F0B4670-F13F-4E7A-B541-6E9D255FA752}" destId="{27B2EEF2-574F-4D9E-B771-AC49E1EC43F0}" srcOrd="0" destOrd="0" presId="urn:microsoft.com/office/officeart/2005/8/layout/architecture"/>
    <dgm:cxn modelId="{906AA45E-F0E1-4A6E-88D3-7B76E617629B}" srcId="{CF51DF8C-A024-4B72-A061-8BEE3D147E3F}" destId="{2C91B885-6DAA-450F-B308-4D14DD2A68CD}" srcOrd="2" destOrd="0" parTransId="{A3543766-7213-4DEE-B283-46BABAFF432C}" sibTransId="{6C42C884-8490-4AB9-A76A-6B6E0BF3869B}"/>
    <dgm:cxn modelId="{CD46A949-97B5-4188-A81A-B0E9646457C3}" type="presOf" srcId="{CF51DF8C-A024-4B72-A061-8BEE3D147E3F}" destId="{A4AB35EE-81C8-4ED2-A52B-294E648C5169}" srcOrd="0" destOrd="0" presId="urn:microsoft.com/office/officeart/2005/8/layout/architecture"/>
    <dgm:cxn modelId="{9D4EC74D-6991-4051-994E-3169193B31F8}" srcId="{CF51DF8C-A024-4B72-A061-8BEE3D147E3F}" destId="{B5F4FE6D-8C15-4410-9DDB-82BD63970F85}" srcOrd="1" destOrd="0" parTransId="{DA05E0D3-1922-4436-A450-5A556708E963}" sibTransId="{CF2D9DDB-9DB4-4A66-B5CB-6F758B2BC643}"/>
    <dgm:cxn modelId="{436E1258-8303-41F2-9AC5-72B314E5A017}" type="presOf" srcId="{B5F4FE6D-8C15-4410-9DDB-82BD63970F85}" destId="{55BA857C-CD08-4583-9EF6-D47F2DCEC991}" srcOrd="0" destOrd="0" presId="urn:microsoft.com/office/officeart/2005/8/layout/architecture"/>
    <dgm:cxn modelId="{29706897-7A54-46ED-B896-8A2174EC05FA}" type="presOf" srcId="{2C91B885-6DAA-450F-B308-4D14DD2A68CD}" destId="{3924EA85-65A3-4889-8784-6315155C1DDF}" srcOrd="0" destOrd="0" presId="urn:microsoft.com/office/officeart/2005/8/layout/architecture"/>
    <dgm:cxn modelId="{834A8FF7-B120-404E-929E-95E77050FE5D}" srcId="{CF51DF8C-A024-4B72-A061-8BEE3D147E3F}" destId="{9F0B4670-F13F-4E7A-B541-6E9D255FA752}" srcOrd="0" destOrd="0" parTransId="{5FF77710-2222-4DCF-B825-4B83F0FBC31F}" sibTransId="{B5AFED7E-E2AF-4C7B-8003-A26BAABE6F66}"/>
    <dgm:cxn modelId="{F48AD5E9-343D-4823-BE56-189825629D99}" type="presParOf" srcId="{A4AB35EE-81C8-4ED2-A52B-294E648C5169}" destId="{BC8C58D8-2BF6-4FAF-B16F-1F3EFD24C0A4}" srcOrd="0" destOrd="0" presId="urn:microsoft.com/office/officeart/2005/8/layout/architecture"/>
    <dgm:cxn modelId="{B195CFBE-41C6-4286-859C-0E9C5A361B23}" type="presParOf" srcId="{BC8C58D8-2BF6-4FAF-B16F-1F3EFD24C0A4}" destId="{27B2EEF2-574F-4D9E-B771-AC49E1EC43F0}" srcOrd="0" destOrd="0" presId="urn:microsoft.com/office/officeart/2005/8/layout/architecture"/>
    <dgm:cxn modelId="{6EFB8111-0442-410D-8CD9-D430FB460F43}" type="presParOf" srcId="{BC8C58D8-2BF6-4FAF-B16F-1F3EFD24C0A4}" destId="{D0ACE103-AE8A-4634-93B8-BA562AB0D9F3}" srcOrd="1" destOrd="0" presId="urn:microsoft.com/office/officeart/2005/8/layout/architecture"/>
    <dgm:cxn modelId="{10ED8D46-31D1-4DF2-9458-6F92C7D21C9B}" type="presParOf" srcId="{A4AB35EE-81C8-4ED2-A52B-294E648C5169}" destId="{829E4F20-A52C-473C-94D9-C5E0A13B2D4A}" srcOrd="1" destOrd="0" presId="urn:microsoft.com/office/officeart/2005/8/layout/architecture"/>
    <dgm:cxn modelId="{877C1F20-45AA-45AA-8DAD-16DFD2082EE2}" type="presParOf" srcId="{A4AB35EE-81C8-4ED2-A52B-294E648C5169}" destId="{0445617E-114D-4E4C-BC57-638755784B7E}" srcOrd="2" destOrd="0" presId="urn:microsoft.com/office/officeart/2005/8/layout/architecture"/>
    <dgm:cxn modelId="{83FDE958-1B91-4F5E-9972-782FC2BB7919}" type="presParOf" srcId="{0445617E-114D-4E4C-BC57-638755784B7E}" destId="{55BA857C-CD08-4583-9EF6-D47F2DCEC991}" srcOrd="0" destOrd="0" presId="urn:microsoft.com/office/officeart/2005/8/layout/architecture"/>
    <dgm:cxn modelId="{7B57E658-7C30-4E5A-B5BD-5ED549D6BA8E}" type="presParOf" srcId="{0445617E-114D-4E4C-BC57-638755784B7E}" destId="{0A328152-0A92-459F-9CA9-370B21F6F8F3}" srcOrd="1" destOrd="0" presId="urn:microsoft.com/office/officeart/2005/8/layout/architecture"/>
    <dgm:cxn modelId="{5BDDD0D9-15AA-4D9C-8003-6E44181AD85F}" type="presParOf" srcId="{A4AB35EE-81C8-4ED2-A52B-294E648C5169}" destId="{DD84AE06-709A-44F6-9E85-70901D54269F}" srcOrd="3" destOrd="0" presId="urn:microsoft.com/office/officeart/2005/8/layout/architecture"/>
    <dgm:cxn modelId="{A2292CE6-9BAB-48B4-A44E-10E61EA82BEB}" type="presParOf" srcId="{A4AB35EE-81C8-4ED2-A52B-294E648C5169}" destId="{3C6C4C5B-6D10-439B-B16E-88B232FD2F52}" srcOrd="4" destOrd="0" presId="urn:microsoft.com/office/officeart/2005/8/layout/architecture"/>
    <dgm:cxn modelId="{290D0BFF-C518-4926-B973-1225C2E8FC4A}" type="presParOf" srcId="{3C6C4C5B-6D10-439B-B16E-88B232FD2F52}" destId="{3924EA85-65A3-4889-8784-6315155C1DDF}" srcOrd="0" destOrd="0" presId="urn:microsoft.com/office/officeart/2005/8/layout/architecture"/>
    <dgm:cxn modelId="{C4E51C0D-8153-4200-A4CF-8893A6577A35}" type="presParOf" srcId="{3C6C4C5B-6D10-439B-B16E-88B232FD2F52}" destId="{5DB996DF-91D8-4E38-945E-AD0A1B0F7542}"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B6C09-C544-4C25-9B62-316771B7E4A9}">
      <dsp:nvSpPr>
        <dsp:cNvPr id="0" name=""/>
        <dsp:cNvSpPr/>
      </dsp:nvSpPr>
      <dsp:spPr>
        <a:xfrm>
          <a:off x="0" y="59300"/>
          <a:ext cx="751205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Is essentially a judgement of future probabilities of the future demand.</a:t>
          </a:r>
        </a:p>
      </dsp:txBody>
      <dsp:txXfrm>
        <a:off x="36845" y="96145"/>
        <a:ext cx="7438360" cy="681087"/>
      </dsp:txXfrm>
    </dsp:sp>
    <dsp:sp modelId="{A41E02BF-A6AB-446A-A8FA-A0DDDAE271BE}">
      <dsp:nvSpPr>
        <dsp:cNvPr id="0" name=""/>
        <dsp:cNvSpPr/>
      </dsp:nvSpPr>
      <dsp:spPr>
        <a:xfrm>
          <a:off x="0" y="868798"/>
          <a:ext cx="751205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Is an attempt to predict the future demand based on past data under conditions of uncertainty.</a:t>
          </a:r>
        </a:p>
      </dsp:txBody>
      <dsp:txXfrm>
        <a:off x="36845" y="905643"/>
        <a:ext cx="7438360" cy="681087"/>
      </dsp:txXfrm>
    </dsp:sp>
    <dsp:sp modelId="{46657182-AC46-4E9C-AF57-B16E397B09E3}">
      <dsp:nvSpPr>
        <dsp:cNvPr id="0" name=""/>
        <dsp:cNvSpPr/>
      </dsp:nvSpPr>
      <dsp:spPr>
        <a:xfrm>
          <a:off x="0" y="1678296"/>
          <a:ext cx="751205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Prediction or estimation of a future situation, under given conditions</a:t>
          </a:r>
        </a:p>
      </dsp:txBody>
      <dsp:txXfrm>
        <a:off x="36845" y="1715141"/>
        <a:ext cx="7438360" cy="68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3D14D-9680-4055-B60C-C262E57B9797}">
      <dsp:nvSpPr>
        <dsp:cNvPr id="0" name=""/>
        <dsp:cNvSpPr/>
      </dsp:nvSpPr>
      <dsp:spPr>
        <a:xfrm>
          <a:off x="0" y="3929850"/>
          <a:ext cx="9202287" cy="6447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a:t>Analysis</a:t>
          </a:r>
          <a:endParaRPr lang="en-US" sz="2200" kern="1200"/>
        </a:p>
      </dsp:txBody>
      <dsp:txXfrm>
        <a:off x="0" y="3929850"/>
        <a:ext cx="9202287" cy="644724"/>
      </dsp:txXfrm>
    </dsp:sp>
    <dsp:sp modelId="{ED00DC95-EFEB-4F0B-B307-9B404EB2D5AA}">
      <dsp:nvSpPr>
        <dsp:cNvPr id="0" name=""/>
        <dsp:cNvSpPr/>
      </dsp:nvSpPr>
      <dsp:spPr>
        <a:xfrm rot="10800000">
          <a:off x="0" y="2947934"/>
          <a:ext cx="9202287" cy="9915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a:t>Choice of appropriate method</a:t>
          </a:r>
          <a:endParaRPr lang="en-US" sz="2200" kern="1200"/>
        </a:p>
      </dsp:txBody>
      <dsp:txXfrm rot="10800000">
        <a:off x="0" y="2947934"/>
        <a:ext cx="9202287" cy="644303"/>
      </dsp:txXfrm>
    </dsp:sp>
    <dsp:sp modelId="{8B248462-EB66-4C1F-8418-0154910365D2}">
      <dsp:nvSpPr>
        <dsp:cNvPr id="0" name=""/>
        <dsp:cNvSpPr/>
      </dsp:nvSpPr>
      <dsp:spPr>
        <a:xfrm rot="10800000">
          <a:off x="0" y="1966019"/>
          <a:ext cx="9202287" cy="9915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a:t>Determination of demand</a:t>
          </a:r>
          <a:endParaRPr lang="en-US" sz="2200" kern="1200"/>
        </a:p>
      </dsp:txBody>
      <dsp:txXfrm rot="10800000">
        <a:off x="0" y="1966019"/>
        <a:ext cx="9202287" cy="644303"/>
      </dsp:txXfrm>
    </dsp:sp>
    <dsp:sp modelId="{8395650E-0B4A-4C52-BC40-5356CAB3360A}">
      <dsp:nvSpPr>
        <dsp:cNvPr id="0" name=""/>
        <dsp:cNvSpPr/>
      </dsp:nvSpPr>
      <dsp:spPr>
        <a:xfrm rot="10800000">
          <a:off x="0" y="984103"/>
          <a:ext cx="9202287" cy="9915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dirty="0"/>
            <a:t>Identify Nature of the product</a:t>
          </a:r>
          <a:endParaRPr lang="en-US" sz="2200" kern="1200" dirty="0"/>
        </a:p>
      </dsp:txBody>
      <dsp:txXfrm rot="10800000">
        <a:off x="0" y="984103"/>
        <a:ext cx="9202287" cy="644303"/>
      </dsp:txXfrm>
    </dsp:sp>
    <dsp:sp modelId="{E6EAC4E3-7070-48EA-B316-6BE3B7F6EDDE}">
      <dsp:nvSpPr>
        <dsp:cNvPr id="0" name=""/>
        <dsp:cNvSpPr/>
      </dsp:nvSpPr>
      <dsp:spPr>
        <a:xfrm rot="10800000">
          <a:off x="0" y="2187"/>
          <a:ext cx="9202287" cy="9915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dirty="0"/>
            <a:t>Identification of the objective</a:t>
          </a:r>
          <a:endParaRPr lang="en-US" sz="2200" kern="1200" dirty="0"/>
        </a:p>
      </dsp:txBody>
      <dsp:txXfrm rot="10800000">
        <a:off x="0" y="2187"/>
        <a:ext cx="9202287" cy="644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2EEF2-574F-4D9E-B771-AC49E1EC43F0}">
      <dsp:nvSpPr>
        <dsp:cNvPr id="0" name=""/>
        <dsp:cNvSpPr/>
      </dsp:nvSpPr>
      <dsp:spPr>
        <a:xfrm>
          <a:off x="7960" y="0"/>
          <a:ext cx="3218766" cy="3766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a:t>Consumer’s Opinion Survey Method</a:t>
          </a:r>
        </a:p>
      </dsp:txBody>
      <dsp:txXfrm>
        <a:off x="102234" y="94274"/>
        <a:ext cx="3030218" cy="3577637"/>
      </dsp:txXfrm>
    </dsp:sp>
    <dsp:sp modelId="{55BA857C-CD08-4583-9EF6-D47F2DCEC991}">
      <dsp:nvSpPr>
        <dsp:cNvPr id="0" name=""/>
        <dsp:cNvSpPr/>
      </dsp:nvSpPr>
      <dsp:spPr>
        <a:xfrm>
          <a:off x="3767479" y="0"/>
          <a:ext cx="3218766" cy="3766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a:t>Expert opinion method or Delphi method</a:t>
          </a:r>
        </a:p>
      </dsp:txBody>
      <dsp:txXfrm>
        <a:off x="3861753" y="94274"/>
        <a:ext cx="3030218" cy="3577637"/>
      </dsp:txXfrm>
    </dsp:sp>
    <dsp:sp modelId="{3924EA85-65A3-4889-8784-6315155C1DDF}">
      <dsp:nvSpPr>
        <dsp:cNvPr id="0" name=""/>
        <dsp:cNvSpPr/>
      </dsp:nvSpPr>
      <dsp:spPr>
        <a:xfrm>
          <a:off x="7526998" y="0"/>
          <a:ext cx="3218766" cy="3766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a:t>Collective opinion survey or sales force opinion survey method</a:t>
          </a:r>
        </a:p>
      </dsp:txBody>
      <dsp:txXfrm>
        <a:off x="7621272" y="94274"/>
        <a:ext cx="3030218" cy="35776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8DE82-6D0D-4B2B-BA25-D4F3D3098481}" type="datetimeFigureOut">
              <a:rPr lang="en-IN" smtClean="0"/>
              <a:t>24-02-2021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21B8D-C157-4DD8-880B-DEDE6C73C205}" type="slidenum">
              <a:rPr lang="en-IN" smtClean="0"/>
              <a:t>‹#›</a:t>
            </a:fld>
            <a:endParaRPr lang="en-IN"/>
          </a:p>
        </p:txBody>
      </p:sp>
    </p:spTree>
    <p:extLst>
      <p:ext uri="{BB962C8B-B14F-4D97-AF65-F5344CB8AC3E}">
        <p14:creationId xmlns:p14="http://schemas.microsoft.com/office/powerpoint/2010/main" val="240530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27F5D8-42AA-4DB4-BC78-5CBB8765C3B1}" type="slidenum">
              <a:rPr lang="en-US" smtClean="0"/>
              <a:t>11</a:t>
            </a:fld>
            <a:endParaRPr lang="en-US"/>
          </a:p>
        </p:txBody>
      </p:sp>
    </p:spTree>
    <p:extLst>
      <p:ext uri="{BB962C8B-B14F-4D97-AF65-F5344CB8AC3E}">
        <p14:creationId xmlns:p14="http://schemas.microsoft.com/office/powerpoint/2010/main" val="337693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B21E15-4AE1-4777-BD82-FF688AEA2F7F}" type="slidenum">
              <a:rPr lang="en-US" altLang="en-US"/>
              <a:pPr/>
              <a:t>38</a:t>
            </a:fld>
            <a:endParaRPr lang="en-US" alt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19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93954-C4F6-499B-9A56-40A035B29018}" type="slidenum">
              <a:rPr lang="en-US" altLang="en-US"/>
              <a:pPr/>
              <a:t>39</a:t>
            </a:fld>
            <a:endParaRPr lang="en-US" alt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en-US" altLang="en-US"/>
              <a:t>These calculations are based on the example shown a few slides back:  points A and B on the website demand curve.</a:t>
            </a:r>
          </a:p>
          <a:p>
            <a:endParaRPr lang="en-US" altLang="en-US"/>
          </a:p>
        </p:txBody>
      </p:sp>
    </p:spTree>
    <p:extLst>
      <p:ext uri="{BB962C8B-B14F-4D97-AF65-F5344CB8AC3E}">
        <p14:creationId xmlns:p14="http://schemas.microsoft.com/office/powerpoint/2010/main" val="881048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CA988EDD-E7F5-4B8F-97DB-B26F04B3C3EB}" type="slidenum">
              <a:rPr lang="en-US" altLang="en-US"/>
              <a:pPr/>
              <a:t>41</a:t>
            </a:fld>
            <a:endParaRPr lang="en-US" altLang="en-US"/>
          </a:p>
        </p:txBody>
      </p:sp>
      <p:sp>
        <p:nvSpPr>
          <p:cNvPr id="165890"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1"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65892"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3"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4"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5"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165896"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7"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8" name="Rectangle 10"/>
          <p:cNvSpPr>
            <a:spLocks noGrp="1" noRot="1" noChangeAspect="1" noChangeArrowheads="1" noTextEdit="1"/>
          </p:cNvSpPr>
          <p:nvPr>
            <p:ph type="sldImg"/>
          </p:nvPr>
        </p:nvSpPr>
        <p:spPr>
          <a:ln cap="flat"/>
        </p:spPr>
      </p:sp>
      <p:sp>
        <p:nvSpPr>
          <p:cNvPr id="165899"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834859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25870D11-16A3-4AA5-9EB5-B5AC0B617DFF}" type="slidenum">
              <a:rPr lang="en-US" altLang="en-US"/>
              <a:pPr/>
              <a:t>42</a:t>
            </a:fld>
            <a:endParaRPr lang="en-US" altLang="en-US"/>
          </a:p>
        </p:txBody>
      </p:sp>
      <p:sp>
        <p:nvSpPr>
          <p:cNvPr id="200706"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7"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200708"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9"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0"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1"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200712"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3"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4" name="Rectangle 10"/>
          <p:cNvSpPr>
            <a:spLocks noGrp="1" noRot="1" noChangeAspect="1" noChangeArrowheads="1" noTextEdit="1"/>
          </p:cNvSpPr>
          <p:nvPr>
            <p:ph type="sldImg"/>
          </p:nvPr>
        </p:nvSpPr>
        <p:spPr>
          <a:ln cap="flat"/>
        </p:spPr>
      </p:sp>
      <p:sp>
        <p:nvSpPr>
          <p:cNvPr id="200715"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826870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EFA99B7C-8376-42AC-B95E-3BE0E0CC5974}" type="slidenum">
              <a:rPr lang="en-US" altLang="en-US"/>
              <a:pPr/>
              <a:t>43</a:t>
            </a:fld>
            <a:endParaRPr lang="en-US" altLang="en-US"/>
          </a:p>
        </p:txBody>
      </p:sp>
      <p:sp>
        <p:nvSpPr>
          <p:cNvPr id="202754"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5"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202756"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7"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8"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9"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202760"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1"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2" name="Rectangle 10"/>
          <p:cNvSpPr>
            <a:spLocks noGrp="1" noRot="1" noChangeAspect="1" noChangeArrowheads="1" noTextEdit="1"/>
          </p:cNvSpPr>
          <p:nvPr>
            <p:ph type="sldImg"/>
          </p:nvPr>
        </p:nvSpPr>
        <p:spPr>
          <a:ln cap="flat"/>
        </p:spPr>
      </p:sp>
      <p:sp>
        <p:nvSpPr>
          <p:cNvPr id="202763"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16167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A0F0ECFC-3AAC-4076-B4CD-4AF6CBFE4587}" type="slidenum">
              <a:rPr lang="en-US" altLang="en-US"/>
              <a:pPr/>
              <a:t>44</a:t>
            </a:fld>
            <a:endParaRPr lang="en-US" altLang="en-US"/>
          </a:p>
        </p:txBody>
      </p:sp>
      <p:sp>
        <p:nvSpPr>
          <p:cNvPr id="204802"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3"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204804"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5"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6"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7"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204808"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9"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0" name="Rectangle 10"/>
          <p:cNvSpPr>
            <a:spLocks noGrp="1" noRot="1" noChangeAspect="1" noChangeArrowheads="1" noTextEdit="1"/>
          </p:cNvSpPr>
          <p:nvPr>
            <p:ph type="sldImg"/>
          </p:nvPr>
        </p:nvSpPr>
        <p:spPr>
          <a:ln cap="flat"/>
        </p:spPr>
      </p:sp>
      <p:sp>
        <p:nvSpPr>
          <p:cNvPr id="204811"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21257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A957B0D7-454C-45FB-858A-E9E8C085E64F}" type="slidenum">
              <a:rPr lang="en-US" altLang="en-US"/>
              <a:pPr/>
              <a:t>45</a:t>
            </a:fld>
            <a:endParaRPr lang="en-US" altLang="en-US"/>
          </a:p>
        </p:txBody>
      </p:sp>
      <p:sp>
        <p:nvSpPr>
          <p:cNvPr id="174082"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3"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74084"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5"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6"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7"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174088"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9"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0" name="Rectangle 10"/>
          <p:cNvSpPr>
            <a:spLocks noGrp="1" noRot="1" noChangeAspect="1" noChangeArrowheads="1" noTextEdit="1"/>
          </p:cNvSpPr>
          <p:nvPr>
            <p:ph type="sldImg"/>
          </p:nvPr>
        </p:nvSpPr>
        <p:spPr>
          <a:ln cap="flat"/>
        </p:spPr>
      </p:sp>
      <p:sp>
        <p:nvSpPr>
          <p:cNvPr id="174091"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7108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C44EE07F-8059-4338-BE6B-2F73C6F61356}" type="slidenum">
              <a:rPr lang="en-US" altLang="en-US"/>
              <a:pPr/>
              <a:t>46</a:t>
            </a:fld>
            <a:endParaRPr lang="en-US" altLang="en-US"/>
          </a:p>
        </p:txBody>
      </p:sp>
      <p:sp>
        <p:nvSpPr>
          <p:cNvPr id="29698"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13</a:t>
            </a:r>
          </a:p>
        </p:txBody>
      </p:sp>
      <p:sp>
        <p:nvSpPr>
          <p:cNvPr id="29700"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29704"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10"/>
          <p:cNvSpPr>
            <a:spLocks noGrp="1" noRot="1" noChangeAspect="1" noChangeArrowheads="1" noTextEdit="1"/>
          </p:cNvSpPr>
          <p:nvPr>
            <p:ph type="sldImg"/>
          </p:nvPr>
        </p:nvSpPr>
        <p:spPr>
          <a:ln cap="flat"/>
        </p:spPr>
      </p:sp>
      <p:sp>
        <p:nvSpPr>
          <p:cNvPr id="29707"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904862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63B4ED-9844-4639-8679-E0FAF4A30D4D}" type="slidenum">
              <a:rPr lang="en-US" altLang="en-US"/>
              <a:pPr/>
              <a:t>47</a:t>
            </a:fld>
            <a:endParaRPr lang="en-US" alt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285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EF05BDB9-0278-4E02-A8C9-93EF083623AC}" type="slidenum">
              <a:rPr lang="en-US" altLang="en-US"/>
              <a:pPr/>
              <a:t>48</a:t>
            </a:fld>
            <a:endParaRPr lang="en-US" altLang="en-US"/>
          </a:p>
        </p:txBody>
      </p:sp>
      <p:sp>
        <p:nvSpPr>
          <p:cNvPr id="162818"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13</a:t>
            </a:r>
          </a:p>
        </p:txBody>
      </p:sp>
      <p:sp>
        <p:nvSpPr>
          <p:cNvPr id="162820"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1"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2"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3"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62824"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5"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6" name="Rectangle 10"/>
          <p:cNvSpPr>
            <a:spLocks noGrp="1" noRot="1" noChangeAspect="1" noChangeArrowheads="1" noTextEdit="1"/>
          </p:cNvSpPr>
          <p:nvPr>
            <p:ph type="sldImg"/>
          </p:nvPr>
        </p:nvSpPr>
        <p:spPr>
          <a:ln cap="flat"/>
        </p:spPr>
      </p:sp>
      <p:sp>
        <p:nvSpPr>
          <p:cNvPr id="162827"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9728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8462F-55BF-4C62-B2F6-7BA0D11616BD}" type="slidenum">
              <a:rPr lang="en-US" smtClean="0"/>
              <a:t>27</a:t>
            </a:fld>
            <a:endParaRPr lang="en-US"/>
          </a:p>
        </p:txBody>
      </p:sp>
    </p:spTree>
    <p:extLst>
      <p:ext uri="{BB962C8B-B14F-4D97-AF65-F5344CB8AC3E}">
        <p14:creationId xmlns:p14="http://schemas.microsoft.com/office/powerpoint/2010/main" val="1815593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116C49F6-DC0E-46C3-B80E-CC92B6582EEF}" type="slidenum">
              <a:rPr lang="en-US" altLang="en-US"/>
              <a:pPr/>
              <a:t>49</a:t>
            </a:fld>
            <a:endParaRPr lang="en-US" altLang="en-US"/>
          </a:p>
        </p:txBody>
      </p:sp>
      <p:sp>
        <p:nvSpPr>
          <p:cNvPr id="46082"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21</a:t>
            </a:r>
          </a:p>
        </p:txBody>
      </p:sp>
      <p:sp>
        <p:nvSpPr>
          <p:cNvPr id="46084"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15</a:t>
            </a:r>
          </a:p>
        </p:txBody>
      </p:sp>
      <p:sp>
        <p:nvSpPr>
          <p:cNvPr id="46088"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Rectangle 10"/>
          <p:cNvSpPr>
            <a:spLocks noGrp="1" noRot="1" noChangeAspect="1" noChangeArrowheads="1" noTextEdit="1"/>
          </p:cNvSpPr>
          <p:nvPr>
            <p:ph type="sldImg"/>
          </p:nvPr>
        </p:nvSpPr>
        <p:spPr>
          <a:ln cap="flat"/>
        </p:spPr>
      </p:sp>
      <p:sp>
        <p:nvSpPr>
          <p:cNvPr id="46091"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22201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6072D9EA-9B53-491D-9C3A-EF005E9DF4C9}" type="slidenum">
              <a:rPr lang="en-US" altLang="en-US"/>
              <a:pPr/>
              <a:t>50</a:t>
            </a:fld>
            <a:endParaRPr lang="en-US" altLang="en-US"/>
          </a:p>
        </p:txBody>
      </p:sp>
      <p:sp>
        <p:nvSpPr>
          <p:cNvPr id="48130"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1"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22</a:t>
            </a:r>
          </a:p>
        </p:txBody>
      </p:sp>
      <p:sp>
        <p:nvSpPr>
          <p:cNvPr id="48132"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3"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15</a:t>
            </a:r>
          </a:p>
        </p:txBody>
      </p:sp>
      <p:sp>
        <p:nvSpPr>
          <p:cNvPr id="48136"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Rectangle 10"/>
          <p:cNvSpPr>
            <a:spLocks noGrp="1" noRot="1" noChangeAspect="1" noChangeArrowheads="1" noTextEdit="1"/>
          </p:cNvSpPr>
          <p:nvPr>
            <p:ph type="sldImg"/>
          </p:nvPr>
        </p:nvSpPr>
        <p:spPr>
          <a:ln cap="flat"/>
        </p:spPr>
      </p:sp>
      <p:sp>
        <p:nvSpPr>
          <p:cNvPr id="48139"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17908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EBA4D-4364-442E-8DF5-365D83D10076}" type="slidenum">
              <a:rPr lang="en-US" altLang="en-US"/>
              <a:pPr/>
              <a:t>51</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altLang="en-US"/>
              <a:t>We return to our scenario.  It’s not hard for students to imagine being in this position – running their own business and trying to decide whether to raise the price.  </a:t>
            </a:r>
          </a:p>
          <a:p>
            <a:endParaRPr lang="en-US" altLang="en-US"/>
          </a:p>
          <a:p>
            <a:r>
              <a:rPr lang="en-US" altLang="en-US"/>
              <a:t>To most of your students, it should be clear that making the best possible decision would require information about the likely effects of the price increase on revenue.   That is why elasticity is so helpful, as we will now see….</a:t>
            </a:r>
          </a:p>
        </p:txBody>
      </p:sp>
    </p:spTree>
    <p:extLst>
      <p:ext uri="{BB962C8B-B14F-4D97-AF65-F5344CB8AC3E}">
        <p14:creationId xmlns:p14="http://schemas.microsoft.com/office/powerpoint/2010/main" val="232560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0597F-384A-431D-92AF-5FBB4E82F48F}" type="slidenum">
              <a:rPr lang="en-US" altLang="en-US"/>
              <a:pPr/>
              <a:t>52</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3256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714C83F1-1CC2-4BC4-BD99-E739D444B8DB}" type="slidenum">
              <a:rPr lang="en-US" altLang="en-US"/>
              <a:pPr/>
              <a:t>53</a:t>
            </a:fld>
            <a:endParaRPr lang="en-US" altLang="en-US"/>
          </a:p>
        </p:txBody>
      </p:sp>
      <p:sp>
        <p:nvSpPr>
          <p:cNvPr id="58370"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29</a:t>
            </a:r>
          </a:p>
        </p:txBody>
      </p:sp>
      <p:sp>
        <p:nvSpPr>
          <p:cNvPr id="58372"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19</a:t>
            </a:r>
          </a:p>
        </p:txBody>
      </p:sp>
      <p:sp>
        <p:nvSpPr>
          <p:cNvPr id="58376"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7"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8" name="Rectangle 10"/>
          <p:cNvSpPr>
            <a:spLocks noGrp="1" noRot="1" noChangeAspect="1" noChangeArrowheads="1" noTextEdit="1"/>
          </p:cNvSpPr>
          <p:nvPr>
            <p:ph type="sldImg"/>
          </p:nvPr>
        </p:nvSpPr>
        <p:spPr>
          <a:ln cap="flat"/>
        </p:spPr>
      </p:sp>
      <p:sp>
        <p:nvSpPr>
          <p:cNvPr id="58379"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96033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DEDE96FF-866C-452D-A55B-DF2133E773E3}" type="slidenum">
              <a:rPr lang="en-US" altLang="en-US"/>
              <a:pPr/>
              <a:t>54</a:t>
            </a:fld>
            <a:endParaRPr lang="en-US" altLang="en-US"/>
          </a:p>
        </p:txBody>
      </p:sp>
      <p:sp>
        <p:nvSpPr>
          <p:cNvPr id="62466"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31</a:t>
            </a:r>
          </a:p>
        </p:txBody>
      </p:sp>
      <p:sp>
        <p:nvSpPr>
          <p:cNvPr id="62468"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20</a:t>
            </a:r>
          </a:p>
        </p:txBody>
      </p:sp>
      <p:sp>
        <p:nvSpPr>
          <p:cNvPr id="62472"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4" name="Rectangle 10"/>
          <p:cNvSpPr>
            <a:spLocks noGrp="1" noRot="1" noChangeAspect="1" noChangeArrowheads="1" noTextEdit="1"/>
          </p:cNvSpPr>
          <p:nvPr>
            <p:ph type="sldImg"/>
          </p:nvPr>
        </p:nvSpPr>
        <p:spPr>
          <a:ln cap="flat"/>
        </p:spPr>
      </p:sp>
      <p:sp>
        <p:nvSpPr>
          <p:cNvPr id="62475"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453147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6FAF5B25-58C2-4A25-9D93-E95EEE5097CA}" type="slidenum">
              <a:rPr lang="en-US" altLang="en-US"/>
              <a:pPr/>
              <a:t>55</a:t>
            </a:fld>
            <a:endParaRPr lang="en-US" altLang="en-US"/>
          </a:p>
        </p:txBody>
      </p:sp>
      <p:sp>
        <p:nvSpPr>
          <p:cNvPr id="64514"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5"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32</a:t>
            </a:r>
          </a:p>
        </p:txBody>
      </p:sp>
      <p:sp>
        <p:nvSpPr>
          <p:cNvPr id="64516"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7"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21</a:t>
            </a:r>
          </a:p>
        </p:txBody>
      </p:sp>
      <p:sp>
        <p:nvSpPr>
          <p:cNvPr id="64520"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1"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2" name="Rectangle 10"/>
          <p:cNvSpPr>
            <a:spLocks noGrp="1" noRot="1" noChangeAspect="1" noChangeArrowheads="1" noTextEdit="1"/>
          </p:cNvSpPr>
          <p:nvPr>
            <p:ph type="sldImg"/>
          </p:nvPr>
        </p:nvSpPr>
        <p:spPr>
          <a:ln cap="flat"/>
        </p:spPr>
      </p:sp>
      <p:sp>
        <p:nvSpPr>
          <p:cNvPr id="64523"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099982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7DBBE-B1B9-4E9B-B309-F89760A7A22D}" type="slidenum">
              <a:rPr lang="en-US" altLang="en-US"/>
              <a:pPr/>
              <a:t>56</a:t>
            </a:fld>
            <a:endParaRPr lang="en-US" alt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5303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52999FD7-0E38-4C70-9C6F-2C598D18ADC9}" type="slidenum">
              <a:rPr lang="en-US" altLang="en-US" sz="1200" smtClean="0"/>
              <a:pPr/>
              <a:t>58</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92062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065105B-1F14-4BC4-965F-339C10696210}" type="slidenum">
              <a:rPr lang="en-US" altLang="en-US" sz="1200" smtClean="0"/>
              <a:pPr/>
              <a:t>59</a:t>
            </a:fld>
            <a:endParaRPr lang="en-US"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1317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37283D-80D1-45F7-94F0-E70A7FFAC43F}" type="slidenum">
              <a:rPr lang="en-US" altLang="en-US"/>
              <a:pPr eaLnBrk="1" hangingPunct="1"/>
              <a:t>28</a:t>
            </a:fld>
            <a:endParaRPr lang="en-US" altLang="en-US"/>
          </a:p>
        </p:txBody>
      </p:sp>
      <p:sp>
        <p:nvSpPr>
          <p:cNvPr id="768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698EE71-3E7D-4397-8E53-DBC426E30461}" type="slidenum">
              <a:rPr lang="en-US" altLang="en-US" sz="1200">
                <a:cs typeface="Arial" panose="020B0604020202020204" pitchFamily="34" charset="0"/>
              </a:rPr>
              <a:pPr algn="r" eaLnBrk="1" hangingPunct="1"/>
              <a:t>28</a:t>
            </a:fld>
            <a:endParaRPr lang="en-US" altLang="en-US" sz="1200">
              <a:cs typeface="Arial" panose="020B0604020202020204" pitchFamily="34" charset="0"/>
            </a:endParaRPr>
          </a:p>
        </p:txBody>
      </p:sp>
      <p:sp>
        <p:nvSpPr>
          <p:cNvPr id="76804" name="Rectangle 2"/>
          <p:cNvSpPr>
            <a:spLocks noGrp="1" noRot="1" noChangeAspect="1" noChangeArrowheads="1" noTextEdit="1"/>
          </p:cNvSpPr>
          <p:nvPr>
            <p:ph type="sldImg"/>
          </p:nvPr>
        </p:nvSpPr>
        <p:spPr>
          <a:xfrm>
            <a:off x="381000" y="534988"/>
            <a:ext cx="6096000" cy="3429000"/>
          </a:xfrm>
          <a:ln/>
        </p:spPr>
      </p:sp>
      <p:sp>
        <p:nvSpPr>
          <p:cNvPr id="7680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83441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D97B85E-67E3-4A41-BB21-7E4FE90F84D0}" type="slidenum">
              <a:rPr lang="en-US" altLang="en-US" sz="1200" smtClean="0"/>
              <a:pPr/>
              <a:t>60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44216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BF1C1106-9642-439D-B3AC-2DA44DF959A7}" type="slidenum">
              <a:rPr lang="en-US" altLang="en-US" sz="1200" smtClean="0"/>
              <a:pPr/>
              <a:t>61</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78176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4AB171FD-8F1A-4CE1-A33E-B72F8BDCA9EC}" type="slidenum">
              <a:rPr lang="en-US" altLang="en-US" sz="1200" smtClean="0"/>
              <a:pPr/>
              <a:t>62</a:t>
            </a:fld>
            <a:endParaRPr lang="en-US" alt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00616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AE68016-A34D-4C1F-AF3B-8C47E24133F6}" type="slidenum">
              <a:rPr lang="en-US" altLang="en-US" sz="1200" smtClean="0"/>
              <a:pPr/>
              <a:t>68</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32535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05CB35A5-6E92-4FCD-88CB-DEA18EFDDE1F}" type="slidenum">
              <a:rPr lang="en-US" altLang="en-US" sz="1200" smtClean="0"/>
              <a:pPr/>
              <a:t>69</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519442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69B563BC-5084-4858-8ADF-F819B22F1960}" type="slidenum">
              <a:rPr lang="en-US" altLang="en-US" sz="1200" smtClean="0"/>
              <a:pPr/>
              <a:t>70</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82231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EC0443B8-15AC-4454-9249-C6A64AE7B971}" type="slidenum">
              <a:rPr lang="en-US" altLang="en-US" sz="1200" smtClean="0"/>
              <a:pPr/>
              <a:t>71</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24972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47518C6A-0081-40AC-A0B6-D551E576E08E}" type="slidenum">
              <a:rPr lang="en-US" altLang="en-US" sz="1200" smtClean="0"/>
              <a:pPr/>
              <a:t>72</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79164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7B22D8EF-AC85-4815-BF7F-B575DD4F74E2}" type="slidenum">
              <a:rPr lang="en-US" altLang="en-US" sz="1200" smtClean="0"/>
              <a:pPr/>
              <a:t>80</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05226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4D941B44-609D-4AC7-929B-9FEC5938540C}" type="slidenum">
              <a:rPr lang="en-US" altLang="en-US" sz="1200" smtClean="0"/>
              <a:pPr/>
              <a:t>81</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3507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82D91E-B0CA-49B3-88EA-05650DCB0965}" type="slidenum">
              <a:rPr lang="en-US" altLang="en-US"/>
              <a:pPr eaLnBrk="1" hangingPunct="1"/>
              <a:t>29</a:t>
            </a:fld>
            <a:endParaRPr lang="en-US" altLang="en-US"/>
          </a:p>
        </p:txBody>
      </p:sp>
      <p:sp>
        <p:nvSpPr>
          <p:cNvPr id="778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80A1B3E-0D7C-43D7-9B16-E4BD4AE93F65}" type="slidenum">
              <a:rPr lang="en-US" altLang="en-US" sz="1200">
                <a:cs typeface="Arial" panose="020B0604020202020204" pitchFamily="34" charset="0"/>
              </a:rPr>
              <a:pPr algn="r" eaLnBrk="1" hangingPunct="1"/>
              <a:t>29</a:t>
            </a:fld>
            <a:endParaRPr lang="en-US" altLang="en-US" sz="1200">
              <a:cs typeface="Arial" panose="020B0604020202020204" pitchFamily="34" charset="0"/>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Income is the first demand shifter discussed in this chapter of the textbook.  I chose to start with a different one (number of buyers), for the following reason: </a:t>
            </a:r>
          </a:p>
          <a:p>
            <a:pPr eaLnBrk="1" hangingPunct="1"/>
            <a:r>
              <a:rPr lang="en-US" altLang="en-US" dirty="0">
                <a:latin typeface="Arial" panose="020B0604020202020204" pitchFamily="34" charset="0"/>
              </a:rPr>
              <a:t>In discussing the impact of changes in income on the demand curve, the textbook also introduces the concept of normal goods and inferior goods.   Students may find it easier to learn about curve shifts if the presentation focuses </a:t>
            </a:r>
            <a:r>
              <a:rPr lang="en-US" altLang="en-US" i="1" dirty="0">
                <a:latin typeface="Arial" panose="020B0604020202020204" pitchFamily="34" charset="0"/>
              </a:rPr>
              <a:t>solely</a:t>
            </a:r>
            <a:r>
              <a:rPr lang="en-US" altLang="en-US" dirty="0">
                <a:latin typeface="Arial" panose="020B0604020202020204" pitchFamily="34" charset="0"/>
              </a:rPr>
              <a:t> on a curve shift (at least initially) without simultaneously introducing other concepts.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If you wish to present the demand shifters in the same order as they appear in the book, simply reorder the slides in this presentation.  </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832343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4BBD16C-1D3D-45DD-B763-C1414C4E2064}" type="slidenum">
              <a:rPr lang="en-US" altLang="en-US" sz="1200" smtClean="0"/>
              <a:pPr/>
              <a:t>82</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80073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643D1BA-2484-42C5-8EE8-6A8FCA211B9F}" type="slidenum">
              <a:rPr lang="en-US" altLang="en-US" sz="1200" smtClean="0"/>
              <a:pPr/>
              <a:t>83</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202369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172D0C8-4FE3-42F7-AEB6-7E105026D080}" type="slidenum">
              <a:rPr lang="en-US" altLang="en-US" sz="1200" smtClean="0"/>
              <a:pPr/>
              <a:t>84</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39961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C45B92E-D523-49D9-BCC8-9CB6CBC5E76E}" type="slidenum">
              <a:rPr lang="en-US" altLang="en-US" sz="1200" smtClean="0"/>
              <a:pPr/>
              <a:t>85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547424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F00F39EF-6AEF-4AA1-9368-3BEA779E5E39}" type="slidenum">
              <a:rPr lang="en-US" altLang="en-US" sz="1200" smtClean="0"/>
              <a:pPr/>
              <a:t>86</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936262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56DBCD6-31B4-421C-81DF-DBE1918E3194}" type="slidenum">
              <a:rPr lang="en-US" altLang="en-US" sz="1200" smtClean="0"/>
              <a:pPr/>
              <a:t>87</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027477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968A3842-1624-473A-854A-F0D9ECEAE82C}" type="slidenum">
              <a:rPr lang="en-US" altLang="en-US" sz="1200" smtClean="0"/>
              <a:pPr/>
              <a:t>88</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64701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8FA6F4A2-32F9-40D0-93A8-77C947FB07F2}" type="slidenum">
              <a:rPr lang="en-US" altLang="en-US" sz="1200" smtClean="0"/>
              <a:pPr/>
              <a:t>89</a:t>
            </a:fld>
            <a:endParaRPr lang="en-US"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95798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792C2288-F674-4CD5-8410-D80E12267427}" type="slidenum">
              <a:rPr lang="en-US" altLang="en-US" sz="1200" smtClean="0"/>
              <a:pPr/>
              <a:t>90</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97269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1E5DAE5-CC37-44E5-9B35-23037DF462DB}" type="slidenum">
              <a:rPr lang="en-US" altLang="en-US" sz="1200" smtClean="0"/>
              <a:pPr/>
              <a:t>91</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7867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821F96-9D47-49BA-9BA2-5790D9E1E8AC}" type="slidenum">
              <a:rPr lang="en-US" altLang="en-US"/>
              <a:pPr eaLnBrk="1" hangingPunct="1"/>
              <a:t>30</a:t>
            </a:fld>
            <a:endParaRPr lang="en-US" altLang="en-US"/>
          </a:p>
        </p:txBody>
      </p:sp>
      <p:sp>
        <p:nvSpPr>
          <p:cNvPr id="788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47BAB9F-42D3-4D68-B90A-6C7D55D63FE8}" type="slidenum">
              <a:rPr lang="en-US" altLang="en-US" sz="1200">
                <a:cs typeface="Arial" panose="020B0604020202020204" pitchFamily="34" charset="0"/>
              </a:rPr>
              <a:pPr algn="r" eaLnBrk="1" hangingPunct="1"/>
              <a:t>30</a:t>
            </a:fld>
            <a:endParaRPr lang="en-US" altLang="en-US" sz="1200">
              <a:cs typeface="Arial" panose="020B0604020202020204" pitchFamily="34" charset="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rPr>
              <a:t>Beginning economics students often have trouble understanding the difference between a movement along the curve and a shift in the curve.  Here, the animation has been carefully designed to help students see that a shift in the curve results from an increase in quantity at each price.  </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(A more realistic scenario would involve a non-parallel shift, where the horizontal distance of the shift would be greater for lower prices than higher ones. However, to remain consistent with the textbook, and to keep things simple, this slide shows a parallel shift.)</a:t>
            </a:r>
          </a:p>
          <a:p>
            <a:pPr eaLnBrk="1" hangingPunct="1">
              <a:lnSpc>
                <a:spcPct val="90000"/>
              </a:lnSpc>
            </a:pPr>
            <a:endParaRPr lang="en-US" altLang="en-US">
              <a:latin typeface="Arial" panose="020B0604020202020204" pitchFamily="34" charset="0"/>
            </a:endParaRPr>
          </a:p>
        </p:txBody>
      </p:sp>
    </p:spTree>
    <p:extLst>
      <p:ext uri="{BB962C8B-B14F-4D97-AF65-F5344CB8AC3E}">
        <p14:creationId xmlns:p14="http://schemas.microsoft.com/office/powerpoint/2010/main" val="4117874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67DFBE51-EAFD-4F1F-8BD8-761DF34051BA}" type="slidenum">
              <a:rPr lang="en-US" altLang="en-US" sz="1200" smtClean="0"/>
              <a:pPr/>
              <a:t>92</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678560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E1819D73-8826-4C2F-BB80-8D076A612FDC}" type="slidenum">
              <a:rPr lang="en-US" altLang="en-US" sz="1200" smtClean="0"/>
              <a:pPr/>
              <a:t>93</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071073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BC231C2E-1F33-41BB-A49F-67065D6DE041}" type="slidenum">
              <a:rPr lang="en-US" altLang="en-US" sz="1200" smtClean="0"/>
              <a:pPr/>
              <a:t>94</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122371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5737B457-32A7-44CF-B563-FD534A7B2811}" type="slidenum">
              <a:rPr lang="en-US" altLang="en-US" sz="1200" smtClean="0"/>
              <a:pPr/>
              <a:t>95</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3446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F2ED467B-E062-4302-9A85-E6565D304589}" type="slidenum">
              <a:rPr lang="en-US" altLang="en-US" sz="1200" smtClean="0"/>
              <a:pPr/>
              <a:t>96</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56105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5825FB8-642B-4B73-9AA7-CBDEB0CA08FA}" type="slidenum">
              <a:rPr lang="en-US" altLang="en-US" sz="1200" smtClean="0"/>
              <a:pPr/>
              <a:t>97</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400214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B37D107A-60B2-48F3-BB4B-8EE40726DDF4}" type="slidenum">
              <a:rPr lang="en-US" altLang="en-US" sz="1200" smtClean="0"/>
              <a:pPr/>
              <a:t>98</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583092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F600CC8-A97E-4AD1-A964-86DF8DB12D41}" type="slidenum">
              <a:rPr lang="en-US" altLang="en-US" sz="1200" smtClean="0"/>
              <a:pPr/>
              <a:t>99</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022256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56A47AAB-D3E1-43FA-9709-B40486F77394}" type="slidenum">
              <a:rPr lang="en-US" altLang="en-US" sz="1200" smtClean="0"/>
              <a:pPr/>
              <a:t>100</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020565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6CF03599-A50D-4C53-A6AA-7AAEC542D761}" type="slidenum">
              <a:rPr lang="en-US" altLang="en-US" sz="1200" smtClean="0"/>
              <a:pPr/>
              <a:t>101</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2997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295B48-981B-4C9A-944C-A8A8039F51FA}" type="slidenum">
              <a:rPr lang="en-US" altLang="en-US"/>
              <a:pPr eaLnBrk="1" hangingPunct="1"/>
              <a:t>31</a:t>
            </a:fld>
            <a:endParaRPr lang="en-US" altLang="en-US"/>
          </a:p>
        </p:txBody>
      </p:sp>
      <p:sp>
        <p:nvSpPr>
          <p:cNvPr id="798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56F6524-FA1C-427D-95E4-C14694C637EF}" type="slidenum">
              <a:rPr lang="en-US" altLang="en-US" sz="1200">
                <a:cs typeface="Arial" panose="020B0604020202020204" pitchFamily="34" charset="0"/>
              </a:rPr>
              <a:pPr algn="r" eaLnBrk="1" hangingPunct="1"/>
              <a:t>31</a:t>
            </a:fld>
            <a:endParaRPr lang="en-US" altLang="en-US" sz="1200">
              <a:cs typeface="Arial" panose="020B0604020202020204" pitchFamily="34" charset="0"/>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646980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02314894-D007-4BAD-9D5F-141791178E04}" type="slidenum">
              <a:rPr lang="en-US" altLang="en-US" sz="1200" smtClean="0"/>
              <a:pPr/>
              <a:t>102</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940098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708AF75-5E8D-4EAB-887F-06BED3CA895B}" type="slidenum">
              <a:rPr lang="en-US" altLang="en-US" sz="1200" smtClean="0"/>
              <a:pPr/>
              <a:t>103</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420789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BDAF9815-EF8C-44A2-839A-9514D4548CF9}" type="slidenum">
              <a:rPr lang="en-US" altLang="en-US" sz="1200" smtClean="0"/>
              <a:pPr/>
              <a:t>104</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055752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1ED3C10B-8F91-430D-8F3A-F0940767BA7C}" type="slidenum">
              <a:rPr lang="en-US" altLang="en-US" sz="1200" smtClean="0"/>
              <a:pPr/>
              <a:t>105</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988562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727E476-70BC-4A6A-B17B-CAC246BC3522}" type="slidenum">
              <a:rPr lang="en-US" altLang="en-US" sz="1200" smtClean="0"/>
              <a:pPr/>
              <a:t>111</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60933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0C209107-1961-4775-B2C9-6BB59E445E02}" type="slidenum">
              <a:rPr lang="en-US" altLang="en-US" sz="1200" smtClean="0"/>
              <a:pPr/>
              <a:t>112</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924287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9FEF30D-A65F-4601-9E19-BB8DABC18E2F}" type="slidenum">
              <a:rPr lang="en-US" altLang="en-US" sz="1200" smtClean="0"/>
              <a:pPr/>
              <a:t>113</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973774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A95445E-8192-488C-AC55-3E64A1C99C3C}" type="slidenum">
              <a:rPr lang="en-US" altLang="en-US" sz="1200" smtClean="0"/>
              <a:pPr/>
              <a:t>114</a:t>
            </a:fld>
            <a:endParaRPr lang="en-US" altLang="en-US" sz="1200"/>
          </a:p>
        </p:txBody>
      </p:sp>
      <p:sp>
        <p:nvSpPr>
          <p:cNvPr id="106499" name="Rectangle 2"/>
          <p:cNvSpPr>
            <a:spLocks noGrp="1" noRot="1" noChangeAspect="1" noChangeArrowheads="1" noTextEdit="1"/>
          </p:cNvSpPr>
          <p:nvPr>
            <p:ph type="sldImg"/>
          </p:nvPr>
        </p:nvSpPr>
        <p:spPr>
          <a:xfrm>
            <a:off x="-198438" y="273050"/>
            <a:ext cx="7397751" cy="4162425"/>
          </a:xfrm>
          <a:ln w="12700" cap="flat">
            <a:solidFill>
              <a:schemeClr val="tx1"/>
            </a:solidFill>
          </a:ln>
        </p:spPr>
      </p:sp>
      <p:sp>
        <p:nvSpPr>
          <p:cNvPr id="106500" name="Rectangle 3"/>
          <p:cNvSpPr>
            <a:spLocks noGrp="1" noChangeArrowheads="1"/>
          </p:cNvSpPr>
          <p:nvPr>
            <p:ph type="body" idx="1"/>
          </p:nvPr>
        </p:nvSpPr>
        <p:spPr>
          <a:xfrm>
            <a:off x="387350" y="4556125"/>
            <a:ext cx="6219825" cy="4402138"/>
          </a:xfrm>
          <a:noFill/>
        </p:spPr>
        <p:txBody>
          <a:bodyPr lIns="91443" tIns="45722" rIns="91443" bIns="45722"/>
          <a:lstStyle/>
          <a:p>
            <a:pPr eaLnBrk="1" hangingPunct="1"/>
            <a:endParaRPr lang="en-US" altLang="en-US"/>
          </a:p>
        </p:txBody>
      </p:sp>
    </p:spTree>
    <p:extLst>
      <p:ext uri="{BB962C8B-B14F-4D97-AF65-F5344CB8AC3E}">
        <p14:creationId xmlns:p14="http://schemas.microsoft.com/office/powerpoint/2010/main" val="23167687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46819E2-C319-46C7-AF0E-5FA2AE691987}" type="slidenum">
              <a:rPr lang="en-US" altLang="en-US" sz="1200" smtClean="0"/>
              <a:pPr/>
              <a:t>116</a:t>
            </a:fld>
            <a:endParaRPr lang="en-US" altLang="en-US" sz="1200"/>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xfrm>
            <a:off x="685800" y="4343400"/>
            <a:ext cx="5486400" cy="4114800"/>
          </a:xfrm>
          <a:noFill/>
        </p:spPr>
        <p:txBody>
          <a:bodyPr/>
          <a:lstStyle/>
          <a:p>
            <a:endParaRPr lang="en-US" altLang="en-US"/>
          </a:p>
        </p:txBody>
      </p:sp>
    </p:spTree>
    <p:extLst>
      <p:ext uri="{BB962C8B-B14F-4D97-AF65-F5344CB8AC3E}">
        <p14:creationId xmlns:p14="http://schemas.microsoft.com/office/powerpoint/2010/main" val="19110690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C4559AC-3BB2-4518-8D17-9D52DD498701}" type="slidenum">
              <a:rPr lang="en-US" altLang="en-US" sz="1200" smtClean="0"/>
              <a:pPr/>
              <a:t>117</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61188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45E4A-B6C6-4A5F-A2A4-3E1266E7BE29}" type="slidenum">
              <a:rPr lang="en-US" altLang="en-US"/>
              <a:pPr/>
              <a:t>35</a:t>
            </a:fld>
            <a:endParaRPr lang="en-US" alt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altLang="en-US"/>
              <a:t>It might be worth explaining to your students that “P and Q move in opposite directions” means that the percentage change in Q and the percentage change in P will have opposite signs, thus implying a negative price elasticity.  </a:t>
            </a:r>
          </a:p>
          <a:p>
            <a:endParaRPr lang="en-US" altLang="en-US"/>
          </a:p>
          <a:p>
            <a:r>
              <a:rPr lang="en-US" altLang="en-US"/>
              <a:t>To be consistent with the text, the last statement in the green box says that we will report all price elasticities as positive numbers.  It might be slightly more accurate to say that we will report all elasticities as non-negative numbers:  we want to allow for the (admittedly rare) case of zero elasticity. </a:t>
            </a:r>
          </a:p>
        </p:txBody>
      </p:sp>
    </p:spTree>
    <p:extLst>
      <p:ext uri="{BB962C8B-B14F-4D97-AF65-F5344CB8AC3E}">
        <p14:creationId xmlns:p14="http://schemas.microsoft.com/office/powerpoint/2010/main" val="36937548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316582D-E78B-4F2E-B504-48B79559B382}" type="slidenum">
              <a:rPr lang="en-US" altLang="en-US" sz="1200" smtClean="0"/>
              <a:pPr/>
              <a:t>118</a:t>
            </a:fld>
            <a:endParaRPr lang="en-US" altLang="en-US" sz="1200"/>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xfrm>
            <a:off x="685800" y="4343400"/>
            <a:ext cx="5486400" cy="4114800"/>
          </a:xfrm>
          <a:noFill/>
        </p:spPr>
        <p:txBody>
          <a:bodyPr/>
          <a:lstStyle/>
          <a:p>
            <a:r>
              <a:rPr lang="en-US" altLang="en-US"/>
              <a:t>Again, the assumption of only two sellers is a clear violation of perfect competition.  However, it’s much easier for students to learn how the market supply curve relates to individual supplies in the two-firm case.  </a:t>
            </a:r>
          </a:p>
        </p:txBody>
      </p:sp>
    </p:spTree>
    <p:extLst>
      <p:ext uri="{BB962C8B-B14F-4D97-AF65-F5344CB8AC3E}">
        <p14:creationId xmlns:p14="http://schemas.microsoft.com/office/powerpoint/2010/main" val="11003858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EFCFD93D-0779-475E-BA8A-0F5D5C288E3B}" type="slidenum">
              <a:rPr lang="en-US" altLang="en-US" sz="1200" smtClean="0"/>
              <a:pPr/>
              <a:t>119</a:t>
            </a:fld>
            <a:endParaRPr lang="en-US" altLang="en-US" sz="1200"/>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685800" y="4343400"/>
            <a:ext cx="5486400" cy="4114800"/>
          </a:xfrm>
          <a:noFill/>
        </p:spPr>
        <p:txBody>
          <a:bodyPr/>
          <a:lstStyle/>
          <a:p>
            <a:pPr>
              <a:lnSpc>
                <a:spcPct val="90000"/>
              </a:lnSpc>
            </a:pPr>
            <a:endParaRPr lang="en-US" altLang="en-US"/>
          </a:p>
        </p:txBody>
      </p:sp>
    </p:spTree>
    <p:extLst>
      <p:ext uri="{BB962C8B-B14F-4D97-AF65-F5344CB8AC3E}">
        <p14:creationId xmlns:p14="http://schemas.microsoft.com/office/powerpoint/2010/main" val="28035672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97A4D3-68B3-48EC-A89E-382915110480}" type="slidenum">
              <a:rPr lang="en-US" altLang="en-US"/>
              <a:pPr/>
              <a:t>120</a:t>
            </a:fld>
            <a:endParaRPr lang="en-US" altLang="en-US"/>
          </a:p>
        </p:txBody>
      </p:sp>
      <p:sp>
        <p:nvSpPr>
          <p:cNvPr id="71682"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40595768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06961-8BCA-424A-BD51-374BACF680AB}" type="slidenum">
              <a:rPr lang="en-US" altLang="en-US"/>
              <a:pPr/>
              <a:t>121</a:t>
            </a:fld>
            <a:endParaRPr lang="en-US" altLang="en-US"/>
          </a:p>
        </p:txBody>
      </p:sp>
      <p:sp>
        <p:nvSpPr>
          <p:cNvPr id="69634"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24196949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3EFC6-D9C4-4C84-AAB9-8532EAAEA07E}" type="slidenum">
              <a:rPr lang="en-US" altLang="en-US"/>
              <a:pPr/>
              <a:t>127</a:t>
            </a:fld>
            <a:endParaRPr lang="en-US" altLang="en-US"/>
          </a:p>
        </p:txBody>
      </p:sp>
      <p:sp>
        <p:nvSpPr>
          <p:cNvPr id="153602" name="Rectangle 2050"/>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3" name="Rectangle 2051"/>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8886729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4602E-4E6B-4043-82D2-51E26AD4725F}" type="slidenum">
              <a:rPr lang="en-US" altLang="en-US"/>
              <a:pPr/>
              <a:t>128</a:t>
            </a:fld>
            <a:endParaRPr lang="en-US" altLang="en-US"/>
          </a:p>
        </p:txBody>
      </p:sp>
      <p:sp>
        <p:nvSpPr>
          <p:cNvPr id="88066"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13465735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56370-33C6-4C7B-80D1-73DDF94F314B}" type="slidenum">
              <a:rPr lang="en-US" altLang="en-US"/>
              <a:pPr/>
              <a:t>129</a:t>
            </a:fld>
            <a:endParaRPr lang="en-US" altLang="en-US"/>
          </a:p>
        </p:txBody>
      </p:sp>
      <p:sp>
        <p:nvSpPr>
          <p:cNvPr id="90114"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25687675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64F49-B5C5-4073-94E3-DCCFFA19C86B}" type="slidenum">
              <a:rPr lang="en-US" altLang="en-US"/>
              <a:pPr/>
              <a:t>130</a:t>
            </a:fld>
            <a:endParaRPr lang="en-US" altLang="en-US"/>
          </a:p>
        </p:txBody>
      </p:sp>
      <p:sp>
        <p:nvSpPr>
          <p:cNvPr id="94210" name="Rectangle 1026"/>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18959347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7F146-DE5C-487E-9D03-FE90A265F95F}" type="slidenum">
              <a:rPr lang="en-US" altLang="en-US"/>
              <a:pPr/>
              <a:t>131</a:t>
            </a:fld>
            <a:endParaRPr lang="en-US" altLang="en-US"/>
          </a:p>
        </p:txBody>
      </p:sp>
      <p:sp>
        <p:nvSpPr>
          <p:cNvPr id="98306"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34718697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0CC56-22BE-46D3-A811-121B9C2620F9}" type="slidenum">
              <a:rPr lang="en-US" altLang="en-US"/>
              <a:pPr/>
              <a:t>132</a:t>
            </a:fld>
            <a:endParaRPr lang="en-US" altLang="en-US"/>
          </a:p>
        </p:txBody>
      </p:sp>
      <p:sp>
        <p:nvSpPr>
          <p:cNvPr id="102402"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359911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EDF23-A3AD-45A7-80DE-E013E7B637D1}" type="slidenum">
              <a:rPr lang="en-US" altLang="en-US"/>
              <a:pPr/>
              <a:t>36</a:t>
            </a:fld>
            <a:endParaRPr lang="en-US" alt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13927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0FFD3-7091-43C4-A796-2BD8B4D644BC}" type="slidenum">
              <a:rPr lang="en-US" altLang="en-US"/>
              <a:pPr/>
              <a:t>133</a:t>
            </a:fld>
            <a:endParaRPr lang="en-US" altLang="en-US"/>
          </a:p>
        </p:txBody>
      </p:sp>
      <p:sp>
        <p:nvSpPr>
          <p:cNvPr id="178178"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121283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543C0-7354-4F86-B35D-AE6FAE119B66}" type="slidenum">
              <a:rPr lang="en-US" altLang="en-US"/>
              <a:pPr/>
              <a:t>37</a:t>
            </a:fld>
            <a:endParaRPr lang="en-US" alt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3950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8A7581B-214B-43DA-9E50-D8BA21978A57}"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110123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7581B-214B-43DA-9E50-D8BA21978A57}"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353442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7581B-214B-43DA-9E50-D8BA21978A57}"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178130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7581B-214B-43DA-9E50-D8BA21978A57}"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87545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A7581B-214B-43DA-9E50-D8BA21978A57}"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390967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A7581B-214B-43DA-9E50-D8BA21978A57}" type="datetimeFigureOut">
              <a:rPr lang="en-IN" smtClean="0"/>
              <a:t>24-02-2021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12940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8A7581B-214B-43DA-9E50-D8BA21978A57}" type="datetimeFigureOut">
              <a:rPr lang="en-IN" smtClean="0"/>
              <a:t>24-02-2021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175357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8A7581B-214B-43DA-9E50-D8BA21978A57}" type="datetimeFigureOut">
              <a:rPr lang="en-IN" smtClean="0"/>
              <a:t>24-02-2021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285443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7581B-214B-43DA-9E50-D8BA21978A57}" type="datetimeFigureOut">
              <a:rPr lang="en-IN" smtClean="0"/>
              <a:t>24-02-2021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1734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A7581B-214B-43DA-9E50-D8BA21978A57}" type="datetimeFigureOut">
              <a:rPr lang="en-IN" smtClean="0"/>
              <a:t>24-02-2021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167762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A7581B-214B-43DA-9E50-D8BA21978A57}" type="datetimeFigureOut">
              <a:rPr lang="en-IN" smtClean="0"/>
              <a:t>24-02-2021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C1BEA-E80D-4D88-B5E7-EE68437A10EE}" type="slidenum">
              <a:rPr lang="en-IN" smtClean="0"/>
              <a:t>‹#›</a:t>
            </a:fld>
            <a:endParaRPr lang="en-IN"/>
          </a:p>
        </p:txBody>
      </p:sp>
    </p:spTree>
    <p:extLst>
      <p:ext uri="{BB962C8B-B14F-4D97-AF65-F5344CB8AC3E}">
        <p14:creationId xmlns:p14="http://schemas.microsoft.com/office/powerpoint/2010/main" val="320867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7581B-214B-43DA-9E50-D8BA21978A57}" type="datetimeFigureOut">
              <a:rPr lang="en-IN" smtClean="0"/>
              <a:t>24-02-2021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C1BEA-E80D-4D88-B5E7-EE68437A10EE}" type="slidenum">
              <a:rPr lang="en-IN" smtClean="0"/>
              <a:t>‹#›</a:t>
            </a:fld>
            <a:endParaRPr lang="en-IN"/>
          </a:p>
        </p:txBody>
      </p:sp>
    </p:spTree>
    <p:extLst>
      <p:ext uri="{BB962C8B-B14F-4D97-AF65-F5344CB8AC3E}">
        <p14:creationId xmlns:p14="http://schemas.microsoft.com/office/powerpoint/2010/main" val="3014310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openxmlformats.org/officeDocument/2006/relationships/hyperlink" Target="../../../../Program%20Files/TurningPoint/2003/Questions.html" TargetMode="Externa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emf"/></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3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Program%20Files/TurningPoint/2003/Questions.html" TargetMode="External"/><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561" y="2088106"/>
            <a:ext cx="10782300" cy="1653023"/>
          </a:xfrm>
        </p:spPr>
        <p:txBody>
          <a:bodyPr>
            <a:normAutofit/>
          </a:bodyPr>
          <a:lstStyle/>
          <a:p>
            <a:pPr algn="ctr"/>
            <a:r>
              <a:rPr lang="en-US" sz="4800" b="1" dirty="0"/>
              <a:t>UNIT I</a:t>
            </a:r>
            <a:br>
              <a:rPr lang="en-US" sz="4800" b="1" dirty="0"/>
            </a:br>
            <a:r>
              <a:rPr lang="en-US" sz="4800" b="1" dirty="0"/>
              <a:t>DEMAND ANALYSIS</a:t>
            </a:r>
          </a:p>
        </p:txBody>
      </p:sp>
    </p:spTree>
    <p:extLst>
      <p:ext uri="{BB962C8B-B14F-4D97-AF65-F5344CB8AC3E}">
        <p14:creationId xmlns:p14="http://schemas.microsoft.com/office/powerpoint/2010/main" val="125569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Demand Analysis</a:t>
            </a:r>
          </a:p>
        </p:txBody>
      </p:sp>
      <p:sp>
        <p:nvSpPr>
          <p:cNvPr id="3" name="Content Placeholder 2"/>
          <p:cNvSpPr>
            <a:spLocks noGrp="1"/>
          </p:cNvSpPr>
          <p:nvPr>
            <p:ph idx="1"/>
          </p:nvPr>
        </p:nvSpPr>
        <p:spPr/>
        <p:txBody>
          <a:bodyPr>
            <a:normAutofit/>
          </a:bodyPr>
          <a:lstStyle/>
          <a:p>
            <a:pPr marL="0" indent="0">
              <a:buNone/>
            </a:pPr>
            <a:r>
              <a:rPr lang="en-US" b="1" dirty="0"/>
              <a:t>Demand Schedule</a:t>
            </a:r>
          </a:p>
          <a:p>
            <a:r>
              <a:rPr lang="en-US" dirty="0"/>
              <a:t>A demand schedule is a numerical tabulation that shows the quantity</a:t>
            </a:r>
          </a:p>
          <a:p>
            <a:pPr marL="0" indent="0">
              <a:buNone/>
            </a:pPr>
            <a:r>
              <a:rPr lang="en-US" dirty="0"/>
              <a:t>  demanded of a commodity at different prices.</a:t>
            </a:r>
          </a:p>
          <a:p>
            <a:r>
              <a:rPr lang="en-US" dirty="0"/>
              <a:t>The demand schedule may be of 2 types :</a:t>
            </a:r>
          </a:p>
          <a:p>
            <a:pPr lvl="1"/>
            <a:r>
              <a:rPr lang="en-US" dirty="0"/>
              <a:t>Individual demand Schedule</a:t>
            </a:r>
          </a:p>
          <a:p>
            <a:pPr lvl="1"/>
            <a:r>
              <a:rPr lang="en-US" dirty="0"/>
              <a:t>Market demand Schedule.</a:t>
            </a:r>
          </a:p>
        </p:txBody>
      </p:sp>
    </p:spTree>
    <p:extLst>
      <p:ext uri="{BB962C8B-B14F-4D97-AF65-F5344CB8AC3E}">
        <p14:creationId xmlns:p14="http://schemas.microsoft.com/office/powerpoint/2010/main" val="29240872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828800" y="457200"/>
            <a:ext cx="853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Linear regression in forecasting</a:t>
            </a:r>
          </a:p>
        </p:txBody>
      </p:sp>
      <p:sp>
        <p:nvSpPr>
          <p:cNvPr id="198659" name="Text Box 3"/>
          <p:cNvSpPr txBox="1">
            <a:spLocks noChangeArrowheads="1"/>
          </p:cNvSpPr>
          <p:nvPr/>
        </p:nvSpPr>
        <p:spPr bwMode="auto">
          <a:xfrm>
            <a:off x="1905000" y="1524000"/>
            <a:ext cx="8153400" cy="193899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Linear regression is based on</a:t>
            </a:r>
          </a:p>
          <a:p>
            <a:pPr eaLnBrk="1" hangingPunct="1">
              <a:spcBef>
                <a:spcPct val="50000"/>
              </a:spcBef>
              <a:buFontTx/>
              <a:buAutoNum type="arabicPeriod"/>
            </a:pPr>
            <a:r>
              <a:rPr lang="en-US" altLang="en-US" sz="2400">
                <a:solidFill>
                  <a:schemeClr val="bg1"/>
                </a:solidFill>
              </a:rPr>
              <a:t>Fitting a </a:t>
            </a:r>
            <a:r>
              <a:rPr lang="en-US" altLang="en-US" sz="2400" u="sng">
                <a:solidFill>
                  <a:schemeClr val="bg1"/>
                </a:solidFill>
              </a:rPr>
              <a:t>straight</a:t>
            </a:r>
            <a:r>
              <a:rPr lang="en-US" altLang="en-US" sz="2400">
                <a:solidFill>
                  <a:schemeClr val="bg1"/>
                </a:solidFill>
              </a:rPr>
              <a:t> line to data</a:t>
            </a:r>
          </a:p>
          <a:p>
            <a:pPr eaLnBrk="1" hangingPunct="1">
              <a:spcBef>
                <a:spcPct val="50000"/>
              </a:spcBef>
              <a:buFontTx/>
              <a:buAutoNum type="arabicPeriod"/>
            </a:pPr>
            <a:r>
              <a:rPr lang="en-US" altLang="en-US" sz="2400">
                <a:solidFill>
                  <a:schemeClr val="bg1"/>
                </a:solidFill>
              </a:rPr>
              <a:t>Explaining the change in one variable through changes in other variables.</a:t>
            </a:r>
          </a:p>
        </p:txBody>
      </p:sp>
      <p:sp>
        <p:nvSpPr>
          <p:cNvPr id="198660" name="Text Box 4"/>
          <p:cNvSpPr txBox="1">
            <a:spLocks noChangeArrowheads="1"/>
          </p:cNvSpPr>
          <p:nvPr/>
        </p:nvSpPr>
        <p:spPr bwMode="auto">
          <a:xfrm>
            <a:off x="1981200" y="5273676"/>
            <a:ext cx="8153400"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By using linear regression, we are trying to explore which independent variables affect the dependent variable</a:t>
            </a:r>
          </a:p>
        </p:txBody>
      </p:sp>
      <p:sp>
        <p:nvSpPr>
          <p:cNvPr id="198661" name="Text Box 5"/>
          <p:cNvSpPr txBox="1">
            <a:spLocks noChangeArrowheads="1"/>
          </p:cNvSpPr>
          <p:nvPr/>
        </p:nvSpPr>
        <p:spPr bwMode="auto">
          <a:xfrm>
            <a:off x="1981200" y="419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dependent variable =  a  +  b </a:t>
            </a:r>
            <a:r>
              <a:rPr lang="en-US" altLang="en-US" sz="2400" i="1">
                <a:sym typeface="Symbol" panose="05050102010706020507" pitchFamily="18" charset="2"/>
              </a:rPr>
              <a:t> (</a:t>
            </a:r>
            <a:r>
              <a:rPr lang="en-US" altLang="en-US" sz="2400" i="1">
                <a:cs typeface="Times New Roman" panose="02020603050405020304" pitchFamily="18" charset="0"/>
              </a:rPr>
              <a:t>independent variable)</a:t>
            </a:r>
            <a:endParaRPr lang="en-US" altLang="en-US" sz="2400" i="1"/>
          </a:p>
        </p:txBody>
      </p:sp>
    </p:spTree>
    <p:extLst>
      <p:ext uri="{BB962C8B-B14F-4D97-AF65-F5344CB8AC3E}">
        <p14:creationId xmlns:p14="http://schemas.microsoft.com/office/powerpoint/2010/main" val="1004512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1" end="1"/>
                                            </p:txEl>
                                          </p:spTgt>
                                        </p:tgtEl>
                                        <p:attrNameLst>
                                          <p:attrName>style.visibility</p:attrName>
                                        </p:attrNameLst>
                                      </p:cBhvr>
                                      <p:to>
                                        <p:strVal val="visible"/>
                                      </p:to>
                                    </p:set>
                                    <p:anim calcmode="lin" valueType="num">
                                      <p:cBhvr additive="base">
                                        <p:cTn id="13" dur="500" fill="hold"/>
                                        <p:tgtEl>
                                          <p:spTgt spid="198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59">
                                            <p:txEl>
                                              <p:pRg st="2" end="2"/>
                                            </p:txEl>
                                          </p:spTgt>
                                        </p:tgtEl>
                                        <p:attrNameLst>
                                          <p:attrName>style.visibility</p:attrName>
                                        </p:attrNameLst>
                                      </p:cBhvr>
                                      <p:to>
                                        <p:strVal val="visible"/>
                                      </p:to>
                                    </p:set>
                                    <p:anim calcmode="lin" valueType="num">
                                      <p:cBhvr additive="base">
                                        <p:cTn id="19" dur="500" fill="hold"/>
                                        <p:tgtEl>
                                          <p:spTgt spid="198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8661"/>
                                        </p:tgtEl>
                                        <p:attrNameLst>
                                          <p:attrName>style.visibility</p:attrName>
                                        </p:attrNameLst>
                                      </p:cBhvr>
                                      <p:to>
                                        <p:strVal val="visible"/>
                                      </p:to>
                                    </p:set>
                                    <p:anim calcmode="lin" valueType="num">
                                      <p:cBhvr additive="base">
                                        <p:cTn id="25" dur="500" fill="hold"/>
                                        <p:tgtEl>
                                          <p:spTgt spid="198661"/>
                                        </p:tgtEl>
                                        <p:attrNameLst>
                                          <p:attrName>ppt_x</p:attrName>
                                        </p:attrNameLst>
                                      </p:cBhvr>
                                      <p:tavLst>
                                        <p:tav tm="0">
                                          <p:val>
                                            <p:strVal val="0-#ppt_w/2"/>
                                          </p:val>
                                        </p:tav>
                                        <p:tav tm="100000">
                                          <p:val>
                                            <p:strVal val="#ppt_x"/>
                                          </p:val>
                                        </p:tav>
                                      </p:tavLst>
                                    </p:anim>
                                    <p:anim calcmode="lin" valueType="num">
                                      <p:cBhvr additive="base">
                                        <p:cTn id="26" dur="500" fill="hold"/>
                                        <p:tgtEl>
                                          <p:spTgt spid="19866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8660"/>
                                        </p:tgtEl>
                                        <p:attrNameLst>
                                          <p:attrName>style.visibility</p:attrName>
                                        </p:attrNameLst>
                                      </p:cBhvr>
                                      <p:to>
                                        <p:strVal val="visible"/>
                                      </p:to>
                                    </p:set>
                                    <p:anim calcmode="lin" valueType="num">
                                      <p:cBhvr additive="base">
                                        <p:cTn id="31" dur="500" fill="hold"/>
                                        <p:tgtEl>
                                          <p:spTgt spid="198660"/>
                                        </p:tgtEl>
                                        <p:attrNameLst>
                                          <p:attrName>ppt_x</p:attrName>
                                        </p:attrNameLst>
                                      </p:cBhvr>
                                      <p:tavLst>
                                        <p:tav tm="0">
                                          <p:val>
                                            <p:strVal val="0-#ppt_w/2"/>
                                          </p:val>
                                        </p:tav>
                                        <p:tav tm="100000">
                                          <p:val>
                                            <p:strVal val="#ppt_x"/>
                                          </p:val>
                                        </p:tav>
                                      </p:tavLst>
                                    </p:anim>
                                    <p:anim calcmode="lin" valueType="num">
                                      <p:cBhvr additive="base">
                                        <p:cTn id="32"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198660" grpId="0" animBg="1" autoUpdateAnimBg="0"/>
      <p:bldP spid="198661"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905000" y="3810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do people drink more when it’s cold?</a:t>
            </a:r>
          </a:p>
        </p:txBody>
      </p:sp>
      <p:sp>
        <p:nvSpPr>
          <p:cNvPr id="83971" name="Line 3"/>
          <p:cNvSpPr>
            <a:spLocks noChangeShapeType="1"/>
          </p:cNvSpPr>
          <p:nvPr/>
        </p:nvSpPr>
        <p:spPr bwMode="auto">
          <a:xfrm flipV="1">
            <a:off x="2743200" y="1768475"/>
            <a:ext cx="0" cy="373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2" name="Line 4"/>
          <p:cNvSpPr>
            <a:spLocks noChangeShapeType="1"/>
          </p:cNvSpPr>
          <p:nvPr/>
        </p:nvSpPr>
        <p:spPr bwMode="auto">
          <a:xfrm>
            <a:off x="2743200" y="5502275"/>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3" name="Oval 5"/>
          <p:cNvSpPr>
            <a:spLocks noChangeArrowheads="1"/>
          </p:cNvSpPr>
          <p:nvPr/>
        </p:nvSpPr>
        <p:spPr bwMode="auto">
          <a:xfrm>
            <a:off x="2895600" y="48164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4" name="Oval 6"/>
          <p:cNvSpPr>
            <a:spLocks noChangeArrowheads="1"/>
          </p:cNvSpPr>
          <p:nvPr/>
        </p:nvSpPr>
        <p:spPr bwMode="auto">
          <a:xfrm>
            <a:off x="3124200" y="45878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5" name="Oval 7"/>
          <p:cNvSpPr>
            <a:spLocks noChangeArrowheads="1"/>
          </p:cNvSpPr>
          <p:nvPr/>
        </p:nvSpPr>
        <p:spPr bwMode="auto">
          <a:xfrm>
            <a:off x="3352800" y="48006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6" name="Oval 8"/>
          <p:cNvSpPr>
            <a:spLocks noChangeArrowheads="1"/>
          </p:cNvSpPr>
          <p:nvPr/>
        </p:nvSpPr>
        <p:spPr bwMode="auto">
          <a:xfrm>
            <a:off x="3581400" y="45878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7" name="Oval 9"/>
          <p:cNvSpPr>
            <a:spLocks noChangeArrowheads="1"/>
          </p:cNvSpPr>
          <p:nvPr/>
        </p:nvSpPr>
        <p:spPr bwMode="auto">
          <a:xfrm>
            <a:off x="3810000" y="41148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8" name="Oval 10"/>
          <p:cNvSpPr>
            <a:spLocks noChangeArrowheads="1"/>
          </p:cNvSpPr>
          <p:nvPr/>
        </p:nvSpPr>
        <p:spPr bwMode="auto">
          <a:xfrm>
            <a:off x="4038600" y="43592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9" name="Oval 11"/>
          <p:cNvSpPr>
            <a:spLocks noChangeArrowheads="1"/>
          </p:cNvSpPr>
          <p:nvPr/>
        </p:nvSpPr>
        <p:spPr bwMode="auto">
          <a:xfrm>
            <a:off x="4267200" y="4130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0" name="Oval 12"/>
          <p:cNvSpPr>
            <a:spLocks noChangeArrowheads="1"/>
          </p:cNvSpPr>
          <p:nvPr/>
        </p:nvSpPr>
        <p:spPr bwMode="auto">
          <a:xfrm>
            <a:off x="4495800" y="37338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1" name="Oval 13"/>
          <p:cNvSpPr>
            <a:spLocks noChangeArrowheads="1"/>
          </p:cNvSpPr>
          <p:nvPr/>
        </p:nvSpPr>
        <p:spPr bwMode="auto">
          <a:xfrm>
            <a:off x="4724400" y="39624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2" name="Oval 14"/>
          <p:cNvSpPr>
            <a:spLocks noChangeArrowheads="1"/>
          </p:cNvSpPr>
          <p:nvPr/>
        </p:nvSpPr>
        <p:spPr bwMode="auto">
          <a:xfrm>
            <a:off x="4953000" y="3749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3" name="Oval 15"/>
          <p:cNvSpPr>
            <a:spLocks noChangeArrowheads="1"/>
          </p:cNvSpPr>
          <p:nvPr/>
        </p:nvSpPr>
        <p:spPr bwMode="auto">
          <a:xfrm>
            <a:off x="5181600" y="34290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4" name="Oval 16"/>
          <p:cNvSpPr>
            <a:spLocks noChangeArrowheads="1"/>
          </p:cNvSpPr>
          <p:nvPr/>
        </p:nvSpPr>
        <p:spPr bwMode="auto">
          <a:xfrm>
            <a:off x="5562600" y="32004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5" name="Oval 17"/>
          <p:cNvSpPr>
            <a:spLocks noChangeArrowheads="1"/>
          </p:cNvSpPr>
          <p:nvPr/>
        </p:nvSpPr>
        <p:spPr bwMode="auto">
          <a:xfrm>
            <a:off x="5638800" y="37338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6" name="Text Box 18"/>
          <p:cNvSpPr txBox="1">
            <a:spLocks noChangeArrowheads="1"/>
          </p:cNvSpPr>
          <p:nvPr/>
        </p:nvSpPr>
        <p:spPr bwMode="auto">
          <a:xfrm>
            <a:off x="2971800" y="161607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t>Alcohol Sales</a:t>
            </a:r>
          </a:p>
        </p:txBody>
      </p:sp>
      <p:sp>
        <p:nvSpPr>
          <p:cNvPr id="83987" name="Text Box 19"/>
          <p:cNvSpPr txBox="1">
            <a:spLocks noChangeArrowheads="1"/>
          </p:cNvSpPr>
          <p:nvPr/>
        </p:nvSpPr>
        <p:spPr bwMode="auto">
          <a:xfrm>
            <a:off x="6781800" y="5502276"/>
            <a:ext cx="243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t>Average Monthly Temperature</a:t>
            </a:r>
          </a:p>
        </p:txBody>
      </p:sp>
      <p:sp>
        <p:nvSpPr>
          <p:cNvPr id="200724" name="Line 20"/>
          <p:cNvSpPr>
            <a:spLocks noChangeShapeType="1"/>
          </p:cNvSpPr>
          <p:nvPr/>
        </p:nvSpPr>
        <p:spPr bwMode="auto">
          <a:xfrm flipV="1">
            <a:off x="2743200" y="3352801"/>
            <a:ext cx="3276600" cy="15398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725" name="Line 21"/>
          <p:cNvSpPr>
            <a:spLocks noChangeShapeType="1"/>
          </p:cNvSpPr>
          <p:nvPr/>
        </p:nvSpPr>
        <p:spPr bwMode="auto">
          <a:xfrm flipV="1">
            <a:off x="2743200" y="3140076"/>
            <a:ext cx="3200400" cy="196532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0" name="Text Box 22"/>
          <p:cNvSpPr txBox="1">
            <a:spLocks noChangeArrowheads="1"/>
          </p:cNvSpPr>
          <p:nvPr/>
        </p:nvSpPr>
        <p:spPr bwMode="auto">
          <a:xfrm>
            <a:off x="7315200" y="2301876"/>
            <a:ext cx="24384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Which line best fits the data?</a:t>
            </a:r>
          </a:p>
        </p:txBody>
      </p:sp>
    </p:spTree>
    <p:extLst>
      <p:ext uri="{BB962C8B-B14F-4D97-AF65-F5344CB8AC3E}">
        <p14:creationId xmlns:p14="http://schemas.microsoft.com/office/powerpoint/2010/main" val="1222911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24"/>
                                        </p:tgtEl>
                                        <p:attrNameLst>
                                          <p:attrName>style.visibility</p:attrName>
                                        </p:attrNameLst>
                                      </p:cBhvr>
                                      <p:to>
                                        <p:strVal val="visible"/>
                                      </p:to>
                                    </p:set>
                                    <p:animEffect transition="in" filter="wipe(left)">
                                      <p:cBhvr>
                                        <p:cTn id="7" dur="500"/>
                                        <p:tgtEl>
                                          <p:spTgt spid="20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25"/>
                                        </p:tgtEl>
                                        <p:attrNameLst>
                                          <p:attrName>style.visibility</p:attrName>
                                        </p:attrNameLst>
                                      </p:cBhvr>
                                      <p:to>
                                        <p:strVal val="visible"/>
                                      </p:to>
                                    </p:set>
                                    <p:animEffect transition="in" filter="wipe(left)">
                                      <p:cBhvr>
                                        <p:cTn id="12" dur="500"/>
                                        <p:tgtEl>
                                          <p:spTgt spid="20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4" grpId="0" animBg="1"/>
      <p:bldP spid="20072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828800" y="3048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The best line is the one that minimizes the error</a:t>
            </a:r>
          </a:p>
        </p:txBody>
      </p:sp>
      <p:graphicFrame>
        <p:nvGraphicFramePr>
          <p:cNvPr id="86019" name="Object 3"/>
          <p:cNvGraphicFramePr>
            <a:graphicFrameLocks noChangeAspect="1"/>
          </p:cNvGraphicFramePr>
          <p:nvPr/>
        </p:nvGraphicFramePr>
        <p:xfrm>
          <a:off x="4760914" y="2133601"/>
          <a:ext cx="1792287" cy="447675"/>
        </p:xfrm>
        <a:graphic>
          <a:graphicData uri="http://schemas.openxmlformats.org/presentationml/2006/ole">
            <mc:AlternateContent xmlns:mc="http://schemas.openxmlformats.org/markup-compatibility/2006">
              <mc:Choice xmlns:v="urn:schemas-microsoft-com:vml" Requires="v">
                <p:oleObj name="Equation" r:id="rId3" imgW="710891" imgH="177723" progId="Equation.3">
                  <p:embed/>
                </p:oleObj>
              </mc:Choice>
              <mc:Fallback>
                <p:oleObj name="Equation" r:id="rId3" imgW="710891" imgH="177723" progId="Equation.3">
                  <p:embed/>
                  <p:pic>
                    <p:nvPicPr>
                      <p:cNvPr id="860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914" y="2133601"/>
                        <a:ext cx="1792287"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0" name="Text Box 4"/>
          <p:cNvSpPr txBox="1">
            <a:spLocks noChangeArrowheads="1"/>
          </p:cNvSpPr>
          <p:nvPr/>
        </p:nvSpPr>
        <p:spPr bwMode="auto">
          <a:xfrm>
            <a:off x="2209800" y="1447800"/>
            <a:ext cx="7696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The predicted line is …</a:t>
            </a:r>
          </a:p>
        </p:txBody>
      </p:sp>
      <p:sp>
        <p:nvSpPr>
          <p:cNvPr id="86021" name="Text Box 5"/>
          <p:cNvSpPr txBox="1">
            <a:spLocks noChangeArrowheads="1"/>
          </p:cNvSpPr>
          <p:nvPr/>
        </p:nvSpPr>
        <p:spPr bwMode="auto">
          <a:xfrm>
            <a:off x="2209800" y="3352800"/>
            <a:ext cx="76200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So, the error is …</a:t>
            </a:r>
          </a:p>
        </p:txBody>
      </p:sp>
      <p:graphicFrame>
        <p:nvGraphicFramePr>
          <p:cNvPr id="86022" name="Object 6"/>
          <p:cNvGraphicFramePr>
            <a:graphicFrameLocks noChangeAspect="1"/>
          </p:cNvGraphicFramePr>
          <p:nvPr/>
        </p:nvGraphicFramePr>
        <p:xfrm>
          <a:off x="4953000" y="3919538"/>
          <a:ext cx="1600200" cy="576262"/>
        </p:xfrm>
        <a:graphic>
          <a:graphicData uri="http://schemas.openxmlformats.org/presentationml/2006/ole">
            <mc:AlternateContent xmlns:mc="http://schemas.openxmlformats.org/markup-compatibility/2006">
              <mc:Choice xmlns:v="urn:schemas-microsoft-com:vml" Requires="v">
                <p:oleObj name="Equation" r:id="rId5" imgW="634725" imgH="228501" progId="Equation.3">
                  <p:embed/>
                </p:oleObj>
              </mc:Choice>
              <mc:Fallback>
                <p:oleObj name="Equation" r:id="rId5" imgW="634725" imgH="228501" progId="Equation.3">
                  <p:embed/>
                  <p:pic>
                    <p:nvPicPr>
                      <p:cNvPr id="860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919538"/>
                        <a:ext cx="16002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3" name="Text Box 7"/>
          <p:cNvSpPr txBox="1">
            <a:spLocks noChangeArrowheads="1"/>
          </p:cNvSpPr>
          <p:nvPr/>
        </p:nvSpPr>
        <p:spPr bwMode="auto">
          <a:xfrm>
            <a:off x="2286000" y="5137151"/>
            <a:ext cx="7543800" cy="127419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10000"/>
              </a:spcBef>
            </a:pPr>
            <a:r>
              <a:rPr lang="en-US" altLang="en-US" sz="2400">
                <a:solidFill>
                  <a:schemeClr val="bg1"/>
                </a:solidFill>
              </a:rPr>
              <a:t>Where:   </a:t>
            </a:r>
            <a:r>
              <a:rPr lang="en-US" altLang="en-US" sz="2400">
                <a:solidFill>
                  <a:schemeClr val="bg1"/>
                </a:solidFill>
                <a:cs typeface="Times New Roman" panose="02020603050405020304" pitchFamily="18" charset="0"/>
              </a:rPr>
              <a:t>ε  is the error</a:t>
            </a:r>
          </a:p>
          <a:p>
            <a:pPr eaLnBrk="1" hangingPunct="1">
              <a:spcBef>
                <a:spcPct val="10000"/>
              </a:spcBef>
            </a:pPr>
            <a:r>
              <a:rPr lang="en-US" altLang="en-US" sz="2400">
                <a:solidFill>
                  <a:schemeClr val="bg1"/>
                </a:solidFill>
                <a:cs typeface="Times New Roman" panose="02020603050405020304" pitchFamily="18" charset="0"/>
              </a:rPr>
              <a:t>	  y   is the observed value</a:t>
            </a:r>
          </a:p>
          <a:p>
            <a:pPr eaLnBrk="1" hangingPunct="1">
              <a:spcBef>
                <a:spcPct val="10000"/>
              </a:spcBef>
            </a:pPr>
            <a:r>
              <a:rPr lang="en-US" altLang="en-US" sz="2400">
                <a:solidFill>
                  <a:schemeClr val="bg1"/>
                </a:solidFill>
                <a:cs typeface="Times New Roman" panose="02020603050405020304" pitchFamily="18" charset="0"/>
              </a:rPr>
              <a:t>	  Y  is the predicted value</a:t>
            </a:r>
            <a:endParaRPr lang="en-US" altLang="en-US" sz="2400">
              <a:solidFill>
                <a:schemeClr val="bg1"/>
              </a:solidFill>
            </a:endParaRPr>
          </a:p>
        </p:txBody>
      </p:sp>
    </p:spTree>
    <p:extLst>
      <p:ext uri="{BB962C8B-B14F-4D97-AF65-F5344CB8AC3E}">
        <p14:creationId xmlns:p14="http://schemas.microsoft.com/office/powerpoint/2010/main" val="7030351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905000" y="3048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Least Squares Method of Linear Regression</a:t>
            </a:r>
          </a:p>
        </p:txBody>
      </p:sp>
      <p:sp>
        <p:nvSpPr>
          <p:cNvPr id="88067" name="Text Box 3"/>
          <p:cNvSpPr txBox="1">
            <a:spLocks noChangeArrowheads="1"/>
          </p:cNvSpPr>
          <p:nvPr/>
        </p:nvSpPr>
        <p:spPr bwMode="auto">
          <a:xfrm>
            <a:off x="2133600" y="1981200"/>
            <a:ext cx="7772400" cy="4572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The goal of LSM is to minimize the sum of squared errors…</a:t>
            </a:r>
          </a:p>
        </p:txBody>
      </p:sp>
      <p:graphicFrame>
        <p:nvGraphicFramePr>
          <p:cNvPr id="88068" name="Object 4"/>
          <p:cNvGraphicFramePr>
            <a:graphicFrameLocks noChangeAspect="1"/>
          </p:cNvGraphicFramePr>
          <p:nvPr/>
        </p:nvGraphicFramePr>
        <p:xfrm>
          <a:off x="5191126" y="3338513"/>
          <a:ext cx="1743075" cy="633412"/>
        </p:xfrm>
        <a:graphic>
          <a:graphicData uri="http://schemas.openxmlformats.org/presentationml/2006/ole">
            <mc:AlternateContent xmlns:mc="http://schemas.openxmlformats.org/markup-compatibility/2006">
              <mc:Choice xmlns:v="urn:schemas-microsoft-com:vml" Requires="v">
                <p:oleObj name="Equation" r:id="rId3" imgW="698197" imgH="253890" progId="Equation.3">
                  <p:embed/>
                </p:oleObj>
              </mc:Choice>
              <mc:Fallback>
                <p:oleObj name="Equation" r:id="rId3" imgW="698197" imgH="253890" progId="Equation.3">
                  <p:embed/>
                  <p:pic>
                    <p:nvPicPr>
                      <p:cNvPr id="880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6" y="3338513"/>
                        <a:ext cx="1743075"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00276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905000" y="3048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What does that mean?</a:t>
            </a:r>
          </a:p>
        </p:txBody>
      </p:sp>
      <p:sp>
        <p:nvSpPr>
          <p:cNvPr id="90115" name="Line 3"/>
          <p:cNvSpPr>
            <a:spLocks noChangeShapeType="1"/>
          </p:cNvSpPr>
          <p:nvPr/>
        </p:nvSpPr>
        <p:spPr bwMode="auto">
          <a:xfrm flipV="1">
            <a:off x="2209800" y="1997075"/>
            <a:ext cx="0" cy="373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6" name="Line 4"/>
          <p:cNvSpPr>
            <a:spLocks noChangeShapeType="1"/>
          </p:cNvSpPr>
          <p:nvPr/>
        </p:nvSpPr>
        <p:spPr bwMode="auto">
          <a:xfrm>
            <a:off x="2209800" y="5730875"/>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7" name="Oval 5"/>
          <p:cNvSpPr>
            <a:spLocks noChangeArrowheads="1"/>
          </p:cNvSpPr>
          <p:nvPr/>
        </p:nvSpPr>
        <p:spPr bwMode="auto">
          <a:xfrm>
            <a:off x="2362200" y="50450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18" name="Oval 6"/>
          <p:cNvSpPr>
            <a:spLocks noChangeArrowheads="1"/>
          </p:cNvSpPr>
          <p:nvPr/>
        </p:nvSpPr>
        <p:spPr bwMode="auto">
          <a:xfrm>
            <a:off x="2590800" y="48164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19" name="Oval 7"/>
          <p:cNvSpPr>
            <a:spLocks noChangeArrowheads="1"/>
          </p:cNvSpPr>
          <p:nvPr/>
        </p:nvSpPr>
        <p:spPr bwMode="auto">
          <a:xfrm>
            <a:off x="2819400" y="4892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0" name="Oval 8"/>
          <p:cNvSpPr>
            <a:spLocks noChangeArrowheads="1"/>
          </p:cNvSpPr>
          <p:nvPr/>
        </p:nvSpPr>
        <p:spPr bwMode="auto">
          <a:xfrm>
            <a:off x="3048000" y="48164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1" name="Oval 9"/>
          <p:cNvSpPr>
            <a:spLocks noChangeArrowheads="1"/>
          </p:cNvSpPr>
          <p:nvPr/>
        </p:nvSpPr>
        <p:spPr bwMode="auto">
          <a:xfrm>
            <a:off x="3276600" y="44354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2" name="Oval 10"/>
          <p:cNvSpPr>
            <a:spLocks noChangeArrowheads="1"/>
          </p:cNvSpPr>
          <p:nvPr/>
        </p:nvSpPr>
        <p:spPr bwMode="auto">
          <a:xfrm>
            <a:off x="3505200" y="45878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3" name="Oval 11"/>
          <p:cNvSpPr>
            <a:spLocks noChangeArrowheads="1"/>
          </p:cNvSpPr>
          <p:nvPr/>
        </p:nvSpPr>
        <p:spPr bwMode="auto">
          <a:xfrm>
            <a:off x="3733800" y="43592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4" name="Oval 12"/>
          <p:cNvSpPr>
            <a:spLocks noChangeArrowheads="1"/>
          </p:cNvSpPr>
          <p:nvPr/>
        </p:nvSpPr>
        <p:spPr bwMode="auto">
          <a:xfrm>
            <a:off x="3962400" y="4130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5" name="Oval 13"/>
          <p:cNvSpPr>
            <a:spLocks noChangeArrowheads="1"/>
          </p:cNvSpPr>
          <p:nvPr/>
        </p:nvSpPr>
        <p:spPr bwMode="auto">
          <a:xfrm>
            <a:off x="4191000" y="4130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6" name="Oval 14"/>
          <p:cNvSpPr>
            <a:spLocks noChangeArrowheads="1"/>
          </p:cNvSpPr>
          <p:nvPr/>
        </p:nvSpPr>
        <p:spPr bwMode="auto">
          <a:xfrm>
            <a:off x="4419600" y="39782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7" name="Oval 15"/>
          <p:cNvSpPr>
            <a:spLocks noChangeArrowheads="1"/>
          </p:cNvSpPr>
          <p:nvPr/>
        </p:nvSpPr>
        <p:spPr bwMode="auto">
          <a:xfrm>
            <a:off x="4648200" y="3749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8" name="Oval 16"/>
          <p:cNvSpPr>
            <a:spLocks noChangeArrowheads="1"/>
          </p:cNvSpPr>
          <p:nvPr/>
        </p:nvSpPr>
        <p:spPr bwMode="auto">
          <a:xfrm>
            <a:off x="4876800" y="39020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9" name="Oval 17"/>
          <p:cNvSpPr>
            <a:spLocks noChangeArrowheads="1"/>
          </p:cNvSpPr>
          <p:nvPr/>
        </p:nvSpPr>
        <p:spPr bwMode="auto">
          <a:xfrm>
            <a:off x="5105400" y="38258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30" name="Text Box 18"/>
          <p:cNvSpPr txBox="1">
            <a:spLocks noChangeArrowheads="1"/>
          </p:cNvSpPr>
          <p:nvPr/>
        </p:nvSpPr>
        <p:spPr bwMode="auto">
          <a:xfrm>
            <a:off x="2417763" y="183832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t>Alcohol Sales</a:t>
            </a:r>
          </a:p>
        </p:txBody>
      </p:sp>
      <p:sp>
        <p:nvSpPr>
          <p:cNvPr id="90131" name="Text Box 19"/>
          <p:cNvSpPr txBox="1">
            <a:spLocks noChangeArrowheads="1"/>
          </p:cNvSpPr>
          <p:nvPr/>
        </p:nvSpPr>
        <p:spPr bwMode="auto">
          <a:xfrm>
            <a:off x="6248400" y="5730876"/>
            <a:ext cx="243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t>Average Monthly Temperature</a:t>
            </a:r>
          </a:p>
        </p:txBody>
      </p:sp>
      <p:sp>
        <p:nvSpPr>
          <p:cNvPr id="90132" name="Line 20"/>
          <p:cNvSpPr>
            <a:spLocks noChangeShapeType="1"/>
          </p:cNvSpPr>
          <p:nvPr/>
        </p:nvSpPr>
        <p:spPr bwMode="auto">
          <a:xfrm flipV="1">
            <a:off x="2209800" y="3521075"/>
            <a:ext cx="3276600" cy="1600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69" name="Rectangle 21"/>
          <p:cNvSpPr>
            <a:spLocks noChangeArrowheads="1"/>
          </p:cNvSpPr>
          <p:nvPr/>
        </p:nvSpPr>
        <p:spPr bwMode="auto">
          <a:xfrm>
            <a:off x="4495800" y="3521075"/>
            <a:ext cx="838200" cy="533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06870" name="Text Box 22"/>
          <p:cNvSpPr txBox="1">
            <a:spLocks noChangeArrowheads="1"/>
          </p:cNvSpPr>
          <p:nvPr/>
        </p:nvSpPr>
        <p:spPr bwMode="auto">
          <a:xfrm>
            <a:off x="6400800" y="3705225"/>
            <a:ext cx="2971800" cy="156966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So LSM tries to minimize the distance between the line and the points!</a:t>
            </a:r>
          </a:p>
        </p:txBody>
      </p:sp>
      <p:grpSp>
        <p:nvGrpSpPr>
          <p:cNvPr id="206871" name="Group 23"/>
          <p:cNvGrpSpPr>
            <a:grpSpLocks/>
          </p:cNvGrpSpPr>
          <p:nvPr/>
        </p:nvGrpSpPr>
        <p:grpSpPr bwMode="auto">
          <a:xfrm>
            <a:off x="5105400" y="1371600"/>
            <a:ext cx="4800600" cy="2057400"/>
            <a:chOff x="2256" y="864"/>
            <a:chExt cx="3024" cy="1296"/>
          </a:xfrm>
        </p:grpSpPr>
        <p:grpSp>
          <p:nvGrpSpPr>
            <p:cNvPr id="90136" name="Group 24"/>
            <p:cNvGrpSpPr>
              <a:grpSpLocks/>
            </p:cNvGrpSpPr>
            <p:nvPr/>
          </p:nvGrpSpPr>
          <p:grpSpPr bwMode="auto">
            <a:xfrm>
              <a:off x="3648" y="864"/>
              <a:ext cx="1632" cy="1104"/>
              <a:chOff x="3648" y="864"/>
              <a:chExt cx="1632" cy="1104"/>
            </a:xfrm>
          </p:grpSpPr>
          <p:sp>
            <p:nvSpPr>
              <p:cNvPr id="90138" name="Line 25"/>
              <p:cNvSpPr>
                <a:spLocks noChangeShapeType="1"/>
              </p:cNvSpPr>
              <p:nvPr/>
            </p:nvSpPr>
            <p:spPr bwMode="auto">
              <a:xfrm>
                <a:off x="4104" y="1165"/>
                <a:ext cx="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39" name="Rectangle 26"/>
              <p:cNvSpPr>
                <a:spLocks noChangeArrowheads="1"/>
              </p:cNvSpPr>
              <p:nvPr/>
            </p:nvSpPr>
            <p:spPr bwMode="auto">
              <a:xfrm>
                <a:off x="3648" y="864"/>
                <a:ext cx="1632" cy="1104"/>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0" name="Line 27"/>
              <p:cNvSpPr>
                <a:spLocks noChangeShapeType="1"/>
              </p:cNvSpPr>
              <p:nvPr/>
            </p:nvSpPr>
            <p:spPr bwMode="auto">
              <a:xfrm flipV="1">
                <a:off x="3648" y="1114"/>
                <a:ext cx="1632" cy="52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1" name="Oval 28"/>
              <p:cNvSpPr>
                <a:spLocks noChangeArrowheads="1"/>
              </p:cNvSpPr>
              <p:nvPr/>
            </p:nvSpPr>
            <p:spPr bwMode="auto">
              <a:xfrm>
                <a:off x="4512" y="1632"/>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2" name="Oval 29"/>
              <p:cNvSpPr>
                <a:spLocks noChangeArrowheads="1"/>
              </p:cNvSpPr>
              <p:nvPr/>
            </p:nvSpPr>
            <p:spPr bwMode="auto">
              <a:xfrm>
                <a:off x="4032" y="1066"/>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3" name="Line 30"/>
              <p:cNvSpPr>
                <a:spLocks noChangeShapeType="1"/>
              </p:cNvSpPr>
              <p:nvPr/>
            </p:nvSpPr>
            <p:spPr bwMode="auto">
              <a:xfrm>
                <a:off x="4591" y="13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4" name="AutoShape 31"/>
              <p:cNvSpPr>
                <a:spLocks/>
              </p:cNvSpPr>
              <p:nvPr/>
            </p:nvSpPr>
            <p:spPr bwMode="auto">
              <a:xfrm rot="65467">
                <a:off x="3986" y="1208"/>
                <a:ext cx="51" cy="271"/>
              </a:xfrm>
              <a:prstGeom prst="leftBrace">
                <a:avLst>
                  <a:gd name="adj1" fmla="val 44281"/>
                  <a:gd name="adj2" fmla="val 50000"/>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5" name="Text Box 32"/>
              <p:cNvSpPr txBox="1">
                <a:spLocks noChangeArrowheads="1"/>
              </p:cNvSpPr>
              <p:nvPr/>
            </p:nvSpPr>
            <p:spPr bwMode="auto">
              <a:xfrm>
                <a:off x="3837" y="1207"/>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800" b="1">
                    <a:cs typeface="Times New Roman" panose="02020603050405020304" pitchFamily="18" charset="0"/>
                  </a:rPr>
                  <a:t>ε</a:t>
                </a:r>
                <a:endParaRPr lang="en-US" altLang="en-US" sz="1800" b="1"/>
              </a:p>
            </p:txBody>
          </p:sp>
          <p:sp>
            <p:nvSpPr>
              <p:cNvPr id="90146" name="AutoShape 33"/>
              <p:cNvSpPr>
                <a:spLocks/>
              </p:cNvSpPr>
              <p:nvPr/>
            </p:nvSpPr>
            <p:spPr bwMode="auto">
              <a:xfrm rot="65467" flipH="1">
                <a:off x="4628" y="1355"/>
                <a:ext cx="57" cy="267"/>
              </a:xfrm>
              <a:prstGeom prst="leftBrace">
                <a:avLst>
                  <a:gd name="adj1" fmla="val 61372"/>
                  <a:gd name="adj2" fmla="val 49495"/>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7" name="Text Box 34"/>
              <p:cNvSpPr txBox="1">
                <a:spLocks noChangeArrowheads="1"/>
              </p:cNvSpPr>
              <p:nvPr/>
            </p:nvSpPr>
            <p:spPr bwMode="auto">
              <a:xfrm>
                <a:off x="4661" y="13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800" b="1">
                    <a:cs typeface="Times New Roman" panose="02020603050405020304" pitchFamily="18" charset="0"/>
                  </a:rPr>
                  <a:t>ε</a:t>
                </a:r>
                <a:endParaRPr lang="en-US" altLang="en-US" sz="1800" b="1"/>
              </a:p>
            </p:txBody>
          </p:sp>
          <p:sp>
            <p:nvSpPr>
              <p:cNvPr id="90148" name="Oval 35"/>
              <p:cNvSpPr>
                <a:spLocks noChangeArrowheads="1"/>
              </p:cNvSpPr>
              <p:nvPr/>
            </p:nvSpPr>
            <p:spPr bwMode="auto">
              <a:xfrm>
                <a:off x="4939" y="1488"/>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9" name="Line 36"/>
              <p:cNvSpPr>
                <a:spLocks noChangeShapeType="1"/>
              </p:cNvSpPr>
              <p:nvPr/>
            </p:nvSpPr>
            <p:spPr bwMode="auto">
              <a:xfrm>
                <a:off x="5018" y="120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50" name="AutoShape 37"/>
              <p:cNvSpPr>
                <a:spLocks/>
              </p:cNvSpPr>
              <p:nvPr/>
            </p:nvSpPr>
            <p:spPr bwMode="auto">
              <a:xfrm rot="65467" flipH="1">
                <a:off x="5055" y="1211"/>
                <a:ext cx="57" cy="267"/>
              </a:xfrm>
              <a:prstGeom prst="leftBrace">
                <a:avLst>
                  <a:gd name="adj1" fmla="val 61372"/>
                  <a:gd name="adj2" fmla="val 49495"/>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51" name="Text Box 38"/>
              <p:cNvSpPr txBox="1">
                <a:spLocks noChangeArrowheads="1"/>
              </p:cNvSpPr>
              <p:nvPr/>
            </p:nvSpPr>
            <p:spPr bwMode="auto">
              <a:xfrm>
                <a:off x="5088" y="121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800" b="1">
                    <a:cs typeface="Times New Roman" panose="02020603050405020304" pitchFamily="18" charset="0"/>
                  </a:rPr>
                  <a:t>ε</a:t>
                </a:r>
                <a:endParaRPr lang="en-US" altLang="en-US" sz="1800" b="1"/>
              </a:p>
            </p:txBody>
          </p:sp>
        </p:grpSp>
        <p:sp>
          <p:nvSpPr>
            <p:cNvPr id="90137" name="Freeform 39"/>
            <p:cNvSpPr>
              <a:spLocks/>
            </p:cNvSpPr>
            <p:nvPr/>
          </p:nvSpPr>
          <p:spPr bwMode="auto">
            <a:xfrm>
              <a:off x="2256" y="1392"/>
              <a:ext cx="1344" cy="768"/>
            </a:xfrm>
            <a:custGeom>
              <a:avLst/>
              <a:gdLst>
                <a:gd name="T0" fmla="*/ 0 w 1344"/>
                <a:gd name="T1" fmla="*/ 491 h 960"/>
                <a:gd name="T2" fmla="*/ 432 w 1344"/>
                <a:gd name="T3" fmla="*/ 222 h 960"/>
                <a:gd name="T4" fmla="*/ 1344 w 1344"/>
                <a:gd name="T5" fmla="*/ 0 h 960"/>
                <a:gd name="T6" fmla="*/ 0 60000 65536"/>
                <a:gd name="T7" fmla="*/ 0 60000 65536"/>
                <a:gd name="T8" fmla="*/ 0 60000 65536"/>
              </a:gdLst>
              <a:ahLst/>
              <a:cxnLst>
                <a:cxn ang="T6">
                  <a:pos x="T0" y="T1"/>
                </a:cxn>
                <a:cxn ang="T7">
                  <a:pos x="T2" y="T3"/>
                </a:cxn>
                <a:cxn ang="T8">
                  <a:pos x="T4" y="T5"/>
                </a:cxn>
              </a:cxnLst>
              <a:rect l="0" t="0" r="r" b="b"/>
              <a:pathLst>
                <a:path w="1344" h="960">
                  <a:moveTo>
                    <a:pt x="0" y="960"/>
                  </a:moveTo>
                  <a:cubicBezTo>
                    <a:pt x="104" y="776"/>
                    <a:pt x="208" y="592"/>
                    <a:pt x="432" y="432"/>
                  </a:cubicBezTo>
                  <a:cubicBezTo>
                    <a:pt x="656" y="272"/>
                    <a:pt x="1192" y="72"/>
                    <a:pt x="1344"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375478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6869"/>
                                        </p:tgtEl>
                                        <p:attrNameLst>
                                          <p:attrName>style.visibility</p:attrName>
                                        </p:attrNameLst>
                                      </p:cBhvr>
                                      <p:to>
                                        <p:strVal val="visible"/>
                                      </p:to>
                                    </p:set>
                                    <p:animEffect transition="in" filter="dissolve">
                                      <p:cBhvr>
                                        <p:cTn id="7" dur="500"/>
                                        <p:tgtEl>
                                          <p:spTgt spid="20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206871"/>
                                        </p:tgtEl>
                                        <p:attrNameLst>
                                          <p:attrName>style.visibility</p:attrName>
                                        </p:attrNameLst>
                                      </p:cBhvr>
                                      <p:to>
                                        <p:strVal val="visible"/>
                                      </p:to>
                                    </p:set>
                                    <p:anim calcmode="lin" valueType="num">
                                      <p:cBhvr>
                                        <p:cTn id="12" dur="500" fill="hold"/>
                                        <p:tgtEl>
                                          <p:spTgt spid="206871"/>
                                        </p:tgtEl>
                                        <p:attrNameLst>
                                          <p:attrName>ppt_w</p:attrName>
                                        </p:attrNameLst>
                                      </p:cBhvr>
                                      <p:tavLst>
                                        <p:tav tm="0">
                                          <p:val>
                                            <p:fltVal val="0"/>
                                          </p:val>
                                        </p:tav>
                                        <p:tav tm="100000">
                                          <p:val>
                                            <p:strVal val="#ppt_w"/>
                                          </p:val>
                                        </p:tav>
                                      </p:tavLst>
                                    </p:anim>
                                    <p:anim calcmode="lin" valueType="num">
                                      <p:cBhvr>
                                        <p:cTn id="13" dur="500" fill="hold"/>
                                        <p:tgtEl>
                                          <p:spTgt spid="206871"/>
                                        </p:tgtEl>
                                        <p:attrNameLst>
                                          <p:attrName>ppt_h</p:attrName>
                                        </p:attrNameLst>
                                      </p:cBhvr>
                                      <p:tavLst>
                                        <p:tav tm="0">
                                          <p:val>
                                            <p:fltVal val="0"/>
                                          </p:val>
                                        </p:tav>
                                        <p:tav tm="100000">
                                          <p:val>
                                            <p:strVal val="#ppt_h"/>
                                          </p:val>
                                        </p:tav>
                                      </p:tavLst>
                                    </p:anim>
                                    <p:anim calcmode="lin" valueType="num">
                                      <p:cBhvr>
                                        <p:cTn id="14" dur="500" fill="hold"/>
                                        <p:tgtEl>
                                          <p:spTgt spid="206871"/>
                                        </p:tgtEl>
                                        <p:attrNameLst>
                                          <p:attrName>ppt_x</p:attrName>
                                        </p:attrNameLst>
                                      </p:cBhvr>
                                      <p:tavLst>
                                        <p:tav tm="0">
                                          <p:val>
                                            <p:fltVal val="0.5"/>
                                          </p:val>
                                        </p:tav>
                                        <p:tav tm="100000">
                                          <p:val>
                                            <p:strVal val="#ppt_x"/>
                                          </p:val>
                                        </p:tav>
                                      </p:tavLst>
                                    </p:anim>
                                    <p:anim calcmode="lin" valueType="num">
                                      <p:cBhvr>
                                        <p:cTn id="15" dur="500" fill="hold"/>
                                        <p:tgtEl>
                                          <p:spTgt spid="206871"/>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06870"/>
                                        </p:tgtEl>
                                        <p:attrNameLst>
                                          <p:attrName>style.visibility</p:attrName>
                                        </p:attrNameLst>
                                      </p:cBhvr>
                                      <p:to>
                                        <p:strVal val="visible"/>
                                      </p:to>
                                    </p:set>
                                    <p:animEffect transition="in" filter="dissolve">
                                      <p:cBhvr>
                                        <p:cTn id="20" dur="500"/>
                                        <p:tgtEl>
                                          <p:spTgt spid="20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9" grpId="0" animBg="1"/>
      <p:bldP spid="206870"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905000" y="3048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Least Squares Method of Linear Regression</a:t>
            </a:r>
          </a:p>
        </p:txBody>
      </p:sp>
      <p:sp>
        <p:nvSpPr>
          <p:cNvPr id="92163" name="Text Box 3"/>
          <p:cNvSpPr txBox="1">
            <a:spLocks noChangeArrowheads="1"/>
          </p:cNvSpPr>
          <p:nvPr/>
        </p:nvSpPr>
        <p:spPr bwMode="auto">
          <a:xfrm>
            <a:off x="2057400" y="1676400"/>
            <a:ext cx="7696200" cy="4572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Then the line is defined by</a:t>
            </a:r>
          </a:p>
        </p:txBody>
      </p:sp>
      <p:graphicFrame>
        <p:nvGraphicFramePr>
          <p:cNvPr id="92164" name="Object 4"/>
          <p:cNvGraphicFramePr>
            <a:graphicFrameLocks noChangeAspect="1"/>
          </p:cNvGraphicFramePr>
          <p:nvPr/>
        </p:nvGraphicFramePr>
        <p:xfrm>
          <a:off x="4876801" y="3733800"/>
          <a:ext cx="1649413" cy="508000"/>
        </p:xfrm>
        <a:graphic>
          <a:graphicData uri="http://schemas.openxmlformats.org/presentationml/2006/ole">
            <mc:AlternateContent xmlns:mc="http://schemas.openxmlformats.org/markup-compatibility/2006">
              <mc:Choice xmlns:v="urn:schemas-microsoft-com:vml" Requires="v">
                <p:oleObj name="Equation" r:id="rId3" imgW="660113" imgH="203112" progId="Equation.3">
                  <p:embed/>
                </p:oleObj>
              </mc:Choice>
              <mc:Fallback>
                <p:oleObj name="Equation" r:id="rId3" imgW="660113" imgH="203112" progId="Equation.3">
                  <p:embed/>
                  <p:pic>
                    <p:nvPicPr>
                      <p:cNvPr id="921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1" y="3733800"/>
                        <a:ext cx="1649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5"/>
          <p:cNvGraphicFramePr>
            <a:graphicFrameLocks noChangeAspect="1"/>
          </p:cNvGraphicFramePr>
          <p:nvPr/>
        </p:nvGraphicFramePr>
        <p:xfrm>
          <a:off x="4887913" y="4724401"/>
          <a:ext cx="2379662" cy="1204913"/>
        </p:xfrm>
        <a:graphic>
          <a:graphicData uri="http://schemas.openxmlformats.org/presentationml/2006/ole">
            <mc:AlternateContent xmlns:mc="http://schemas.openxmlformats.org/markup-compatibility/2006">
              <mc:Choice xmlns:v="urn:schemas-microsoft-com:vml" Requires="v">
                <p:oleObj name="Equation" r:id="rId5" imgW="952087" imgH="482391" progId="Equation.3">
                  <p:embed/>
                </p:oleObj>
              </mc:Choice>
              <mc:Fallback>
                <p:oleObj name="Equation" r:id="rId5" imgW="952087" imgH="482391" progId="Equation.3">
                  <p:embed/>
                  <p:pic>
                    <p:nvPicPr>
                      <p:cNvPr id="921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7913" y="4724401"/>
                        <a:ext cx="2379662" cy="120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6" name="Object 6"/>
          <p:cNvGraphicFramePr>
            <a:graphicFrameLocks noChangeAspect="1"/>
          </p:cNvGraphicFramePr>
          <p:nvPr/>
        </p:nvGraphicFramePr>
        <p:xfrm>
          <a:off x="4800601" y="2514601"/>
          <a:ext cx="1776413" cy="442913"/>
        </p:xfrm>
        <a:graphic>
          <a:graphicData uri="http://schemas.openxmlformats.org/presentationml/2006/ole">
            <mc:AlternateContent xmlns:mc="http://schemas.openxmlformats.org/markup-compatibility/2006">
              <mc:Choice xmlns:v="urn:schemas-microsoft-com:vml" Requires="v">
                <p:oleObj name="Equation" r:id="rId7" imgW="710891" imgH="177723" progId="Equation.3">
                  <p:embed/>
                </p:oleObj>
              </mc:Choice>
              <mc:Fallback>
                <p:oleObj name="Equation" r:id="rId7" imgW="710891" imgH="177723" progId="Equation.3">
                  <p:embed/>
                  <p:pic>
                    <p:nvPicPr>
                      <p:cNvPr id="9216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1" y="2514601"/>
                        <a:ext cx="1776413"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59658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bwMode="auto">
          <a:xfrm>
            <a:off x="1442965" y="517526"/>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l"/>
            <a:r>
              <a:rPr lang="en-US" altLang="en-US" sz="4000" b="1" dirty="0"/>
              <a:t>Barometric Methods</a:t>
            </a:r>
            <a:br>
              <a:rPr lang="en-US" altLang="en-US" sz="3200" dirty="0"/>
            </a:br>
            <a:endParaRPr lang="en-US" altLang="en-US" sz="3200" dirty="0"/>
          </a:p>
        </p:txBody>
      </p:sp>
      <p:sp>
        <p:nvSpPr>
          <p:cNvPr id="94211" name="Content Placeholder 2"/>
          <p:cNvSpPr>
            <a:spLocks noGrp="1"/>
          </p:cNvSpPr>
          <p:nvPr>
            <p:ph idx="1"/>
          </p:nvPr>
        </p:nvSpPr>
        <p:spPr bwMode="auto">
          <a:xfrm>
            <a:off x="1282890" y="1371601"/>
            <a:ext cx="9580728" cy="4805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barometric method is based on the approach of developing an index of relevant economic indicators and forecasting the future trends by analyzing the movements in these indicators. </a:t>
            </a:r>
          </a:p>
          <a:p>
            <a:r>
              <a:rPr lang="en-US" altLang="en-US" dirty="0"/>
              <a:t>A time-series of several indicators is developed to study the future trend. </a:t>
            </a:r>
            <a:br>
              <a:rPr lang="en-US" altLang="en-US" dirty="0"/>
            </a:br>
            <a:endParaRPr lang="en-US" altLang="en-US" dirty="0"/>
          </a:p>
          <a:p>
            <a:endParaRPr lang="en-US" altLang="en-US" dirty="0"/>
          </a:p>
        </p:txBody>
      </p:sp>
    </p:spTree>
    <p:extLst>
      <p:ext uri="{BB962C8B-B14F-4D97-AF65-F5344CB8AC3E}">
        <p14:creationId xmlns:p14="http://schemas.microsoft.com/office/powerpoint/2010/main" val="11805569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bwMode="auto">
          <a:xfrm>
            <a:off x="1361080" y="406069"/>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dirty="0"/>
              <a:t>Contd..</a:t>
            </a:r>
          </a:p>
        </p:txBody>
      </p:sp>
      <p:sp>
        <p:nvSpPr>
          <p:cNvPr id="95235" name="Content Placeholder 2"/>
          <p:cNvSpPr>
            <a:spLocks noGrp="1"/>
          </p:cNvSpPr>
          <p:nvPr>
            <p:ph idx="1"/>
          </p:nvPr>
        </p:nvSpPr>
        <p:spPr bwMode="auto">
          <a:xfrm>
            <a:off x="1160060" y="1371601"/>
            <a:ext cx="10140286" cy="4805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b="1" dirty="0"/>
              <a:t>Leading Series:</a:t>
            </a:r>
            <a:r>
              <a:rPr lang="en-US" altLang="en-US" sz="2400" dirty="0"/>
              <a:t> The leading series is comprised of indicators which move up or down ahead of some other series.</a:t>
            </a:r>
          </a:p>
          <a:p>
            <a:r>
              <a:rPr lang="en-US" altLang="en-US" sz="2400" dirty="0"/>
              <a:t>The most common examples of leading indicators are- net business investment index, a new order for durable goods, change in the value of inventories, corporate profits after tax, etc.</a:t>
            </a:r>
          </a:p>
          <a:p>
            <a:endParaRPr lang="en-US" altLang="en-US" dirty="0"/>
          </a:p>
        </p:txBody>
      </p:sp>
    </p:spTree>
    <p:extLst>
      <p:ext uri="{BB962C8B-B14F-4D97-AF65-F5344CB8AC3E}">
        <p14:creationId xmlns:p14="http://schemas.microsoft.com/office/powerpoint/2010/main" val="39747281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bwMode="auto">
          <a:xfrm>
            <a:off x="1037229" y="487956"/>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600" dirty="0"/>
              <a:t>Contd..</a:t>
            </a:r>
          </a:p>
        </p:txBody>
      </p:sp>
      <p:sp>
        <p:nvSpPr>
          <p:cNvPr id="96259" name="Content Placeholder 2"/>
          <p:cNvSpPr>
            <a:spLocks noGrp="1"/>
          </p:cNvSpPr>
          <p:nvPr>
            <p:ph idx="1"/>
          </p:nvPr>
        </p:nvSpPr>
        <p:spPr bwMode="auto">
          <a:xfrm>
            <a:off x="1037229" y="1533099"/>
            <a:ext cx="10126639" cy="4957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dirty="0"/>
              <a:t>Coincidental Series: </a:t>
            </a:r>
            <a:r>
              <a:rPr lang="en-US" altLang="en-US" dirty="0"/>
              <a:t>The coincidental series include indicators which move up and down simultaneously with the general level of economic activities. </a:t>
            </a:r>
          </a:p>
          <a:p>
            <a:r>
              <a:rPr lang="en-US" altLang="en-US" dirty="0"/>
              <a:t>The examples of coincidental series – the rate of unemployment, the number of employees in the non-agricultural sector, sales recorded by manufacturing, retail, and trading sectors</a:t>
            </a:r>
          </a:p>
          <a:p>
            <a:endParaRPr lang="en-US" altLang="en-US" dirty="0"/>
          </a:p>
        </p:txBody>
      </p:sp>
    </p:spTree>
    <p:extLst>
      <p:ext uri="{BB962C8B-B14F-4D97-AF65-F5344CB8AC3E}">
        <p14:creationId xmlns:p14="http://schemas.microsoft.com/office/powerpoint/2010/main" val="2551929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bwMode="auto">
          <a:xfrm>
            <a:off x="978943" y="774559"/>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600" dirty="0"/>
              <a:t>Contd..</a:t>
            </a:r>
          </a:p>
        </p:txBody>
      </p:sp>
      <p:sp>
        <p:nvSpPr>
          <p:cNvPr id="3" name="Content Placeholder 2"/>
          <p:cNvSpPr>
            <a:spLocks noGrp="1"/>
          </p:cNvSpPr>
          <p:nvPr>
            <p:ph idx="1"/>
          </p:nvPr>
        </p:nvSpPr>
        <p:spPr>
          <a:xfrm>
            <a:off x="978943" y="1834259"/>
            <a:ext cx="10753725" cy="3766185"/>
          </a:xfrm>
        </p:spPr>
        <p:txBody>
          <a:bodyPr/>
          <a:lstStyle/>
          <a:p>
            <a:pPr>
              <a:defRPr/>
            </a:pPr>
            <a:r>
              <a:rPr lang="en-US" b="1" dirty="0"/>
              <a:t>Lagging Series: </a:t>
            </a:r>
            <a:r>
              <a:rPr lang="en-US" dirty="0"/>
              <a:t>A series consisting of those indicators, which after some time-lag follows the change. Some of the lagging series are- outstanding loan, labor cost per unit production, lending rate for short-term loans, etc.</a:t>
            </a:r>
          </a:p>
          <a:p>
            <a:pPr marL="0" indent="0">
              <a:buNone/>
              <a:defRPr/>
            </a:pPr>
            <a:br>
              <a:rPr lang="en-US" dirty="0"/>
            </a:br>
            <a:endParaRPr lang="en-US" dirty="0"/>
          </a:p>
          <a:p>
            <a:pPr>
              <a:defRPr/>
            </a:pPr>
            <a:endParaRPr lang="en-US" dirty="0"/>
          </a:p>
        </p:txBody>
      </p:sp>
    </p:spTree>
    <p:extLst>
      <p:ext uri="{BB962C8B-B14F-4D97-AF65-F5344CB8AC3E}">
        <p14:creationId xmlns:p14="http://schemas.microsoft.com/office/powerpoint/2010/main" val="353039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itle 1"/>
          <p:cNvSpPr>
            <a:spLocks noGrp="1"/>
          </p:cNvSpPr>
          <p:nvPr>
            <p:ph type="title" idx="4294967295"/>
          </p:nvPr>
        </p:nvSpPr>
        <p:spPr>
          <a:xfrm>
            <a:off x="3352800" y="228600"/>
            <a:ext cx="8839200" cy="533400"/>
          </a:xfrm>
          <a:ln/>
        </p:spPr>
        <p:txBody>
          <a:bodyPr/>
          <a:lstStyle/>
          <a:p>
            <a:r>
              <a:rPr lang="en-US" altLang="en-US" sz="2800" dirty="0">
                <a:ea typeface="Arial Unicode MS" panose="020B0604020202020204" pitchFamily="34" charset="-128"/>
                <a:cs typeface="Arial Unicode MS" panose="020B0604020202020204" pitchFamily="34" charset="-128"/>
              </a:rPr>
              <a:t>Catherine’s Demand Schedule and Demand Curve: Example</a:t>
            </a:r>
          </a:p>
        </p:txBody>
      </p:sp>
      <p:sp>
        <p:nvSpPr>
          <p:cNvPr id="127" name="Rectangle 126"/>
          <p:cNvSpPr/>
          <p:nvPr/>
        </p:nvSpPr>
        <p:spPr>
          <a:xfrm>
            <a:off x="6095999" y="1555749"/>
            <a:ext cx="4708972"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13"/>
          <p:cNvGrpSpPr>
            <a:grpSpLocks/>
          </p:cNvGrpSpPr>
          <p:nvPr/>
        </p:nvGrpSpPr>
        <p:grpSpPr bwMode="auto">
          <a:xfrm>
            <a:off x="6096001" y="2144713"/>
            <a:ext cx="4416425" cy="2743200"/>
            <a:chOff x="4572000" y="2057400"/>
            <a:chExt cx="4416197" cy="2743200"/>
          </a:xfrm>
        </p:grpSpPr>
        <p:cxnSp>
          <p:nvCxnSpPr>
            <p:cNvPr id="76" name="Straight Connector 75"/>
            <p:cNvCxnSpPr/>
            <p:nvPr/>
          </p:nvCxnSpPr>
          <p:spPr>
            <a:xfrm>
              <a:off x="4572000" y="2057400"/>
              <a:ext cx="3649475" cy="274320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5365" name="TextBox 112"/>
            <p:cNvSpPr txBox="1">
              <a:spLocks noChangeArrowheads="1"/>
            </p:cNvSpPr>
            <p:nvPr/>
          </p:nvSpPr>
          <p:spPr bwMode="auto">
            <a:xfrm>
              <a:off x="7239000" y="3657600"/>
              <a:ext cx="17491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Demand curve</a:t>
              </a:r>
            </a:p>
          </p:txBody>
        </p:sp>
      </p:grpSp>
      <p:sp>
        <p:nvSpPr>
          <p:cNvPr id="5" name="TextBox 4"/>
          <p:cNvSpPr txBox="1">
            <a:spLocks noChangeArrowheads="1"/>
          </p:cNvSpPr>
          <p:nvPr/>
        </p:nvSpPr>
        <p:spPr bwMode="auto">
          <a:xfrm>
            <a:off x="1676400" y="4114800"/>
            <a:ext cx="3886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800080"/>
                </a:solidFill>
                <a:latin typeface="+mn-lt"/>
              </a:rPr>
              <a:t>The demand curve illustrates how the quantity demanded of the good changes as its price varies. Because a lower price increases the quantity demanded, the demand curve slopes downward.</a:t>
            </a:r>
          </a:p>
        </p:txBody>
      </p:sp>
      <p:graphicFrame>
        <p:nvGraphicFramePr>
          <p:cNvPr id="15462" name="Group 102"/>
          <p:cNvGraphicFramePr>
            <a:graphicFrameLocks noGrp="1"/>
          </p:cNvGraphicFramePr>
          <p:nvPr/>
        </p:nvGraphicFramePr>
        <p:xfrm>
          <a:off x="1752600" y="1066800"/>
          <a:ext cx="3276600" cy="2926080"/>
        </p:xfrm>
        <a:graphic>
          <a:graphicData uri="http://schemas.openxmlformats.org/drawingml/2006/table">
            <a:tbl>
              <a:tblPr/>
              <a:tblGrid>
                <a:gridCol w="1544638">
                  <a:extLst>
                    <a:ext uri="{9D8B030D-6E8A-4147-A177-3AD203B41FA5}">
                      <a16:colId xmlns:a16="http://schemas.microsoft.com/office/drawing/2014/main" val="20000"/>
                    </a:ext>
                  </a:extLst>
                </a:gridCol>
                <a:gridCol w="1731962">
                  <a:extLst>
                    <a:ext uri="{9D8B030D-6E8A-4147-A177-3AD203B41FA5}">
                      <a16:colId xmlns:a16="http://schemas.microsoft.com/office/drawing/2014/main" val="20001"/>
                    </a:ext>
                  </a:extLst>
                </a:gridCol>
              </a:tblGrid>
              <a:tr h="371475">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70"/>
                          </a:solidFill>
                          <a:effectLst/>
                          <a:latin typeface="+mn-lt"/>
                          <a:cs typeface="Arial" panose="020B0604020202020204" pitchFamily="34" charset="0"/>
                        </a:rPr>
                        <a:t>Price of</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70"/>
                          </a:solidFill>
                          <a:effectLst/>
                          <a:latin typeface="+mn-lt"/>
                          <a:cs typeface="Arial" panose="020B0604020202020204" pitchFamily="34" charset="0"/>
                        </a:rPr>
                        <a:t>Ice-cream cone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70"/>
                          </a:solidFill>
                          <a:effectLst/>
                          <a:latin typeface="+mn-lt"/>
                          <a:cs typeface="Arial" panose="020B0604020202020204" pitchFamily="34" charset="0"/>
                        </a:rPr>
                        <a:t>Q</a:t>
                      </a:r>
                      <a:r>
                        <a:rPr kumimoji="0" lang="en-US" altLang="en-US" sz="1800" b="0" i="0" u="none" strike="noStrike" cap="none" normalizeH="0" baseline="-25000" dirty="0">
                          <a:ln>
                            <a:noFill/>
                          </a:ln>
                          <a:solidFill>
                            <a:srgbClr val="000070"/>
                          </a:solidFill>
                          <a:effectLst/>
                          <a:latin typeface="+mn-lt"/>
                          <a:cs typeface="Arial" panose="020B0604020202020204" pitchFamily="34" charset="0"/>
                        </a:rPr>
                        <a:t>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70"/>
                          </a:solidFill>
                          <a:effectLst/>
                          <a:latin typeface="+mn-lt"/>
                          <a:cs typeface="Arial" panose="020B0604020202020204" pitchFamily="34" charset="0"/>
                        </a:rPr>
                        <a:t>Cones demanded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3.00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 name="Group 52"/>
          <p:cNvGrpSpPr>
            <a:grpSpLocks/>
          </p:cNvGrpSpPr>
          <p:nvPr/>
        </p:nvGrpSpPr>
        <p:grpSpPr bwMode="auto">
          <a:xfrm>
            <a:off x="5867400" y="4735514"/>
            <a:ext cx="4343400" cy="827087"/>
            <a:chOff x="4343400" y="4648200"/>
            <a:chExt cx="4343400" cy="826532"/>
          </a:xfrm>
        </p:grpSpPr>
        <p:cxnSp>
          <p:nvCxnSpPr>
            <p:cNvPr id="10" name="Straight Connector 9"/>
            <p:cNvCxnSpPr/>
            <p:nvPr/>
          </p:nvCxnSpPr>
          <p:spPr>
            <a:xfrm>
              <a:off x="4572000" y="4800498"/>
              <a:ext cx="4114800"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78" name="TextBox 10"/>
            <p:cNvSpPr txBox="1">
              <a:spLocks noChangeArrowheads="1"/>
            </p:cNvSpPr>
            <p:nvPr/>
          </p:nvSpPr>
          <p:spPr bwMode="auto">
            <a:xfrm>
              <a:off x="4343400"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0</a:t>
              </a:r>
            </a:p>
          </p:txBody>
        </p:sp>
        <p:grpSp>
          <p:nvGrpSpPr>
            <p:cNvPr id="15379" name="Group 14"/>
            <p:cNvGrpSpPr>
              <a:grpSpLocks/>
            </p:cNvGrpSpPr>
            <p:nvPr/>
          </p:nvGrpSpPr>
          <p:grpSpPr bwMode="auto">
            <a:xfrm>
              <a:off x="8001000" y="4648200"/>
              <a:ext cx="441146" cy="521732"/>
              <a:chOff x="8001000" y="4648200"/>
              <a:chExt cx="441146" cy="521732"/>
            </a:xfrm>
          </p:grpSpPr>
          <p:cxnSp>
            <p:nvCxnSpPr>
              <p:cNvPr id="13" name="Straight Connector 12"/>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1" name="TextBox 13"/>
              <p:cNvSpPr txBox="1">
                <a:spLocks noChangeArrowheads="1"/>
              </p:cNvSpPr>
              <p:nvPr/>
            </p:nvSpPr>
            <p:spPr bwMode="auto">
              <a:xfrm>
                <a:off x="8001000" y="4800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12</a:t>
                </a:r>
              </a:p>
            </p:txBody>
          </p:sp>
        </p:grpSp>
        <p:grpSp>
          <p:nvGrpSpPr>
            <p:cNvPr id="15382" name="Group 15"/>
            <p:cNvGrpSpPr>
              <a:grpSpLocks/>
            </p:cNvGrpSpPr>
            <p:nvPr/>
          </p:nvGrpSpPr>
          <p:grpSpPr bwMode="auto">
            <a:xfrm>
              <a:off x="7391400" y="4648200"/>
              <a:ext cx="441146" cy="521732"/>
              <a:chOff x="8001000" y="4648200"/>
              <a:chExt cx="441146" cy="521732"/>
            </a:xfrm>
          </p:grpSpPr>
          <p:cxnSp>
            <p:nvCxnSpPr>
              <p:cNvPr id="17" name="Straight Connector 16"/>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4" name="TextBox 17"/>
              <p:cNvSpPr txBox="1">
                <a:spLocks noChangeArrowheads="1"/>
              </p:cNvSpPr>
              <p:nvPr/>
            </p:nvSpPr>
            <p:spPr bwMode="auto">
              <a:xfrm>
                <a:off x="8001000" y="4800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10</a:t>
                </a:r>
              </a:p>
            </p:txBody>
          </p:sp>
        </p:grpSp>
        <p:grpSp>
          <p:nvGrpSpPr>
            <p:cNvPr id="15385" name="Group 18"/>
            <p:cNvGrpSpPr>
              <a:grpSpLocks/>
            </p:cNvGrpSpPr>
            <p:nvPr/>
          </p:nvGrpSpPr>
          <p:grpSpPr bwMode="auto">
            <a:xfrm>
              <a:off x="7696200" y="4648200"/>
              <a:ext cx="424027" cy="521732"/>
              <a:chOff x="8001000" y="4648200"/>
              <a:chExt cx="424027" cy="521732"/>
            </a:xfrm>
          </p:grpSpPr>
          <p:cxnSp>
            <p:nvCxnSpPr>
              <p:cNvPr id="20" name="Straight Connector 19"/>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7" name="TextBox 20"/>
              <p:cNvSpPr txBox="1">
                <a:spLocks noChangeArrowheads="1"/>
              </p:cNvSpPr>
              <p:nvPr/>
            </p:nvSpPr>
            <p:spPr bwMode="auto">
              <a:xfrm>
                <a:off x="8001000" y="4800600"/>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11</a:t>
                </a:r>
              </a:p>
            </p:txBody>
          </p:sp>
        </p:grpSp>
        <p:grpSp>
          <p:nvGrpSpPr>
            <p:cNvPr id="15388" name="Group 21"/>
            <p:cNvGrpSpPr>
              <a:grpSpLocks/>
            </p:cNvGrpSpPr>
            <p:nvPr/>
          </p:nvGrpSpPr>
          <p:grpSpPr bwMode="auto">
            <a:xfrm>
              <a:off x="7154694" y="4648200"/>
              <a:ext cx="312906" cy="521732"/>
              <a:chOff x="8069094" y="4648200"/>
              <a:chExt cx="312906" cy="521732"/>
            </a:xfrm>
          </p:grpSpPr>
          <p:cxnSp>
            <p:nvCxnSpPr>
              <p:cNvPr id="23" name="Straight Connector 22"/>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0" name="TextBox 23"/>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9</a:t>
                </a:r>
              </a:p>
            </p:txBody>
          </p:sp>
        </p:grpSp>
        <p:grpSp>
          <p:nvGrpSpPr>
            <p:cNvPr id="15391" name="Group 27"/>
            <p:cNvGrpSpPr>
              <a:grpSpLocks/>
            </p:cNvGrpSpPr>
            <p:nvPr/>
          </p:nvGrpSpPr>
          <p:grpSpPr bwMode="auto">
            <a:xfrm>
              <a:off x="4716294" y="4648200"/>
              <a:ext cx="312906" cy="521732"/>
              <a:chOff x="8069094" y="4648200"/>
              <a:chExt cx="312906" cy="521732"/>
            </a:xfrm>
          </p:grpSpPr>
          <p:cxnSp>
            <p:nvCxnSpPr>
              <p:cNvPr id="29" name="Straight Connector 28"/>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3" name="TextBox 29"/>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a:t>
                </a:r>
              </a:p>
            </p:txBody>
          </p:sp>
        </p:grpSp>
        <p:grpSp>
          <p:nvGrpSpPr>
            <p:cNvPr id="15394" name="Group 30"/>
            <p:cNvGrpSpPr>
              <a:grpSpLocks/>
            </p:cNvGrpSpPr>
            <p:nvPr/>
          </p:nvGrpSpPr>
          <p:grpSpPr bwMode="auto">
            <a:xfrm>
              <a:off x="5021094" y="4648200"/>
              <a:ext cx="312906" cy="521732"/>
              <a:chOff x="8069094" y="4648200"/>
              <a:chExt cx="312906" cy="521732"/>
            </a:xfrm>
          </p:grpSpPr>
          <p:cxnSp>
            <p:nvCxnSpPr>
              <p:cNvPr id="32" name="Straight Connector 31"/>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6" name="TextBox 32"/>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2</a:t>
                </a:r>
              </a:p>
            </p:txBody>
          </p:sp>
        </p:grpSp>
        <p:grpSp>
          <p:nvGrpSpPr>
            <p:cNvPr id="15397" name="Group 33"/>
            <p:cNvGrpSpPr>
              <a:grpSpLocks/>
            </p:cNvGrpSpPr>
            <p:nvPr/>
          </p:nvGrpSpPr>
          <p:grpSpPr bwMode="auto">
            <a:xfrm>
              <a:off x="5325894" y="4648200"/>
              <a:ext cx="312906" cy="521732"/>
              <a:chOff x="8069094" y="4648200"/>
              <a:chExt cx="312906" cy="521732"/>
            </a:xfrm>
          </p:grpSpPr>
          <p:cxnSp>
            <p:nvCxnSpPr>
              <p:cNvPr id="35" name="Straight Connector 34"/>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9" name="TextBox 35"/>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3</a:t>
                </a:r>
              </a:p>
            </p:txBody>
          </p:sp>
        </p:grpSp>
        <p:grpSp>
          <p:nvGrpSpPr>
            <p:cNvPr id="15400" name="Group 36"/>
            <p:cNvGrpSpPr>
              <a:grpSpLocks/>
            </p:cNvGrpSpPr>
            <p:nvPr/>
          </p:nvGrpSpPr>
          <p:grpSpPr bwMode="auto">
            <a:xfrm>
              <a:off x="5630694" y="4648200"/>
              <a:ext cx="312906" cy="521732"/>
              <a:chOff x="8069094" y="4648200"/>
              <a:chExt cx="312906" cy="521732"/>
            </a:xfrm>
          </p:grpSpPr>
          <p:cxnSp>
            <p:nvCxnSpPr>
              <p:cNvPr id="38" name="Straight Connector 37"/>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2" name="TextBox 38"/>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4</a:t>
                </a:r>
              </a:p>
            </p:txBody>
          </p:sp>
        </p:grpSp>
        <p:grpSp>
          <p:nvGrpSpPr>
            <p:cNvPr id="15403" name="Group 39"/>
            <p:cNvGrpSpPr>
              <a:grpSpLocks/>
            </p:cNvGrpSpPr>
            <p:nvPr/>
          </p:nvGrpSpPr>
          <p:grpSpPr bwMode="auto">
            <a:xfrm>
              <a:off x="5935494" y="4648200"/>
              <a:ext cx="312906" cy="521732"/>
              <a:chOff x="8069094" y="4648200"/>
              <a:chExt cx="312906" cy="521732"/>
            </a:xfrm>
          </p:grpSpPr>
          <p:cxnSp>
            <p:nvCxnSpPr>
              <p:cNvPr id="41" name="Straight Connector 40"/>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5" name="TextBox 41"/>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5</a:t>
                </a:r>
              </a:p>
            </p:txBody>
          </p:sp>
        </p:grpSp>
        <p:grpSp>
          <p:nvGrpSpPr>
            <p:cNvPr id="15406" name="Group 42"/>
            <p:cNvGrpSpPr>
              <a:grpSpLocks/>
            </p:cNvGrpSpPr>
            <p:nvPr/>
          </p:nvGrpSpPr>
          <p:grpSpPr bwMode="auto">
            <a:xfrm>
              <a:off x="6240294" y="4648200"/>
              <a:ext cx="312906" cy="521732"/>
              <a:chOff x="8069094" y="4648200"/>
              <a:chExt cx="312906" cy="521732"/>
            </a:xfrm>
          </p:grpSpPr>
          <p:cxnSp>
            <p:nvCxnSpPr>
              <p:cNvPr id="44" name="Straight Connector 43"/>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8" name="TextBox 44"/>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6</a:t>
                </a:r>
              </a:p>
            </p:txBody>
          </p:sp>
        </p:grpSp>
        <p:grpSp>
          <p:nvGrpSpPr>
            <p:cNvPr id="15409" name="Group 45"/>
            <p:cNvGrpSpPr>
              <a:grpSpLocks/>
            </p:cNvGrpSpPr>
            <p:nvPr/>
          </p:nvGrpSpPr>
          <p:grpSpPr bwMode="auto">
            <a:xfrm>
              <a:off x="6545094" y="4648200"/>
              <a:ext cx="312906" cy="521732"/>
              <a:chOff x="8069094" y="4648200"/>
              <a:chExt cx="312906" cy="521732"/>
            </a:xfrm>
          </p:grpSpPr>
          <p:cxnSp>
            <p:nvCxnSpPr>
              <p:cNvPr id="47" name="Straight Connector 46"/>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11" name="TextBox 47"/>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7</a:t>
                </a:r>
              </a:p>
            </p:txBody>
          </p:sp>
        </p:grpSp>
        <p:grpSp>
          <p:nvGrpSpPr>
            <p:cNvPr id="15412" name="Group 48"/>
            <p:cNvGrpSpPr>
              <a:grpSpLocks/>
            </p:cNvGrpSpPr>
            <p:nvPr/>
          </p:nvGrpSpPr>
          <p:grpSpPr bwMode="auto">
            <a:xfrm>
              <a:off x="6849894" y="4648200"/>
              <a:ext cx="312906" cy="521732"/>
              <a:chOff x="8069094" y="4648200"/>
              <a:chExt cx="312906" cy="521732"/>
            </a:xfrm>
          </p:grpSpPr>
          <p:cxnSp>
            <p:nvCxnSpPr>
              <p:cNvPr id="50" name="Straight Connector 49"/>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14" name="TextBox 50"/>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8</a:t>
                </a:r>
              </a:p>
            </p:txBody>
          </p:sp>
        </p:grpSp>
        <p:sp>
          <p:nvSpPr>
            <p:cNvPr id="15415" name="TextBox 51"/>
            <p:cNvSpPr txBox="1">
              <a:spLocks noChangeArrowheads="1"/>
            </p:cNvSpPr>
            <p:nvPr/>
          </p:nvSpPr>
          <p:spPr bwMode="auto">
            <a:xfrm>
              <a:off x="5105400" y="5105400"/>
              <a:ext cx="3236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Quantity of Ice-Cream Cones </a:t>
              </a:r>
            </a:p>
          </p:txBody>
        </p:sp>
      </p:grpSp>
      <p:grpSp>
        <p:nvGrpSpPr>
          <p:cNvPr id="25" name="Group 73"/>
          <p:cNvGrpSpPr>
            <a:grpSpLocks/>
          </p:cNvGrpSpPr>
          <p:nvPr/>
        </p:nvGrpSpPr>
        <p:grpSpPr bwMode="auto">
          <a:xfrm>
            <a:off x="4833938" y="1066800"/>
            <a:ext cx="1414462" cy="3822700"/>
            <a:chOff x="3309689" y="978932"/>
            <a:chExt cx="1414458" cy="3822462"/>
          </a:xfrm>
        </p:grpSpPr>
        <p:cxnSp>
          <p:nvCxnSpPr>
            <p:cNvPr id="8" name="Straight Connector 7"/>
            <p:cNvCxnSpPr/>
            <p:nvPr/>
          </p:nvCxnSpPr>
          <p:spPr>
            <a:xfrm rot="5400000">
              <a:off x="2896246" y="3124304"/>
              <a:ext cx="335259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18" name="Group 56"/>
            <p:cNvGrpSpPr>
              <a:grpSpLocks/>
            </p:cNvGrpSpPr>
            <p:nvPr/>
          </p:nvGrpSpPr>
          <p:grpSpPr bwMode="auto">
            <a:xfrm>
              <a:off x="3810000" y="1828800"/>
              <a:ext cx="914147" cy="369332"/>
              <a:chOff x="5943853" y="2286000"/>
              <a:chExt cx="914147" cy="369332"/>
            </a:xfrm>
          </p:grpSpPr>
          <p:sp>
            <p:nvSpPr>
              <p:cNvPr id="15419" name="TextBox 53"/>
              <p:cNvSpPr txBox="1">
                <a:spLocks noChangeArrowheads="1"/>
              </p:cNvSpPr>
              <p:nvPr/>
            </p:nvSpPr>
            <p:spPr bwMode="auto">
              <a:xfrm>
                <a:off x="5943853" y="2286000"/>
                <a:ext cx="761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$3.00</a:t>
                </a:r>
              </a:p>
            </p:txBody>
          </p:sp>
          <p:cxnSp>
            <p:nvCxnSpPr>
              <p:cNvPr id="56" name="Straight Connector 55"/>
              <p:cNvCxnSpPr/>
              <p:nvPr/>
            </p:nvCxnSpPr>
            <p:spPr>
              <a:xfrm>
                <a:off x="6705601" y="2513978"/>
                <a:ext cx="15239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21" name="Group 57"/>
            <p:cNvGrpSpPr>
              <a:grpSpLocks/>
            </p:cNvGrpSpPr>
            <p:nvPr/>
          </p:nvGrpSpPr>
          <p:grpSpPr bwMode="auto">
            <a:xfrm>
              <a:off x="3938240" y="2297668"/>
              <a:ext cx="785907" cy="369332"/>
              <a:chOff x="6072093" y="2286000"/>
              <a:chExt cx="785907" cy="369332"/>
            </a:xfrm>
          </p:grpSpPr>
          <p:sp>
            <p:nvSpPr>
              <p:cNvPr id="15422" name="TextBox 58"/>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2.50</a:t>
                </a:r>
              </a:p>
            </p:txBody>
          </p:sp>
          <p:cxnSp>
            <p:nvCxnSpPr>
              <p:cNvPr id="60" name="Straight Connector 59"/>
              <p:cNvCxnSpPr/>
              <p:nvPr/>
            </p:nvCxnSpPr>
            <p:spPr>
              <a:xfrm>
                <a:off x="6705600" y="2514981"/>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24" name="Group 60"/>
            <p:cNvGrpSpPr>
              <a:grpSpLocks/>
            </p:cNvGrpSpPr>
            <p:nvPr/>
          </p:nvGrpSpPr>
          <p:grpSpPr bwMode="auto">
            <a:xfrm>
              <a:off x="3938240" y="2754868"/>
              <a:ext cx="785907" cy="369332"/>
              <a:chOff x="6072093" y="2286000"/>
              <a:chExt cx="785907" cy="369332"/>
            </a:xfrm>
          </p:grpSpPr>
          <p:sp>
            <p:nvSpPr>
              <p:cNvPr id="15425" name="TextBox 61"/>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2.00</a:t>
                </a:r>
              </a:p>
            </p:txBody>
          </p:sp>
          <p:cxnSp>
            <p:nvCxnSpPr>
              <p:cNvPr id="63" name="Straight Connector 62"/>
              <p:cNvCxnSpPr/>
              <p:nvPr/>
            </p:nvCxnSpPr>
            <p:spPr>
              <a:xfrm>
                <a:off x="6705600" y="2514952"/>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27" name="Group 63"/>
            <p:cNvGrpSpPr>
              <a:grpSpLocks/>
            </p:cNvGrpSpPr>
            <p:nvPr/>
          </p:nvGrpSpPr>
          <p:grpSpPr bwMode="auto">
            <a:xfrm>
              <a:off x="3938240" y="3212068"/>
              <a:ext cx="785907" cy="369332"/>
              <a:chOff x="6072093" y="2286000"/>
              <a:chExt cx="785907" cy="369332"/>
            </a:xfrm>
          </p:grpSpPr>
          <p:sp>
            <p:nvSpPr>
              <p:cNvPr id="15428" name="TextBox 64"/>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1.50</a:t>
                </a:r>
              </a:p>
            </p:txBody>
          </p:sp>
          <p:cxnSp>
            <p:nvCxnSpPr>
              <p:cNvPr id="66" name="Straight Connector 65"/>
              <p:cNvCxnSpPr/>
              <p:nvPr/>
            </p:nvCxnSpPr>
            <p:spPr>
              <a:xfrm>
                <a:off x="6705600" y="2514924"/>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30" name="Group 66"/>
            <p:cNvGrpSpPr>
              <a:grpSpLocks/>
            </p:cNvGrpSpPr>
            <p:nvPr/>
          </p:nvGrpSpPr>
          <p:grpSpPr bwMode="auto">
            <a:xfrm>
              <a:off x="3938240" y="3669268"/>
              <a:ext cx="785907" cy="369332"/>
              <a:chOff x="6072093" y="2286000"/>
              <a:chExt cx="785907" cy="369332"/>
            </a:xfrm>
          </p:grpSpPr>
          <p:sp>
            <p:nvSpPr>
              <p:cNvPr id="15431" name="TextBox 67"/>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1.00</a:t>
                </a:r>
              </a:p>
            </p:txBody>
          </p:sp>
          <p:cxnSp>
            <p:nvCxnSpPr>
              <p:cNvPr id="69" name="Straight Connector 68"/>
              <p:cNvCxnSpPr/>
              <p:nvPr/>
            </p:nvCxnSpPr>
            <p:spPr>
              <a:xfrm>
                <a:off x="6705600" y="2514895"/>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33" name="Group 69"/>
            <p:cNvGrpSpPr>
              <a:grpSpLocks/>
            </p:cNvGrpSpPr>
            <p:nvPr/>
          </p:nvGrpSpPr>
          <p:grpSpPr bwMode="auto">
            <a:xfrm>
              <a:off x="3938240" y="4126468"/>
              <a:ext cx="785907" cy="369332"/>
              <a:chOff x="6072093" y="2286000"/>
              <a:chExt cx="785907" cy="369332"/>
            </a:xfrm>
          </p:grpSpPr>
          <p:sp>
            <p:nvSpPr>
              <p:cNvPr id="15434" name="TextBox 70"/>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0.50</a:t>
                </a:r>
              </a:p>
            </p:txBody>
          </p:sp>
          <p:cxnSp>
            <p:nvCxnSpPr>
              <p:cNvPr id="72" name="Straight Connector 71"/>
              <p:cNvCxnSpPr/>
              <p:nvPr/>
            </p:nvCxnSpPr>
            <p:spPr>
              <a:xfrm>
                <a:off x="6705600" y="2514867"/>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436" name="TextBox 72"/>
            <p:cNvSpPr txBox="1">
              <a:spLocks noChangeArrowheads="1"/>
            </p:cNvSpPr>
            <p:nvPr/>
          </p:nvSpPr>
          <p:spPr bwMode="auto">
            <a:xfrm>
              <a:off x="3309689" y="978932"/>
              <a:ext cx="13260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dirty="0"/>
                <a:t>Price of</a:t>
              </a:r>
            </a:p>
            <a:p>
              <a:pPr algn="r"/>
              <a:r>
                <a:rPr lang="en-US" altLang="en-US" dirty="0"/>
                <a:t> Ice-Cream</a:t>
              </a:r>
            </a:p>
            <a:p>
              <a:pPr algn="r"/>
              <a:r>
                <a:rPr lang="en-US" altLang="en-US" dirty="0"/>
                <a:t>Cones </a:t>
              </a:r>
            </a:p>
          </p:txBody>
        </p:sp>
      </p:grpSp>
      <p:cxnSp>
        <p:nvCxnSpPr>
          <p:cNvPr id="83" name="Straight Connector 82"/>
          <p:cNvCxnSpPr/>
          <p:nvPr/>
        </p:nvCxnSpPr>
        <p:spPr>
          <a:xfrm>
            <a:off x="6096000" y="4430714"/>
            <a:ext cx="3048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96000" y="3973514"/>
            <a:ext cx="24384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96000" y="3516314"/>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96000" y="3059114"/>
            <a:ext cx="12192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96000" y="2601914"/>
            <a:ext cx="6096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flipH="1" flipV="1">
            <a:off x="5910375" y="3820319"/>
            <a:ext cx="22860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H="1" flipV="1">
            <a:off x="6400007" y="3974307"/>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8074820" y="4431507"/>
            <a:ext cx="915987"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7238207" y="4202907"/>
            <a:ext cx="13716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8914607" y="4660107"/>
            <a:ext cx="4572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5" name="Freeform 183"/>
          <p:cNvSpPr>
            <a:spLocks/>
          </p:cNvSpPr>
          <p:nvPr/>
        </p:nvSpPr>
        <p:spPr bwMode="auto">
          <a:xfrm>
            <a:off x="6019800" y="2068513"/>
            <a:ext cx="146050" cy="138112"/>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7" name="Freeform 183"/>
          <p:cNvSpPr>
            <a:spLocks/>
          </p:cNvSpPr>
          <p:nvPr/>
        </p:nvSpPr>
        <p:spPr bwMode="auto">
          <a:xfrm>
            <a:off x="6629400" y="2525713"/>
            <a:ext cx="146050" cy="138112"/>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8" name="Freeform 183"/>
          <p:cNvSpPr>
            <a:spLocks/>
          </p:cNvSpPr>
          <p:nvPr/>
        </p:nvSpPr>
        <p:spPr bwMode="auto">
          <a:xfrm>
            <a:off x="7239000" y="2982913"/>
            <a:ext cx="146050" cy="138112"/>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9" name="Freeform 183"/>
          <p:cNvSpPr>
            <a:spLocks/>
          </p:cNvSpPr>
          <p:nvPr/>
        </p:nvSpPr>
        <p:spPr bwMode="auto">
          <a:xfrm>
            <a:off x="7848600" y="345598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10" name="Freeform 183"/>
          <p:cNvSpPr>
            <a:spLocks/>
          </p:cNvSpPr>
          <p:nvPr/>
        </p:nvSpPr>
        <p:spPr bwMode="auto">
          <a:xfrm>
            <a:off x="8458200" y="391318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11" name="Freeform 183"/>
          <p:cNvSpPr>
            <a:spLocks/>
          </p:cNvSpPr>
          <p:nvPr/>
        </p:nvSpPr>
        <p:spPr bwMode="auto">
          <a:xfrm>
            <a:off x="9067800" y="437038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12" name="Freeform 183"/>
          <p:cNvSpPr>
            <a:spLocks/>
          </p:cNvSpPr>
          <p:nvPr/>
        </p:nvSpPr>
        <p:spPr bwMode="auto">
          <a:xfrm>
            <a:off x="9677400" y="482758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16" name="Straight Arrow Connector 115"/>
          <p:cNvCxnSpPr/>
          <p:nvPr/>
        </p:nvCxnSpPr>
        <p:spPr>
          <a:xfrm rot="5400000">
            <a:off x="5944394" y="3286919"/>
            <a:ext cx="457200"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7315201" y="4810125"/>
            <a:ext cx="608013"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Group 121"/>
          <p:cNvGrpSpPr>
            <a:grpSpLocks/>
          </p:cNvGrpSpPr>
          <p:nvPr/>
        </p:nvGrpSpPr>
        <p:grpSpPr bwMode="auto">
          <a:xfrm>
            <a:off x="6172200" y="1763713"/>
            <a:ext cx="1962150" cy="1524000"/>
            <a:chOff x="4648200" y="1676400"/>
            <a:chExt cx="1961740" cy="1524000"/>
          </a:xfrm>
        </p:grpSpPr>
        <p:sp>
          <p:nvSpPr>
            <p:cNvPr id="15457" name="TextBox 118"/>
            <p:cNvSpPr txBox="1">
              <a:spLocks noChangeArrowheads="1"/>
            </p:cNvSpPr>
            <p:nvPr/>
          </p:nvSpPr>
          <p:spPr bwMode="auto">
            <a:xfrm>
              <a:off x="5181600" y="1676400"/>
              <a:ext cx="1428340" cy="584775"/>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dirty="0">
                  <a:solidFill>
                    <a:srgbClr val="800080"/>
                  </a:solidFill>
                </a:rPr>
                <a:t>1. A decrease</a:t>
              </a:r>
            </a:p>
            <a:p>
              <a:r>
                <a:rPr lang="en-US" altLang="en-US" sz="1600" dirty="0">
                  <a:solidFill>
                    <a:srgbClr val="800080"/>
                  </a:solidFill>
                </a:rPr>
                <a:t>in price . . .</a:t>
              </a:r>
            </a:p>
          </p:txBody>
        </p:sp>
        <p:cxnSp>
          <p:nvCxnSpPr>
            <p:cNvPr id="121" name="Straight Connector 120"/>
            <p:cNvCxnSpPr/>
            <p:nvPr/>
          </p:nvCxnSpPr>
          <p:spPr>
            <a:xfrm rot="5400000" flipH="1" flipV="1">
              <a:off x="4610012" y="2324188"/>
              <a:ext cx="914400" cy="838025"/>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36" name="Group 122"/>
          <p:cNvGrpSpPr>
            <a:grpSpLocks/>
          </p:cNvGrpSpPr>
          <p:nvPr/>
        </p:nvGrpSpPr>
        <p:grpSpPr bwMode="auto">
          <a:xfrm>
            <a:off x="7467601" y="2667000"/>
            <a:ext cx="2968625" cy="2133600"/>
            <a:chOff x="4343400" y="1676400"/>
            <a:chExt cx="3127315" cy="1981200"/>
          </a:xfrm>
        </p:grpSpPr>
        <p:sp>
          <p:nvSpPr>
            <p:cNvPr id="15460" name="TextBox 123"/>
            <p:cNvSpPr txBox="1">
              <a:spLocks noChangeArrowheads="1"/>
            </p:cNvSpPr>
            <p:nvPr/>
          </p:nvSpPr>
          <p:spPr bwMode="auto">
            <a:xfrm>
              <a:off x="4952139" y="1676400"/>
              <a:ext cx="2518576" cy="539523"/>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solidFill>
                    <a:srgbClr val="800080"/>
                  </a:solidFill>
                </a:rPr>
                <a:t>2. . . . increases quantity</a:t>
              </a:r>
            </a:p>
            <a:p>
              <a:r>
                <a:rPr lang="en-US" altLang="en-US" sz="1600">
                  <a:solidFill>
                    <a:srgbClr val="800080"/>
                  </a:solidFill>
                </a:rPr>
                <a:t>of cones demanded.</a:t>
              </a:r>
            </a:p>
          </p:txBody>
        </p:sp>
        <p:cxnSp>
          <p:nvCxnSpPr>
            <p:cNvPr id="125" name="Straight Connector 124"/>
            <p:cNvCxnSpPr/>
            <p:nvPr/>
          </p:nvCxnSpPr>
          <p:spPr>
            <a:xfrm rot="5400000" flipH="1" flipV="1">
              <a:off x="4229052" y="2401029"/>
              <a:ext cx="1370920" cy="1142223"/>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4682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462"/>
                                        </p:tgtEl>
                                        <p:attrNameLst>
                                          <p:attrName>style.visibility</p:attrName>
                                        </p:attrNameLst>
                                      </p:cBhvr>
                                      <p:to>
                                        <p:strVal val="visible"/>
                                      </p:to>
                                    </p:set>
                                    <p:animEffect transition="in" filter="wipe(left)">
                                      <p:cBhvr>
                                        <p:cTn id="7" dur="500"/>
                                        <p:tgtEl>
                                          <p:spTgt spid="1546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4"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down)">
                                      <p:cBhvr>
                                        <p:cTn id="14" dur="500"/>
                                        <p:tgtEl>
                                          <p:spTgt spid="2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wipe(down)">
                                      <p:cBhvr>
                                        <p:cTn id="17" dur="500"/>
                                        <p:tgtEl>
                                          <p:spTgt spid="127"/>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wipe(left)">
                                      <p:cBhvr>
                                        <p:cTn id="21" dur="500"/>
                                        <p:tgtEl>
                                          <p:spTgt spid="105"/>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wipe(left)">
                                      <p:cBhvr>
                                        <p:cTn id="25" dur="500"/>
                                        <p:tgtEl>
                                          <p:spTgt spid="91"/>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wipe(up)">
                                      <p:cBhvr>
                                        <p:cTn id="33" dur="500"/>
                                        <p:tgtEl>
                                          <p:spTgt spid="95"/>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wipe(left)">
                                      <p:cBhvr>
                                        <p:cTn id="37" dur="500"/>
                                        <p:tgtEl>
                                          <p:spTgt spid="89"/>
                                        </p:tgtEl>
                                      </p:cBhvr>
                                    </p:animEffect>
                                  </p:childTnLst>
                                </p:cTn>
                              </p:par>
                            </p:childTnLst>
                          </p:cTn>
                        </p:par>
                        <p:par>
                          <p:cTn id="38" fill="hold" nodeType="afterGroup">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8"/>
                                        </p:tgtEl>
                                        <p:attrNameLst>
                                          <p:attrName>style.visibility</p:attrName>
                                        </p:attrNameLst>
                                      </p:cBhvr>
                                      <p:to>
                                        <p:strVal val="visible"/>
                                      </p:to>
                                    </p:set>
                                    <p:animEffect transition="in" filter="wipe(left)">
                                      <p:cBhvr>
                                        <p:cTn id="41" dur="500"/>
                                        <p:tgtEl>
                                          <p:spTgt spid="108"/>
                                        </p:tgtEl>
                                      </p:cBhvr>
                                    </p:animEffect>
                                  </p:childTnLst>
                                </p:cTn>
                              </p:par>
                            </p:childTnLst>
                          </p:cTn>
                        </p:par>
                        <p:par>
                          <p:cTn id="42" fill="hold" nodeType="afterGroup">
                            <p:stCondLst>
                              <p:cond delay="4000"/>
                            </p:stCondLst>
                            <p:childTnLst>
                              <p:par>
                                <p:cTn id="43" presetID="22" presetClass="entr" presetSubtype="1"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wipe(up)">
                                      <p:cBhvr>
                                        <p:cTn id="45" dur="500"/>
                                        <p:tgtEl>
                                          <p:spTgt spid="97"/>
                                        </p:tgtEl>
                                      </p:cBhvr>
                                    </p:animEffect>
                                  </p:childTnLst>
                                </p:cTn>
                              </p:par>
                            </p:childTnLst>
                          </p:cTn>
                        </p:par>
                        <p:par>
                          <p:cTn id="46" fill="hold" nodeType="afterGroup">
                            <p:stCondLst>
                              <p:cond delay="4500"/>
                            </p:stCondLst>
                            <p:childTnLst>
                              <p:par>
                                <p:cTn id="47" presetID="22" presetClass="entr" presetSubtype="8" fill="hold" nodeType="after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wipe(left)">
                                      <p:cBhvr>
                                        <p:cTn id="49" dur="500"/>
                                        <p:tgtEl>
                                          <p:spTgt spid="87"/>
                                        </p:tgtEl>
                                      </p:cBhvr>
                                    </p:animEffect>
                                  </p:childTnLst>
                                </p:cTn>
                              </p:par>
                            </p:childTnLst>
                          </p:cTn>
                        </p:par>
                        <p:par>
                          <p:cTn id="50" fill="hold" nodeType="afterGroup">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09"/>
                                        </p:tgtEl>
                                        <p:attrNameLst>
                                          <p:attrName>style.visibility</p:attrName>
                                        </p:attrNameLst>
                                      </p:cBhvr>
                                      <p:to>
                                        <p:strVal val="visible"/>
                                      </p:to>
                                    </p:set>
                                    <p:animEffect transition="in" filter="wipe(left)">
                                      <p:cBhvr>
                                        <p:cTn id="53" dur="500"/>
                                        <p:tgtEl>
                                          <p:spTgt spid="109"/>
                                        </p:tgtEl>
                                      </p:cBhvr>
                                    </p:animEffect>
                                  </p:childTnLst>
                                </p:cTn>
                              </p:par>
                            </p:childTnLst>
                          </p:cTn>
                        </p:par>
                        <p:par>
                          <p:cTn id="54" fill="hold" nodeType="afterGroup">
                            <p:stCondLst>
                              <p:cond delay="5500"/>
                            </p:stCondLst>
                            <p:childTnLst>
                              <p:par>
                                <p:cTn id="55" presetID="22" presetClass="entr" presetSubtype="1" fill="hold" nodeType="after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wipe(up)">
                                      <p:cBhvr>
                                        <p:cTn id="57" dur="500"/>
                                        <p:tgtEl>
                                          <p:spTgt spid="101"/>
                                        </p:tgtEl>
                                      </p:cBhvr>
                                    </p:animEffect>
                                  </p:childTnLst>
                                </p:cTn>
                              </p:par>
                            </p:childTnLst>
                          </p:cTn>
                        </p:par>
                        <p:par>
                          <p:cTn id="58" fill="hold" nodeType="afterGroup">
                            <p:stCondLst>
                              <p:cond delay="6000"/>
                            </p:stCondLst>
                            <p:childTnLst>
                              <p:par>
                                <p:cTn id="59" presetID="22" presetClass="entr" presetSubtype="8" fill="hold"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left)">
                                      <p:cBhvr>
                                        <p:cTn id="61" dur="500"/>
                                        <p:tgtEl>
                                          <p:spTgt spid="85"/>
                                        </p:tgtEl>
                                      </p:cBhvr>
                                    </p:animEffect>
                                  </p:childTnLst>
                                </p:cTn>
                              </p:par>
                            </p:childTnLst>
                          </p:cTn>
                        </p:par>
                        <p:par>
                          <p:cTn id="62" fill="hold" nodeType="afterGroup">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wipe(left)">
                                      <p:cBhvr>
                                        <p:cTn id="65" dur="500"/>
                                        <p:tgtEl>
                                          <p:spTgt spid="110"/>
                                        </p:tgtEl>
                                      </p:cBhvr>
                                    </p:animEffect>
                                  </p:childTnLst>
                                </p:cTn>
                              </p:par>
                            </p:childTnLst>
                          </p:cTn>
                        </p:par>
                        <p:par>
                          <p:cTn id="66" fill="hold" nodeType="afterGroup">
                            <p:stCondLst>
                              <p:cond delay="7000"/>
                            </p:stCondLst>
                            <p:childTnLst>
                              <p:par>
                                <p:cTn id="67" presetID="22" presetClass="entr" presetSubtype="1" fill="hold" nodeType="afterEffect">
                                  <p:stCondLst>
                                    <p:cond delay="0"/>
                                  </p:stCondLst>
                                  <p:childTnLst>
                                    <p:set>
                                      <p:cBhvr>
                                        <p:cTn id="68" dur="1" fill="hold">
                                          <p:stCondLst>
                                            <p:cond delay="0"/>
                                          </p:stCondLst>
                                        </p:cTn>
                                        <p:tgtEl>
                                          <p:spTgt spid="99"/>
                                        </p:tgtEl>
                                        <p:attrNameLst>
                                          <p:attrName>style.visibility</p:attrName>
                                        </p:attrNameLst>
                                      </p:cBhvr>
                                      <p:to>
                                        <p:strVal val="visible"/>
                                      </p:to>
                                    </p:set>
                                    <p:animEffect transition="in" filter="wipe(up)">
                                      <p:cBhvr>
                                        <p:cTn id="69" dur="500"/>
                                        <p:tgtEl>
                                          <p:spTgt spid="99"/>
                                        </p:tgtEl>
                                      </p:cBhvr>
                                    </p:animEffect>
                                  </p:childTnLst>
                                </p:cTn>
                              </p:par>
                            </p:childTnLst>
                          </p:cTn>
                        </p:par>
                        <p:par>
                          <p:cTn id="70" fill="hold" nodeType="afterGroup">
                            <p:stCondLst>
                              <p:cond delay="7500"/>
                            </p:stCondLst>
                            <p:childTnLst>
                              <p:par>
                                <p:cTn id="71" presetID="22" presetClass="entr" presetSubtype="8" fill="hold" nodeType="after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left)">
                                      <p:cBhvr>
                                        <p:cTn id="73" dur="500"/>
                                        <p:tgtEl>
                                          <p:spTgt spid="83"/>
                                        </p:tgtEl>
                                      </p:cBhvr>
                                    </p:animEffect>
                                  </p:childTnLst>
                                </p:cTn>
                              </p:par>
                            </p:childTnLst>
                          </p:cTn>
                        </p:par>
                        <p:par>
                          <p:cTn id="74" fill="hold" nodeType="afterGroup">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wipe(left)">
                                      <p:cBhvr>
                                        <p:cTn id="77" dur="500"/>
                                        <p:tgtEl>
                                          <p:spTgt spid="111"/>
                                        </p:tgtEl>
                                      </p:cBhvr>
                                    </p:animEffect>
                                  </p:childTnLst>
                                </p:cTn>
                              </p:par>
                            </p:childTnLst>
                          </p:cTn>
                        </p:par>
                        <p:par>
                          <p:cTn id="78" fill="hold" nodeType="afterGroup">
                            <p:stCondLst>
                              <p:cond delay="8500"/>
                            </p:stCondLst>
                            <p:childTnLst>
                              <p:par>
                                <p:cTn id="79" presetID="22" presetClass="entr" presetSubtype="1" fill="hold" nodeType="after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wipe(up)">
                                      <p:cBhvr>
                                        <p:cTn id="81" dur="500"/>
                                        <p:tgtEl>
                                          <p:spTgt spid="104"/>
                                        </p:tgtEl>
                                      </p:cBhvr>
                                    </p:animEffect>
                                  </p:childTnLst>
                                </p:cTn>
                              </p:par>
                            </p:childTnLst>
                          </p:cTn>
                        </p:par>
                        <p:par>
                          <p:cTn id="82" fill="hold" nodeType="afterGroup">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wipe(left)">
                                      <p:cBhvr>
                                        <p:cTn id="85" dur="500"/>
                                        <p:tgtEl>
                                          <p:spTgt spid="112"/>
                                        </p:tgtEl>
                                      </p:cBhvr>
                                    </p:animEffect>
                                  </p:childTnLst>
                                </p:cTn>
                              </p:par>
                            </p:childTnLst>
                          </p:cTn>
                        </p:par>
                        <p:par>
                          <p:cTn id="86" fill="hold" nodeType="afterGroup">
                            <p:stCondLst>
                              <p:cond delay="9500"/>
                            </p:stCondLst>
                            <p:childTnLst>
                              <p:par>
                                <p:cTn id="87" presetID="22" presetClass="entr" presetSubtype="8" fill="hold" nodeType="after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wipe(left)">
                                      <p:cBhvr>
                                        <p:cTn id="89" dur="500"/>
                                        <p:tgtEl>
                                          <p:spTgt spid="2"/>
                                        </p:tgtEl>
                                      </p:cBhvr>
                                    </p:animEffect>
                                  </p:childTnLst>
                                </p:cTn>
                              </p:par>
                            </p:childTnLst>
                          </p:cTn>
                        </p:par>
                        <p:par>
                          <p:cTn id="90" fill="hold" nodeType="afterGroup">
                            <p:stCondLst>
                              <p:cond delay="10000"/>
                            </p:stCondLst>
                            <p:childTnLst>
                              <p:par>
                                <p:cTn id="91" presetID="22" presetClass="entr" presetSubtype="8" fill="hold" nodeType="afterEffect">
                                  <p:stCondLst>
                                    <p:cond delay="0"/>
                                  </p:stCondLst>
                                  <p:childTnLst>
                                    <p:set>
                                      <p:cBhvr>
                                        <p:cTn id="92" dur="1" fill="hold">
                                          <p:stCondLst>
                                            <p:cond delay="0"/>
                                          </p:stCondLst>
                                        </p:cTn>
                                        <p:tgtEl>
                                          <p:spTgt spid="116"/>
                                        </p:tgtEl>
                                        <p:attrNameLst>
                                          <p:attrName>style.visibility</p:attrName>
                                        </p:attrNameLst>
                                      </p:cBhvr>
                                      <p:to>
                                        <p:strVal val="visible"/>
                                      </p:to>
                                    </p:set>
                                    <p:animEffect transition="in" filter="wipe(left)">
                                      <p:cBhvr>
                                        <p:cTn id="93" dur="500"/>
                                        <p:tgtEl>
                                          <p:spTgt spid="116"/>
                                        </p:tgtEl>
                                      </p:cBhvr>
                                    </p:animEffect>
                                  </p:childTnLst>
                                </p:cTn>
                              </p:par>
                            </p:childTnLst>
                          </p:cTn>
                        </p:par>
                        <p:par>
                          <p:cTn id="94" fill="hold" nodeType="afterGroup">
                            <p:stCondLst>
                              <p:cond delay="10500"/>
                            </p:stCondLst>
                            <p:childTnLst>
                              <p:par>
                                <p:cTn id="95" presetID="22" presetClass="entr" presetSubtype="8" fill="hold" nodeType="after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wipe(left)">
                                      <p:cBhvr>
                                        <p:cTn id="97" dur="500"/>
                                        <p:tgtEl>
                                          <p:spTgt spid="34"/>
                                        </p:tgtEl>
                                      </p:cBhvr>
                                    </p:animEffect>
                                  </p:childTnLst>
                                </p:cTn>
                              </p:par>
                            </p:childTnLst>
                          </p:cTn>
                        </p:par>
                        <p:par>
                          <p:cTn id="98" fill="hold" nodeType="afterGroup">
                            <p:stCondLst>
                              <p:cond delay="11000"/>
                            </p:stCondLst>
                            <p:childTnLst>
                              <p:par>
                                <p:cTn id="99" presetID="22" presetClass="entr" presetSubtype="8" fill="hold" nodeType="afterEffect">
                                  <p:stCondLst>
                                    <p:cond delay="0"/>
                                  </p:stCondLst>
                                  <p:childTnLst>
                                    <p:set>
                                      <p:cBhvr>
                                        <p:cTn id="100" dur="1" fill="hold">
                                          <p:stCondLst>
                                            <p:cond delay="0"/>
                                          </p:stCondLst>
                                        </p:cTn>
                                        <p:tgtEl>
                                          <p:spTgt spid="117"/>
                                        </p:tgtEl>
                                        <p:attrNameLst>
                                          <p:attrName>style.visibility</p:attrName>
                                        </p:attrNameLst>
                                      </p:cBhvr>
                                      <p:to>
                                        <p:strVal val="visible"/>
                                      </p:to>
                                    </p:set>
                                    <p:animEffect transition="in" filter="wipe(left)">
                                      <p:cBhvr>
                                        <p:cTn id="101" dur="500"/>
                                        <p:tgtEl>
                                          <p:spTgt spid="117"/>
                                        </p:tgtEl>
                                      </p:cBhvr>
                                    </p:animEffect>
                                  </p:childTnLst>
                                </p:cTn>
                              </p:par>
                            </p:childTnLst>
                          </p:cTn>
                        </p:par>
                        <p:par>
                          <p:cTn id="102" fill="hold" nodeType="afterGroup">
                            <p:stCondLst>
                              <p:cond delay="11500"/>
                            </p:stCondLst>
                            <p:childTnLst>
                              <p:par>
                                <p:cTn id="103" presetID="22" presetClass="entr" presetSubtype="8" fill="hold"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left)">
                                      <p:cBhvr>
                                        <p:cTn id="105" dur="500"/>
                                        <p:tgtEl>
                                          <p:spTgt spid="36"/>
                                        </p:tgtEl>
                                      </p:cBhvr>
                                    </p:animEffect>
                                  </p:childTnLst>
                                </p:cTn>
                              </p:par>
                            </p:childTnLst>
                          </p:cTn>
                        </p:par>
                        <p:par>
                          <p:cTn id="106" fill="hold" nodeType="afterGroup">
                            <p:stCondLst>
                              <p:cond delay="12000"/>
                            </p:stCondLst>
                            <p:childTnLst>
                              <p:par>
                                <p:cTn id="107" presetID="22" presetClass="entr" presetSubtype="8" fill="hold" grpId="0" nodeType="after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wipe(left)">
                                      <p:cBhvr>
                                        <p:cTn id="10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5" grpId="0"/>
      <p:bldP spid="105" grpId="0" animBg="1"/>
      <p:bldP spid="107" grpId="0" animBg="1"/>
      <p:bldP spid="108" grpId="0" animBg="1"/>
      <p:bldP spid="109" grpId="0" animBg="1"/>
      <p:bldP spid="110" grpId="0" animBg="1"/>
      <p:bldP spid="111" grpId="0" animBg="1"/>
      <p:bldP spid="11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bwMode="auto">
          <a:xfrm>
            <a:off x="914401" y="419717"/>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600" dirty="0"/>
              <a:t>Contd..</a:t>
            </a:r>
          </a:p>
        </p:txBody>
      </p:sp>
      <p:sp>
        <p:nvSpPr>
          <p:cNvPr id="98307" name="Content Placeholder 2"/>
          <p:cNvSpPr>
            <a:spLocks noGrp="1"/>
          </p:cNvSpPr>
          <p:nvPr>
            <p:ph idx="1"/>
          </p:nvPr>
        </p:nvSpPr>
        <p:spPr bwMode="auto">
          <a:xfrm>
            <a:off x="914401" y="1529688"/>
            <a:ext cx="10222172" cy="4729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The only </a:t>
            </a:r>
            <a:r>
              <a:rPr lang="en-US" altLang="en-US" sz="2400" b="1" dirty="0"/>
              <a:t>advantage </a:t>
            </a:r>
            <a:r>
              <a:rPr lang="en-US" altLang="en-US" sz="2400" dirty="0"/>
              <a:t>of the barometric method of forecasting is that is helps to overcome the problem of finding the value of an independent variable under regression analysis.</a:t>
            </a:r>
          </a:p>
          <a:p>
            <a:r>
              <a:rPr lang="en-US" altLang="en-US" sz="2400" dirty="0"/>
              <a:t>The </a:t>
            </a:r>
            <a:r>
              <a:rPr lang="en-US" altLang="en-US" sz="2400" b="1" dirty="0"/>
              <a:t>major limitations</a:t>
            </a:r>
            <a:r>
              <a:rPr lang="en-US" altLang="en-US" sz="2400" dirty="0"/>
              <a:t> of this method are;</a:t>
            </a:r>
          </a:p>
          <a:p>
            <a:r>
              <a:rPr lang="en-US" altLang="en-US" sz="2400" dirty="0"/>
              <a:t> </a:t>
            </a:r>
            <a:r>
              <a:rPr lang="en-US" altLang="en-US" sz="2400" b="1" dirty="0"/>
              <a:t>First</a:t>
            </a:r>
            <a:r>
              <a:rPr lang="en-US" altLang="en-US" sz="2400" dirty="0"/>
              <a:t>, Often the leading indicator of the variable to be forecasted is difficult to find out or is not easily available.</a:t>
            </a:r>
          </a:p>
          <a:p>
            <a:r>
              <a:rPr lang="en-US" altLang="en-US" sz="2400" b="1" dirty="0"/>
              <a:t>Secondly</a:t>
            </a:r>
            <a:r>
              <a:rPr lang="en-US" altLang="en-US" sz="2400" dirty="0"/>
              <a:t>,  the barometric technique can be used only for a short-term forecasting.</a:t>
            </a:r>
            <a:br>
              <a:rPr lang="en-US" altLang="en-US" sz="2400" dirty="0"/>
            </a:br>
            <a:endParaRPr lang="en-US" altLang="en-US" sz="2400" dirty="0"/>
          </a:p>
          <a:p>
            <a:endParaRPr lang="en-US" altLang="en-US" sz="2400" dirty="0"/>
          </a:p>
        </p:txBody>
      </p:sp>
    </p:spTree>
    <p:extLst>
      <p:ext uri="{BB962C8B-B14F-4D97-AF65-F5344CB8AC3E}">
        <p14:creationId xmlns:p14="http://schemas.microsoft.com/office/powerpoint/2010/main" val="3320335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828800" y="334964"/>
            <a:ext cx="838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How can we compare across forecasting models?</a:t>
            </a:r>
          </a:p>
        </p:txBody>
      </p:sp>
      <p:sp>
        <p:nvSpPr>
          <p:cNvPr id="99331" name="Text Box 3"/>
          <p:cNvSpPr txBox="1">
            <a:spLocks noChangeArrowheads="1"/>
          </p:cNvSpPr>
          <p:nvPr/>
        </p:nvSpPr>
        <p:spPr bwMode="auto">
          <a:xfrm>
            <a:off x="2057400" y="1447800"/>
            <a:ext cx="8077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We need a metric that provides estimation of accuracy</a:t>
            </a:r>
          </a:p>
        </p:txBody>
      </p:sp>
      <p:sp>
        <p:nvSpPr>
          <p:cNvPr id="93188" name="AutoShape 4"/>
          <p:cNvSpPr>
            <a:spLocks noChangeArrowheads="1"/>
          </p:cNvSpPr>
          <p:nvPr/>
        </p:nvSpPr>
        <p:spPr bwMode="auto">
          <a:xfrm>
            <a:off x="2057400" y="2362200"/>
            <a:ext cx="4800600" cy="2514600"/>
          </a:xfrm>
          <a:prstGeom prst="irregularSeal2">
            <a:avLst/>
          </a:prstGeom>
          <a:solidFill>
            <a:srgbClr val="FF0000"/>
          </a:solidFill>
          <a:ln w="9525">
            <a:solidFill>
              <a:schemeClr val="tx1"/>
            </a:solidFill>
            <a:miter lim="800000"/>
            <a:headEnd/>
            <a:tailEnd/>
          </a:ln>
          <a:effec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400" b="1" dirty="0">
                <a:solidFill>
                  <a:schemeClr val="bg1"/>
                </a:solidFill>
              </a:rPr>
              <a:t>Forecast Error</a:t>
            </a:r>
          </a:p>
        </p:txBody>
      </p:sp>
      <p:sp>
        <p:nvSpPr>
          <p:cNvPr id="93189" name="Text Box 5"/>
          <p:cNvSpPr txBox="1">
            <a:spLocks noChangeArrowheads="1"/>
          </p:cNvSpPr>
          <p:nvPr/>
        </p:nvSpPr>
        <p:spPr bwMode="auto">
          <a:xfrm>
            <a:off x="1905000" y="5334001"/>
            <a:ext cx="8382000"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057400" indent="-2057400">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Forecast error = Difference between actual and forecasted value (also known as </a:t>
            </a:r>
            <a:r>
              <a:rPr lang="en-US" altLang="en-US" sz="2400" i="1">
                <a:solidFill>
                  <a:schemeClr val="bg1"/>
                </a:solidFill>
              </a:rPr>
              <a:t>residual</a:t>
            </a:r>
            <a:r>
              <a:rPr lang="en-US" altLang="en-US" sz="2400">
                <a:solidFill>
                  <a:schemeClr val="bg1"/>
                </a:solidFill>
              </a:rPr>
              <a:t>)</a:t>
            </a:r>
          </a:p>
        </p:txBody>
      </p:sp>
      <p:sp>
        <p:nvSpPr>
          <p:cNvPr id="93190" name="Text Box 6"/>
          <p:cNvSpPr txBox="1">
            <a:spLocks noChangeArrowheads="1"/>
          </p:cNvSpPr>
          <p:nvPr/>
        </p:nvSpPr>
        <p:spPr bwMode="auto">
          <a:xfrm>
            <a:off x="7239000" y="2819400"/>
            <a:ext cx="3276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95300" indent="-495300">
              <a:defRPr sz="2600">
                <a:solidFill>
                  <a:schemeClr val="tx1"/>
                </a:solidFill>
                <a:latin typeface="Times New Roman" panose="02020603050405020304" pitchFamily="18" charset="0"/>
              </a:defRPr>
            </a:lvl1pPr>
            <a:lvl2pPr marL="952500" indent="-495300">
              <a:defRPr sz="2600">
                <a:solidFill>
                  <a:schemeClr val="tx1"/>
                </a:solidFill>
                <a:latin typeface="Times New Roman" panose="02020603050405020304" pitchFamily="18" charset="0"/>
              </a:defRPr>
            </a:lvl2pPr>
            <a:lvl3pPr marL="1409700" indent="-495300">
              <a:defRPr sz="2600">
                <a:solidFill>
                  <a:schemeClr val="tx1"/>
                </a:solidFill>
                <a:latin typeface="Times New Roman" panose="02020603050405020304" pitchFamily="18" charset="0"/>
              </a:defRPr>
            </a:lvl3pPr>
            <a:lvl4pPr marL="1866900" indent="-495300">
              <a:defRPr sz="2600">
                <a:solidFill>
                  <a:schemeClr val="tx1"/>
                </a:solidFill>
                <a:latin typeface="Times New Roman" panose="02020603050405020304" pitchFamily="18" charset="0"/>
              </a:defRPr>
            </a:lvl4pPr>
            <a:lvl5pPr marL="2324100" indent="-495300">
              <a:defRPr sz="2600">
                <a:solidFill>
                  <a:schemeClr val="tx1"/>
                </a:solidFill>
                <a:latin typeface="Times New Roman" panose="02020603050405020304" pitchFamily="18" charset="0"/>
              </a:defRPr>
            </a:lvl5pPr>
            <a:lvl6pPr marL="2781300" indent="-495300" eaLnBrk="0" fontAlgn="base" hangingPunct="0">
              <a:spcBef>
                <a:spcPct val="0"/>
              </a:spcBef>
              <a:spcAft>
                <a:spcPct val="0"/>
              </a:spcAft>
              <a:defRPr sz="2600">
                <a:solidFill>
                  <a:schemeClr val="tx1"/>
                </a:solidFill>
                <a:latin typeface="Times New Roman" panose="02020603050405020304" pitchFamily="18" charset="0"/>
              </a:defRPr>
            </a:lvl6pPr>
            <a:lvl7pPr marL="3238500" indent="-495300" eaLnBrk="0" fontAlgn="base" hangingPunct="0">
              <a:spcBef>
                <a:spcPct val="0"/>
              </a:spcBef>
              <a:spcAft>
                <a:spcPct val="0"/>
              </a:spcAft>
              <a:defRPr sz="2600">
                <a:solidFill>
                  <a:schemeClr val="tx1"/>
                </a:solidFill>
                <a:latin typeface="Times New Roman" panose="02020603050405020304" pitchFamily="18" charset="0"/>
              </a:defRPr>
            </a:lvl7pPr>
            <a:lvl8pPr marL="3695700" indent="-495300" eaLnBrk="0" fontAlgn="base" hangingPunct="0">
              <a:spcBef>
                <a:spcPct val="0"/>
              </a:spcBef>
              <a:spcAft>
                <a:spcPct val="0"/>
              </a:spcAft>
              <a:defRPr sz="2600">
                <a:solidFill>
                  <a:schemeClr val="tx1"/>
                </a:solidFill>
                <a:latin typeface="Times New Roman" panose="02020603050405020304" pitchFamily="18" charset="0"/>
              </a:defRPr>
            </a:lvl8pPr>
            <a:lvl9pPr marL="4152900" indent="-4953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t>Errors can be:</a:t>
            </a:r>
          </a:p>
          <a:p>
            <a:pPr eaLnBrk="1" hangingPunct="1">
              <a:spcBef>
                <a:spcPct val="50000"/>
              </a:spcBef>
              <a:buFontTx/>
              <a:buAutoNum type="arabicPeriod"/>
            </a:pPr>
            <a:r>
              <a:rPr lang="en-US" altLang="en-US" sz="2400"/>
              <a:t>biased (consistent)</a:t>
            </a:r>
          </a:p>
          <a:p>
            <a:pPr eaLnBrk="1" hangingPunct="1">
              <a:spcBef>
                <a:spcPct val="50000"/>
              </a:spcBef>
              <a:buFontTx/>
              <a:buAutoNum type="arabicPeriod"/>
            </a:pPr>
            <a:r>
              <a:rPr lang="en-US" altLang="en-US" sz="2400"/>
              <a:t>random</a:t>
            </a:r>
          </a:p>
        </p:txBody>
      </p:sp>
    </p:spTree>
    <p:extLst>
      <p:ext uri="{BB962C8B-B14F-4D97-AF65-F5344CB8AC3E}">
        <p14:creationId xmlns:p14="http://schemas.microsoft.com/office/powerpoint/2010/main" val="1679987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 calcmode="lin" valueType="num">
                                      <p:cBhvr additive="base">
                                        <p:cTn id="12" dur="500" fill="hold"/>
                                        <p:tgtEl>
                                          <p:spTgt spid="93189"/>
                                        </p:tgtEl>
                                        <p:attrNameLst>
                                          <p:attrName>ppt_x</p:attrName>
                                        </p:attrNameLst>
                                      </p:cBhvr>
                                      <p:tavLst>
                                        <p:tav tm="0">
                                          <p:val>
                                            <p:strVal val="0-#ppt_w/2"/>
                                          </p:val>
                                        </p:tav>
                                        <p:tav tm="100000">
                                          <p:val>
                                            <p:strVal val="#ppt_x"/>
                                          </p:val>
                                        </p:tav>
                                      </p:tavLst>
                                    </p:anim>
                                    <p:anim calcmode="lin" valueType="num">
                                      <p:cBhvr additive="base">
                                        <p:cTn id="13"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3190"/>
                                        </p:tgtEl>
                                        <p:attrNameLst>
                                          <p:attrName>style.visibility</p:attrName>
                                        </p:attrNameLst>
                                      </p:cBhvr>
                                      <p:to>
                                        <p:strVal val="visible"/>
                                      </p:to>
                                    </p:set>
                                    <p:anim calcmode="lin" valueType="num">
                                      <p:cBhvr additive="base">
                                        <p:cTn id="18" dur="500" fill="hold"/>
                                        <p:tgtEl>
                                          <p:spTgt spid="93190"/>
                                        </p:tgtEl>
                                        <p:attrNameLst>
                                          <p:attrName>ppt_x</p:attrName>
                                        </p:attrNameLst>
                                      </p:cBhvr>
                                      <p:tavLst>
                                        <p:tav tm="0">
                                          <p:val>
                                            <p:strVal val="#ppt_x"/>
                                          </p:val>
                                        </p:tav>
                                        <p:tav tm="100000">
                                          <p:val>
                                            <p:strVal val="#ppt_x"/>
                                          </p:val>
                                        </p:tav>
                                      </p:tavLst>
                                    </p:anim>
                                    <p:anim calcmode="lin" valueType="num">
                                      <p:cBhvr additive="base">
                                        <p:cTn id="19"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autoUpdateAnimBg="0"/>
      <p:bldP spid="93189" grpId="0" animBg="1" autoUpdateAnimBg="0"/>
      <p:bldP spid="93190"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905000" y="381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Measuring Accuracy: MFE</a:t>
            </a:r>
          </a:p>
        </p:txBody>
      </p:sp>
      <p:sp>
        <p:nvSpPr>
          <p:cNvPr id="101379" name="Text Box 3"/>
          <p:cNvSpPr txBox="1">
            <a:spLocks noChangeArrowheads="1"/>
          </p:cNvSpPr>
          <p:nvPr/>
        </p:nvSpPr>
        <p:spPr bwMode="auto">
          <a:xfrm>
            <a:off x="2133600" y="1433514"/>
            <a:ext cx="8001000" cy="1015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MFE = Mean Forecast Error (Bias)</a:t>
            </a:r>
          </a:p>
          <a:p>
            <a:pPr eaLnBrk="1" hangingPunct="1">
              <a:spcBef>
                <a:spcPct val="50000"/>
              </a:spcBef>
            </a:pPr>
            <a:r>
              <a:rPr lang="en-US" altLang="en-US" sz="2400">
                <a:solidFill>
                  <a:schemeClr val="bg1"/>
                </a:solidFill>
              </a:rPr>
              <a:t>It is the average error in the observations</a:t>
            </a:r>
          </a:p>
        </p:txBody>
      </p:sp>
      <p:graphicFrame>
        <p:nvGraphicFramePr>
          <p:cNvPr id="101380" name="Object 4"/>
          <p:cNvGraphicFramePr>
            <a:graphicFrameLocks noChangeAspect="1"/>
          </p:cNvGraphicFramePr>
          <p:nvPr/>
        </p:nvGraphicFramePr>
        <p:xfrm>
          <a:off x="4395789" y="2849563"/>
          <a:ext cx="3095625" cy="1447800"/>
        </p:xfrm>
        <a:graphic>
          <a:graphicData uri="http://schemas.openxmlformats.org/presentationml/2006/ole">
            <mc:AlternateContent xmlns:mc="http://schemas.openxmlformats.org/markup-compatibility/2006">
              <mc:Choice xmlns:v="urn:schemas-microsoft-com:vml" Requires="v">
                <p:oleObj name="Equation" r:id="rId3" imgW="1129810" imgH="609336" progId="Equation.3">
                  <p:embed/>
                </p:oleObj>
              </mc:Choice>
              <mc:Fallback>
                <p:oleObj name="Equation" r:id="rId3" imgW="1129810" imgH="609336" progId="Equation.3">
                  <p:embed/>
                  <p:pic>
                    <p:nvPicPr>
                      <p:cNvPr id="1013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9" y="2849563"/>
                        <a:ext cx="3095625"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1" name="Text Box 5"/>
          <p:cNvSpPr txBox="1">
            <a:spLocks noChangeArrowheads="1"/>
          </p:cNvSpPr>
          <p:nvPr/>
        </p:nvSpPr>
        <p:spPr bwMode="auto">
          <a:xfrm>
            <a:off x="2133600" y="4938714"/>
            <a:ext cx="8001000"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1. A more positive or negative MFE implies worse performance; the forecast is biased.</a:t>
            </a:r>
          </a:p>
        </p:txBody>
      </p:sp>
    </p:spTree>
    <p:extLst>
      <p:ext uri="{BB962C8B-B14F-4D97-AF65-F5344CB8AC3E}">
        <p14:creationId xmlns:p14="http://schemas.microsoft.com/office/powerpoint/2010/main" val="41879727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905000" y="381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Measuring Accuracy: MAD</a:t>
            </a:r>
          </a:p>
        </p:txBody>
      </p:sp>
      <p:sp>
        <p:nvSpPr>
          <p:cNvPr id="103427" name="Text Box 3"/>
          <p:cNvSpPr txBox="1">
            <a:spLocks noChangeArrowheads="1"/>
          </p:cNvSpPr>
          <p:nvPr/>
        </p:nvSpPr>
        <p:spPr bwMode="auto">
          <a:xfrm>
            <a:off x="2133600" y="1433514"/>
            <a:ext cx="8001000" cy="1015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MAD = Mean Absolute Deviation</a:t>
            </a:r>
          </a:p>
          <a:p>
            <a:pPr eaLnBrk="1" hangingPunct="1">
              <a:spcBef>
                <a:spcPct val="50000"/>
              </a:spcBef>
            </a:pPr>
            <a:r>
              <a:rPr lang="en-US" altLang="en-US" sz="2400">
                <a:solidFill>
                  <a:schemeClr val="bg1"/>
                </a:solidFill>
              </a:rPr>
              <a:t>It is the average absolute error in the observations</a:t>
            </a:r>
          </a:p>
        </p:txBody>
      </p:sp>
      <p:graphicFrame>
        <p:nvGraphicFramePr>
          <p:cNvPr id="103428" name="Object 4"/>
          <p:cNvGraphicFramePr>
            <a:graphicFrameLocks noChangeAspect="1"/>
          </p:cNvGraphicFramePr>
          <p:nvPr/>
        </p:nvGraphicFramePr>
        <p:xfrm>
          <a:off x="4343400" y="2879726"/>
          <a:ext cx="3200400" cy="1387475"/>
        </p:xfrm>
        <a:graphic>
          <a:graphicData uri="http://schemas.openxmlformats.org/presentationml/2006/ole">
            <mc:AlternateContent xmlns:mc="http://schemas.openxmlformats.org/markup-compatibility/2006">
              <mc:Choice xmlns:v="urn:schemas-microsoft-com:vml" Requires="v">
                <p:oleObj name="Equation" r:id="rId3" imgW="1167893" imgH="583947" progId="Equation.3">
                  <p:embed/>
                </p:oleObj>
              </mc:Choice>
              <mc:Fallback>
                <p:oleObj name="Equation" r:id="rId3" imgW="1167893" imgH="583947" progId="Equation.3">
                  <p:embed/>
                  <p:pic>
                    <p:nvPicPr>
                      <p:cNvPr id="1034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879726"/>
                        <a:ext cx="3200400"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29" name="Text Box 5"/>
          <p:cNvSpPr txBox="1">
            <a:spLocks noChangeArrowheads="1"/>
          </p:cNvSpPr>
          <p:nvPr/>
        </p:nvSpPr>
        <p:spPr bwMode="auto">
          <a:xfrm>
            <a:off x="2133600" y="4938714"/>
            <a:ext cx="8001000" cy="101566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1. Higher MAD implies worse performance. </a:t>
            </a:r>
          </a:p>
          <a:p>
            <a:pPr eaLnBrk="1" hangingPunct="1">
              <a:spcBef>
                <a:spcPct val="50000"/>
              </a:spcBef>
            </a:pPr>
            <a:r>
              <a:rPr lang="en-US" altLang="en-US" sz="2400">
                <a:solidFill>
                  <a:schemeClr val="bg1"/>
                </a:solidFill>
              </a:rPr>
              <a:t>2. If errors are normally distributed, then </a:t>
            </a:r>
            <a:r>
              <a:rPr lang="en-US" altLang="en-US" sz="2400">
                <a:solidFill>
                  <a:schemeClr val="bg1"/>
                </a:solidFill>
                <a:cs typeface="Times New Roman" panose="02020603050405020304" pitchFamily="18" charset="0"/>
              </a:rPr>
              <a:t>σ</a:t>
            </a:r>
            <a:r>
              <a:rPr lang="en-US" altLang="en-US" sz="2400" baseline="-25000">
                <a:solidFill>
                  <a:schemeClr val="bg1"/>
                </a:solidFill>
                <a:cs typeface="Times New Roman" panose="02020603050405020304" pitchFamily="18" charset="0"/>
              </a:rPr>
              <a:t>ε</a:t>
            </a:r>
            <a:r>
              <a:rPr lang="en-US" altLang="en-US" sz="2400">
                <a:solidFill>
                  <a:schemeClr val="bg1"/>
                </a:solidFill>
                <a:cs typeface="Times New Roman" panose="02020603050405020304" pitchFamily="18" charset="0"/>
              </a:rPr>
              <a:t>=1.25MAD</a:t>
            </a:r>
            <a:endParaRPr lang="en-US" altLang="en-US" sz="2400">
              <a:solidFill>
                <a:schemeClr val="bg1"/>
              </a:solidFill>
            </a:endParaRPr>
          </a:p>
        </p:txBody>
      </p:sp>
    </p:spTree>
    <p:extLst>
      <p:ext uri="{BB962C8B-B14F-4D97-AF65-F5344CB8AC3E}">
        <p14:creationId xmlns:p14="http://schemas.microsoft.com/office/powerpoint/2010/main" val="3101726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rtlCol="0" anchor="b" anchorCtr="0" compatLnSpc="1">
            <a:prstTxWarp prst="textNoShape">
              <a:avLst/>
            </a:prstTxWarp>
            <a:normAutofit/>
          </a:bodyPr>
          <a:lstStyle/>
          <a:p>
            <a:pPr eaLnBrk="1" hangingPunct="1"/>
            <a:r>
              <a:rPr lang="en-US" altLang="en-US">
                <a:solidFill>
                  <a:schemeClr val="tx1"/>
                </a:solidFill>
              </a:rPr>
              <a:t>Key Point</a:t>
            </a:r>
          </a:p>
        </p:txBody>
      </p:sp>
      <p:sp>
        <p:nvSpPr>
          <p:cNvPr id="105475" name="Rectangle 3"/>
          <p:cNvSpPr>
            <a:spLocks noGrp="1" noChangeArrowheads="1"/>
          </p:cNvSpPr>
          <p:nvPr>
            <p:ph idx="1"/>
          </p:nvPr>
        </p:nvSpPr>
        <p:spPr bwMode="auto">
          <a:xfrm>
            <a:off x="1828800" y="2057400"/>
            <a:ext cx="8337550" cy="297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rtlCol="0" anchor="t" anchorCtr="0" compatLnSpc="1">
            <a:prstTxWarp prst="textNoShape">
              <a:avLst/>
            </a:prstTxWarp>
            <a:normAutofit/>
          </a:bodyPr>
          <a:lstStyle/>
          <a:p>
            <a:pPr algn="ctr" eaLnBrk="1" hangingPunct="1">
              <a:lnSpc>
                <a:spcPct val="90000"/>
              </a:lnSpc>
              <a:spcBef>
                <a:spcPct val="100000"/>
              </a:spcBef>
              <a:buFontTx/>
              <a:buNone/>
            </a:pPr>
            <a:r>
              <a:rPr lang="en-US" altLang="en-US" dirty="0"/>
              <a:t>Forecast must be measured for accuracy!</a:t>
            </a:r>
          </a:p>
          <a:p>
            <a:pPr algn="ctr" eaLnBrk="1" hangingPunct="1">
              <a:lnSpc>
                <a:spcPct val="90000"/>
              </a:lnSpc>
              <a:spcBef>
                <a:spcPct val="100000"/>
              </a:spcBef>
              <a:buFontTx/>
              <a:buNone/>
            </a:pPr>
            <a:r>
              <a:rPr lang="en-US" altLang="en-US" dirty="0"/>
              <a:t>The most common means of doing so is by measuring the either the mean absolute deviation or the standard deviation of the forecast error</a:t>
            </a:r>
          </a:p>
        </p:txBody>
      </p:sp>
    </p:spTree>
    <p:extLst>
      <p:ext uri="{BB962C8B-B14F-4D97-AF65-F5344CB8AC3E}">
        <p14:creationId xmlns:p14="http://schemas.microsoft.com/office/powerpoint/2010/main" val="1258950430"/>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3607"/>
          </a:xfrm>
        </p:spPr>
        <p:txBody>
          <a:bodyPr>
            <a:normAutofit/>
          </a:bodyPr>
          <a:lstStyle/>
          <a:p>
            <a:r>
              <a:rPr lang="en-US" sz="3600" dirty="0"/>
              <a:t>Criteria for Good Demand Forecasting</a:t>
            </a:r>
          </a:p>
        </p:txBody>
      </p:sp>
      <p:sp>
        <p:nvSpPr>
          <p:cNvPr id="3" name="Content Placeholder 2"/>
          <p:cNvSpPr>
            <a:spLocks noGrp="1"/>
          </p:cNvSpPr>
          <p:nvPr>
            <p:ph idx="1"/>
          </p:nvPr>
        </p:nvSpPr>
        <p:spPr>
          <a:xfrm>
            <a:off x="676274" y="1752372"/>
            <a:ext cx="10753725" cy="3766185"/>
          </a:xfrm>
        </p:spPr>
        <p:txBody>
          <a:bodyPr>
            <a:normAutofit lnSpcReduction="10000"/>
          </a:bodyPr>
          <a:lstStyle/>
          <a:p>
            <a:pPr marL="457200" indent="-457200">
              <a:buFont typeface="+mj-lt"/>
              <a:buAutoNum type="arabicPeriod"/>
            </a:pPr>
            <a:r>
              <a:rPr lang="en-US" dirty="0"/>
              <a:t>Time frame</a:t>
            </a:r>
          </a:p>
          <a:p>
            <a:pPr marL="457200" indent="-457200">
              <a:buFont typeface="+mj-lt"/>
              <a:buAutoNum type="arabicPeriod"/>
            </a:pPr>
            <a:r>
              <a:rPr lang="en-US" dirty="0"/>
              <a:t>Pattern of the data</a:t>
            </a:r>
          </a:p>
          <a:p>
            <a:pPr marL="457200" indent="-457200">
              <a:buFont typeface="+mj-lt"/>
              <a:buAutoNum type="arabicPeriod"/>
            </a:pPr>
            <a:r>
              <a:rPr lang="en-US" dirty="0"/>
              <a:t>Cost /economy of forecasting</a:t>
            </a:r>
          </a:p>
          <a:p>
            <a:pPr marL="457200" indent="-457200">
              <a:buFont typeface="+mj-lt"/>
              <a:buAutoNum type="arabicPeriod"/>
            </a:pPr>
            <a:r>
              <a:rPr lang="en-US" dirty="0"/>
              <a:t>Accuracy desired</a:t>
            </a:r>
          </a:p>
          <a:p>
            <a:pPr marL="457200" indent="-457200">
              <a:buFont typeface="+mj-lt"/>
              <a:buAutoNum type="arabicPeriod"/>
            </a:pPr>
            <a:r>
              <a:rPr lang="en-US" dirty="0"/>
              <a:t>Availability of data</a:t>
            </a:r>
          </a:p>
          <a:p>
            <a:pPr marL="457200" indent="-457200">
              <a:buFont typeface="+mj-lt"/>
              <a:buAutoNum type="arabicPeriod"/>
            </a:pPr>
            <a:r>
              <a:rPr lang="en-US" dirty="0"/>
              <a:t>Plausibility/ Ease of understanding</a:t>
            </a:r>
          </a:p>
          <a:p>
            <a:pPr marL="457200" indent="-457200">
              <a:buFont typeface="+mj-lt"/>
              <a:buAutoNum type="arabicPeriod"/>
            </a:pPr>
            <a:r>
              <a:rPr lang="en-US" dirty="0"/>
              <a:t>Durability</a:t>
            </a:r>
          </a:p>
          <a:p>
            <a:pPr marL="457200" indent="-457200">
              <a:buFont typeface="+mj-lt"/>
              <a:buAutoNum type="arabicPeriod"/>
            </a:pPr>
            <a:r>
              <a:rPr lang="en-US" dirty="0"/>
              <a:t>Flexibility</a:t>
            </a:r>
          </a:p>
          <a:p>
            <a:endParaRPr lang="en-US" dirty="0"/>
          </a:p>
          <a:p>
            <a:endParaRPr lang="en-US" dirty="0"/>
          </a:p>
        </p:txBody>
      </p:sp>
    </p:spTree>
    <p:extLst>
      <p:ext uri="{BB962C8B-B14F-4D97-AF65-F5344CB8AC3E}">
        <p14:creationId xmlns:p14="http://schemas.microsoft.com/office/powerpoint/2010/main" val="28562342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1050877" y="365126"/>
            <a:ext cx="8988473"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b="1" dirty="0"/>
              <a:t>Supply</a:t>
            </a:r>
          </a:p>
        </p:txBody>
      </p:sp>
      <p:sp>
        <p:nvSpPr>
          <p:cNvPr id="109571" name="Rectangle 3"/>
          <p:cNvSpPr>
            <a:spLocks noGrp="1" noChangeArrowheads="1"/>
          </p:cNvSpPr>
          <p:nvPr>
            <p:ph idx="1"/>
          </p:nvPr>
        </p:nvSpPr>
        <p:spPr bwMode="auto">
          <a:xfrm>
            <a:off x="1050877" y="1447800"/>
            <a:ext cx="9962866"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Supply comes from the behavior of sellers.  </a:t>
            </a:r>
          </a:p>
          <a:p>
            <a:r>
              <a:rPr lang="en-US" altLang="en-US" dirty="0"/>
              <a:t>The </a:t>
            </a:r>
            <a:r>
              <a:rPr lang="en-US" altLang="en-US" b="1" dirty="0">
                <a:solidFill>
                  <a:srgbClr val="CC0000"/>
                </a:solidFill>
              </a:rPr>
              <a:t>quantity supplied</a:t>
            </a:r>
            <a:r>
              <a:rPr lang="en-US" altLang="en-US" dirty="0"/>
              <a:t> of any good is the amount that sellers are willing and able to sell. </a:t>
            </a:r>
          </a:p>
          <a:p>
            <a:r>
              <a:rPr lang="en-US" altLang="en-US" b="1" dirty="0">
                <a:solidFill>
                  <a:srgbClr val="CC0000"/>
                </a:solidFill>
              </a:rPr>
              <a:t>Law of supply</a:t>
            </a:r>
            <a:r>
              <a:rPr lang="en-US" altLang="en-US" dirty="0"/>
              <a:t>:  the claim that the quantity supplied of a good rises when the price of the good rises, other things equal  </a:t>
            </a:r>
          </a:p>
        </p:txBody>
      </p:sp>
      <p:sp>
        <p:nvSpPr>
          <p:cNvPr id="109572"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3784357121"/>
      </p:ext>
    </p:extLst>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1752600" y="217488"/>
            <a:ext cx="8686800" cy="596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000"/>
              <a:t>The Supply Schedule</a:t>
            </a:r>
          </a:p>
        </p:txBody>
      </p:sp>
      <p:sp>
        <p:nvSpPr>
          <p:cNvPr id="111619" name="Rectangle 3"/>
          <p:cNvSpPr>
            <a:spLocks noGrp="1" noChangeArrowheads="1"/>
          </p:cNvSpPr>
          <p:nvPr>
            <p:ph idx="1"/>
          </p:nvPr>
        </p:nvSpPr>
        <p:spPr bwMode="auto">
          <a:xfrm>
            <a:off x="2138363" y="996950"/>
            <a:ext cx="5046662" cy="3532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a:solidFill>
                  <a:srgbClr val="CC0000"/>
                </a:solidFill>
              </a:rPr>
              <a:t>Supply schedule</a:t>
            </a:r>
            <a:r>
              <a:rPr lang="en-US" altLang="en-US"/>
              <a:t>:   </a:t>
            </a:r>
            <a:br>
              <a:rPr lang="en-US" altLang="en-US"/>
            </a:br>
            <a:r>
              <a:rPr lang="en-US" altLang="en-US"/>
              <a:t>A table that shows the relationship between the price of a good and the quantity supplied. </a:t>
            </a:r>
          </a:p>
          <a:p>
            <a:pPr>
              <a:spcBef>
                <a:spcPct val="60000"/>
              </a:spcBef>
            </a:pPr>
            <a:r>
              <a:rPr lang="en-US" altLang="en-US"/>
              <a:t>Example:  </a:t>
            </a:r>
            <a:br>
              <a:rPr lang="en-US" altLang="en-US"/>
            </a:br>
            <a:r>
              <a:rPr lang="en-US" altLang="en-US"/>
              <a:t>Firm A supply of X.</a:t>
            </a:r>
          </a:p>
        </p:txBody>
      </p:sp>
      <p:sp>
        <p:nvSpPr>
          <p:cNvPr id="94212" name="Rectangle 4"/>
          <p:cNvSpPr>
            <a:spLocks noChangeArrowheads="1"/>
          </p:cNvSpPr>
          <p:nvPr/>
        </p:nvSpPr>
        <p:spPr bwMode="auto">
          <a:xfrm>
            <a:off x="2138363" y="3933825"/>
            <a:ext cx="484028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Char char="§"/>
            </a:pPr>
            <a:r>
              <a:rPr lang="en-US" altLang="en-US" sz="2800" dirty="0">
                <a:latin typeface="Arial" panose="020B0604020202020204" pitchFamily="34" charset="0"/>
                <a:cs typeface="Arial" panose="020B0604020202020204" pitchFamily="34" charset="0"/>
              </a:rPr>
              <a:t>Notice that supply schedule obeys the </a:t>
            </a:r>
            <a:br>
              <a:rPr lang="en-US" altLang="en-US" sz="2800" dirty="0">
                <a:latin typeface="Arial" panose="020B0604020202020204" pitchFamily="34" charset="0"/>
                <a:cs typeface="Arial" panose="020B0604020202020204" pitchFamily="34" charset="0"/>
              </a:rPr>
            </a:br>
            <a:r>
              <a:rPr lang="en-US" altLang="en-US" sz="2800" dirty="0">
                <a:latin typeface="Arial" panose="020B0604020202020204" pitchFamily="34" charset="0"/>
                <a:cs typeface="Arial" panose="020B0604020202020204" pitchFamily="34" charset="0"/>
              </a:rPr>
              <a:t>Law of Supply.  </a:t>
            </a:r>
          </a:p>
        </p:txBody>
      </p:sp>
      <p:graphicFrame>
        <p:nvGraphicFramePr>
          <p:cNvPr id="94213" name="Group 5"/>
          <p:cNvGraphicFramePr>
            <a:graphicFrameLocks noGrp="1"/>
          </p:cNvGraphicFramePr>
          <p:nvPr/>
        </p:nvGraphicFramePr>
        <p:xfrm>
          <a:off x="7572376" y="889001"/>
          <a:ext cx="2651125" cy="4368103"/>
        </p:xfrm>
        <a:graphic>
          <a:graphicData uri="http://schemas.openxmlformats.org/drawingml/2006/table">
            <a:tbl>
              <a:tblPr/>
              <a:tblGrid>
                <a:gridCol w="1084263">
                  <a:extLst>
                    <a:ext uri="{9D8B030D-6E8A-4147-A177-3AD203B41FA5}">
                      <a16:colId xmlns:a16="http://schemas.microsoft.com/office/drawing/2014/main" val="20000"/>
                    </a:ext>
                  </a:extLst>
                </a:gridCol>
                <a:gridCol w="1566862">
                  <a:extLst>
                    <a:ext uri="{9D8B030D-6E8A-4147-A177-3AD203B41FA5}">
                      <a16:colId xmlns:a16="http://schemas.microsoft.com/office/drawing/2014/main" val="20001"/>
                    </a:ext>
                  </a:extLst>
                </a:gridCol>
              </a:tblGrid>
              <a:tr h="50800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Price </a:t>
                      </a:r>
                      <a:b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of X</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Quantity </a:t>
                      </a:r>
                      <a:b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of X supplied</a:t>
                      </a:r>
                    </a:p>
                  </a:txBody>
                  <a:tcPr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5085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4926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5085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6</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44926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9</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45085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4.00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12</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44926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5.00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45085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6.00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18</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CCFFCC"/>
                    </a:solidFill>
                  </a:tcPr>
                </a:tc>
                <a:extLst>
                  <a:ext uri="{0D108BD9-81ED-4DB2-BD59-A6C34878D82A}">
                    <a16:rowId xmlns:a16="http://schemas.microsoft.com/office/drawing/2014/main" val="10007"/>
                  </a:ext>
                </a:extLst>
              </a:tr>
            </a:tbl>
          </a:graphicData>
        </a:graphic>
      </p:graphicFrame>
      <p:sp>
        <p:nvSpPr>
          <p:cNvPr id="111646"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5145634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dissolve">
                                      <p:cBhvr>
                                        <p:cTn id="7" dur="500"/>
                                        <p:tgtEl>
                                          <p:spTgt spid="94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wipe(left)">
                                      <p:cBhvr>
                                        <p:cTn id="12"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2"/>
          <p:cNvGrpSpPr>
            <a:grpSpLocks/>
          </p:cNvGrpSpPr>
          <p:nvPr/>
        </p:nvGrpSpPr>
        <p:grpSpPr bwMode="auto">
          <a:xfrm>
            <a:off x="2365376" y="2801939"/>
            <a:ext cx="7491413" cy="3863975"/>
            <a:chOff x="530" y="1765"/>
            <a:chExt cx="4719" cy="2434"/>
          </a:xfrm>
        </p:grpSpPr>
        <p:sp>
          <p:nvSpPr>
            <p:cNvPr id="113751" name="Rectangle 3"/>
            <p:cNvSpPr>
              <a:spLocks noChangeArrowheads="1"/>
            </p:cNvSpPr>
            <p:nvPr/>
          </p:nvSpPr>
          <p:spPr bwMode="auto">
            <a:xfrm>
              <a:off x="530" y="1765"/>
              <a:ext cx="4719" cy="243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3752" name="Line 4"/>
            <p:cNvSpPr>
              <a:spLocks noChangeShapeType="1"/>
            </p:cNvSpPr>
            <p:nvPr/>
          </p:nvSpPr>
          <p:spPr bwMode="auto">
            <a:xfrm>
              <a:off x="582" y="2095"/>
              <a:ext cx="4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3667" name="Rectangle 5"/>
          <p:cNvSpPr>
            <a:spLocks noGrp="1" noChangeArrowheads="1"/>
          </p:cNvSpPr>
          <p:nvPr>
            <p:ph type="title"/>
          </p:nvPr>
        </p:nvSpPr>
        <p:spPr bwMode="auto">
          <a:xfrm>
            <a:off x="1609726" y="206376"/>
            <a:ext cx="9001125"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800"/>
              <a:t>Market Supply versus Individual Supply</a:t>
            </a:r>
          </a:p>
        </p:txBody>
      </p:sp>
      <p:sp>
        <p:nvSpPr>
          <p:cNvPr id="113668" name="Rectangle 6"/>
          <p:cNvSpPr>
            <a:spLocks noGrp="1" noChangeArrowheads="1"/>
          </p:cNvSpPr>
          <p:nvPr>
            <p:ph idx="1"/>
          </p:nvPr>
        </p:nvSpPr>
        <p:spPr bwMode="auto">
          <a:xfrm>
            <a:off x="1862138" y="803276"/>
            <a:ext cx="8526462" cy="1984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35000"/>
              </a:spcBef>
            </a:pPr>
            <a:r>
              <a:rPr lang="en-US" altLang="en-US" sz="2400" dirty="0"/>
              <a:t>The quantity supplied in the market is the sum of the quantities supplied by all sellers at each price. </a:t>
            </a:r>
          </a:p>
          <a:p>
            <a:pPr>
              <a:spcBef>
                <a:spcPct val="35000"/>
              </a:spcBef>
            </a:pPr>
            <a:r>
              <a:rPr lang="en-US" altLang="en-US" sz="2400" dirty="0"/>
              <a:t>Suppose Firm A and Firm B are the only two sellers in this market.     (</a:t>
            </a:r>
            <a:r>
              <a:rPr lang="en-US" altLang="en-US" sz="2400" b="1" i="1" dirty="0"/>
              <a:t>Q</a:t>
            </a:r>
            <a:r>
              <a:rPr lang="en-US" altLang="en-US" sz="2400" b="1" i="1" baseline="30000" dirty="0"/>
              <a:t>s</a:t>
            </a:r>
            <a:r>
              <a:rPr lang="en-US" altLang="en-US" sz="2400" dirty="0"/>
              <a:t> = quantity supplied)</a:t>
            </a:r>
          </a:p>
        </p:txBody>
      </p:sp>
      <p:grpSp>
        <p:nvGrpSpPr>
          <p:cNvPr id="96263" name="Group 7"/>
          <p:cNvGrpSpPr>
            <a:grpSpLocks/>
          </p:cNvGrpSpPr>
          <p:nvPr/>
        </p:nvGrpSpPr>
        <p:grpSpPr bwMode="auto">
          <a:xfrm>
            <a:off x="3640138" y="2832100"/>
            <a:ext cx="1873250" cy="3816350"/>
            <a:chOff x="1333" y="1784"/>
            <a:chExt cx="1180" cy="2404"/>
          </a:xfrm>
        </p:grpSpPr>
        <p:sp>
          <p:nvSpPr>
            <p:cNvPr id="113743" name="Rectangle 8"/>
            <p:cNvSpPr>
              <a:spLocks noChangeArrowheads="1"/>
            </p:cNvSpPr>
            <p:nvPr/>
          </p:nvSpPr>
          <p:spPr bwMode="auto">
            <a:xfrm>
              <a:off x="1333" y="3889"/>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18</a:t>
              </a:r>
            </a:p>
          </p:txBody>
        </p:sp>
        <p:sp>
          <p:nvSpPr>
            <p:cNvPr id="113744" name="Rectangle 9"/>
            <p:cNvSpPr>
              <a:spLocks noChangeArrowheads="1"/>
            </p:cNvSpPr>
            <p:nvPr/>
          </p:nvSpPr>
          <p:spPr bwMode="auto">
            <a:xfrm>
              <a:off x="1333" y="3590"/>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15</a:t>
              </a:r>
            </a:p>
          </p:txBody>
        </p:sp>
        <p:sp>
          <p:nvSpPr>
            <p:cNvPr id="113745" name="Rectangle 10"/>
            <p:cNvSpPr>
              <a:spLocks noChangeArrowheads="1"/>
            </p:cNvSpPr>
            <p:nvPr/>
          </p:nvSpPr>
          <p:spPr bwMode="auto">
            <a:xfrm>
              <a:off x="1333" y="3291"/>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12</a:t>
              </a:r>
            </a:p>
          </p:txBody>
        </p:sp>
        <p:sp>
          <p:nvSpPr>
            <p:cNvPr id="113746" name="Rectangle 11"/>
            <p:cNvSpPr>
              <a:spLocks noChangeArrowheads="1"/>
            </p:cNvSpPr>
            <p:nvPr/>
          </p:nvSpPr>
          <p:spPr bwMode="auto">
            <a:xfrm>
              <a:off x="1333" y="2992"/>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9</a:t>
              </a:r>
            </a:p>
          </p:txBody>
        </p:sp>
        <p:sp>
          <p:nvSpPr>
            <p:cNvPr id="113747" name="Rectangle 12"/>
            <p:cNvSpPr>
              <a:spLocks noChangeArrowheads="1"/>
            </p:cNvSpPr>
            <p:nvPr/>
          </p:nvSpPr>
          <p:spPr bwMode="auto">
            <a:xfrm>
              <a:off x="1333" y="2693"/>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6</a:t>
              </a:r>
            </a:p>
          </p:txBody>
        </p:sp>
        <p:sp>
          <p:nvSpPr>
            <p:cNvPr id="113748" name="Rectangle 13"/>
            <p:cNvSpPr>
              <a:spLocks noChangeArrowheads="1"/>
            </p:cNvSpPr>
            <p:nvPr/>
          </p:nvSpPr>
          <p:spPr bwMode="auto">
            <a:xfrm>
              <a:off x="1333" y="2394"/>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3</a:t>
              </a:r>
            </a:p>
          </p:txBody>
        </p:sp>
        <p:sp>
          <p:nvSpPr>
            <p:cNvPr id="113749" name="Rectangle 14"/>
            <p:cNvSpPr>
              <a:spLocks noChangeArrowheads="1"/>
            </p:cNvSpPr>
            <p:nvPr/>
          </p:nvSpPr>
          <p:spPr bwMode="auto">
            <a:xfrm>
              <a:off x="1333" y="2095"/>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0</a:t>
              </a:r>
            </a:p>
          </p:txBody>
        </p:sp>
        <p:sp>
          <p:nvSpPr>
            <p:cNvPr id="113750" name="Rectangle 15"/>
            <p:cNvSpPr>
              <a:spLocks noChangeArrowheads="1"/>
            </p:cNvSpPr>
            <p:nvPr/>
          </p:nvSpPr>
          <p:spPr bwMode="auto">
            <a:xfrm>
              <a:off x="1333" y="1784"/>
              <a:ext cx="1180" cy="3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Firm A</a:t>
              </a:r>
            </a:p>
          </p:txBody>
        </p:sp>
      </p:grpSp>
      <p:grpSp>
        <p:nvGrpSpPr>
          <p:cNvPr id="96272" name="Group 16"/>
          <p:cNvGrpSpPr>
            <a:grpSpLocks/>
          </p:cNvGrpSpPr>
          <p:nvPr/>
        </p:nvGrpSpPr>
        <p:grpSpPr bwMode="auto">
          <a:xfrm>
            <a:off x="5780088" y="2832100"/>
            <a:ext cx="1598612" cy="3816350"/>
            <a:chOff x="2681" y="1784"/>
            <a:chExt cx="1007" cy="2404"/>
          </a:xfrm>
        </p:grpSpPr>
        <p:sp>
          <p:nvSpPr>
            <p:cNvPr id="113735" name="Rectangle 17"/>
            <p:cNvSpPr>
              <a:spLocks noChangeArrowheads="1"/>
            </p:cNvSpPr>
            <p:nvPr/>
          </p:nvSpPr>
          <p:spPr bwMode="auto">
            <a:xfrm>
              <a:off x="2681" y="3889"/>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12</a:t>
              </a:r>
            </a:p>
          </p:txBody>
        </p:sp>
        <p:sp>
          <p:nvSpPr>
            <p:cNvPr id="113736" name="Rectangle 18"/>
            <p:cNvSpPr>
              <a:spLocks noChangeArrowheads="1"/>
            </p:cNvSpPr>
            <p:nvPr/>
          </p:nvSpPr>
          <p:spPr bwMode="auto">
            <a:xfrm>
              <a:off x="2681" y="3590"/>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10</a:t>
              </a:r>
            </a:p>
          </p:txBody>
        </p:sp>
        <p:sp>
          <p:nvSpPr>
            <p:cNvPr id="113737" name="Rectangle 19"/>
            <p:cNvSpPr>
              <a:spLocks noChangeArrowheads="1"/>
            </p:cNvSpPr>
            <p:nvPr/>
          </p:nvSpPr>
          <p:spPr bwMode="auto">
            <a:xfrm>
              <a:off x="2681" y="3291"/>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8</a:t>
              </a:r>
            </a:p>
          </p:txBody>
        </p:sp>
        <p:sp>
          <p:nvSpPr>
            <p:cNvPr id="113738" name="Rectangle 20"/>
            <p:cNvSpPr>
              <a:spLocks noChangeArrowheads="1"/>
            </p:cNvSpPr>
            <p:nvPr/>
          </p:nvSpPr>
          <p:spPr bwMode="auto">
            <a:xfrm>
              <a:off x="2681" y="2992"/>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6</a:t>
              </a:r>
            </a:p>
          </p:txBody>
        </p:sp>
        <p:sp>
          <p:nvSpPr>
            <p:cNvPr id="113739" name="Rectangle 21"/>
            <p:cNvSpPr>
              <a:spLocks noChangeArrowheads="1"/>
            </p:cNvSpPr>
            <p:nvPr/>
          </p:nvSpPr>
          <p:spPr bwMode="auto">
            <a:xfrm>
              <a:off x="2681" y="2693"/>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4</a:t>
              </a:r>
            </a:p>
          </p:txBody>
        </p:sp>
        <p:sp>
          <p:nvSpPr>
            <p:cNvPr id="113740" name="Rectangle 22"/>
            <p:cNvSpPr>
              <a:spLocks noChangeArrowheads="1"/>
            </p:cNvSpPr>
            <p:nvPr/>
          </p:nvSpPr>
          <p:spPr bwMode="auto">
            <a:xfrm>
              <a:off x="2681" y="2394"/>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2</a:t>
              </a:r>
            </a:p>
          </p:txBody>
        </p:sp>
        <p:sp>
          <p:nvSpPr>
            <p:cNvPr id="113741" name="Rectangle 23"/>
            <p:cNvSpPr>
              <a:spLocks noChangeArrowheads="1"/>
            </p:cNvSpPr>
            <p:nvPr/>
          </p:nvSpPr>
          <p:spPr bwMode="auto">
            <a:xfrm>
              <a:off x="2681" y="2095"/>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0</a:t>
              </a:r>
            </a:p>
          </p:txBody>
        </p:sp>
        <p:sp>
          <p:nvSpPr>
            <p:cNvPr id="113742" name="Rectangle 24"/>
            <p:cNvSpPr>
              <a:spLocks noChangeArrowheads="1"/>
            </p:cNvSpPr>
            <p:nvPr/>
          </p:nvSpPr>
          <p:spPr bwMode="auto">
            <a:xfrm>
              <a:off x="2681" y="1784"/>
              <a:ext cx="1007" cy="3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Firm B</a:t>
              </a:r>
            </a:p>
          </p:txBody>
        </p:sp>
      </p:grpSp>
      <p:grpSp>
        <p:nvGrpSpPr>
          <p:cNvPr id="96281" name="Group 25"/>
          <p:cNvGrpSpPr>
            <a:grpSpLocks/>
          </p:cNvGrpSpPr>
          <p:nvPr/>
        </p:nvGrpSpPr>
        <p:grpSpPr bwMode="auto">
          <a:xfrm>
            <a:off x="5513389" y="4749800"/>
            <a:ext cx="4217987" cy="1898650"/>
            <a:chOff x="2513" y="2992"/>
            <a:chExt cx="2657" cy="1196"/>
          </a:xfrm>
        </p:grpSpPr>
        <p:sp>
          <p:nvSpPr>
            <p:cNvPr id="113723" name="Rectangle 26"/>
            <p:cNvSpPr>
              <a:spLocks noChangeArrowheads="1"/>
            </p:cNvSpPr>
            <p:nvPr/>
          </p:nvSpPr>
          <p:spPr bwMode="auto">
            <a:xfrm>
              <a:off x="2513" y="3889"/>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4" name="Rectangle 27"/>
            <p:cNvSpPr>
              <a:spLocks noChangeArrowheads="1"/>
            </p:cNvSpPr>
            <p:nvPr/>
          </p:nvSpPr>
          <p:spPr bwMode="auto">
            <a:xfrm>
              <a:off x="2513" y="3590"/>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5" name="Rectangle 28"/>
            <p:cNvSpPr>
              <a:spLocks noChangeArrowheads="1"/>
            </p:cNvSpPr>
            <p:nvPr/>
          </p:nvSpPr>
          <p:spPr bwMode="auto">
            <a:xfrm>
              <a:off x="2513" y="3291"/>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6" name="Rectangle 29"/>
            <p:cNvSpPr>
              <a:spLocks noChangeArrowheads="1"/>
            </p:cNvSpPr>
            <p:nvPr/>
          </p:nvSpPr>
          <p:spPr bwMode="auto">
            <a:xfrm>
              <a:off x="2513" y="2992"/>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7" name="Rectangle 30"/>
            <p:cNvSpPr>
              <a:spLocks noChangeArrowheads="1"/>
            </p:cNvSpPr>
            <p:nvPr/>
          </p:nvSpPr>
          <p:spPr bwMode="auto">
            <a:xfrm>
              <a:off x="3688" y="3889"/>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8" name="Rectangle 31"/>
            <p:cNvSpPr>
              <a:spLocks noChangeArrowheads="1"/>
            </p:cNvSpPr>
            <p:nvPr/>
          </p:nvSpPr>
          <p:spPr bwMode="auto">
            <a:xfrm>
              <a:off x="3688" y="3590"/>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9" name="Rectangle 32"/>
            <p:cNvSpPr>
              <a:spLocks noChangeArrowheads="1"/>
            </p:cNvSpPr>
            <p:nvPr/>
          </p:nvSpPr>
          <p:spPr bwMode="auto">
            <a:xfrm>
              <a:off x="3688" y="3291"/>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30" name="Rectangle 33"/>
            <p:cNvSpPr>
              <a:spLocks noChangeArrowheads="1"/>
            </p:cNvSpPr>
            <p:nvPr/>
          </p:nvSpPr>
          <p:spPr bwMode="auto">
            <a:xfrm>
              <a:off x="3688" y="2992"/>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31" name="Rectangle 34"/>
            <p:cNvSpPr>
              <a:spLocks noChangeArrowheads="1"/>
            </p:cNvSpPr>
            <p:nvPr/>
          </p:nvSpPr>
          <p:spPr bwMode="auto">
            <a:xfrm>
              <a:off x="3973" y="3889"/>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30</a:t>
              </a:r>
            </a:p>
          </p:txBody>
        </p:sp>
        <p:sp>
          <p:nvSpPr>
            <p:cNvPr id="113732" name="Rectangle 35"/>
            <p:cNvSpPr>
              <a:spLocks noChangeArrowheads="1"/>
            </p:cNvSpPr>
            <p:nvPr/>
          </p:nvSpPr>
          <p:spPr bwMode="auto">
            <a:xfrm>
              <a:off x="3973" y="3590"/>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25</a:t>
              </a:r>
            </a:p>
          </p:txBody>
        </p:sp>
        <p:sp>
          <p:nvSpPr>
            <p:cNvPr id="113733" name="Rectangle 36"/>
            <p:cNvSpPr>
              <a:spLocks noChangeArrowheads="1"/>
            </p:cNvSpPr>
            <p:nvPr/>
          </p:nvSpPr>
          <p:spPr bwMode="auto">
            <a:xfrm>
              <a:off x="3973" y="3291"/>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20</a:t>
              </a:r>
            </a:p>
          </p:txBody>
        </p:sp>
        <p:sp>
          <p:nvSpPr>
            <p:cNvPr id="113734" name="Rectangle 37"/>
            <p:cNvSpPr>
              <a:spLocks noChangeArrowheads="1"/>
            </p:cNvSpPr>
            <p:nvPr/>
          </p:nvSpPr>
          <p:spPr bwMode="auto">
            <a:xfrm>
              <a:off x="3973" y="2992"/>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15</a:t>
              </a:r>
            </a:p>
          </p:txBody>
        </p:sp>
      </p:grpSp>
      <p:grpSp>
        <p:nvGrpSpPr>
          <p:cNvPr id="96294" name="Group 38"/>
          <p:cNvGrpSpPr>
            <a:grpSpLocks/>
          </p:cNvGrpSpPr>
          <p:nvPr/>
        </p:nvGrpSpPr>
        <p:grpSpPr bwMode="auto">
          <a:xfrm>
            <a:off x="5513389" y="4275138"/>
            <a:ext cx="4217987" cy="474662"/>
            <a:chOff x="2513" y="2693"/>
            <a:chExt cx="2657" cy="299"/>
          </a:xfrm>
        </p:grpSpPr>
        <p:sp>
          <p:nvSpPr>
            <p:cNvPr id="113720" name="Rectangle 39"/>
            <p:cNvSpPr>
              <a:spLocks noChangeArrowheads="1"/>
            </p:cNvSpPr>
            <p:nvPr/>
          </p:nvSpPr>
          <p:spPr bwMode="auto">
            <a:xfrm>
              <a:off x="2513" y="2693"/>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1" name="Rectangle 40"/>
            <p:cNvSpPr>
              <a:spLocks noChangeArrowheads="1"/>
            </p:cNvSpPr>
            <p:nvPr/>
          </p:nvSpPr>
          <p:spPr bwMode="auto">
            <a:xfrm>
              <a:off x="3688" y="2693"/>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2" name="Rectangle 41"/>
            <p:cNvSpPr>
              <a:spLocks noChangeArrowheads="1"/>
            </p:cNvSpPr>
            <p:nvPr/>
          </p:nvSpPr>
          <p:spPr bwMode="auto">
            <a:xfrm>
              <a:off x="3973" y="2693"/>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10</a:t>
              </a:r>
            </a:p>
          </p:txBody>
        </p:sp>
      </p:grpSp>
      <p:grpSp>
        <p:nvGrpSpPr>
          <p:cNvPr id="96298" name="Group 42"/>
          <p:cNvGrpSpPr>
            <a:grpSpLocks/>
          </p:cNvGrpSpPr>
          <p:nvPr/>
        </p:nvGrpSpPr>
        <p:grpSpPr bwMode="auto">
          <a:xfrm>
            <a:off x="5513389" y="3800476"/>
            <a:ext cx="4217987" cy="474663"/>
            <a:chOff x="2513" y="2394"/>
            <a:chExt cx="2657" cy="299"/>
          </a:xfrm>
        </p:grpSpPr>
        <p:sp>
          <p:nvSpPr>
            <p:cNvPr id="113717" name="Rectangle 43"/>
            <p:cNvSpPr>
              <a:spLocks noChangeArrowheads="1"/>
            </p:cNvSpPr>
            <p:nvPr/>
          </p:nvSpPr>
          <p:spPr bwMode="auto">
            <a:xfrm>
              <a:off x="2513" y="2394"/>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18" name="Rectangle 44"/>
            <p:cNvSpPr>
              <a:spLocks noChangeArrowheads="1"/>
            </p:cNvSpPr>
            <p:nvPr/>
          </p:nvSpPr>
          <p:spPr bwMode="auto">
            <a:xfrm>
              <a:off x="3688" y="2394"/>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19" name="Rectangle 45"/>
            <p:cNvSpPr>
              <a:spLocks noChangeArrowheads="1"/>
            </p:cNvSpPr>
            <p:nvPr/>
          </p:nvSpPr>
          <p:spPr bwMode="auto">
            <a:xfrm>
              <a:off x="3973" y="2394"/>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5</a:t>
              </a:r>
            </a:p>
          </p:txBody>
        </p:sp>
      </p:grpSp>
      <p:grpSp>
        <p:nvGrpSpPr>
          <p:cNvPr id="96302" name="Group 46"/>
          <p:cNvGrpSpPr>
            <a:grpSpLocks/>
          </p:cNvGrpSpPr>
          <p:nvPr/>
        </p:nvGrpSpPr>
        <p:grpSpPr bwMode="auto">
          <a:xfrm>
            <a:off x="5513389" y="3325813"/>
            <a:ext cx="4217987" cy="474662"/>
            <a:chOff x="2513" y="2095"/>
            <a:chExt cx="2657" cy="299"/>
          </a:xfrm>
        </p:grpSpPr>
        <p:sp>
          <p:nvSpPr>
            <p:cNvPr id="113714" name="Rectangle 47"/>
            <p:cNvSpPr>
              <a:spLocks noChangeArrowheads="1"/>
            </p:cNvSpPr>
            <p:nvPr/>
          </p:nvSpPr>
          <p:spPr bwMode="auto">
            <a:xfrm>
              <a:off x="2513" y="2095"/>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15" name="Rectangle 48"/>
            <p:cNvSpPr>
              <a:spLocks noChangeArrowheads="1"/>
            </p:cNvSpPr>
            <p:nvPr/>
          </p:nvSpPr>
          <p:spPr bwMode="auto">
            <a:xfrm>
              <a:off x="3688" y="2095"/>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16" name="Rectangle 49"/>
            <p:cNvSpPr>
              <a:spLocks noChangeArrowheads="1"/>
            </p:cNvSpPr>
            <p:nvPr/>
          </p:nvSpPr>
          <p:spPr bwMode="auto">
            <a:xfrm>
              <a:off x="3973" y="2095"/>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0</a:t>
              </a:r>
            </a:p>
          </p:txBody>
        </p:sp>
      </p:grpSp>
      <p:sp>
        <p:nvSpPr>
          <p:cNvPr id="96306" name="Rectangle 50"/>
          <p:cNvSpPr>
            <a:spLocks noChangeArrowheads="1"/>
          </p:cNvSpPr>
          <p:nvPr/>
        </p:nvSpPr>
        <p:spPr bwMode="auto">
          <a:xfrm>
            <a:off x="7831139" y="2832101"/>
            <a:ext cx="1900237" cy="4937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Market </a:t>
            </a:r>
            <a:r>
              <a:rPr lang="en-US" altLang="en-US" sz="2400" b="1" i="1">
                <a:solidFill>
                  <a:srgbClr val="FF0000"/>
                </a:solidFill>
                <a:latin typeface="Arial" panose="020B0604020202020204" pitchFamily="34" charset="0"/>
                <a:cs typeface="Arial" panose="020B0604020202020204" pitchFamily="34" charset="0"/>
              </a:rPr>
              <a:t>Q</a:t>
            </a:r>
            <a:r>
              <a:rPr lang="en-US" altLang="en-US" sz="2400" b="1" i="1" baseline="30000">
                <a:solidFill>
                  <a:srgbClr val="FF0000"/>
                </a:solidFill>
                <a:latin typeface="Arial" panose="020B0604020202020204" pitchFamily="34" charset="0"/>
                <a:cs typeface="Arial" panose="020B0604020202020204" pitchFamily="34" charset="0"/>
              </a:rPr>
              <a:t>s</a:t>
            </a:r>
            <a:r>
              <a:rPr lang="en-US" altLang="en-US" sz="2400">
                <a:solidFill>
                  <a:srgbClr val="FF0000"/>
                </a:solidFill>
                <a:latin typeface="Arial" panose="020B0604020202020204" pitchFamily="34" charset="0"/>
                <a:cs typeface="Arial" panose="020B0604020202020204" pitchFamily="34" charset="0"/>
              </a:rPr>
              <a:t> </a:t>
            </a:r>
          </a:p>
        </p:txBody>
      </p:sp>
      <p:grpSp>
        <p:nvGrpSpPr>
          <p:cNvPr id="96307" name="Group 51"/>
          <p:cNvGrpSpPr>
            <a:grpSpLocks/>
          </p:cNvGrpSpPr>
          <p:nvPr/>
        </p:nvGrpSpPr>
        <p:grpSpPr bwMode="auto">
          <a:xfrm>
            <a:off x="2447926" y="2832100"/>
            <a:ext cx="1192213" cy="3816350"/>
            <a:chOff x="582" y="1784"/>
            <a:chExt cx="751" cy="2404"/>
          </a:xfrm>
        </p:grpSpPr>
        <p:sp>
          <p:nvSpPr>
            <p:cNvPr id="113706" name="Rectangle 52"/>
            <p:cNvSpPr>
              <a:spLocks noChangeArrowheads="1"/>
            </p:cNvSpPr>
            <p:nvPr/>
          </p:nvSpPr>
          <p:spPr bwMode="auto">
            <a:xfrm>
              <a:off x="582" y="2095"/>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$0.00</a:t>
              </a:r>
            </a:p>
          </p:txBody>
        </p:sp>
        <p:sp>
          <p:nvSpPr>
            <p:cNvPr id="113707" name="Rectangle 53"/>
            <p:cNvSpPr>
              <a:spLocks noChangeArrowheads="1"/>
            </p:cNvSpPr>
            <p:nvPr/>
          </p:nvSpPr>
          <p:spPr bwMode="auto">
            <a:xfrm>
              <a:off x="582" y="3889"/>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6.00</a:t>
              </a:r>
            </a:p>
          </p:txBody>
        </p:sp>
        <p:sp>
          <p:nvSpPr>
            <p:cNvPr id="113708" name="Rectangle 54"/>
            <p:cNvSpPr>
              <a:spLocks noChangeArrowheads="1"/>
            </p:cNvSpPr>
            <p:nvPr/>
          </p:nvSpPr>
          <p:spPr bwMode="auto">
            <a:xfrm>
              <a:off x="582" y="3590"/>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5.00</a:t>
              </a:r>
            </a:p>
          </p:txBody>
        </p:sp>
        <p:sp>
          <p:nvSpPr>
            <p:cNvPr id="113709" name="Rectangle 55"/>
            <p:cNvSpPr>
              <a:spLocks noChangeArrowheads="1"/>
            </p:cNvSpPr>
            <p:nvPr/>
          </p:nvSpPr>
          <p:spPr bwMode="auto">
            <a:xfrm>
              <a:off x="582" y="3291"/>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4.00</a:t>
              </a:r>
            </a:p>
          </p:txBody>
        </p:sp>
        <p:sp>
          <p:nvSpPr>
            <p:cNvPr id="113710" name="Rectangle 56"/>
            <p:cNvSpPr>
              <a:spLocks noChangeArrowheads="1"/>
            </p:cNvSpPr>
            <p:nvPr/>
          </p:nvSpPr>
          <p:spPr bwMode="auto">
            <a:xfrm>
              <a:off x="582" y="2992"/>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3.00</a:t>
              </a:r>
            </a:p>
          </p:txBody>
        </p:sp>
        <p:sp>
          <p:nvSpPr>
            <p:cNvPr id="113711" name="Rectangle 57"/>
            <p:cNvSpPr>
              <a:spLocks noChangeArrowheads="1"/>
            </p:cNvSpPr>
            <p:nvPr/>
          </p:nvSpPr>
          <p:spPr bwMode="auto">
            <a:xfrm>
              <a:off x="582" y="2693"/>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2.00</a:t>
              </a:r>
            </a:p>
          </p:txBody>
        </p:sp>
        <p:sp>
          <p:nvSpPr>
            <p:cNvPr id="113712" name="Rectangle 58"/>
            <p:cNvSpPr>
              <a:spLocks noChangeArrowheads="1"/>
            </p:cNvSpPr>
            <p:nvPr/>
          </p:nvSpPr>
          <p:spPr bwMode="auto">
            <a:xfrm>
              <a:off x="582" y="2394"/>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1.00</a:t>
              </a:r>
            </a:p>
          </p:txBody>
        </p:sp>
        <p:sp>
          <p:nvSpPr>
            <p:cNvPr id="113713" name="Rectangle 59"/>
            <p:cNvSpPr>
              <a:spLocks noChangeArrowheads="1"/>
            </p:cNvSpPr>
            <p:nvPr/>
          </p:nvSpPr>
          <p:spPr bwMode="auto">
            <a:xfrm>
              <a:off x="582" y="1784"/>
              <a:ext cx="751" cy="3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Price </a:t>
              </a:r>
            </a:p>
          </p:txBody>
        </p:sp>
      </p:grpSp>
      <p:sp>
        <p:nvSpPr>
          <p:cNvPr id="113677" name="Line 60"/>
          <p:cNvSpPr>
            <a:spLocks noChangeShapeType="1"/>
          </p:cNvSpPr>
          <p:nvPr/>
        </p:nvSpPr>
        <p:spPr bwMode="auto">
          <a:xfrm>
            <a:off x="2447926" y="2832100"/>
            <a:ext cx="11922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8" name="Line 61"/>
          <p:cNvSpPr>
            <a:spLocks noChangeShapeType="1"/>
          </p:cNvSpPr>
          <p:nvPr/>
        </p:nvSpPr>
        <p:spPr bwMode="auto">
          <a:xfrm>
            <a:off x="2447926" y="6648450"/>
            <a:ext cx="11922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9" name="Line 62"/>
          <p:cNvSpPr>
            <a:spLocks noChangeShapeType="1"/>
          </p:cNvSpPr>
          <p:nvPr/>
        </p:nvSpPr>
        <p:spPr bwMode="auto">
          <a:xfrm>
            <a:off x="2447925" y="2832101"/>
            <a:ext cx="0" cy="493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0" name="Line 63"/>
          <p:cNvSpPr>
            <a:spLocks noChangeShapeType="1"/>
          </p:cNvSpPr>
          <p:nvPr/>
        </p:nvSpPr>
        <p:spPr bwMode="auto">
          <a:xfrm>
            <a:off x="9731375" y="2832101"/>
            <a:ext cx="0" cy="493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1" name="Line 64"/>
          <p:cNvSpPr>
            <a:spLocks noChangeShapeType="1"/>
          </p:cNvSpPr>
          <p:nvPr/>
        </p:nvSpPr>
        <p:spPr bwMode="auto">
          <a:xfrm>
            <a:off x="3640138" y="2832100"/>
            <a:ext cx="18732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2" name="Line 65"/>
          <p:cNvSpPr>
            <a:spLocks noChangeShapeType="1"/>
          </p:cNvSpPr>
          <p:nvPr/>
        </p:nvSpPr>
        <p:spPr bwMode="auto">
          <a:xfrm>
            <a:off x="2447925" y="3325813"/>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3" name="Line 66"/>
          <p:cNvSpPr>
            <a:spLocks noChangeShapeType="1"/>
          </p:cNvSpPr>
          <p:nvPr/>
        </p:nvSpPr>
        <p:spPr bwMode="auto">
          <a:xfrm>
            <a:off x="9731375" y="3325813"/>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4" name="Line 67"/>
          <p:cNvSpPr>
            <a:spLocks noChangeShapeType="1"/>
          </p:cNvSpPr>
          <p:nvPr/>
        </p:nvSpPr>
        <p:spPr bwMode="auto">
          <a:xfrm>
            <a:off x="2447925" y="3800476"/>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5" name="Line 68"/>
          <p:cNvSpPr>
            <a:spLocks noChangeShapeType="1"/>
          </p:cNvSpPr>
          <p:nvPr/>
        </p:nvSpPr>
        <p:spPr bwMode="auto">
          <a:xfrm>
            <a:off x="9731375" y="3800476"/>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6" name="Line 69"/>
          <p:cNvSpPr>
            <a:spLocks noChangeShapeType="1"/>
          </p:cNvSpPr>
          <p:nvPr/>
        </p:nvSpPr>
        <p:spPr bwMode="auto">
          <a:xfrm>
            <a:off x="2447925" y="4275138"/>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7" name="Line 70"/>
          <p:cNvSpPr>
            <a:spLocks noChangeShapeType="1"/>
          </p:cNvSpPr>
          <p:nvPr/>
        </p:nvSpPr>
        <p:spPr bwMode="auto">
          <a:xfrm>
            <a:off x="9731375" y="4275138"/>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8" name="Line 71"/>
          <p:cNvSpPr>
            <a:spLocks noChangeShapeType="1"/>
          </p:cNvSpPr>
          <p:nvPr/>
        </p:nvSpPr>
        <p:spPr bwMode="auto">
          <a:xfrm>
            <a:off x="2447925" y="4749801"/>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9" name="Line 72"/>
          <p:cNvSpPr>
            <a:spLocks noChangeShapeType="1"/>
          </p:cNvSpPr>
          <p:nvPr/>
        </p:nvSpPr>
        <p:spPr bwMode="auto">
          <a:xfrm>
            <a:off x="9731375" y="4749801"/>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0" name="Line 73"/>
          <p:cNvSpPr>
            <a:spLocks noChangeShapeType="1"/>
          </p:cNvSpPr>
          <p:nvPr/>
        </p:nvSpPr>
        <p:spPr bwMode="auto">
          <a:xfrm>
            <a:off x="2447925" y="5224463"/>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1" name="Line 74"/>
          <p:cNvSpPr>
            <a:spLocks noChangeShapeType="1"/>
          </p:cNvSpPr>
          <p:nvPr/>
        </p:nvSpPr>
        <p:spPr bwMode="auto">
          <a:xfrm>
            <a:off x="9731375" y="5224463"/>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2" name="Line 75"/>
          <p:cNvSpPr>
            <a:spLocks noChangeShapeType="1"/>
          </p:cNvSpPr>
          <p:nvPr/>
        </p:nvSpPr>
        <p:spPr bwMode="auto">
          <a:xfrm>
            <a:off x="2447925" y="5699126"/>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3" name="Line 76"/>
          <p:cNvSpPr>
            <a:spLocks noChangeShapeType="1"/>
          </p:cNvSpPr>
          <p:nvPr/>
        </p:nvSpPr>
        <p:spPr bwMode="auto">
          <a:xfrm>
            <a:off x="9731375" y="5699126"/>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4" name="Line 77"/>
          <p:cNvSpPr>
            <a:spLocks noChangeShapeType="1"/>
          </p:cNvSpPr>
          <p:nvPr/>
        </p:nvSpPr>
        <p:spPr bwMode="auto">
          <a:xfrm>
            <a:off x="2447925" y="6173788"/>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5" name="Line 78"/>
          <p:cNvSpPr>
            <a:spLocks noChangeShapeType="1"/>
          </p:cNvSpPr>
          <p:nvPr/>
        </p:nvSpPr>
        <p:spPr bwMode="auto">
          <a:xfrm>
            <a:off x="9731375" y="6173788"/>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6" name="Line 79"/>
          <p:cNvSpPr>
            <a:spLocks noChangeShapeType="1"/>
          </p:cNvSpPr>
          <p:nvPr/>
        </p:nvSpPr>
        <p:spPr bwMode="auto">
          <a:xfrm>
            <a:off x="3640138" y="6648450"/>
            <a:ext cx="18732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7" name="Line 80"/>
          <p:cNvSpPr>
            <a:spLocks noChangeShapeType="1"/>
          </p:cNvSpPr>
          <p:nvPr/>
        </p:nvSpPr>
        <p:spPr bwMode="auto">
          <a:xfrm>
            <a:off x="5513388" y="2832100"/>
            <a:ext cx="266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8" name="Line 81"/>
          <p:cNvSpPr>
            <a:spLocks noChangeShapeType="1"/>
          </p:cNvSpPr>
          <p:nvPr/>
        </p:nvSpPr>
        <p:spPr bwMode="auto">
          <a:xfrm>
            <a:off x="5780088" y="2832100"/>
            <a:ext cx="15986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9" name="Line 82"/>
          <p:cNvSpPr>
            <a:spLocks noChangeShapeType="1"/>
          </p:cNvSpPr>
          <p:nvPr/>
        </p:nvSpPr>
        <p:spPr bwMode="auto">
          <a:xfrm>
            <a:off x="7378700" y="2832100"/>
            <a:ext cx="4524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0" name="Line 83"/>
          <p:cNvSpPr>
            <a:spLocks noChangeShapeType="1"/>
          </p:cNvSpPr>
          <p:nvPr/>
        </p:nvSpPr>
        <p:spPr bwMode="auto">
          <a:xfrm>
            <a:off x="7831139" y="2832100"/>
            <a:ext cx="19002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1" name="Line 84"/>
          <p:cNvSpPr>
            <a:spLocks noChangeShapeType="1"/>
          </p:cNvSpPr>
          <p:nvPr/>
        </p:nvSpPr>
        <p:spPr bwMode="auto">
          <a:xfrm>
            <a:off x="5513388" y="6648450"/>
            <a:ext cx="266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2" name="Line 85"/>
          <p:cNvSpPr>
            <a:spLocks noChangeShapeType="1"/>
          </p:cNvSpPr>
          <p:nvPr/>
        </p:nvSpPr>
        <p:spPr bwMode="auto">
          <a:xfrm>
            <a:off x="5780088" y="6648450"/>
            <a:ext cx="15986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3" name="Line 86"/>
          <p:cNvSpPr>
            <a:spLocks noChangeShapeType="1"/>
          </p:cNvSpPr>
          <p:nvPr/>
        </p:nvSpPr>
        <p:spPr bwMode="auto">
          <a:xfrm>
            <a:off x="7378700" y="6648450"/>
            <a:ext cx="4524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4" name="Line 87"/>
          <p:cNvSpPr>
            <a:spLocks noChangeShapeType="1"/>
          </p:cNvSpPr>
          <p:nvPr/>
        </p:nvSpPr>
        <p:spPr bwMode="auto">
          <a:xfrm>
            <a:off x="7831139" y="6648450"/>
            <a:ext cx="19002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5"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324476416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dissolve">
                                      <p:cBhvr>
                                        <p:cTn id="7" dur="500"/>
                                        <p:tgtEl>
                                          <p:spTgt spid="9625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6307"/>
                                        </p:tgtEl>
                                        <p:attrNameLst>
                                          <p:attrName>style.visibility</p:attrName>
                                        </p:attrNameLst>
                                      </p:cBhvr>
                                      <p:to>
                                        <p:strVal val="visible"/>
                                      </p:to>
                                    </p:set>
                                    <p:animEffect transition="in" filter="wipe(up)">
                                      <p:cBhvr>
                                        <p:cTn id="11" dur="500"/>
                                        <p:tgtEl>
                                          <p:spTgt spid="96307"/>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6263"/>
                                        </p:tgtEl>
                                        <p:attrNameLst>
                                          <p:attrName>style.visibility</p:attrName>
                                        </p:attrNameLst>
                                      </p:cBhvr>
                                      <p:to>
                                        <p:strVal val="visible"/>
                                      </p:to>
                                    </p:set>
                                    <p:animEffect transition="in" filter="wipe(up)">
                                      <p:cBhvr>
                                        <p:cTn id="15" dur="500"/>
                                        <p:tgtEl>
                                          <p:spTgt spid="962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96272"/>
                                        </p:tgtEl>
                                        <p:attrNameLst>
                                          <p:attrName>style.visibility</p:attrName>
                                        </p:attrNameLst>
                                      </p:cBhvr>
                                      <p:to>
                                        <p:strVal val="visible"/>
                                      </p:to>
                                    </p:set>
                                    <p:animEffect transition="in" filter="wipe(up)">
                                      <p:cBhvr>
                                        <p:cTn id="20" dur="500"/>
                                        <p:tgtEl>
                                          <p:spTgt spid="962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6306"/>
                                        </p:tgtEl>
                                        <p:attrNameLst>
                                          <p:attrName>style.visibility</p:attrName>
                                        </p:attrNameLst>
                                      </p:cBhvr>
                                      <p:to>
                                        <p:strVal val="visible"/>
                                      </p:to>
                                    </p:set>
                                    <p:animEffect transition="in" filter="wipe(left)">
                                      <p:cBhvr>
                                        <p:cTn id="25" dur="500"/>
                                        <p:tgtEl>
                                          <p:spTgt spid="963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6302"/>
                                        </p:tgtEl>
                                        <p:attrNameLst>
                                          <p:attrName>style.visibility</p:attrName>
                                        </p:attrNameLst>
                                      </p:cBhvr>
                                      <p:to>
                                        <p:strVal val="visible"/>
                                      </p:to>
                                    </p:set>
                                    <p:animEffect transition="in" filter="wipe(left)">
                                      <p:cBhvr>
                                        <p:cTn id="30" dur="500"/>
                                        <p:tgtEl>
                                          <p:spTgt spid="963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6298"/>
                                        </p:tgtEl>
                                        <p:attrNameLst>
                                          <p:attrName>style.visibility</p:attrName>
                                        </p:attrNameLst>
                                      </p:cBhvr>
                                      <p:to>
                                        <p:strVal val="visible"/>
                                      </p:to>
                                    </p:set>
                                    <p:animEffect transition="in" filter="wipe(left)">
                                      <p:cBhvr>
                                        <p:cTn id="35" dur="500"/>
                                        <p:tgtEl>
                                          <p:spTgt spid="962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6294"/>
                                        </p:tgtEl>
                                        <p:attrNameLst>
                                          <p:attrName>style.visibility</p:attrName>
                                        </p:attrNameLst>
                                      </p:cBhvr>
                                      <p:to>
                                        <p:strVal val="visible"/>
                                      </p:to>
                                    </p:set>
                                    <p:animEffect transition="in" filter="wipe(left)">
                                      <p:cBhvr>
                                        <p:cTn id="40" dur="500"/>
                                        <p:tgtEl>
                                          <p:spTgt spid="9629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6281"/>
                                        </p:tgtEl>
                                        <p:attrNameLst>
                                          <p:attrName>style.visibility</p:attrName>
                                        </p:attrNameLst>
                                      </p:cBhvr>
                                      <p:to>
                                        <p:strVal val="visible"/>
                                      </p:to>
                                    </p:set>
                                    <p:animEffect transition="in" filter="wipe(left)">
                                      <p:cBhvr>
                                        <p:cTn id="45" dur="500"/>
                                        <p:tgtEl>
                                          <p:spTgt spid="9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0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p:cNvGrpSpPr>
            <a:grpSpLocks/>
          </p:cNvGrpSpPr>
          <p:nvPr/>
        </p:nvGrpSpPr>
        <p:grpSpPr bwMode="auto">
          <a:xfrm>
            <a:off x="1812926" y="1228725"/>
            <a:ext cx="6221413" cy="5111750"/>
            <a:chOff x="182" y="774"/>
            <a:chExt cx="3919" cy="3220"/>
          </a:xfrm>
        </p:grpSpPr>
        <p:graphicFrame>
          <p:nvGraphicFramePr>
            <p:cNvPr id="115768" name="Object 3"/>
            <p:cNvGraphicFramePr>
              <a:graphicFrameLocks noChangeAspect="1"/>
            </p:cNvGraphicFramePr>
            <p:nvPr/>
          </p:nvGraphicFramePr>
          <p:xfrm>
            <a:off x="182" y="774"/>
            <a:ext cx="3919" cy="3220"/>
          </p:xfrm>
          <a:graphic>
            <a:graphicData uri="http://schemas.openxmlformats.org/presentationml/2006/ole">
              <mc:AlternateContent xmlns:mc="http://schemas.openxmlformats.org/markup-compatibility/2006">
                <mc:Choice xmlns:v="urn:schemas-microsoft-com:vml" Requires="v">
                  <p:oleObj name="Chart" r:id="rId3" imgW="4390949" imgH="3610051" progId="Excel.Chart.8">
                    <p:embed/>
                  </p:oleObj>
                </mc:Choice>
                <mc:Fallback>
                  <p:oleObj name="Chart" r:id="rId3" imgW="4390949" imgH="3610051" progId="Excel.Chart.8">
                    <p:embed/>
                    <p:pic>
                      <p:nvPicPr>
                        <p:cNvPr id="11576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 y="774"/>
                          <a:ext cx="3919"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69" name="Text Box 4"/>
            <p:cNvSpPr txBox="1">
              <a:spLocks noChangeArrowheads="1"/>
            </p:cNvSpPr>
            <p:nvPr/>
          </p:nvSpPr>
          <p:spPr bwMode="auto">
            <a:xfrm>
              <a:off x="696" y="870"/>
              <a:ext cx="262" cy="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spcBef>
                  <a:spcPct val="50000"/>
                </a:spcBef>
              </a:pPr>
              <a:r>
                <a:rPr lang="en-US" altLang="en-US" b="1" i="1"/>
                <a:t>P</a:t>
              </a:r>
            </a:p>
          </p:txBody>
        </p:sp>
        <p:sp>
          <p:nvSpPr>
            <p:cNvPr id="115770" name="Text Box 5"/>
            <p:cNvSpPr txBox="1">
              <a:spLocks noChangeArrowheads="1"/>
            </p:cNvSpPr>
            <p:nvPr/>
          </p:nvSpPr>
          <p:spPr bwMode="auto">
            <a:xfrm>
              <a:off x="3759" y="3375"/>
              <a:ext cx="273"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spcBef>
                  <a:spcPct val="50000"/>
                </a:spcBef>
              </a:pPr>
              <a:r>
                <a:rPr lang="en-US" altLang="en-US" b="1" i="1"/>
                <a:t>Q</a:t>
              </a:r>
            </a:p>
          </p:txBody>
        </p:sp>
      </p:grpSp>
      <p:grpSp>
        <p:nvGrpSpPr>
          <p:cNvPr id="115715" name="Group 6"/>
          <p:cNvGrpSpPr>
            <a:grpSpLocks/>
          </p:cNvGrpSpPr>
          <p:nvPr/>
        </p:nvGrpSpPr>
        <p:grpSpPr bwMode="auto">
          <a:xfrm>
            <a:off x="2879725" y="2022476"/>
            <a:ext cx="3740150" cy="3546475"/>
            <a:chOff x="854" y="1274"/>
            <a:chExt cx="2356" cy="2234"/>
          </a:xfrm>
        </p:grpSpPr>
        <p:grpSp>
          <p:nvGrpSpPr>
            <p:cNvPr id="115750" name="Group 7"/>
            <p:cNvGrpSpPr>
              <a:grpSpLocks/>
            </p:cNvGrpSpPr>
            <p:nvPr/>
          </p:nvGrpSpPr>
          <p:grpSpPr bwMode="auto">
            <a:xfrm>
              <a:off x="860" y="1648"/>
              <a:ext cx="1964" cy="1855"/>
              <a:chOff x="357" y="2450"/>
              <a:chExt cx="795" cy="646"/>
            </a:xfrm>
          </p:grpSpPr>
          <p:sp>
            <p:nvSpPr>
              <p:cNvPr id="115766" name="Line 8"/>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7" name="Line 9"/>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1" name="Group 10"/>
            <p:cNvGrpSpPr>
              <a:grpSpLocks/>
            </p:cNvGrpSpPr>
            <p:nvPr/>
          </p:nvGrpSpPr>
          <p:grpSpPr bwMode="auto">
            <a:xfrm>
              <a:off x="854" y="2760"/>
              <a:ext cx="791" cy="747"/>
              <a:chOff x="357" y="2450"/>
              <a:chExt cx="795" cy="646"/>
            </a:xfrm>
          </p:grpSpPr>
          <p:sp>
            <p:nvSpPr>
              <p:cNvPr id="115764" name="Line 11"/>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5" name="Line 12"/>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2" name="Group 13"/>
            <p:cNvGrpSpPr>
              <a:grpSpLocks/>
            </p:cNvGrpSpPr>
            <p:nvPr/>
          </p:nvGrpSpPr>
          <p:grpSpPr bwMode="auto">
            <a:xfrm>
              <a:off x="856" y="3135"/>
              <a:ext cx="388" cy="371"/>
              <a:chOff x="357" y="2450"/>
              <a:chExt cx="795" cy="646"/>
            </a:xfrm>
          </p:grpSpPr>
          <p:sp>
            <p:nvSpPr>
              <p:cNvPr id="115762" name="Line 14"/>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3" name="Line 15"/>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3" name="Group 16"/>
            <p:cNvGrpSpPr>
              <a:grpSpLocks/>
            </p:cNvGrpSpPr>
            <p:nvPr/>
          </p:nvGrpSpPr>
          <p:grpSpPr bwMode="auto">
            <a:xfrm>
              <a:off x="857" y="2397"/>
              <a:ext cx="1179" cy="1109"/>
              <a:chOff x="357" y="2450"/>
              <a:chExt cx="795" cy="646"/>
            </a:xfrm>
          </p:grpSpPr>
          <p:sp>
            <p:nvSpPr>
              <p:cNvPr id="115760" name="Line 17"/>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1" name="Line 18"/>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4" name="Group 19"/>
            <p:cNvGrpSpPr>
              <a:grpSpLocks/>
            </p:cNvGrpSpPr>
            <p:nvPr/>
          </p:nvGrpSpPr>
          <p:grpSpPr bwMode="auto">
            <a:xfrm>
              <a:off x="858" y="2022"/>
              <a:ext cx="1577" cy="1479"/>
              <a:chOff x="357" y="2450"/>
              <a:chExt cx="795" cy="646"/>
            </a:xfrm>
          </p:grpSpPr>
          <p:sp>
            <p:nvSpPr>
              <p:cNvPr id="115758" name="Line 20"/>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9" name="Line 21"/>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5" name="Group 22"/>
            <p:cNvGrpSpPr>
              <a:grpSpLocks/>
            </p:cNvGrpSpPr>
            <p:nvPr/>
          </p:nvGrpSpPr>
          <p:grpSpPr bwMode="auto">
            <a:xfrm>
              <a:off x="864" y="1274"/>
              <a:ext cx="2346" cy="2234"/>
              <a:chOff x="357" y="2450"/>
              <a:chExt cx="795" cy="646"/>
            </a:xfrm>
          </p:grpSpPr>
          <p:sp>
            <p:nvSpPr>
              <p:cNvPr id="115756" name="Line 23"/>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7" name="Line 24"/>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15716" name="Line 25"/>
          <p:cNvSpPr>
            <a:spLocks noChangeShapeType="1"/>
          </p:cNvSpPr>
          <p:nvPr/>
        </p:nvSpPr>
        <p:spPr bwMode="auto">
          <a:xfrm flipH="1">
            <a:off x="3236913" y="1804988"/>
            <a:ext cx="3611562" cy="34163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7" name="Oval 26"/>
          <p:cNvSpPr>
            <a:spLocks noChangeArrowheads="1"/>
          </p:cNvSpPr>
          <p:nvPr/>
        </p:nvSpPr>
        <p:spPr bwMode="auto">
          <a:xfrm>
            <a:off x="6546850" y="1954213"/>
            <a:ext cx="139700" cy="138112"/>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18" name="Oval 27"/>
          <p:cNvSpPr>
            <a:spLocks noChangeArrowheads="1"/>
          </p:cNvSpPr>
          <p:nvPr/>
        </p:nvSpPr>
        <p:spPr bwMode="auto">
          <a:xfrm>
            <a:off x="5930900" y="2546351"/>
            <a:ext cx="139700" cy="138113"/>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19" name="Oval 28"/>
          <p:cNvSpPr>
            <a:spLocks noChangeArrowheads="1"/>
          </p:cNvSpPr>
          <p:nvPr/>
        </p:nvSpPr>
        <p:spPr bwMode="auto">
          <a:xfrm>
            <a:off x="5308600" y="3132138"/>
            <a:ext cx="139700" cy="138112"/>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20" name="Oval 29"/>
          <p:cNvSpPr>
            <a:spLocks noChangeArrowheads="1"/>
          </p:cNvSpPr>
          <p:nvPr/>
        </p:nvSpPr>
        <p:spPr bwMode="auto">
          <a:xfrm>
            <a:off x="4672013" y="3733801"/>
            <a:ext cx="139700" cy="138113"/>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21" name="Oval 30"/>
          <p:cNvSpPr>
            <a:spLocks noChangeArrowheads="1"/>
          </p:cNvSpPr>
          <p:nvPr/>
        </p:nvSpPr>
        <p:spPr bwMode="auto">
          <a:xfrm>
            <a:off x="4060825" y="4308476"/>
            <a:ext cx="139700" cy="138113"/>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22" name="Oval 31"/>
          <p:cNvSpPr>
            <a:spLocks noChangeArrowheads="1"/>
          </p:cNvSpPr>
          <p:nvPr/>
        </p:nvSpPr>
        <p:spPr bwMode="auto">
          <a:xfrm>
            <a:off x="3425825" y="4905376"/>
            <a:ext cx="139700" cy="138113"/>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23" name="Rectangle 32"/>
          <p:cNvSpPr>
            <a:spLocks noChangeArrowheads="1"/>
          </p:cNvSpPr>
          <p:nvPr/>
        </p:nvSpPr>
        <p:spPr bwMode="auto">
          <a:xfrm>
            <a:off x="1981200" y="252413"/>
            <a:ext cx="82296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3000" b="1">
                <a:solidFill>
                  <a:srgbClr val="333399"/>
                </a:solidFill>
                <a:latin typeface="Tahoma" panose="020B0604030504040204" pitchFamily="34" charset="0"/>
                <a:cs typeface="Arial" panose="020B0604020202020204" pitchFamily="34" charset="0"/>
              </a:rPr>
              <a:t>The Market Supply Curve</a:t>
            </a:r>
            <a:endParaRPr lang="en-US" altLang="en-US" sz="3000" b="1">
              <a:solidFill>
                <a:srgbClr val="0000FF"/>
              </a:solidFill>
              <a:latin typeface="Tahoma" panose="020B0604030504040204" pitchFamily="34" charset="0"/>
              <a:cs typeface="Arial" panose="020B0604020202020204" pitchFamily="34" charset="0"/>
            </a:endParaRPr>
          </a:p>
        </p:txBody>
      </p:sp>
      <p:graphicFrame>
        <p:nvGraphicFramePr>
          <p:cNvPr id="98337" name="Group 33"/>
          <p:cNvGraphicFramePr>
            <a:graphicFrameLocks noGrp="1"/>
          </p:cNvGraphicFramePr>
          <p:nvPr/>
        </p:nvGraphicFramePr>
        <p:xfrm>
          <a:off x="7635876" y="809625"/>
          <a:ext cx="2651125" cy="4187822"/>
        </p:xfrm>
        <a:graphic>
          <a:graphicData uri="http://schemas.openxmlformats.org/drawingml/2006/table">
            <a:tbl>
              <a:tblPr/>
              <a:tblGrid>
                <a:gridCol w="1084263">
                  <a:extLst>
                    <a:ext uri="{9D8B030D-6E8A-4147-A177-3AD203B41FA5}">
                      <a16:colId xmlns:a16="http://schemas.microsoft.com/office/drawing/2014/main" val="20000"/>
                    </a:ext>
                  </a:extLst>
                </a:gridCol>
                <a:gridCol w="1566862">
                  <a:extLst>
                    <a:ext uri="{9D8B030D-6E8A-4147-A177-3AD203B41FA5}">
                      <a16:colId xmlns:a16="http://schemas.microsoft.com/office/drawing/2014/main" val="20001"/>
                    </a:ext>
                  </a:extLst>
                </a:gridCol>
              </a:tblGrid>
              <a:tr h="859511">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a:ln>
                            <a:noFill/>
                          </a:ln>
                          <a:solidFill>
                            <a:schemeClr val="tx1"/>
                          </a:solidFill>
                          <a:effectLst/>
                          <a:latin typeface="Arial" panose="020B0604020202020204" pitchFamily="34" charset="0"/>
                          <a:cs typeface="Arial" panose="020B0604020202020204" pitchFamily="34" charset="0"/>
                        </a:rPr>
                        <a:t>P</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a:ln>
                            <a:noFill/>
                          </a:ln>
                          <a:solidFill>
                            <a:schemeClr val="tx1"/>
                          </a:solidFill>
                          <a:effectLst/>
                          <a:latin typeface="Arial" panose="020B0604020202020204" pitchFamily="34" charset="0"/>
                          <a:cs typeface="Arial" panose="020B0604020202020204" pitchFamily="34" charset="0"/>
                        </a:rPr>
                        <a:t>Q</a:t>
                      </a:r>
                      <a:r>
                        <a:rPr kumimoji="0" lang="en-US" altLang="en-US" sz="2400" b="1" i="1" u="none" strike="noStrike" cap="none" normalizeH="0" baseline="30000">
                          <a:ln>
                            <a:noFill/>
                          </a:ln>
                          <a:solidFill>
                            <a:schemeClr val="tx1"/>
                          </a:solidFill>
                          <a:effectLst/>
                          <a:latin typeface="Arial" panose="020B0604020202020204" pitchFamily="34" charset="0"/>
                          <a:cs typeface="Arial" panose="020B0604020202020204" pitchFamily="34" charset="0"/>
                        </a:rPr>
                        <a:t>S</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(Market)</a:t>
                      </a:r>
                      <a:endParaRPr kumimoji="0" lang="en-US" altLang="en-US" sz="2400" b="1" i="1" u="none" strike="noStrike" cap="none" normalizeH="0" baseline="30000">
                        <a:ln>
                          <a:noFill/>
                        </a:ln>
                        <a:solidFill>
                          <a:schemeClr val="tx1"/>
                        </a:solidFill>
                        <a:effectLst/>
                        <a:latin typeface="Arial" panose="020B0604020202020204" pitchFamily="34" charset="0"/>
                        <a:cs typeface="Arial" panose="020B0604020202020204" pitchFamily="34" charset="0"/>
                      </a:endParaRPr>
                    </a:p>
                  </a:txBody>
                  <a:tcPr marT="45718" marB="45718"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4.00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20</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5.00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6.00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30</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CC"/>
                    </a:solidFill>
                  </a:tcPr>
                </a:tc>
                <a:extLst>
                  <a:ext uri="{0D108BD9-81ED-4DB2-BD59-A6C34878D82A}">
                    <a16:rowId xmlns:a16="http://schemas.microsoft.com/office/drawing/2014/main" val="10007"/>
                  </a:ext>
                </a:extLst>
              </a:tr>
            </a:tbl>
          </a:graphicData>
        </a:graphic>
      </p:graphicFrame>
      <p:sp>
        <p:nvSpPr>
          <p:cNvPr id="115749" name="FlagCount" hidden="1">
            <a:hlinkClick r:id="rId5"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149990553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Demand (the Buyers)</a:t>
            </a:r>
          </a:p>
        </p:txBody>
      </p:sp>
      <p:sp>
        <p:nvSpPr>
          <p:cNvPr id="16387" name="Rectangle 3"/>
          <p:cNvSpPr>
            <a:spLocks noGrp="1" noChangeArrowheads="1"/>
          </p:cNvSpPr>
          <p:nvPr>
            <p:ph idx="1"/>
          </p:nvPr>
        </p:nvSpPr>
        <p:spPr/>
        <p:txBody>
          <a:bodyPr/>
          <a:lstStyle/>
          <a:p>
            <a:r>
              <a:rPr lang="en-US" altLang="en-US"/>
              <a:t>Market vs. Individual Demand</a:t>
            </a:r>
          </a:p>
          <a:p>
            <a:pPr lvl="1"/>
            <a:r>
              <a:rPr lang="en-US" altLang="en-US"/>
              <a:t>Individual demand is a function of income, prices of related goods, expectations and tastes</a:t>
            </a:r>
          </a:p>
          <a:p>
            <a:pPr lvl="1"/>
            <a:r>
              <a:rPr lang="en-US" altLang="en-US" i="1"/>
              <a:t>Market demand is the sum of individual demands</a:t>
            </a:r>
          </a:p>
          <a:p>
            <a:pPr lvl="1"/>
            <a:r>
              <a:rPr lang="en-US" altLang="en-US"/>
              <a:t>Increases (decreases) in </a:t>
            </a:r>
            <a:r>
              <a:rPr lang="en-US" altLang="en-US" i="1"/>
              <a:t>aggregate</a:t>
            </a:r>
            <a:r>
              <a:rPr lang="en-US" altLang="en-US"/>
              <a:t> demand move the demand curve to the right (left) </a:t>
            </a:r>
          </a:p>
        </p:txBody>
      </p:sp>
    </p:spTree>
    <p:extLst>
      <p:ext uri="{BB962C8B-B14F-4D97-AF65-F5344CB8AC3E}">
        <p14:creationId xmlns:p14="http://schemas.microsoft.com/office/powerpoint/2010/main" val="105159999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57224" y="499533"/>
            <a:ext cx="10772775" cy="592288"/>
          </a:xfrm>
          <a:noFill/>
          <a:ln/>
        </p:spPr>
        <p:txBody>
          <a:bodyPr vert="horz" lIns="92075" tIns="46038" rIns="92075" bIns="46038" rtlCol="0" anchor="ctr">
            <a:normAutofit fontScale="90000"/>
          </a:bodyPr>
          <a:lstStyle/>
          <a:p>
            <a:r>
              <a:rPr lang="en-US" altLang="en-US" dirty="0"/>
              <a:t>The Law of Supply</a:t>
            </a:r>
          </a:p>
        </p:txBody>
      </p:sp>
      <p:sp>
        <p:nvSpPr>
          <p:cNvPr id="70659" name="Rectangle 3"/>
          <p:cNvSpPr>
            <a:spLocks noGrp="1" noChangeArrowheads="1"/>
          </p:cNvSpPr>
          <p:nvPr>
            <p:ph type="body" idx="1"/>
          </p:nvPr>
        </p:nvSpPr>
        <p:spPr>
          <a:xfrm>
            <a:off x="6530453" y="1343167"/>
            <a:ext cx="4142096" cy="4800600"/>
          </a:xfrm>
          <a:noFill/>
          <a:ln/>
        </p:spPr>
        <p:txBody>
          <a:bodyPr vert="horz" lIns="92075" tIns="46038" rIns="92075" bIns="46038" rtlCol="0">
            <a:normAutofit/>
          </a:bodyPr>
          <a:lstStyle/>
          <a:p>
            <a:r>
              <a:rPr lang="en-US" altLang="en-US" sz="2800" dirty="0">
                <a:solidFill>
                  <a:srgbClr val="000000"/>
                </a:solidFill>
              </a:rPr>
              <a:t>The </a:t>
            </a:r>
            <a:r>
              <a:rPr lang="en-US" altLang="en-US" sz="2800" b="1" i="1" dirty="0">
                <a:solidFill>
                  <a:srgbClr val="000000"/>
                </a:solidFill>
              </a:rPr>
              <a:t>law of supply</a:t>
            </a:r>
            <a:r>
              <a:rPr lang="en-US" altLang="en-US" sz="2800" dirty="0">
                <a:solidFill>
                  <a:srgbClr val="000000"/>
                </a:solidFill>
              </a:rPr>
              <a:t> states that there is a positive relationship between price and quantity of a good supplied.</a:t>
            </a:r>
          </a:p>
          <a:p>
            <a:r>
              <a:rPr lang="en-US" altLang="en-US" sz="2800" dirty="0">
                <a:solidFill>
                  <a:srgbClr val="000000"/>
                </a:solidFill>
              </a:rPr>
              <a:t>This means that supply curves typically have a positive slope.</a:t>
            </a:r>
          </a:p>
        </p:txBody>
      </p:sp>
      <p:graphicFrame>
        <p:nvGraphicFramePr>
          <p:cNvPr id="70664" name="Object 8"/>
          <p:cNvGraphicFramePr>
            <a:graphicFrameLocks noChangeAspect="1"/>
          </p:cNvGraphicFramePr>
          <p:nvPr/>
        </p:nvGraphicFramePr>
        <p:xfrm>
          <a:off x="1187355" y="1752600"/>
          <a:ext cx="5213445" cy="3589338"/>
        </p:xfrm>
        <a:graphic>
          <a:graphicData uri="http://schemas.openxmlformats.org/presentationml/2006/ole">
            <mc:AlternateContent xmlns:mc="http://schemas.openxmlformats.org/markup-compatibility/2006">
              <mc:Choice xmlns:v="urn:schemas-microsoft-com:vml" Requires="v">
                <p:oleObj name="Chart" r:id="rId3" imgW="3800856" imgH="3086405" progId="Excel.Chart.8">
                  <p:embed/>
                </p:oleObj>
              </mc:Choice>
              <mc:Fallback>
                <p:oleObj name="Chart" r:id="rId3" imgW="3800856" imgH="3086405" progId="Excel.Chart.8">
                  <p:embed/>
                  <p:pic>
                    <p:nvPicPr>
                      <p:cNvPr id="7066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355" y="1752600"/>
                        <a:ext cx="5213445" cy="3589338"/>
                      </a:xfrm>
                      <a:prstGeom prst="rect">
                        <a:avLst/>
                      </a:prstGeom>
                      <a:noFill/>
                      <a:ln>
                        <a:noFill/>
                      </a:ln>
                      <a:effectLst/>
                    </p:spPr>
                  </p:pic>
                </p:oleObj>
              </mc:Fallback>
            </mc:AlternateContent>
          </a:graphicData>
        </a:graphic>
      </p:graphicFrame>
      <p:pic>
        <p:nvPicPr>
          <p:cNvPr id="70665" name="Picture 9" descr="C:\Prentice Hall\CaseFair\presentations\Cf03\images\optimized\arrows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1" y="1752600"/>
            <a:ext cx="2049463" cy="115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79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0664"/>
                                        </p:tgtEl>
                                        <p:attrNameLst>
                                          <p:attrName>style.visibility</p:attrName>
                                        </p:attrNameLst>
                                      </p:cBhvr>
                                      <p:to>
                                        <p:strVal val="visible"/>
                                      </p:to>
                                    </p:set>
                                    <p:animEffect transition="in" filter="dissolve">
                                      <p:cBhvr>
                                        <p:cTn id="7" dur="500"/>
                                        <p:tgtEl>
                                          <p:spTgt spid="70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59">
                                            <p:txEl>
                                              <p:pRg st="0" end="0"/>
                                            </p:txEl>
                                          </p:spTgt>
                                        </p:tgtEl>
                                        <p:attrNameLst>
                                          <p:attrName>style.visibility</p:attrName>
                                        </p:attrNameLst>
                                      </p:cBhvr>
                                      <p:to>
                                        <p:strVal val="visible"/>
                                      </p:to>
                                    </p:set>
                                    <p:animEffect transition="in" filter="wipe(left)">
                                      <p:cBhvr>
                                        <p:cTn id="12" dur="500"/>
                                        <p:tgtEl>
                                          <p:spTgt spid="706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59">
                                            <p:txEl>
                                              <p:pRg st="1" end="1"/>
                                            </p:txEl>
                                          </p:spTgt>
                                        </p:tgtEl>
                                        <p:attrNameLst>
                                          <p:attrName>style.visibility</p:attrName>
                                        </p:attrNameLst>
                                      </p:cBhvr>
                                      <p:to>
                                        <p:strVal val="visible"/>
                                      </p:to>
                                    </p:set>
                                    <p:animEffect transition="in" filter="wipe(left)">
                                      <p:cBhvr>
                                        <p:cTn id="17" dur="500"/>
                                        <p:tgtEl>
                                          <p:spTgt spid="706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70665"/>
                                        </p:tgtEl>
                                        <p:attrNameLst>
                                          <p:attrName>style.visibility</p:attrName>
                                        </p:attrNameLst>
                                      </p:cBhvr>
                                      <p:to>
                                        <p:strVal val="visible"/>
                                      </p:to>
                                    </p:set>
                                    <p:anim calcmode="lin" valueType="num">
                                      <p:cBhvr>
                                        <p:cTn id="22" dur="500" fill="hold"/>
                                        <p:tgtEl>
                                          <p:spTgt spid="70665"/>
                                        </p:tgtEl>
                                        <p:attrNameLst>
                                          <p:attrName>ppt_w</p:attrName>
                                        </p:attrNameLst>
                                      </p:cBhvr>
                                      <p:tavLst>
                                        <p:tav tm="0">
                                          <p:val>
                                            <p:fltVal val="0"/>
                                          </p:val>
                                        </p:tav>
                                        <p:tav tm="100000">
                                          <p:val>
                                            <p:strVal val="#ppt_w"/>
                                          </p:val>
                                        </p:tav>
                                      </p:tavLst>
                                    </p:anim>
                                    <p:anim calcmode="lin" valueType="num">
                                      <p:cBhvr>
                                        <p:cTn id="23" dur="500" fill="hold"/>
                                        <p:tgtEl>
                                          <p:spTgt spid="70665"/>
                                        </p:tgtEl>
                                        <p:attrNameLst>
                                          <p:attrName>ppt_h</p:attrName>
                                        </p:attrNameLst>
                                      </p:cBhvr>
                                      <p:tavLst>
                                        <p:tav tm="0">
                                          <p:val>
                                            <p:fltVal val="0"/>
                                          </p:val>
                                        </p:tav>
                                        <p:tav tm="100000">
                                          <p:val>
                                            <p:strVal val="#ppt_h"/>
                                          </p:val>
                                        </p:tav>
                                      </p:tavLst>
                                    </p:anim>
                                    <p:anim calcmode="lin" valueType="num">
                                      <p:cBhvr>
                                        <p:cTn id="24" dur="500" fill="hold"/>
                                        <p:tgtEl>
                                          <p:spTgt spid="70665"/>
                                        </p:tgtEl>
                                        <p:attrNameLst>
                                          <p:attrName>ppt_x</p:attrName>
                                        </p:attrNameLst>
                                      </p:cBhvr>
                                      <p:tavLst>
                                        <p:tav tm="0">
                                          <p:val>
                                            <p:fltVal val="0.5"/>
                                          </p:val>
                                        </p:tav>
                                        <p:tav tm="100000">
                                          <p:val>
                                            <p:strVal val="#ppt_x"/>
                                          </p:val>
                                        </p:tav>
                                      </p:tavLst>
                                    </p:anim>
                                    <p:anim calcmode="lin" valueType="num">
                                      <p:cBhvr>
                                        <p:cTn id="25" dur="500" fill="hold"/>
                                        <p:tgtEl>
                                          <p:spTgt spid="7066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2" autoUpdateAnimBg="0"/>
      <p:bldOleChart spid="70664"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57224" y="499533"/>
            <a:ext cx="10772775" cy="824300"/>
          </a:xfrm>
          <a:noFill/>
          <a:ln/>
        </p:spPr>
        <p:txBody>
          <a:bodyPr vert="horz" lIns="92075" tIns="46038" rIns="92075" bIns="46038" rtlCol="0" anchor="ctr">
            <a:normAutofit/>
          </a:bodyPr>
          <a:lstStyle/>
          <a:p>
            <a:r>
              <a:rPr lang="en-US" altLang="en-US" dirty="0"/>
              <a:t>Determinants of Supply</a:t>
            </a:r>
            <a:endParaRPr lang="en-US" altLang="en-US" b="1" dirty="0"/>
          </a:p>
        </p:txBody>
      </p:sp>
      <p:sp>
        <p:nvSpPr>
          <p:cNvPr id="68611" name="Rectangle 3"/>
          <p:cNvSpPr>
            <a:spLocks noGrp="1" noChangeArrowheads="1"/>
          </p:cNvSpPr>
          <p:nvPr>
            <p:ph type="body" idx="1"/>
          </p:nvPr>
        </p:nvSpPr>
        <p:spPr>
          <a:xfrm>
            <a:off x="778490" y="1698009"/>
            <a:ext cx="10057831" cy="4495800"/>
          </a:xfrm>
          <a:noFill/>
          <a:ln/>
        </p:spPr>
        <p:txBody>
          <a:bodyPr vert="horz" lIns="92075" tIns="46038" rIns="92075" bIns="46038" rtlCol="0">
            <a:normAutofit/>
          </a:bodyPr>
          <a:lstStyle/>
          <a:p>
            <a:pPr>
              <a:lnSpc>
                <a:spcPct val="90000"/>
              </a:lnSpc>
            </a:pPr>
            <a:r>
              <a:rPr lang="en-US" altLang="en-US" dirty="0">
                <a:solidFill>
                  <a:srgbClr val="000000"/>
                </a:solidFill>
              </a:rPr>
              <a:t>The </a:t>
            </a:r>
            <a:r>
              <a:rPr lang="en-US" altLang="en-US" b="1" i="1" dirty="0">
                <a:solidFill>
                  <a:srgbClr val="000000"/>
                </a:solidFill>
              </a:rPr>
              <a:t>price</a:t>
            </a:r>
            <a:r>
              <a:rPr lang="en-US" altLang="en-US" dirty="0">
                <a:solidFill>
                  <a:srgbClr val="000000"/>
                </a:solidFill>
              </a:rPr>
              <a:t> of the good or service.</a:t>
            </a:r>
          </a:p>
          <a:p>
            <a:pPr>
              <a:lnSpc>
                <a:spcPct val="90000"/>
              </a:lnSpc>
            </a:pPr>
            <a:r>
              <a:rPr lang="en-US" altLang="en-US" dirty="0">
                <a:solidFill>
                  <a:srgbClr val="000000"/>
                </a:solidFill>
              </a:rPr>
              <a:t>The </a:t>
            </a:r>
            <a:r>
              <a:rPr lang="en-US" altLang="en-US" b="1" i="1" dirty="0">
                <a:solidFill>
                  <a:srgbClr val="000000"/>
                </a:solidFill>
              </a:rPr>
              <a:t>cost </a:t>
            </a:r>
            <a:r>
              <a:rPr lang="en-US" altLang="en-US" dirty="0">
                <a:solidFill>
                  <a:srgbClr val="000000"/>
                </a:solidFill>
              </a:rPr>
              <a:t>of producing the good, which in turn depends on:</a:t>
            </a:r>
          </a:p>
          <a:p>
            <a:pPr lvl="1">
              <a:lnSpc>
                <a:spcPct val="90000"/>
              </a:lnSpc>
            </a:pPr>
            <a:r>
              <a:rPr lang="en-US" altLang="en-US" sz="2800" dirty="0">
                <a:solidFill>
                  <a:srgbClr val="000000"/>
                </a:solidFill>
              </a:rPr>
              <a:t>The </a:t>
            </a:r>
            <a:r>
              <a:rPr lang="en-US" altLang="en-US" sz="2800" b="1" i="1" dirty="0">
                <a:solidFill>
                  <a:srgbClr val="000000"/>
                </a:solidFill>
              </a:rPr>
              <a:t>price of required inputs</a:t>
            </a:r>
            <a:r>
              <a:rPr lang="en-US" altLang="en-US" sz="2800" dirty="0">
                <a:solidFill>
                  <a:srgbClr val="000000"/>
                </a:solidFill>
              </a:rPr>
              <a:t> (labor, capital, and land),</a:t>
            </a:r>
          </a:p>
          <a:p>
            <a:pPr lvl="1">
              <a:lnSpc>
                <a:spcPct val="90000"/>
              </a:lnSpc>
            </a:pPr>
            <a:r>
              <a:rPr lang="en-US" altLang="en-US" sz="2800" dirty="0">
                <a:solidFill>
                  <a:srgbClr val="000000"/>
                </a:solidFill>
              </a:rPr>
              <a:t>The </a:t>
            </a:r>
            <a:r>
              <a:rPr lang="en-US" altLang="en-US" sz="2800" b="1" i="1" dirty="0">
                <a:solidFill>
                  <a:srgbClr val="000000"/>
                </a:solidFill>
              </a:rPr>
              <a:t>technologies</a:t>
            </a:r>
            <a:r>
              <a:rPr lang="en-US" altLang="en-US" sz="2800" dirty="0">
                <a:solidFill>
                  <a:srgbClr val="000000"/>
                </a:solidFill>
              </a:rPr>
              <a:t> that can be used to produce the product,</a:t>
            </a:r>
          </a:p>
          <a:p>
            <a:pPr>
              <a:lnSpc>
                <a:spcPct val="90000"/>
              </a:lnSpc>
            </a:pPr>
            <a:r>
              <a:rPr lang="en-US" altLang="en-US" dirty="0">
                <a:solidFill>
                  <a:srgbClr val="000000"/>
                </a:solidFill>
              </a:rPr>
              <a:t>The </a:t>
            </a:r>
            <a:r>
              <a:rPr lang="en-US" altLang="en-US" b="1" i="1" dirty="0">
                <a:solidFill>
                  <a:srgbClr val="000000"/>
                </a:solidFill>
              </a:rPr>
              <a:t>prices of related products.</a:t>
            </a:r>
          </a:p>
        </p:txBody>
      </p:sp>
    </p:spTree>
    <p:extLst>
      <p:ext uri="{BB962C8B-B14F-4D97-AF65-F5344CB8AC3E}">
        <p14:creationId xmlns:p14="http://schemas.microsoft.com/office/powerpoint/2010/main" val="3384570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left)">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wipe(left)">
                                      <p:cBhvr>
                                        <p:cTn id="12" dur="500"/>
                                        <p:tgtEl>
                                          <p:spTgt spid="68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wipe(left)">
                                      <p:cBhvr>
                                        <p:cTn id="17" dur="5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wipe(left)">
                                      <p:cBhvr>
                                        <p:cTn id="22" dur="500"/>
                                        <p:tgtEl>
                                          <p:spTgt spid="68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Effect transition="in" filter="wipe(left)">
                                      <p:cBhvr>
                                        <p:cTn id="27" dur="5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bldLvl="3"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660527"/>
          </a:xfrm>
        </p:spPr>
        <p:txBody>
          <a:bodyPr>
            <a:normAutofit fontScale="90000"/>
          </a:bodyPr>
          <a:lstStyle/>
          <a:p>
            <a:endParaRPr lang="en-US" dirty="0"/>
          </a:p>
        </p:txBody>
      </p:sp>
      <p:sp>
        <p:nvSpPr>
          <p:cNvPr id="3" name="Content Placeholder 2"/>
          <p:cNvSpPr>
            <a:spLocks noGrp="1"/>
          </p:cNvSpPr>
          <p:nvPr>
            <p:ph idx="1"/>
          </p:nvPr>
        </p:nvSpPr>
        <p:spPr>
          <a:xfrm>
            <a:off x="676656" y="1419366"/>
            <a:ext cx="10753725" cy="5308979"/>
          </a:xfrm>
        </p:spPr>
        <p:txBody>
          <a:bodyPr>
            <a:normAutofit/>
          </a:bodyPr>
          <a:lstStyle/>
          <a:p>
            <a:endParaRPr lang="en-US" dirty="0"/>
          </a:p>
          <a:p>
            <a:r>
              <a:rPr lang="en-US" dirty="0"/>
              <a:t>The law of supply states that other things being equal, the supply of a commodity extends with a rise in price and contracts with a fall in price. There are however a few exceptions to the law of supply.</a:t>
            </a:r>
          </a:p>
          <a:p>
            <a:r>
              <a:rPr lang="en-US" b="1" dirty="0"/>
              <a:t>1. Exceptions of a fall in price</a:t>
            </a:r>
          </a:p>
          <a:p>
            <a:r>
              <a:rPr lang="en-US" dirty="0"/>
              <a:t>If the firms anticipate that the price of the product will fall further in future, in order to clear their stocks they may dispose it off at a price that is even lower than the current market price.</a:t>
            </a:r>
          </a:p>
          <a:p>
            <a:r>
              <a:rPr lang="en-US" b="1" dirty="0"/>
              <a:t>2. Sellers who are in need of cash</a:t>
            </a:r>
          </a:p>
          <a:p>
            <a:r>
              <a:rPr lang="en-US" dirty="0"/>
              <a:t>If the seller is in need of hard cash, he may sell his product at a price which may even be below the market price.</a:t>
            </a:r>
          </a:p>
        </p:txBody>
      </p:sp>
    </p:spTree>
    <p:extLst>
      <p:ext uri="{BB962C8B-B14F-4D97-AF65-F5344CB8AC3E}">
        <p14:creationId xmlns:p14="http://schemas.microsoft.com/office/powerpoint/2010/main" val="14217476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40226"/>
            <a:ext cx="10772775" cy="496753"/>
          </a:xfrm>
        </p:spPr>
        <p:txBody>
          <a:bodyPr>
            <a:normAutofit fontScale="90000"/>
          </a:bodyPr>
          <a:lstStyle/>
          <a:p>
            <a:endParaRPr lang="en-US" dirty="0"/>
          </a:p>
        </p:txBody>
      </p:sp>
      <p:sp>
        <p:nvSpPr>
          <p:cNvPr id="3" name="Content Placeholder 2"/>
          <p:cNvSpPr>
            <a:spLocks noGrp="1"/>
          </p:cNvSpPr>
          <p:nvPr>
            <p:ph idx="1"/>
          </p:nvPr>
        </p:nvSpPr>
        <p:spPr>
          <a:xfrm>
            <a:off x="676656" y="1064526"/>
            <a:ext cx="10753725" cy="4713340"/>
          </a:xfrm>
        </p:spPr>
        <p:txBody>
          <a:bodyPr>
            <a:normAutofit fontScale="92500" lnSpcReduction="20000"/>
          </a:bodyPr>
          <a:lstStyle/>
          <a:p>
            <a:r>
              <a:rPr lang="en-US" b="1" dirty="0"/>
              <a:t>3. When leaving the industry</a:t>
            </a:r>
          </a:p>
          <a:p>
            <a:r>
              <a:rPr lang="en-US" dirty="0"/>
              <a:t>If the firms want to shut down or close down their business, they may sell their products at a price below their average cost of production.</a:t>
            </a:r>
          </a:p>
          <a:p>
            <a:r>
              <a:rPr lang="en-US" b="1" dirty="0"/>
              <a:t>4. Agricultural output</a:t>
            </a:r>
          </a:p>
          <a:p>
            <a:r>
              <a:rPr lang="en-US" dirty="0"/>
              <a:t>In agricultural production, natural and seasonal factors play a dominant role. Due to the influence of these constraints supply may not be responsive to price changes</a:t>
            </a:r>
          </a:p>
          <a:p>
            <a:r>
              <a:rPr lang="en-US" b="1" dirty="0"/>
              <a:t>5. Backward sloping supply curve of labor</a:t>
            </a:r>
          </a:p>
          <a:p>
            <a:r>
              <a:rPr lang="en-US" dirty="0"/>
              <a:t>The rise in the price of a good or service sometimes leads to a fall in its supply. The best example is the supply of labor. A higher wage rate enables the worker to maintain his existing material standard of living with less work, and he may prefer extra leisure to more wages. The supply curve in such a situation will be ‘backward sloping’ SS1 as illustrated in figure.</a:t>
            </a:r>
          </a:p>
        </p:txBody>
      </p:sp>
    </p:spTree>
    <p:extLst>
      <p:ext uri="{BB962C8B-B14F-4D97-AF65-F5344CB8AC3E}">
        <p14:creationId xmlns:p14="http://schemas.microsoft.com/office/powerpoint/2010/main" val="20043128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483106"/>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283652" y="1542198"/>
            <a:ext cx="7519917" cy="4604792"/>
          </a:xfrm>
          <a:prstGeom prst="rect">
            <a:avLst/>
          </a:prstGeom>
        </p:spPr>
      </p:pic>
    </p:spTree>
    <p:extLst>
      <p:ext uri="{BB962C8B-B14F-4D97-AF65-F5344CB8AC3E}">
        <p14:creationId xmlns:p14="http://schemas.microsoft.com/office/powerpoint/2010/main" val="18111608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1026"/>
          <p:cNvSpPr>
            <a:spLocks noGrp="1" noChangeArrowheads="1"/>
          </p:cNvSpPr>
          <p:nvPr>
            <p:ph type="title"/>
          </p:nvPr>
        </p:nvSpPr>
        <p:spPr>
          <a:xfrm>
            <a:off x="1105469" y="304800"/>
            <a:ext cx="9257731" cy="990600"/>
          </a:xfrm>
          <a:noFill/>
          <a:ln/>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en-US" altLang="en-US" sz="2800" dirty="0"/>
              <a:t>A Change in Supply Versus  a Change in Quantity Supplied</a:t>
            </a:r>
          </a:p>
        </p:txBody>
      </p:sp>
      <p:sp>
        <p:nvSpPr>
          <p:cNvPr id="150531" name="Text Box 1027"/>
          <p:cNvSpPr txBox="1">
            <a:spLocks noChangeArrowheads="1"/>
          </p:cNvSpPr>
          <p:nvPr/>
        </p:nvSpPr>
        <p:spPr bwMode="auto">
          <a:xfrm>
            <a:off x="6705600" y="1752600"/>
            <a:ext cx="3733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marL="5159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Char char="•"/>
            </a:pPr>
            <a:r>
              <a:rPr lang="en-US" altLang="en-US">
                <a:effectLst>
                  <a:outerShdw blurRad="38100" dist="38100" dir="2700000" algn="tl">
                    <a:srgbClr val="C0C0C0"/>
                  </a:outerShdw>
                </a:effectLst>
                <a:latin typeface="Arial" panose="020B0604020202020204" pitchFamily="34" charset="0"/>
              </a:rPr>
              <a:t>A change in </a:t>
            </a:r>
            <a:r>
              <a:rPr lang="en-US" altLang="en-US" b="1" i="1">
                <a:effectLst>
                  <a:outerShdw blurRad="38100" dist="38100" dir="2700000" algn="tl">
                    <a:srgbClr val="C0C0C0"/>
                  </a:outerShdw>
                </a:effectLst>
                <a:latin typeface="Arial" panose="020B0604020202020204" pitchFamily="34" charset="0"/>
              </a:rPr>
              <a:t>supply</a:t>
            </a:r>
            <a:r>
              <a:rPr lang="en-US" altLang="en-US">
                <a:effectLst>
                  <a:outerShdw blurRad="38100" dist="38100" dir="2700000" algn="tl">
                    <a:srgbClr val="C0C0C0"/>
                  </a:outerShdw>
                </a:effectLst>
                <a:latin typeface="Arial" panose="020B0604020202020204" pitchFamily="34" charset="0"/>
              </a:rPr>
              <a:t> is not the same as a change in </a:t>
            </a:r>
            <a:r>
              <a:rPr lang="en-US" altLang="en-US" b="1" i="1">
                <a:effectLst>
                  <a:outerShdw blurRad="38100" dist="38100" dir="2700000" algn="tl">
                    <a:srgbClr val="C0C0C0"/>
                  </a:outerShdw>
                </a:effectLst>
                <a:latin typeface="Arial" panose="020B0604020202020204" pitchFamily="34" charset="0"/>
              </a:rPr>
              <a:t>quantity supplied</a:t>
            </a:r>
            <a:r>
              <a:rPr lang="en-US" altLang="en-US">
                <a:effectLst>
                  <a:outerShdw blurRad="38100" dist="38100" dir="2700000" algn="tl">
                    <a:srgbClr val="C0C0C0"/>
                  </a:outerShdw>
                </a:effectLst>
                <a:latin typeface="Arial" panose="020B0604020202020204" pitchFamily="34" charset="0"/>
              </a:rPr>
              <a:t>.</a:t>
            </a:r>
          </a:p>
        </p:txBody>
      </p:sp>
      <p:sp>
        <p:nvSpPr>
          <p:cNvPr id="150532" name="Text Box 1028"/>
          <p:cNvSpPr txBox="1">
            <a:spLocks noChangeArrowheads="1"/>
          </p:cNvSpPr>
          <p:nvPr/>
        </p:nvSpPr>
        <p:spPr bwMode="auto">
          <a:xfrm>
            <a:off x="6705600" y="3276600"/>
            <a:ext cx="381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FontTx/>
              <a:buChar char="•"/>
            </a:pPr>
            <a:r>
              <a:rPr lang="en-US" altLang="en-US" dirty="0">
                <a:effectLst>
                  <a:outerShdw blurRad="38100" dist="38100" dir="2700000" algn="tl">
                    <a:srgbClr val="C0C0C0"/>
                  </a:outerShdw>
                </a:effectLst>
                <a:latin typeface="Arial" panose="020B0604020202020204" pitchFamily="34" charset="0"/>
              </a:rPr>
              <a:t>In this example, a higher price causes </a:t>
            </a:r>
            <a:r>
              <a:rPr lang="en-US" altLang="en-US" b="1" i="1" dirty="0">
                <a:effectLst>
                  <a:outerShdw blurRad="38100" dist="38100" dir="2700000" algn="tl">
                    <a:srgbClr val="C0C0C0"/>
                  </a:outerShdw>
                </a:effectLst>
                <a:latin typeface="Arial" panose="020B0604020202020204" pitchFamily="34" charset="0"/>
              </a:rPr>
              <a:t>higher quantity supplied</a:t>
            </a:r>
            <a:r>
              <a:rPr lang="en-US" altLang="en-US" dirty="0">
                <a:effectLst>
                  <a:outerShdw blurRad="38100" dist="38100" dir="2700000" algn="tl">
                    <a:srgbClr val="C0C0C0"/>
                  </a:outerShdw>
                </a:effectLst>
                <a:latin typeface="Arial" panose="020B0604020202020204" pitchFamily="34" charset="0"/>
              </a:rPr>
              <a:t>, and a </a:t>
            </a:r>
            <a:r>
              <a:rPr lang="en-US" altLang="en-US" b="1" i="1" dirty="0">
                <a:effectLst>
                  <a:outerShdw blurRad="38100" dist="38100" dir="2700000" algn="tl">
                    <a:srgbClr val="C0C0C0"/>
                  </a:outerShdw>
                </a:effectLst>
                <a:latin typeface="Arial" panose="020B0604020202020204" pitchFamily="34" charset="0"/>
              </a:rPr>
              <a:t>move along</a:t>
            </a:r>
            <a:r>
              <a:rPr lang="en-US" altLang="en-US" dirty="0">
                <a:effectLst>
                  <a:outerShdw blurRad="38100" dist="38100" dir="2700000" algn="tl">
                    <a:srgbClr val="C0C0C0"/>
                  </a:outerShdw>
                </a:effectLst>
                <a:latin typeface="Arial" panose="020B0604020202020204" pitchFamily="34" charset="0"/>
              </a:rPr>
              <a:t> the supply curve.</a:t>
            </a:r>
          </a:p>
        </p:txBody>
      </p:sp>
      <p:sp>
        <p:nvSpPr>
          <p:cNvPr id="150533" name="Text Box 1029"/>
          <p:cNvSpPr txBox="1">
            <a:spLocks noChangeArrowheads="1"/>
          </p:cNvSpPr>
          <p:nvPr/>
        </p:nvSpPr>
        <p:spPr bwMode="auto">
          <a:xfrm>
            <a:off x="2133600" y="52578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FontTx/>
              <a:buChar char="•"/>
            </a:pPr>
            <a:r>
              <a:rPr lang="en-US" altLang="en-US">
                <a:effectLst>
                  <a:outerShdw blurRad="38100" dist="38100" dir="2700000" algn="tl">
                    <a:srgbClr val="C0C0C0"/>
                  </a:outerShdw>
                </a:effectLst>
                <a:latin typeface="Arial" panose="020B0604020202020204" pitchFamily="34" charset="0"/>
              </a:rPr>
              <a:t>In this example, changes in determinants of supply, other than price, cause an </a:t>
            </a:r>
            <a:r>
              <a:rPr lang="en-US" altLang="en-US" b="1" i="1">
                <a:effectLst>
                  <a:outerShdw blurRad="38100" dist="38100" dir="2700000" algn="tl">
                    <a:srgbClr val="C0C0C0"/>
                  </a:outerShdw>
                </a:effectLst>
                <a:latin typeface="Arial" panose="020B0604020202020204" pitchFamily="34" charset="0"/>
              </a:rPr>
              <a:t>increase in supply</a:t>
            </a:r>
            <a:r>
              <a:rPr lang="en-US" altLang="en-US">
                <a:effectLst>
                  <a:outerShdw blurRad="38100" dist="38100" dir="2700000" algn="tl">
                    <a:srgbClr val="C0C0C0"/>
                  </a:outerShdw>
                </a:effectLst>
                <a:latin typeface="Arial" panose="020B0604020202020204" pitchFamily="34" charset="0"/>
              </a:rPr>
              <a:t>, or a </a:t>
            </a:r>
            <a:r>
              <a:rPr lang="en-US" altLang="en-US" b="1" i="1">
                <a:effectLst>
                  <a:outerShdw blurRad="38100" dist="38100" dir="2700000" algn="tl">
                    <a:srgbClr val="C0C0C0"/>
                  </a:outerShdw>
                </a:effectLst>
                <a:latin typeface="Arial" panose="020B0604020202020204" pitchFamily="34" charset="0"/>
              </a:rPr>
              <a:t>shift</a:t>
            </a:r>
            <a:r>
              <a:rPr lang="en-US" altLang="en-US">
                <a:effectLst>
                  <a:outerShdw blurRad="38100" dist="38100" dir="2700000" algn="tl">
                    <a:srgbClr val="C0C0C0"/>
                  </a:outerShdw>
                </a:effectLst>
                <a:latin typeface="Arial" panose="020B0604020202020204" pitchFamily="34" charset="0"/>
              </a:rPr>
              <a:t> of the entire supply curve, from </a:t>
            </a:r>
            <a:r>
              <a:rPr lang="en-US" altLang="en-US" i="1">
                <a:effectLst>
                  <a:outerShdw blurRad="38100" dist="38100" dir="2700000" algn="tl">
                    <a:srgbClr val="C0C0C0"/>
                  </a:outerShdw>
                </a:effectLst>
                <a:latin typeface="Arial" panose="020B0604020202020204" pitchFamily="34" charset="0"/>
              </a:rPr>
              <a:t>S</a:t>
            </a:r>
            <a:r>
              <a:rPr lang="en-US" altLang="en-US" baseline="-25000">
                <a:effectLst>
                  <a:outerShdw blurRad="38100" dist="38100" dir="2700000" algn="tl">
                    <a:srgbClr val="C0C0C0"/>
                  </a:outerShdw>
                </a:effectLst>
                <a:latin typeface="Arial" panose="020B0604020202020204" pitchFamily="34" charset="0"/>
              </a:rPr>
              <a:t>A</a:t>
            </a:r>
            <a:r>
              <a:rPr lang="en-US" altLang="en-US">
                <a:effectLst>
                  <a:outerShdw blurRad="38100" dist="38100" dir="2700000" algn="tl">
                    <a:srgbClr val="C0C0C0"/>
                  </a:outerShdw>
                </a:effectLst>
                <a:latin typeface="Arial" panose="020B0604020202020204" pitchFamily="34" charset="0"/>
              </a:rPr>
              <a:t> to </a:t>
            </a:r>
            <a:r>
              <a:rPr lang="en-US" altLang="en-US" i="1">
                <a:effectLst>
                  <a:outerShdw blurRad="38100" dist="38100" dir="2700000" algn="tl">
                    <a:srgbClr val="C0C0C0"/>
                  </a:outerShdw>
                </a:effectLst>
                <a:latin typeface="Arial" panose="020B0604020202020204" pitchFamily="34" charset="0"/>
              </a:rPr>
              <a:t>S</a:t>
            </a:r>
            <a:r>
              <a:rPr lang="en-US" altLang="en-US" baseline="-25000">
                <a:effectLst>
                  <a:outerShdw blurRad="38100" dist="38100" dir="2700000" algn="tl">
                    <a:srgbClr val="C0C0C0"/>
                  </a:outerShdw>
                </a:effectLst>
                <a:latin typeface="Arial" panose="020B0604020202020204" pitchFamily="34" charset="0"/>
              </a:rPr>
              <a:t>B</a:t>
            </a:r>
            <a:r>
              <a:rPr lang="en-US" altLang="en-US">
                <a:effectLst>
                  <a:outerShdw blurRad="38100" dist="38100" dir="2700000" algn="tl">
                    <a:srgbClr val="C0C0C0"/>
                  </a:outerShdw>
                </a:effectLst>
                <a:latin typeface="Arial" panose="020B0604020202020204" pitchFamily="34" charset="0"/>
              </a:rPr>
              <a:t>.</a:t>
            </a:r>
          </a:p>
        </p:txBody>
      </p:sp>
      <p:pic>
        <p:nvPicPr>
          <p:cNvPr id="150547" name="Picture 1043" descr="C:\Prentice Hall\CaseFair\presentations\Cf03\images\optimized\Supply9-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50548" name="Picture 1044" descr="C:\Prentice Hall\CaseFair\presentations\Cf03\images\optimized\movealongsuppl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50549" name="Picture 1045" descr="C:\Prentice Hall\CaseFair\presentations\Cf03\images\optimized\Supply9-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37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50547"/>
                                        </p:tgtEl>
                                        <p:attrNameLst>
                                          <p:attrName>style.visibility</p:attrName>
                                        </p:attrNameLst>
                                      </p:cBhvr>
                                      <p:to>
                                        <p:strVal val="visible"/>
                                      </p:to>
                                    </p:set>
                                    <p:animEffect transition="in" filter="box(out)">
                                      <p:cBhvr>
                                        <p:cTn id="7" dur="500"/>
                                        <p:tgtEl>
                                          <p:spTgt spid="150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Effect transition="in" filter="wipe(left)">
                                      <p:cBhvr>
                                        <p:cTn id="12" dur="500"/>
                                        <p:tgtEl>
                                          <p:spTgt spid="150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wipe(left)">
                                      <p:cBhvr>
                                        <p:cTn id="17" dur="500"/>
                                        <p:tgtEl>
                                          <p:spTgt spid="150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50548"/>
                                        </p:tgtEl>
                                        <p:attrNameLst>
                                          <p:attrName>style.visibility</p:attrName>
                                        </p:attrNameLst>
                                      </p:cBhvr>
                                      <p:to>
                                        <p:strVal val="visible"/>
                                      </p:to>
                                    </p:set>
                                    <p:animEffect transition="in" filter="box(out)">
                                      <p:cBhvr>
                                        <p:cTn id="22" dur="500"/>
                                        <p:tgtEl>
                                          <p:spTgt spid="1505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0533"/>
                                        </p:tgtEl>
                                        <p:attrNameLst>
                                          <p:attrName>style.visibility</p:attrName>
                                        </p:attrNameLst>
                                      </p:cBhvr>
                                      <p:to>
                                        <p:strVal val="visible"/>
                                      </p:to>
                                    </p:set>
                                    <p:animEffect transition="in" filter="wipe(left)">
                                      <p:cBhvr>
                                        <p:cTn id="27" dur="500"/>
                                        <p:tgtEl>
                                          <p:spTgt spid="1505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50549"/>
                                        </p:tgtEl>
                                        <p:attrNameLst>
                                          <p:attrName>style.visibility</p:attrName>
                                        </p:attrNameLst>
                                      </p:cBhvr>
                                      <p:to>
                                        <p:strVal val="visible"/>
                                      </p:to>
                                    </p:set>
                                    <p:animEffect transition="in" filter="box(out)">
                                      <p:cBhvr>
                                        <p:cTn id="32" dur="500"/>
                                        <p:tgtEl>
                                          <p:spTgt spid="150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p:bldP spid="150532" grpId="0" autoUpdateAnimBg="0"/>
      <p:bldP spid="150533"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6781800" y="1752600"/>
            <a:ext cx="3505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FontTx/>
              <a:buChar char="•"/>
            </a:pPr>
            <a:r>
              <a:rPr lang="en-US" altLang="en-US">
                <a:latin typeface="Arial" panose="020B0604020202020204" pitchFamily="34" charset="0"/>
              </a:rPr>
              <a:t>When </a:t>
            </a:r>
            <a:r>
              <a:rPr lang="en-US" altLang="en-US" b="1" i="1">
                <a:latin typeface="Arial" panose="020B0604020202020204" pitchFamily="34" charset="0"/>
              </a:rPr>
              <a:t>supply shifts</a:t>
            </a:r>
            <a:r>
              <a:rPr lang="en-US" altLang="en-US">
                <a:latin typeface="Arial" panose="020B0604020202020204" pitchFamily="34" charset="0"/>
              </a:rPr>
              <a:t> to the right, supply increases. This causes </a:t>
            </a:r>
            <a:r>
              <a:rPr lang="en-US" altLang="en-US" b="1" i="1">
                <a:latin typeface="Arial" panose="020B0604020202020204" pitchFamily="34" charset="0"/>
              </a:rPr>
              <a:t>quantity supplied</a:t>
            </a:r>
            <a:r>
              <a:rPr lang="en-US" altLang="en-US">
                <a:latin typeface="Arial" panose="020B0604020202020204" pitchFamily="34" charset="0"/>
              </a:rPr>
              <a:t> to be greater than it was prior to the shift, </a:t>
            </a:r>
            <a:r>
              <a:rPr lang="en-US" altLang="en-US" b="1" i="1">
                <a:latin typeface="Arial" panose="020B0604020202020204" pitchFamily="34" charset="0"/>
              </a:rPr>
              <a:t>for each and every price level.</a:t>
            </a:r>
            <a:endParaRPr lang="en-US" altLang="en-US" i="1">
              <a:latin typeface="Arial" panose="020B0604020202020204" pitchFamily="34" charset="0"/>
            </a:endParaRPr>
          </a:p>
        </p:txBody>
      </p:sp>
      <p:sp>
        <p:nvSpPr>
          <p:cNvPr id="151555" name="Rectangle 3"/>
          <p:cNvSpPr>
            <a:spLocks noGrp="1" noChangeArrowheads="1"/>
          </p:cNvSpPr>
          <p:nvPr>
            <p:ph type="title"/>
          </p:nvPr>
        </p:nvSpPr>
        <p:spPr>
          <a:xfrm>
            <a:off x="1228299" y="304800"/>
            <a:ext cx="9134901" cy="990600"/>
          </a:xfrm>
          <a:noFill/>
          <a:ln/>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en-US" altLang="en-US" sz="2800" dirty="0"/>
              <a:t>A Change in Supply Versus a Change in Quantity Supplied</a:t>
            </a:r>
          </a:p>
        </p:txBody>
      </p:sp>
      <p:pic>
        <p:nvPicPr>
          <p:cNvPr id="151565" name="Picture 13" descr="C:\Prentice Hall\CaseFair\presentations\Cf03\images\optimized\Supply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51566" name="Picture 14" descr="C:\Prentice Hall\CaseFair\presentations\Cf03\images\optimized\Supply9-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51567" name="Picture 15" descr="C:\Prentice Hall\CaseFair\presentations\Cf03\images\optimized\Supply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653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wipe(left)">
                                      <p:cBhvr>
                                        <p:cTn id="7" dur="500"/>
                                        <p:tgtEl>
                                          <p:spTgt spid="151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1566"/>
                                        </p:tgtEl>
                                        <p:attrNameLst>
                                          <p:attrName>style.visibility</p:attrName>
                                        </p:attrNameLst>
                                      </p:cBhvr>
                                      <p:to>
                                        <p:strVal val="visible"/>
                                      </p:to>
                                    </p:set>
                                    <p:animEffect transition="in" filter="box(out)">
                                      <p:cBhvr>
                                        <p:cTn id="12" dur="500"/>
                                        <p:tgtEl>
                                          <p:spTgt spid="151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1567"/>
                                        </p:tgtEl>
                                        <p:attrNameLst>
                                          <p:attrName>style.visibility</p:attrName>
                                        </p:attrNameLst>
                                      </p:cBhvr>
                                      <p:to>
                                        <p:strVal val="visible"/>
                                      </p:to>
                                    </p:set>
                                    <p:animEffect transition="in" filter="box(out)">
                                      <p:cBhvr>
                                        <p:cTn id="17" dur="500"/>
                                        <p:tgtEl>
                                          <p:spTgt spid="151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074"/>
          <p:cNvSpPr>
            <a:spLocks noGrp="1" noChangeArrowheads="1"/>
          </p:cNvSpPr>
          <p:nvPr>
            <p:ph type="title"/>
          </p:nvPr>
        </p:nvSpPr>
        <p:spPr>
          <a:xfrm>
            <a:off x="1733266" y="228600"/>
            <a:ext cx="8629934" cy="1143000"/>
          </a:xfrm>
          <a:noFill/>
          <a:ln/>
        </p:spPr>
        <p:txBody>
          <a:bodyPr vert="horz" lIns="92075" tIns="46038" rIns="92075" bIns="46038" rtlCol="0" anchor="ctr">
            <a:normAutofit/>
          </a:bodyPr>
          <a:lstStyle/>
          <a:p>
            <a:r>
              <a:rPr lang="en-US" altLang="en-US" sz="2800" dirty="0"/>
              <a:t>A Change in Supply Versus a Change in Quantity Supplied</a:t>
            </a:r>
          </a:p>
        </p:txBody>
      </p:sp>
      <p:sp>
        <p:nvSpPr>
          <p:cNvPr id="152579" name="Text Box 3075"/>
          <p:cNvSpPr txBox="1">
            <a:spLocks noChangeArrowheads="1"/>
          </p:cNvSpPr>
          <p:nvPr/>
        </p:nvSpPr>
        <p:spPr bwMode="auto">
          <a:xfrm>
            <a:off x="2133601" y="1524000"/>
            <a:ext cx="16819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To summarize</a:t>
            </a:r>
            <a:r>
              <a:rPr lang="en-US" altLang="en-US"/>
              <a:t>:</a:t>
            </a:r>
          </a:p>
        </p:txBody>
      </p:sp>
      <p:grpSp>
        <p:nvGrpSpPr>
          <p:cNvPr id="152593" name="Group 3089"/>
          <p:cNvGrpSpPr>
            <a:grpSpLocks/>
          </p:cNvGrpSpPr>
          <p:nvPr/>
        </p:nvGrpSpPr>
        <p:grpSpPr bwMode="auto">
          <a:xfrm>
            <a:off x="2209800" y="2057401"/>
            <a:ext cx="7620000" cy="1938338"/>
            <a:chOff x="432" y="1296"/>
            <a:chExt cx="4800" cy="1221"/>
          </a:xfrm>
        </p:grpSpPr>
        <p:sp>
          <p:nvSpPr>
            <p:cNvPr id="152581" name="Text Box 3077"/>
            <p:cNvSpPr txBox="1">
              <a:spLocks noChangeArrowheads="1"/>
            </p:cNvSpPr>
            <p:nvPr/>
          </p:nvSpPr>
          <p:spPr bwMode="auto">
            <a:xfrm>
              <a:off x="432" y="1296"/>
              <a:ext cx="4800" cy="1221"/>
            </a:xfrm>
            <a:prstGeom prst="rect">
              <a:avLst/>
            </a:prstGeom>
            <a:solidFill>
              <a:srgbClr val="C0C0C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en-US">
                  <a:latin typeface="Arial" panose="020B0604020202020204" pitchFamily="34" charset="0"/>
                </a:rPr>
                <a:t>Change in price of a good or service</a:t>
              </a:r>
            </a:p>
            <a:p>
              <a:pPr eaLnBrk="0" hangingPunct="0"/>
              <a:r>
                <a:rPr lang="en-US" altLang="en-US">
                  <a:latin typeface="Arial" panose="020B0604020202020204" pitchFamily="34" charset="0"/>
                </a:rPr>
                <a:t>         leads to</a:t>
              </a:r>
            </a:p>
            <a:p>
              <a:pPr eaLnBrk="0" hangingPunct="0"/>
              <a:endParaRPr lang="en-US" altLang="en-US">
                <a:latin typeface="Arial" panose="020B0604020202020204" pitchFamily="34" charset="0"/>
              </a:endParaRPr>
            </a:p>
            <a:p>
              <a:pPr eaLnBrk="0" hangingPunct="0"/>
              <a:r>
                <a:rPr lang="en-US" altLang="en-US">
                  <a:latin typeface="Arial" panose="020B0604020202020204" pitchFamily="34" charset="0"/>
                </a:rPr>
                <a:t>		Change in </a:t>
              </a:r>
              <a:r>
                <a:rPr lang="en-US" altLang="en-US" i="1">
                  <a:latin typeface="Arial" panose="020B0604020202020204" pitchFamily="34" charset="0"/>
                </a:rPr>
                <a:t>quantity supplied</a:t>
              </a:r>
              <a:br>
                <a:rPr lang="en-US" altLang="en-US" i="1">
                  <a:latin typeface="Arial" panose="020B0604020202020204" pitchFamily="34" charset="0"/>
                </a:rPr>
              </a:br>
              <a:r>
                <a:rPr lang="en-US" altLang="en-US" i="1">
                  <a:latin typeface="Arial" panose="020B0604020202020204" pitchFamily="34" charset="0"/>
                </a:rPr>
                <a:t>	</a:t>
              </a:r>
              <a:r>
                <a:rPr lang="en-US" altLang="en-US">
                  <a:latin typeface="Arial" panose="020B0604020202020204" pitchFamily="34" charset="0"/>
                </a:rPr>
                <a:t>(</a:t>
              </a:r>
              <a:r>
                <a:rPr lang="en-US" altLang="en-US" b="1">
                  <a:latin typeface="Arial" panose="020B0604020202020204" pitchFamily="34" charset="0"/>
                </a:rPr>
                <a:t>Movement along the curve</a:t>
              </a:r>
              <a:r>
                <a:rPr lang="en-US" altLang="en-US">
                  <a:latin typeface="Arial" panose="020B0604020202020204" pitchFamily="34" charset="0"/>
                </a:rPr>
                <a:t>).</a:t>
              </a:r>
            </a:p>
          </p:txBody>
        </p:sp>
        <p:sp>
          <p:nvSpPr>
            <p:cNvPr id="152582" name="Freeform 3078"/>
            <p:cNvSpPr>
              <a:spLocks/>
            </p:cNvSpPr>
            <p:nvPr/>
          </p:nvSpPr>
          <p:spPr bwMode="auto">
            <a:xfrm>
              <a:off x="636" y="1678"/>
              <a:ext cx="372" cy="508"/>
            </a:xfrm>
            <a:custGeom>
              <a:avLst/>
              <a:gdLst>
                <a:gd name="T0" fmla="*/ 0 w 349"/>
                <a:gd name="T1" fmla="*/ 0 h 604"/>
                <a:gd name="T2" fmla="*/ 0 w 349"/>
                <a:gd name="T3" fmla="*/ 604 h 604"/>
                <a:gd name="T4" fmla="*/ 349 w 349"/>
                <a:gd name="T5" fmla="*/ 604 h 604"/>
              </a:gdLst>
              <a:ahLst/>
              <a:cxnLst>
                <a:cxn ang="0">
                  <a:pos x="T0" y="T1"/>
                </a:cxn>
                <a:cxn ang="0">
                  <a:pos x="T2" y="T3"/>
                </a:cxn>
                <a:cxn ang="0">
                  <a:pos x="T4" y="T5"/>
                </a:cxn>
              </a:cxnLst>
              <a:rect l="0" t="0" r="r" b="b"/>
              <a:pathLst>
                <a:path w="349" h="604">
                  <a:moveTo>
                    <a:pt x="0" y="0"/>
                  </a:moveTo>
                  <a:lnTo>
                    <a:pt x="0" y="604"/>
                  </a:lnTo>
                  <a:lnTo>
                    <a:pt x="349" y="604"/>
                  </a:lnTo>
                </a:path>
              </a:pathLst>
            </a:custGeom>
            <a:solidFill>
              <a:srgbClr val="C0C0C0">
                <a:alpha val="50000"/>
              </a:srgbClr>
            </a:solidFill>
            <a:ln w="25400">
              <a:solidFill>
                <a:srgbClr val="FF9900"/>
              </a:solidFill>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2592" name="Group 3088"/>
          <p:cNvGrpSpPr>
            <a:grpSpLocks/>
          </p:cNvGrpSpPr>
          <p:nvPr/>
        </p:nvGrpSpPr>
        <p:grpSpPr bwMode="auto">
          <a:xfrm>
            <a:off x="2209800" y="4191001"/>
            <a:ext cx="7620000" cy="2308225"/>
            <a:chOff x="432" y="2640"/>
            <a:chExt cx="4800" cy="1454"/>
          </a:xfrm>
        </p:grpSpPr>
        <p:sp>
          <p:nvSpPr>
            <p:cNvPr id="152584" name="Text Box 3080"/>
            <p:cNvSpPr txBox="1">
              <a:spLocks noChangeArrowheads="1"/>
            </p:cNvSpPr>
            <p:nvPr/>
          </p:nvSpPr>
          <p:spPr bwMode="auto">
            <a:xfrm>
              <a:off x="432" y="2640"/>
              <a:ext cx="4800" cy="1454"/>
            </a:xfrm>
            <a:prstGeom prst="rect">
              <a:avLst/>
            </a:prstGeom>
            <a:solidFill>
              <a:srgbClr val="C0C0C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en-US">
                  <a:latin typeface="Arial" panose="020B0604020202020204" pitchFamily="34" charset="0"/>
                </a:rPr>
                <a:t>Change in costs, input prices, technology, or prices of related goods and services</a:t>
              </a:r>
            </a:p>
            <a:p>
              <a:pPr eaLnBrk="0" hangingPunct="0"/>
              <a:r>
                <a:rPr lang="en-US" altLang="en-US">
                  <a:latin typeface="Arial" panose="020B0604020202020204" pitchFamily="34" charset="0"/>
                </a:rPr>
                <a:t>         leads to</a:t>
              </a:r>
            </a:p>
            <a:p>
              <a:pPr eaLnBrk="0" hangingPunct="0"/>
              <a:endParaRPr lang="en-US" altLang="en-US">
                <a:latin typeface="Arial" panose="020B0604020202020204" pitchFamily="34" charset="0"/>
              </a:endParaRPr>
            </a:p>
            <a:p>
              <a:pPr eaLnBrk="0" hangingPunct="0"/>
              <a:r>
                <a:rPr lang="en-US" altLang="en-US">
                  <a:latin typeface="Arial" panose="020B0604020202020204" pitchFamily="34" charset="0"/>
                </a:rPr>
                <a:t>		Change in supply</a:t>
              </a:r>
              <a:br>
                <a:rPr lang="en-US" altLang="en-US">
                  <a:latin typeface="Arial" panose="020B0604020202020204" pitchFamily="34" charset="0"/>
                </a:rPr>
              </a:br>
              <a:r>
                <a:rPr lang="en-US" altLang="en-US">
                  <a:latin typeface="Arial" panose="020B0604020202020204" pitchFamily="34" charset="0"/>
                </a:rPr>
                <a:t>	(</a:t>
              </a:r>
              <a:r>
                <a:rPr lang="en-US" altLang="en-US" b="1">
                  <a:latin typeface="Arial" panose="020B0604020202020204" pitchFamily="34" charset="0"/>
                </a:rPr>
                <a:t>Shift of curve</a:t>
              </a:r>
              <a:r>
                <a:rPr lang="en-US" altLang="en-US">
                  <a:latin typeface="Arial" panose="020B0604020202020204" pitchFamily="34" charset="0"/>
                </a:rPr>
                <a:t>).</a:t>
              </a:r>
            </a:p>
          </p:txBody>
        </p:sp>
        <p:sp>
          <p:nvSpPr>
            <p:cNvPr id="152585" name="Freeform 3081"/>
            <p:cNvSpPr>
              <a:spLocks/>
            </p:cNvSpPr>
            <p:nvPr/>
          </p:nvSpPr>
          <p:spPr bwMode="auto">
            <a:xfrm>
              <a:off x="624" y="3234"/>
              <a:ext cx="349" cy="525"/>
            </a:xfrm>
            <a:custGeom>
              <a:avLst/>
              <a:gdLst>
                <a:gd name="T0" fmla="*/ 0 w 349"/>
                <a:gd name="T1" fmla="*/ 0 h 604"/>
                <a:gd name="T2" fmla="*/ 0 w 349"/>
                <a:gd name="T3" fmla="*/ 604 h 604"/>
                <a:gd name="T4" fmla="*/ 349 w 349"/>
                <a:gd name="T5" fmla="*/ 604 h 604"/>
              </a:gdLst>
              <a:ahLst/>
              <a:cxnLst>
                <a:cxn ang="0">
                  <a:pos x="T0" y="T1"/>
                </a:cxn>
                <a:cxn ang="0">
                  <a:pos x="T2" y="T3"/>
                </a:cxn>
                <a:cxn ang="0">
                  <a:pos x="T4" y="T5"/>
                </a:cxn>
              </a:cxnLst>
              <a:rect l="0" t="0" r="r" b="b"/>
              <a:pathLst>
                <a:path w="349" h="604">
                  <a:moveTo>
                    <a:pt x="0" y="0"/>
                  </a:moveTo>
                  <a:lnTo>
                    <a:pt x="0" y="604"/>
                  </a:lnTo>
                  <a:lnTo>
                    <a:pt x="349" y="604"/>
                  </a:lnTo>
                </a:path>
              </a:pathLst>
            </a:custGeom>
            <a:noFill/>
            <a:ln w="25400">
              <a:solidFill>
                <a:srgbClr val="FF9900"/>
              </a:solidFill>
              <a:round/>
              <a:headEnd type="none" w="med" len="me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52594" name="Picture 3090" descr="C:\Prentice Hall\CaseFair\presentations\Cf03\images\optimized\movealongsupply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2100264"/>
            <a:ext cx="2341563" cy="1836737"/>
          </a:xfrm>
          <a:prstGeom prst="rect">
            <a:avLst/>
          </a:prstGeom>
          <a:noFill/>
          <a:extLst>
            <a:ext uri="{909E8E84-426E-40DD-AFC4-6F175D3DCCD1}">
              <a14:hiddenFill xmlns:a14="http://schemas.microsoft.com/office/drawing/2010/main">
                <a:solidFill>
                  <a:srgbClr val="FFFFFF"/>
                </a:solidFill>
              </a14:hiddenFill>
            </a:ext>
          </a:extLst>
        </p:spPr>
      </p:pic>
      <p:pic>
        <p:nvPicPr>
          <p:cNvPr id="152595" name="Picture 3091" descr="C:\Prentice Hall\CaseFair\presentations\Cf03\images\optimized\Supply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638" y="4597400"/>
            <a:ext cx="2493962"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095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93"/>
                                        </p:tgtEl>
                                        <p:attrNameLst>
                                          <p:attrName>style.visibility</p:attrName>
                                        </p:attrNameLst>
                                      </p:cBhvr>
                                      <p:to>
                                        <p:strVal val="visible"/>
                                      </p:to>
                                    </p:set>
                                    <p:animEffect transition="in" filter="blinds(horizontal)">
                                      <p:cBhvr>
                                        <p:cTn id="7" dur="500"/>
                                        <p:tgtEl>
                                          <p:spTgt spid="152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2594"/>
                                        </p:tgtEl>
                                        <p:attrNameLst>
                                          <p:attrName>style.visibility</p:attrName>
                                        </p:attrNameLst>
                                      </p:cBhvr>
                                      <p:to>
                                        <p:strVal val="visible"/>
                                      </p:to>
                                    </p:set>
                                    <p:animEffect transition="in" filter="box(out)">
                                      <p:cBhvr>
                                        <p:cTn id="12" dur="500"/>
                                        <p:tgtEl>
                                          <p:spTgt spid="152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592"/>
                                        </p:tgtEl>
                                        <p:attrNameLst>
                                          <p:attrName>style.visibility</p:attrName>
                                        </p:attrNameLst>
                                      </p:cBhvr>
                                      <p:to>
                                        <p:strVal val="visible"/>
                                      </p:to>
                                    </p:set>
                                    <p:animEffect transition="in" filter="blinds(horizontal)">
                                      <p:cBhvr>
                                        <p:cTn id="17" dur="500"/>
                                        <p:tgtEl>
                                          <p:spTgt spid="152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52595"/>
                                        </p:tgtEl>
                                        <p:attrNameLst>
                                          <p:attrName>style.visibility</p:attrName>
                                        </p:attrNameLst>
                                      </p:cBhvr>
                                      <p:to>
                                        <p:strVal val="visible"/>
                                      </p:to>
                                    </p:set>
                                    <p:animEffect transition="in" filter="box(out)">
                                      <p:cBhvr>
                                        <p:cTn id="22" dur="500"/>
                                        <p:tgtEl>
                                          <p:spTgt spid="15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57224" y="499533"/>
            <a:ext cx="10772775" cy="701470"/>
          </a:xfrm>
          <a:noFill/>
          <a:ln/>
        </p:spPr>
        <p:txBody>
          <a:bodyPr vert="horz" lIns="92075" tIns="46038" rIns="92075" bIns="46038" rtlCol="0" anchor="ctr">
            <a:noAutofit/>
          </a:bodyPr>
          <a:lstStyle/>
          <a:p>
            <a:r>
              <a:rPr lang="en-US" altLang="en-US" sz="3200" dirty="0"/>
              <a:t>From Individual Supply to Market Supply</a:t>
            </a:r>
          </a:p>
        </p:txBody>
      </p:sp>
      <p:sp>
        <p:nvSpPr>
          <p:cNvPr id="87043" name="Rectangle 3"/>
          <p:cNvSpPr>
            <a:spLocks noGrp="1" noChangeArrowheads="1"/>
          </p:cNvSpPr>
          <p:nvPr>
            <p:ph type="body" idx="1"/>
          </p:nvPr>
        </p:nvSpPr>
        <p:spPr>
          <a:xfrm>
            <a:off x="1109449" y="1520588"/>
            <a:ext cx="8153400" cy="3581400"/>
          </a:xfrm>
          <a:noFill/>
          <a:ln/>
        </p:spPr>
        <p:txBody>
          <a:bodyPr vert="horz" lIns="92075" tIns="46038" rIns="92075" bIns="46038" rtlCol="0">
            <a:normAutofit/>
          </a:bodyPr>
          <a:lstStyle/>
          <a:p>
            <a:r>
              <a:rPr lang="en-US" altLang="en-US" dirty="0">
                <a:solidFill>
                  <a:srgbClr val="000000"/>
                </a:solidFill>
              </a:rPr>
              <a:t>The supply of a good or service can be defined for an individual firm, or for a group of firms that make up a market or an industry.</a:t>
            </a:r>
          </a:p>
          <a:p>
            <a:r>
              <a:rPr lang="en-US" altLang="en-US" b="1" i="1" dirty="0">
                <a:solidFill>
                  <a:srgbClr val="000000"/>
                </a:solidFill>
              </a:rPr>
              <a:t>Market supply</a:t>
            </a:r>
            <a:r>
              <a:rPr lang="en-US" altLang="en-US" dirty="0">
                <a:solidFill>
                  <a:srgbClr val="000000"/>
                </a:solidFill>
              </a:rPr>
              <a:t> is the sum of all the quantities of a good or service supplied per period by all the firms selling in the market for that good or service.</a:t>
            </a:r>
          </a:p>
        </p:txBody>
      </p:sp>
    </p:spTree>
    <p:extLst>
      <p:ext uri="{BB962C8B-B14F-4D97-AF65-F5344CB8AC3E}">
        <p14:creationId xmlns:p14="http://schemas.microsoft.com/office/powerpoint/2010/main" val="340008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xfrm>
            <a:off x="657224" y="499533"/>
            <a:ext cx="10772775" cy="605936"/>
          </a:xfrm>
          <a:noFill/>
          <a:ln/>
        </p:spPr>
        <p:txBody>
          <a:bodyPr vert="horz" lIns="92075" tIns="46038" rIns="92075" bIns="46038" rtlCol="0" anchor="ctr">
            <a:normAutofit fontScale="90000"/>
          </a:bodyPr>
          <a:lstStyle/>
          <a:p>
            <a:r>
              <a:rPr lang="en-US" altLang="en-US" dirty="0"/>
              <a:t>Market Supply</a:t>
            </a:r>
          </a:p>
        </p:txBody>
      </p:sp>
      <p:sp>
        <p:nvSpPr>
          <p:cNvPr id="89091" name="Rectangle 1027"/>
          <p:cNvSpPr>
            <a:spLocks noGrp="1" noChangeArrowheads="1"/>
          </p:cNvSpPr>
          <p:nvPr>
            <p:ph type="body" idx="1"/>
          </p:nvPr>
        </p:nvSpPr>
        <p:spPr>
          <a:xfrm>
            <a:off x="2324100" y="1752600"/>
            <a:ext cx="8153400" cy="1524000"/>
          </a:xfrm>
          <a:noFill/>
          <a:ln/>
        </p:spPr>
        <p:txBody>
          <a:bodyPr vert="horz" lIns="92075" tIns="46038" rIns="92075" bIns="46038" rtlCol="0">
            <a:normAutofit/>
          </a:bodyPr>
          <a:lstStyle/>
          <a:p>
            <a:pPr eaLnBrk="0" hangingPunct="0">
              <a:spcBef>
                <a:spcPct val="50000"/>
              </a:spcBef>
              <a:spcAft>
                <a:spcPct val="0"/>
              </a:spcAft>
            </a:pPr>
            <a:r>
              <a:rPr lang="en-US" altLang="en-US" dirty="0">
                <a:solidFill>
                  <a:srgbClr val="000000"/>
                </a:solidFill>
                <a:effectLst/>
              </a:rPr>
              <a:t>As with market demand, </a:t>
            </a:r>
            <a:r>
              <a:rPr lang="en-US" altLang="en-US" b="1" i="1" dirty="0">
                <a:solidFill>
                  <a:srgbClr val="000000"/>
                </a:solidFill>
                <a:effectLst/>
              </a:rPr>
              <a:t>market supply</a:t>
            </a:r>
            <a:r>
              <a:rPr lang="en-US" altLang="en-US" dirty="0">
                <a:solidFill>
                  <a:srgbClr val="000000"/>
                </a:solidFill>
                <a:effectLst/>
              </a:rPr>
              <a:t> is the horizontal summation of individual firms’ supply curves.</a:t>
            </a:r>
            <a:endParaRPr lang="en-US" altLang="en-US" sz="3600" dirty="0">
              <a:solidFill>
                <a:srgbClr val="000000"/>
              </a:solidFill>
            </a:endParaRPr>
          </a:p>
        </p:txBody>
      </p:sp>
      <p:pic>
        <p:nvPicPr>
          <p:cNvPr id="89110" name="Picture 1046" descr="C:\Prentice Hall\CaseFair\presentations\Cf03\images\optimized\Market Supply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52801"/>
            <a:ext cx="8439150" cy="2487613"/>
          </a:xfrm>
          <a:prstGeom prst="rect">
            <a:avLst/>
          </a:prstGeom>
          <a:noFill/>
          <a:extLst>
            <a:ext uri="{909E8E84-426E-40DD-AFC4-6F175D3DCCD1}">
              <a14:hiddenFill xmlns:a14="http://schemas.microsoft.com/office/drawing/2010/main">
                <a:solidFill>
                  <a:srgbClr val="FFFFFF"/>
                </a:solidFill>
              </a14:hiddenFill>
            </a:ext>
          </a:extLst>
        </p:spPr>
      </p:pic>
      <p:pic>
        <p:nvPicPr>
          <p:cNvPr id="89111" name="Picture 1047" descr="C:\Prentice Hall\CaseFair\presentations\Cf03\images\optimized\Market Supply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352801"/>
            <a:ext cx="8439150" cy="2487613"/>
          </a:xfrm>
          <a:prstGeom prst="rect">
            <a:avLst/>
          </a:prstGeom>
          <a:noFill/>
          <a:extLst>
            <a:ext uri="{909E8E84-426E-40DD-AFC4-6F175D3DCCD1}">
              <a14:hiddenFill xmlns:a14="http://schemas.microsoft.com/office/drawing/2010/main">
                <a:solidFill>
                  <a:srgbClr val="FFFFFF"/>
                </a:solidFill>
              </a14:hiddenFill>
            </a:ext>
          </a:extLst>
        </p:spPr>
      </p:pic>
      <p:pic>
        <p:nvPicPr>
          <p:cNvPr id="89112" name="Picture 1048" descr="C:\Prentice Hall\CaseFair\presentations\Cf03\images\optimized\Market Supply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352801"/>
            <a:ext cx="8439150" cy="2487613"/>
          </a:xfrm>
          <a:prstGeom prst="rect">
            <a:avLst/>
          </a:prstGeom>
          <a:noFill/>
          <a:extLst>
            <a:ext uri="{909E8E84-426E-40DD-AFC4-6F175D3DCCD1}">
              <a14:hiddenFill xmlns:a14="http://schemas.microsoft.com/office/drawing/2010/main">
                <a:solidFill>
                  <a:srgbClr val="FFFFFF"/>
                </a:solidFill>
              </a14:hiddenFill>
            </a:ext>
          </a:extLst>
        </p:spPr>
      </p:pic>
      <p:pic>
        <p:nvPicPr>
          <p:cNvPr id="89113" name="Picture 1049" descr="C:\Prentice Hall\CaseFair\presentations\Cf03\images\optimized\Market Supply.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52801"/>
            <a:ext cx="8439150" cy="248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2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500"/>
                                        <p:tgtEl>
                                          <p:spTgt spid="89091">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89110"/>
                                        </p:tgtEl>
                                        <p:attrNameLst>
                                          <p:attrName>style.visibility</p:attrName>
                                        </p:attrNameLst>
                                      </p:cBhvr>
                                      <p:to>
                                        <p:strVal val="visible"/>
                                      </p:to>
                                    </p:set>
                                    <p:animEffect transition="in" filter="box(out)">
                                      <p:cBhvr>
                                        <p:cTn id="11" dur="500"/>
                                        <p:tgtEl>
                                          <p:spTgt spid="89110"/>
                                        </p:tgtEl>
                                      </p:cBhvr>
                                    </p:animEffect>
                                  </p:childTnLst>
                                </p:cTn>
                              </p:par>
                            </p:childTnLst>
                          </p:cTn>
                        </p:par>
                        <p:par>
                          <p:cTn id="12" fill="hold" nodeType="afterGroup">
                            <p:stCondLst>
                              <p:cond delay="1000"/>
                            </p:stCondLst>
                            <p:childTnLst>
                              <p:par>
                                <p:cTn id="13" presetID="4" presetClass="entr" presetSubtype="32" fill="hold" nodeType="afterEffect">
                                  <p:stCondLst>
                                    <p:cond delay="0"/>
                                  </p:stCondLst>
                                  <p:childTnLst>
                                    <p:set>
                                      <p:cBhvr>
                                        <p:cTn id="14" dur="1" fill="hold">
                                          <p:stCondLst>
                                            <p:cond delay="0"/>
                                          </p:stCondLst>
                                        </p:cTn>
                                        <p:tgtEl>
                                          <p:spTgt spid="89111"/>
                                        </p:tgtEl>
                                        <p:attrNameLst>
                                          <p:attrName>style.visibility</p:attrName>
                                        </p:attrNameLst>
                                      </p:cBhvr>
                                      <p:to>
                                        <p:strVal val="visible"/>
                                      </p:to>
                                    </p:set>
                                    <p:animEffect transition="in" filter="box(out)">
                                      <p:cBhvr>
                                        <p:cTn id="15" dur="500"/>
                                        <p:tgtEl>
                                          <p:spTgt spid="89111"/>
                                        </p:tgtEl>
                                      </p:cBhvr>
                                    </p:animEffect>
                                  </p:childTnLst>
                                </p:cTn>
                              </p:par>
                            </p:childTnLst>
                          </p:cTn>
                        </p:par>
                        <p:par>
                          <p:cTn id="16" fill="hold" nodeType="afterGroup">
                            <p:stCondLst>
                              <p:cond delay="1500"/>
                            </p:stCondLst>
                            <p:childTnLst>
                              <p:par>
                                <p:cTn id="17" presetID="4" presetClass="entr" presetSubtype="32" fill="hold" nodeType="afterEffect">
                                  <p:stCondLst>
                                    <p:cond delay="0"/>
                                  </p:stCondLst>
                                  <p:childTnLst>
                                    <p:set>
                                      <p:cBhvr>
                                        <p:cTn id="18" dur="1" fill="hold">
                                          <p:stCondLst>
                                            <p:cond delay="0"/>
                                          </p:stCondLst>
                                        </p:cTn>
                                        <p:tgtEl>
                                          <p:spTgt spid="89112"/>
                                        </p:tgtEl>
                                        <p:attrNameLst>
                                          <p:attrName>style.visibility</p:attrName>
                                        </p:attrNameLst>
                                      </p:cBhvr>
                                      <p:to>
                                        <p:strVal val="visible"/>
                                      </p:to>
                                    </p:set>
                                    <p:animEffect transition="in" filter="box(out)">
                                      <p:cBhvr>
                                        <p:cTn id="19" dur="500"/>
                                        <p:tgtEl>
                                          <p:spTgt spid="89112"/>
                                        </p:tgtEl>
                                      </p:cBhvr>
                                    </p:animEffect>
                                  </p:childTnLst>
                                </p:cTn>
                              </p:par>
                            </p:childTnLst>
                          </p:cTn>
                        </p:par>
                        <p:par>
                          <p:cTn id="20" fill="hold" nodeType="afterGroup">
                            <p:stCondLst>
                              <p:cond delay="2000"/>
                            </p:stCondLst>
                            <p:childTnLst>
                              <p:par>
                                <p:cTn id="21" presetID="4" presetClass="entr" presetSubtype="32" fill="hold" nodeType="afterEffect">
                                  <p:stCondLst>
                                    <p:cond delay="0"/>
                                  </p:stCondLst>
                                  <p:childTnLst>
                                    <p:set>
                                      <p:cBhvr>
                                        <p:cTn id="22" dur="1" fill="hold">
                                          <p:stCondLst>
                                            <p:cond delay="0"/>
                                          </p:stCondLst>
                                        </p:cTn>
                                        <p:tgtEl>
                                          <p:spTgt spid="89113"/>
                                        </p:tgtEl>
                                        <p:attrNameLst>
                                          <p:attrName>style.visibility</p:attrName>
                                        </p:attrNameLst>
                                      </p:cBhvr>
                                      <p:to>
                                        <p:strVal val="visible"/>
                                      </p:to>
                                    </p:set>
                                    <p:animEffect transition="in" filter="box(out)">
                                      <p:cBhvr>
                                        <p:cTn id="23" dur="500"/>
                                        <p:tgtEl>
                                          <p:spTgt spid="89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3352800" y="457200"/>
            <a:ext cx="8839200" cy="762000"/>
          </a:xfrm>
          <a:ln/>
        </p:spPr>
        <p:txBody>
          <a:bodyPr/>
          <a:lstStyle/>
          <a:p>
            <a:r>
              <a:rPr lang="en-US" altLang="en-US" sz="2400" b="1">
                <a:solidFill>
                  <a:srgbClr val="7E0000"/>
                </a:solidFill>
                <a:ea typeface="Arial Unicode MS" panose="020B0604020202020204" pitchFamily="34" charset="-128"/>
                <a:cs typeface="Arial Unicode MS" panose="020B0604020202020204" pitchFamily="34" charset="-128"/>
              </a:rPr>
              <a:t>Market Demand as the Sum of Individual Demands</a:t>
            </a:r>
            <a:br>
              <a:rPr lang="en-US" altLang="en-US" sz="2400" b="1">
                <a:solidFill>
                  <a:srgbClr val="7E0000"/>
                </a:solidFill>
                <a:ea typeface="Arial Unicode MS" panose="020B0604020202020204" pitchFamily="34" charset="-128"/>
                <a:cs typeface="Arial Unicode MS" panose="020B0604020202020204" pitchFamily="34" charset="-128"/>
              </a:rPr>
            </a:br>
            <a:r>
              <a:rPr lang="en-US" altLang="en-US" sz="2400" b="1">
                <a:solidFill>
                  <a:srgbClr val="7E0000"/>
                </a:solidFill>
                <a:ea typeface="Arial Unicode MS" panose="020B0604020202020204" pitchFamily="34" charset="-128"/>
                <a:cs typeface="Arial Unicode MS" panose="020B0604020202020204" pitchFamily="34" charset="-128"/>
              </a:rPr>
              <a:t>(Demand Schedule)</a:t>
            </a:r>
          </a:p>
        </p:txBody>
      </p:sp>
      <p:sp>
        <p:nvSpPr>
          <p:cNvPr id="4" name="Slide Number Placeholder 3"/>
          <p:cNvSpPr txBox="1">
            <a:spLocks noGrp="1"/>
          </p:cNvSpPr>
          <p:nvPr/>
        </p:nvSpPr>
        <p:spPr>
          <a:xfrm>
            <a:off x="10058400" y="6416676"/>
            <a:ext cx="609600" cy="365125"/>
          </a:xfrm>
          <a:prstGeom prst="rect">
            <a:avLst/>
          </a:prstGeom>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E2E9C4ED-E2F2-497D-89BB-9D7A519E5923}" type="slidenum">
              <a:rPr lang="en-US" altLang="en-US">
                <a:latin typeface="Calibri" panose="020F0502020204030204" pitchFamily="34" charset="0"/>
              </a:rPr>
              <a:pPr algn="ctr"/>
              <a:t>13</a:t>
            </a:fld>
            <a:endParaRPr lang="en-US" altLang="en-US">
              <a:latin typeface="Calibri" panose="020F0502020204030204" pitchFamily="34" charset="0"/>
            </a:endParaRPr>
          </a:p>
        </p:txBody>
      </p:sp>
      <p:graphicFrame>
        <p:nvGraphicFramePr>
          <p:cNvPr id="17428" name="Group 20"/>
          <p:cNvGraphicFramePr>
            <a:graphicFrameLocks noGrp="1"/>
          </p:cNvGraphicFramePr>
          <p:nvPr/>
        </p:nvGraphicFramePr>
        <p:xfrm>
          <a:off x="2819401" y="1524000"/>
          <a:ext cx="6334125" cy="2992755"/>
        </p:xfrm>
        <a:graphic>
          <a:graphicData uri="http://schemas.openxmlformats.org/drawingml/2006/table">
            <a:tbl>
              <a:tblPr/>
              <a:tblGrid>
                <a:gridCol w="2406650">
                  <a:extLst>
                    <a:ext uri="{9D8B030D-6E8A-4147-A177-3AD203B41FA5}">
                      <a16:colId xmlns:a16="http://schemas.microsoft.com/office/drawing/2014/main" val="20000"/>
                    </a:ext>
                  </a:extLst>
                </a:gridCol>
                <a:gridCol w="1195388">
                  <a:extLst>
                    <a:ext uri="{9D8B030D-6E8A-4147-A177-3AD203B41FA5}">
                      <a16:colId xmlns:a16="http://schemas.microsoft.com/office/drawing/2014/main" val="20001"/>
                    </a:ext>
                  </a:extLst>
                </a:gridCol>
                <a:gridCol w="349250">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350837">
                  <a:extLst>
                    <a:ext uri="{9D8B030D-6E8A-4147-A177-3AD203B41FA5}">
                      <a16:colId xmlns:a16="http://schemas.microsoft.com/office/drawing/2014/main" val="20004"/>
                    </a:ext>
                  </a:extLst>
                </a:gridCol>
                <a:gridCol w="955675">
                  <a:extLst>
                    <a:ext uri="{9D8B030D-6E8A-4147-A177-3AD203B41FA5}">
                      <a16:colId xmlns:a16="http://schemas.microsoft.com/office/drawing/2014/main" val="20005"/>
                    </a:ext>
                  </a:extLst>
                </a:gridCol>
              </a:tblGrid>
              <a:tr h="371475">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rPr>
                        <a:t>Price of ice-cream cone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rPr>
                        <a:t>Catherine </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rPr>
                        <a:t>Nicholas </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rPr>
                        <a:t>Market </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52675">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3.00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Box 5"/>
          <p:cNvSpPr txBox="1">
            <a:spLocks noChangeArrowheads="1"/>
          </p:cNvSpPr>
          <p:nvPr/>
        </p:nvSpPr>
        <p:spPr bwMode="auto">
          <a:xfrm>
            <a:off x="1676400" y="4419601"/>
            <a:ext cx="8820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00080"/>
                </a:solidFill>
              </a:rPr>
              <a:t>The quantity demanded in a market is the sum of the quantities demanded by all the</a:t>
            </a:r>
          </a:p>
          <a:p>
            <a:r>
              <a:rPr lang="en-US" altLang="en-US">
                <a:solidFill>
                  <a:srgbClr val="800080"/>
                </a:solidFill>
              </a:rPr>
              <a:t>buyers at each price: e.g.,  If price = $2.00, then Catherine demands 4 ice-cream</a:t>
            </a:r>
          </a:p>
          <a:p>
            <a:r>
              <a:rPr lang="en-US" altLang="en-US">
                <a:solidFill>
                  <a:srgbClr val="800080"/>
                </a:solidFill>
              </a:rPr>
              <a:t>cones, and Nicholas demands 3 ice-cream cones. The total quantity demanded in the</a:t>
            </a:r>
          </a:p>
          <a:p>
            <a:r>
              <a:rPr lang="en-US" altLang="en-US">
                <a:solidFill>
                  <a:srgbClr val="800080"/>
                </a:solidFill>
              </a:rPr>
              <a:t>market at this price is 7 cones.</a:t>
            </a:r>
          </a:p>
        </p:txBody>
      </p:sp>
    </p:spTree>
    <p:extLst>
      <p:ext uri="{BB962C8B-B14F-4D97-AF65-F5344CB8AC3E}">
        <p14:creationId xmlns:p14="http://schemas.microsoft.com/office/powerpoint/2010/main" val="690809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428"/>
                                        </p:tgtEl>
                                        <p:attrNameLst>
                                          <p:attrName>style.visibility</p:attrName>
                                        </p:attrNameLst>
                                      </p:cBhvr>
                                      <p:to>
                                        <p:strVal val="visible"/>
                                      </p:to>
                                    </p:set>
                                    <p:animEffect transition="in" filter="wipe(left)">
                                      <p:cBhvr>
                                        <p:cTn id="7" dur="500"/>
                                        <p:tgtEl>
                                          <p:spTgt spid="1742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3189" name="Picture 5" descr="C:\Prentice Hall\CaseFair\presentations\Cf03\images\optimized\equilibrium6.gif"/>
          <p:cNvPicPr>
            <a:picLocks noChangeAspect="1" noChangeArrowheads="1"/>
          </p:cNvPicPr>
          <p:nvPr/>
        </p:nvPicPr>
        <p:blipFill>
          <a:blip r:embed="rId3">
            <a:lum bright="52000" contrast="-64000"/>
            <a:extLst>
              <a:ext uri="{28A0092B-C50C-407E-A947-70E740481C1C}">
                <a14:useLocalDpi xmlns:a14="http://schemas.microsoft.com/office/drawing/2010/main" val="0"/>
              </a:ext>
            </a:extLst>
          </a:blip>
          <a:srcRect/>
          <a:stretch>
            <a:fillRect/>
          </a:stretch>
        </p:blipFill>
        <p:spPr bwMode="auto">
          <a:xfrm>
            <a:off x="3387726" y="1752601"/>
            <a:ext cx="6024563" cy="4405313"/>
          </a:xfrm>
          <a:prstGeom prst="rect">
            <a:avLst/>
          </a:prstGeom>
          <a:noFill/>
          <a:extLst>
            <a:ext uri="{909E8E84-426E-40DD-AFC4-6F175D3DCCD1}">
              <a14:hiddenFill xmlns:a14="http://schemas.microsoft.com/office/drawing/2010/main">
                <a:solidFill>
                  <a:srgbClr val="FFFFFF"/>
                </a:solidFill>
              </a14:hiddenFill>
            </a:ext>
          </a:extLst>
        </p:spPr>
      </p:pic>
      <p:sp>
        <p:nvSpPr>
          <p:cNvPr id="93186" name="Rectangle 2"/>
          <p:cNvSpPr>
            <a:spLocks noGrp="1" noChangeArrowheads="1"/>
          </p:cNvSpPr>
          <p:nvPr>
            <p:ph type="title"/>
          </p:nvPr>
        </p:nvSpPr>
        <p:spPr>
          <a:xfrm>
            <a:off x="657224" y="499533"/>
            <a:ext cx="10772775" cy="851595"/>
          </a:xfrm>
          <a:noFill/>
          <a:ln/>
        </p:spPr>
        <p:txBody>
          <a:bodyPr vert="horz" lIns="92075" tIns="46038" rIns="92075" bIns="46038" rtlCol="0" anchor="ctr">
            <a:normAutofit/>
          </a:bodyPr>
          <a:lstStyle/>
          <a:p>
            <a:r>
              <a:rPr lang="en-US" altLang="en-US" dirty="0"/>
              <a:t>Market Equilibrium</a:t>
            </a:r>
          </a:p>
        </p:txBody>
      </p:sp>
      <p:sp>
        <p:nvSpPr>
          <p:cNvPr id="93187" name="Rectangle 3"/>
          <p:cNvSpPr>
            <a:spLocks noGrp="1" noChangeArrowheads="1"/>
          </p:cNvSpPr>
          <p:nvPr>
            <p:ph type="body" idx="1"/>
          </p:nvPr>
        </p:nvSpPr>
        <p:spPr>
          <a:xfrm>
            <a:off x="2279177" y="1752600"/>
            <a:ext cx="8393372" cy="4648200"/>
          </a:xfrm>
          <a:noFill/>
          <a:ln/>
        </p:spPr>
        <p:txBody>
          <a:bodyPr vert="horz" lIns="92075" tIns="46038" rIns="92075" bIns="46038" rtlCol="0">
            <a:normAutofit/>
          </a:bodyPr>
          <a:lstStyle/>
          <a:p>
            <a:r>
              <a:rPr lang="en-US" altLang="en-US" dirty="0">
                <a:solidFill>
                  <a:srgbClr val="000000"/>
                </a:solidFill>
              </a:rPr>
              <a:t>The operation of the market depends on the interaction between buyers and sellers.</a:t>
            </a:r>
          </a:p>
          <a:p>
            <a:r>
              <a:rPr lang="en-US" altLang="en-US" dirty="0">
                <a:solidFill>
                  <a:srgbClr val="000000"/>
                </a:solidFill>
              </a:rPr>
              <a:t>An </a:t>
            </a:r>
            <a:r>
              <a:rPr lang="en-US" altLang="en-US" b="1" i="1" dirty="0">
                <a:solidFill>
                  <a:srgbClr val="000000"/>
                </a:solidFill>
              </a:rPr>
              <a:t>equilibrium</a:t>
            </a:r>
            <a:r>
              <a:rPr lang="en-US" altLang="en-US" dirty="0">
                <a:solidFill>
                  <a:srgbClr val="000000"/>
                </a:solidFill>
              </a:rPr>
              <a:t> is the condition that exists when quantity supplied and quantity demanded are equal.</a:t>
            </a:r>
          </a:p>
          <a:p>
            <a:r>
              <a:rPr lang="en-US" altLang="en-US" dirty="0">
                <a:solidFill>
                  <a:srgbClr val="000000"/>
                </a:solidFill>
              </a:rPr>
              <a:t>At equilibrium, there is no tendency for the market price to change.</a:t>
            </a:r>
          </a:p>
        </p:txBody>
      </p:sp>
    </p:spTree>
    <p:extLst>
      <p:ext uri="{BB962C8B-B14F-4D97-AF65-F5344CB8AC3E}">
        <p14:creationId xmlns:p14="http://schemas.microsoft.com/office/powerpoint/2010/main" val="525100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dissolve">
                                      <p:cBhvr>
                                        <p:cTn id="7" dur="500"/>
                                        <p:tgtEl>
                                          <p:spTgt spid="93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Effect transition="in" filter="wipe(left)">
                                      <p:cBhvr>
                                        <p:cTn id="12" dur="500"/>
                                        <p:tgtEl>
                                          <p:spTgt spid="931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7">
                                            <p:txEl>
                                              <p:pRg st="1" end="1"/>
                                            </p:txEl>
                                          </p:spTgt>
                                        </p:tgtEl>
                                        <p:attrNameLst>
                                          <p:attrName>style.visibility</p:attrName>
                                        </p:attrNameLst>
                                      </p:cBhvr>
                                      <p:to>
                                        <p:strVal val="visible"/>
                                      </p:to>
                                    </p:set>
                                    <p:animEffect transition="in" filter="wipe(left)">
                                      <p:cBhvr>
                                        <p:cTn id="17" dur="500"/>
                                        <p:tgtEl>
                                          <p:spTgt spid="931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87">
                                            <p:txEl>
                                              <p:pRg st="2" end="2"/>
                                            </p:txEl>
                                          </p:spTgt>
                                        </p:tgtEl>
                                        <p:attrNameLst>
                                          <p:attrName>style.visibility</p:attrName>
                                        </p:attrNameLst>
                                      </p:cBhvr>
                                      <p:to>
                                        <p:strVal val="visible"/>
                                      </p:to>
                                    </p:set>
                                    <p:animEffect transition="in" filter="wipe(left)">
                                      <p:cBhvr>
                                        <p:cTn id="22" dur="500"/>
                                        <p:tgtEl>
                                          <p:spTgt spid="9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bldLvl="2"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vert="horz" lIns="92075" tIns="46038" rIns="92075" bIns="46038" rtlCol="0" anchor="ctr">
            <a:normAutofit/>
          </a:bodyPr>
          <a:lstStyle/>
          <a:p>
            <a:r>
              <a:rPr lang="en-US" altLang="en-US"/>
              <a:t>Market Equilibrium</a:t>
            </a:r>
          </a:p>
        </p:txBody>
      </p:sp>
      <p:sp>
        <p:nvSpPr>
          <p:cNvPr id="97301" name="Rectangle 21"/>
          <p:cNvSpPr>
            <a:spLocks noGrp="1" noChangeArrowheads="1"/>
          </p:cNvSpPr>
          <p:nvPr>
            <p:ph type="body" idx="1"/>
          </p:nvPr>
        </p:nvSpPr>
        <p:spPr>
          <a:xfrm>
            <a:off x="6400800" y="1752600"/>
            <a:ext cx="3886200" cy="2438400"/>
          </a:xfrm>
        </p:spPr>
        <p:txBody>
          <a:bodyPr/>
          <a:lstStyle/>
          <a:p>
            <a:r>
              <a:rPr lang="en-US" altLang="en-US"/>
              <a:t>Only in equilibrium is quantity supplied equal to quantity demanded.</a:t>
            </a:r>
          </a:p>
        </p:txBody>
      </p:sp>
      <p:sp>
        <p:nvSpPr>
          <p:cNvPr id="97302" name="Rectangle 22"/>
          <p:cNvSpPr>
            <a:spLocks noChangeArrowheads="1"/>
          </p:cNvSpPr>
          <p:nvPr/>
        </p:nvSpPr>
        <p:spPr bwMode="auto">
          <a:xfrm>
            <a:off x="6400800" y="3581400"/>
            <a:ext cx="3810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5000"/>
              </a:spcBef>
              <a:spcAft>
                <a:spcPct val="45000"/>
              </a:spcAft>
              <a:buFontTx/>
              <a:buChar char="•"/>
            </a:pPr>
            <a:r>
              <a:rPr lang="en-US" altLang="en-US" sz="2800">
                <a:effectLst>
                  <a:outerShdw blurRad="38100" dist="38100" dir="2700000" algn="tl">
                    <a:srgbClr val="C0C0C0"/>
                  </a:outerShdw>
                </a:effectLst>
                <a:latin typeface="Arial" panose="020B0604020202020204" pitchFamily="34" charset="0"/>
              </a:rPr>
              <a:t>At any price level other than </a:t>
            </a:r>
            <a:r>
              <a:rPr lang="en-US" altLang="en-US" sz="2800" i="1">
                <a:effectLst>
                  <a:outerShdw blurRad="38100" dist="38100" dir="2700000" algn="tl">
                    <a:srgbClr val="C0C0C0"/>
                  </a:outerShdw>
                </a:effectLst>
                <a:latin typeface="Arial" panose="020B0604020202020204" pitchFamily="34" charset="0"/>
              </a:rPr>
              <a:t>P</a:t>
            </a:r>
            <a:r>
              <a:rPr lang="en-US" altLang="en-US" sz="2800" baseline="-25000">
                <a:effectLst>
                  <a:outerShdw blurRad="38100" dist="38100" dir="2700000" algn="tl">
                    <a:srgbClr val="C0C0C0"/>
                  </a:outerShdw>
                </a:effectLst>
                <a:latin typeface="Arial" panose="020B0604020202020204" pitchFamily="34" charset="0"/>
              </a:rPr>
              <a:t>0</a:t>
            </a:r>
            <a:r>
              <a:rPr lang="en-US" altLang="en-US" sz="2800">
                <a:effectLst>
                  <a:outerShdw blurRad="38100" dist="38100" dir="2700000" algn="tl">
                    <a:srgbClr val="C0C0C0"/>
                  </a:outerShdw>
                </a:effectLst>
                <a:latin typeface="Arial" panose="020B0604020202020204" pitchFamily="34" charset="0"/>
              </a:rPr>
              <a:t>, the wishes of buyers and sellers do not coincide.</a:t>
            </a:r>
          </a:p>
        </p:txBody>
      </p:sp>
      <p:pic>
        <p:nvPicPr>
          <p:cNvPr id="97314" name="Picture 34" descr="C:\Prentice Hall\CaseFair\presentations\Cf03\images\optimized\equilibrium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97315" name="Picture 35" descr="C:\Prentice Hall\CaseFair\presentations\Cf03\images\optimized\equilibrium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97316" name="Picture 36" descr="C:\Prentice Hall\CaseFair\presentations\Cf03\images\optimized\equilibrium.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97317" name="Picture 37" descr="C:\Prentice Hall\CaseFair\presentations\Cf03\images\optimized\equilibrium7.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429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7314"/>
                                        </p:tgtEl>
                                        <p:attrNameLst>
                                          <p:attrName>style.visibility</p:attrName>
                                        </p:attrNameLst>
                                      </p:cBhvr>
                                      <p:to>
                                        <p:strVal val="visible"/>
                                      </p:to>
                                    </p:set>
                                    <p:animEffect transition="in" filter="box(out)">
                                      <p:cBhvr>
                                        <p:cTn id="7" dur="500"/>
                                        <p:tgtEl>
                                          <p:spTgt spid="97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01">
                                            <p:txEl>
                                              <p:pRg st="0" end="0"/>
                                            </p:txEl>
                                          </p:spTgt>
                                        </p:tgtEl>
                                        <p:attrNameLst>
                                          <p:attrName>style.visibility</p:attrName>
                                        </p:attrNameLst>
                                      </p:cBhvr>
                                      <p:to>
                                        <p:strVal val="visible"/>
                                      </p:to>
                                    </p:set>
                                    <p:animEffect transition="in" filter="wipe(left)">
                                      <p:cBhvr>
                                        <p:cTn id="12" dur="500"/>
                                        <p:tgtEl>
                                          <p:spTgt spid="973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7315"/>
                                        </p:tgtEl>
                                        <p:attrNameLst>
                                          <p:attrName>style.visibility</p:attrName>
                                        </p:attrNameLst>
                                      </p:cBhvr>
                                      <p:to>
                                        <p:strVal val="visible"/>
                                      </p:to>
                                    </p:set>
                                    <p:animEffect transition="in" filter="box(out)">
                                      <p:cBhvr>
                                        <p:cTn id="17" dur="500"/>
                                        <p:tgtEl>
                                          <p:spTgt spid="973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7316"/>
                                        </p:tgtEl>
                                        <p:attrNameLst>
                                          <p:attrName>style.visibility</p:attrName>
                                        </p:attrNameLst>
                                      </p:cBhvr>
                                      <p:to>
                                        <p:strVal val="visible"/>
                                      </p:to>
                                    </p:set>
                                    <p:animEffect transition="in" filter="box(out)">
                                      <p:cBhvr>
                                        <p:cTn id="22" dur="500"/>
                                        <p:tgtEl>
                                          <p:spTgt spid="97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302"/>
                                        </p:tgtEl>
                                        <p:attrNameLst>
                                          <p:attrName>style.visibility</p:attrName>
                                        </p:attrNameLst>
                                      </p:cBhvr>
                                      <p:to>
                                        <p:strVal val="visible"/>
                                      </p:to>
                                    </p:set>
                                    <p:animEffect transition="in" filter="wipe(left)">
                                      <p:cBhvr>
                                        <p:cTn id="27" dur="500"/>
                                        <p:tgtEl>
                                          <p:spTgt spid="97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7317"/>
                                        </p:tgtEl>
                                        <p:attrNameLst>
                                          <p:attrName>style.visibility</p:attrName>
                                        </p:attrNameLst>
                                      </p:cBhvr>
                                      <p:to>
                                        <p:strVal val="visible"/>
                                      </p:to>
                                    </p:set>
                                    <p:animEffect transition="in" filter="box(out)">
                                      <p:cBhvr>
                                        <p:cTn id="32" dur="500"/>
                                        <p:tgtEl>
                                          <p:spTgt spid="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1" grpId="0" build="p" bldLvl="2" autoUpdateAnimBg="0"/>
      <p:bldP spid="97302"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a:ln/>
        </p:spPr>
        <p:txBody>
          <a:bodyPr vert="horz" lIns="92075" tIns="46038" rIns="92075" bIns="46038" rtlCol="0" anchor="ctr">
            <a:normAutofit/>
          </a:bodyPr>
          <a:lstStyle/>
          <a:p>
            <a:r>
              <a:rPr lang="en-US" altLang="en-US"/>
              <a:t>Market Disequilibria</a:t>
            </a:r>
          </a:p>
        </p:txBody>
      </p:sp>
      <p:sp>
        <p:nvSpPr>
          <p:cNvPr id="101390" name="Rectangle 14"/>
          <p:cNvSpPr>
            <a:spLocks noGrp="1" noChangeArrowheads="1"/>
          </p:cNvSpPr>
          <p:nvPr>
            <p:ph type="body" idx="1"/>
          </p:nvPr>
        </p:nvSpPr>
        <p:spPr>
          <a:xfrm>
            <a:off x="6400800" y="1752600"/>
            <a:ext cx="4038600" cy="2971800"/>
          </a:xfrm>
        </p:spPr>
        <p:txBody>
          <a:bodyPr/>
          <a:lstStyle/>
          <a:p>
            <a:r>
              <a:rPr lang="en-US" altLang="en-US" b="1" i="1">
                <a:solidFill>
                  <a:srgbClr val="000000"/>
                </a:solidFill>
              </a:rPr>
              <a:t>Excess demand</a:t>
            </a:r>
            <a:r>
              <a:rPr lang="en-US" altLang="en-US">
                <a:solidFill>
                  <a:srgbClr val="000000"/>
                </a:solidFill>
              </a:rPr>
              <a:t>, or shortage, is the condition that exists when quantity demanded exceeds quantity supplied at the current price.</a:t>
            </a:r>
            <a:endParaRPr lang="en-US" altLang="en-US"/>
          </a:p>
        </p:txBody>
      </p:sp>
      <p:sp>
        <p:nvSpPr>
          <p:cNvPr id="101397" name="Rectangle 21"/>
          <p:cNvSpPr>
            <a:spLocks noChangeArrowheads="1"/>
          </p:cNvSpPr>
          <p:nvPr/>
        </p:nvSpPr>
        <p:spPr bwMode="auto">
          <a:xfrm>
            <a:off x="6400800" y="4038600"/>
            <a:ext cx="4038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5000"/>
              </a:spcBef>
              <a:spcAft>
                <a:spcPct val="45000"/>
              </a:spcAft>
              <a:buFontTx/>
              <a:buChar char="•"/>
            </a:pPr>
            <a:r>
              <a:rPr lang="en-US" altLang="en-US">
                <a:solidFill>
                  <a:srgbClr val="000000"/>
                </a:solidFill>
                <a:effectLst>
                  <a:outerShdw blurRad="38100" dist="38100" dir="2700000" algn="tl">
                    <a:srgbClr val="C0C0C0"/>
                  </a:outerShdw>
                </a:effectLst>
                <a:latin typeface="Arial" panose="020B0604020202020204" pitchFamily="34" charset="0"/>
              </a:rPr>
              <a:t>When quantity demanded exceeds quantity supplied, price tends to rise until equilibrium is restored.</a:t>
            </a:r>
            <a:endParaRPr lang="en-US" altLang="en-US" sz="2800">
              <a:effectLst>
                <a:outerShdw blurRad="38100" dist="38100" dir="2700000" algn="tl">
                  <a:srgbClr val="C0C0C0"/>
                </a:outerShdw>
              </a:effectLst>
              <a:latin typeface="Arial" panose="020B0604020202020204" pitchFamily="34" charset="0"/>
            </a:endParaRPr>
          </a:p>
        </p:txBody>
      </p:sp>
      <p:pic>
        <p:nvPicPr>
          <p:cNvPr id="101398" name="Picture 22" descr="C:\Prentice Hall\CaseFair\presentations\Cf03\images\optimized\excessdmd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2600"/>
            <a:ext cx="4040188" cy="3354388"/>
          </a:xfrm>
          <a:prstGeom prst="rect">
            <a:avLst/>
          </a:prstGeom>
          <a:noFill/>
          <a:extLst>
            <a:ext uri="{909E8E84-426E-40DD-AFC4-6F175D3DCCD1}">
              <a14:hiddenFill xmlns:a14="http://schemas.microsoft.com/office/drawing/2010/main">
                <a:solidFill>
                  <a:srgbClr val="FFFFFF"/>
                </a:solidFill>
              </a14:hiddenFill>
            </a:ext>
          </a:extLst>
        </p:spPr>
      </p:pic>
      <p:pic>
        <p:nvPicPr>
          <p:cNvPr id="101399" name="Picture 23" descr="C:\Prentice Hall\CaseFair\presentations\Cf03\images\optimized\excessdmd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4040188" cy="3354388"/>
          </a:xfrm>
          <a:prstGeom prst="rect">
            <a:avLst/>
          </a:prstGeom>
          <a:noFill/>
          <a:extLst>
            <a:ext uri="{909E8E84-426E-40DD-AFC4-6F175D3DCCD1}">
              <a14:hiddenFill xmlns:a14="http://schemas.microsoft.com/office/drawing/2010/main">
                <a:solidFill>
                  <a:srgbClr val="FFFFFF"/>
                </a:solidFill>
              </a14:hiddenFill>
            </a:ext>
          </a:extLst>
        </p:spPr>
      </p:pic>
      <p:pic>
        <p:nvPicPr>
          <p:cNvPr id="101400" name="Picture 24" descr="C:\Prentice Hall\CaseFair\presentations\Cf03\images\optimized\excessdmd2-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752600"/>
            <a:ext cx="4040188" cy="3354388"/>
          </a:xfrm>
          <a:prstGeom prst="rect">
            <a:avLst/>
          </a:prstGeom>
          <a:noFill/>
          <a:extLst>
            <a:ext uri="{909E8E84-426E-40DD-AFC4-6F175D3DCCD1}">
              <a14:hiddenFill xmlns:a14="http://schemas.microsoft.com/office/drawing/2010/main">
                <a:solidFill>
                  <a:srgbClr val="FFFFFF"/>
                </a:solidFill>
              </a14:hiddenFill>
            </a:ext>
          </a:extLst>
        </p:spPr>
      </p:pic>
      <p:pic>
        <p:nvPicPr>
          <p:cNvPr id="101401" name="Picture 25" descr="C:\Prentice Hall\CaseFair\presentations\Cf03\images\optimized\excessdmd2-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52600"/>
            <a:ext cx="4038600" cy="33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73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90">
                                            <p:txEl>
                                              <p:pRg st="0" end="0"/>
                                            </p:txEl>
                                          </p:spTgt>
                                        </p:tgtEl>
                                        <p:attrNameLst>
                                          <p:attrName>style.visibility</p:attrName>
                                        </p:attrNameLst>
                                      </p:cBhvr>
                                      <p:to>
                                        <p:strVal val="visible"/>
                                      </p:to>
                                    </p:set>
                                    <p:animEffect transition="in" filter="wipe(left)">
                                      <p:cBhvr>
                                        <p:cTn id="7" dur="500"/>
                                        <p:tgtEl>
                                          <p:spTgt spid="1013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1399"/>
                                        </p:tgtEl>
                                        <p:attrNameLst>
                                          <p:attrName>style.visibility</p:attrName>
                                        </p:attrNameLst>
                                      </p:cBhvr>
                                      <p:to>
                                        <p:strVal val="visible"/>
                                      </p:to>
                                    </p:set>
                                    <p:animEffect transition="in" filter="box(out)">
                                      <p:cBhvr>
                                        <p:cTn id="12" dur="500"/>
                                        <p:tgtEl>
                                          <p:spTgt spid="101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01400"/>
                                        </p:tgtEl>
                                        <p:attrNameLst>
                                          <p:attrName>style.visibility</p:attrName>
                                        </p:attrNameLst>
                                      </p:cBhvr>
                                      <p:to>
                                        <p:strVal val="visible"/>
                                      </p:to>
                                    </p:set>
                                    <p:animEffect transition="in" filter="box(out)">
                                      <p:cBhvr>
                                        <p:cTn id="17" dur="500"/>
                                        <p:tgtEl>
                                          <p:spTgt spid="101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97"/>
                                        </p:tgtEl>
                                        <p:attrNameLst>
                                          <p:attrName>style.visibility</p:attrName>
                                        </p:attrNameLst>
                                      </p:cBhvr>
                                      <p:to>
                                        <p:strVal val="visible"/>
                                      </p:to>
                                    </p:set>
                                    <p:animEffect transition="in" filter="wipe(left)">
                                      <p:cBhvr>
                                        <p:cTn id="22" dur="500"/>
                                        <p:tgtEl>
                                          <p:spTgt spid="101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01401"/>
                                        </p:tgtEl>
                                        <p:attrNameLst>
                                          <p:attrName>style.visibility</p:attrName>
                                        </p:attrNameLst>
                                      </p:cBhvr>
                                      <p:to>
                                        <p:strVal val="visible"/>
                                      </p:to>
                                    </p:set>
                                    <p:animEffect transition="in" filter="box(out)">
                                      <p:cBhvr>
                                        <p:cTn id="27" dur="500"/>
                                        <p:tgtEl>
                                          <p:spTgt spid="10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0" grpId="0" build="p" bldLvl="2" autoUpdateAnimBg="0"/>
      <p:bldP spid="101397"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vert="horz" lIns="92075" tIns="46038" rIns="92075" bIns="46038" rtlCol="0" anchor="ctr">
            <a:normAutofit/>
          </a:bodyPr>
          <a:lstStyle/>
          <a:p>
            <a:r>
              <a:rPr lang="en-US" altLang="en-US"/>
              <a:t>Market Disequilibria</a:t>
            </a:r>
          </a:p>
        </p:txBody>
      </p:sp>
      <p:sp>
        <p:nvSpPr>
          <p:cNvPr id="177155" name="Rectangle 3"/>
          <p:cNvSpPr>
            <a:spLocks noGrp="1" noChangeArrowheads="1"/>
          </p:cNvSpPr>
          <p:nvPr>
            <p:ph type="body" idx="1"/>
          </p:nvPr>
        </p:nvSpPr>
        <p:spPr>
          <a:xfrm>
            <a:off x="6400800" y="1752600"/>
            <a:ext cx="4038600" cy="1981200"/>
          </a:xfrm>
          <a:noFill/>
          <a:ln/>
        </p:spPr>
        <p:txBody>
          <a:bodyPr vert="horz" lIns="92075" tIns="46038" rIns="92075" bIns="46038" rtlCol="0">
            <a:normAutofit fontScale="92500" lnSpcReduction="20000"/>
          </a:bodyPr>
          <a:lstStyle/>
          <a:p>
            <a:pPr>
              <a:lnSpc>
                <a:spcPct val="90000"/>
              </a:lnSpc>
            </a:pPr>
            <a:r>
              <a:rPr lang="en-US" altLang="en-US" b="1" i="1">
                <a:solidFill>
                  <a:srgbClr val="000000"/>
                </a:solidFill>
              </a:rPr>
              <a:t>Excess supply</a:t>
            </a:r>
            <a:r>
              <a:rPr lang="en-US" altLang="en-US">
                <a:solidFill>
                  <a:srgbClr val="000000"/>
                </a:solidFill>
              </a:rPr>
              <a:t>, or surplus, is the condition that exists when quantity supplied exceeds quantity demanded at the current price.</a:t>
            </a:r>
          </a:p>
        </p:txBody>
      </p:sp>
      <p:sp>
        <p:nvSpPr>
          <p:cNvPr id="177159" name="Rectangle 7"/>
          <p:cNvSpPr>
            <a:spLocks noChangeArrowheads="1"/>
          </p:cNvSpPr>
          <p:nvPr/>
        </p:nvSpPr>
        <p:spPr bwMode="auto">
          <a:xfrm>
            <a:off x="6400800" y="3886200"/>
            <a:ext cx="4038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5000"/>
              </a:spcBef>
              <a:spcAft>
                <a:spcPct val="45000"/>
              </a:spcAft>
              <a:buFontTx/>
              <a:buChar char="•"/>
            </a:pPr>
            <a:r>
              <a:rPr lang="en-US" altLang="en-US">
                <a:solidFill>
                  <a:srgbClr val="000000"/>
                </a:solidFill>
                <a:effectLst>
                  <a:outerShdw blurRad="38100" dist="38100" dir="2700000" algn="tl">
                    <a:srgbClr val="C0C0C0"/>
                  </a:outerShdw>
                </a:effectLst>
                <a:latin typeface="Arial" panose="020B0604020202020204" pitchFamily="34" charset="0"/>
              </a:rPr>
              <a:t>When quantity supplied exceeds quantity demanded, price tends to fall until equilibrium is restored.</a:t>
            </a:r>
            <a:endParaRPr lang="en-US" altLang="en-US" sz="2800">
              <a:effectLst>
                <a:outerShdw blurRad="38100" dist="38100" dir="2700000" algn="tl">
                  <a:srgbClr val="C0C0C0"/>
                </a:outerShdw>
              </a:effectLst>
              <a:latin typeface="Arial" panose="020B0604020202020204" pitchFamily="34" charset="0"/>
            </a:endParaRPr>
          </a:p>
        </p:txBody>
      </p:sp>
      <p:pic>
        <p:nvPicPr>
          <p:cNvPr id="177165" name="Picture 13" descr="C:\Prentice Hall\CaseFair\presentations\Cf03\images\optimized\excessspl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77166" name="Picture 14" descr="C:\Prentice Hall\CaseFair\presentations\Cf03\images\optimized\excessspl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77167" name="Picture 15" descr="C:\Prentice Hall\CaseFair\presentations\Cf03\images\optimized\excesssply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5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7165"/>
                                        </p:tgtEl>
                                        <p:attrNameLst>
                                          <p:attrName>style.visibility</p:attrName>
                                        </p:attrNameLst>
                                      </p:cBhvr>
                                      <p:to>
                                        <p:strVal val="visible"/>
                                      </p:to>
                                    </p:set>
                                    <p:animEffect transition="in" filter="box(out)">
                                      <p:cBhvr>
                                        <p:cTn id="7" dur="500"/>
                                        <p:tgtEl>
                                          <p:spTgt spid="177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5">
                                            <p:txEl>
                                              <p:pRg st="0" end="0"/>
                                            </p:txEl>
                                          </p:spTgt>
                                        </p:tgtEl>
                                        <p:attrNameLst>
                                          <p:attrName>style.visibility</p:attrName>
                                        </p:attrNameLst>
                                      </p:cBhvr>
                                      <p:to>
                                        <p:strVal val="visible"/>
                                      </p:to>
                                    </p:set>
                                    <p:animEffect transition="in" filter="wipe(left)">
                                      <p:cBhvr>
                                        <p:cTn id="12" dur="500"/>
                                        <p:tgtEl>
                                          <p:spTgt spid="1771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7159"/>
                                        </p:tgtEl>
                                        <p:attrNameLst>
                                          <p:attrName>style.visibility</p:attrName>
                                        </p:attrNameLst>
                                      </p:cBhvr>
                                      <p:to>
                                        <p:strVal val="visible"/>
                                      </p:to>
                                    </p:set>
                                    <p:animEffect transition="in" filter="wipe(left)">
                                      <p:cBhvr>
                                        <p:cTn id="17" dur="500"/>
                                        <p:tgtEl>
                                          <p:spTgt spid="1771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77166"/>
                                        </p:tgtEl>
                                        <p:attrNameLst>
                                          <p:attrName>style.visibility</p:attrName>
                                        </p:attrNameLst>
                                      </p:cBhvr>
                                      <p:to>
                                        <p:strVal val="visible"/>
                                      </p:to>
                                    </p:set>
                                    <p:animEffect transition="in" filter="box(out)">
                                      <p:cBhvr>
                                        <p:cTn id="22" dur="500"/>
                                        <p:tgtEl>
                                          <p:spTgt spid="177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77167"/>
                                        </p:tgtEl>
                                        <p:attrNameLst>
                                          <p:attrName>style.visibility</p:attrName>
                                        </p:attrNameLst>
                                      </p:cBhvr>
                                      <p:to>
                                        <p:strVal val="visible"/>
                                      </p:to>
                                    </p:set>
                                    <p:animEffect transition="in" filter="box(out)">
                                      <p:cBhvr>
                                        <p:cTn id="27" dur="500"/>
                                        <p:tgtEl>
                                          <p:spTgt spid="17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bldLvl="2" autoUpdateAnimBg="0"/>
      <p:bldP spid="177159"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Increases in Demand and Supply</a:t>
            </a:r>
          </a:p>
        </p:txBody>
      </p:sp>
      <p:sp>
        <p:nvSpPr>
          <p:cNvPr id="159747" name="Rectangle 3"/>
          <p:cNvSpPr>
            <a:spLocks noGrp="1" noChangeArrowheads="1"/>
          </p:cNvSpPr>
          <p:nvPr>
            <p:ph type="body" sz="half" idx="1"/>
          </p:nvPr>
        </p:nvSpPr>
        <p:spPr>
          <a:xfrm>
            <a:off x="1905000" y="5257800"/>
            <a:ext cx="4457700" cy="1447800"/>
          </a:xfrm>
        </p:spPr>
        <p:txBody>
          <a:bodyPr>
            <a:normAutofit fontScale="92500"/>
          </a:bodyPr>
          <a:lstStyle/>
          <a:p>
            <a:r>
              <a:rPr lang="en-US" altLang="en-US" b="1" i="1"/>
              <a:t>Higher demand</a:t>
            </a:r>
            <a:r>
              <a:rPr lang="en-US" altLang="en-US"/>
              <a:t> leads to higher equilibrium price and higher equilibrium quantity.</a:t>
            </a:r>
          </a:p>
        </p:txBody>
      </p:sp>
      <p:sp>
        <p:nvSpPr>
          <p:cNvPr id="159754" name="Rectangle 10"/>
          <p:cNvSpPr>
            <a:spLocks noGrp="1" noChangeArrowheads="1"/>
          </p:cNvSpPr>
          <p:nvPr>
            <p:ph type="body" sz="half" idx="2"/>
          </p:nvPr>
        </p:nvSpPr>
        <p:spPr>
          <a:xfrm>
            <a:off x="6400800" y="5257800"/>
            <a:ext cx="4267200" cy="1524000"/>
          </a:xfrm>
        </p:spPr>
        <p:txBody>
          <a:bodyPr>
            <a:normAutofit lnSpcReduction="10000"/>
          </a:bodyPr>
          <a:lstStyle/>
          <a:p>
            <a:r>
              <a:rPr lang="en-US" altLang="en-US" b="1" i="1"/>
              <a:t>Higher supply</a:t>
            </a:r>
            <a:r>
              <a:rPr lang="en-US" altLang="en-US"/>
              <a:t> leads to lower equilibrium price and higher equilibrium quantity.</a:t>
            </a:r>
          </a:p>
        </p:txBody>
      </p:sp>
      <p:pic>
        <p:nvPicPr>
          <p:cNvPr id="159773" name="Picture 29" descr="C:\Prentice Hall\CaseFair\presentations\Cf03\images\optimized\S&amp;D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4" name="Picture 30" descr="C:\Prentice Hall\CaseFair\presentations\Cf03\images\optimized\S&amp;D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5" name="Picture 31" descr="C:\Prentice Hall\CaseFair\presentations\Cf03\images\optimized\S&amp;d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6" name="Picture 32" descr="C:\Prentice Hall\CaseFair\presentations\Cf03\images\optimized\S&amp;d2-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7" name="Picture 33" descr="C:\Prentice Hall\CaseFair\presentations\Cf03\images\optimized\S&amp;d2-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9" name="Picture 35" descr="C:\Prentice Hall\CaseFair\presentations\Cf03\images\optimized\S&amp;d2.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36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5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9774"/>
                                        </p:tgtEl>
                                        <p:attrNameLst>
                                          <p:attrName>style.visibility</p:attrName>
                                        </p:attrNameLst>
                                      </p:cBhvr>
                                      <p:to>
                                        <p:strVal val="visible"/>
                                      </p:to>
                                    </p:set>
                                    <p:animEffect transition="in" filter="box(out)">
                                      <p:cBhvr>
                                        <p:cTn id="12" dur="500"/>
                                        <p:tgtEl>
                                          <p:spTgt spid="159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9775"/>
                                        </p:tgtEl>
                                        <p:attrNameLst>
                                          <p:attrName>style.visibility</p:attrName>
                                        </p:attrNameLst>
                                      </p:cBhvr>
                                      <p:to>
                                        <p:strVal val="visible"/>
                                      </p:to>
                                    </p:set>
                                    <p:animEffect transition="in" filter="box(out)">
                                      <p:cBhvr>
                                        <p:cTn id="17" dur="500"/>
                                        <p:tgtEl>
                                          <p:spTgt spid="1597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54">
                                            <p:txEl>
                                              <p:pRg st="0" end="0"/>
                                            </p:txEl>
                                          </p:spTgt>
                                        </p:tgtEl>
                                        <p:attrNameLst>
                                          <p:attrName>style.visibility</p:attrName>
                                        </p:attrNameLst>
                                      </p:cBhvr>
                                      <p:to>
                                        <p:strVal val="visible"/>
                                      </p:to>
                                    </p:set>
                                    <p:animEffect transition="in" filter="wipe(left)">
                                      <p:cBhvr>
                                        <p:cTn id="22" dur="500"/>
                                        <p:tgtEl>
                                          <p:spTgt spid="15975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59777"/>
                                        </p:tgtEl>
                                        <p:attrNameLst>
                                          <p:attrName>style.visibility</p:attrName>
                                        </p:attrNameLst>
                                      </p:cBhvr>
                                      <p:to>
                                        <p:strVal val="visible"/>
                                      </p:to>
                                    </p:set>
                                    <p:animEffect transition="in" filter="box(out)">
                                      <p:cBhvr>
                                        <p:cTn id="27" dur="500"/>
                                        <p:tgtEl>
                                          <p:spTgt spid="1597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59779"/>
                                        </p:tgtEl>
                                        <p:attrNameLst>
                                          <p:attrName>style.visibility</p:attrName>
                                        </p:attrNameLst>
                                      </p:cBhvr>
                                      <p:to>
                                        <p:strVal val="visible"/>
                                      </p:to>
                                    </p:set>
                                    <p:animEffect transition="in" filter="box(out)">
                                      <p:cBhvr>
                                        <p:cTn id="32" dur="500"/>
                                        <p:tgtEl>
                                          <p:spTgt spid="159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2" autoUpdateAnimBg="0"/>
      <p:bldP spid="159754" grpId="0" build="p" bldLvl="2"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Decreases in Demand and Supply</a:t>
            </a:r>
          </a:p>
        </p:txBody>
      </p:sp>
      <p:sp>
        <p:nvSpPr>
          <p:cNvPr id="160771" name="Rectangle 3"/>
          <p:cNvSpPr>
            <a:spLocks noGrp="1" noChangeArrowheads="1"/>
          </p:cNvSpPr>
          <p:nvPr>
            <p:ph type="body" sz="half" idx="1"/>
          </p:nvPr>
        </p:nvSpPr>
        <p:spPr>
          <a:xfrm>
            <a:off x="2400300" y="5257800"/>
            <a:ext cx="4000500" cy="1295400"/>
          </a:xfrm>
        </p:spPr>
        <p:txBody>
          <a:bodyPr/>
          <a:lstStyle/>
          <a:p>
            <a:r>
              <a:rPr lang="en-US" altLang="en-US" b="1" i="1"/>
              <a:t>Lower demand</a:t>
            </a:r>
            <a:r>
              <a:rPr lang="en-US" altLang="en-US"/>
              <a:t> leads to lower price and lower quantity exchanged.</a:t>
            </a:r>
          </a:p>
        </p:txBody>
      </p:sp>
      <p:sp>
        <p:nvSpPr>
          <p:cNvPr id="160772" name="Rectangle 4"/>
          <p:cNvSpPr>
            <a:spLocks noGrp="1" noChangeArrowheads="1"/>
          </p:cNvSpPr>
          <p:nvPr>
            <p:ph type="body" sz="half" idx="2"/>
          </p:nvPr>
        </p:nvSpPr>
        <p:spPr>
          <a:xfrm>
            <a:off x="6400800" y="5257800"/>
            <a:ext cx="4000500" cy="1219200"/>
          </a:xfrm>
        </p:spPr>
        <p:txBody>
          <a:bodyPr>
            <a:normAutofit lnSpcReduction="10000"/>
          </a:bodyPr>
          <a:lstStyle/>
          <a:p>
            <a:r>
              <a:rPr lang="en-US" altLang="en-US" b="1" i="1"/>
              <a:t>Lower supply</a:t>
            </a:r>
            <a:r>
              <a:rPr lang="en-US" altLang="en-US"/>
              <a:t> leads to higher price and lower quantity exchanged.</a:t>
            </a:r>
          </a:p>
        </p:txBody>
      </p:sp>
      <p:pic>
        <p:nvPicPr>
          <p:cNvPr id="160792" name="Picture 24" descr="C:\Prentice Hall\CaseFair\presentations\Cf03\images\optimized\S&amp;d3-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3" name="Picture 25" descr="C:\Prentice Hall\CaseFair\presentations\Cf03\images\optimized\S&amp;d3-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4" name="Picture 26" descr="C:\Prentice Hall\CaseFair\presentations\Cf03\images\optimized\S&amp;d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5" name="Picture 27" descr="C:\Prentice Hall\CaseFair\presentations\Cf03\images\optimized\S&amp;d4-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6" name="Picture 28" descr="C:\Prentice Hall\CaseFair\presentations\Cf03\images\optimized\S&amp;d4-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7" name="Picture 29" descr="C:\Prentice Hall\CaseFair\presentations\Cf03\images\optimized\S&amp;d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001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wipe(left)">
                                      <p:cBhvr>
                                        <p:cTn id="7" dur="500"/>
                                        <p:tgtEl>
                                          <p:spTgt spid="160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60793"/>
                                        </p:tgtEl>
                                        <p:attrNameLst>
                                          <p:attrName>style.visibility</p:attrName>
                                        </p:attrNameLst>
                                      </p:cBhvr>
                                      <p:to>
                                        <p:strVal val="visible"/>
                                      </p:to>
                                    </p:set>
                                    <p:animEffect transition="in" filter="box(out)">
                                      <p:cBhvr>
                                        <p:cTn id="12" dur="500"/>
                                        <p:tgtEl>
                                          <p:spTgt spid="1607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60794"/>
                                        </p:tgtEl>
                                        <p:attrNameLst>
                                          <p:attrName>style.visibility</p:attrName>
                                        </p:attrNameLst>
                                      </p:cBhvr>
                                      <p:to>
                                        <p:strVal val="visible"/>
                                      </p:to>
                                    </p:set>
                                    <p:animEffect transition="in" filter="box(out)">
                                      <p:cBhvr>
                                        <p:cTn id="17" dur="500"/>
                                        <p:tgtEl>
                                          <p:spTgt spid="1607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2">
                                            <p:txEl>
                                              <p:pRg st="0" end="0"/>
                                            </p:txEl>
                                          </p:spTgt>
                                        </p:tgtEl>
                                        <p:attrNameLst>
                                          <p:attrName>style.visibility</p:attrName>
                                        </p:attrNameLst>
                                      </p:cBhvr>
                                      <p:to>
                                        <p:strVal val="visible"/>
                                      </p:to>
                                    </p:set>
                                    <p:animEffect transition="in" filter="wipe(left)">
                                      <p:cBhvr>
                                        <p:cTn id="22" dur="500"/>
                                        <p:tgtEl>
                                          <p:spTgt spid="16077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60796"/>
                                        </p:tgtEl>
                                        <p:attrNameLst>
                                          <p:attrName>style.visibility</p:attrName>
                                        </p:attrNameLst>
                                      </p:cBhvr>
                                      <p:to>
                                        <p:strVal val="visible"/>
                                      </p:to>
                                    </p:set>
                                    <p:animEffect transition="in" filter="box(out)">
                                      <p:cBhvr>
                                        <p:cTn id="27" dur="500"/>
                                        <p:tgtEl>
                                          <p:spTgt spid="1607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60797"/>
                                        </p:tgtEl>
                                        <p:attrNameLst>
                                          <p:attrName>style.visibility</p:attrName>
                                        </p:attrNameLst>
                                      </p:cBhvr>
                                      <p:to>
                                        <p:strVal val="visible"/>
                                      </p:to>
                                    </p:set>
                                    <p:animEffect transition="in" filter="box(out)">
                                      <p:cBhvr>
                                        <p:cTn id="32" dur="500"/>
                                        <p:tgtEl>
                                          <p:spTgt spid="160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bldLvl="2" autoUpdateAnimBg="0"/>
      <p:bldP spid="160772"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0" y="304800"/>
            <a:ext cx="8458200" cy="533400"/>
          </a:xfrm>
          <a:ln/>
        </p:spPr>
        <p:txBody>
          <a:bodyPr/>
          <a:lstStyle/>
          <a:p>
            <a:r>
              <a:rPr lang="en-US" altLang="en-US" sz="2400">
                <a:solidFill>
                  <a:srgbClr val="7E0000"/>
                </a:solidFill>
                <a:ea typeface="Arial Unicode MS" panose="020B0604020202020204" pitchFamily="34" charset="-128"/>
                <a:cs typeface="Arial Unicode MS" panose="020B0604020202020204" pitchFamily="34" charset="-128"/>
              </a:rPr>
              <a:t>Market Demand as the Sum of Individual Demands</a:t>
            </a:r>
          </a:p>
        </p:txBody>
      </p:sp>
      <p:sp>
        <p:nvSpPr>
          <p:cNvPr id="4" name="Slide Number Placeholder 3"/>
          <p:cNvSpPr txBox="1">
            <a:spLocks noGrp="1"/>
          </p:cNvSpPr>
          <p:nvPr/>
        </p:nvSpPr>
        <p:spPr>
          <a:xfrm>
            <a:off x="10058400" y="6416676"/>
            <a:ext cx="609600" cy="365125"/>
          </a:xfrm>
          <a:prstGeom prst="rect">
            <a:avLst/>
          </a:prstGeom>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7EDAD777-9C65-44D9-9BFF-7FBD5E13CC17}" type="slidenum">
              <a:rPr lang="en-US" altLang="en-US">
                <a:latin typeface="Calibri" panose="020F0502020204030204" pitchFamily="34" charset="0"/>
              </a:rPr>
              <a:pPr algn="ctr"/>
              <a:t>14</a:t>
            </a:fld>
            <a:endParaRPr lang="en-US" altLang="en-US">
              <a:latin typeface="Calibri" panose="020F0502020204030204" pitchFamily="34" charset="0"/>
            </a:endParaRPr>
          </a:p>
        </p:txBody>
      </p:sp>
      <p:sp>
        <p:nvSpPr>
          <p:cNvPr id="5" name="Rectangle 4"/>
          <p:cNvSpPr/>
          <p:nvPr/>
        </p:nvSpPr>
        <p:spPr>
          <a:xfrm>
            <a:off x="2173288" y="2100263"/>
            <a:ext cx="274955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2" name="Group 5"/>
          <p:cNvGrpSpPr>
            <a:grpSpLocks/>
          </p:cNvGrpSpPr>
          <p:nvPr/>
        </p:nvGrpSpPr>
        <p:grpSpPr bwMode="auto">
          <a:xfrm>
            <a:off x="2179638" y="2589213"/>
            <a:ext cx="2697162" cy="2940050"/>
            <a:chOff x="4479071" y="1862097"/>
            <a:chExt cx="2698292" cy="2938501"/>
          </a:xfrm>
        </p:grpSpPr>
        <p:cxnSp>
          <p:nvCxnSpPr>
            <p:cNvPr id="7" name="Straight Connector 6"/>
            <p:cNvCxnSpPr/>
            <p:nvPr/>
          </p:nvCxnSpPr>
          <p:spPr>
            <a:xfrm rot="16200000" flipH="1">
              <a:off x="4465272" y="2088508"/>
              <a:ext cx="2725888" cy="2698292"/>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8440" name="TextBox 7"/>
            <p:cNvSpPr txBox="1">
              <a:spLocks noChangeArrowheads="1"/>
            </p:cNvSpPr>
            <p:nvPr/>
          </p:nvSpPr>
          <p:spPr bwMode="auto">
            <a:xfrm>
              <a:off x="4752235" y="1862097"/>
              <a:ext cx="937018" cy="33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t>D</a:t>
              </a:r>
              <a:r>
                <a:rPr lang="en-US" altLang="en-US" sz="1600" baseline="-25000"/>
                <a:t>Catherine</a:t>
              </a:r>
            </a:p>
          </p:txBody>
        </p:sp>
      </p:grpSp>
      <p:grpSp>
        <p:nvGrpSpPr>
          <p:cNvPr id="3" name="Group 100"/>
          <p:cNvGrpSpPr>
            <a:grpSpLocks/>
          </p:cNvGrpSpPr>
          <p:nvPr/>
        </p:nvGrpSpPr>
        <p:grpSpPr bwMode="auto">
          <a:xfrm>
            <a:off x="1944688" y="5376864"/>
            <a:ext cx="3109912" cy="841375"/>
            <a:chOff x="680076" y="5147846"/>
            <a:chExt cx="3109908" cy="841177"/>
          </a:xfrm>
        </p:grpSpPr>
        <p:sp>
          <p:nvSpPr>
            <p:cNvPr id="18442" name="TextBox 10"/>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a:t>
              </a:r>
            </a:p>
          </p:txBody>
        </p:sp>
        <p:grpSp>
          <p:nvGrpSpPr>
            <p:cNvPr id="18443" name="Group 99"/>
            <p:cNvGrpSpPr>
              <a:grpSpLocks/>
            </p:cNvGrpSpPr>
            <p:nvPr/>
          </p:nvGrpSpPr>
          <p:grpSpPr bwMode="auto">
            <a:xfrm>
              <a:off x="914400" y="5147846"/>
              <a:ext cx="2875584" cy="460177"/>
              <a:chOff x="936854" y="5147846"/>
              <a:chExt cx="2875584" cy="460177"/>
            </a:xfrm>
          </p:grpSpPr>
          <p:cxnSp>
            <p:nvCxnSpPr>
              <p:cNvPr id="10" name="Straight Connector 9"/>
              <p:cNvCxnSpPr/>
              <p:nvPr/>
            </p:nvCxnSpPr>
            <p:spPr>
              <a:xfrm>
                <a:off x="937480" y="5300210"/>
                <a:ext cx="27193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45" name="Group 96"/>
              <p:cNvGrpSpPr>
                <a:grpSpLocks/>
              </p:cNvGrpSpPr>
              <p:nvPr/>
            </p:nvGrpSpPr>
            <p:grpSpPr bwMode="auto">
              <a:xfrm>
                <a:off x="996920" y="5147846"/>
                <a:ext cx="2815518" cy="460177"/>
                <a:chOff x="996920" y="5147846"/>
                <a:chExt cx="2815518" cy="460177"/>
              </a:xfrm>
            </p:grpSpPr>
            <p:grpSp>
              <p:nvGrpSpPr>
                <p:cNvPr id="18446" name="Group 14"/>
                <p:cNvGrpSpPr>
                  <a:grpSpLocks/>
                </p:cNvGrpSpPr>
                <p:nvPr/>
              </p:nvGrpSpPr>
              <p:grpSpPr bwMode="auto">
                <a:xfrm>
                  <a:off x="3429000" y="5147846"/>
                  <a:ext cx="383438" cy="460177"/>
                  <a:chOff x="8001000" y="4648200"/>
                  <a:chExt cx="383438" cy="460177"/>
                </a:xfrm>
              </p:grpSpPr>
              <p:cxnSp>
                <p:nvCxnSpPr>
                  <p:cNvPr id="47" name="Straight Connector 12"/>
                  <p:cNvCxnSpPr/>
                  <p:nvPr/>
                </p:nvCxnSpPr>
                <p:spPr>
                  <a:xfrm rot="5400000">
                    <a:off x="8153475"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48" name="TextBox 13"/>
                  <p:cNvSpPr txBox="1">
                    <a:spLocks noChangeArrowheads="1"/>
                  </p:cNvSpPr>
                  <p:nvPr/>
                </p:nvSpPr>
                <p:spPr bwMode="auto">
                  <a:xfrm>
                    <a:off x="8001000"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12</a:t>
                    </a:r>
                  </a:p>
                </p:txBody>
              </p:sp>
            </p:grpSp>
            <p:grpSp>
              <p:nvGrpSpPr>
                <p:cNvPr id="18449" name="Group 15"/>
                <p:cNvGrpSpPr>
                  <a:grpSpLocks/>
                </p:cNvGrpSpPr>
                <p:nvPr/>
              </p:nvGrpSpPr>
              <p:grpSpPr bwMode="auto">
                <a:xfrm>
                  <a:off x="2971800" y="5147846"/>
                  <a:ext cx="383438" cy="460177"/>
                  <a:chOff x="8001000" y="4648200"/>
                  <a:chExt cx="383438" cy="460177"/>
                </a:xfrm>
              </p:grpSpPr>
              <p:cxnSp>
                <p:nvCxnSpPr>
                  <p:cNvPr id="45" name="Straight Connector 16"/>
                  <p:cNvCxnSpPr/>
                  <p:nvPr/>
                </p:nvCxnSpPr>
                <p:spPr>
                  <a:xfrm rot="5400000">
                    <a:off x="8153475"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51" name="TextBox 17"/>
                  <p:cNvSpPr txBox="1">
                    <a:spLocks noChangeArrowheads="1"/>
                  </p:cNvSpPr>
                  <p:nvPr/>
                </p:nvSpPr>
                <p:spPr bwMode="auto">
                  <a:xfrm>
                    <a:off x="8001000"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a:t>
                    </a:r>
                  </a:p>
                </p:txBody>
              </p:sp>
            </p:grpSp>
            <p:grpSp>
              <p:nvGrpSpPr>
                <p:cNvPr id="18452" name="Group 18"/>
                <p:cNvGrpSpPr>
                  <a:grpSpLocks/>
                </p:cNvGrpSpPr>
                <p:nvPr/>
              </p:nvGrpSpPr>
              <p:grpSpPr bwMode="auto">
                <a:xfrm>
                  <a:off x="3200400" y="5147846"/>
                  <a:ext cx="370101" cy="460177"/>
                  <a:chOff x="8001000" y="4648200"/>
                  <a:chExt cx="370101" cy="460177"/>
                </a:xfrm>
              </p:grpSpPr>
              <p:cxnSp>
                <p:nvCxnSpPr>
                  <p:cNvPr id="43" name="Straight Connector 19"/>
                  <p:cNvCxnSpPr/>
                  <p:nvPr/>
                </p:nvCxnSpPr>
                <p:spPr>
                  <a:xfrm rot="5400000">
                    <a:off x="8153475"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54" name="TextBox 20"/>
                  <p:cNvSpPr txBox="1">
                    <a:spLocks noChangeArrowheads="1"/>
                  </p:cNvSpPr>
                  <p:nvPr/>
                </p:nvSpPr>
                <p:spPr bwMode="auto">
                  <a:xfrm>
                    <a:off x="8001000" y="4800600"/>
                    <a:ext cx="3701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11</a:t>
                    </a:r>
                  </a:p>
                </p:txBody>
              </p:sp>
            </p:grpSp>
            <p:grpSp>
              <p:nvGrpSpPr>
                <p:cNvPr id="18455" name="Group 21"/>
                <p:cNvGrpSpPr>
                  <a:grpSpLocks/>
                </p:cNvGrpSpPr>
                <p:nvPr/>
              </p:nvGrpSpPr>
              <p:grpSpPr bwMode="auto">
                <a:xfrm>
                  <a:off x="2825720" y="5147846"/>
                  <a:ext cx="284052" cy="460177"/>
                  <a:chOff x="8069094" y="4648200"/>
                  <a:chExt cx="284052" cy="460177"/>
                </a:xfrm>
              </p:grpSpPr>
              <p:cxnSp>
                <p:nvCxnSpPr>
                  <p:cNvPr id="41" name="Straight Connector 40"/>
                  <p:cNvCxnSpPr/>
                  <p:nvPr/>
                </p:nvCxnSpPr>
                <p:spPr>
                  <a:xfrm rot="5400000">
                    <a:off x="8156513"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57" name="TextBox 41"/>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9</a:t>
                    </a:r>
                  </a:p>
                </p:txBody>
              </p:sp>
            </p:grpSp>
            <p:grpSp>
              <p:nvGrpSpPr>
                <p:cNvPr id="18458" name="Group 27"/>
                <p:cNvGrpSpPr>
                  <a:grpSpLocks/>
                </p:cNvGrpSpPr>
                <p:nvPr/>
              </p:nvGrpSpPr>
              <p:grpSpPr bwMode="auto">
                <a:xfrm>
                  <a:off x="996920" y="5147846"/>
                  <a:ext cx="284052" cy="460177"/>
                  <a:chOff x="8069094" y="4648200"/>
                  <a:chExt cx="284052" cy="460177"/>
                </a:xfrm>
              </p:grpSpPr>
              <p:cxnSp>
                <p:nvCxnSpPr>
                  <p:cNvPr id="39" name="Straight Connector 38"/>
                  <p:cNvCxnSpPr/>
                  <p:nvPr/>
                </p:nvCxnSpPr>
                <p:spPr>
                  <a:xfrm rot="5400000">
                    <a:off x="8156516"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60" name="TextBox 39"/>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a:t>
                    </a:r>
                  </a:p>
                </p:txBody>
              </p:sp>
            </p:grpSp>
            <p:grpSp>
              <p:nvGrpSpPr>
                <p:cNvPr id="18461" name="Group 30"/>
                <p:cNvGrpSpPr>
                  <a:grpSpLocks/>
                </p:cNvGrpSpPr>
                <p:nvPr/>
              </p:nvGrpSpPr>
              <p:grpSpPr bwMode="auto">
                <a:xfrm>
                  <a:off x="1225520" y="5147846"/>
                  <a:ext cx="284052" cy="460177"/>
                  <a:chOff x="8069094" y="4648200"/>
                  <a:chExt cx="284052" cy="460177"/>
                </a:xfrm>
              </p:grpSpPr>
              <p:cxnSp>
                <p:nvCxnSpPr>
                  <p:cNvPr id="37" name="Straight Connector 36"/>
                  <p:cNvCxnSpPr/>
                  <p:nvPr/>
                </p:nvCxnSpPr>
                <p:spPr>
                  <a:xfrm rot="5400000">
                    <a:off x="8156516"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63" name="TextBox 37"/>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a:t>
                    </a:r>
                  </a:p>
                </p:txBody>
              </p:sp>
            </p:grpSp>
            <p:grpSp>
              <p:nvGrpSpPr>
                <p:cNvPr id="18464" name="Group 33"/>
                <p:cNvGrpSpPr>
                  <a:grpSpLocks/>
                </p:cNvGrpSpPr>
                <p:nvPr/>
              </p:nvGrpSpPr>
              <p:grpSpPr bwMode="auto">
                <a:xfrm>
                  <a:off x="1454120" y="5147846"/>
                  <a:ext cx="284052" cy="460177"/>
                  <a:chOff x="8069094" y="4648200"/>
                  <a:chExt cx="284052" cy="460177"/>
                </a:xfrm>
              </p:grpSpPr>
              <p:cxnSp>
                <p:nvCxnSpPr>
                  <p:cNvPr id="35" name="Straight Connector 34"/>
                  <p:cNvCxnSpPr/>
                  <p:nvPr/>
                </p:nvCxnSpPr>
                <p:spPr>
                  <a:xfrm rot="5400000">
                    <a:off x="8156515"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66" name="TextBox 35"/>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a:t>
                    </a:r>
                  </a:p>
                </p:txBody>
              </p:sp>
            </p:grpSp>
            <p:grpSp>
              <p:nvGrpSpPr>
                <p:cNvPr id="18467" name="Group 36"/>
                <p:cNvGrpSpPr>
                  <a:grpSpLocks/>
                </p:cNvGrpSpPr>
                <p:nvPr/>
              </p:nvGrpSpPr>
              <p:grpSpPr bwMode="auto">
                <a:xfrm>
                  <a:off x="1682720" y="5147846"/>
                  <a:ext cx="284052" cy="460177"/>
                  <a:chOff x="8069094" y="4648200"/>
                  <a:chExt cx="284052" cy="460177"/>
                </a:xfrm>
              </p:grpSpPr>
              <p:cxnSp>
                <p:nvCxnSpPr>
                  <p:cNvPr id="33" name="Straight Connector 32"/>
                  <p:cNvCxnSpPr/>
                  <p:nvPr/>
                </p:nvCxnSpPr>
                <p:spPr>
                  <a:xfrm rot="5400000">
                    <a:off x="8156515"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69" name="TextBox 33"/>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4</a:t>
                    </a:r>
                  </a:p>
                </p:txBody>
              </p:sp>
            </p:grpSp>
            <p:grpSp>
              <p:nvGrpSpPr>
                <p:cNvPr id="18470" name="Group 39"/>
                <p:cNvGrpSpPr>
                  <a:grpSpLocks/>
                </p:cNvGrpSpPr>
                <p:nvPr/>
              </p:nvGrpSpPr>
              <p:grpSpPr bwMode="auto">
                <a:xfrm>
                  <a:off x="1911320" y="5147846"/>
                  <a:ext cx="284052" cy="460177"/>
                  <a:chOff x="8069094" y="4648200"/>
                  <a:chExt cx="284052" cy="460177"/>
                </a:xfrm>
              </p:grpSpPr>
              <p:cxnSp>
                <p:nvCxnSpPr>
                  <p:cNvPr id="31" name="Straight Connector 30"/>
                  <p:cNvCxnSpPr/>
                  <p:nvPr/>
                </p:nvCxnSpPr>
                <p:spPr>
                  <a:xfrm rot="5400000">
                    <a:off x="8156515"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72" name="TextBox 31"/>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5</a:t>
                    </a:r>
                  </a:p>
                </p:txBody>
              </p:sp>
            </p:grpSp>
            <p:grpSp>
              <p:nvGrpSpPr>
                <p:cNvPr id="18473" name="Group 42"/>
                <p:cNvGrpSpPr>
                  <a:grpSpLocks/>
                </p:cNvGrpSpPr>
                <p:nvPr/>
              </p:nvGrpSpPr>
              <p:grpSpPr bwMode="auto">
                <a:xfrm>
                  <a:off x="2139920" y="5147846"/>
                  <a:ext cx="284052" cy="460177"/>
                  <a:chOff x="8069094" y="4648200"/>
                  <a:chExt cx="284052" cy="460177"/>
                </a:xfrm>
              </p:grpSpPr>
              <p:cxnSp>
                <p:nvCxnSpPr>
                  <p:cNvPr id="29" name="Straight Connector 28"/>
                  <p:cNvCxnSpPr/>
                  <p:nvPr/>
                </p:nvCxnSpPr>
                <p:spPr>
                  <a:xfrm rot="5400000">
                    <a:off x="8156514"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75" name="TextBox 29"/>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6</a:t>
                    </a:r>
                  </a:p>
                </p:txBody>
              </p:sp>
            </p:grpSp>
            <p:grpSp>
              <p:nvGrpSpPr>
                <p:cNvPr id="18476" name="Group 45"/>
                <p:cNvGrpSpPr>
                  <a:grpSpLocks/>
                </p:cNvGrpSpPr>
                <p:nvPr/>
              </p:nvGrpSpPr>
              <p:grpSpPr bwMode="auto">
                <a:xfrm>
                  <a:off x="2368520" y="5147846"/>
                  <a:ext cx="284052" cy="460177"/>
                  <a:chOff x="8069094" y="4648200"/>
                  <a:chExt cx="284052" cy="460177"/>
                </a:xfrm>
              </p:grpSpPr>
              <p:cxnSp>
                <p:nvCxnSpPr>
                  <p:cNvPr id="27" name="Straight Connector 26"/>
                  <p:cNvCxnSpPr/>
                  <p:nvPr/>
                </p:nvCxnSpPr>
                <p:spPr>
                  <a:xfrm rot="5400000">
                    <a:off x="8156514"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78" name="TextBox 27"/>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7</a:t>
                    </a:r>
                  </a:p>
                </p:txBody>
              </p:sp>
            </p:grpSp>
            <p:grpSp>
              <p:nvGrpSpPr>
                <p:cNvPr id="18479" name="Group 48"/>
                <p:cNvGrpSpPr>
                  <a:grpSpLocks/>
                </p:cNvGrpSpPr>
                <p:nvPr/>
              </p:nvGrpSpPr>
              <p:grpSpPr bwMode="auto">
                <a:xfrm>
                  <a:off x="2597120" y="5147846"/>
                  <a:ext cx="284052" cy="460177"/>
                  <a:chOff x="8069094" y="4648200"/>
                  <a:chExt cx="284052" cy="460177"/>
                </a:xfrm>
              </p:grpSpPr>
              <p:cxnSp>
                <p:nvCxnSpPr>
                  <p:cNvPr id="25" name="Straight Connector 24"/>
                  <p:cNvCxnSpPr/>
                  <p:nvPr/>
                </p:nvCxnSpPr>
                <p:spPr>
                  <a:xfrm rot="5400000">
                    <a:off x="8156514"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81" name="TextBox 25"/>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8</a:t>
                    </a:r>
                  </a:p>
                </p:txBody>
              </p:sp>
            </p:grpSp>
          </p:grpSp>
        </p:grpSp>
        <p:sp>
          <p:nvSpPr>
            <p:cNvPr id="18482" name="TextBox 23"/>
            <p:cNvSpPr txBox="1">
              <a:spLocks noChangeArrowheads="1"/>
            </p:cNvSpPr>
            <p:nvPr/>
          </p:nvSpPr>
          <p:spPr bwMode="auto">
            <a:xfrm>
              <a:off x="914400" y="5681246"/>
              <a:ext cx="25523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Quantity of Ice-Cream Cones </a:t>
              </a:r>
            </a:p>
          </p:txBody>
        </p:sp>
      </p:grpSp>
      <p:grpSp>
        <p:nvGrpSpPr>
          <p:cNvPr id="22" name="Group 48"/>
          <p:cNvGrpSpPr>
            <a:grpSpLocks/>
          </p:cNvGrpSpPr>
          <p:nvPr/>
        </p:nvGrpSpPr>
        <p:grpSpPr bwMode="auto">
          <a:xfrm>
            <a:off x="1436688" y="1654175"/>
            <a:ext cx="889001" cy="3875088"/>
            <a:chOff x="3833430" y="927823"/>
            <a:chExt cx="890717" cy="3873570"/>
          </a:xfrm>
        </p:grpSpPr>
        <p:cxnSp>
          <p:nvCxnSpPr>
            <p:cNvPr id="50" name="Straight Connector 49"/>
            <p:cNvCxnSpPr/>
            <p:nvPr/>
          </p:nvCxnSpPr>
          <p:spPr>
            <a:xfrm rot="5400000">
              <a:off x="2896505" y="3124854"/>
              <a:ext cx="3351487" cy="1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85" name="Group 56"/>
            <p:cNvGrpSpPr>
              <a:grpSpLocks/>
            </p:cNvGrpSpPr>
            <p:nvPr/>
          </p:nvGrpSpPr>
          <p:grpSpPr bwMode="auto">
            <a:xfrm>
              <a:off x="3983925" y="1828800"/>
              <a:ext cx="740222" cy="307777"/>
              <a:chOff x="6117778" y="2286000"/>
              <a:chExt cx="740222" cy="307777"/>
            </a:xfrm>
          </p:grpSpPr>
          <p:sp>
            <p:nvSpPr>
              <p:cNvPr id="18486" name="TextBox 53"/>
              <p:cNvSpPr txBox="1">
                <a:spLocks noChangeArrowheads="1"/>
              </p:cNvSpPr>
              <p:nvPr/>
            </p:nvSpPr>
            <p:spPr bwMode="auto">
              <a:xfrm>
                <a:off x="6117778" y="2286000"/>
                <a:ext cx="6319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$3.00</a:t>
                </a:r>
              </a:p>
            </p:txBody>
          </p:sp>
          <p:cxnSp>
            <p:nvCxnSpPr>
              <p:cNvPr id="69" name="Straight Connector 55"/>
              <p:cNvCxnSpPr/>
              <p:nvPr/>
            </p:nvCxnSpPr>
            <p:spPr>
              <a:xfrm>
                <a:off x="6705306" y="2514880"/>
                <a:ext cx="1526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88" name="Group 57"/>
            <p:cNvGrpSpPr>
              <a:grpSpLocks/>
            </p:cNvGrpSpPr>
            <p:nvPr/>
          </p:nvGrpSpPr>
          <p:grpSpPr bwMode="auto">
            <a:xfrm>
              <a:off x="4097738" y="2297668"/>
              <a:ext cx="626409" cy="307777"/>
              <a:chOff x="6231591" y="2286000"/>
              <a:chExt cx="626409" cy="307777"/>
            </a:xfrm>
          </p:grpSpPr>
          <p:sp>
            <p:nvSpPr>
              <p:cNvPr id="18489" name="TextBox 65"/>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2.50</a:t>
                </a:r>
              </a:p>
            </p:txBody>
          </p:sp>
          <p:cxnSp>
            <p:nvCxnSpPr>
              <p:cNvPr id="67" name="Straight Connector 66"/>
              <p:cNvCxnSpPr/>
              <p:nvPr/>
            </p:nvCxnSpPr>
            <p:spPr>
              <a:xfrm>
                <a:off x="6705306" y="2515728"/>
                <a:ext cx="1526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91" name="Group 60"/>
            <p:cNvGrpSpPr>
              <a:grpSpLocks/>
            </p:cNvGrpSpPr>
            <p:nvPr/>
          </p:nvGrpSpPr>
          <p:grpSpPr bwMode="auto">
            <a:xfrm>
              <a:off x="4097738" y="2754868"/>
              <a:ext cx="626409" cy="307777"/>
              <a:chOff x="6231591" y="2286000"/>
              <a:chExt cx="626409" cy="307777"/>
            </a:xfrm>
          </p:grpSpPr>
          <p:sp>
            <p:nvSpPr>
              <p:cNvPr id="18492" name="TextBox 63"/>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2.00</a:t>
                </a:r>
              </a:p>
            </p:txBody>
          </p:sp>
          <p:cxnSp>
            <p:nvCxnSpPr>
              <p:cNvPr id="65" name="Straight Connector 64"/>
              <p:cNvCxnSpPr/>
              <p:nvPr/>
            </p:nvCxnSpPr>
            <p:spPr>
              <a:xfrm>
                <a:off x="6705306" y="2513962"/>
                <a:ext cx="152694" cy="1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94" name="Group 63"/>
            <p:cNvGrpSpPr>
              <a:grpSpLocks/>
            </p:cNvGrpSpPr>
            <p:nvPr/>
          </p:nvGrpSpPr>
          <p:grpSpPr bwMode="auto">
            <a:xfrm>
              <a:off x="4097738" y="3212068"/>
              <a:ext cx="626409" cy="307777"/>
              <a:chOff x="6231591" y="2286000"/>
              <a:chExt cx="626409" cy="307777"/>
            </a:xfrm>
          </p:grpSpPr>
          <p:sp>
            <p:nvSpPr>
              <p:cNvPr id="18495" name="TextBox 61"/>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1.50</a:t>
                </a:r>
              </a:p>
            </p:txBody>
          </p:sp>
          <p:cxnSp>
            <p:nvCxnSpPr>
              <p:cNvPr id="63" name="Straight Connector 62"/>
              <p:cNvCxnSpPr/>
              <p:nvPr/>
            </p:nvCxnSpPr>
            <p:spPr>
              <a:xfrm>
                <a:off x="6705306" y="2513783"/>
                <a:ext cx="152694" cy="1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97" name="Group 66"/>
            <p:cNvGrpSpPr>
              <a:grpSpLocks/>
            </p:cNvGrpSpPr>
            <p:nvPr/>
          </p:nvGrpSpPr>
          <p:grpSpPr bwMode="auto">
            <a:xfrm>
              <a:off x="4097738" y="3669268"/>
              <a:ext cx="626409" cy="307777"/>
              <a:chOff x="6231591" y="2286000"/>
              <a:chExt cx="626409" cy="307777"/>
            </a:xfrm>
          </p:grpSpPr>
          <p:sp>
            <p:nvSpPr>
              <p:cNvPr id="18498" name="TextBox 59"/>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1.00</a:t>
                </a:r>
              </a:p>
            </p:txBody>
          </p:sp>
          <p:cxnSp>
            <p:nvCxnSpPr>
              <p:cNvPr id="61" name="Straight Connector 60"/>
              <p:cNvCxnSpPr/>
              <p:nvPr/>
            </p:nvCxnSpPr>
            <p:spPr>
              <a:xfrm>
                <a:off x="6705306" y="2515191"/>
                <a:ext cx="1526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00" name="Group 69"/>
            <p:cNvGrpSpPr>
              <a:grpSpLocks/>
            </p:cNvGrpSpPr>
            <p:nvPr/>
          </p:nvGrpSpPr>
          <p:grpSpPr bwMode="auto">
            <a:xfrm>
              <a:off x="4097738" y="4126468"/>
              <a:ext cx="626409" cy="307777"/>
              <a:chOff x="6231591" y="2286000"/>
              <a:chExt cx="626409" cy="307777"/>
            </a:xfrm>
          </p:grpSpPr>
          <p:sp>
            <p:nvSpPr>
              <p:cNvPr id="18501" name="TextBox 57"/>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0.50</a:t>
                </a:r>
              </a:p>
            </p:txBody>
          </p:sp>
          <p:cxnSp>
            <p:nvCxnSpPr>
              <p:cNvPr id="59" name="Straight Connector 58"/>
              <p:cNvCxnSpPr/>
              <p:nvPr/>
            </p:nvCxnSpPr>
            <p:spPr>
              <a:xfrm>
                <a:off x="6705306" y="2515011"/>
                <a:ext cx="1526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03" name="TextBox 56"/>
            <p:cNvSpPr txBox="1">
              <a:spLocks noChangeArrowheads="1"/>
            </p:cNvSpPr>
            <p:nvPr/>
          </p:nvSpPr>
          <p:spPr bwMode="auto">
            <a:xfrm>
              <a:off x="3833430" y="927823"/>
              <a:ext cx="802416" cy="95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400"/>
                <a:t>Price of</a:t>
              </a:r>
            </a:p>
            <a:p>
              <a:pPr algn="r"/>
              <a:r>
                <a:rPr lang="en-US" altLang="en-US" sz="1400"/>
                <a:t> Ice</a:t>
              </a:r>
            </a:p>
            <a:p>
              <a:pPr algn="r"/>
              <a:r>
                <a:rPr lang="en-US" altLang="en-US" sz="1400"/>
                <a:t>Cream</a:t>
              </a:r>
            </a:p>
            <a:p>
              <a:pPr algn="r"/>
              <a:r>
                <a:rPr lang="en-US" altLang="en-US" sz="1400"/>
                <a:t>Cones</a:t>
              </a:r>
            </a:p>
          </p:txBody>
        </p:sp>
      </p:grpSp>
      <p:cxnSp>
        <p:nvCxnSpPr>
          <p:cNvPr id="73" name="Straight Connector 72"/>
          <p:cNvCxnSpPr/>
          <p:nvPr/>
        </p:nvCxnSpPr>
        <p:spPr>
          <a:xfrm>
            <a:off x="2179638" y="3721100"/>
            <a:ext cx="919162"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2180432" y="4647407"/>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2" name="Freeform 183"/>
          <p:cNvSpPr>
            <a:spLocks/>
          </p:cNvSpPr>
          <p:nvPr/>
        </p:nvSpPr>
        <p:spPr bwMode="auto">
          <a:xfrm>
            <a:off x="3017838" y="3657601"/>
            <a:ext cx="144462"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p>
        </p:txBody>
      </p:sp>
      <p:sp>
        <p:nvSpPr>
          <p:cNvPr id="105" name="TextBox 104"/>
          <p:cNvSpPr txBox="1">
            <a:spLocks noChangeArrowheads="1"/>
          </p:cNvSpPr>
          <p:nvPr/>
        </p:nvSpPr>
        <p:spPr bwMode="auto">
          <a:xfrm>
            <a:off x="2674939" y="1152525"/>
            <a:ext cx="1216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solidFill>
                  <a:srgbClr val="800080"/>
                </a:solidFill>
              </a:rPr>
              <a:t>Catherine’s</a:t>
            </a:r>
          </a:p>
          <a:p>
            <a:pPr algn="ctr"/>
            <a:r>
              <a:rPr lang="en-US" altLang="en-US" sz="1600">
                <a:solidFill>
                  <a:srgbClr val="800080"/>
                </a:solidFill>
              </a:rPr>
              <a:t>demand</a:t>
            </a:r>
          </a:p>
        </p:txBody>
      </p:sp>
      <p:sp>
        <p:nvSpPr>
          <p:cNvPr id="177" name="Rectangle 176"/>
          <p:cNvSpPr/>
          <p:nvPr/>
        </p:nvSpPr>
        <p:spPr>
          <a:xfrm>
            <a:off x="5734051" y="2109788"/>
            <a:ext cx="1738313"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34" name="Group 177"/>
          <p:cNvGrpSpPr>
            <a:grpSpLocks/>
          </p:cNvGrpSpPr>
          <p:nvPr/>
        </p:nvGrpSpPr>
        <p:grpSpPr bwMode="auto">
          <a:xfrm>
            <a:off x="5872163" y="2819400"/>
            <a:ext cx="1497012" cy="2719388"/>
            <a:chOff x="4611455" y="2080739"/>
            <a:chExt cx="1497489" cy="2719862"/>
          </a:xfrm>
        </p:grpSpPr>
        <p:cxnSp>
          <p:nvCxnSpPr>
            <p:cNvPr id="179" name="Straight Connector 178"/>
            <p:cNvCxnSpPr/>
            <p:nvPr/>
          </p:nvCxnSpPr>
          <p:spPr>
            <a:xfrm rot="16200000" flipH="1">
              <a:off x="4000269" y="2691926"/>
              <a:ext cx="2719862" cy="1497489"/>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8511" name="TextBox 179"/>
            <p:cNvSpPr txBox="1">
              <a:spLocks noChangeArrowheads="1"/>
            </p:cNvSpPr>
            <p:nvPr/>
          </p:nvSpPr>
          <p:spPr bwMode="auto">
            <a:xfrm>
              <a:off x="4840128" y="2156951"/>
              <a:ext cx="868639" cy="33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t>D</a:t>
              </a:r>
              <a:r>
                <a:rPr lang="en-US" altLang="en-US" sz="1600" baseline="-25000"/>
                <a:t>Nicholas</a:t>
              </a:r>
            </a:p>
          </p:txBody>
        </p:sp>
      </p:grpSp>
      <p:grpSp>
        <p:nvGrpSpPr>
          <p:cNvPr id="36" name="Group 180"/>
          <p:cNvGrpSpPr>
            <a:grpSpLocks/>
          </p:cNvGrpSpPr>
          <p:nvPr/>
        </p:nvGrpSpPr>
        <p:grpSpPr bwMode="auto">
          <a:xfrm>
            <a:off x="5524500" y="5386389"/>
            <a:ext cx="1949450" cy="1057275"/>
            <a:chOff x="680076" y="5147846"/>
            <a:chExt cx="1950042" cy="1056620"/>
          </a:xfrm>
        </p:grpSpPr>
        <p:sp>
          <p:nvSpPr>
            <p:cNvPr id="18513" name="TextBox 181"/>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a:t>
              </a:r>
            </a:p>
          </p:txBody>
        </p:sp>
        <p:grpSp>
          <p:nvGrpSpPr>
            <p:cNvPr id="18514" name="Group 99"/>
            <p:cNvGrpSpPr>
              <a:grpSpLocks/>
            </p:cNvGrpSpPr>
            <p:nvPr/>
          </p:nvGrpSpPr>
          <p:grpSpPr bwMode="auto">
            <a:xfrm>
              <a:off x="891232" y="5147846"/>
              <a:ext cx="1738886" cy="460177"/>
              <a:chOff x="913686" y="5147846"/>
              <a:chExt cx="1738886" cy="460177"/>
            </a:xfrm>
          </p:grpSpPr>
          <p:cxnSp>
            <p:nvCxnSpPr>
              <p:cNvPr id="185" name="Straight Connector 184"/>
              <p:cNvCxnSpPr/>
              <p:nvPr/>
            </p:nvCxnSpPr>
            <p:spPr>
              <a:xfrm>
                <a:off x="913732" y="5300152"/>
                <a:ext cx="1730901"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16" name="Group 96"/>
              <p:cNvGrpSpPr>
                <a:grpSpLocks/>
              </p:cNvGrpSpPr>
              <p:nvPr/>
            </p:nvGrpSpPr>
            <p:grpSpPr bwMode="auto">
              <a:xfrm>
                <a:off x="996920" y="5147846"/>
                <a:ext cx="1655652" cy="460177"/>
                <a:chOff x="996920" y="5147846"/>
                <a:chExt cx="1655652" cy="460177"/>
              </a:xfrm>
            </p:grpSpPr>
            <p:grpSp>
              <p:nvGrpSpPr>
                <p:cNvPr id="18517" name="Group 27"/>
                <p:cNvGrpSpPr>
                  <a:grpSpLocks/>
                </p:cNvGrpSpPr>
                <p:nvPr/>
              </p:nvGrpSpPr>
              <p:grpSpPr bwMode="auto">
                <a:xfrm>
                  <a:off x="996920" y="5147846"/>
                  <a:ext cx="284052" cy="460177"/>
                  <a:chOff x="8069094" y="4648200"/>
                  <a:chExt cx="284052" cy="460177"/>
                </a:xfrm>
              </p:grpSpPr>
              <p:cxnSp>
                <p:nvCxnSpPr>
                  <p:cNvPr id="213" name="Straight Connector 212"/>
                  <p:cNvCxnSpPr/>
                  <p:nvPr/>
                </p:nvCxnSpPr>
                <p:spPr>
                  <a:xfrm rot="5400000">
                    <a:off x="8155096"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19" name="TextBox 213"/>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a:t>
                    </a:r>
                  </a:p>
                </p:txBody>
              </p:sp>
            </p:grpSp>
            <p:grpSp>
              <p:nvGrpSpPr>
                <p:cNvPr id="18520" name="Group 30"/>
                <p:cNvGrpSpPr>
                  <a:grpSpLocks/>
                </p:cNvGrpSpPr>
                <p:nvPr/>
              </p:nvGrpSpPr>
              <p:grpSpPr bwMode="auto">
                <a:xfrm>
                  <a:off x="1225521" y="5147846"/>
                  <a:ext cx="284052" cy="460177"/>
                  <a:chOff x="8069095" y="4648200"/>
                  <a:chExt cx="284052" cy="460177"/>
                </a:xfrm>
              </p:grpSpPr>
              <p:cxnSp>
                <p:nvCxnSpPr>
                  <p:cNvPr id="211" name="Straight Connector 210"/>
                  <p:cNvCxnSpPr/>
                  <p:nvPr/>
                </p:nvCxnSpPr>
                <p:spPr>
                  <a:xfrm rot="5400000">
                    <a:off x="8155165"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22" name="TextBox 211"/>
                  <p:cNvSpPr txBox="1">
                    <a:spLocks noChangeArrowheads="1"/>
                  </p:cNvSpPr>
                  <p:nvPr/>
                </p:nvSpPr>
                <p:spPr bwMode="auto">
                  <a:xfrm>
                    <a:off x="8069095"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a:t>
                    </a:r>
                  </a:p>
                </p:txBody>
              </p:sp>
            </p:grpSp>
            <p:grpSp>
              <p:nvGrpSpPr>
                <p:cNvPr id="18523" name="Group 33"/>
                <p:cNvGrpSpPr>
                  <a:grpSpLocks/>
                </p:cNvGrpSpPr>
                <p:nvPr/>
              </p:nvGrpSpPr>
              <p:grpSpPr bwMode="auto">
                <a:xfrm>
                  <a:off x="1454120" y="5147846"/>
                  <a:ext cx="284052" cy="460177"/>
                  <a:chOff x="8069094" y="4648200"/>
                  <a:chExt cx="284052" cy="460177"/>
                </a:xfrm>
              </p:grpSpPr>
              <p:cxnSp>
                <p:nvCxnSpPr>
                  <p:cNvPr id="209" name="Straight Connector 208"/>
                  <p:cNvCxnSpPr/>
                  <p:nvPr/>
                </p:nvCxnSpPr>
                <p:spPr>
                  <a:xfrm rot="5400000">
                    <a:off x="8155235"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25" name="TextBox 209"/>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a:t>
                    </a:r>
                  </a:p>
                </p:txBody>
              </p:sp>
            </p:grpSp>
            <p:grpSp>
              <p:nvGrpSpPr>
                <p:cNvPr id="18526" name="Group 36"/>
                <p:cNvGrpSpPr>
                  <a:grpSpLocks/>
                </p:cNvGrpSpPr>
                <p:nvPr/>
              </p:nvGrpSpPr>
              <p:grpSpPr bwMode="auto">
                <a:xfrm>
                  <a:off x="1682720" y="5147846"/>
                  <a:ext cx="284052" cy="460177"/>
                  <a:chOff x="8069094" y="4648200"/>
                  <a:chExt cx="284052" cy="460177"/>
                </a:xfrm>
              </p:grpSpPr>
              <p:cxnSp>
                <p:nvCxnSpPr>
                  <p:cNvPr id="207" name="Straight Connector 206"/>
                  <p:cNvCxnSpPr/>
                  <p:nvPr/>
                </p:nvCxnSpPr>
                <p:spPr>
                  <a:xfrm rot="5400000">
                    <a:off x="8153716" y="4723559"/>
                    <a:ext cx="1523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28" name="TextBox 207"/>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4</a:t>
                    </a:r>
                  </a:p>
                </p:txBody>
              </p:sp>
            </p:grpSp>
            <p:grpSp>
              <p:nvGrpSpPr>
                <p:cNvPr id="18529" name="Group 39"/>
                <p:cNvGrpSpPr>
                  <a:grpSpLocks/>
                </p:cNvGrpSpPr>
                <p:nvPr/>
              </p:nvGrpSpPr>
              <p:grpSpPr bwMode="auto">
                <a:xfrm>
                  <a:off x="1911320" y="5147846"/>
                  <a:ext cx="284052" cy="460177"/>
                  <a:chOff x="8069094" y="4648200"/>
                  <a:chExt cx="284052" cy="460177"/>
                </a:xfrm>
              </p:grpSpPr>
              <p:cxnSp>
                <p:nvCxnSpPr>
                  <p:cNvPr id="205" name="Straight Connector 204"/>
                  <p:cNvCxnSpPr/>
                  <p:nvPr/>
                </p:nvCxnSpPr>
                <p:spPr>
                  <a:xfrm rot="5400000">
                    <a:off x="8152198"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31" name="TextBox 205"/>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5</a:t>
                    </a:r>
                  </a:p>
                </p:txBody>
              </p:sp>
            </p:grpSp>
            <p:grpSp>
              <p:nvGrpSpPr>
                <p:cNvPr id="18532" name="Group 42"/>
                <p:cNvGrpSpPr>
                  <a:grpSpLocks/>
                </p:cNvGrpSpPr>
                <p:nvPr/>
              </p:nvGrpSpPr>
              <p:grpSpPr bwMode="auto">
                <a:xfrm>
                  <a:off x="2139920" y="5147846"/>
                  <a:ext cx="284052" cy="460177"/>
                  <a:chOff x="8069094" y="4648200"/>
                  <a:chExt cx="284052" cy="460177"/>
                </a:xfrm>
              </p:grpSpPr>
              <p:cxnSp>
                <p:nvCxnSpPr>
                  <p:cNvPr id="203" name="Straight Connector 202"/>
                  <p:cNvCxnSpPr/>
                  <p:nvPr/>
                </p:nvCxnSpPr>
                <p:spPr>
                  <a:xfrm rot="5400000">
                    <a:off x="8152267"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34" name="TextBox 203"/>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6</a:t>
                    </a:r>
                  </a:p>
                </p:txBody>
              </p:sp>
            </p:grpSp>
            <p:grpSp>
              <p:nvGrpSpPr>
                <p:cNvPr id="18535" name="Group 45"/>
                <p:cNvGrpSpPr>
                  <a:grpSpLocks/>
                </p:cNvGrpSpPr>
                <p:nvPr/>
              </p:nvGrpSpPr>
              <p:grpSpPr bwMode="auto">
                <a:xfrm>
                  <a:off x="2368520" y="5147846"/>
                  <a:ext cx="284052" cy="460177"/>
                  <a:chOff x="8069094" y="4648200"/>
                  <a:chExt cx="284052" cy="460177"/>
                </a:xfrm>
              </p:grpSpPr>
              <p:cxnSp>
                <p:nvCxnSpPr>
                  <p:cNvPr id="201" name="Straight Connector 200"/>
                  <p:cNvCxnSpPr/>
                  <p:nvPr/>
                </p:nvCxnSpPr>
                <p:spPr>
                  <a:xfrm rot="5400000">
                    <a:off x="8152337"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37" name="TextBox 201"/>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7</a:t>
                    </a:r>
                  </a:p>
                </p:txBody>
              </p:sp>
            </p:grpSp>
          </p:grpSp>
        </p:grpSp>
        <p:sp>
          <p:nvSpPr>
            <p:cNvPr id="18538" name="TextBox 183"/>
            <p:cNvSpPr txBox="1">
              <a:spLocks noChangeArrowheads="1"/>
            </p:cNvSpPr>
            <p:nvPr/>
          </p:nvSpPr>
          <p:spPr bwMode="auto">
            <a:xfrm>
              <a:off x="884104" y="5681246"/>
              <a:ext cx="16866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a:t>Quantity of</a:t>
              </a:r>
            </a:p>
            <a:p>
              <a:pPr algn="ctr"/>
              <a:r>
                <a:rPr lang="en-US" altLang="en-US" sz="1400"/>
                <a:t> Ice-Cream Cones </a:t>
              </a:r>
            </a:p>
          </p:txBody>
        </p:sp>
      </p:grpSp>
      <p:grpSp>
        <p:nvGrpSpPr>
          <p:cNvPr id="53" name="Group 222"/>
          <p:cNvGrpSpPr>
            <a:grpSpLocks/>
          </p:cNvGrpSpPr>
          <p:nvPr/>
        </p:nvGrpSpPr>
        <p:grpSpPr bwMode="auto">
          <a:xfrm>
            <a:off x="4986338" y="1666875"/>
            <a:ext cx="900112" cy="3873500"/>
            <a:chOff x="3821531" y="927821"/>
            <a:chExt cx="902616" cy="3873572"/>
          </a:xfrm>
        </p:grpSpPr>
        <p:cxnSp>
          <p:nvCxnSpPr>
            <p:cNvPr id="224" name="Straight Connector 223"/>
            <p:cNvCxnSpPr/>
            <p:nvPr/>
          </p:nvCxnSpPr>
          <p:spPr>
            <a:xfrm rot="5400000">
              <a:off x="2895688" y="3124166"/>
              <a:ext cx="3352862" cy="1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41" name="Group 56"/>
            <p:cNvGrpSpPr>
              <a:grpSpLocks/>
            </p:cNvGrpSpPr>
            <p:nvPr/>
          </p:nvGrpSpPr>
          <p:grpSpPr bwMode="auto">
            <a:xfrm>
              <a:off x="3983925" y="1828800"/>
              <a:ext cx="740222" cy="307777"/>
              <a:chOff x="6117778" y="2286000"/>
              <a:chExt cx="740222" cy="307777"/>
            </a:xfrm>
          </p:grpSpPr>
          <p:sp>
            <p:nvSpPr>
              <p:cNvPr id="18542" name="TextBox 53"/>
              <p:cNvSpPr txBox="1">
                <a:spLocks noChangeArrowheads="1"/>
              </p:cNvSpPr>
              <p:nvPr/>
            </p:nvSpPr>
            <p:spPr bwMode="auto">
              <a:xfrm>
                <a:off x="6117778" y="2286000"/>
                <a:ext cx="6319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$3.00</a:t>
                </a:r>
              </a:p>
            </p:txBody>
          </p:sp>
          <p:cxnSp>
            <p:nvCxnSpPr>
              <p:cNvPr id="243" name="Straight Connector 55"/>
              <p:cNvCxnSpPr/>
              <p:nvPr/>
            </p:nvCxnSpPr>
            <p:spPr>
              <a:xfrm>
                <a:off x="6705176" y="2513755"/>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44" name="Group 57"/>
            <p:cNvGrpSpPr>
              <a:grpSpLocks/>
            </p:cNvGrpSpPr>
            <p:nvPr/>
          </p:nvGrpSpPr>
          <p:grpSpPr bwMode="auto">
            <a:xfrm>
              <a:off x="4097738" y="2297668"/>
              <a:ext cx="626409" cy="307777"/>
              <a:chOff x="6231591" y="2286000"/>
              <a:chExt cx="626409" cy="307777"/>
            </a:xfrm>
          </p:grpSpPr>
          <p:sp>
            <p:nvSpPr>
              <p:cNvPr id="18545" name="TextBox 239"/>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2.50</a:t>
                </a:r>
              </a:p>
            </p:txBody>
          </p:sp>
          <p:cxnSp>
            <p:nvCxnSpPr>
              <p:cNvPr id="241" name="Straight Connector 240"/>
              <p:cNvCxnSpPr/>
              <p:nvPr/>
            </p:nvCxnSpPr>
            <p:spPr>
              <a:xfrm>
                <a:off x="6705176" y="2514795"/>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47" name="Group 60"/>
            <p:cNvGrpSpPr>
              <a:grpSpLocks/>
            </p:cNvGrpSpPr>
            <p:nvPr/>
          </p:nvGrpSpPr>
          <p:grpSpPr bwMode="auto">
            <a:xfrm>
              <a:off x="4097738" y="2754868"/>
              <a:ext cx="626409" cy="307777"/>
              <a:chOff x="6231591" y="2286000"/>
              <a:chExt cx="626409" cy="307777"/>
            </a:xfrm>
          </p:grpSpPr>
          <p:sp>
            <p:nvSpPr>
              <p:cNvPr id="18548" name="TextBox 237"/>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2.00</a:t>
                </a:r>
              </a:p>
            </p:txBody>
          </p:sp>
          <p:cxnSp>
            <p:nvCxnSpPr>
              <p:cNvPr id="239" name="Straight Connector 238"/>
              <p:cNvCxnSpPr/>
              <p:nvPr/>
            </p:nvCxnSpPr>
            <p:spPr>
              <a:xfrm>
                <a:off x="6705176" y="2514804"/>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50" name="Group 63"/>
            <p:cNvGrpSpPr>
              <a:grpSpLocks/>
            </p:cNvGrpSpPr>
            <p:nvPr/>
          </p:nvGrpSpPr>
          <p:grpSpPr bwMode="auto">
            <a:xfrm>
              <a:off x="4097738" y="3212068"/>
              <a:ext cx="626409" cy="307777"/>
              <a:chOff x="6231591" y="2286000"/>
              <a:chExt cx="626409" cy="307777"/>
            </a:xfrm>
          </p:grpSpPr>
          <p:sp>
            <p:nvSpPr>
              <p:cNvPr id="18551" name="TextBox 235"/>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1.50</a:t>
                </a:r>
              </a:p>
            </p:txBody>
          </p:sp>
          <p:cxnSp>
            <p:nvCxnSpPr>
              <p:cNvPr id="237" name="Straight Connector 236"/>
              <p:cNvCxnSpPr/>
              <p:nvPr/>
            </p:nvCxnSpPr>
            <p:spPr>
              <a:xfrm>
                <a:off x="6705176" y="2514812"/>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53" name="Group 66"/>
            <p:cNvGrpSpPr>
              <a:grpSpLocks/>
            </p:cNvGrpSpPr>
            <p:nvPr/>
          </p:nvGrpSpPr>
          <p:grpSpPr bwMode="auto">
            <a:xfrm>
              <a:off x="4097738" y="3669268"/>
              <a:ext cx="626409" cy="307777"/>
              <a:chOff x="6231591" y="2286000"/>
              <a:chExt cx="626409" cy="307777"/>
            </a:xfrm>
          </p:grpSpPr>
          <p:sp>
            <p:nvSpPr>
              <p:cNvPr id="18554" name="TextBox 233"/>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1.00</a:t>
                </a:r>
              </a:p>
            </p:txBody>
          </p:sp>
          <p:cxnSp>
            <p:nvCxnSpPr>
              <p:cNvPr id="235" name="Straight Connector 234"/>
              <p:cNvCxnSpPr/>
              <p:nvPr/>
            </p:nvCxnSpPr>
            <p:spPr>
              <a:xfrm>
                <a:off x="6705176" y="2514821"/>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56" name="Group 69"/>
            <p:cNvGrpSpPr>
              <a:grpSpLocks/>
            </p:cNvGrpSpPr>
            <p:nvPr/>
          </p:nvGrpSpPr>
          <p:grpSpPr bwMode="auto">
            <a:xfrm>
              <a:off x="4097738" y="4126468"/>
              <a:ext cx="626409" cy="307777"/>
              <a:chOff x="6231591" y="2286000"/>
              <a:chExt cx="626409" cy="307777"/>
            </a:xfrm>
          </p:grpSpPr>
          <p:sp>
            <p:nvSpPr>
              <p:cNvPr id="18557" name="TextBox 231"/>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0.50</a:t>
                </a:r>
              </a:p>
            </p:txBody>
          </p:sp>
          <p:cxnSp>
            <p:nvCxnSpPr>
              <p:cNvPr id="233" name="Straight Connector 232"/>
              <p:cNvCxnSpPr/>
              <p:nvPr/>
            </p:nvCxnSpPr>
            <p:spPr>
              <a:xfrm>
                <a:off x="6705176" y="2514829"/>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59" name="TextBox 230"/>
            <p:cNvSpPr txBox="1">
              <a:spLocks noChangeArrowheads="1"/>
            </p:cNvSpPr>
            <p:nvPr/>
          </p:nvSpPr>
          <p:spPr bwMode="auto">
            <a:xfrm>
              <a:off x="3821531" y="927821"/>
              <a:ext cx="802417" cy="95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400"/>
                <a:t>Price of</a:t>
              </a:r>
            </a:p>
            <a:p>
              <a:pPr algn="r"/>
              <a:r>
                <a:rPr lang="en-US" altLang="en-US" sz="1400"/>
                <a:t> Ice</a:t>
              </a:r>
            </a:p>
            <a:p>
              <a:pPr algn="r"/>
              <a:r>
                <a:rPr lang="en-US" altLang="en-US" sz="1400"/>
                <a:t>Cream</a:t>
              </a:r>
            </a:p>
            <a:p>
              <a:pPr algn="r"/>
              <a:r>
                <a:rPr lang="en-US" altLang="en-US" sz="1400"/>
                <a:t>Cones</a:t>
              </a:r>
            </a:p>
          </p:txBody>
        </p:sp>
      </p:grpSp>
      <p:cxnSp>
        <p:nvCxnSpPr>
          <p:cNvPr id="244" name="Straight Connector 243"/>
          <p:cNvCxnSpPr/>
          <p:nvPr/>
        </p:nvCxnSpPr>
        <p:spPr>
          <a:xfrm>
            <a:off x="5740401" y="3721101"/>
            <a:ext cx="657225" cy="95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flipH="1" flipV="1">
            <a:off x="5504657" y="4658520"/>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6" name="Freeform 183"/>
          <p:cNvSpPr>
            <a:spLocks/>
          </p:cNvSpPr>
          <p:nvPr/>
        </p:nvSpPr>
        <p:spPr bwMode="auto">
          <a:xfrm>
            <a:off x="6329363" y="3668714"/>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p>
        </p:txBody>
      </p:sp>
      <p:sp>
        <p:nvSpPr>
          <p:cNvPr id="247" name="TextBox 246"/>
          <p:cNvSpPr txBox="1">
            <a:spLocks noChangeArrowheads="1"/>
          </p:cNvSpPr>
          <p:nvPr/>
        </p:nvSpPr>
        <p:spPr bwMode="auto">
          <a:xfrm>
            <a:off x="5891213" y="1152525"/>
            <a:ext cx="1111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solidFill>
                  <a:srgbClr val="800080"/>
                </a:solidFill>
              </a:rPr>
              <a:t>Nicholas’s</a:t>
            </a:r>
          </a:p>
          <a:p>
            <a:pPr algn="ctr"/>
            <a:r>
              <a:rPr lang="en-US" altLang="en-US" sz="1600">
                <a:solidFill>
                  <a:srgbClr val="800080"/>
                </a:solidFill>
              </a:rPr>
              <a:t> demand</a:t>
            </a:r>
          </a:p>
        </p:txBody>
      </p:sp>
      <p:sp>
        <p:nvSpPr>
          <p:cNvPr id="252" name="TextBox 251"/>
          <p:cNvSpPr txBox="1">
            <a:spLocks noChangeArrowheads="1"/>
          </p:cNvSpPr>
          <p:nvPr/>
        </p:nvSpPr>
        <p:spPr bwMode="auto">
          <a:xfrm>
            <a:off x="4695825" y="1192214"/>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800080"/>
                </a:solidFill>
              </a:rPr>
              <a:t>+</a:t>
            </a:r>
          </a:p>
        </p:txBody>
      </p:sp>
      <p:sp>
        <p:nvSpPr>
          <p:cNvPr id="253" name="TextBox 252"/>
          <p:cNvSpPr txBox="1">
            <a:spLocks noChangeArrowheads="1"/>
          </p:cNvSpPr>
          <p:nvPr/>
        </p:nvSpPr>
        <p:spPr bwMode="auto">
          <a:xfrm>
            <a:off x="7448550" y="1192214"/>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800080"/>
                </a:solidFill>
              </a:rPr>
              <a:t>=</a:t>
            </a:r>
          </a:p>
        </p:txBody>
      </p:sp>
      <p:sp>
        <p:nvSpPr>
          <p:cNvPr id="254" name="Rectangle 253"/>
          <p:cNvSpPr/>
          <p:nvPr/>
        </p:nvSpPr>
        <p:spPr>
          <a:xfrm>
            <a:off x="8196263" y="2133600"/>
            <a:ext cx="2411412"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62" name="Group 254"/>
          <p:cNvGrpSpPr>
            <a:grpSpLocks/>
          </p:cNvGrpSpPr>
          <p:nvPr/>
        </p:nvGrpSpPr>
        <p:grpSpPr bwMode="auto">
          <a:xfrm>
            <a:off x="8281988" y="2819400"/>
            <a:ext cx="2133600" cy="2743200"/>
            <a:chOff x="4535255" y="2057402"/>
            <a:chExt cx="2132912" cy="2743200"/>
          </a:xfrm>
        </p:grpSpPr>
        <p:cxnSp>
          <p:nvCxnSpPr>
            <p:cNvPr id="256" name="Straight Connector 255"/>
            <p:cNvCxnSpPr/>
            <p:nvPr/>
          </p:nvCxnSpPr>
          <p:spPr>
            <a:xfrm rot="16200000" flipH="1">
              <a:off x="4230111" y="2362546"/>
              <a:ext cx="2743200" cy="21329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8569" name="TextBox 256"/>
            <p:cNvSpPr txBox="1">
              <a:spLocks noChangeArrowheads="1"/>
            </p:cNvSpPr>
            <p:nvPr/>
          </p:nvSpPr>
          <p:spPr bwMode="auto">
            <a:xfrm>
              <a:off x="5703278" y="3309940"/>
              <a:ext cx="75540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t>D</a:t>
              </a:r>
              <a:r>
                <a:rPr lang="en-US" altLang="en-US" sz="1600" baseline="-25000"/>
                <a:t>Market</a:t>
              </a:r>
            </a:p>
          </p:txBody>
        </p:sp>
      </p:grpSp>
      <p:grpSp>
        <p:nvGrpSpPr>
          <p:cNvPr id="64" name="Group 257"/>
          <p:cNvGrpSpPr>
            <a:grpSpLocks/>
          </p:cNvGrpSpPr>
          <p:nvPr/>
        </p:nvGrpSpPr>
        <p:grpSpPr bwMode="auto">
          <a:xfrm>
            <a:off x="7991476" y="5410201"/>
            <a:ext cx="2786063" cy="841375"/>
            <a:chOff x="680076" y="5147846"/>
            <a:chExt cx="2786626" cy="841177"/>
          </a:xfrm>
        </p:grpSpPr>
        <p:sp>
          <p:nvSpPr>
            <p:cNvPr id="18571" name="TextBox 258"/>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a:t>
              </a:r>
            </a:p>
          </p:txBody>
        </p:sp>
        <p:grpSp>
          <p:nvGrpSpPr>
            <p:cNvPr id="18572" name="Group 99"/>
            <p:cNvGrpSpPr>
              <a:grpSpLocks/>
            </p:cNvGrpSpPr>
            <p:nvPr/>
          </p:nvGrpSpPr>
          <p:grpSpPr bwMode="auto">
            <a:xfrm>
              <a:off x="915084" y="5147846"/>
              <a:ext cx="2393616" cy="460177"/>
              <a:chOff x="937538" y="5147846"/>
              <a:chExt cx="2393616" cy="460177"/>
            </a:xfrm>
          </p:grpSpPr>
          <p:cxnSp>
            <p:nvCxnSpPr>
              <p:cNvPr id="262" name="Straight Connector 261"/>
              <p:cNvCxnSpPr/>
              <p:nvPr/>
            </p:nvCxnSpPr>
            <p:spPr>
              <a:xfrm>
                <a:off x="937527" y="5300210"/>
                <a:ext cx="2392847" cy="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74" name="Group 96"/>
              <p:cNvGrpSpPr>
                <a:grpSpLocks/>
              </p:cNvGrpSpPr>
              <p:nvPr/>
            </p:nvGrpSpPr>
            <p:grpSpPr bwMode="auto">
              <a:xfrm>
                <a:off x="996920" y="5147846"/>
                <a:ext cx="2212238" cy="460177"/>
                <a:chOff x="996920" y="5147846"/>
                <a:chExt cx="2212238" cy="460177"/>
              </a:xfrm>
            </p:grpSpPr>
            <p:cxnSp>
              <p:nvCxnSpPr>
                <p:cNvPr id="296" name="Straight Connector 16"/>
                <p:cNvCxnSpPr/>
                <p:nvPr/>
              </p:nvCxnSpPr>
              <p:spPr>
                <a:xfrm rot="5400000">
                  <a:off x="3120020" y="5223234"/>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76" name="Group 21"/>
                <p:cNvGrpSpPr>
                  <a:grpSpLocks/>
                </p:cNvGrpSpPr>
                <p:nvPr/>
              </p:nvGrpSpPr>
              <p:grpSpPr bwMode="auto">
                <a:xfrm>
                  <a:off x="2825720" y="5147846"/>
                  <a:ext cx="383438" cy="460177"/>
                  <a:chOff x="8069094" y="4648200"/>
                  <a:chExt cx="383438" cy="460177"/>
                </a:xfrm>
              </p:grpSpPr>
              <p:cxnSp>
                <p:nvCxnSpPr>
                  <p:cNvPr id="292" name="Straight Connector 291"/>
                  <p:cNvCxnSpPr/>
                  <p:nvPr/>
                </p:nvCxnSpPr>
                <p:spPr>
                  <a:xfrm rot="5400000">
                    <a:off x="8153802"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78" name="TextBox 292"/>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18</a:t>
                    </a:r>
                  </a:p>
                </p:txBody>
              </p:sp>
            </p:grpSp>
            <p:grpSp>
              <p:nvGrpSpPr>
                <p:cNvPr id="18579" name="Group 27"/>
                <p:cNvGrpSpPr>
                  <a:grpSpLocks/>
                </p:cNvGrpSpPr>
                <p:nvPr/>
              </p:nvGrpSpPr>
              <p:grpSpPr bwMode="auto">
                <a:xfrm>
                  <a:off x="996920" y="5147846"/>
                  <a:ext cx="284052" cy="460177"/>
                  <a:chOff x="8069094" y="4648200"/>
                  <a:chExt cx="284052" cy="460177"/>
                </a:xfrm>
              </p:grpSpPr>
              <p:cxnSp>
                <p:nvCxnSpPr>
                  <p:cNvPr id="290" name="Straight Connector 289"/>
                  <p:cNvCxnSpPr/>
                  <p:nvPr/>
                </p:nvCxnSpPr>
                <p:spPr>
                  <a:xfrm rot="5400000">
                    <a:off x="8153432"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81" name="TextBox 290"/>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a:t>
                    </a:r>
                  </a:p>
                </p:txBody>
              </p:sp>
            </p:grpSp>
            <p:grpSp>
              <p:nvGrpSpPr>
                <p:cNvPr id="18582" name="Group 30"/>
                <p:cNvGrpSpPr>
                  <a:grpSpLocks/>
                </p:cNvGrpSpPr>
                <p:nvPr/>
              </p:nvGrpSpPr>
              <p:grpSpPr bwMode="auto">
                <a:xfrm>
                  <a:off x="1225520" y="5147846"/>
                  <a:ext cx="284052" cy="460177"/>
                  <a:chOff x="8069094" y="4648200"/>
                  <a:chExt cx="284052" cy="460177"/>
                </a:xfrm>
              </p:grpSpPr>
              <p:cxnSp>
                <p:nvCxnSpPr>
                  <p:cNvPr id="288" name="Straight Connector 287"/>
                  <p:cNvCxnSpPr/>
                  <p:nvPr/>
                </p:nvCxnSpPr>
                <p:spPr>
                  <a:xfrm rot="5400000">
                    <a:off x="8153478"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84" name="TextBox 288"/>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4</a:t>
                    </a:r>
                  </a:p>
                </p:txBody>
              </p:sp>
            </p:grpSp>
            <p:grpSp>
              <p:nvGrpSpPr>
                <p:cNvPr id="18585" name="Group 33"/>
                <p:cNvGrpSpPr>
                  <a:grpSpLocks/>
                </p:cNvGrpSpPr>
                <p:nvPr/>
              </p:nvGrpSpPr>
              <p:grpSpPr bwMode="auto">
                <a:xfrm>
                  <a:off x="1454120" y="5147846"/>
                  <a:ext cx="284052" cy="460177"/>
                  <a:chOff x="8069094" y="4648200"/>
                  <a:chExt cx="284052" cy="460177"/>
                </a:xfrm>
              </p:grpSpPr>
              <p:cxnSp>
                <p:nvCxnSpPr>
                  <p:cNvPr id="286" name="Straight Connector 285"/>
                  <p:cNvCxnSpPr/>
                  <p:nvPr/>
                </p:nvCxnSpPr>
                <p:spPr>
                  <a:xfrm rot="5400000">
                    <a:off x="8153524"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87" name="TextBox 286"/>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6</a:t>
                    </a:r>
                  </a:p>
                </p:txBody>
              </p:sp>
            </p:grpSp>
            <p:grpSp>
              <p:nvGrpSpPr>
                <p:cNvPr id="18588" name="Group 36"/>
                <p:cNvGrpSpPr>
                  <a:grpSpLocks/>
                </p:cNvGrpSpPr>
                <p:nvPr/>
              </p:nvGrpSpPr>
              <p:grpSpPr bwMode="auto">
                <a:xfrm>
                  <a:off x="1682720" y="5147846"/>
                  <a:ext cx="284052" cy="460177"/>
                  <a:chOff x="8069094" y="4648200"/>
                  <a:chExt cx="284052" cy="460177"/>
                </a:xfrm>
              </p:grpSpPr>
              <p:cxnSp>
                <p:nvCxnSpPr>
                  <p:cNvPr id="284" name="Straight Connector 283"/>
                  <p:cNvCxnSpPr/>
                  <p:nvPr/>
                </p:nvCxnSpPr>
                <p:spPr>
                  <a:xfrm rot="5400000">
                    <a:off x="8153571"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90" name="TextBox 284"/>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8</a:t>
                    </a:r>
                  </a:p>
                </p:txBody>
              </p:sp>
            </p:grpSp>
            <p:grpSp>
              <p:nvGrpSpPr>
                <p:cNvPr id="18591" name="Group 39"/>
                <p:cNvGrpSpPr>
                  <a:grpSpLocks/>
                </p:cNvGrpSpPr>
                <p:nvPr/>
              </p:nvGrpSpPr>
              <p:grpSpPr bwMode="auto">
                <a:xfrm>
                  <a:off x="1905000" y="5147846"/>
                  <a:ext cx="383438" cy="460177"/>
                  <a:chOff x="8062774" y="4648200"/>
                  <a:chExt cx="383438" cy="460177"/>
                </a:xfrm>
              </p:grpSpPr>
              <p:cxnSp>
                <p:nvCxnSpPr>
                  <p:cNvPr id="282" name="Straight Connector 281"/>
                  <p:cNvCxnSpPr/>
                  <p:nvPr/>
                </p:nvCxnSpPr>
                <p:spPr>
                  <a:xfrm rot="5400000">
                    <a:off x="8152029"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93" name="TextBox 282"/>
                  <p:cNvSpPr txBox="1">
                    <a:spLocks noChangeArrowheads="1"/>
                  </p:cNvSpPr>
                  <p:nvPr/>
                </p:nvSpPr>
                <p:spPr bwMode="auto">
                  <a:xfrm>
                    <a:off x="806277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a:t>
                    </a:r>
                  </a:p>
                </p:txBody>
              </p:sp>
            </p:grpSp>
            <p:grpSp>
              <p:nvGrpSpPr>
                <p:cNvPr id="18594" name="Group 42"/>
                <p:cNvGrpSpPr>
                  <a:grpSpLocks/>
                </p:cNvGrpSpPr>
                <p:nvPr/>
              </p:nvGrpSpPr>
              <p:grpSpPr bwMode="auto">
                <a:xfrm>
                  <a:off x="2139920" y="5147846"/>
                  <a:ext cx="383438" cy="460177"/>
                  <a:chOff x="8069094" y="4648200"/>
                  <a:chExt cx="383438" cy="460177"/>
                </a:xfrm>
              </p:grpSpPr>
              <p:cxnSp>
                <p:nvCxnSpPr>
                  <p:cNvPr id="280" name="Straight Connector 279"/>
                  <p:cNvCxnSpPr/>
                  <p:nvPr/>
                </p:nvCxnSpPr>
                <p:spPr>
                  <a:xfrm rot="5400000">
                    <a:off x="8153663"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96" name="TextBox 280"/>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12</a:t>
                    </a:r>
                  </a:p>
                </p:txBody>
              </p:sp>
            </p:grpSp>
            <p:grpSp>
              <p:nvGrpSpPr>
                <p:cNvPr id="18597" name="Group 45"/>
                <p:cNvGrpSpPr>
                  <a:grpSpLocks/>
                </p:cNvGrpSpPr>
                <p:nvPr/>
              </p:nvGrpSpPr>
              <p:grpSpPr bwMode="auto">
                <a:xfrm>
                  <a:off x="2368520" y="5147846"/>
                  <a:ext cx="383438" cy="460177"/>
                  <a:chOff x="8069094" y="4648200"/>
                  <a:chExt cx="383438" cy="460177"/>
                </a:xfrm>
              </p:grpSpPr>
              <p:cxnSp>
                <p:nvCxnSpPr>
                  <p:cNvPr id="278" name="Straight Connector 277"/>
                  <p:cNvCxnSpPr/>
                  <p:nvPr/>
                </p:nvCxnSpPr>
                <p:spPr>
                  <a:xfrm rot="5400000">
                    <a:off x="8153709"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99" name="TextBox 278"/>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14</a:t>
                    </a:r>
                  </a:p>
                </p:txBody>
              </p:sp>
            </p:grpSp>
            <p:grpSp>
              <p:nvGrpSpPr>
                <p:cNvPr id="18600" name="Group 48"/>
                <p:cNvGrpSpPr>
                  <a:grpSpLocks/>
                </p:cNvGrpSpPr>
                <p:nvPr/>
              </p:nvGrpSpPr>
              <p:grpSpPr bwMode="auto">
                <a:xfrm>
                  <a:off x="2597120" y="5147846"/>
                  <a:ext cx="383438" cy="460177"/>
                  <a:chOff x="8069094" y="4648200"/>
                  <a:chExt cx="383438" cy="460177"/>
                </a:xfrm>
              </p:grpSpPr>
              <p:cxnSp>
                <p:nvCxnSpPr>
                  <p:cNvPr id="276" name="Straight Connector 24"/>
                  <p:cNvCxnSpPr/>
                  <p:nvPr/>
                </p:nvCxnSpPr>
                <p:spPr>
                  <a:xfrm rot="5400000">
                    <a:off x="8153755"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02" name="TextBox 276"/>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16</a:t>
                    </a:r>
                  </a:p>
                </p:txBody>
              </p:sp>
            </p:grpSp>
          </p:grpSp>
        </p:grpSp>
        <p:sp>
          <p:nvSpPr>
            <p:cNvPr id="18603" name="TextBox 260"/>
            <p:cNvSpPr txBox="1">
              <a:spLocks noChangeArrowheads="1"/>
            </p:cNvSpPr>
            <p:nvPr/>
          </p:nvSpPr>
          <p:spPr bwMode="auto">
            <a:xfrm>
              <a:off x="914400" y="5681246"/>
              <a:ext cx="25523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Quantity of Ice-Cream Cones </a:t>
              </a:r>
            </a:p>
          </p:txBody>
        </p:sp>
      </p:grpSp>
      <p:grpSp>
        <p:nvGrpSpPr>
          <p:cNvPr id="81" name="Group 299"/>
          <p:cNvGrpSpPr>
            <a:grpSpLocks/>
          </p:cNvGrpSpPr>
          <p:nvPr/>
        </p:nvGrpSpPr>
        <p:grpSpPr bwMode="auto">
          <a:xfrm>
            <a:off x="7445375" y="1666876"/>
            <a:ext cx="927100" cy="3897313"/>
            <a:chOff x="3795522" y="904069"/>
            <a:chExt cx="928625" cy="3897323"/>
          </a:xfrm>
        </p:grpSpPr>
        <p:cxnSp>
          <p:nvCxnSpPr>
            <p:cNvPr id="301" name="Straight Connector 300"/>
            <p:cNvCxnSpPr/>
            <p:nvPr/>
          </p:nvCxnSpPr>
          <p:spPr>
            <a:xfrm rot="5400000">
              <a:off x="2895887" y="3124192"/>
              <a:ext cx="3352809" cy="1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06" name="Group 56"/>
            <p:cNvGrpSpPr>
              <a:grpSpLocks/>
            </p:cNvGrpSpPr>
            <p:nvPr/>
          </p:nvGrpSpPr>
          <p:grpSpPr bwMode="auto">
            <a:xfrm>
              <a:off x="3983925" y="1828800"/>
              <a:ext cx="740222" cy="307777"/>
              <a:chOff x="6117778" y="2286000"/>
              <a:chExt cx="740222" cy="307777"/>
            </a:xfrm>
          </p:grpSpPr>
          <p:sp>
            <p:nvSpPr>
              <p:cNvPr id="18607" name="TextBox 53"/>
              <p:cNvSpPr txBox="1">
                <a:spLocks noChangeArrowheads="1"/>
              </p:cNvSpPr>
              <p:nvPr/>
            </p:nvSpPr>
            <p:spPr bwMode="auto">
              <a:xfrm>
                <a:off x="6117778" y="2286000"/>
                <a:ext cx="6319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$3.00</a:t>
                </a:r>
              </a:p>
            </p:txBody>
          </p:sp>
          <p:cxnSp>
            <p:nvCxnSpPr>
              <p:cNvPr id="320" name="Straight Connector 55"/>
              <p:cNvCxnSpPr/>
              <p:nvPr/>
            </p:nvCxnSpPr>
            <p:spPr>
              <a:xfrm>
                <a:off x="6705349" y="2513797"/>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09" name="Group 57"/>
            <p:cNvGrpSpPr>
              <a:grpSpLocks/>
            </p:cNvGrpSpPr>
            <p:nvPr/>
          </p:nvGrpSpPr>
          <p:grpSpPr bwMode="auto">
            <a:xfrm>
              <a:off x="4097738" y="2297668"/>
              <a:ext cx="626409" cy="307777"/>
              <a:chOff x="6231591" y="2286000"/>
              <a:chExt cx="626409" cy="307777"/>
            </a:xfrm>
          </p:grpSpPr>
          <p:sp>
            <p:nvSpPr>
              <p:cNvPr id="18610" name="TextBox 316"/>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2.50</a:t>
                </a:r>
              </a:p>
            </p:txBody>
          </p:sp>
          <p:cxnSp>
            <p:nvCxnSpPr>
              <p:cNvPr id="318" name="Straight Connector 317"/>
              <p:cNvCxnSpPr/>
              <p:nvPr/>
            </p:nvCxnSpPr>
            <p:spPr>
              <a:xfrm>
                <a:off x="6705349" y="2514831"/>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12" name="Group 60"/>
            <p:cNvGrpSpPr>
              <a:grpSpLocks/>
            </p:cNvGrpSpPr>
            <p:nvPr/>
          </p:nvGrpSpPr>
          <p:grpSpPr bwMode="auto">
            <a:xfrm>
              <a:off x="4097738" y="2754868"/>
              <a:ext cx="626409" cy="307777"/>
              <a:chOff x="6231591" y="2286000"/>
              <a:chExt cx="626409" cy="307777"/>
            </a:xfrm>
          </p:grpSpPr>
          <p:sp>
            <p:nvSpPr>
              <p:cNvPr id="18613" name="TextBox 314"/>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2.00</a:t>
                </a:r>
              </a:p>
            </p:txBody>
          </p:sp>
          <p:cxnSp>
            <p:nvCxnSpPr>
              <p:cNvPr id="316" name="Straight Connector 315"/>
              <p:cNvCxnSpPr/>
              <p:nvPr/>
            </p:nvCxnSpPr>
            <p:spPr>
              <a:xfrm>
                <a:off x="6705349" y="2514832"/>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15" name="Group 63"/>
            <p:cNvGrpSpPr>
              <a:grpSpLocks/>
            </p:cNvGrpSpPr>
            <p:nvPr/>
          </p:nvGrpSpPr>
          <p:grpSpPr bwMode="auto">
            <a:xfrm>
              <a:off x="4097738" y="3212068"/>
              <a:ext cx="626409" cy="307777"/>
              <a:chOff x="6231591" y="2286000"/>
              <a:chExt cx="626409" cy="307777"/>
            </a:xfrm>
          </p:grpSpPr>
          <p:sp>
            <p:nvSpPr>
              <p:cNvPr id="18616" name="TextBox 312"/>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1.50</a:t>
                </a:r>
              </a:p>
            </p:txBody>
          </p:sp>
          <p:cxnSp>
            <p:nvCxnSpPr>
              <p:cNvPr id="314" name="Straight Connector 313"/>
              <p:cNvCxnSpPr/>
              <p:nvPr/>
            </p:nvCxnSpPr>
            <p:spPr>
              <a:xfrm>
                <a:off x="6705349" y="2514833"/>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18" name="Group 66"/>
            <p:cNvGrpSpPr>
              <a:grpSpLocks/>
            </p:cNvGrpSpPr>
            <p:nvPr/>
          </p:nvGrpSpPr>
          <p:grpSpPr bwMode="auto">
            <a:xfrm>
              <a:off x="4097738" y="3669268"/>
              <a:ext cx="626409" cy="307777"/>
              <a:chOff x="6231591" y="2286000"/>
              <a:chExt cx="626409" cy="307777"/>
            </a:xfrm>
          </p:grpSpPr>
          <p:sp>
            <p:nvSpPr>
              <p:cNvPr id="18619" name="TextBox 310"/>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1.00</a:t>
                </a:r>
              </a:p>
            </p:txBody>
          </p:sp>
          <p:cxnSp>
            <p:nvCxnSpPr>
              <p:cNvPr id="312" name="Straight Connector 311"/>
              <p:cNvCxnSpPr/>
              <p:nvPr/>
            </p:nvCxnSpPr>
            <p:spPr>
              <a:xfrm>
                <a:off x="6705349" y="2514834"/>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21" name="Group 69"/>
            <p:cNvGrpSpPr>
              <a:grpSpLocks/>
            </p:cNvGrpSpPr>
            <p:nvPr/>
          </p:nvGrpSpPr>
          <p:grpSpPr bwMode="auto">
            <a:xfrm>
              <a:off x="4097738" y="4126468"/>
              <a:ext cx="626409" cy="307777"/>
              <a:chOff x="6231591" y="2286000"/>
              <a:chExt cx="626409" cy="307777"/>
            </a:xfrm>
          </p:grpSpPr>
          <p:sp>
            <p:nvSpPr>
              <p:cNvPr id="18622" name="TextBox 308"/>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0.50</a:t>
                </a:r>
              </a:p>
            </p:txBody>
          </p:sp>
          <p:cxnSp>
            <p:nvCxnSpPr>
              <p:cNvPr id="310" name="Straight Connector 309"/>
              <p:cNvCxnSpPr/>
              <p:nvPr/>
            </p:nvCxnSpPr>
            <p:spPr>
              <a:xfrm>
                <a:off x="6705349" y="2514835"/>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624" name="TextBox 307"/>
            <p:cNvSpPr txBox="1">
              <a:spLocks noChangeArrowheads="1"/>
            </p:cNvSpPr>
            <p:nvPr/>
          </p:nvSpPr>
          <p:spPr bwMode="auto">
            <a:xfrm>
              <a:off x="3795522" y="904069"/>
              <a:ext cx="792793" cy="95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400"/>
                <a:t>Price of</a:t>
              </a:r>
            </a:p>
            <a:p>
              <a:pPr algn="r"/>
              <a:r>
                <a:rPr lang="en-US" altLang="en-US" sz="1400"/>
                <a:t> Ice</a:t>
              </a:r>
            </a:p>
            <a:p>
              <a:pPr algn="r"/>
              <a:r>
                <a:rPr lang="en-US" altLang="en-US" sz="1400"/>
                <a:t>Cream</a:t>
              </a:r>
            </a:p>
            <a:p>
              <a:pPr algn="r"/>
              <a:r>
                <a:rPr lang="en-US" altLang="en-US" sz="1400"/>
                <a:t>Cones</a:t>
              </a:r>
            </a:p>
          </p:txBody>
        </p:sp>
      </p:grpSp>
      <p:cxnSp>
        <p:nvCxnSpPr>
          <p:cNvPr id="321" name="Straight Connector 320"/>
          <p:cNvCxnSpPr/>
          <p:nvPr/>
        </p:nvCxnSpPr>
        <p:spPr>
          <a:xfrm>
            <a:off x="8226426" y="3733800"/>
            <a:ext cx="817563"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rot="5400000" flipH="1" flipV="1">
            <a:off x="8128794" y="4647406"/>
            <a:ext cx="18288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23" name="Freeform 183"/>
          <p:cNvSpPr>
            <a:spLocks/>
          </p:cNvSpPr>
          <p:nvPr/>
        </p:nvSpPr>
        <p:spPr bwMode="auto">
          <a:xfrm>
            <a:off x="8967788" y="369093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p>
        </p:txBody>
      </p:sp>
      <p:sp>
        <p:nvSpPr>
          <p:cNvPr id="324" name="TextBox 323"/>
          <p:cNvSpPr txBox="1">
            <a:spLocks noChangeArrowheads="1"/>
          </p:cNvSpPr>
          <p:nvPr/>
        </p:nvSpPr>
        <p:spPr bwMode="auto">
          <a:xfrm>
            <a:off x="8732838" y="1152525"/>
            <a:ext cx="925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solidFill>
                  <a:srgbClr val="800080"/>
                </a:solidFill>
              </a:rPr>
              <a:t>Market </a:t>
            </a:r>
          </a:p>
          <a:p>
            <a:pPr algn="ctr"/>
            <a:r>
              <a:rPr lang="en-US" altLang="en-US" sz="1600">
                <a:solidFill>
                  <a:srgbClr val="800080"/>
                </a:solidFill>
              </a:rPr>
              <a:t>demand</a:t>
            </a:r>
          </a:p>
        </p:txBody>
      </p:sp>
    </p:spTree>
    <p:extLst>
      <p:ext uri="{BB962C8B-B14F-4D97-AF65-F5344CB8AC3E}">
        <p14:creationId xmlns:p14="http://schemas.microsoft.com/office/powerpoint/2010/main" val="3461357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4"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500"/>
                                        <p:tgtEl>
                                          <p:spTgt spid="73"/>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left)">
                                      <p:cBhvr>
                                        <p:cTn id="29" dur="500"/>
                                        <p:tgtEl>
                                          <p:spTgt spid="82"/>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up)">
                                      <p:cBhvr>
                                        <p:cTn id="33" dur="500"/>
                                        <p:tgtEl>
                                          <p:spTgt spid="76"/>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wipe(left)">
                                      <p:cBhvr>
                                        <p:cTn id="37" dur="1000"/>
                                        <p:tgtEl>
                                          <p:spTgt spid="252"/>
                                        </p:tgtEl>
                                      </p:cBhvr>
                                    </p:animEffect>
                                  </p:childTnLst>
                                </p:cTn>
                              </p:par>
                            </p:childTnLst>
                          </p:cTn>
                        </p:par>
                        <p:par>
                          <p:cTn id="38" fill="hold" nodeType="afterGroup">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47"/>
                                        </p:tgtEl>
                                        <p:attrNameLst>
                                          <p:attrName>style.visibility</p:attrName>
                                        </p:attrNameLst>
                                      </p:cBhvr>
                                      <p:to>
                                        <p:strVal val="visible"/>
                                      </p:to>
                                    </p:set>
                                    <p:animEffect transition="in" filter="wipe(left)">
                                      <p:cBhvr>
                                        <p:cTn id="41" dur="500"/>
                                        <p:tgtEl>
                                          <p:spTgt spid="247"/>
                                        </p:tgtEl>
                                      </p:cBhvr>
                                    </p:animEffect>
                                  </p:childTnLst>
                                </p:cTn>
                              </p:par>
                            </p:childTnLst>
                          </p:cTn>
                        </p:par>
                        <p:par>
                          <p:cTn id="42" fill="hold" nodeType="afterGroup">
                            <p:stCondLst>
                              <p:cond delay="4500"/>
                            </p:stCondLst>
                            <p:childTnLst>
                              <p:par>
                                <p:cTn id="43" presetID="2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2" presetClass="entr" presetSubtype="4"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77"/>
                                        </p:tgtEl>
                                        <p:attrNameLst>
                                          <p:attrName>style.visibility</p:attrName>
                                        </p:attrNameLst>
                                      </p:cBhvr>
                                      <p:to>
                                        <p:strVal val="visible"/>
                                      </p:to>
                                    </p:set>
                                    <p:animEffect transition="in" filter="wipe(down)">
                                      <p:cBhvr>
                                        <p:cTn id="51" dur="500"/>
                                        <p:tgtEl>
                                          <p:spTgt spid="177"/>
                                        </p:tgtEl>
                                      </p:cBhvr>
                                    </p:animEffect>
                                  </p:childTnLst>
                                </p:cTn>
                              </p:par>
                            </p:childTnLst>
                          </p:cTn>
                        </p:par>
                        <p:par>
                          <p:cTn id="52" fill="hold" nodeType="afterGroup">
                            <p:stCondLst>
                              <p:cond delay="5000"/>
                            </p:stCondLst>
                            <p:childTnLst>
                              <p:par>
                                <p:cTn id="53" presetID="22" presetClass="entr" presetSubtype="8"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nodeType="afterGroup">
                            <p:stCondLst>
                              <p:cond delay="5500"/>
                            </p:stCondLst>
                            <p:childTnLst>
                              <p:par>
                                <p:cTn id="57" presetID="22" presetClass="entr" presetSubtype="8" fill="hold" nodeType="afterEffect">
                                  <p:stCondLst>
                                    <p:cond delay="0"/>
                                  </p:stCondLst>
                                  <p:childTnLst>
                                    <p:set>
                                      <p:cBhvr>
                                        <p:cTn id="58" dur="1" fill="hold">
                                          <p:stCondLst>
                                            <p:cond delay="0"/>
                                          </p:stCondLst>
                                        </p:cTn>
                                        <p:tgtEl>
                                          <p:spTgt spid="244"/>
                                        </p:tgtEl>
                                        <p:attrNameLst>
                                          <p:attrName>style.visibility</p:attrName>
                                        </p:attrNameLst>
                                      </p:cBhvr>
                                      <p:to>
                                        <p:strVal val="visible"/>
                                      </p:to>
                                    </p:set>
                                    <p:animEffect transition="in" filter="wipe(left)">
                                      <p:cBhvr>
                                        <p:cTn id="59" dur="500"/>
                                        <p:tgtEl>
                                          <p:spTgt spid="244"/>
                                        </p:tgtEl>
                                      </p:cBhvr>
                                    </p:animEffect>
                                  </p:childTnLst>
                                </p:cTn>
                              </p:par>
                            </p:childTnLst>
                          </p:cTn>
                        </p:par>
                        <p:par>
                          <p:cTn id="60" fill="hold" nodeType="afterGroup">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246"/>
                                        </p:tgtEl>
                                        <p:attrNameLst>
                                          <p:attrName>style.visibility</p:attrName>
                                        </p:attrNameLst>
                                      </p:cBhvr>
                                      <p:to>
                                        <p:strVal val="visible"/>
                                      </p:to>
                                    </p:set>
                                    <p:animEffect transition="in" filter="wipe(left)">
                                      <p:cBhvr>
                                        <p:cTn id="63" dur="500"/>
                                        <p:tgtEl>
                                          <p:spTgt spid="246"/>
                                        </p:tgtEl>
                                      </p:cBhvr>
                                    </p:animEffect>
                                  </p:childTnLst>
                                </p:cTn>
                              </p:par>
                            </p:childTnLst>
                          </p:cTn>
                        </p:par>
                        <p:par>
                          <p:cTn id="64" fill="hold" nodeType="afterGroup">
                            <p:stCondLst>
                              <p:cond delay="6500"/>
                            </p:stCondLst>
                            <p:childTnLst>
                              <p:par>
                                <p:cTn id="65" presetID="22" presetClass="entr" presetSubtype="1" fill="hold" nodeType="afterEffect">
                                  <p:stCondLst>
                                    <p:cond delay="0"/>
                                  </p:stCondLst>
                                  <p:childTnLst>
                                    <p:set>
                                      <p:cBhvr>
                                        <p:cTn id="66" dur="1" fill="hold">
                                          <p:stCondLst>
                                            <p:cond delay="0"/>
                                          </p:stCondLst>
                                        </p:cTn>
                                        <p:tgtEl>
                                          <p:spTgt spid="245"/>
                                        </p:tgtEl>
                                        <p:attrNameLst>
                                          <p:attrName>style.visibility</p:attrName>
                                        </p:attrNameLst>
                                      </p:cBhvr>
                                      <p:to>
                                        <p:strVal val="visible"/>
                                      </p:to>
                                    </p:set>
                                    <p:animEffect transition="in" filter="wipe(up)">
                                      <p:cBhvr>
                                        <p:cTn id="67" dur="500"/>
                                        <p:tgtEl>
                                          <p:spTgt spid="245"/>
                                        </p:tgtEl>
                                      </p:cBhvr>
                                    </p:animEffect>
                                  </p:childTnLst>
                                </p:cTn>
                              </p:par>
                            </p:childTnLst>
                          </p:cTn>
                        </p:par>
                        <p:par>
                          <p:cTn id="68" fill="hold" nodeType="afterGroup">
                            <p:stCondLst>
                              <p:cond delay="7000"/>
                            </p:stCondLst>
                            <p:childTnLst>
                              <p:par>
                                <p:cTn id="69" presetID="22" presetClass="entr" presetSubtype="8" fill="hold" grpId="0" nodeType="afterEffect">
                                  <p:stCondLst>
                                    <p:cond delay="500"/>
                                  </p:stCondLst>
                                  <p:childTnLst>
                                    <p:set>
                                      <p:cBhvr>
                                        <p:cTn id="70" dur="1" fill="hold">
                                          <p:stCondLst>
                                            <p:cond delay="0"/>
                                          </p:stCondLst>
                                        </p:cTn>
                                        <p:tgtEl>
                                          <p:spTgt spid="253"/>
                                        </p:tgtEl>
                                        <p:attrNameLst>
                                          <p:attrName>style.visibility</p:attrName>
                                        </p:attrNameLst>
                                      </p:cBhvr>
                                      <p:to>
                                        <p:strVal val="visible"/>
                                      </p:to>
                                    </p:set>
                                    <p:animEffect transition="in" filter="wipe(left)">
                                      <p:cBhvr>
                                        <p:cTn id="71" dur="1000"/>
                                        <p:tgtEl>
                                          <p:spTgt spid="253"/>
                                        </p:tgtEl>
                                      </p:cBhvr>
                                    </p:animEffect>
                                  </p:childTnLst>
                                </p:cTn>
                              </p:par>
                            </p:childTnLst>
                          </p:cTn>
                        </p:par>
                        <p:par>
                          <p:cTn id="72" fill="hold" nodeType="afterGroup">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324"/>
                                        </p:tgtEl>
                                        <p:attrNameLst>
                                          <p:attrName>style.visibility</p:attrName>
                                        </p:attrNameLst>
                                      </p:cBhvr>
                                      <p:to>
                                        <p:strVal val="visible"/>
                                      </p:to>
                                    </p:set>
                                    <p:animEffect transition="in" filter="wipe(left)">
                                      <p:cBhvr>
                                        <p:cTn id="75" dur="500"/>
                                        <p:tgtEl>
                                          <p:spTgt spid="324"/>
                                        </p:tgtEl>
                                      </p:cBhvr>
                                    </p:animEffect>
                                  </p:childTnLst>
                                </p:cTn>
                              </p:par>
                            </p:childTnLst>
                          </p:cTn>
                        </p:par>
                        <p:par>
                          <p:cTn id="76" fill="hold" nodeType="afterGroup">
                            <p:stCondLst>
                              <p:cond delay="9000"/>
                            </p:stCondLst>
                            <p:childTnLst>
                              <p:par>
                                <p:cTn id="77" presetID="22" presetClass="entr" presetSubtype="8" fill="hold"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wipe(left)">
                                      <p:cBhvr>
                                        <p:cTn id="79" dur="500"/>
                                        <p:tgtEl>
                                          <p:spTgt spid="64"/>
                                        </p:tgtEl>
                                      </p:cBhvr>
                                    </p:animEffect>
                                  </p:childTnLst>
                                </p:cTn>
                              </p:par>
                              <p:par>
                                <p:cTn id="80" presetID="22" presetClass="entr" presetSubtype="4" fill="hold" nodeType="with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wipe(down)">
                                      <p:cBhvr>
                                        <p:cTn id="82" dur="500"/>
                                        <p:tgtEl>
                                          <p:spTgt spid="8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4"/>
                                        </p:tgtEl>
                                        <p:attrNameLst>
                                          <p:attrName>style.visibility</p:attrName>
                                        </p:attrNameLst>
                                      </p:cBhvr>
                                      <p:to>
                                        <p:strVal val="visible"/>
                                      </p:to>
                                    </p:set>
                                    <p:animEffect transition="in" filter="wipe(down)">
                                      <p:cBhvr>
                                        <p:cTn id="85" dur="500"/>
                                        <p:tgtEl>
                                          <p:spTgt spid="254"/>
                                        </p:tgtEl>
                                      </p:cBhvr>
                                    </p:animEffect>
                                  </p:childTnLst>
                                </p:cTn>
                              </p:par>
                            </p:childTnLst>
                          </p:cTn>
                        </p:par>
                        <p:par>
                          <p:cTn id="86" fill="hold" nodeType="afterGroup">
                            <p:stCondLst>
                              <p:cond delay="9500"/>
                            </p:stCondLst>
                            <p:childTnLst>
                              <p:par>
                                <p:cTn id="87" presetID="22" presetClass="entr" presetSubtype="8" fill="hold" nodeType="after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wipe(left)">
                                      <p:cBhvr>
                                        <p:cTn id="89" dur="500"/>
                                        <p:tgtEl>
                                          <p:spTgt spid="62"/>
                                        </p:tgtEl>
                                      </p:cBhvr>
                                    </p:animEffect>
                                  </p:childTnLst>
                                </p:cTn>
                              </p:par>
                            </p:childTnLst>
                          </p:cTn>
                        </p:par>
                        <p:par>
                          <p:cTn id="90" fill="hold" nodeType="afterGroup">
                            <p:stCondLst>
                              <p:cond delay="10000"/>
                            </p:stCondLst>
                            <p:childTnLst>
                              <p:par>
                                <p:cTn id="91" presetID="22" presetClass="entr" presetSubtype="8" fill="hold" nodeType="afterEffect">
                                  <p:stCondLst>
                                    <p:cond delay="0"/>
                                  </p:stCondLst>
                                  <p:childTnLst>
                                    <p:set>
                                      <p:cBhvr>
                                        <p:cTn id="92" dur="1" fill="hold">
                                          <p:stCondLst>
                                            <p:cond delay="0"/>
                                          </p:stCondLst>
                                        </p:cTn>
                                        <p:tgtEl>
                                          <p:spTgt spid="321"/>
                                        </p:tgtEl>
                                        <p:attrNameLst>
                                          <p:attrName>style.visibility</p:attrName>
                                        </p:attrNameLst>
                                      </p:cBhvr>
                                      <p:to>
                                        <p:strVal val="visible"/>
                                      </p:to>
                                    </p:set>
                                    <p:animEffect transition="in" filter="wipe(left)">
                                      <p:cBhvr>
                                        <p:cTn id="93" dur="500"/>
                                        <p:tgtEl>
                                          <p:spTgt spid="321"/>
                                        </p:tgtEl>
                                      </p:cBhvr>
                                    </p:animEffect>
                                  </p:childTnLst>
                                </p:cTn>
                              </p:par>
                            </p:childTnLst>
                          </p:cTn>
                        </p:par>
                        <p:par>
                          <p:cTn id="94" fill="hold" nodeType="afterGroup">
                            <p:stCondLst>
                              <p:cond delay="10500"/>
                            </p:stCondLst>
                            <p:childTnLst>
                              <p:par>
                                <p:cTn id="95" presetID="22" presetClass="entr" presetSubtype="8" fill="hold" grpId="0" nodeType="afterEffect">
                                  <p:stCondLst>
                                    <p:cond delay="0"/>
                                  </p:stCondLst>
                                  <p:childTnLst>
                                    <p:set>
                                      <p:cBhvr>
                                        <p:cTn id="96" dur="1" fill="hold">
                                          <p:stCondLst>
                                            <p:cond delay="0"/>
                                          </p:stCondLst>
                                        </p:cTn>
                                        <p:tgtEl>
                                          <p:spTgt spid="323"/>
                                        </p:tgtEl>
                                        <p:attrNameLst>
                                          <p:attrName>style.visibility</p:attrName>
                                        </p:attrNameLst>
                                      </p:cBhvr>
                                      <p:to>
                                        <p:strVal val="visible"/>
                                      </p:to>
                                    </p:set>
                                    <p:animEffect transition="in" filter="wipe(left)">
                                      <p:cBhvr>
                                        <p:cTn id="97" dur="500"/>
                                        <p:tgtEl>
                                          <p:spTgt spid="323"/>
                                        </p:tgtEl>
                                      </p:cBhvr>
                                    </p:animEffect>
                                  </p:childTnLst>
                                </p:cTn>
                              </p:par>
                            </p:childTnLst>
                          </p:cTn>
                        </p:par>
                        <p:par>
                          <p:cTn id="98" fill="hold" nodeType="afterGroup">
                            <p:stCondLst>
                              <p:cond delay="11000"/>
                            </p:stCondLst>
                            <p:childTnLst>
                              <p:par>
                                <p:cTn id="99" presetID="22" presetClass="entr" presetSubtype="1" fill="hold" nodeType="afterEffect">
                                  <p:stCondLst>
                                    <p:cond delay="0"/>
                                  </p:stCondLst>
                                  <p:childTnLst>
                                    <p:set>
                                      <p:cBhvr>
                                        <p:cTn id="100" dur="1" fill="hold">
                                          <p:stCondLst>
                                            <p:cond delay="0"/>
                                          </p:stCondLst>
                                        </p:cTn>
                                        <p:tgtEl>
                                          <p:spTgt spid="322"/>
                                        </p:tgtEl>
                                        <p:attrNameLst>
                                          <p:attrName>style.visibility</p:attrName>
                                        </p:attrNameLst>
                                      </p:cBhvr>
                                      <p:to>
                                        <p:strVal val="visible"/>
                                      </p:to>
                                    </p:set>
                                    <p:animEffect transition="in" filter="wipe(up)">
                                      <p:cBhvr>
                                        <p:cTn id="101"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2" grpId="0" animBg="1"/>
      <p:bldP spid="105" grpId="0"/>
      <p:bldP spid="177" grpId="0" animBg="1"/>
      <p:bldP spid="246" grpId="0" animBg="1"/>
      <p:bldP spid="247" grpId="0"/>
      <p:bldP spid="252" grpId="0"/>
      <p:bldP spid="253" grpId="0"/>
      <p:bldP spid="254" grpId="0" animBg="1"/>
      <p:bldP spid="323" grpId="0" animBg="1"/>
      <p:bldP spid="3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Demand Analysis- Assumptions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No change in taste and preference.</a:t>
            </a:r>
          </a:p>
          <a:p>
            <a:pPr>
              <a:buFont typeface="Wingdings" panose="05000000000000000000" pitchFamily="2" charset="2"/>
              <a:buChar char="§"/>
            </a:pPr>
            <a:r>
              <a:rPr lang="en-US" dirty="0"/>
              <a:t>Income of the consumer is constant.</a:t>
            </a:r>
          </a:p>
          <a:p>
            <a:pPr>
              <a:buFont typeface="Wingdings" panose="05000000000000000000" pitchFamily="2" charset="2"/>
              <a:buChar char="§"/>
            </a:pPr>
            <a:r>
              <a:rPr lang="en-US" dirty="0"/>
              <a:t>No change in customs, habit, quality of goods.</a:t>
            </a:r>
          </a:p>
          <a:p>
            <a:pPr>
              <a:buFont typeface="Wingdings" panose="05000000000000000000" pitchFamily="2" charset="2"/>
              <a:buChar char="§"/>
            </a:pPr>
            <a:r>
              <a:rPr lang="en-US" dirty="0"/>
              <a:t>No change in substitute products, related products and the price of the product.</a:t>
            </a:r>
          </a:p>
          <a:p>
            <a:pPr>
              <a:buFont typeface="Wingdings" panose="05000000000000000000" pitchFamily="2" charset="2"/>
              <a:buChar char="§"/>
            </a:pPr>
            <a:r>
              <a:rPr lang="en-US" dirty="0"/>
              <a:t>No complementary goods.</a:t>
            </a:r>
          </a:p>
        </p:txBody>
      </p:sp>
    </p:spTree>
    <p:extLst>
      <p:ext uri="{BB962C8B-B14F-4D97-AF65-F5344CB8AC3E}">
        <p14:creationId xmlns:p14="http://schemas.microsoft.com/office/powerpoint/2010/main" val="168765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651"/>
          </a:xfrm>
        </p:spPr>
        <p:txBody>
          <a:bodyPr/>
          <a:lstStyle/>
          <a:p>
            <a:r>
              <a:rPr lang="en-US" b="1" dirty="0"/>
              <a:t>Demand Function</a:t>
            </a:r>
          </a:p>
        </p:txBody>
      </p:sp>
      <p:sp>
        <p:nvSpPr>
          <p:cNvPr id="3" name="Content Placeholder 2"/>
          <p:cNvSpPr>
            <a:spLocks noGrp="1"/>
          </p:cNvSpPr>
          <p:nvPr>
            <p:ph idx="1"/>
          </p:nvPr>
        </p:nvSpPr>
        <p:spPr>
          <a:xfrm>
            <a:off x="838200" y="1487606"/>
            <a:ext cx="10515600" cy="4689357"/>
          </a:xfrm>
        </p:spPr>
        <p:txBody>
          <a:bodyPr/>
          <a:lstStyle/>
          <a:p>
            <a:pPr marL="469900" marR="5080" indent="-457200" algn="just">
              <a:lnSpc>
                <a:spcPct val="100000"/>
              </a:lnSpc>
              <a:spcBef>
                <a:spcPts val="620"/>
              </a:spcBef>
              <a:buSzPct val="80000"/>
              <a:buFont typeface="Wingdings" panose="05000000000000000000" pitchFamily="2" charset="2"/>
              <a:buChar char="q"/>
              <a:tabLst>
                <a:tab pos="355600" algn="l"/>
              </a:tabLst>
            </a:pPr>
            <a:r>
              <a:rPr lang="en-US" dirty="0">
                <a:latin typeface="Tahoma"/>
                <a:cs typeface="Tahoma"/>
              </a:rPr>
              <a:t>A </a:t>
            </a:r>
            <a:r>
              <a:rPr lang="en-US" spc="-5" dirty="0">
                <a:latin typeface="Tahoma"/>
                <a:cs typeface="Tahoma"/>
              </a:rPr>
              <a:t>Mathematical relationship between quantity  demanded </a:t>
            </a:r>
            <a:r>
              <a:rPr lang="en-US" spc="-10" dirty="0">
                <a:latin typeface="Tahoma"/>
                <a:cs typeface="Tahoma"/>
              </a:rPr>
              <a:t>of </a:t>
            </a:r>
            <a:r>
              <a:rPr lang="en-US" spc="-5" dirty="0">
                <a:latin typeface="Tahoma"/>
                <a:cs typeface="Tahoma"/>
              </a:rPr>
              <a:t>the commodity and its  determinants </a:t>
            </a:r>
            <a:r>
              <a:rPr lang="en-US" dirty="0">
                <a:latin typeface="Tahoma"/>
                <a:cs typeface="Tahoma"/>
              </a:rPr>
              <a:t>is </a:t>
            </a:r>
            <a:r>
              <a:rPr lang="en-US" spc="-10" dirty="0">
                <a:latin typeface="Tahoma"/>
                <a:cs typeface="Tahoma"/>
              </a:rPr>
              <a:t>known </a:t>
            </a:r>
            <a:r>
              <a:rPr lang="en-US" dirty="0">
                <a:latin typeface="Tahoma"/>
                <a:cs typeface="Tahoma"/>
              </a:rPr>
              <a:t>as </a:t>
            </a:r>
            <a:r>
              <a:rPr lang="en-US" spc="-5" dirty="0">
                <a:latin typeface="Tahoma"/>
                <a:cs typeface="Tahoma"/>
              </a:rPr>
              <a:t>Demand</a:t>
            </a:r>
            <a:r>
              <a:rPr lang="en-US" spc="-15" dirty="0">
                <a:latin typeface="Tahoma"/>
                <a:cs typeface="Tahoma"/>
              </a:rPr>
              <a:t> </a:t>
            </a:r>
            <a:r>
              <a:rPr lang="en-US" spc="-10" dirty="0">
                <a:latin typeface="Tahoma"/>
                <a:cs typeface="Tahoma"/>
              </a:rPr>
              <a:t>Function.</a:t>
            </a:r>
            <a:endParaRPr lang="en-US" dirty="0">
              <a:latin typeface="Tahoma"/>
              <a:cs typeface="Tahoma"/>
            </a:endParaRPr>
          </a:p>
          <a:p>
            <a:pPr marL="469900" marR="5080" indent="-457200" algn="just">
              <a:lnSpc>
                <a:spcPct val="100000"/>
              </a:lnSpc>
              <a:spcBef>
                <a:spcPts val="620"/>
              </a:spcBef>
              <a:buSzPct val="80000"/>
              <a:buFont typeface="Wingdings" panose="05000000000000000000" pitchFamily="2" charset="2"/>
              <a:buChar char="q"/>
              <a:tabLst>
                <a:tab pos="355600" algn="l"/>
              </a:tabLst>
            </a:pPr>
            <a:r>
              <a:rPr lang="en-US" spc="-5" dirty="0">
                <a:latin typeface="Tahoma"/>
                <a:cs typeface="Tahoma"/>
              </a:rPr>
              <a:t>When this relationship relates to the demand by  </a:t>
            </a:r>
            <a:r>
              <a:rPr lang="en-US" dirty="0">
                <a:latin typeface="Tahoma"/>
                <a:cs typeface="Tahoma"/>
              </a:rPr>
              <a:t>an </a:t>
            </a:r>
            <a:r>
              <a:rPr lang="en-US" spc="-5" dirty="0">
                <a:latin typeface="Tahoma"/>
                <a:cs typeface="Tahoma"/>
              </a:rPr>
              <a:t>individual consumer it </a:t>
            </a:r>
            <a:r>
              <a:rPr lang="en-US" dirty="0">
                <a:latin typeface="Tahoma"/>
                <a:cs typeface="Tahoma"/>
              </a:rPr>
              <a:t>is </a:t>
            </a:r>
            <a:r>
              <a:rPr lang="en-US" spc="-5" dirty="0">
                <a:latin typeface="Tahoma"/>
                <a:cs typeface="Tahoma"/>
              </a:rPr>
              <a:t>known </a:t>
            </a:r>
            <a:r>
              <a:rPr lang="en-US" dirty="0">
                <a:latin typeface="Tahoma"/>
                <a:cs typeface="Tahoma"/>
              </a:rPr>
              <a:t>as </a:t>
            </a:r>
            <a:r>
              <a:rPr lang="en-US" spc="-5" dirty="0">
                <a:latin typeface="Tahoma"/>
                <a:cs typeface="Tahoma"/>
              </a:rPr>
              <a:t>Individual demand function and while </a:t>
            </a:r>
            <a:r>
              <a:rPr lang="en-US" dirty="0">
                <a:latin typeface="Tahoma"/>
                <a:cs typeface="Tahoma"/>
              </a:rPr>
              <a:t>it relates to </a:t>
            </a:r>
            <a:r>
              <a:rPr lang="en-US" spc="-10" dirty="0">
                <a:latin typeface="Tahoma"/>
                <a:cs typeface="Tahoma"/>
              </a:rPr>
              <a:t>the  </a:t>
            </a:r>
            <a:r>
              <a:rPr lang="en-US" spc="-5" dirty="0">
                <a:latin typeface="Tahoma"/>
                <a:cs typeface="Tahoma"/>
              </a:rPr>
              <a:t>market its </a:t>
            </a:r>
            <a:r>
              <a:rPr lang="en-US" spc="-10" dirty="0">
                <a:latin typeface="Tahoma"/>
                <a:cs typeface="Tahoma"/>
              </a:rPr>
              <a:t>known </a:t>
            </a:r>
            <a:r>
              <a:rPr lang="en-US" dirty="0">
                <a:latin typeface="Tahoma"/>
                <a:cs typeface="Tahoma"/>
              </a:rPr>
              <a:t>as </a:t>
            </a:r>
            <a:r>
              <a:rPr lang="en-US" spc="-5" dirty="0">
                <a:latin typeface="Tahoma"/>
                <a:cs typeface="Tahoma"/>
              </a:rPr>
              <a:t>market demand</a:t>
            </a:r>
            <a:r>
              <a:rPr lang="en-US" spc="-20" dirty="0">
                <a:latin typeface="Tahoma"/>
                <a:cs typeface="Tahoma"/>
              </a:rPr>
              <a:t> </a:t>
            </a:r>
            <a:r>
              <a:rPr lang="en-US" spc="-10" dirty="0">
                <a:latin typeface="Tahoma"/>
                <a:cs typeface="Tahoma"/>
              </a:rPr>
              <a:t>function.</a:t>
            </a:r>
            <a:endParaRPr lang="en-US" dirty="0">
              <a:latin typeface="Tahoma"/>
              <a:cs typeface="Tahoma"/>
            </a:endParaRPr>
          </a:p>
          <a:p>
            <a:pPr marL="469900" marR="5080" indent="-457200" algn="just">
              <a:lnSpc>
                <a:spcPct val="100000"/>
              </a:lnSpc>
              <a:spcBef>
                <a:spcPts val="620"/>
              </a:spcBef>
              <a:buSzPct val="80000"/>
              <a:buFont typeface="Wingdings" panose="05000000000000000000" pitchFamily="2" charset="2"/>
              <a:buChar char="q"/>
              <a:tabLst>
                <a:tab pos="355600" algn="l"/>
              </a:tabLst>
            </a:pPr>
            <a:r>
              <a:rPr lang="en-US" spc="-5" dirty="0">
                <a:latin typeface="Tahoma"/>
                <a:cs typeface="Tahoma"/>
              </a:rPr>
              <a:t>Individual </a:t>
            </a:r>
            <a:r>
              <a:rPr lang="en-US" dirty="0">
                <a:latin typeface="Tahoma"/>
                <a:cs typeface="Tahoma"/>
              </a:rPr>
              <a:t>Demand </a:t>
            </a:r>
            <a:r>
              <a:rPr lang="en-US" spc="-5" dirty="0">
                <a:latin typeface="Tahoma"/>
                <a:cs typeface="Tahoma"/>
              </a:rPr>
              <a:t>Function</a:t>
            </a:r>
            <a:r>
              <a:rPr lang="en-US" spc="20" dirty="0">
                <a:latin typeface="Tahoma"/>
                <a:cs typeface="Tahoma"/>
              </a:rPr>
              <a:t> </a:t>
            </a:r>
            <a:r>
              <a:rPr lang="en-US" dirty="0">
                <a:latin typeface="Tahoma"/>
                <a:cs typeface="Tahoma"/>
              </a:rPr>
              <a:t>:</a:t>
            </a:r>
          </a:p>
          <a:p>
            <a:pPr marL="354965">
              <a:lnSpc>
                <a:spcPct val="100000"/>
              </a:lnSpc>
              <a:spcBef>
                <a:spcPts val="620"/>
              </a:spcBef>
            </a:pPr>
            <a:r>
              <a:rPr lang="en-US" spc="-5" dirty="0" err="1">
                <a:latin typeface="Tahoma"/>
                <a:cs typeface="Tahoma"/>
              </a:rPr>
              <a:t>Qdx</a:t>
            </a:r>
            <a:r>
              <a:rPr lang="en-US" spc="-5" dirty="0">
                <a:latin typeface="Tahoma"/>
                <a:cs typeface="Tahoma"/>
              </a:rPr>
              <a:t> </a:t>
            </a:r>
            <a:r>
              <a:rPr lang="en-US" dirty="0">
                <a:latin typeface="Tahoma"/>
                <a:cs typeface="Tahoma"/>
              </a:rPr>
              <a:t>= f </a:t>
            </a:r>
            <a:r>
              <a:rPr lang="en-US" spc="-5" dirty="0">
                <a:latin typeface="Tahoma"/>
                <a:cs typeface="Tahoma"/>
              </a:rPr>
              <a:t>(</a:t>
            </a:r>
            <a:r>
              <a:rPr lang="en-US" spc="-5" dirty="0" err="1">
                <a:latin typeface="Tahoma"/>
                <a:cs typeface="Tahoma"/>
              </a:rPr>
              <a:t>Px</a:t>
            </a:r>
            <a:r>
              <a:rPr lang="en-US" spc="-5" dirty="0">
                <a:latin typeface="Tahoma"/>
                <a:cs typeface="Tahoma"/>
              </a:rPr>
              <a:t>, Y, P1……. Pn-1, T, </a:t>
            </a:r>
            <a:r>
              <a:rPr lang="en-US" spc="-10" dirty="0">
                <a:latin typeface="Tahoma"/>
                <a:cs typeface="Tahoma"/>
              </a:rPr>
              <a:t>A, </a:t>
            </a:r>
            <a:r>
              <a:rPr lang="en-US" dirty="0" err="1">
                <a:latin typeface="Tahoma"/>
                <a:cs typeface="Tahoma"/>
              </a:rPr>
              <a:t>Ey</a:t>
            </a:r>
            <a:r>
              <a:rPr lang="en-US" dirty="0">
                <a:latin typeface="Tahoma"/>
                <a:cs typeface="Tahoma"/>
              </a:rPr>
              <a:t>. </a:t>
            </a:r>
            <a:r>
              <a:rPr lang="en-US" spc="-5" dirty="0">
                <a:latin typeface="Tahoma"/>
                <a:cs typeface="Tahoma"/>
              </a:rPr>
              <a:t>Ep,</a:t>
            </a:r>
            <a:r>
              <a:rPr lang="en-US" spc="-40" dirty="0">
                <a:latin typeface="Tahoma"/>
                <a:cs typeface="Tahoma"/>
              </a:rPr>
              <a:t> </a:t>
            </a:r>
            <a:r>
              <a:rPr lang="en-US" dirty="0">
                <a:latin typeface="Tahoma"/>
                <a:cs typeface="Tahoma"/>
              </a:rPr>
              <a:t>U)</a:t>
            </a:r>
          </a:p>
          <a:p>
            <a:endParaRPr lang="en-US" dirty="0"/>
          </a:p>
        </p:txBody>
      </p:sp>
    </p:spTree>
    <p:extLst>
      <p:ext uri="{BB962C8B-B14F-4D97-AF65-F5344CB8AC3E}">
        <p14:creationId xmlns:p14="http://schemas.microsoft.com/office/powerpoint/2010/main" val="105263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Market Demand Function</a:t>
            </a:r>
          </a:p>
        </p:txBody>
      </p:sp>
      <p:sp>
        <p:nvSpPr>
          <p:cNvPr id="3" name="Content Placeholder 2"/>
          <p:cNvSpPr>
            <a:spLocks noGrp="1"/>
          </p:cNvSpPr>
          <p:nvPr>
            <p:ph idx="1"/>
          </p:nvPr>
        </p:nvSpPr>
        <p:spPr/>
        <p:txBody>
          <a:bodyPr/>
          <a:lstStyle/>
          <a:p>
            <a:endParaRPr lang="es-ES" spc="-5" dirty="0">
              <a:latin typeface="Tahoma"/>
              <a:cs typeface="Tahoma"/>
            </a:endParaRPr>
          </a:p>
          <a:p>
            <a:r>
              <a:rPr lang="es-ES" spc="-5" dirty="0" err="1">
                <a:latin typeface="Tahoma"/>
                <a:cs typeface="Tahoma"/>
              </a:rPr>
              <a:t>Qdx</a:t>
            </a:r>
            <a:r>
              <a:rPr lang="es-ES" spc="-5" dirty="0">
                <a:latin typeface="Tahoma"/>
                <a:cs typeface="Tahoma"/>
              </a:rPr>
              <a:t> </a:t>
            </a:r>
            <a:r>
              <a:rPr lang="es-ES" dirty="0">
                <a:latin typeface="Tahoma"/>
                <a:cs typeface="Tahoma"/>
              </a:rPr>
              <a:t>= f </a:t>
            </a:r>
            <a:r>
              <a:rPr lang="es-ES" spc="-5" dirty="0">
                <a:latin typeface="Tahoma"/>
                <a:cs typeface="Tahoma"/>
              </a:rPr>
              <a:t>(</a:t>
            </a:r>
            <a:r>
              <a:rPr lang="es-ES" spc="-5" dirty="0" err="1">
                <a:latin typeface="Tahoma"/>
                <a:cs typeface="Tahoma"/>
              </a:rPr>
              <a:t>Px</a:t>
            </a:r>
            <a:r>
              <a:rPr lang="es-ES" spc="-5" dirty="0">
                <a:latin typeface="Tahoma"/>
                <a:cs typeface="Tahoma"/>
              </a:rPr>
              <a:t>, Y, P1……. Pn-1, T, </a:t>
            </a:r>
            <a:r>
              <a:rPr lang="es-ES" spc="-10" dirty="0">
                <a:latin typeface="Tahoma"/>
                <a:cs typeface="Tahoma"/>
              </a:rPr>
              <a:t>A, </a:t>
            </a:r>
            <a:r>
              <a:rPr lang="es-ES" dirty="0" err="1">
                <a:latin typeface="Tahoma"/>
                <a:cs typeface="Tahoma"/>
              </a:rPr>
              <a:t>Ey</a:t>
            </a:r>
            <a:r>
              <a:rPr lang="es-ES" dirty="0">
                <a:latin typeface="Tahoma"/>
                <a:cs typeface="Tahoma"/>
              </a:rPr>
              <a:t>, </a:t>
            </a:r>
            <a:r>
              <a:rPr lang="es-ES" spc="-5" dirty="0" err="1">
                <a:latin typeface="Tahoma"/>
                <a:cs typeface="Tahoma"/>
              </a:rPr>
              <a:t>Ep</a:t>
            </a:r>
            <a:r>
              <a:rPr lang="es-ES" spc="-5" dirty="0">
                <a:latin typeface="Tahoma"/>
                <a:cs typeface="Tahoma"/>
              </a:rPr>
              <a:t>, </a:t>
            </a:r>
            <a:r>
              <a:rPr lang="es-ES" dirty="0">
                <a:latin typeface="Tahoma"/>
                <a:cs typeface="Tahoma"/>
              </a:rPr>
              <a:t>P, </a:t>
            </a:r>
            <a:r>
              <a:rPr lang="es-ES" spc="-5" dirty="0">
                <a:latin typeface="Tahoma"/>
                <a:cs typeface="Tahoma"/>
              </a:rPr>
              <a:t>D, U,</a:t>
            </a:r>
            <a:r>
              <a:rPr lang="es-ES" spc="-35" dirty="0">
                <a:latin typeface="Tahoma"/>
                <a:cs typeface="Tahoma"/>
              </a:rPr>
              <a:t> </a:t>
            </a:r>
            <a:r>
              <a:rPr lang="es-ES" spc="-5" dirty="0">
                <a:latin typeface="Tahoma"/>
                <a:cs typeface="Tahoma"/>
              </a:rPr>
              <a:t>P)</a:t>
            </a:r>
            <a:endParaRPr lang="es-ES" dirty="0">
              <a:latin typeface="Tahoma"/>
              <a:cs typeface="Tahoma"/>
            </a:endParaRPr>
          </a:p>
          <a:p>
            <a:r>
              <a:rPr lang="en-US" dirty="0"/>
              <a:t>P = Population</a:t>
            </a:r>
          </a:p>
          <a:p>
            <a:r>
              <a:rPr lang="en-US" dirty="0"/>
              <a:t>D = Distribution of consumers.</a:t>
            </a:r>
          </a:p>
        </p:txBody>
      </p:sp>
    </p:spTree>
    <p:extLst>
      <p:ext uri="{BB962C8B-B14F-4D97-AF65-F5344CB8AC3E}">
        <p14:creationId xmlns:p14="http://schemas.microsoft.com/office/powerpoint/2010/main" val="4293571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7"/>
          </a:xfrm>
        </p:spPr>
        <p:txBody>
          <a:bodyPr/>
          <a:lstStyle/>
          <a:p>
            <a:r>
              <a:rPr lang="en-US" dirty="0"/>
              <a:t>Demand Analysis</a:t>
            </a:r>
          </a:p>
        </p:txBody>
      </p:sp>
      <p:sp>
        <p:nvSpPr>
          <p:cNvPr id="3" name="Content Placeholder 2"/>
          <p:cNvSpPr>
            <a:spLocks noGrp="1"/>
          </p:cNvSpPr>
          <p:nvPr>
            <p:ph idx="1"/>
          </p:nvPr>
        </p:nvSpPr>
        <p:spPr>
          <a:xfrm>
            <a:off x="838200" y="1201004"/>
            <a:ext cx="10515600" cy="4975960"/>
          </a:xfrm>
        </p:spPr>
        <p:txBody>
          <a:bodyPr>
            <a:normAutofit fontScale="77500" lnSpcReduction="20000"/>
          </a:bodyPr>
          <a:lstStyle/>
          <a:p>
            <a:pPr marL="0" indent="0">
              <a:buNone/>
            </a:pPr>
            <a:endParaRPr lang="en-US" b="1" spc="-5" dirty="0">
              <a:latin typeface="Tahoma"/>
              <a:cs typeface="Tahoma"/>
            </a:endParaRPr>
          </a:p>
          <a:p>
            <a:pPr marL="0" indent="0">
              <a:buNone/>
            </a:pPr>
            <a:r>
              <a:rPr lang="en-US" sz="2400" b="1" spc="-5" dirty="0">
                <a:latin typeface="Tahoma"/>
                <a:cs typeface="Tahoma"/>
              </a:rPr>
              <a:t>Causes of downward sloping of Demand</a:t>
            </a:r>
            <a:r>
              <a:rPr lang="en-US" sz="2400" b="1" spc="-10" dirty="0">
                <a:latin typeface="Tahoma"/>
                <a:cs typeface="Tahoma"/>
              </a:rPr>
              <a:t> </a:t>
            </a:r>
            <a:r>
              <a:rPr lang="en-US" sz="2400" b="1" spc="-5" dirty="0">
                <a:latin typeface="Tahoma"/>
                <a:cs typeface="Tahoma"/>
              </a:rPr>
              <a:t>Curve</a:t>
            </a:r>
            <a:endParaRPr lang="en-US" b="1" spc="-5" dirty="0">
              <a:latin typeface="Tahoma"/>
              <a:cs typeface="Tahoma"/>
            </a:endParaRPr>
          </a:p>
          <a:p>
            <a:r>
              <a:rPr lang="en-US" dirty="0"/>
              <a:t>According to the law of demand there exists a opposite relationship between the PRICE and the QUANTITY DEMANDED, and that is why demand curve is downward sloping</a:t>
            </a:r>
          </a:p>
          <a:p>
            <a:r>
              <a:rPr lang="en-US" dirty="0"/>
              <a:t>Let the linear form of demand curve :</a:t>
            </a:r>
          </a:p>
          <a:p>
            <a:endParaRPr lang="en-US" dirty="0"/>
          </a:p>
          <a:p>
            <a:pPr marL="457200" lvl="1" indent="0">
              <a:buNone/>
            </a:pPr>
            <a:r>
              <a:rPr lang="en-US" b="1" dirty="0"/>
              <a:t>		P = a + </a:t>
            </a:r>
            <a:r>
              <a:rPr lang="en-US" b="1" dirty="0" err="1"/>
              <a:t>bq</a:t>
            </a:r>
            <a:r>
              <a:rPr lang="en-US" b="1" dirty="0"/>
              <a:t>, where a, q constant and b &lt; 0, i.e. </a:t>
            </a:r>
            <a:r>
              <a:rPr lang="en-US" b="1" dirty="0" err="1"/>
              <a:t>dp</a:t>
            </a:r>
            <a:r>
              <a:rPr lang="en-US" b="1" dirty="0"/>
              <a:t>/</a:t>
            </a:r>
            <a:r>
              <a:rPr lang="en-US" b="1" dirty="0" err="1"/>
              <a:t>dq</a:t>
            </a:r>
            <a:r>
              <a:rPr lang="en-US" b="1" dirty="0"/>
              <a:t> = b &lt; 0</a:t>
            </a:r>
          </a:p>
          <a:p>
            <a:pPr lvl="1"/>
            <a:endParaRPr lang="en-US" b="1" dirty="0"/>
          </a:p>
          <a:p>
            <a:r>
              <a:rPr lang="en-US" dirty="0"/>
              <a:t>(Assumption), so slope of the demand curve is negative.</a:t>
            </a:r>
          </a:p>
          <a:p>
            <a:r>
              <a:rPr lang="en-US" dirty="0"/>
              <a:t>The various reasons for this downwards sloping of demand curves are as follows:</a:t>
            </a:r>
          </a:p>
          <a:p>
            <a:pPr lvl="1">
              <a:buFont typeface="Wingdings" panose="05000000000000000000" pitchFamily="2" charset="2"/>
              <a:buChar char="q"/>
            </a:pPr>
            <a:r>
              <a:rPr lang="en-US" dirty="0"/>
              <a:t> Law of Diminishing Marginal Utility and </a:t>
            </a:r>
            <a:r>
              <a:rPr lang="en-US" dirty="0" err="1"/>
              <a:t>Equi</a:t>
            </a:r>
            <a:r>
              <a:rPr lang="en-US" dirty="0"/>
              <a:t>-Marginal utility.</a:t>
            </a:r>
          </a:p>
          <a:p>
            <a:pPr lvl="1">
              <a:buFont typeface="Wingdings" panose="05000000000000000000" pitchFamily="2" charset="2"/>
              <a:buChar char="q"/>
            </a:pPr>
            <a:r>
              <a:rPr lang="en-US" dirty="0"/>
              <a:t>Price Effect.</a:t>
            </a:r>
          </a:p>
          <a:p>
            <a:pPr lvl="1">
              <a:buFont typeface="Wingdings" panose="05000000000000000000" pitchFamily="2" charset="2"/>
              <a:buChar char="q"/>
            </a:pPr>
            <a:r>
              <a:rPr lang="en-US" dirty="0"/>
              <a:t>Income Effect.</a:t>
            </a:r>
          </a:p>
          <a:p>
            <a:pPr lvl="1">
              <a:buFont typeface="Wingdings" panose="05000000000000000000" pitchFamily="2" charset="2"/>
              <a:buChar char="q"/>
            </a:pPr>
            <a:r>
              <a:rPr lang="en-US" dirty="0"/>
              <a:t>Substitution Effect.</a:t>
            </a:r>
          </a:p>
          <a:p>
            <a:pPr lvl="1">
              <a:buFont typeface="Wingdings" panose="05000000000000000000" pitchFamily="2" charset="2"/>
              <a:buChar char="q"/>
            </a:pPr>
            <a:r>
              <a:rPr lang="en-US" dirty="0"/>
              <a:t>Different Uses ( </a:t>
            </a:r>
            <a:r>
              <a:rPr lang="en-US" dirty="0" err="1"/>
              <a:t>eg</a:t>
            </a:r>
            <a:r>
              <a:rPr lang="en-US" dirty="0"/>
              <a:t>: Electricity)</a:t>
            </a:r>
          </a:p>
        </p:txBody>
      </p:sp>
    </p:spTree>
    <p:extLst>
      <p:ext uri="{BB962C8B-B14F-4D97-AF65-F5344CB8AC3E}">
        <p14:creationId xmlns:p14="http://schemas.microsoft.com/office/powerpoint/2010/main" val="183966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b="1" dirty="0"/>
              <a:t>Demand Analysis</a:t>
            </a:r>
          </a:p>
        </p:txBody>
      </p:sp>
      <p:sp>
        <p:nvSpPr>
          <p:cNvPr id="3" name="Content Placeholder 2"/>
          <p:cNvSpPr>
            <a:spLocks noGrp="1"/>
          </p:cNvSpPr>
          <p:nvPr>
            <p:ph idx="1"/>
          </p:nvPr>
        </p:nvSpPr>
        <p:spPr>
          <a:xfrm>
            <a:off x="838200" y="1255594"/>
            <a:ext cx="10515600" cy="4921369"/>
          </a:xfrm>
        </p:spPr>
        <p:txBody>
          <a:bodyPr>
            <a:normAutofit lnSpcReduction="10000"/>
          </a:bodyPr>
          <a:lstStyle/>
          <a:p>
            <a:pPr marL="0" indent="0">
              <a:buNone/>
            </a:pPr>
            <a:r>
              <a:rPr lang="en-US" b="1" dirty="0"/>
              <a:t>Factors Determining Demand:</a:t>
            </a:r>
          </a:p>
          <a:p>
            <a:r>
              <a:rPr lang="en-US" dirty="0"/>
              <a:t>General Factors</a:t>
            </a:r>
            <a:r>
              <a:rPr lang="en-US" b="1" dirty="0"/>
              <a:t>:</a:t>
            </a:r>
          </a:p>
          <a:p>
            <a:pPr lvl="1">
              <a:buFont typeface="Wingdings" panose="05000000000000000000" pitchFamily="2" charset="2"/>
              <a:buChar char="§"/>
            </a:pPr>
            <a:r>
              <a:rPr lang="en-US" dirty="0"/>
              <a:t>Price of the product</a:t>
            </a:r>
          </a:p>
          <a:p>
            <a:pPr lvl="1">
              <a:buFont typeface="Wingdings" panose="05000000000000000000" pitchFamily="2" charset="2"/>
              <a:buChar char="§"/>
            </a:pPr>
            <a:r>
              <a:rPr lang="en-US" dirty="0"/>
              <a:t>Taste and Preference</a:t>
            </a:r>
          </a:p>
          <a:p>
            <a:pPr lvl="1">
              <a:buFont typeface="Wingdings" panose="05000000000000000000" pitchFamily="2" charset="2"/>
              <a:buChar char="§"/>
            </a:pPr>
            <a:r>
              <a:rPr lang="en-US" dirty="0"/>
              <a:t> Income</a:t>
            </a:r>
          </a:p>
          <a:p>
            <a:pPr lvl="1">
              <a:buFont typeface="Wingdings" panose="05000000000000000000" pitchFamily="2" charset="2"/>
              <a:buChar char="§"/>
            </a:pPr>
            <a:r>
              <a:rPr lang="en-US" dirty="0"/>
              <a:t> Prices of the related goods</a:t>
            </a:r>
          </a:p>
          <a:p>
            <a:r>
              <a:rPr lang="en-US" dirty="0"/>
              <a:t>Additional Factors: (Luxury Goods &amp; Durables)</a:t>
            </a:r>
          </a:p>
          <a:p>
            <a:pPr lvl="1">
              <a:buFont typeface="Wingdings" panose="05000000000000000000" pitchFamily="2" charset="2"/>
              <a:buChar char="§"/>
            </a:pPr>
            <a:r>
              <a:rPr lang="en-US" dirty="0"/>
              <a:t>Consumer’s Expectation of future price.</a:t>
            </a:r>
          </a:p>
          <a:p>
            <a:pPr lvl="1">
              <a:buFont typeface="Wingdings" panose="05000000000000000000" pitchFamily="2" charset="2"/>
              <a:buChar char="§"/>
            </a:pPr>
            <a:r>
              <a:rPr lang="en-US" dirty="0"/>
              <a:t>Consumer’s Expectation of future income.</a:t>
            </a:r>
          </a:p>
          <a:p>
            <a:r>
              <a:rPr lang="en-US" dirty="0"/>
              <a:t>Additional Factors:( Market Demand)</a:t>
            </a:r>
          </a:p>
          <a:p>
            <a:pPr lvl="1">
              <a:buFont typeface="Wingdings" panose="05000000000000000000" pitchFamily="2" charset="2"/>
              <a:buChar char="§"/>
            </a:pPr>
            <a:r>
              <a:rPr lang="en-US" dirty="0"/>
              <a:t>Population</a:t>
            </a:r>
          </a:p>
          <a:p>
            <a:pPr lvl="1">
              <a:buFont typeface="Wingdings" panose="05000000000000000000" pitchFamily="2" charset="2"/>
              <a:buChar char="§"/>
            </a:pPr>
            <a:r>
              <a:rPr lang="en-US" dirty="0"/>
              <a:t>Social, Economic &amp; Demographic distribution of Consumer’s.</a:t>
            </a:r>
          </a:p>
        </p:txBody>
      </p:sp>
    </p:spTree>
    <p:extLst>
      <p:ext uri="{BB962C8B-B14F-4D97-AF65-F5344CB8AC3E}">
        <p14:creationId xmlns:p14="http://schemas.microsoft.com/office/powerpoint/2010/main" val="7057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lstStyle/>
          <a:p>
            <a:r>
              <a:rPr lang="en-US" dirty="0"/>
              <a:t>Meaning of Demand</a:t>
            </a:r>
          </a:p>
        </p:txBody>
      </p:sp>
      <p:sp>
        <p:nvSpPr>
          <p:cNvPr id="3" name="Content Placeholder 2"/>
          <p:cNvSpPr>
            <a:spLocks noGrp="1"/>
          </p:cNvSpPr>
          <p:nvPr>
            <p:ph idx="1"/>
          </p:nvPr>
        </p:nvSpPr>
        <p:spPr>
          <a:xfrm>
            <a:off x="838200" y="1282890"/>
            <a:ext cx="10515600" cy="4416402"/>
          </a:xfrm>
        </p:spPr>
        <p:txBody>
          <a:bodyPr>
            <a:normAutofit fontScale="92500" lnSpcReduction="20000"/>
          </a:bodyPr>
          <a:lstStyle/>
          <a:p>
            <a:endParaRPr lang="en-US" dirty="0"/>
          </a:p>
          <a:p>
            <a:r>
              <a:rPr lang="en-US" sz="3200" dirty="0"/>
              <a:t>Demand for commodity implies ;</a:t>
            </a:r>
          </a:p>
          <a:p>
            <a:pPr lvl="2"/>
            <a:r>
              <a:rPr lang="en-US" sz="2800" dirty="0"/>
              <a:t> Desire to acquire it</a:t>
            </a:r>
          </a:p>
          <a:p>
            <a:pPr lvl="2"/>
            <a:r>
              <a:rPr lang="en-US" sz="2800" dirty="0"/>
              <a:t> Willingness to pay for it </a:t>
            </a:r>
          </a:p>
          <a:p>
            <a:pPr lvl="2"/>
            <a:r>
              <a:rPr lang="en-US" sz="2800" dirty="0"/>
              <a:t> Ability to pay for it </a:t>
            </a:r>
          </a:p>
          <a:p>
            <a:pPr marL="457200" lvl="1" indent="0">
              <a:buNone/>
            </a:pPr>
            <a:endParaRPr lang="en-US" sz="3200" dirty="0"/>
          </a:p>
          <a:p>
            <a:pPr marL="457200" lvl="1" indent="0">
              <a:buNone/>
            </a:pPr>
            <a:r>
              <a:rPr lang="en-US" sz="3200" dirty="0"/>
              <a:t>      Demand = Desire + Ability to Pay + Willingness to Pay</a:t>
            </a:r>
          </a:p>
          <a:p>
            <a:pPr lvl="1"/>
            <a:endParaRPr lang="en-US" sz="3200" dirty="0"/>
          </a:p>
          <a:p>
            <a:pPr lvl="1" algn="just"/>
            <a:r>
              <a:rPr lang="en-US" sz="3200" dirty="0"/>
              <a:t>Demand for a particular commodity refers to the  commodity which an individual consumer or household is willing to purchase per unit of time at  a particular price.</a:t>
            </a:r>
          </a:p>
          <a:p>
            <a:pPr lvl="1" algn="just"/>
            <a:endParaRPr lang="en-US" dirty="0"/>
          </a:p>
        </p:txBody>
      </p:sp>
    </p:spTree>
    <p:extLst>
      <p:ext uri="{BB962C8B-B14F-4D97-AF65-F5344CB8AC3E}">
        <p14:creationId xmlns:p14="http://schemas.microsoft.com/office/powerpoint/2010/main" val="2045904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6194"/>
            <a:ext cx="10515600" cy="600790"/>
          </a:xfrm>
        </p:spPr>
        <p:txBody>
          <a:bodyPr>
            <a:normAutofit/>
          </a:bodyPr>
          <a:lstStyle/>
          <a:p>
            <a:r>
              <a:rPr lang="en-US" sz="3200" b="1" dirty="0"/>
              <a:t>Exceptions to Law of Demand</a:t>
            </a:r>
          </a:p>
        </p:txBody>
      </p:sp>
      <p:sp>
        <p:nvSpPr>
          <p:cNvPr id="3" name="Content Placeholder 2"/>
          <p:cNvSpPr>
            <a:spLocks noGrp="1"/>
          </p:cNvSpPr>
          <p:nvPr>
            <p:ph idx="1"/>
          </p:nvPr>
        </p:nvSpPr>
        <p:spPr>
          <a:xfrm>
            <a:off x="838200" y="1464441"/>
            <a:ext cx="10515600" cy="4351338"/>
          </a:xfrm>
        </p:spPr>
        <p:txBody>
          <a:bodyPr>
            <a:normAutofit lnSpcReduction="10000"/>
          </a:bodyPr>
          <a:lstStyle/>
          <a:p>
            <a:pPr marL="0" indent="0">
              <a:buNone/>
            </a:pPr>
            <a:r>
              <a:rPr lang="en-US" sz="2400" b="1" dirty="0"/>
              <a:t>1) Giffen Goods: </a:t>
            </a:r>
          </a:p>
          <a:p>
            <a:r>
              <a:rPr lang="en-US" sz="2400" dirty="0"/>
              <a:t>Giffen goods are the inferior goods whose demand increases with the increase in its prices. </a:t>
            </a:r>
          </a:p>
          <a:p>
            <a:r>
              <a:rPr lang="en-US" sz="2400" dirty="0"/>
              <a:t>There are several inferior commodities, much cheaper than the superior substitutes often consumed by the poor households as an essential commodity. </a:t>
            </a:r>
          </a:p>
          <a:p>
            <a:r>
              <a:rPr lang="en-US" sz="2400" dirty="0"/>
              <a:t>Whenever the price of the Giffen goods increases its quantity demanded also increases because, with an increase in the price, and the income remaining the same, the poor people cut the consumption of superior substitute and buy more quantities of Giffen goods to meet their basic needs.</a:t>
            </a:r>
            <a:br>
              <a:rPr lang="en-US" sz="2400" dirty="0"/>
            </a:br>
            <a:endParaRPr lang="en-US" sz="2400" dirty="0"/>
          </a:p>
          <a:p>
            <a:r>
              <a:rPr lang="en-US" sz="2400" dirty="0" err="1"/>
              <a:t>Eg</a:t>
            </a:r>
            <a:r>
              <a:rPr lang="en-US" sz="2400" dirty="0"/>
              <a:t>: Barley, Bajra, Potatoes( this is classic example during Irish Famine- 1845-1849).</a:t>
            </a:r>
          </a:p>
        </p:txBody>
      </p:sp>
    </p:spTree>
    <p:extLst>
      <p:ext uri="{BB962C8B-B14F-4D97-AF65-F5344CB8AC3E}">
        <p14:creationId xmlns:p14="http://schemas.microsoft.com/office/powerpoint/2010/main" val="2695523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3200" b="1" dirty="0"/>
              <a:t>Exceptions to Law of Demand</a:t>
            </a:r>
            <a:endParaRPr lang="en-US" sz="3200" dirty="0"/>
          </a:p>
        </p:txBody>
      </p:sp>
      <p:sp>
        <p:nvSpPr>
          <p:cNvPr id="3" name="Content Placeholder 2"/>
          <p:cNvSpPr>
            <a:spLocks noGrp="1"/>
          </p:cNvSpPr>
          <p:nvPr>
            <p:ph idx="1"/>
          </p:nvPr>
        </p:nvSpPr>
        <p:spPr>
          <a:xfrm>
            <a:off x="838200" y="1234326"/>
            <a:ext cx="10515600" cy="4351338"/>
          </a:xfrm>
        </p:spPr>
        <p:txBody>
          <a:bodyPr/>
          <a:lstStyle/>
          <a:p>
            <a:pPr marL="0" indent="0">
              <a:buNone/>
            </a:pPr>
            <a:r>
              <a:rPr lang="en-US" sz="2400" b="1" dirty="0"/>
              <a:t>2) Veblen Goods</a:t>
            </a:r>
            <a:endParaRPr lang="en-US" sz="2400" dirty="0"/>
          </a:p>
          <a:p>
            <a:r>
              <a:rPr lang="en-US" sz="2400" dirty="0"/>
              <a:t>Another exception to the law of demand is given by the economist Thorstein Veblen, who proposed the concept of </a:t>
            </a:r>
            <a:r>
              <a:rPr lang="en-US" sz="2400" b="1" dirty="0"/>
              <a:t>“Conspicuous Consumption.”</a:t>
            </a:r>
            <a:r>
              <a:rPr lang="en-US" sz="2400" dirty="0"/>
              <a:t> </a:t>
            </a:r>
          </a:p>
          <a:p>
            <a:r>
              <a:rPr lang="en-US" sz="2400" dirty="0"/>
              <a:t>According to Veblen, there are a certain group of people who measure the utility of the commodity purely by its price, which means, they think that higher priced goods and services derive more utility than the lesser priced commodities.</a:t>
            </a:r>
          </a:p>
          <a:p>
            <a:r>
              <a:rPr lang="en-US" sz="2400" dirty="0" err="1"/>
              <a:t>Eg</a:t>
            </a:r>
            <a:r>
              <a:rPr lang="en-US" sz="2400" dirty="0"/>
              <a:t>: Diamond, Platinum etc.</a:t>
            </a:r>
            <a:br>
              <a:rPr lang="en-US" dirty="0"/>
            </a:br>
            <a:endParaRPr lang="en-US" dirty="0"/>
          </a:p>
        </p:txBody>
      </p:sp>
    </p:spTree>
    <p:extLst>
      <p:ext uri="{BB962C8B-B14F-4D97-AF65-F5344CB8AC3E}">
        <p14:creationId xmlns:p14="http://schemas.microsoft.com/office/powerpoint/2010/main" val="197512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US" sz="3200" b="1" dirty="0"/>
              <a:t>Contd..</a:t>
            </a:r>
          </a:p>
        </p:txBody>
      </p:sp>
      <p:sp>
        <p:nvSpPr>
          <p:cNvPr id="3" name="Content Placeholder 2"/>
          <p:cNvSpPr>
            <a:spLocks noGrp="1"/>
          </p:cNvSpPr>
          <p:nvPr>
            <p:ph idx="1"/>
          </p:nvPr>
        </p:nvSpPr>
        <p:spPr>
          <a:xfrm>
            <a:off x="838200" y="1378039"/>
            <a:ext cx="10515600" cy="4798924"/>
          </a:xfrm>
        </p:spPr>
        <p:txBody>
          <a:bodyPr>
            <a:normAutofit/>
          </a:bodyPr>
          <a:lstStyle/>
          <a:p>
            <a:pPr marL="0" indent="0">
              <a:buNone/>
            </a:pPr>
            <a:r>
              <a:rPr lang="en-US" sz="2400" b="1" dirty="0"/>
              <a:t>3) Expectation of Price Change in Future</a:t>
            </a:r>
            <a:r>
              <a:rPr lang="en-US" sz="2400" dirty="0"/>
              <a:t>: </a:t>
            </a:r>
          </a:p>
          <a:p>
            <a:r>
              <a:rPr lang="en-US" sz="2400" dirty="0"/>
              <a:t>When the consumer expects that the price of a commodity is likely to further increase in the future, then he will buy more of it despite its increased price in order to escape himself from the pinch of much higher price in the future.</a:t>
            </a:r>
          </a:p>
          <a:p>
            <a:endParaRPr lang="en-US" sz="2400" dirty="0"/>
          </a:p>
          <a:p>
            <a:r>
              <a:rPr lang="en-US" sz="2400" dirty="0"/>
              <a:t>On the other hand, if the consumer expects the price of the commodity to further fall in the future, then he will likely postpone his purchase despite less price of the commodity in order to avail the benefits of much lower prices in the future.</a:t>
            </a:r>
          </a:p>
          <a:p>
            <a:endParaRPr lang="en-US" dirty="0"/>
          </a:p>
          <a:p>
            <a:endParaRPr lang="en-US" dirty="0"/>
          </a:p>
        </p:txBody>
      </p:sp>
    </p:spTree>
    <p:extLst>
      <p:ext uri="{BB962C8B-B14F-4D97-AF65-F5344CB8AC3E}">
        <p14:creationId xmlns:p14="http://schemas.microsoft.com/office/powerpoint/2010/main" val="3624749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r>
              <a:rPr lang="en-US" sz="3200" dirty="0"/>
              <a:t>Contd..</a:t>
            </a:r>
          </a:p>
        </p:txBody>
      </p:sp>
      <p:sp>
        <p:nvSpPr>
          <p:cNvPr id="3" name="Content Placeholder 2"/>
          <p:cNvSpPr>
            <a:spLocks noGrp="1"/>
          </p:cNvSpPr>
          <p:nvPr>
            <p:ph idx="1"/>
          </p:nvPr>
        </p:nvSpPr>
        <p:spPr>
          <a:xfrm>
            <a:off x="838200" y="1300766"/>
            <a:ext cx="10515600" cy="4876197"/>
          </a:xfrm>
        </p:spPr>
        <p:txBody>
          <a:bodyPr>
            <a:normAutofit lnSpcReduction="10000"/>
          </a:bodyPr>
          <a:lstStyle/>
          <a:p>
            <a:r>
              <a:rPr lang="en-US" sz="2400" b="1" dirty="0"/>
              <a:t>4) Ignorance</a:t>
            </a:r>
            <a:r>
              <a:rPr lang="en-US" sz="2400" dirty="0"/>
              <a:t>: Often people are misconceived as high-priced commodities are better than the low-priced commodities and rest their purchase decision on such a notion. They buy those commodities whose price are relatively higher than the substitutes.</a:t>
            </a:r>
          </a:p>
          <a:p>
            <a:r>
              <a:rPr lang="en-US" sz="2400" b="1" dirty="0"/>
              <a:t>5) Emergencies</a:t>
            </a:r>
            <a:r>
              <a:rPr lang="en-US" sz="2400" dirty="0"/>
              <a:t>: During emergencies such as war, natural calamity- flood, drought, earthquake, etc., the law of demand becomes ineffective. In such situations, people often fear the shortage of the essentials and hence demand more goods and services even at higher prices</a:t>
            </a:r>
          </a:p>
          <a:p>
            <a:r>
              <a:rPr lang="en-US" sz="2400" b="1" dirty="0"/>
              <a:t>6) Change in fashion and Tastes &amp; Preferences</a:t>
            </a:r>
            <a:r>
              <a:rPr lang="en-US" sz="2400" dirty="0"/>
              <a:t>: The change in fashion trend and tastes and preferences of the consumers negates the effect of law of demand. The consumer tends to buy those commodities which are very much ‘in’ in the market even at higher prices.</a:t>
            </a:r>
            <a:br>
              <a:rPr lang="en-US" sz="2400" dirty="0"/>
            </a:br>
            <a:br>
              <a:rPr lang="en-US" sz="2400" dirty="0"/>
            </a:br>
            <a:endParaRPr lang="en-US" sz="2400" dirty="0"/>
          </a:p>
          <a:p>
            <a:endParaRPr lang="en-US" sz="2400" dirty="0"/>
          </a:p>
        </p:txBody>
      </p:sp>
    </p:spTree>
    <p:extLst>
      <p:ext uri="{BB962C8B-B14F-4D97-AF65-F5344CB8AC3E}">
        <p14:creationId xmlns:p14="http://schemas.microsoft.com/office/powerpoint/2010/main" val="2017975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6548"/>
          </a:xfrm>
        </p:spPr>
        <p:txBody>
          <a:bodyPr>
            <a:normAutofit/>
          </a:bodyPr>
          <a:lstStyle/>
          <a:p>
            <a:r>
              <a:rPr lang="en-US" sz="3200" dirty="0"/>
              <a:t>Contd..</a:t>
            </a:r>
          </a:p>
        </p:txBody>
      </p:sp>
      <p:sp>
        <p:nvSpPr>
          <p:cNvPr id="3" name="Content Placeholder 2"/>
          <p:cNvSpPr>
            <a:spLocks noGrp="1"/>
          </p:cNvSpPr>
          <p:nvPr>
            <p:ph idx="1"/>
          </p:nvPr>
        </p:nvSpPr>
        <p:spPr>
          <a:xfrm>
            <a:off x="838200" y="1378039"/>
            <a:ext cx="10515600" cy="4798924"/>
          </a:xfrm>
        </p:spPr>
        <p:txBody>
          <a:bodyPr>
            <a:normAutofit/>
          </a:bodyPr>
          <a:lstStyle/>
          <a:p>
            <a:r>
              <a:rPr lang="en-US" b="1" dirty="0"/>
              <a:t>7</a:t>
            </a:r>
            <a:r>
              <a:rPr lang="en-US" sz="2400" b="1" dirty="0"/>
              <a:t>) Bandwagon Effect</a:t>
            </a:r>
            <a:r>
              <a:rPr lang="en-US" sz="2400" dirty="0"/>
              <a:t>: This is the most common type of exception to the law of demand wherein the consumer tries to purchase those commodities which are bought by his friends, relatives or neighbors. Here, the person tries to emulate the buying behavior and patterns of the group to which he belongs irrespective of the price of the commodity.</a:t>
            </a:r>
          </a:p>
          <a:p>
            <a:r>
              <a:rPr lang="en-US" sz="2400" dirty="0"/>
              <a:t>For example, if the majority of group members have smart phones then the consumer will also demand for the smartphone even if the prices are high.</a:t>
            </a:r>
          </a:p>
          <a:p>
            <a:endParaRPr lang="en-US" dirty="0"/>
          </a:p>
        </p:txBody>
      </p:sp>
    </p:spTree>
    <p:extLst>
      <p:ext uri="{BB962C8B-B14F-4D97-AF65-F5344CB8AC3E}">
        <p14:creationId xmlns:p14="http://schemas.microsoft.com/office/powerpoint/2010/main" val="1515714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3200" b="1" dirty="0"/>
              <a:t>Change in Demand and Shift in demand</a:t>
            </a:r>
          </a:p>
        </p:txBody>
      </p:sp>
      <p:sp>
        <p:nvSpPr>
          <p:cNvPr id="3" name="Content Placeholder 2"/>
          <p:cNvSpPr>
            <a:spLocks noGrp="1"/>
          </p:cNvSpPr>
          <p:nvPr>
            <p:ph idx="1"/>
          </p:nvPr>
        </p:nvSpPr>
        <p:spPr>
          <a:xfrm>
            <a:off x="838200" y="1323349"/>
            <a:ext cx="10515600" cy="4351338"/>
          </a:xfrm>
        </p:spPr>
        <p:txBody>
          <a:bodyPr/>
          <a:lstStyle/>
          <a:p>
            <a:pPr marL="0" indent="0">
              <a:buNone/>
            </a:pPr>
            <a:r>
              <a:rPr lang="en-US" b="1" dirty="0"/>
              <a:t>Due to changes in price of the commodity</a:t>
            </a:r>
          </a:p>
          <a:p>
            <a:pPr lvl="1">
              <a:buFont typeface="Wingdings" panose="05000000000000000000" pitchFamily="2" charset="2"/>
              <a:buChar char="q"/>
            </a:pPr>
            <a:r>
              <a:rPr lang="en-US" dirty="0"/>
              <a:t>Expansion</a:t>
            </a:r>
          </a:p>
          <a:p>
            <a:pPr lvl="1">
              <a:buFont typeface="Wingdings" panose="05000000000000000000" pitchFamily="2" charset="2"/>
              <a:buChar char="q"/>
            </a:pPr>
            <a:r>
              <a:rPr lang="en-US" dirty="0"/>
              <a:t>Contraction</a:t>
            </a:r>
          </a:p>
          <a:p>
            <a:endParaRPr lang="en-US" dirty="0"/>
          </a:p>
          <a:p>
            <a:pPr marL="0" indent="0">
              <a:buNone/>
            </a:pPr>
            <a:r>
              <a:rPr lang="en-US" b="1" dirty="0"/>
              <a:t>Due to changes in factors other than price/ Shift in Demand</a:t>
            </a:r>
          </a:p>
          <a:p>
            <a:pPr>
              <a:buFont typeface="Wingdings" panose="05000000000000000000" pitchFamily="2" charset="2"/>
              <a:buChar char="q"/>
            </a:pPr>
            <a:r>
              <a:rPr lang="en-US" dirty="0"/>
              <a:t>Increase </a:t>
            </a:r>
          </a:p>
          <a:p>
            <a:pPr>
              <a:buFont typeface="Wingdings" panose="05000000000000000000" pitchFamily="2" charset="2"/>
              <a:buChar char="q"/>
            </a:pPr>
            <a:r>
              <a:rPr lang="en-US" dirty="0"/>
              <a:t>Decrease</a:t>
            </a:r>
          </a:p>
        </p:txBody>
      </p:sp>
    </p:spTree>
    <p:extLst>
      <p:ext uri="{BB962C8B-B14F-4D97-AF65-F5344CB8AC3E}">
        <p14:creationId xmlns:p14="http://schemas.microsoft.com/office/powerpoint/2010/main" val="2738818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4735"/>
          </a:xfrm>
        </p:spPr>
        <p:txBody>
          <a:bodyPr>
            <a:normAutofit/>
          </a:bodyPr>
          <a:lstStyle/>
          <a:p>
            <a:r>
              <a:rPr lang="en-US" sz="3200" b="1" dirty="0"/>
              <a:t>Expansion of Demand</a:t>
            </a:r>
          </a:p>
        </p:txBody>
      </p:sp>
      <p:sp>
        <p:nvSpPr>
          <p:cNvPr id="3" name="Content Placeholder 2"/>
          <p:cNvSpPr>
            <a:spLocks noGrp="1"/>
          </p:cNvSpPr>
          <p:nvPr>
            <p:ph idx="1"/>
          </p:nvPr>
        </p:nvSpPr>
        <p:spPr>
          <a:xfrm>
            <a:off x="838200" y="1145135"/>
            <a:ext cx="10515600" cy="5032517"/>
          </a:xfrm>
        </p:spPr>
        <p:txBody>
          <a:bodyPr/>
          <a:lstStyle/>
          <a:p>
            <a:r>
              <a:rPr lang="en-US" dirty="0"/>
              <a:t>Decrease in Price</a:t>
            </a:r>
          </a:p>
        </p:txBody>
      </p:sp>
      <p:grpSp>
        <p:nvGrpSpPr>
          <p:cNvPr id="6" name="Group 5"/>
          <p:cNvGrpSpPr/>
          <p:nvPr/>
        </p:nvGrpSpPr>
        <p:grpSpPr>
          <a:xfrm>
            <a:off x="1045191" y="1797328"/>
            <a:ext cx="5334000" cy="3306935"/>
            <a:chOff x="381000" y="1219200"/>
            <a:chExt cx="5334000" cy="3950732"/>
          </a:xfrm>
        </p:grpSpPr>
        <p:cxnSp>
          <p:nvCxnSpPr>
            <p:cNvPr id="7" name="Straight Arrow Connector 6"/>
            <p:cNvCxnSpPr/>
            <p:nvPr/>
          </p:nvCxnSpPr>
          <p:spPr>
            <a:xfrm>
              <a:off x="3352800" y="2438400"/>
              <a:ext cx="990600" cy="6858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14300" y="2933700"/>
              <a:ext cx="3429794" cy="794"/>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4267200"/>
              <a:ext cx="4191000" cy="794"/>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19400" y="4800600"/>
              <a:ext cx="2209800" cy="369332"/>
            </a:xfrm>
            <a:prstGeom prst="rect">
              <a:avLst/>
            </a:prstGeom>
            <a:noFill/>
          </p:spPr>
          <p:txBody>
            <a:bodyPr wrap="square" rtlCol="0">
              <a:spAutoFit/>
            </a:bodyPr>
            <a:lstStyle/>
            <a:p>
              <a:r>
                <a:rPr lang="en-US" dirty="0"/>
                <a:t>Quantity demanded  </a:t>
              </a:r>
            </a:p>
          </p:txBody>
        </p:sp>
        <p:sp>
          <p:nvSpPr>
            <p:cNvPr id="11" name="TextBox 10"/>
            <p:cNvSpPr txBox="1"/>
            <p:nvPr/>
          </p:nvSpPr>
          <p:spPr>
            <a:xfrm>
              <a:off x="381000" y="1828800"/>
              <a:ext cx="1524000" cy="369332"/>
            </a:xfrm>
            <a:prstGeom prst="rect">
              <a:avLst/>
            </a:prstGeom>
            <a:noFill/>
          </p:spPr>
          <p:txBody>
            <a:bodyPr wrap="square" rtlCol="0">
              <a:spAutoFit/>
            </a:bodyPr>
            <a:lstStyle/>
            <a:p>
              <a:r>
                <a:rPr lang="en-US" dirty="0"/>
                <a:t>Price of good</a:t>
              </a:r>
            </a:p>
          </p:txBody>
        </p:sp>
        <p:cxnSp>
          <p:nvCxnSpPr>
            <p:cNvPr id="12" name="Straight Connector 11"/>
            <p:cNvCxnSpPr/>
            <p:nvPr/>
          </p:nvCxnSpPr>
          <p:spPr>
            <a:xfrm>
              <a:off x="2133600" y="1676400"/>
              <a:ext cx="2819400" cy="2133600"/>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2514600"/>
              <a:ext cx="1447800" cy="1588"/>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400697" y="3390503"/>
              <a:ext cx="1752600" cy="794"/>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3276600"/>
              <a:ext cx="2360905"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695701" y="3771901"/>
              <a:ext cx="990601" cy="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200" y="2362200"/>
              <a:ext cx="914400" cy="304800"/>
            </a:xfrm>
            <a:prstGeom prst="rect">
              <a:avLst/>
            </a:prstGeom>
            <a:noFill/>
          </p:spPr>
          <p:txBody>
            <a:bodyPr wrap="square" rtlCol="0">
              <a:spAutoFit/>
            </a:bodyPr>
            <a:lstStyle/>
            <a:p>
              <a:r>
                <a:rPr lang="en-US" sz="1400" dirty="0"/>
                <a:t>P-12,000</a:t>
              </a:r>
            </a:p>
          </p:txBody>
        </p:sp>
        <p:sp>
          <p:nvSpPr>
            <p:cNvPr id="18" name="TextBox 17"/>
            <p:cNvSpPr txBox="1"/>
            <p:nvPr/>
          </p:nvSpPr>
          <p:spPr>
            <a:xfrm>
              <a:off x="914400" y="3124200"/>
              <a:ext cx="914400" cy="304800"/>
            </a:xfrm>
            <a:prstGeom prst="rect">
              <a:avLst/>
            </a:prstGeom>
            <a:noFill/>
          </p:spPr>
          <p:txBody>
            <a:bodyPr wrap="square" rtlCol="0">
              <a:spAutoFit/>
            </a:bodyPr>
            <a:lstStyle/>
            <a:p>
              <a:r>
                <a:rPr lang="en-US" sz="1400" dirty="0"/>
                <a:t>P-8,000</a:t>
              </a:r>
            </a:p>
          </p:txBody>
        </p:sp>
        <p:sp>
          <p:nvSpPr>
            <p:cNvPr id="19" name="TextBox 18"/>
            <p:cNvSpPr txBox="1"/>
            <p:nvPr/>
          </p:nvSpPr>
          <p:spPr>
            <a:xfrm>
              <a:off x="2819400" y="4343400"/>
              <a:ext cx="685800" cy="307777"/>
            </a:xfrm>
            <a:prstGeom prst="rect">
              <a:avLst/>
            </a:prstGeom>
            <a:noFill/>
          </p:spPr>
          <p:txBody>
            <a:bodyPr wrap="square" rtlCol="0">
              <a:spAutoFit/>
            </a:bodyPr>
            <a:lstStyle/>
            <a:p>
              <a:r>
                <a:rPr lang="en-US" sz="1400" dirty="0"/>
                <a:t>Q -15</a:t>
              </a:r>
            </a:p>
          </p:txBody>
        </p:sp>
        <p:sp>
          <p:nvSpPr>
            <p:cNvPr id="20" name="TextBox 19"/>
            <p:cNvSpPr txBox="1"/>
            <p:nvPr/>
          </p:nvSpPr>
          <p:spPr>
            <a:xfrm>
              <a:off x="4038600" y="4419600"/>
              <a:ext cx="685800" cy="304800"/>
            </a:xfrm>
            <a:prstGeom prst="rect">
              <a:avLst/>
            </a:prstGeom>
            <a:noFill/>
          </p:spPr>
          <p:txBody>
            <a:bodyPr wrap="square" rtlCol="0">
              <a:spAutoFit/>
            </a:bodyPr>
            <a:lstStyle/>
            <a:p>
              <a:r>
                <a:rPr lang="en-US" sz="1400" dirty="0"/>
                <a:t>Q -20</a:t>
              </a:r>
            </a:p>
          </p:txBody>
        </p:sp>
        <p:sp>
          <p:nvSpPr>
            <p:cNvPr id="21" name="TextBox 20"/>
            <p:cNvSpPr txBox="1"/>
            <p:nvPr/>
          </p:nvSpPr>
          <p:spPr>
            <a:xfrm>
              <a:off x="3352800" y="2133600"/>
              <a:ext cx="609600" cy="369332"/>
            </a:xfrm>
            <a:prstGeom prst="rect">
              <a:avLst/>
            </a:prstGeom>
            <a:noFill/>
          </p:spPr>
          <p:txBody>
            <a:bodyPr wrap="square" rtlCol="0">
              <a:spAutoFit/>
            </a:bodyPr>
            <a:lstStyle/>
            <a:p>
              <a:r>
                <a:rPr lang="en-US" dirty="0"/>
                <a:t>E1</a:t>
              </a:r>
            </a:p>
          </p:txBody>
        </p:sp>
        <p:sp>
          <p:nvSpPr>
            <p:cNvPr id="22" name="TextBox 21"/>
            <p:cNvSpPr txBox="1"/>
            <p:nvPr/>
          </p:nvSpPr>
          <p:spPr>
            <a:xfrm>
              <a:off x="4267200" y="2971800"/>
              <a:ext cx="609600" cy="369332"/>
            </a:xfrm>
            <a:prstGeom prst="rect">
              <a:avLst/>
            </a:prstGeom>
            <a:noFill/>
          </p:spPr>
          <p:txBody>
            <a:bodyPr wrap="square" rtlCol="0">
              <a:spAutoFit/>
            </a:bodyPr>
            <a:lstStyle/>
            <a:p>
              <a:r>
                <a:rPr lang="en-US" dirty="0"/>
                <a:t>E2</a:t>
              </a:r>
            </a:p>
          </p:txBody>
        </p:sp>
      </p:grpSp>
      <p:graphicFrame>
        <p:nvGraphicFramePr>
          <p:cNvPr id="23" name="Table 22"/>
          <p:cNvGraphicFramePr>
            <a:graphicFrameLocks noGrp="1"/>
          </p:cNvGraphicFramePr>
          <p:nvPr/>
        </p:nvGraphicFramePr>
        <p:xfrm>
          <a:off x="8077200" y="1797328"/>
          <a:ext cx="2362200" cy="2286000"/>
        </p:xfrm>
        <a:graphic>
          <a:graphicData uri="http://schemas.openxmlformats.org/drawingml/2006/table">
            <a:tbl>
              <a:tblPr firstRow="1" bandRow="1">
                <a:tableStyleId>{5C22544A-7EE6-4342-B048-85BDC9FD1C3A}</a:tableStyleId>
              </a:tblPr>
              <a:tblGrid>
                <a:gridCol w="1224844">
                  <a:extLst>
                    <a:ext uri="{9D8B030D-6E8A-4147-A177-3AD203B41FA5}">
                      <a16:colId xmlns:a16="http://schemas.microsoft.com/office/drawing/2014/main" val="20000"/>
                    </a:ext>
                  </a:extLst>
                </a:gridCol>
                <a:gridCol w="1137356">
                  <a:extLst>
                    <a:ext uri="{9D8B030D-6E8A-4147-A177-3AD203B41FA5}">
                      <a16:colId xmlns:a16="http://schemas.microsoft.com/office/drawing/2014/main" val="20001"/>
                    </a:ext>
                  </a:extLst>
                </a:gridCol>
              </a:tblGrid>
              <a:tr h="762000">
                <a:tc>
                  <a:txBody>
                    <a:bodyPr/>
                    <a:lstStyle/>
                    <a:p>
                      <a:r>
                        <a:rPr lang="en-US" dirty="0"/>
                        <a:t>Price</a:t>
                      </a:r>
                    </a:p>
                  </a:txBody>
                  <a:tcPr anchor="ctr"/>
                </a:tc>
                <a:tc>
                  <a:txBody>
                    <a:bodyPr/>
                    <a:lstStyle/>
                    <a:p>
                      <a:r>
                        <a:rPr lang="en-US" dirty="0"/>
                        <a:t>Quantity</a:t>
                      </a:r>
                    </a:p>
                  </a:txBody>
                  <a:tcPr anchor="ctr"/>
                </a:tc>
                <a:extLst>
                  <a:ext uri="{0D108BD9-81ED-4DB2-BD59-A6C34878D82A}">
                    <a16:rowId xmlns:a16="http://schemas.microsoft.com/office/drawing/2014/main" val="10000"/>
                  </a:ext>
                </a:extLst>
              </a:tr>
              <a:tr h="762000">
                <a:tc>
                  <a:txBody>
                    <a:bodyPr/>
                    <a:lstStyle/>
                    <a:p>
                      <a:r>
                        <a:rPr lang="en-US" dirty="0"/>
                        <a:t>12,000</a:t>
                      </a:r>
                    </a:p>
                  </a:txBody>
                  <a:tcPr anchor="ctr"/>
                </a:tc>
                <a:tc>
                  <a:txBody>
                    <a:bodyPr/>
                    <a:lstStyle/>
                    <a:p>
                      <a:r>
                        <a:rPr lang="en-US" dirty="0"/>
                        <a:t>15 unit</a:t>
                      </a:r>
                    </a:p>
                  </a:txBody>
                  <a:tcPr anchor="ctr"/>
                </a:tc>
                <a:extLst>
                  <a:ext uri="{0D108BD9-81ED-4DB2-BD59-A6C34878D82A}">
                    <a16:rowId xmlns:a16="http://schemas.microsoft.com/office/drawing/2014/main" val="10001"/>
                  </a:ext>
                </a:extLst>
              </a:tr>
              <a:tr h="762000">
                <a:tc>
                  <a:txBody>
                    <a:bodyPr/>
                    <a:lstStyle/>
                    <a:p>
                      <a:r>
                        <a:rPr lang="en-US" dirty="0"/>
                        <a:t>8,000</a:t>
                      </a:r>
                    </a:p>
                  </a:txBody>
                  <a:tcPr anchor="ctr"/>
                </a:tc>
                <a:tc>
                  <a:txBody>
                    <a:bodyPr/>
                    <a:lstStyle/>
                    <a:p>
                      <a:r>
                        <a:rPr lang="en-US" dirty="0"/>
                        <a:t>20</a:t>
                      </a:r>
                      <a:r>
                        <a:rPr lang="en-US" baseline="0" dirty="0"/>
                        <a:t> unit</a:t>
                      </a:r>
                      <a:endParaRPr lang="en-US" dirty="0"/>
                    </a:p>
                  </a:txBody>
                  <a:tcPr anchor="ctr"/>
                </a:tc>
                <a:extLst>
                  <a:ext uri="{0D108BD9-81ED-4DB2-BD59-A6C34878D82A}">
                    <a16:rowId xmlns:a16="http://schemas.microsoft.com/office/drawing/2014/main" val="10002"/>
                  </a:ext>
                </a:extLst>
              </a:tr>
            </a:tbl>
          </a:graphicData>
        </a:graphic>
      </p:graphicFrame>
      <p:sp>
        <p:nvSpPr>
          <p:cNvPr id="24" name="Rectangle 23"/>
          <p:cNvSpPr/>
          <p:nvPr/>
        </p:nvSpPr>
        <p:spPr>
          <a:xfrm>
            <a:off x="892790" y="5387745"/>
            <a:ext cx="7459639" cy="923330"/>
          </a:xfrm>
          <a:prstGeom prst="rect">
            <a:avLst/>
          </a:prstGeom>
        </p:spPr>
        <p:txBody>
          <a:bodyPr wrap="square">
            <a:spAutoFit/>
          </a:bodyPr>
          <a:lstStyle/>
          <a:p>
            <a:r>
              <a:rPr lang="en-US" dirty="0"/>
              <a:t>An </a:t>
            </a:r>
            <a:r>
              <a:rPr lang="en-US" b="1" dirty="0">
                <a:solidFill>
                  <a:srgbClr val="C00000"/>
                </a:solidFill>
              </a:rPr>
              <a:t>expansion of demand  </a:t>
            </a:r>
            <a:r>
              <a:rPr lang="en-US" dirty="0"/>
              <a:t>denote</a:t>
            </a:r>
            <a:r>
              <a:rPr lang="en-US" b="1" dirty="0">
                <a:solidFill>
                  <a:srgbClr val="C00000"/>
                </a:solidFill>
              </a:rPr>
              <a:t>  </a:t>
            </a:r>
            <a:r>
              <a:rPr lang="en-US" dirty="0"/>
              <a:t>E1 to E2</a:t>
            </a:r>
            <a:endParaRPr lang="en-IN" dirty="0"/>
          </a:p>
          <a:p>
            <a:r>
              <a:rPr lang="en-US" dirty="0"/>
              <a:t>is </a:t>
            </a:r>
            <a:r>
              <a:rPr lang="en-US" b="1" dirty="0"/>
              <a:t>a </a:t>
            </a:r>
            <a:r>
              <a:rPr lang="en-US" dirty="0"/>
              <a:t>rise in the </a:t>
            </a:r>
            <a:r>
              <a:rPr lang="en-US" dirty="0">
                <a:solidFill>
                  <a:srgbClr val="C00000"/>
                </a:solidFill>
              </a:rPr>
              <a:t>quantity demanded </a:t>
            </a:r>
            <a:r>
              <a:rPr lang="en-US" dirty="0"/>
              <a:t>because </a:t>
            </a:r>
            <a:r>
              <a:rPr lang="en-US" b="1" i="1" dirty="0">
                <a:solidFill>
                  <a:srgbClr val="C00000"/>
                </a:solidFill>
              </a:rPr>
              <a:t>the price has changed , </a:t>
            </a:r>
            <a:r>
              <a:rPr lang="en-US" dirty="0"/>
              <a:t>other factors remaining the same (</a:t>
            </a:r>
            <a:r>
              <a:rPr lang="en-US" b="1" dirty="0"/>
              <a:t>ceteris paribus</a:t>
            </a:r>
            <a:r>
              <a:rPr lang="en-US" dirty="0"/>
              <a:t>).</a:t>
            </a:r>
          </a:p>
        </p:txBody>
      </p:sp>
    </p:spTree>
    <p:extLst>
      <p:ext uri="{BB962C8B-B14F-4D97-AF65-F5344CB8AC3E}">
        <p14:creationId xmlns:p14="http://schemas.microsoft.com/office/powerpoint/2010/main" val="2049470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67" y="346335"/>
            <a:ext cx="10515600" cy="767639"/>
          </a:xfrm>
        </p:spPr>
        <p:txBody>
          <a:bodyPr>
            <a:normAutofit/>
          </a:bodyPr>
          <a:lstStyle/>
          <a:p>
            <a:r>
              <a:rPr lang="en-US" sz="3200" b="1" dirty="0"/>
              <a:t>Contraction of Demand</a:t>
            </a:r>
          </a:p>
        </p:txBody>
      </p:sp>
      <p:sp>
        <p:nvSpPr>
          <p:cNvPr id="3" name="Content Placeholder 2"/>
          <p:cNvSpPr>
            <a:spLocks noGrp="1"/>
          </p:cNvSpPr>
          <p:nvPr>
            <p:ph idx="1"/>
          </p:nvPr>
        </p:nvSpPr>
        <p:spPr>
          <a:xfrm>
            <a:off x="838200" y="1165328"/>
            <a:ext cx="10515600" cy="4716653"/>
          </a:xfrm>
        </p:spPr>
        <p:txBody>
          <a:bodyPr/>
          <a:lstStyle/>
          <a:p>
            <a:r>
              <a:rPr lang="en-US" dirty="0"/>
              <a:t>Increase in the price</a:t>
            </a:r>
          </a:p>
        </p:txBody>
      </p:sp>
      <p:grpSp>
        <p:nvGrpSpPr>
          <p:cNvPr id="6" name="Group 5"/>
          <p:cNvGrpSpPr/>
          <p:nvPr/>
        </p:nvGrpSpPr>
        <p:grpSpPr>
          <a:xfrm>
            <a:off x="1114566" y="1828801"/>
            <a:ext cx="5040573" cy="3302758"/>
            <a:chOff x="381000" y="1219200"/>
            <a:chExt cx="5334000" cy="3950732"/>
          </a:xfrm>
        </p:grpSpPr>
        <p:cxnSp>
          <p:nvCxnSpPr>
            <p:cNvPr id="7" name="Straight Arrow Connector 6"/>
            <p:cNvCxnSpPr/>
            <p:nvPr/>
          </p:nvCxnSpPr>
          <p:spPr>
            <a:xfrm rot="10800000">
              <a:off x="2743200" y="1905000"/>
              <a:ext cx="609600" cy="5334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14300" y="2933700"/>
              <a:ext cx="3429794" cy="794"/>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4267200"/>
              <a:ext cx="4191000" cy="794"/>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19400" y="4800600"/>
              <a:ext cx="2209800" cy="369332"/>
            </a:xfrm>
            <a:prstGeom prst="rect">
              <a:avLst/>
            </a:prstGeom>
            <a:noFill/>
          </p:spPr>
          <p:txBody>
            <a:bodyPr wrap="square" rtlCol="0">
              <a:spAutoFit/>
            </a:bodyPr>
            <a:lstStyle/>
            <a:p>
              <a:r>
                <a:rPr lang="en-US" dirty="0"/>
                <a:t>Quantity demanded  </a:t>
              </a:r>
            </a:p>
          </p:txBody>
        </p:sp>
        <p:sp>
          <p:nvSpPr>
            <p:cNvPr id="11" name="TextBox 10"/>
            <p:cNvSpPr txBox="1"/>
            <p:nvPr/>
          </p:nvSpPr>
          <p:spPr>
            <a:xfrm>
              <a:off x="381000" y="2983468"/>
              <a:ext cx="1524000" cy="369332"/>
            </a:xfrm>
            <a:prstGeom prst="rect">
              <a:avLst/>
            </a:prstGeom>
            <a:noFill/>
          </p:spPr>
          <p:txBody>
            <a:bodyPr wrap="square" rtlCol="0">
              <a:spAutoFit/>
            </a:bodyPr>
            <a:lstStyle/>
            <a:p>
              <a:r>
                <a:rPr lang="en-US" dirty="0"/>
                <a:t>Price of good</a:t>
              </a:r>
            </a:p>
          </p:txBody>
        </p:sp>
        <p:cxnSp>
          <p:nvCxnSpPr>
            <p:cNvPr id="12" name="Straight Connector 11"/>
            <p:cNvCxnSpPr/>
            <p:nvPr/>
          </p:nvCxnSpPr>
          <p:spPr>
            <a:xfrm>
              <a:off x="2133600" y="1676400"/>
              <a:ext cx="2819400" cy="2133600"/>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2514600"/>
              <a:ext cx="1447800" cy="1588"/>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400697" y="3390503"/>
              <a:ext cx="1752600" cy="794"/>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057400"/>
              <a:ext cx="838200"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1524000" y="3200400"/>
              <a:ext cx="2133602" cy="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200" y="2362200"/>
              <a:ext cx="914400" cy="304800"/>
            </a:xfrm>
            <a:prstGeom prst="rect">
              <a:avLst/>
            </a:prstGeom>
            <a:noFill/>
          </p:spPr>
          <p:txBody>
            <a:bodyPr wrap="square" rtlCol="0">
              <a:spAutoFit/>
            </a:bodyPr>
            <a:lstStyle/>
            <a:p>
              <a:r>
                <a:rPr lang="en-US" sz="1400" dirty="0"/>
                <a:t>P-12,000</a:t>
              </a:r>
            </a:p>
          </p:txBody>
        </p:sp>
        <p:sp>
          <p:nvSpPr>
            <p:cNvPr id="18" name="TextBox 17"/>
            <p:cNvSpPr txBox="1"/>
            <p:nvPr/>
          </p:nvSpPr>
          <p:spPr>
            <a:xfrm>
              <a:off x="914400" y="1905000"/>
              <a:ext cx="914400" cy="304800"/>
            </a:xfrm>
            <a:prstGeom prst="rect">
              <a:avLst/>
            </a:prstGeom>
            <a:noFill/>
          </p:spPr>
          <p:txBody>
            <a:bodyPr wrap="square" rtlCol="0">
              <a:spAutoFit/>
            </a:bodyPr>
            <a:lstStyle/>
            <a:p>
              <a:r>
                <a:rPr lang="en-US" sz="1400" dirty="0"/>
                <a:t>P-15,000</a:t>
              </a:r>
            </a:p>
          </p:txBody>
        </p:sp>
        <p:sp>
          <p:nvSpPr>
            <p:cNvPr id="19" name="TextBox 18"/>
            <p:cNvSpPr txBox="1"/>
            <p:nvPr/>
          </p:nvSpPr>
          <p:spPr>
            <a:xfrm>
              <a:off x="2819400" y="4343400"/>
              <a:ext cx="685800" cy="307777"/>
            </a:xfrm>
            <a:prstGeom prst="rect">
              <a:avLst/>
            </a:prstGeom>
            <a:noFill/>
          </p:spPr>
          <p:txBody>
            <a:bodyPr wrap="square" rtlCol="0">
              <a:spAutoFit/>
            </a:bodyPr>
            <a:lstStyle/>
            <a:p>
              <a:r>
                <a:rPr lang="en-US" sz="1400" dirty="0"/>
                <a:t>Q -15</a:t>
              </a:r>
            </a:p>
          </p:txBody>
        </p:sp>
        <p:sp>
          <p:nvSpPr>
            <p:cNvPr id="20" name="TextBox 19"/>
            <p:cNvSpPr txBox="1"/>
            <p:nvPr/>
          </p:nvSpPr>
          <p:spPr>
            <a:xfrm>
              <a:off x="2133600" y="4419600"/>
              <a:ext cx="685800" cy="307777"/>
            </a:xfrm>
            <a:prstGeom prst="rect">
              <a:avLst/>
            </a:prstGeom>
            <a:noFill/>
          </p:spPr>
          <p:txBody>
            <a:bodyPr wrap="square" rtlCol="0">
              <a:spAutoFit/>
            </a:bodyPr>
            <a:lstStyle/>
            <a:p>
              <a:r>
                <a:rPr lang="en-US" sz="1400" dirty="0"/>
                <a:t>Q -10</a:t>
              </a:r>
            </a:p>
          </p:txBody>
        </p:sp>
        <p:sp>
          <p:nvSpPr>
            <p:cNvPr id="21" name="TextBox 20"/>
            <p:cNvSpPr txBox="1"/>
            <p:nvPr/>
          </p:nvSpPr>
          <p:spPr>
            <a:xfrm>
              <a:off x="3352800" y="2133600"/>
              <a:ext cx="609600" cy="369332"/>
            </a:xfrm>
            <a:prstGeom prst="rect">
              <a:avLst/>
            </a:prstGeom>
            <a:noFill/>
          </p:spPr>
          <p:txBody>
            <a:bodyPr wrap="square" rtlCol="0">
              <a:spAutoFit/>
            </a:bodyPr>
            <a:lstStyle/>
            <a:p>
              <a:r>
                <a:rPr lang="en-US" dirty="0"/>
                <a:t>E1</a:t>
              </a:r>
            </a:p>
          </p:txBody>
        </p:sp>
        <p:sp>
          <p:nvSpPr>
            <p:cNvPr id="22" name="TextBox 21"/>
            <p:cNvSpPr txBox="1"/>
            <p:nvPr/>
          </p:nvSpPr>
          <p:spPr>
            <a:xfrm>
              <a:off x="2590800" y="1611868"/>
              <a:ext cx="609600" cy="369332"/>
            </a:xfrm>
            <a:prstGeom prst="rect">
              <a:avLst/>
            </a:prstGeom>
            <a:noFill/>
          </p:spPr>
          <p:txBody>
            <a:bodyPr wrap="square" rtlCol="0">
              <a:spAutoFit/>
            </a:bodyPr>
            <a:lstStyle/>
            <a:p>
              <a:r>
                <a:rPr lang="en-US" dirty="0"/>
                <a:t>E2</a:t>
              </a:r>
            </a:p>
          </p:txBody>
        </p:sp>
      </p:grpSp>
      <p:graphicFrame>
        <p:nvGraphicFramePr>
          <p:cNvPr id="23" name="Table 22"/>
          <p:cNvGraphicFramePr>
            <a:graphicFrameLocks noGrp="1"/>
          </p:cNvGraphicFramePr>
          <p:nvPr/>
        </p:nvGraphicFramePr>
        <p:xfrm>
          <a:off x="8158874" y="1655064"/>
          <a:ext cx="2362200" cy="2057400"/>
        </p:xfrm>
        <a:graphic>
          <a:graphicData uri="http://schemas.openxmlformats.org/drawingml/2006/table">
            <a:tbl>
              <a:tblPr firstRow="1" bandRow="1">
                <a:tableStyleId>{5C22544A-7EE6-4342-B048-85BDC9FD1C3A}</a:tableStyleId>
              </a:tblPr>
              <a:tblGrid>
                <a:gridCol w="1224844">
                  <a:extLst>
                    <a:ext uri="{9D8B030D-6E8A-4147-A177-3AD203B41FA5}">
                      <a16:colId xmlns:a16="http://schemas.microsoft.com/office/drawing/2014/main" val="20000"/>
                    </a:ext>
                  </a:extLst>
                </a:gridCol>
                <a:gridCol w="1137356">
                  <a:extLst>
                    <a:ext uri="{9D8B030D-6E8A-4147-A177-3AD203B41FA5}">
                      <a16:colId xmlns:a16="http://schemas.microsoft.com/office/drawing/2014/main" val="20001"/>
                    </a:ext>
                  </a:extLst>
                </a:gridCol>
              </a:tblGrid>
              <a:tr h="685800">
                <a:tc>
                  <a:txBody>
                    <a:bodyPr/>
                    <a:lstStyle/>
                    <a:p>
                      <a:r>
                        <a:rPr lang="en-US" dirty="0"/>
                        <a:t>Price</a:t>
                      </a:r>
                    </a:p>
                  </a:txBody>
                  <a:tcPr anchor="ctr"/>
                </a:tc>
                <a:tc>
                  <a:txBody>
                    <a:bodyPr/>
                    <a:lstStyle/>
                    <a:p>
                      <a:r>
                        <a:rPr lang="en-US" dirty="0"/>
                        <a:t>Quantity</a:t>
                      </a:r>
                    </a:p>
                  </a:txBody>
                  <a:tcPr anchor="ctr"/>
                </a:tc>
                <a:extLst>
                  <a:ext uri="{0D108BD9-81ED-4DB2-BD59-A6C34878D82A}">
                    <a16:rowId xmlns:a16="http://schemas.microsoft.com/office/drawing/2014/main" val="10000"/>
                  </a:ext>
                </a:extLst>
              </a:tr>
              <a:tr h="685800">
                <a:tc>
                  <a:txBody>
                    <a:bodyPr/>
                    <a:lstStyle/>
                    <a:p>
                      <a:r>
                        <a:rPr lang="en-US" dirty="0"/>
                        <a:t>12,000</a:t>
                      </a:r>
                    </a:p>
                  </a:txBody>
                  <a:tcPr anchor="ctr"/>
                </a:tc>
                <a:tc>
                  <a:txBody>
                    <a:bodyPr/>
                    <a:lstStyle/>
                    <a:p>
                      <a:r>
                        <a:rPr lang="en-US" dirty="0"/>
                        <a:t>15 unit</a:t>
                      </a:r>
                    </a:p>
                  </a:txBody>
                  <a:tcPr anchor="ctr"/>
                </a:tc>
                <a:extLst>
                  <a:ext uri="{0D108BD9-81ED-4DB2-BD59-A6C34878D82A}">
                    <a16:rowId xmlns:a16="http://schemas.microsoft.com/office/drawing/2014/main" val="10001"/>
                  </a:ext>
                </a:extLst>
              </a:tr>
              <a:tr h="685800">
                <a:tc>
                  <a:txBody>
                    <a:bodyPr/>
                    <a:lstStyle/>
                    <a:p>
                      <a:r>
                        <a:rPr lang="en-US" dirty="0"/>
                        <a:t>15,000</a:t>
                      </a:r>
                    </a:p>
                  </a:txBody>
                  <a:tcPr anchor="ctr"/>
                </a:tc>
                <a:tc>
                  <a:txBody>
                    <a:bodyPr/>
                    <a:lstStyle/>
                    <a:p>
                      <a:r>
                        <a:rPr lang="en-US" dirty="0"/>
                        <a:t>10</a:t>
                      </a:r>
                      <a:r>
                        <a:rPr lang="en-US" baseline="0" dirty="0"/>
                        <a:t> unit</a:t>
                      </a:r>
                      <a:endParaRPr lang="en-US" dirty="0"/>
                    </a:p>
                  </a:txBody>
                  <a:tcPr anchor="ctr"/>
                </a:tc>
                <a:extLst>
                  <a:ext uri="{0D108BD9-81ED-4DB2-BD59-A6C34878D82A}">
                    <a16:rowId xmlns:a16="http://schemas.microsoft.com/office/drawing/2014/main" val="10002"/>
                  </a:ext>
                </a:extLst>
              </a:tr>
            </a:tbl>
          </a:graphicData>
        </a:graphic>
      </p:graphicFrame>
      <p:sp>
        <p:nvSpPr>
          <p:cNvPr id="24" name="Rectangle 23"/>
          <p:cNvSpPr/>
          <p:nvPr/>
        </p:nvSpPr>
        <p:spPr>
          <a:xfrm>
            <a:off x="1154175" y="5256474"/>
            <a:ext cx="8185799" cy="923330"/>
          </a:xfrm>
          <a:prstGeom prst="rect">
            <a:avLst/>
          </a:prstGeom>
        </p:spPr>
        <p:txBody>
          <a:bodyPr wrap="square">
            <a:spAutoFit/>
          </a:bodyPr>
          <a:lstStyle/>
          <a:p>
            <a:pPr>
              <a:lnSpc>
                <a:spcPct val="150000"/>
              </a:lnSpc>
            </a:pPr>
            <a:r>
              <a:rPr lang="en-US" dirty="0"/>
              <a:t>A </a:t>
            </a:r>
            <a:r>
              <a:rPr lang="en-US" b="1" dirty="0">
                <a:solidFill>
                  <a:srgbClr val="C00000"/>
                </a:solidFill>
              </a:rPr>
              <a:t>CONTRACTION  of demand </a:t>
            </a:r>
            <a:r>
              <a:rPr lang="en-US" dirty="0"/>
              <a:t>is </a:t>
            </a:r>
            <a:r>
              <a:rPr lang="en-US" b="1" dirty="0"/>
              <a:t>the</a:t>
            </a:r>
            <a:r>
              <a:rPr lang="en-US" dirty="0"/>
              <a:t> fall in </a:t>
            </a:r>
            <a:r>
              <a:rPr lang="en-US" dirty="0">
                <a:solidFill>
                  <a:srgbClr val="C00000"/>
                </a:solidFill>
              </a:rPr>
              <a:t>the quantity demanded </a:t>
            </a:r>
            <a:r>
              <a:rPr lang="en-US" dirty="0"/>
              <a:t>because </a:t>
            </a:r>
            <a:r>
              <a:rPr lang="en-US" b="1" i="1" dirty="0">
                <a:solidFill>
                  <a:srgbClr val="C00000"/>
                </a:solidFill>
              </a:rPr>
              <a:t>the price has changed , </a:t>
            </a:r>
            <a:r>
              <a:rPr lang="en-US" dirty="0"/>
              <a:t>other factors remaining the same. </a:t>
            </a:r>
            <a:r>
              <a:rPr lang="en-US" dirty="0">
                <a:solidFill>
                  <a:srgbClr val="FF0000"/>
                </a:solidFill>
              </a:rPr>
              <a:t>(from E1 to E2)</a:t>
            </a:r>
            <a:endParaRPr lang="en-US" b="1" i="1" dirty="0">
              <a:solidFill>
                <a:srgbClr val="FF0000"/>
              </a:solidFill>
            </a:endParaRPr>
          </a:p>
        </p:txBody>
      </p:sp>
    </p:spTree>
    <p:extLst>
      <p:ext uri="{BB962C8B-B14F-4D97-AF65-F5344CB8AC3E}">
        <p14:creationId xmlns:p14="http://schemas.microsoft.com/office/powerpoint/2010/main" val="3550342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791570" y="242295"/>
            <a:ext cx="10515600" cy="806450"/>
          </a:xfrm>
        </p:spPr>
        <p:txBody>
          <a:bodyPr>
            <a:normAutofit/>
          </a:bodyPr>
          <a:lstStyle/>
          <a:p>
            <a:pPr eaLnBrk="1" hangingPunct="1"/>
            <a:r>
              <a:rPr lang="en-US" altLang="en-US" sz="3200" b="1" dirty="0"/>
              <a:t>Shift in Demand: Demand Curve Shifters</a:t>
            </a:r>
          </a:p>
        </p:txBody>
      </p:sp>
      <p:sp>
        <p:nvSpPr>
          <p:cNvPr id="24581" name="Rectangle 3"/>
          <p:cNvSpPr>
            <a:spLocks noGrp="1" noChangeArrowheads="1"/>
          </p:cNvSpPr>
          <p:nvPr>
            <p:ph type="body" idx="4294967295"/>
          </p:nvPr>
        </p:nvSpPr>
        <p:spPr>
          <a:xfrm>
            <a:off x="1143000" y="1268212"/>
            <a:ext cx="8229600" cy="5324475"/>
          </a:xfrm>
        </p:spPr>
        <p:txBody>
          <a:bodyPr>
            <a:normAutofit/>
          </a:bodyPr>
          <a:lstStyle/>
          <a:p>
            <a:pPr eaLnBrk="1" hangingPunct="1"/>
            <a:r>
              <a:rPr lang="en-US" altLang="en-US" sz="2400" dirty="0"/>
              <a:t>The demand curve shows how price affects quantity demanded, </a:t>
            </a:r>
            <a:r>
              <a:rPr lang="en-US" altLang="en-US" sz="2400" i="1" dirty="0"/>
              <a:t>other things being equal</a:t>
            </a:r>
            <a:r>
              <a:rPr lang="en-US" altLang="en-US" sz="2400" dirty="0"/>
              <a:t>. </a:t>
            </a:r>
          </a:p>
          <a:p>
            <a:pPr eaLnBrk="1" hangingPunct="1"/>
            <a:r>
              <a:rPr lang="en-US" altLang="en-US" sz="2400" dirty="0"/>
              <a:t>These “other things” are non-price determinants of demand (</a:t>
            </a:r>
            <a:r>
              <a:rPr lang="en-US" altLang="en-US" sz="2400" i="1" dirty="0"/>
              <a:t>i.e.,</a:t>
            </a:r>
            <a:r>
              <a:rPr lang="en-US" altLang="en-US" sz="2400" dirty="0"/>
              <a:t> things that determine buyers’ demand for a good, other than the good’s price).  </a:t>
            </a:r>
          </a:p>
          <a:p>
            <a:pPr eaLnBrk="1" hangingPunct="1"/>
            <a:r>
              <a:rPr lang="en-US" altLang="en-US" sz="2400" dirty="0"/>
              <a:t>Changes in them shift the </a:t>
            </a:r>
            <a:r>
              <a:rPr lang="en-US" altLang="en-US" sz="2400" b="1" i="1" dirty="0"/>
              <a:t>D</a:t>
            </a:r>
            <a:r>
              <a:rPr lang="en-US" altLang="en-US" sz="2400" dirty="0"/>
              <a:t> curve…  </a:t>
            </a:r>
          </a:p>
        </p:txBody>
      </p:sp>
      <p:sp>
        <p:nvSpPr>
          <p:cNvPr id="24582"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22609594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1367133" y="266061"/>
            <a:ext cx="8366125" cy="692150"/>
          </a:xfrm>
        </p:spPr>
        <p:txBody>
          <a:bodyPr>
            <a:normAutofit/>
          </a:bodyPr>
          <a:lstStyle/>
          <a:p>
            <a:pPr algn="l" eaLnBrk="1" hangingPunct="1"/>
            <a:r>
              <a:rPr lang="en-US" altLang="en-US" sz="3200" b="1" dirty="0"/>
              <a:t>Demand Curve Shifters: </a:t>
            </a:r>
            <a:r>
              <a:rPr lang="en-US" altLang="en-US" sz="3200" b="1" dirty="0">
                <a:solidFill>
                  <a:srgbClr val="008080"/>
                </a:solidFill>
              </a:rPr>
              <a:t> Number of Buyers</a:t>
            </a:r>
          </a:p>
        </p:txBody>
      </p:sp>
      <p:sp>
        <p:nvSpPr>
          <p:cNvPr id="25605" name="Rectangle 3"/>
          <p:cNvSpPr>
            <a:spLocks noGrp="1" noChangeArrowheads="1"/>
          </p:cNvSpPr>
          <p:nvPr>
            <p:ph type="body" idx="4294967295"/>
          </p:nvPr>
        </p:nvSpPr>
        <p:spPr>
          <a:xfrm>
            <a:off x="1433015" y="1199132"/>
            <a:ext cx="8234363" cy="5118100"/>
          </a:xfrm>
        </p:spPr>
        <p:txBody>
          <a:bodyPr>
            <a:normAutofit/>
          </a:bodyPr>
          <a:lstStyle/>
          <a:p>
            <a:pPr eaLnBrk="1" hangingPunct="1"/>
            <a:r>
              <a:rPr lang="en-US" altLang="en-US" sz="2400" dirty="0"/>
              <a:t>Increase in number of buyers </a:t>
            </a:r>
            <a:br>
              <a:rPr lang="en-US" altLang="en-US" sz="2400" dirty="0"/>
            </a:br>
            <a:r>
              <a:rPr lang="en-US" altLang="en-US" sz="2400" dirty="0"/>
              <a:t>increases quantity demanded at each price, shifts </a:t>
            </a:r>
            <a:r>
              <a:rPr lang="en-US" altLang="en-US" sz="2400" b="1" i="1" dirty="0"/>
              <a:t>D</a:t>
            </a:r>
            <a:r>
              <a:rPr lang="en-US" altLang="en-US" sz="2400" dirty="0"/>
              <a:t> curve to the right. </a:t>
            </a:r>
          </a:p>
        </p:txBody>
      </p:sp>
      <p:sp>
        <p:nvSpPr>
          <p:cNvPr id="25606"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31048342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Demand</a:t>
            </a:r>
          </a:p>
        </p:txBody>
      </p:sp>
      <p:sp>
        <p:nvSpPr>
          <p:cNvPr id="3" name="Content Placeholder 2"/>
          <p:cNvSpPr>
            <a:spLocks noGrp="1"/>
          </p:cNvSpPr>
          <p:nvPr>
            <p:ph idx="1"/>
          </p:nvPr>
        </p:nvSpPr>
        <p:spPr>
          <a:xfrm>
            <a:off x="838200" y="1552670"/>
            <a:ext cx="10515600" cy="4351338"/>
          </a:xfrm>
        </p:spPr>
        <p:txBody>
          <a:bodyPr>
            <a:normAutofit fontScale="92500" lnSpcReduction="20000"/>
          </a:bodyPr>
          <a:lstStyle/>
          <a:p>
            <a:pPr marL="0" indent="0">
              <a:buNone/>
            </a:pPr>
            <a:endParaRPr lang="en-US" dirty="0"/>
          </a:p>
          <a:p>
            <a:pPr marL="0" indent="0">
              <a:buNone/>
            </a:pPr>
            <a:r>
              <a:rPr lang="en-US" b="1" dirty="0"/>
              <a:t>Individual and Market demand </a:t>
            </a:r>
          </a:p>
          <a:p>
            <a:r>
              <a:rPr lang="en-US" dirty="0"/>
              <a:t>The quantity of a commodity an individual is willing and able to purchase at a particular price, during a specific time period, given his/her money income, his/her taste, and prices of other commodities, such as substitutes and complements, is referred to as the </a:t>
            </a:r>
            <a:r>
              <a:rPr lang="en-US" b="1" dirty="0"/>
              <a:t>individual demand for the commodity. </a:t>
            </a:r>
          </a:p>
          <a:p>
            <a:endParaRPr lang="en-US" dirty="0"/>
          </a:p>
          <a:p>
            <a:r>
              <a:rPr lang="en-US" dirty="0"/>
              <a:t>The total quantity which all the consumers of the commodity are willing and able to purchase at a given price per time unit, given their money incomes, their tastes, and prices of other commodities, is referred to as the </a:t>
            </a:r>
            <a:r>
              <a:rPr lang="en-US" b="1" dirty="0"/>
              <a:t>market demand for the commodity. </a:t>
            </a:r>
            <a:endParaRPr lang="en-US" dirty="0"/>
          </a:p>
        </p:txBody>
      </p:sp>
    </p:spTree>
    <p:extLst>
      <p:ext uri="{BB962C8B-B14F-4D97-AF65-F5344CB8AC3E}">
        <p14:creationId xmlns:p14="http://schemas.microsoft.com/office/powerpoint/2010/main" val="1030809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61"/>
          <p:cNvSpPr>
            <a:spLocks noGrp="1" noChangeArrowheads="1"/>
          </p:cNvSpPr>
          <p:nvPr>
            <p:ph type="title"/>
          </p:nvPr>
        </p:nvSpPr>
        <p:spPr>
          <a:xfrm>
            <a:off x="1993900" y="265114"/>
            <a:ext cx="8039100" cy="681037"/>
          </a:xfrm>
        </p:spPr>
        <p:txBody>
          <a:bodyPr/>
          <a:lstStyle/>
          <a:p>
            <a:pPr algn="l" eaLnBrk="1" hangingPunct="1"/>
            <a:r>
              <a:rPr lang="en-US" altLang="en-US" sz="3400" dirty="0"/>
              <a:t>Demand Curve Shifters: </a:t>
            </a:r>
            <a:r>
              <a:rPr lang="en-US" altLang="en-US" sz="3400" dirty="0">
                <a:solidFill>
                  <a:srgbClr val="008080"/>
                </a:solidFill>
              </a:rPr>
              <a:t> Number of Buyers</a:t>
            </a:r>
          </a:p>
        </p:txBody>
      </p:sp>
      <p:grpSp>
        <p:nvGrpSpPr>
          <p:cNvPr id="2053" name="Group 2"/>
          <p:cNvGrpSpPr>
            <a:grpSpLocks/>
          </p:cNvGrpSpPr>
          <p:nvPr/>
        </p:nvGrpSpPr>
        <p:grpSpPr bwMode="auto">
          <a:xfrm>
            <a:off x="1760539" y="1166814"/>
            <a:ext cx="6669087" cy="5108575"/>
            <a:chOff x="149" y="735"/>
            <a:chExt cx="4201" cy="3218"/>
          </a:xfrm>
        </p:grpSpPr>
        <p:grpSp>
          <p:nvGrpSpPr>
            <p:cNvPr id="2079" name="Group 3"/>
            <p:cNvGrpSpPr>
              <a:grpSpLocks/>
            </p:cNvGrpSpPr>
            <p:nvPr/>
          </p:nvGrpSpPr>
          <p:grpSpPr bwMode="auto">
            <a:xfrm>
              <a:off x="149" y="735"/>
              <a:ext cx="4201" cy="3218"/>
              <a:chOff x="149" y="735"/>
              <a:chExt cx="4201" cy="3218"/>
            </a:xfrm>
          </p:grpSpPr>
          <p:graphicFrame>
            <p:nvGraphicFramePr>
              <p:cNvPr id="2050" name="Object 4"/>
              <p:cNvGraphicFramePr>
                <a:graphicFrameLocks noChangeAspect="1"/>
              </p:cNvGraphicFramePr>
              <p:nvPr/>
            </p:nvGraphicFramePr>
            <p:xfrm>
              <a:off x="149" y="735"/>
              <a:ext cx="4150" cy="3218"/>
            </p:xfrm>
            <a:graphic>
              <a:graphicData uri="http://schemas.openxmlformats.org/presentationml/2006/ole">
                <mc:AlternateContent xmlns:mc="http://schemas.openxmlformats.org/markup-compatibility/2006">
                  <mc:Choice xmlns:v="urn:schemas-microsoft-com:vml" Requires="v">
                    <p:oleObj name="Chart" r:id="rId3" imgW="4743602" imgH="3733800" progId="Excel.Chart.8">
                      <p:embed/>
                    </p:oleObj>
                  </mc:Choice>
                  <mc:Fallback>
                    <p:oleObj name="Chart" r:id="rId3" imgW="4743602" imgH="3733800" progId="Excel.Chart.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 y="735"/>
                            <a:ext cx="4150" cy="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81" name="Group 5"/>
              <p:cNvGrpSpPr>
                <a:grpSpLocks/>
              </p:cNvGrpSpPr>
              <p:nvPr/>
            </p:nvGrpSpPr>
            <p:grpSpPr bwMode="auto">
              <a:xfrm>
                <a:off x="842" y="1605"/>
                <a:ext cx="883" cy="1871"/>
                <a:chOff x="357" y="2450"/>
                <a:chExt cx="795" cy="646"/>
              </a:xfrm>
            </p:grpSpPr>
            <p:sp>
              <p:nvSpPr>
                <p:cNvPr id="2107" name="Line 6"/>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8" name="Line 7"/>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82" name="Text Box 8"/>
              <p:cNvSpPr txBox="1">
                <a:spLocks noChangeArrowheads="1"/>
              </p:cNvSpPr>
              <p:nvPr/>
            </p:nvSpPr>
            <p:spPr bwMode="auto">
              <a:xfrm>
                <a:off x="696" y="820"/>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en-US" sz="2600" b="1" i="1">
                    <a:cs typeface="Arial" panose="020B0604020202020204" pitchFamily="34" charset="0"/>
                  </a:rPr>
                  <a:t>P</a:t>
                </a:r>
              </a:p>
            </p:txBody>
          </p:sp>
          <p:sp>
            <p:nvSpPr>
              <p:cNvPr id="2083" name="Text Box 9"/>
              <p:cNvSpPr txBox="1">
                <a:spLocks noChangeArrowheads="1"/>
              </p:cNvSpPr>
              <p:nvPr/>
            </p:nvSpPr>
            <p:spPr bwMode="auto">
              <a:xfrm>
                <a:off x="4077" y="335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600" b="1" i="1">
                    <a:cs typeface="Arial" panose="020B0604020202020204" pitchFamily="34" charset="0"/>
                  </a:rPr>
                  <a:t>Q</a:t>
                </a:r>
              </a:p>
            </p:txBody>
          </p:sp>
          <p:grpSp>
            <p:nvGrpSpPr>
              <p:cNvPr id="2084" name="Group 10"/>
              <p:cNvGrpSpPr>
                <a:grpSpLocks/>
              </p:cNvGrpSpPr>
              <p:nvPr/>
            </p:nvGrpSpPr>
            <p:grpSpPr bwMode="auto">
              <a:xfrm>
                <a:off x="841" y="2731"/>
                <a:ext cx="1747" cy="744"/>
                <a:chOff x="357" y="2450"/>
                <a:chExt cx="795" cy="646"/>
              </a:xfrm>
            </p:grpSpPr>
            <p:sp>
              <p:nvSpPr>
                <p:cNvPr id="2105" name="Line 1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6" name="Line 1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5" name="Group 13"/>
              <p:cNvGrpSpPr>
                <a:grpSpLocks/>
              </p:cNvGrpSpPr>
              <p:nvPr/>
            </p:nvGrpSpPr>
            <p:grpSpPr bwMode="auto">
              <a:xfrm>
                <a:off x="841" y="3092"/>
                <a:ext cx="2032" cy="368"/>
                <a:chOff x="357" y="2450"/>
                <a:chExt cx="795" cy="646"/>
              </a:xfrm>
            </p:grpSpPr>
            <p:sp>
              <p:nvSpPr>
                <p:cNvPr id="2103" name="Line 14"/>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4" name="Line 15"/>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6" name="Group 16"/>
              <p:cNvGrpSpPr>
                <a:grpSpLocks/>
              </p:cNvGrpSpPr>
              <p:nvPr/>
            </p:nvGrpSpPr>
            <p:grpSpPr bwMode="auto">
              <a:xfrm>
                <a:off x="843" y="2345"/>
                <a:ext cx="1452" cy="1114"/>
                <a:chOff x="357" y="2450"/>
                <a:chExt cx="795" cy="646"/>
              </a:xfrm>
            </p:grpSpPr>
            <p:sp>
              <p:nvSpPr>
                <p:cNvPr id="2101" name="Line 17"/>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2" name="Line 18"/>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7" name="Group 19"/>
              <p:cNvGrpSpPr>
                <a:grpSpLocks/>
              </p:cNvGrpSpPr>
              <p:nvPr/>
            </p:nvGrpSpPr>
            <p:grpSpPr bwMode="auto">
              <a:xfrm>
                <a:off x="840" y="1977"/>
                <a:ext cx="1172" cy="1484"/>
                <a:chOff x="357" y="2450"/>
                <a:chExt cx="795" cy="646"/>
              </a:xfrm>
            </p:grpSpPr>
            <p:sp>
              <p:nvSpPr>
                <p:cNvPr id="2099" name="Line 20"/>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0" name="Line 21"/>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8" name="Group 22"/>
              <p:cNvGrpSpPr>
                <a:grpSpLocks/>
              </p:cNvGrpSpPr>
              <p:nvPr/>
            </p:nvGrpSpPr>
            <p:grpSpPr bwMode="auto">
              <a:xfrm>
                <a:off x="1235" y="999"/>
                <a:ext cx="1923" cy="2450"/>
                <a:chOff x="1235" y="999"/>
                <a:chExt cx="1923" cy="2450"/>
              </a:xfrm>
            </p:grpSpPr>
            <p:sp>
              <p:nvSpPr>
                <p:cNvPr id="2092" name="Line 23"/>
                <p:cNvSpPr>
                  <a:spLocks noChangeShapeType="1"/>
                </p:cNvSpPr>
                <p:nvPr/>
              </p:nvSpPr>
              <p:spPr bwMode="auto">
                <a:xfrm>
                  <a:off x="1235" y="999"/>
                  <a:ext cx="1923" cy="2450"/>
                </a:xfrm>
                <a:prstGeom prst="line">
                  <a:avLst/>
                </a:prstGeom>
                <a:noFill/>
                <a:ln w="50800">
                  <a:solidFill>
                    <a:srgbClr val="77777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 name="Oval 24"/>
                <p:cNvSpPr>
                  <a:spLocks noChangeArrowheads="1"/>
                </p:cNvSpPr>
                <p:nvPr/>
              </p:nvSpPr>
              <p:spPr bwMode="auto">
                <a:xfrm>
                  <a:off x="1678" y="1569"/>
                  <a:ext cx="89"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4" name="Oval 25"/>
                <p:cNvSpPr>
                  <a:spLocks noChangeArrowheads="1"/>
                </p:cNvSpPr>
                <p:nvPr/>
              </p:nvSpPr>
              <p:spPr bwMode="auto">
                <a:xfrm>
                  <a:off x="2547" y="2682"/>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5" name="Oval 26"/>
                <p:cNvSpPr>
                  <a:spLocks noChangeArrowheads="1"/>
                </p:cNvSpPr>
                <p:nvPr/>
              </p:nvSpPr>
              <p:spPr bwMode="auto">
                <a:xfrm>
                  <a:off x="2832" y="3047"/>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6" name="Oval 27"/>
                <p:cNvSpPr>
                  <a:spLocks noChangeArrowheads="1"/>
                </p:cNvSpPr>
                <p:nvPr/>
              </p:nvSpPr>
              <p:spPr bwMode="auto">
                <a:xfrm>
                  <a:off x="2251" y="2303"/>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7" name="Oval 28"/>
                <p:cNvSpPr>
                  <a:spLocks noChangeArrowheads="1"/>
                </p:cNvSpPr>
                <p:nvPr/>
              </p:nvSpPr>
              <p:spPr bwMode="auto">
                <a:xfrm>
                  <a:off x="1960" y="1936"/>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8" name="Oval 29"/>
                <p:cNvSpPr>
                  <a:spLocks noChangeArrowheads="1"/>
                </p:cNvSpPr>
                <p:nvPr/>
              </p:nvSpPr>
              <p:spPr bwMode="auto">
                <a:xfrm>
                  <a:off x="1389" y="1192"/>
                  <a:ext cx="91"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grpSp>
          <p:grpSp>
            <p:nvGrpSpPr>
              <p:cNvPr id="2089" name="Group 30"/>
              <p:cNvGrpSpPr>
                <a:grpSpLocks/>
              </p:cNvGrpSpPr>
              <p:nvPr/>
            </p:nvGrpSpPr>
            <p:grpSpPr bwMode="auto">
              <a:xfrm>
                <a:off x="840" y="1231"/>
                <a:ext cx="598" cy="2241"/>
                <a:chOff x="357" y="2450"/>
                <a:chExt cx="795" cy="646"/>
              </a:xfrm>
            </p:grpSpPr>
            <p:sp>
              <p:nvSpPr>
                <p:cNvPr id="2090" name="Line 3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91" name="Line 3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80" name="Oval 33"/>
            <p:cNvSpPr>
              <a:spLocks noChangeArrowheads="1"/>
            </p:cNvSpPr>
            <p:nvPr/>
          </p:nvSpPr>
          <p:spPr bwMode="auto">
            <a:xfrm>
              <a:off x="3114" y="3411"/>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grpSp>
      <p:sp>
        <p:nvSpPr>
          <p:cNvPr id="78882" name="Text Box 34"/>
          <p:cNvSpPr txBox="1">
            <a:spLocks noChangeArrowheads="1"/>
          </p:cNvSpPr>
          <p:nvPr/>
        </p:nvSpPr>
        <p:spPr bwMode="auto">
          <a:xfrm>
            <a:off x="6848476" y="1193801"/>
            <a:ext cx="3421063" cy="22193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5000"/>
              </a:lnSpc>
              <a:spcBef>
                <a:spcPct val="50000"/>
              </a:spcBef>
            </a:pPr>
            <a:r>
              <a:rPr lang="en-US" altLang="en-US" sz="2600">
                <a:cs typeface="Arial" panose="020B0604020202020204" pitchFamily="34" charset="0"/>
              </a:rPr>
              <a:t>Suppose the number of buyers increases.  </a:t>
            </a:r>
          </a:p>
          <a:p>
            <a:pPr eaLnBrk="1" hangingPunct="1">
              <a:lnSpc>
                <a:spcPct val="105000"/>
              </a:lnSpc>
              <a:spcBef>
                <a:spcPct val="10000"/>
              </a:spcBef>
            </a:pPr>
            <a:r>
              <a:rPr lang="en-US" altLang="en-US" sz="2600">
                <a:cs typeface="Arial" panose="020B0604020202020204" pitchFamily="34" charset="0"/>
              </a:rPr>
              <a:t>Then, at each </a:t>
            </a:r>
            <a:r>
              <a:rPr lang="en-US" altLang="en-US" sz="2600" b="1" i="1">
                <a:cs typeface="Arial" panose="020B0604020202020204" pitchFamily="34" charset="0"/>
              </a:rPr>
              <a:t>P</a:t>
            </a:r>
            <a:r>
              <a:rPr lang="en-US" altLang="en-US" sz="2600">
                <a:cs typeface="Arial" panose="020B0604020202020204" pitchFamily="34" charset="0"/>
              </a:rPr>
              <a:t>, </a:t>
            </a:r>
            <a:br>
              <a:rPr lang="en-US" altLang="en-US" sz="2600">
                <a:cs typeface="Arial" panose="020B0604020202020204" pitchFamily="34" charset="0"/>
              </a:rPr>
            </a:br>
            <a:r>
              <a:rPr lang="en-US" altLang="en-US" sz="2600" b="1" i="1">
                <a:cs typeface="Arial" panose="020B0604020202020204" pitchFamily="34" charset="0"/>
              </a:rPr>
              <a:t>Q</a:t>
            </a:r>
            <a:r>
              <a:rPr lang="en-US" altLang="en-US" sz="2600" b="1" i="1" baseline="30000">
                <a:cs typeface="Arial" panose="020B0604020202020204" pitchFamily="34" charset="0"/>
              </a:rPr>
              <a:t>d</a:t>
            </a:r>
            <a:r>
              <a:rPr lang="en-US" altLang="en-US" sz="2600">
                <a:cs typeface="Arial" panose="020B0604020202020204" pitchFamily="34" charset="0"/>
              </a:rPr>
              <a:t> will increase </a:t>
            </a:r>
            <a:br>
              <a:rPr lang="en-US" altLang="en-US" sz="2600">
                <a:cs typeface="Arial" panose="020B0604020202020204" pitchFamily="34" charset="0"/>
              </a:rPr>
            </a:br>
            <a:r>
              <a:rPr lang="en-US" altLang="en-US" sz="2600">
                <a:cs typeface="Arial" panose="020B0604020202020204" pitchFamily="34" charset="0"/>
              </a:rPr>
              <a:t>(by 5 in this example).</a:t>
            </a:r>
          </a:p>
        </p:txBody>
      </p:sp>
      <p:sp>
        <p:nvSpPr>
          <p:cNvPr id="78883" name="Line 35"/>
          <p:cNvSpPr>
            <a:spLocks noChangeShapeType="1"/>
          </p:cNvSpPr>
          <p:nvPr/>
        </p:nvSpPr>
        <p:spPr bwMode="auto">
          <a:xfrm>
            <a:off x="4243389" y="1563688"/>
            <a:ext cx="3074987" cy="3949700"/>
          </a:xfrm>
          <a:prstGeom prst="line">
            <a:avLst/>
          </a:prstGeom>
          <a:noFill/>
          <a:ln w="508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 name="Group 36"/>
          <p:cNvGrpSpPr>
            <a:grpSpLocks/>
          </p:cNvGrpSpPr>
          <p:nvPr/>
        </p:nvGrpSpPr>
        <p:grpSpPr bwMode="auto">
          <a:xfrm>
            <a:off x="6623050" y="5435601"/>
            <a:ext cx="755650" cy="138113"/>
            <a:chOff x="3210" y="3415"/>
            <a:chExt cx="476" cy="87"/>
          </a:xfrm>
        </p:grpSpPr>
        <p:sp>
          <p:nvSpPr>
            <p:cNvPr id="2077" name="Oval 37"/>
            <p:cNvSpPr>
              <a:spLocks noChangeArrowheads="1"/>
            </p:cNvSpPr>
            <p:nvPr/>
          </p:nvSpPr>
          <p:spPr bwMode="auto">
            <a:xfrm>
              <a:off x="3598" y="3415"/>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8" name="Line 38"/>
            <p:cNvSpPr>
              <a:spLocks noChangeShapeType="1"/>
            </p:cNvSpPr>
            <p:nvPr/>
          </p:nvSpPr>
          <p:spPr bwMode="auto">
            <a:xfrm>
              <a:off x="3210" y="3456"/>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39"/>
          <p:cNvGrpSpPr>
            <a:grpSpLocks/>
          </p:cNvGrpSpPr>
          <p:nvPr/>
        </p:nvGrpSpPr>
        <p:grpSpPr bwMode="auto">
          <a:xfrm>
            <a:off x="6162676" y="4827588"/>
            <a:ext cx="752475" cy="138112"/>
            <a:chOff x="2922" y="3041"/>
            <a:chExt cx="474" cy="87"/>
          </a:xfrm>
        </p:grpSpPr>
        <p:sp>
          <p:nvSpPr>
            <p:cNvPr id="2075" name="Oval 40"/>
            <p:cNvSpPr>
              <a:spLocks noChangeArrowheads="1"/>
            </p:cNvSpPr>
            <p:nvPr/>
          </p:nvSpPr>
          <p:spPr bwMode="auto">
            <a:xfrm>
              <a:off x="3308" y="3041"/>
              <a:ext cx="88"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6" name="Line 41"/>
            <p:cNvSpPr>
              <a:spLocks noChangeShapeType="1"/>
            </p:cNvSpPr>
            <p:nvPr/>
          </p:nvSpPr>
          <p:spPr bwMode="auto">
            <a:xfrm>
              <a:off x="2922" y="3094"/>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3" name="Group 42"/>
          <p:cNvGrpSpPr>
            <a:grpSpLocks/>
          </p:cNvGrpSpPr>
          <p:nvPr/>
        </p:nvGrpSpPr>
        <p:grpSpPr bwMode="auto">
          <a:xfrm>
            <a:off x="5705475" y="4248151"/>
            <a:ext cx="757238" cy="138113"/>
            <a:chOff x="2634" y="2676"/>
            <a:chExt cx="477" cy="87"/>
          </a:xfrm>
        </p:grpSpPr>
        <p:sp>
          <p:nvSpPr>
            <p:cNvPr id="2073" name="Oval 43"/>
            <p:cNvSpPr>
              <a:spLocks noChangeArrowheads="1"/>
            </p:cNvSpPr>
            <p:nvPr/>
          </p:nvSpPr>
          <p:spPr bwMode="auto">
            <a:xfrm>
              <a:off x="3023" y="2676"/>
              <a:ext cx="88"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4" name="Line 44"/>
            <p:cNvSpPr>
              <a:spLocks noChangeShapeType="1"/>
            </p:cNvSpPr>
            <p:nvPr/>
          </p:nvSpPr>
          <p:spPr bwMode="auto">
            <a:xfrm>
              <a:off x="2634" y="272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4" name="Group 45"/>
          <p:cNvGrpSpPr>
            <a:grpSpLocks/>
          </p:cNvGrpSpPr>
          <p:nvPr/>
        </p:nvGrpSpPr>
        <p:grpSpPr bwMode="auto">
          <a:xfrm>
            <a:off x="5248275" y="3646488"/>
            <a:ext cx="744538" cy="138112"/>
            <a:chOff x="2346" y="2297"/>
            <a:chExt cx="469" cy="87"/>
          </a:xfrm>
        </p:grpSpPr>
        <p:sp>
          <p:nvSpPr>
            <p:cNvPr id="2071" name="Oval 46"/>
            <p:cNvSpPr>
              <a:spLocks noChangeArrowheads="1"/>
            </p:cNvSpPr>
            <p:nvPr/>
          </p:nvSpPr>
          <p:spPr bwMode="auto">
            <a:xfrm>
              <a:off x="2727" y="2297"/>
              <a:ext cx="88"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2" name="Line 47"/>
            <p:cNvSpPr>
              <a:spLocks noChangeShapeType="1"/>
            </p:cNvSpPr>
            <p:nvPr/>
          </p:nvSpPr>
          <p:spPr bwMode="auto">
            <a:xfrm>
              <a:off x="2346" y="234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48"/>
          <p:cNvGrpSpPr>
            <a:grpSpLocks/>
          </p:cNvGrpSpPr>
          <p:nvPr/>
        </p:nvGrpSpPr>
        <p:grpSpPr bwMode="auto">
          <a:xfrm>
            <a:off x="4776788" y="3063876"/>
            <a:ext cx="754062" cy="138113"/>
            <a:chOff x="2049" y="1930"/>
            <a:chExt cx="475" cy="87"/>
          </a:xfrm>
        </p:grpSpPr>
        <p:sp>
          <p:nvSpPr>
            <p:cNvPr id="2069" name="Oval 49"/>
            <p:cNvSpPr>
              <a:spLocks noChangeArrowheads="1"/>
            </p:cNvSpPr>
            <p:nvPr/>
          </p:nvSpPr>
          <p:spPr bwMode="auto">
            <a:xfrm>
              <a:off x="2436" y="1930"/>
              <a:ext cx="88"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0" name="Line 50"/>
            <p:cNvSpPr>
              <a:spLocks noChangeShapeType="1"/>
            </p:cNvSpPr>
            <p:nvPr/>
          </p:nvSpPr>
          <p:spPr bwMode="auto">
            <a:xfrm>
              <a:off x="2049" y="197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6" name="Group 51"/>
          <p:cNvGrpSpPr>
            <a:grpSpLocks/>
          </p:cNvGrpSpPr>
          <p:nvPr/>
        </p:nvGrpSpPr>
        <p:grpSpPr bwMode="auto">
          <a:xfrm>
            <a:off x="4333875" y="2481263"/>
            <a:ext cx="750888" cy="138112"/>
            <a:chOff x="1770" y="1563"/>
            <a:chExt cx="473" cy="87"/>
          </a:xfrm>
        </p:grpSpPr>
        <p:sp>
          <p:nvSpPr>
            <p:cNvPr id="2067" name="Oval 52"/>
            <p:cNvSpPr>
              <a:spLocks noChangeArrowheads="1"/>
            </p:cNvSpPr>
            <p:nvPr/>
          </p:nvSpPr>
          <p:spPr bwMode="auto">
            <a:xfrm>
              <a:off x="2154" y="1563"/>
              <a:ext cx="89"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68" name="Line 53"/>
            <p:cNvSpPr>
              <a:spLocks noChangeShapeType="1"/>
            </p:cNvSpPr>
            <p:nvPr/>
          </p:nvSpPr>
          <p:spPr bwMode="auto">
            <a:xfrm>
              <a:off x="1770" y="160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7" name="Group 54"/>
          <p:cNvGrpSpPr>
            <a:grpSpLocks/>
          </p:cNvGrpSpPr>
          <p:nvPr/>
        </p:nvGrpSpPr>
        <p:grpSpPr bwMode="auto">
          <a:xfrm>
            <a:off x="3876676" y="1882776"/>
            <a:ext cx="752475" cy="138113"/>
            <a:chOff x="1482" y="1186"/>
            <a:chExt cx="474" cy="87"/>
          </a:xfrm>
        </p:grpSpPr>
        <p:sp>
          <p:nvSpPr>
            <p:cNvPr id="2065" name="Oval 55"/>
            <p:cNvSpPr>
              <a:spLocks noChangeArrowheads="1"/>
            </p:cNvSpPr>
            <p:nvPr/>
          </p:nvSpPr>
          <p:spPr bwMode="auto">
            <a:xfrm>
              <a:off x="1865" y="1186"/>
              <a:ext cx="91"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66" name="Line 56"/>
            <p:cNvSpPr>
              <a:spLocks noChangeShapeType="1"/>
            </p:cNvSpPr>
            <p:nvPr/>
          </p:nvSpPr>
          <p:spPr bwMode="auto">
            <a:xfrm>
              <a:off x="1482" y="1234"/>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063" name="FlagCount" hidden="1">
            <a:hlinkClick r:id="rId5"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26627249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82"/>
                                        </p:tgtEl>
                                        <p:attrNameLst>
                                          <p:attrName>style.visibility</p:attrName>
                                        </p:attrNameLst>
                                      </p:cBhvr>
                                      <p:to>
                                        <p:strVal val="visible"/>
                                      </p:to>
                                    </p:set>
                                    <p:animEffect transition="in" filter="dissolve">
                                      <p:cBhvr>
                                        <p:cTn id="7" dur="500"/>
                                        <p:tgtEl>
                                          <p:spTgt spid="7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78883"/>
                                        </p:tgtEl>
                                        <p:attrNameLst>
                                          <p:attrName>style.visibility</p:attrName>
                                        </p:attrNameLst>
                                      </p:cBhvr>
                                      <p:to>
                                        <p:strVal val="visible"/>
                                      </p:to>
                                    </p:set>
                                    <p:animEffect transition="in" filter="strips(downRight)">
                                      <p:cBhvr>
                                        <p:cTn id="41" dur="500"/>
                                        <p:tgtEl>
                                          <p:spTgt spid="78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2" grpId="0" animBg="1"/>
      <p:bldP spid="7888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body" idx="4294967295"/>
          </p:nvPr>
        </p:nvSpPr>
        <p:spPr>
          <a:xfrm>
            <a:off x="832513" y="1212328"/>
            <a:ext cx="10283589" cy="5318125"/>
          </a:xfrm>
        </p:spPr>
        <p:txBody>
          <a:bodyPr/>
          <a:lstStyle/>
          <a:p>
            <a:pPr eaLnBrk="1" hangingPunct="1"/>
            <a:r>
              <a:rPr lang="en-US" altLang="en-US" dirty="0"/>
              <a:t>Demand for a </a:t>
            </a:r>
            <a:r>
              <a:rPr lang="en-US" altLang="en-US" b="1" dirty="0">
                <a:solidFill>
                  <a:srgbClr val="CC0000"/>
                </a:solidFill>
              </a:rPr>
              <a:t>normal good</a:t>
            </a:r>
            <a:r>
              <a:rPr lang="en-US" altLang="en-US" dirty="0"/>
              <a:t> is positively related to income.  </a:t>
            </a:r>
          </a:p>
          <a:p>
            <a:pPr lvl="1" eaLnBrk="1" hangingPunct="1">
              <a:lnSpc>
                <a:spcPct val="105000"/>
              </a:lnSpc>
            </a:pPr>
            <a:r>
              <a:rPr lang="en-US" altLang="en-US" sz="2800" dirty="0"/>
              <a:t>Increase in income causes </a:t>
            </a:r>
            <a:br>
              <a:rPr lang="en-US" altLang="en-US" sz="2800" dirty="0"/>
            </a:br>
            <a:r>
              <a:rPr lang="en-US" altLang="en-US" sz="2800" dirty="0"/>
              <a:t>increase in quantity demanded at each price, shifts </a:t>
            </a:r>
            <a:r>
              <a:rPr lang="en-US" altLang="en-US" sz="2800" b="1" i="1" dirty="0"/>
              <a:t>D</a:t>
            </a:r>
            <a:r>
              <a:rPr lang="en-US" altLang="en-US" sz="2800" dirty="0"/>
              <a:t> curve to the right.  </a:t>
            </a:r>
          </a:p>
          <a:p>
            <a:pPr lvl="1" eaLnBrk="1" hangingPunct="1">
              <a:lnSpc>
                <a:spcPct val="105000"/>
              </a:lnSpc>
            </a:pPr>
            <a:endParaRPr lang="en-US" altLang="en-US" dirty="0"/>
          </a:p>
          <a:p>
            <a:pPr lvl="1" eaLnBrk="1" hangingPunct="1">
              <a:lnSpc>
                <a:spcPct val="105000"/>
              </a:lnSpc>
            </a:pPr>
            <a:r>
              <a:rPr lang="en-US" altLang="en-US" dirty="0"/>
              <a:t>(Demand for an </a:t>
            </a:r>
            <a:r>
              <a:rPr lang="en-US" altLang="en-US" b="1" dirty="0">
                <a:solidFill>
                  <a:srgbClr val="CC0000"/>
                </a:solidFill>
              </a:rPr>
              <a:t>inferior good</a:t>
            </a:r>
            <a:r>
              <a:rPr lang="en-US" altLang="en-US" dirty="0"/>
              <a:t> is negatively related to income.  An increase in income shifts </a:t>
            </a:r>
            <a:r>
              <a:rPr lang="en-US" altLang="en-US" b="1" i="1" dirty="0"/>
              <a:t>D</a:t>
            </a:r>
            <a:r>
              <a:rPr lang="en-US" altLang="en-US" dirty="0"/>
              <a:t> curves for inferior goods to the left.)  </a:t>
            </a:r>
          </a:p>
        </p:txBody>
      </p:sp>
      <p:sp>
        <p:nvSpPr>
          <p:cNvPr id="26629" name="Rectangle 3"/>
          <p:cNvSpPr>
            <a:spLocks noGrp="1" noChangeArrowheads="1"/>
          </p:cNvSpPr>
          <p:nvPr>
            <p:ph type="title" idx="4294967295"/>
          </p:nvPr>
        </p:nvSpPr>
        <p:spPr>
          <a:xfrm>
            <a:off x="600502" y="310534"/>
            <a:ext cx="10515600" cy="781287"/>
          </a:xfrm>
          <a:noFill/>
        </p:spPr>
        <p:txBody>
          <a:bodyPr/>
          <a:lstStyle/>
          <a:p>
            <a:pPr algn="l" eaLnBrk="1" hangingPunct="1"/>
            <a:r>
              <a:rPr lang="en-US" altLang="en-US" sz="3400" dirty="0"/>
              <a:t>Demand Curve Shifters: </a:t>
            </a:r>
            <a:r>
              <a:rPr lang="en-US" altLang="en-US" sz="3400" dirty="0">
                <a:solidFill>
                  <a:srgbClr val="008080"/>
                </a:solidFill>
              </a:rPr>
              <a:t> Income</a:t>
            </a:r>
          </a:p>
        </p:txBody>
      </p:sp>
      <p:sp>
        <p:nvSpPr>
          <p:cNvPr id="26630"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7927436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wipe(left)">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wipe(left)">
                                      <p:cBhvr>
                                        <p:cTn id="12" dur="5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xEl>
                                              <p:pRg st="3" end="3"/>
                                            </p:txEl>
                                          </p:spTgt>
                                        </p:tgtEl>
                                        <p:attrNameLst>
                                          <p:attrName>style.visibility</p:attrName>
                                        </p:attrNameLst>
                                      </p:cBhvr>
                                      <p:to>
                                        <p:strVal val="visible"/>
                                      </p:to>
                                    </p:set>
                                    <p:animEffect transition="in" filter="wipe(left)">
                                      <p:cBhvr>
                                        <p:cTn id="17" dur="500"/>
                                        <p:tgtEl>
                                          <p:spTgt spid="266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2009105"/>
            <a:ext cx="9144000" cy="1081826"/>
          </a:xfrm>
        </p:spPr>
        <p:txBody>
          <a:bodyPr>
            <a:noAutofit/>
          </a:bodyPr>
          <a:lstStyle/>
          <a:p>
            <a:pPr algn="ctr"/>
            <a:r>
              <a:rPr lang="en-US" sz="3600" b="1" dirty="0"/>
              <a:t>Elasticity of Demand</a:t>
            </a:r>
          </a:p>
        </p:txBody>
      </p:sp>
    </p:spTree>
    <p:extLst>
      <p:ext uri="{BB962C8B-B14F-4D97-AF65-F5344CB8AC3E}">
        <p14:creationId xmlns:p14="http://schemas.microsoft.com/office/powerpoint/2010/main" val="53177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US" b="1" dirty="0"/>
              <a:t>Contents</a:t>
            </a:r>
          </a:p>
        </p:txBody>
      </p:sp>
      <p:sp>
        <p:nvSpPr>
          <p:cNvPr id="3" name="Content Placeholder 2"/>
          <p:cNvSpPr>
            <a:spLocks noGrp="1"/>
          </p:cNvSpPr>
          <p:nvPr>
            <p:ph idx="1"/>
          </p:nvPr>
        </p:nvSpPr>
        <p:spPr>
          <a:xfrm>
            <a:off x="838200" y="1275008"/>
            <a:ext cx="10515600" cy="4901955"/>
          </a:xfrm>
        </p:spPr>
        <p:txBody>
          <a:bodyPr/>
          <a:lstStyle/>
          <a:p>
            <a:r>
              <a:rPr lang="en-US" dirty="0"/>
              <a:t>Elasticity of demand</a:t>
            </a:r>
          </a:p>
          <a:p>
            <a:r>
              <a:rPr lang="en-US" dirty="0"/>
              <a:t>Method and measurement of demand</a:t>
            </a:r>
          </a:p>
          <a:p>
            <a:r>
              <a:rPr lang="en-US" dirty="0"/>
              <a:t>Types of elasticity of demand</a:t>
            </a:r>
          </a:p>
          <a:p>
            <a:pPr marL="0" indent="0">
              <a:buNone/>
            </a:pPr>
            <a:r>
              <a:rPr lang="en-US" dirty="0"/>
              <a:t>	</a:t>
            </a:r>
          </a:p>
          <a:p>
            <a:endParaRPr lang="en-US" dirty="0"/>
          </a:p>
        </p:txBody>
      </p:sp>
    </p:spTree>
    <p:extLst>
      <p:ext uri="{BB962C8B-B14F-4D97-AF65-F5344CB8AC3E}">
        <p14:creationId xmlns:p14="http://schemas.microsoft.com/office/powerpoint/2010/main" val="2153075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r>
              <a:rPr lang="en-US" sz="3600" dirty="0"/>
              <a:t>Elasticity of Demand</a:t>
            </a:r>
          </a:p>
        </p:txBody>
      </p:sp>
      <p:sp>
        <p:nvSpPr>
          <p:cNvPr id="3" name="Content Placeholder 2"/>
          <p:cNvSpPr>
            <a:spLocks noGrp="1"/>
          </p:cNvSpPr>
          <p:nvPr>
            <p:ph idx="1"/>
          </p:nvPr>
        </p:nvSpPr>
        <p:spPr>
          <a:xfrm>
            <a:off x="676656" y="1460310"/>
            <a:ext cx="10753725" cy="4317555"/>
          </a:xfrm>
        </p:spPr>
        <p:txBody>
          <a:bodyPr>
            <a:normAutofit/>
          </a:bodyPr>
          <a:lstStyle/>
          <a:p>
            <a:pPr algn="ctr"/>
            <a:endParaRPr lang="en-US" sz="2400" i="1" u="none" strike="noStrike" baseline="0" dirty="0">
              <a:latin typeface="AvenirLTStd-Book"/>
            </a:endParaRPr>
          </a:p>
          <a:p>
            <a:pPr algn="ctr"/>
            <a:r>
              <a:rPr lang="en-US" sz="2400" i="1" u="none" strike="noStrike" baseline="0" dirty="0">
                <a:latin typeface="AvenirLTStd-Book"/>
              </a:rPr>
              <a:t>Elasticity: a measure of the responsiveness</a:t>
            </a:r>
            <a:r>
              <a:rPr lang="en-US" sz="2400" i="1" u="none" strike="noStrike" dirty="0">
                <a:latin typeface="AvenirLTStd-Book"/>
              </a:rPr>
              <a:t> </a:t>
            </a:r>
            <a:r>
              <a:rPr lang="en-US" sz="2400" i="1" u="none" strike="noStrike" baseline="0" dirty="0">
                <a:latin typeface="AvenirLTStd-Book"/>
              </a:rPr>
              <a:t>of quantity</a:t>
            </a:r>
            <a:r>
              <a:rPr lang="en-US" sz="2400" i="1" u="none" strike="noStrike" dirty="0">
                <a:latin typeface="AvenirLTStd-Book"/>
              </a:rPr>
              <a:t> </a:t>
            </a:r>
            <a:r>
              <a:rPr lang="en-US" sz="2400" i="1" u="none" strike="noStrike" baseline="0" dirty="0">
                <a:latin typeface="AvenirLTStd-Book"/>
              </a:rPr>
              <a:t>demanded to one of its</a:t>
            </a:r>
            <a:r>
              <a:rPr lang="en-US" sz="2400" i="1" u="none" strike="noStrike" dirty="0">
                <a:latin typeface="AvenirLTStd-Book"/>
              </a:rPr>
              <a:t> </a:t>
            </a:r>
            <a:r>
              <a:rPr lang="en-US" sz="2400" i="1" u="none" strike="noStrike" baseline="0" dirty="0">
                <a:latin typeface="AvenirLTStd-Book"/>
              </a:rPr>
              <a:t>determinants.</a:t>
            </a:r>
          </a:p>
          <a:p>
            <a:pPr algn="ctr"/>
            <a:endParaRPr lang="en-US" sz="2400" i="1" u="none" strike="noStrike" baseline="0" dirty="0">
              <a:latin typeface="AvenirLTStd-Book"/>
            </a:endParaRPr>
          </a:p>
          <a:p>
            <a:pPr marL="0" indent="0">
              <a:buNone/>
            </a:pPr>
            <a:r>
              <a:rPr lang="en-US" sz="2400" b="1" dirty="0">
                <a:latin typeface="AvenirLTStd-Book"/>
              </a:rPr>
              <a:t>  Types of Elasticity of Demand:</a:t>
            </a:r>
            <a:endParaRPr lang="en-US" sz="2400" b="1" i="0" u="none" strike="noStrike" baseline="0" dirty="0">
              <a:latin typeface="AvenirLTStd-Book"/>
            </a:endParaRPr>
          </a:p>
          <a:p>
            <a:pPr marL="0" indent="0">
              <a:buNone/>
            </a:pPr>
            <a:r>
              <a:rPr lang="en-US" sz="2400" dirty="0">
                <a:latin typeface="AvenirLTStd-Book"/>
              </a:rPr>
              <a:t>1. Price Elasticity of Demand:</a:t>
            </a:r>
          </a:p>
          <a:p>
            <a:r>
              <a:rPr lang="en-US" b="1" dirty="0"/>
              <a:t>P</a:t>
            </a:r>
            <a:r>
              <a:rPr lang="en-US" sz="2400" b="1" dirty="0"/>
              <a:t>rice elasticity of demand </a:t>
            </a:r>
            <a:r>
              <a:rPr lang="en-US" sz="2400" dirty="0"/>
              <a:t>measures how much the quantity demanded responds to a change in price.</a:t>
            </a:r>
          </a:p>
          <a:p>
            <a:r>
              <a:rPr lang="en-US" sz="2400" dirty="0"/>
              <a:t>computed as the percentage change in quantity demanded divided by the percentage change in price</a:t>
            </a:r>
          </a:p>
          <a:p>
            <a:endParaRPr lang="en-US" sz="2400" dirty="0"/>
          </a:p>
        </p:txBody>
      </p:sp>
    </p:spTree>
    <p:extLst>
      <p:ext uri="{BB962C8B-B14F-4D97-AF65-F5344CB8AC3E}">
        <p14:creationId xmlns:p14="http://schemas.microsoft.com/office/powerpoint/2010/main" val="610176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838200" y="365126"/>
            <a:ext cx="10515600" cy="550864"/>
          </a:xfrm>
        </p:spPr>
        <p:txBody>
          <a:bodyPr>
            <a:noAutofit/>
          </a:bodyPr>
          <a:lstStyle/>
          <a:p>
            <a:r>
              <a:rPr lang="en-US" altLang="en-US" sz="3600" dirty="0"/>
              <a:t>Price Elasticity of Demand</a:t>
            </a:r>
          </a:p>
        </p:txBody>
      </p:sp>
      <p:sp>
        <p:nvSpPr>
          <p:cNvPr id="269315" name="Rectangle 3"/>
          <p:cNvSpPr>
            <a:spLocks noGrp="1" noChangeArrowheads="1"/>
          </p:cNvSpPr>
          <p:nvPr>
            <p:ph idx="1"/>
          </p:nvPr>
        </p:nvSpPr>
        <p:spPr>
          <a:xfrm>
            <a:off x="1955801" y="2601913"/>
            <a:ext cx="4481513" cy="3452812"/>
          </a:xfrm>
          <a:solidFill>
            <a:srgbClr val="CCFFCC"/>
          </a:solidFill>
          <a:ln/>
          <a:effectLst>
            <a:outerShdw dist="107763" dir="2700000" algn="ctr" rotWithShape="0">
              <a:schemeClr val="bg2"/>
            </a:outerShdw>
          </a:effectLst>
        </p:spPr>
        <p:txBody>
          <a:bodyPr/>
          <a:lstStyle/>
          <a:p>
            <a:pPr marL="0" indent="0">
              <a:lnSpc>
                <a:spcPct val="100000"/>
              </a:lnSpc>
              <a:spcBef>
                <a:spcPct val="30000"/>
              </a:spcBef>
              <a:buNone/>
            </a:pPr>
            <a:r>
              <a:rPr lang="en-US" altLang="en-US" sz="2600" dirty="0"/>
              <a:t>Along a </a:t>
            </a:r>
            <a:r>
              <a:rPr lang="en-US" altLang="en-US" sz="2600" b="1" i="1" dirty="0"/>
              <a:t>D</a:t>
            </a:r>
            <a:r>
              <a:rPr lang="en-US" altLang="en-US" sz="2600" dirty="0"/>
              <a:t> curve, </a:t>
            </a:r>
            <a:r>
              <a:rPr lang="en-US" altLang="en-US" sz="2600" b="1" i="1" dirty="0"/>
              <a:t>P</a:t>
            </a:r>
            <a:r>
              <a:rPr lang="en-US" altLang="en-US" sz="2600" dirty="0"/>
              <a:t> and </a:t>
            </a:r>
            <a:r>
              <a:rPr lang="en-US" altLang="en-US" sz="2600" b="1" i="1" dirty="0"/>
              <a:t>Q</a:t>
            </a:r>
            <a:r>
              <a:rPr lang="en-US" altLang="en-US" sz="2600" dirty="0"/>
              <a:t> move in opposite directions, which would make price elasticity negative. </a:t>
            </a:r>
          </a:p>
          <a:p>
            <a:pPr marL="0" indent="0">
              <a:lnSpc>
                <a:spcPct val="100000"/>
              </a:lnSpc>
              <a:spcBef>
                <a:spcPct val="30000"/>
              </a:spcBef>
              <a:buNone/>
            </a:pPr>
            <a:r>
              <a:rPr lang="en-US" altLang="en-US" sz="2600" dirty="0"/>
              <a:t>We will drop the minus sign and report </a:t>
            </a:r>
            <a:br>
              <a:rPr lang="en-US" altLang="en-US" sz="2600" dirty="0"/>
            </a:br>
            <a:r>
              <a:rPr lang="en-US" altLang="en-US" sz="2600" dirty="0"/>
              <a:t>all price elasticities </a:t>
            </a:r>
            <a:br>
              <a:rPr lang="en-US" altLang="en-US" sz="2600" dirty="0"/>
            </a:br>
            <a:r>
              <a:rPr lang="en-US" altLang="en-US" sz="2600" dirty="0"/>
              <a:t>as positive numbers. </a:t>
            </a:r>
          </a:p>
        </p:txBody>
      </p:sp>
      <p:sp>
        <p:nvSpPr>
          <p:cNvPr id="269316"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269317" name="Group 5"/>
          <p:cNvGrpSpPr>
            <a:grpSpLocks/>
          </p:cNvGrpSpPr>
          <p:nvPr/>
        </p:nvGrpSpPr>
        <p:grpSpPr bwMode="auto">
          <a:xfrm>
            <a:off x="6867526" y="2346325"/>
            <a:ext cx="3406775" cy="2876550"/>
            <a:chOff x="3226" y="1041"/>
            <a:chExt cx="2146" cy="1812"/>
          </a:xfrm>
        </p:grpSpPr>
        <p:grpSp>
          <p:nvGrpSpPr>
            <p:cNvPr id="269318" name="Group 6"/>
            <p:cNvGrpSpPr>
              <a:grpSpLocks/>
            </p:cNvGrpSpPr>
            <p:nvPr/>
          </p:nvGrpSpPr>
          <p:grpSpPr bwMode="auto">
            <a:xfrm>
              <a:off x="3421" y="1302"/>
              <a:ext cx="1661" cy="1413"/>
              <a:chOff x="1098" y="1361"/>
              <a:chExt cx="2116" cy="2027"/>
            </a:xfrm>
          </p:grpSpPr>
          <p:sp>
            <p:nvSpPr>
              <p:cNvPr id="269319" name="Line 7"/>
              <p:cNvSpPr>
                <a:spLocks noChangeShapeType="1"/>
              </p:cNvSpPr>
              <p:nvPr/>
            </p:nvSpPr>
            <p:spPr bwMode="auto">
              <a:xfrm>
                <a:off x="1102" y="1361"/>
                <a:ext cx="0" cy="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0" name="Line 8"/>
              <p:cNvSpPr>
                <a:spLocks noChangeShapeType="1"/>
              </p:cNvSpPr>
              <p:nvPr/>
            </p:nvSpPr>
            <p:spPr bwMode="auto">
              <a:xfrm>
                <a:off x="1098" y="3388"/>
                <a:ext cx="2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9321" name="Text Box 9"/>
            <p:cNvSpPr txBox="1">
              <a:spLocks noChangeArrowheads="1"/>
            </p:cNvSpPr>
            <p:nvPr/>
          </p:nvSpPr>
          <p:spPr bwMode="auto">
            <a:xfrm>
              <a:off x="3226" y="1041"/>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P</a:t>
              </a:r>
            </a:p>
          </p:txBody>
        </p:sp>
        <p:sp>
          <p:nvSpPr>
            <p:cNvPr id="269322" name="Text Box 10"/>
            <p:cNvSpPr txBox="1">
              <a:spLocks noChangeArrowheads="1"/>
            </p:cNvSpPr>
            <p:nvPr/>
          </p:nvSpPr>
          <p:spPr bwMode="auto">
            <a:xfrm>
              <a:off x="4985" y="2565"/>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p>
          </p:txBody>
        </p:sp>
      </p:grpSp>
      <p:grpSp>
        <p:nvGrpSpPr>
          <p:cNvPr id="269323" name="Group 11"/>
          <p:cNvGrpSpPr>
            <a:grpSpLocks/>
          </p:cNvGrpSpPr>
          <p:nvPr/>
        </p:nvGrpSpPr>
        <p:grpSpPr bwMode="auto">
          <a:xfrm>
            <a:off x="7529513" y="2932114"/>
            <a:ext cx="2633662" cy="1722437"/>
            <a:chOff x="3643" y="1410"/>
            <a:chExt cx="1659" cy="1085"/>
          </a:xfrm>
        </p:grpSpPr>
        <p:sp>
          <p:nvSpPr>
            <p:cNvPr id="269324" name="Line 12"/>
            <p:cNvSpPr>
              <a:spLocks noChangeShapeType="1"/>
            </p:cNvSpPr>
            <p:nvPr/>
          </p:nvSpPr>
          <p:spPr bwMode="auto">
            <a:xfrm>
              <a:off x="3643" y="1410"/>
              <a:ext cx="1379" cy="919"/>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5" name="Text Box 13"/>
            <p:cNvSpPr txBox="1">
              <a:spLocks noChangeArrowheads="1"/>
            </p:cNvSpPr>
            <p:nvPr/>
          </p:nvSpPr>
          <p:spPr bwMode="auto">
            <a:xfrm>
              <a:off x="4915" y="2207"/>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D</a:t>
              </a:r>
            </a:p>
          </p:txBody>
        </p:sp>
      </p:grpSp>
      <p:grpSp>
        <p:nvGrpSpPr>
          <p:cNvPr id="269326" name="Group 14"/>
          <p:cNvGrpSpPr>
            <a:grpSpLocks/>
          </p:cNvGrpSpPr>
          <p:nvPr/>
        </p:nvGrpSpPr>
        <p:grpSpPr bwMode="auto">
          <a:xfrm>
            <a:off x="7940676" y="3409951"/>
            <a:ext cx="587375" cy="2043113"/>
            <a:chOff x="4042" y="2148"/>
            <a:chExt cx="370" cy="1287"/>
          </a:xfrm>
        </p:grpSpPr>
        <p:sp>
          <p:nvSpPr>
            <p:cNvPr id="269327" name="Text Box 15"/>
            <p:cNvSpPr txBox="1">
              <a:spLocks noChangeArrowheads="1"/>
            </p:cNvSpPr>
            <p:nvPr/>
          </p:nvSpPr>
          <p:spPr bwMode="auto">
            <a:xfrm>
              <a:off x="4042" y="3147"/>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r>
                <a:rPr lang="en-US" altLang="en-US" sz="2400" b="1" baseline="-25000"/>
                <a:t>2</a:t>
              </a:r>
            </a:p>
          </p:txBody>
        </p:sp>
        <p:sp>
          <p:nvSpPr>
            <p:cNvPr id="269328" name="Line 16"/>
            <p:cNvSpPr>
              <a:spLocks noChangeShapeType="1"/>
            </p:cNvSpPr>
            <p:nvPr/>
          </p:nvSpPr>
          <p:spPr bwMode="auto">
            <a:xfrm>
              <a:off x="4230" y="2148"/>
              <a:ext cx="0" cy="1004"/>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9329" name="Group 17"/>
          <p:cNvGrpSpPr>
            <a:grpSpLocks/>
          </p:cNvGrpSpPr>
          <p:nvPr/>
        </p:nvGrpSpPr>
        <p:grpSpPr bwMode="auto">
          <a:xfrm>
            <a:off x="6586538" y="3167063"/>
            <a:ext cx="1720850" cy="457200"/>
            <a:chOff x="3189" y="1995"/>
            <a:chExt cx="1084" cy="288"/>
          </a:xfrm>
        </p:grpSpPr>
        <p:sp>
          <p:nvSpPr>
            <p:cNvPr id="269330" name="Text Box 18"/>
            <p:cNvSpPr txBox="1">
              <a:spLocks noChangeArrowheads="1"/>
            </p:cNvSpPr>
            <p:nvPr/>
          </p:nvSpPr>
          <p:spPr bwMode="auto">
            <a:xfrm>
              <a:off x="3189" y="1995"/>
              <a:ext cx="3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b="1" i="1"/>
                <a:t>P</a:t>
              </a:r>
              <a:r>
                <a:rPr lang="en-US" altLang="en-US" sz="2400" b="1" baseline="-25000"/>
                <a:t>2</a:t>
              </a:r>
            </a:p>
          </p:txBody>
        </p:sp>
        <p:sp>
          <p:nvSpPr>
            <p:cNvPr id="269331" name="Line 19"/>
            <p:cNvSpPr>
              <a:spLocks noChangeShapeType="1"/>
            </p:cNvSpPr>
            <p:nvPr/>
          </p:nvSpPr>
          <p:spPr bwMode="auto">
            <a:xfrm>
              <a:off x="3562" y="2146"/>
              <a:ext cx="668"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32" name="Oval 20"/>
            <p:cNvSpPr>
              <a:spLocks noChangeArrowheads="1"/>
            </p:cNvSpPr>
            <p:nvPr/>
          </p:nvSpPr>
          <p:spPr bwMode="auto">
            <a:xfrm>
              <a:off x="4185" y="2100"/>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9333" name="Group 21"/>
          <p:cNvGrpSpPr>
            <a:grpSpLocks/>
          </p:cNvGrpSpPr>
          <p:nvPr/>
        </p:nvGrpSpPr>
        <p:grpSpPr bwMode="auto">
          <a:xfrm>
            <a:off x="6569075" y="3686176"/>
            <a:ext cx="2705100" cy="1770063"/>
            <a:chOff x="3178" y="2322"/>
            <a:chExt cx="1704" cy="1115"/>
          </a:xfrm>
        </p:grpSpPr>
        <p:grpSp>
          <p:nvGrpSpPr>
            <p:cNvPr id="269334" name="Group 22"/>
            <p:cNvGrpSpPr>
              <a:grpSpLocks/>
            </p:cNvGrpSpPr>
            <p:nvPr/>
          </p:nvGrpSpPr>
          <p:grpSpPr bwMode="auto">
            <a:xfrm>
              <a:off x="3178" y="2322"/>
              <a:ext cx="1704" cy="1115"/>
              <a:chOff x="3038" y="1885"/>
              <a:chExt cx="1704" cy="1115"/>
            </a:xfrm>
          </p:grpSpPr>
          <p:sp>
            <p:nvSpPr>
              <p:cNvPr id="269335" name="Text Box 23"/>
              <p:cNvSpPr txBox="1">
                <a:spLocks noChangeArrowheads="1"/>
              </p:cNvSpPr>
              <p:nvPr/>
            </p:nvSpPr>
            <p:spPr bwMode="auto">
              <a:xfrm>
                <a:off x="3038" y="1885"/>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b="1" i="1"/>
                  <a:t>P</a:t>
                </a:r>
                <a:r>
                  <a:rPr lang="en-US" altLang="en-US" sz="2400" b="1" baseline="-25000"/>
                  <a:t>1</a:t>
                </a:r>
              </a:p>
            </p:txBody>
          </p:sp>
          <p:sp>
            <p:nvSpPr>
              <p:cNvPr id="269336" name="Text Box 24"/>
              <p:cNvSpPr txBox="1">
                <a:spLocks noChangeArrowheads="1"/>
              </p:cNvSpPr>
              <p:nvPr/>
            </p:nvSpPr>
            <p:spPr bwMode="auto">
              <a:xfrm>
                <a:off x="4397" y="2712"/>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r>
                  <a:rPr lang="en-US" altLang="en-US" sz="2400" b="1" baseline="-25000"/>
                  <a:t>1</a:t>
                </a:r>
              </a:p>
            </p:txBody>
          </p:sp>
          <p:grpSp>
            <p:nvGrpSpPr>
              <p:cNvPr id="269337" name="Group 25"/>
              <p:cNvGrpSpPr>
                <a:grpSpLocks/>
              </p:cNvGrpSpPr>
              <p:nvPr/>
            </p:nvGrpSpPr>
            <p:grpSpPr bwMode="auto">
              <a:xfrm>
                <a:off x="3423" y="2032"/>
                <a:ext cx="1152" cy="680"/>
                <a:chOff x="357" y="2450"/>
                <a:chExt cx="795" cy="646"/>
              </a:xfrm>
            </p:grpSpPr>
            <p:sp>
              <p:nvSpPr>
                <p:cNvPr id="269338" name="Line 26"/>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39" name="Line 27"/>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69340" name="Oval 28"/>
            <p:cNvSpPr>
              <a:spLocks noChangeArrowheads="1"/>
            </p:cNvSpPr>
            <p:nvPr/>
          </p:nvSpPr>
          <p:spPr bwMode="auto">
            <a:xfrm>
              <a:off x="4668" y="2421"/>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9341" name="Line 29"/>
          <p:cNvSpPr>
            <a:spLocks noChangeShapeType="1"/>
          </p:cNvSpPr>
          <p:nvPr/>
        </p:nvSpPr>
        <p:spPr bwMode="auto">
          <a:xfrm flipH="1" flipV="1">
            <a:off x="7334250" y="3409950"/>
            <a:ext cx="0" cy="508000"/>
          </a:xfrm>
          <a:prstGeom prst="line">
            <a:avLst/>
          </a:prstGeom>
          <a:noFill/>
          <a:ln w="508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42" name="Line 30"/>
          <p:cNvSpPr>
            <a:spLocks noChangeShapeType="1"/>
          </p:cNvSpPr>
          <p:nvPr/>
        </p:nvSpPr>
        <p:spPr bwMode="auto">
          <a:xfrm rot="16200000" flipV="1">
            <a:off x="8621713" y="4460875"/>
            <a:ext cx="0" cy="762000"/>
          </a:xfrm>
          <a:prstGeom prst="line">
            <a:avLst/>
          </a:prstGeom>
          <a:noFill/>
          <a:ln w="508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9351" name="Group 39"/>
          <p:cNvGrpSpPr>
            <a:grpSpLocks/>
          </p:cNvGrpSpPr>
          <p:nvPr/>
        </p:nvGrpSpPr>
        <p:grpSpPr bwMode="auto">
          <a:xfrm>
            <a:off x="2282825" y="1211265"/>
            <a:ext cx="7646988" cy="1028697"/>
            <a:chOff x="486" y="1450"/>
            <a:chExt cx="4817" cy="764"/>
          </a:xfrm>
        </p:grpSpPr>
        <p:sp>
          <p:nvSpPr>
            <p:cNvPr id="269352" name="Rectangle 40"/>
            <p:cNvSpPr>
              <a:spLocks noChangeArrowheads="1"/>
            </p:cNvSpPr>
            <p:nvPr/>
          </p:nvSpPr>
          <p:spPr bwMode="auto">
            <a:xfrm>
              <a:off x="486" y="1450"/>
              <a:ext cx="4817" cy="7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9353" name="Group 41"/>
            <p:cNvGrpSpPr>
              <a:grpSpLocks/>
            </p:cNvGrpSpPr>
            <p:nvPr/>
          </p:nvGrpSpPr>
          <p:grpSpPr bwMode="auto">
            <a:xfrm>
              <a:off x="538" y="1473"/>
              <a:ext cx="4683" cy="693"/>
              <a:chOff x="508" y="1743"/>
              <a:chExt cx="4683" cy="693"/>
            </a:xfrm>
          </p:grpSpPr>
          <p:sp>
            <p:nvSpPr>
              <p:cNvPr id="269354" name="Text Box 42"/>
              <p:cNvSpPr txBox="1">
                <a:spLocks noChangeArrowheads="1"/>
              </p:cNvSpPr>
              <p:nvPr/>
            </p:nvSpPr>
            <p:spPr bwMode="auto">
              <a:xfrm>
                <a:off x="508" y="1811"/>
                <a:ext cx="1589" cy="57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Price elasticity of demand</a:t>
                </a:r>
              </a:p>
            </p:txBody>
          </p:sp>
          <p:sp>
            <p:nvSpPr>
              <p:cNvPr id="269355" name="Text Box 43"/>
              <p:cNvSpPr txBox="1">
                <a:spLocks noChangeArrowheads="1"/>
              </p:cNvSpPr>
              <p:nvPr/>
            </p:nvSpPr>
            <p:spPr bwMode="auto">
              <a:xfrm>
                <a:off x="2146" y="1949"/>
                <a:ext cx="289" cy="30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a:t>
                </a:r>
              </a:p>
            </p:txBody>
          </p:sp>
          <p:sp>
            <p:nvSpPr>
              <p:cNvPr id="269356" name="Text Box 44"/>
              <p:cNvSpPr txBox="1">
                <a:spLocks noChangeArrowheads="1"/>
              </p:cNvSpPr>
              <p:nvPr/>
            </p:nvSpPr>
            <p:spPr bwMode="auto">
              <a:xfrm>
                <a:off x="2539" y="1743"/>
                <a:ext cx="2648"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Percentage change in </a:t>
                </a:r>
                <a:r>
                  <a:rPr lang="en-US" altLang="en-US" sz="2700" b="1" i="1"/>
                  <a:t>Q</a:t>
                </a:r>
                <a:r>
                  <a:rPr lang="en-US" altLang="en-US" sz="2700" b="1" i="1" baseline="30000"/>
                  <a:t>d</a:t>
                </a:r>
              </a:p>
            </p:txBody>
          </p:sp>
          <p:sp>
            <p:nvSpPr>
              <p:cNvPr id="269357" name="Text Box 45"/>
              <p:cNvSpPr txBox="1">
                <a:spLocks noChangeArrowheads="1"/>
              </p:cNvSpPr>
              <p:nvPr/>
            </p:nvSpPr>
            <p:spPr bwMode="auto">
              <a:xfrm>
                <a:off x="2543" y="2119"/>
                <a:ext cx="2648"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Percentage change in </a:t>
                </a:r>
                <a:r>
                  <a:rPr lang="en-US" altLang="en-US" sz="2700" b="1" i="1"/>
                  <a:t>P</a:t>
                </a:r>
                <a:endParaRPr lang="en-US" altLang="en-US" sz="2700" b="1" i="1" baseline="30000"/>
              </a:p>
            </p:txBody>
          </p:sp>
          <p:sp>
            <p:nvSpPr>
              <p:cNvPr id="269358" name="Line 46"/>
              <p:cNvSpPr>
                <a:spLocks noChangeShapeType="1"/>
              </p:cNvSpPr>
              <p:nvPr/>
            </p:nvSpPr>
            <p:spPr bwMode="auto">
              <a:xfrm>
                <a:off x="2599" y="2101"/>
                <a:ext cx="2546"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5276733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15">
                                            <p:bg/>
                                          </p:spTgt>
                                        </p:tgtEl>
                                        <p:attrNameLst>
                                          <p:attrName>style.visibility</p:attrName>
                                        </p:attrNameLst>
                                      </p:cBhvr>
                                      <p:to>
                                        <p:strVal val="visible"/>
                                      </p:to>
                                    </p:set>
                                    <p:animEffect transition="in" filter="dissolve">
                                      <p:cBhvr>
                                        <p:cTn id="7" dur="500"/>
                                        <p:tgtEl>
                                          <p:spTgt spid="26931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9315">
                                            <p:txEl>
                                              <p:pRg st="0" end="0"/>
                                            </p:txEl>
                                          </p:spTgt>
                                        </p:tgtEl>
                                        <p:attrNameLst>
                                          <p:attrName>style.visibility</p:attrName>
                                        </p:attrNameLst>
                                      </p:cBhvr>
                                      <p:to>
                                        <p:strVal val="visible"/>
                                      </p:to>
                                    </p:set>
                                    <p:animEffect transition="in" filter="dissolve">
                                      <p:cBhvr>
                                        <p:cTn id="10" dur="500"/>
                                        <p:tgtEl>
                                          <p:spTgt spid="26931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9315">
                                            <p:txEl>
                                              <p:pRg st="1" end="1"/>
                                            </p:txEl>
                                          </p:spTgt>
                                        </p:tgtEl>
                                        <p:attrNameLst>
                                          <p:attrName>style.visibility</p:attrName>
                                        </p:attrNameLst>
                                      </p:cBhvr>
                                      <p:to>
                                        <p:strVal val="visible"/>
                                      </p:to>
                                    </p:set>
                                    <p:animEffect transition="in" filter="dissolve">
                                      <p:cBhvr>
                                        <p:cTn id="15" dur="500"/>
                                        <p:tgtEl>
                                          <p:spTgt spid="269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bldLvl="5"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762125" y="252414"/>
            <a:ext cx="8686800" cy="649287"/>
          </a:xfrm>
        </p:spPr>
        <p:txBody>
          <a:bodyPr>
            <a:normAutofit/>
          </a:bodyPr>
          <a:lstStyle/>
          <a:p>
            <a:r>
              <a:rPr lang="en-US" altLang="en-US" sz="3600" dirty="0"/>
              <a:t>Calculating Percentage Changes</a:t>
            </a:r>
          </a:p>
        </p:txBody>
      </p:sp>
      <p:sp>
        <p:nvSpPr>
          <p:cNvPr id="72707"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72708" name="Group 4"/>
          <p:cNvGrpSpPr>
            <a:grpSpLocks/>
          </p:cNvGrpSpPr>
          <p:nvPr/>
        </p:nvGrpSpPr>
        <p:grpSpPr bwMode="auto">
          <a:xfrm>
            <a:off x="2217739" y="2728913"/>
            <a:ext cx="3406775" cy="2876550"/>
            <a:chOff x="3226" y="1041"/>
            <a:chExt cx="2146" cy="1812"/>
          </a:xfrm>
        </p:grpSpPr>
        <p:grpSp>
          <p:nvGrpSpPr>
            <p:cNvPr id="72709" name="Group 5"/>
            <p:cNvGrpSpPr>
              <a:grpSpLocks/>
            </p:cNvGrpSpPr>
            <p:nvPr/>
          </p:nvGrpSpPr>
          <p:grpSpPr bwMode="auto">
            <a:xfrm>
              <a:off x="3421" y="1302"/>
              <a:ext cx="1661" cy="1413"/>
              <a:chOff x="1098" y="1361"/>
              <a:chExt cx="2116" cy="2027"/>
            </a:xfrm>
          </p:grpSpPr>
          <p:sp>
            <p:nvSpPr>
              <p:cNvPr id="72710" name="Line 6"/>
              <p:cNvSpPr>
                <a:spLocks noChangeShapeType="1"/>
              </p:cNvSpPr>
              <p:nvPr/>
            </p:nvSpPr>
            <p:spPr bwMode="auto">
              <a:xfrm>
                <a:off x="1102" y="1361"/>
                <a:ext cx="0" cy="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1" name="Line 7"/>
              <p:cNvSpPr>
                <a:spLocks noChangeShapeType="1"/>
              </p:cNvSpPr>
              <p:nvPr/>
            </p:nvSpPr>
            <p:spPr bwMode="auto">
              <a:xfrm>
                <a:off x="1098" y="3388"/>
                <a:ext cx="2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712" name="Text Box 8"/>
            <p:cNvSpPr txBox="1">
              <a:spLocks noChangeArrowheads="1"/>
            </p:cNvSpPr>
            <p:nvPr/>
          </p:nvSpPr>
          <p:spPr bwMode="auto">
            <a:xfrm>
              <a:off x="3226" y="1041"/>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P</a:t>
              </a:r>
            </a:p>
          </p:txBody>
        </p:sp>
        <p:sp>
          <p:nvSpPr>
            <p:cNvPr id="72713" name="Text Box 9"/>
            <p:cNvSpPr txBox="1">
              <a:spLocks noChangeArrowheads="1"/>
            </p:cNvSpPr>
            <p:nvPr/>
          </p:nvSpPr>
          <p:spPr bwMode="auto">
            <a:xfrm>
              <a:off x="4985" y="2565"/>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p>
          </p:txBody>
        </p:sp>
      </p:grpSp>
      <p:grpSp>
        <p:nvGrpSpPr>
          <p:cNvPr id="72714" name="Group 10"/>
          <p:cNvGrpSpPr>
            <a:grpSpLocks/>
          </p:cNvGrpSpPr>
          <p:nvPr/>
        </p:nvGrpSpPr>
        <p:grpSpPr bwMode="auto">
          <a:xfrm>
            <a:off x="2879726" y="3314700"/>
            <a:ext cx="2633663" cy="1722438"/>
            <a:chOff x="3643" y="1410"/>
            <a:chExt cx="1659" cy="1085"/>
          </a:xfrm>
        </p:grpSpPr>
        <p:sp>
          <p:nvSpPr>
            <p:cNvPr id="72715" name="Line 11"/>
            <p:cNvSpPr>
              <a:spLocks noChangeShapeType="1"/>
            </p:cNvSpPr>
            <p:nvPr/>
          </p:nvSpPr>
          <p:spPr bwMode="auto">
            <a:xfrm>
              <a:off x="3643" y="1410"/>
              <a:ext cx="1379" cy="919"/>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6" name="Text Box 12"/>
            <p:cNvSpPr txBox="1">
              <a:spLocks noChangeArrowheads="1"/>
            </p:cNvSpPr>
            <p:nvPr/>
          </p:nvSpPr>
          <p:spPr bwMode="auto">
            <a:xfrm>
              <a:off x="4915" y="2207"/>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D</a:t>
              </a:r>
            </a:p>
          </p:txBody>
        </p:sp>
      </p:grpSp>
      <p:grpSp>
        <p:nvGrpSpPr>
          <p:cNvPr id="72717" name="Group 13"/>
          <p:cNvGrpSpPr>
            <a:grpSpLocks/>
          </p:cNvGrpSpPr>
          <p:nvPr/>
        </p:nvGrpSpPr>
        <p:grpSpPr bwMode="auto">
          <a:xfrm>
            <a:off x="1651001" y="3325814"/>
            <a:ext cx="2251075" cy="2509837"/>
            <a:chOff x="139" y="2152"/>
            <a:chExt cx="1418" cy="1581"/>
          </a:xfrm>
        </p:grpSpPr>
        <p:grpSp>
          <p:nvGrpSpPr>
            <p:cNvPr id="72718" name="Group 14"/>
            <p:cNvGrpSpPr>
              <a:grpSpLocks/>
            </p:cNvGrpSpPr>
            <p:nvPr/>
          </p:nvGrpSpPr>
          <p:grpSpPr bwMode="auto">
            <a:xfrm>
              <a:off x="139" y="2293"/>
              <a:ext cx="1403" cy="1440"/>
              <a:chOff x="139" y="2293"/>
              <a:chExt cx="1403" cy="1440"/>
            </a:xfrm>
          </p:grpSpPr>
          <p:sp>
            <p:nvSpPr>
              <p:cNvPr id="72719" name="Text Box 15"/>
              <p:cNvSpPr txBox="1">
                <a:spLocks noChangeArrowheads="1"/>
              </p:cNvSpPr>
              <p:nvPr/>
            </p:nvSpPr>
            <p:spPr bwMode="auto">
              <a:xfrm>
                <a:off x="139" y="2293"/>
                <a:ext cx="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a:t>$250</a:t>
                </a:r>
                <a:endParaRPr lang="en-US" altLang="en-US" sz="2400" baseline="-25000"/>
              </a:p>
            </p:txBody>
          </p:sp>
          <p:sp>
            <p:nvSpPr>
              <p:cNvPr id="72720" name="Text Box 16"/>
              <p:cNvSpPr txBox="1">
                <a:spLocks noChangeArrowheads="1"/>
              </p:cNvSpPr>
              <p:nvPr/>
            </p:nvSpPr>
            <p:spPr bwMode="auto">
              <a:xfrm>
                <a:off x="1172" y="3445"/>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8</a:t>
                </a:r>
                <a:endParaRPr lang="en-US" altLang="en-US" sz="2400" baseline="-25000"/>
              </a:p>
            </p:txBody>
          </p:sp>
          <p:grpSp>
            <p:nvGrpSpPr>
              <p:cNvPr id="72721" name="Group 17"/>
              <p:cNvGrpSpPr>
                <a:grpSpLocks/>
              </p:cNvGrpSpPr>
              <p:nvPr/>
            </p:nvGrpSpPr>
            <p:grpSpPr bwMode="auto">
              <a:xfrm>
                <a:off x="692" y="2444"/>
                <a:ext cx="668" cy="1006"/>
                <a:chOff x="357" y="2450"/>
                <a:chExt cx="795" cy="646"/>
              </a:xfrm>
            </p:grpSpPr>
            <p:sp>
              <p:nvSpPr>
                <p:cNvPr id="72722" name="Line 18"/>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19"/>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2724" name="Group 20"/>
            <p:cNvGrpSpPr>
              <a:grpSpLocks/>
            </p:cNvGrpSpPr>
            <p:nvPr/>
          </p:nvGrpSpPr>
          <p:grpSpPr bwMode="auto">
            <a:xfrm>
              <a:off x="1315" y="2152"/>
              <a:ext cx="242" cy="333"/>
              <a:chOff x="1315" y="2152"/>
              <a:chExt cx="242" cy="333"/>
            </a:xfrm>
          </p:grpSpPr>
          <p:sp>
            <p:nvSpPr>
              <p:cNvPr id="72725" name="Text Box 21"/>
              <p:cNvSpPr txBox="1">
                <a:spLocks noChangeArrowheads="1"/>
              </p:cNvSpPr>
              <p:nvPr/>
            </p:nvSpPr>
            <p:spPr bwMode="auto">
              <a:xfrm>
                <a:off x="1319" y="215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B</a:t>
                </a:r>
              </a:p>
            </p:txBody>
          </p:sp>
          <p:sp>
            <p:nvSpPr>
              <p:cNvPr id="72726" name="Oval 22"/>
              <p:cNvSpPr>
                <a:spLocks noChangeArrowheads="1"/>
              </p:cNvSpPr>
              <p:nvPr/>
            </p:nvSpPr>
            <p:spPr bwMode="auto">
              <a:xfrm>
                <a:off x="1315" y="2398"/>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2727" name="Group 23"/>
          <p:cNvGrpSpPr>
            <a:grpSpLocks/>
          </p:cNvGrpSpPr>
          <p:nvPr/>
        </p:nvGrpSpPr>
        <p:grpSpPr bwMode="auto">
          <a:xfrm>
            <a:off x="1619251" y="3883025"/>
            <a:ext cx="3141663" cy="1955800"/>
            <a:chOff x="119" y="2503"/>
            <a:chExt cx="1979" cy="1232"/>
          </a:xfrm>
        </p:grpSpPr>
        <p:grpSp>
          <p:nvGrpSpPr>
            <p:cNvPr id="72728" name="Group 24"/>
            <p:cNvGrpSpPr>
              <a:grpSpLocks/>
            </p:cNvGrpSpPr>
            <p:nvPr/>
          </p:nvGrpSpPr>
          <p:grpSpPr bwMode="auto">
            <a:xfrm>
              <a:off x="119" y="2620"/>
              <a:ext cx="1893" cy="1115"/>
              <a:chOff x="119" y="2620"/>
              <a:chExt cx="1893" cy="1115"/>
            </a:xfrm>
          </p:grpSpPr>
          <p:sp>
            <p:nvSpPr>
              <p:cNvPr id="72729" name="Text Box 25"/>
              <p:cNvSpPr txBox="1">
                <a:spLocks noChangeArrowheads="1"/>
              </p:cNvSpPr>
              <p:nvPr/>
            </p:nvSpPr>
            <p:spPr bwMode="auto">
              <a:xfrm>
                <a:off x="119" y="262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a:t>$200</a:t>
                </a:r>
                <a:endParaRPr lang="en-US" altLang="en-US" sz="2400" baseline="-25000"/>
              </a:p>
            </p:txBody>
          </p:sp>
          <p:sp>
            <p:nvSpPr>
              <p:cNvPr id="72730" name="Text Box 26"/>
              <p:cNvSpPr txBox="1">
                <a:spLocks noChangeArrowheads="1"/>
              </p:cNvSpPr>
              <p:nvPr/>
            </p:nvSpPr>
            <p:spPr bwMode="auto">
              <a:xfrm>
                <a:off x="1667" y="3447"/>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12</a:t>
                </a:r>
                <a:endParaRPr lang="en-US" altLang="en-US" sz="2400" baseline="-25000"/>
              </a:p>
            </p:txBody>
          </p:sp>
          <p:grpSp>
            <p:nvGrpSpPr>
              <p:cNvPr id="72731" name="Group 27"/>
              <p:cNvGrpSpPr>
                <a:grpSpLocks/>
              </p:cNvGrpSpPr>
              <p:nvPr/>
            </p:nvGrpSpPr>
            <p:grpSpPr bwMode="auto">
              <a:xfrm>
                <a:off x="693" y="2767"/>
                <a:ext cx="1152" cy="680"/>
                <a:chOff x="357" y="2450"/>
                <a:chExt cx="795" cy="646"/>
              </a:xfrm>
            </p:grpSpPr>
            <p:sp>
              <p:nvSpPr>
                <p:cNvPr id="72732" name="Line 28"/>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Line 29"/>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2734" name="Group 30"/>
            <p:cNvGrpSpPr>
              <a:grpSpLocks/>
            </p:cNvGrpSpPr>
            <p:nvPr/>
          </p:nvGrpSpPr>
          <p:grpSpPr bwMode="auto">
            <a:xfrm>
              <a:off x="1798" y="2503"/>
              <a:ext cx="300" cy="303"/>
              <a:chOff x="1798" y="2503"/>
              <a:chExt cx="300" cy="303"/>
            </a:xfrm>
          </p:grpSpPr>
          <p:sp>
            <p:nvSpPr>
              <p:cNvPr id="72735" name="Text Box 31"/>
              <p:cNvSpPr txBox="1">
                <a:spLocks noChangeArrowheads="1"/>
              </p:cNvSpPr>
              <p:nvPr/>
            </p:nvSpPr>
            <p:spPr bwMode="auto">
              <a:xfrm>
                <a:off x="1851" y="2503"/>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A</a:t>
                </a:r>
              </a:p>
            </p:txBody>
          </p:sp>
          <p:sp>
            <p:nvSpPr>
              <p:cNvPr id="72736" name="Oval 32"/>
              <p:cNvSpPr>
                <a:spLocks noChangeArrowheads="1"/>
              </p:cNvSpPr>
              <p:nvPr/>
            </p:nvSpPr>
            <p:spPr bwMode="auto">
              <a:xfrm>
                <a:off x="1798" y="2719"/>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2737" name="Text Box 33"/>
          <p:cNvSpPr txBox="1">
            <a:spLocks noChangeArrowheads="1"/>
          </p:cNvSpPr>
          <p:nvPr/>
        </p:nvSpPr>
        <p:spPr bwMode="auto">
          <a:xfrm>
            <a:off x="2852738" y="1885951"/>
            <a:ext cx="2279650" cy="8858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Deman</a:t>
            </a:r>
            <a:r>
              <a:rPr lang="en-US" altLang="moh-CA" sz="2600"/>
              <a:t>d</a:t>
            </a:r>
            <a:r>
              <a:rPr lang="en-US" altLang="en-US" sz="2600"/>
              <a:t> for your websites</a:t>
            </a:r>
          </a:p>
        </p:txBody>
      </p:sp>
      <p:sp>
        <p:nvSpPr>
          <p:cNvPr id="72738" name="Rectangle 34"/>
          <p:cNvSpPr>
            <a:spLocks noChangeArrowheads="1"/>
          </p:cNvSpPr>
          <p:nvPr/>
        </p:nvSpPr>
        <p:spPr bwMode="auto">
          <a:xfrm>
            <a:off x="5775325" y="1076325"/>
            <a:ext cx="394335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102870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3716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7145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600"/>
              <a:t>Standard method </a:t>
            </a:r>
            <a:br>
              <a:rPr lang="en-US" altLang="en-US" sz="2600"/>
            </a:br>
            <a:r>
              <a:rPr lang="en-US" altLang="en-US" sz="2600"/>
              <a:t>of computing the percentage (%) change:</a:t>
            </a:r>
          </a:p>
        </p:txBody>
      </p:sp>
      <p:grpSp>
        <p:nvGrpSpPr>
          <p:cNvPr id="72739" name="Group 35"/>
          <p:cNvGrpSpPr>
            <a:grpSpLocks/>
          </p:cNvGrpSpPr>
          <p:nvPr/>
        </p:nvGrpSpPr>
        <p:grpSpPr bwMode="auto">
          <a:xfrm>
            <a:off x="5335589" y="2563813"/>
            <a:ext cx="5006975" cy="976312"/>
            <a:chOff x="2387" y="1832"/>
            <a:chExt cx="3154" cy="615"/>
          </a:xfrm>
        </p:grpSpPr>
        <p:sp>
          <p:nvSpPr>
            <p:cNvPr id="72740" name="Rectangle 36"/>
            <p:cNvSpPr>
              <a:spLocks noChangeArrowheads="1"/>
            </p:cNvSpPr>
            <p:nvPr/>
          </p:nvSpPr>
          <p:spPr bwMode="auto">
            <a:xfrm>
              <a:off x="2456" y="1832"/>
              <a:ext cx="3056" cy="60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741" name="Group 37"/>
            <p:cNvGrpSpPr>
              <a:grpSpLocks/>
            </p:cNvGrpSpPr>
            <p:nvPr/>
          </p:nvGrpSpPr>
          <p:grpSpPr bwMode="auto">
            <a:xfrm>
              <a:off x="2387" y="1841"/>
              <a:ext cx="3154" cy="606"/>
              <a:chOff x="2436" y="1904"/>
              <a:chExt cx="3154" cy="606"/>
            </a:xfrm>
          </p:grpSpPr>
          <p:sp>
            <p:nvSpPr>
              <p:cNvPr id="72742" name="Text Box 38"/>
              <p:cNvSpPr txBox="1">
                <a:spLocks noChangeArrowheads="1"/>
              </p:cNvSpPr>
              <p:nvPr/>
            </p:nvSpPr>
            <p:spPr bwMode="auto">
              <a:xfrm>
                <a:off x="2436" y="1904"/>
                <a:ext cx="24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end value – start value</a:t>
                </a:r>
              </a:p>
            </p:txBody>
          </p:sp>
          <p:sp>
            <p:nvSpPr>
              <p:cNvPr id="72743" name="Text Box 39"/>
              <p:cNvSpPr txBox="1">
                <a:spLocks noChangeArrowheads="1"/>
              </p:cNvSpPr>
              <p:nvPr/>
            </p:nvSpPr>
            <p:spPr bwMode="auto">
              <a:xfrm>
                <a:off x="3065" y="2202"/>
                <a:ext cx="120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start value</a:t>
                </a:r>
              </a:p>
            </p:txBody>
          </p:sp>
          <p:sp>
            <p:nvSpPr>
              <p:cNvPr id="72744" name="Text Box 40"/>
              <p:cNvSpPr txBox="1">
                <a:spLocks noChangeArrowheads="1"/>
              </p:cNvSpPr>
              <p:nvPr/>
            </p:nvSpPr>
            <p:spPr bwMode="auto">
              <a:xfrm>
                <a:off x="4726" y="2031"/>
                <a:ext cx="86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x 100%</a:t>
                </a:r>
              </a:p>
            </p:txBody>
          </p:sp>
          <p:sp>
            <p:nvSpPr>
              <p:cNvPr id="72745" name="Line 41"/>
              <p:cNvSpPr>
                <a:spLocks noChangeShapeType="1"/>
              </p:cNvSpPr>
              <p:nvPr/>
            </p:nvSpPr>
            <p:spPr bwMode="auto">
              <a:xfrm>
                <a:off x="2566" y="2223"/>
                <a:ext cx="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72746" name="Rectangle 42"/>
          <p:cNvSpPr>
            <a:spLocks noChangeArrowheads="1"/>
          </p:cNvSpPr>
          <p:nvPr/>
        </p:nvSpPr>
        <p:spPr bwMode="auto">
          <a:xfrm>
            <a:off x="6018213" y="3783014"/>
            <a:ext cx="394335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102870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3716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7145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600"/>
              <a:t>Going from A to B, </a:t>
            </a:r>
            <a:br>
              <a:rPr lang="en-US" altLang="en-US" sz="2600"/>
            </a:br>
            <a:r>
              <a:rPr lang="en-US" altLang="en-US" sz="2600"/>
              <a:t>the % change in </a:t>
            </a:r>
            <a:r>
              <a:rPr lang="en-US" altLang="en-US" sz="2600" b="1" i="1"/>
              <a:t>P</a:t>
            </a:r>
            <a:r>
              <a:rPr lang="en-US" altLang="en-US" sz="2600"/>
              <a:t> equals</a:t>
            </a:r>
          </a:p>
        </p:txBody>
      </p:sp>
      <p:sp>
        <p:nvSpPr>
          <p:cNvPr id="72747" name="Text Box 43"/>
          <p:cNvSpPr txBox="1">
            <a:spLocks noChangeArrowheads="1"/>
          </p:cNvSpPr>
          <p:nvPr/>
        </p:nvSpPr>
        <p:spPr bwMode="auto">
          <a:xfrm>
            <a:off x="5948364" y="4760913"/>
            <a:ext cx="41116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($250–$200)/$200 = 25%</a:t>
            </a:r>
          </a:p>
        </p:txBody>
      </p:sp>
    </p:spTree>
    <p:extLst>
      <p:ext uri="{BB962C8B-B14F-4D97-AF65-F5344CB8AC3E}">
        <p14:creationId xmlns:p14="http://schemas.microsoft.com/office/powerpoint/2010/main" val="400311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38"/>
                                        </p:tgtEl>
                                        <p:attrNameLst>
                                          <p:attrName>style.visibility</p:attrName>
                                        </p:attrNameLst>
                                      </p:cBhvr>
                                      <p:to>
                                        <p:strVal val="visible"/>
                                      </p:to>
                                    </p:set>
                                    <p:animEffect transition="in" filter="wipe(left)">
                                      <p:cBhvr>
                                        <p:cTn id="7" dur="500"/>
                                        <p:tgtEl>
                                          <p:spTgt spid="7273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2739"/>
                                        </p:tgtEl>
                                        <p:attrNameLst>
                                          <p:attrName>style.visibility</p:attrName>
                                        </p:attrNameLst>
                                      </p:cBhvr>
                                      <p:to>
                                        <p:strVal val="visible"/>
                                      </p:to>
                                    </p:set>
                                    <p:animEffect transition="in" filter="dissolve">
                                      <p:cBhvr>
                                        <p:cTn id="11" dur="500"/>
                                        <p:tgtEl>
                                          <p:spTgt spid="727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2746"/>
                                        </p:tgtEl>
                                        <p:attrNameLst>
                                          <p:attrName>style.visibility</p:attrName>
                                        </p:attrNameLst>
                                      </p:cBhvr>
                                      <p:to>
                                        <p:strVal val="visible"/>
                                      </p:to>
                                    </p:set>
                                    <p:animEffect transition="in" filter="wipe(left)">
                                      <p:cBhvr>
                                        <p:cTn id="16" dur="500"/>
                                        <p:tgtEl>
                                          <p:spTgt spid="72746"/>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2747"/>
                                        </p:tgtEl>
                                        <p:attrNameLst>
                                          <p:attrName>style.visibility</p:attrName>
                                        </p:attrNameLst>
                                      </p:cBhvr>
                                      <p:to>
                                        <p:strVal val="visible"/>
                                      </p:to>
                                    </p:set>
                                    <p:animEffect transition="in" filter="dissolve">
                                      <p:cBhvr>
                                        <p:cTn id="20" dur="500"/>
                                        <p:tgtEl>
                                          <p:spTgt spid="72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8" grpId="0"/>
      <p:bldP spid="72746" grpId="0"/>
      <p:bldP spid="72747"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762125" y="252414"/>
            <a:ext cx="8686800" cy="649287"/>
          </a:xfrm>
        </p:spPr>
        <p:txBody>
          <a:bodyPr>
            <a:normAutofit/>
          </a:bodyPr>
          <a:lstStyle/>
          <a:p>
            <a:r>
              <a:rPr lang="en-US" altLang="en-US" sz="3600" dirty="0"/>
              <a:t>Calculating Percentage Changes</a:t>
            </a:r>
          </a:p>
        </p:txBody>
      </p:sp>
      <p:sp>
        <p:nvSpPr>
          <p:cNvPr id="73731"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73732" name="Group 4"/>
          <p:cNvGrpSpPr>
            <a:grpSpLocks/>
          </p:cNvGrpSpPr>
          <p:nvPr/>
        </p:nvGrpSpPr>
        <p:grpSpPr bwMode="auto">
          <a:xfrm>
            <a:off x="2217739" y="2728913"/>
            <a:ext cx="3406775" cy="2876550"/>
            <a:chOff x="3226" y="1041"/>
            <a:chExt cx="2146" cy="1812"/>
          </a:xfrm>
        </p:grpSpPr>
        <p:grpSp>
          <p:nvGrpSpPr>
            <p:cNvPr id="73733" name="Group 5"/>
            <p:cNvGrpSpPr>
              <a:grpSpLocks/>
            </p:cNvGrpSpPr>
            <p:nvPr/>
          </p:nvGrpSpPr>
          <p:grpSpPr bwMode="auto">
            <a:xfrm>
              <a:off x="3421" y="1302"/>
              <a:ext cx="1661" cy="1413"/>
              <a:chOff x="1098" y="1361"/>
              <a:chExt cx="2116" cy="2027"/>
            </a:xfrm>
          </p:grpSpPr>
          <p:sp>
            <p:nvSpPr>
              <p:cNvPr id="73734" name="Line 6"/>
              <p:cNvSpPr>
                <a:spLocks noChangeShapeType="1"/>
              </p:cNvSpPr>
              <p:nvPr/>
            </p:nvSpPr>
            <p:spPr bwMode="auto">
              <a:xfrm>
                <a:off x="1102" y="1361"/>
                <a:ext cx="0" cy="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5" name="Line 7"/>
              <p:cNvSpPr>
                <a:spLocks noChangeShapeType="1"/>
              </p:cNvSpPr>
              <p:nvPr/>
            </p:nvSpPr>
            <p:spPr bwMode="auto">
              <a:xfrm>
                <a:off x="1098" y="3388"/>
                <a:ext cx="2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36" name="Text Box 8"/>
            <p:cNvSpPr txBox="1">
              <a:spLocks noChangeArrowheads="1"/>
            </p:cNvSpPr>
            <p:nvPr/>
          </p:nvSpPr>
          <p:spPr bwMode="auto">
            <a:xfrm>
              <a:off x="3226" y="1041"/>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P</a:t>
              </a:r>
            </a:p>
          </p:txBody>
        </p:sp>
        <p:sp>
          <p:nvSpPr>
            <p:cNvPr id="73737" name="Text Box 9"/>
            <p:cNvSpPr txBox="1">
              <a:spLocks noChangeArrowheads="1"/>
            </p:cNvSpPr>
            <p:nvPr/>
          </p:nvSpPr>
          <p:spPr bwMode="auto">
            <a:xfrm>
              <a:off x="4985" y="2565"/>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p>
          </p:txBody>
        </p:sp>
      </p:grpSp>
      <p:grpSp>
        <p:nvGrpSpPr>
          <p:cNvPr id="73738" name="Group 10"/>
          <p:cNvGrpSpPr>
            <a:grpSpLocks/>
          </p:cNvGrpSpPr>
          <p:nvPr/>
        </p:nvGrpSpPr>
        <p:grpSpPr bwMode="auto">
          <a:xfrm>
            <a:off x="2879726" y="3314700"/>
            <a:ext cx="2633663" cy="1722438"/>
            <a:chOff x="3643" y="1410"/>
            <a:chExt cx="1659" cy="1085"/>
          </a:xfrm>
        </p:grpSpPr>
        <p:sp>
          <p:nvSpPr>
            <p:cNvPr id="73739" name="Line 11"/>
            <p:cNvSpPr>
              <a:spLocks noChangeShapeType="1"/>
            </p:cNvSpPr>
            <p:nvPr/>
          </p:nvSpPr>
          <p:spPr bwMode="auto">
            <a:xfrm>
              <a:off x="3643" y="1410"/>
              <a:ext cx="1379" cy="919"/>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0" name="Text Box 12"/>
            <p:cNvSpPr txBox="1">
              <a:spLocks noChangeArrowheads="1"/>
            </p:cNvSpPr>
            <p:nvPr/>
          </p:nvSpPr>
          <p:spPr bwMode="auto">
            <a:xfrm>
              <a:off x="4915" y="2207"/>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D</a:t>
              </a:r>
            </a:p>
          </p:txBody>
        </p:sp>
      </p:grpSp>
      <p:grpSp>
        <p:nvGrpSpPr>
          <p:cNvPr id="73741" name="Group 13"/>
          <p:cNvGrpSpPr>
            <a:grpSpLocks/>
          </p:cNvGrpSpPr>
          <p:nvPr/>
        </p:nvGrpSpPr>
        <p:grpSpPr bwMode="auto">
          <a:xfrm>
            <a:off x="1651001" y="3325814"/>
            <a:ext cx="2251075" cy="2509837"/>
            <a:chOff x="139" y="2152"/>
            <a:chExt cx="1418" cy="1581"/>
          </a:xfrm>
        </p:grpSpPr>
        <p:grpSp>
          <p:nvGrpSpPr>
            <p:cNvPr id="73742" name="Group 14"/>
            <p:cNvGrpSpPr>
              <a:grpSpLocks/>
            </p:cNvGrpSpPr>
            <p:nvPr/>
          </p:nvGrpSpPr>
          <p:grpSpPr bwMode="auto">
            <a:xfrm>
              <a:off x="139" y="2293"/>
              <a:ext cx="1403" cy="1440"/>
              <a:chOff x="139" y="2293"/>
              <a:chExt cx="1403" cy="1440"/>
            </a:xfrm>
          </p:grpSpPr>
          <p:sp>
            <p:nvSpPr>
              <p:cNvPr id="73743" name="Text Box 15"/>
              <p:cNvSpPr txBox="1">
                <a:spLocks noChangeArrowheads="1"/>
              </p:cNvSpPr>
              <p:nvPr/>
            </p:nvSpPr>
            <p:spPr bwMode="auto">
              <a:xfrm>
                <a:off x="139" y="2293"/>
                <a:ext cx="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a:t>$250</a:t>
                </a:r>
                <a:endParaRPr lang="en-US" altLang="en-US" sz="2400" baseline="-25000"/>
              </a:p>
            </p:txBody>
          </p:sp>
          <p:sp>
            <p:nvSpPr>
              <p:cNvPr id="73744" name="Text Box 16"/>
              <p:cNvSpPr txBox="1">
                <a:spLocks noChangeArrowheads="1"/>
              </p:cNvSpPr>
              <p:nvPr/>
            </p:nvSpPr>
            <p:spPr bwMode="auto">
              <a:xfrm>
                <a:off x="1172" y="3445"/>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8</a:t>
                </a:r>
                <a:endParaRPr lang="en-US" altLang="en-US" sz="2400" baseline="-25000"/>
              </a:p>
            </p:txBody>
          </p:sp>
          <p:grpSp>
            <p:nvGrpSpPr>
              <p:cNvPr id="73745" name="Group 17"/>
              <p:cNvGrpSpPr>
                <a:grpSpLocks/>
              </p:cNvGrpSpPr>
              <p:nvPr/>
            </p:nvGrpSpPr>
            <p:grpSpPr bwMode="auto">
              <a:xfrm>
                <a:off x="692" y="2444"/>
                <a:ext cx="668" cy="1006"/>
                <a:chOff x="357" y="2450"/>
                <a:chExt cx="795" cy="646"/>
              </a:xfrm>
            </p:grpSpPr>
            <p:sp>
              <p:nvSpPr>
                <p:cNvPr id="73746" name="Line 18"/>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7" name="Line 19"/>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3748" name="Group 20"/>
            <p:cNvGrpSpPr>
              <a:grpSpLocks/>
            </p:cNvGrpSpPr>
            <p:nvPr/>
          </p:nvGrpSpPr>
          <p:grpSpPr bwMode="auto">
            <a:xfrm>
              <a:off x="1315" y="2152"/>
              <a:ext cx="242" cy="333"/>
              <a:chOff x="1315" y="2152"/>
              <a:chExt cx="242" cy="333"/>
            </a:xfrm>
          </p:grpSpPr>
          <p:sp>
            <p:nvSpPr>
              <p:cNvPr id="73749" name="Text Box 21"/>
              <p:cNvSpPr txBox="1">
                <a:spLocks noChangeArrowheads="1"/>
              </p:cNvSpPr>
              <p:nvPr/>
            </p:nvSpPr>
            <p:spPr bwMode="auto">
              <a:xfrm>
                <a:off x="1319" y="215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B</a:t>
                </a:r>
              </a:p>
            </p:txBody>
          </p:sp>
          <p:sp>
            <p:nvSpPr>
              <p:cNvPr id="73750" name="Oval 22"/>
              <p:cNvSpPr>
                <a:spLocks noChangeArrowheads="1"/>
              </p:cNvSpPr>
              <p:nvPr/>
            </p:nvSpPr>
            <p:spPr bwMode="auto">
              <a:xfrm>
                <a:off x="1315" y="2398"/>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3751" name="Group 23"/>
          <p:cNvGrpSpPr>
            <a:grpSpLocks/>
          </p:cNvGrpSpPr>
          <p:nvPr/>
        </p:nvGrpSpPr>
        <p:grpSpPr bwMode="auto">
          <a:xfrm>
            <a:off x="1619251" y="3883025"/>
            <a:ext cx="3141663" cy="1955800"/>
            <a:chOff x="119" y="2503"/>
            <a:chExt cx="1979" cy="1232"/>
          </a:xfrm>
        </p:grpSpPr>
        <p:grpSp>
          <p:nvGrpSpPr>
            <p:cNvPr id="73752" name="Group 24"/>
            <p:cNvGrpSpPr>
              <a:grpSpLocks/>
            </p:cNvGrpSpPr>
            <p:nvPr/>
          </p:nvGrpSpPr>
          <p:grpSpPr bwMode="auto">
            <a:xfrm>
              <a:off x="119" y="2620"/>
              <a:ext cx="1893" cy="1115"/>
              <a:chOff x="119" y="2620"/>
              <a:chExt cx="1893" cy="1115"/>
            </a:xfrm>
          </p:grpSpPr>
          <p:sp>
            <p:nvSpPr>
              <p:cNvPr id="73753" name="Text Box 25"/>
              <p:cNvSpPr txBox="1">
                <a:spLocks noChangeArrowheads="1"/>
              </p:cNvSpPr>
              <p:nvPr/>
            </p:nvSpPr>
            <p:spPr bwMode="auto">
              <a:xfrm>
                <a:off x="119" y="262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a:t>$200</a:t>
                </a:r>
                <a:endParaRPr lang="en-US" altLang="en-US" sz="2400" baseline="-25000"/>
              </a:p>
            </p:txBody>
          </p:sp>
          <p:sp>
            <p:nvSpPr>
              <p:cNvPr id="73754" name="Text Box 26"/>
              <p:cNvSpPr txBox="1">
                <a:spLocks noChangeArrowheads="1"/>
              </p:cNvSpPr>
              <p:nvPr/>
            </p:nvSpPr>
            <p:spPr bwMode="auto">
              <a:xfrm>
                <a:off x="1667" y="3447"/>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12</a:t>
                </a:r>
                <a:endParaRPr lang="en-US" altLang="en-US" sz="2400" baseline="-25000"/>
              </a:p>
            </p:txBody>
          </p:sp>
          <p:grpSp>
            <p:nvGrpSpPr>
              <p:cNvPr id="73755" name="Group 27"/>
              <p:cNvGrpSpPr>
                <a:grpSpLocks/>
              </p:cNvGrpSpPr>
              <p:nvPr/>
            </p:nvGrpSpPr>
            <p:grpSpPr bwMode="auto">
              <a:xfrm>
                <a:off x="693" y="2767"/>
                <a:ext cx="1152" cy="680"/>
                <a:chOff x="357" y="2450"/>
                <a:chExt cx="795" cy="646"/>
              </a:xfrm>
            </p:grpSpPr>
            <p:sp>
              <p:nvSpPr>
                <p:cNvPr id="73756" name="Line 28"/>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Line 29"/>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3758" name="Group 30"/>
            <p:cNvGrpSpPr>
              <a:grpSpLocks/>
            </p:cNvGrpSpPr>
            <p:nvPr/>
          </p:nvGrpSpPr>
          <p:grpSpPr bwMode="auto">
            <a:xfrm>
              <a:off x="1798" y="2503"/>
              <a:ext cx="300" cy="303"/>
              <a:chOff x="1798" y="2503"/>
              <a:chExt cx="300" cy="303"/>
            </a:xfrm>
          </p:grpSpPr>
          <p:sp>
            <p:nvSpPr>
              <p:cNvPr id="73759" name="Text Box 31"/>
              <p:cNvSpPr txBox="1">
                <a:spLocks noChangeArrowheads="1"/>
              </p:cNvSpPr>
              <p:nvPr/>
            </p:nvSpPr>
            <p:spPr bwMode="auto">
              <a:xfrm>
                <a:off x="1851" y="2503"/>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A</a:t>
                </a:r>
              </a:p>
            </p:txBody>
          </p:sp>
          <p:sp>
            <p:nvSpPr>
              <p:cNvPr id="73760" name="Oval 32"/>
              <p:cNvSpPr>
                <a:spLocks noChangeArrowheads="1"/>
              </p:cNvSpPr>
              <p:nvPr/>
            </p:nvSpPr>
            <p:spPr bwMode="auto">
              <a:xfrm>
                <a:off x="1798" y="2719"/>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3761" name="Text Box 33"/>
          <p:cNvSpPr txBox="1">
            <a:spLocks noChangeArrowheads="1"/>
          </p:cNvSpPr>
          <p:nvPr/>
        </p:nvSpPr>
        <p:spPr bwMode="auto">
          <a:xfrm>
            <a:off x="2852738" y="1885951"/>
            <a:ext cx="2279650" cy="8858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Deman</a:t>
            </a:r>
            <a:r>
              <a:rPr lang="en-US" altLang="moh-CA" sz="2600"/>
              <a:t>d</a:t>
            </a:r>
            <a:r>
              <a:rPr lang="en-US" altLang="en-US" sz="2600"/>
              <a:t> for your websites</a:t>
            </a:r>
          </a:p>
        </p:txBody>
      </p:sp>
      <p:sp>
        <p:nvSpPr>
          <p:cNvPr id="73762" name="Rectangle 34"/>
          <p:cNvSpPr>
            <a:spLocks noChangeArrowheads="1"/>
          </p:cNvSpPr>
          <p:nvPr/>
        </p:nvSpPr>
        <p:spPr bwMode="auto">
          <a:xfrm>
            <a:off x="5629275" y="984251"/>
            <a:ext cx="4591050"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102870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3716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7145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None/>
            </a:pPr>
            <a:r>
              <a:rPr lang="en-US" altLang="en-US" sz="2600" i="1">
                <a:solidFill>
                  <a:srgbClr val="FF0000"/>
                </a:solidFill>
              </a:rPr>
              <a:t>Problem</a:t>
            </a:r>
            <a:r>
              <a:rPr lang="en-US" altLang="en-US" sz="2600" i="1"/>
              <a:t>:</a:t>
            </a:r>
            <a:r>
              <a:rPr lang="en-US" altLang="en-US" sz="2600"/>
              <a:t>  </a:t>
            </a:r>
          </a:p>
          <a:p>
            <a:pPr>
              <a:spcBef>
                <a:spcPct val="10000"/>
              </a:spcBef>
              <a:buFont typeface="Wingdings" panose="05000000000000000000" pitchFamily="2" charset="2"/>
              <a:buNone/>
            </a:pPr>
            <a:r>
              <a:rPr lang="en-US" altLang="en-US" sz="2600"/>
              <a:t>The standard method gives different answers depending on where you start. </a:t>
            </a:r>
            <a:r>
              <a:rPr lang="en-US" altLang="en-US" sz="3000"/>
              <a:t>  </a:t>
            </a:r>
          </a:p>
        </p:txBody>
      </p:sp>
      <p:sp>
        <p:nvSpPr>
          <p:cNvPr id="73763" name="Rectangle 35"/>
          <p:cNvSpPr>
            <a:spLocks noChangeArrowheads="1"/>
          </p:cNvSpPr>
          <p:nvPr/>
        </p:nvSpPr>
        <p:spPr bwMode="auto">
          <a:xfrm>
            <a:off x="5654676" y="2886076"/>
            <a:ext cx="4545013"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92100" indent="-2921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10000"/>
              </a:lnSpc>
              <a:buFont typeface="Wingdings" panose="05000000000000000000" pitchFamily="2" charset="2"/>
              <a:buNone/>
            </a:pPr>
            <a:r>
              <a:rPr lang="en-US" altLang="en-US" sz="2600"/>
              <a:t>From A to B, </a:t>
            </a:r>
            <a:br>
              <a:rPr lang="en-US" altLang="en-US" sz="2600"/>
            </a:br>
            <a:r>
              <a:rPr lang="en-US" altLang="en-US" sz="2600" b="1" i="1"/>
              <a:t>P</a:t>
            </a:r>
            <a:r>
              <a:rPr lang="en-US" altLang="en-US" sz="2600"/>
              <a:t> rises 25%, </a:t>
            </a:r>
            <a:r>
              <a:rPr lang="en-US" altLang="en-US" sz="2600" b="1" i="1"/>
              <a:t>Q</a:t>
            </a:r>
            <a:r>
              <a:rPr lang="en-US" altLang="en-US" sz="2600"/>
              <a:t> falls 33%,</a:t>
            </a:r>
            <a:br>
              <a:rPr lang="en-US" altLang="en-US" sz="2600"/>
            </a:br>
            <a:r>
              <a:rPr lang="en-US" altLang="en-US" sz="2600"/>
              <a:t>elasticity = 33/25 = 1.33</a:t>
            </a:r>
          </a:p>
          <a:p>
            <a:pPr>
              <a:lnSpc>
                <a:spcPct val="110000"/>
              </a:lnSpc>
              <a:buFont typeface="Wingdings" panose="05000000000000000000" pitchFamily="2" charset="2"/>
              <a:buNone/>
            </a:pPr>
            <a:r>
              <a:rPr lang="en-US" altLang="en-US" sz="2600"/>
              <a:t>From B to A, </a:t>
            </a:r>
            <a:br>
              <a:rPr lang="en-US" altLang="en-US" sz="2600"/>
            </a:br>
            <a:r>
              <a:rPr lang="en-US" altLang="en-US" sz="2600" b="1" i="1"/>
              <a:t>P</a:t>
            </a:r>
            <a:r>
              <a:rPr lang="en-US" altLang="en-US" sz="2600"/>
              <a:t> falls 20%, </a:t>
            </a:r>
            <a:r>
              <a:rPr lang="en-US" altLang="en-US" sz="2600" b="1" i="1"/>
              <a:t>Q</a:t>
            </a:r>
            <a:r>
              <a:rPr lang="en-US" altLang="en-US" sz="2600"/>
              <a:t> rises 50%, elasticity = 50/20 = 2.50  </a:t>
            </a:r>
          </a:p>
        </p:txBody>
      </p:sp>
    </p:spTree>
    <p:extLst>
      <p:ext uri="{BB962C8B-B14F-4D97-AF65-F5344CB8AC3E}">
        <p14:creationId xmlns:p14="http://schemas.microsoft.com/office/powerpoint/2010/main" val="1122208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62"/>
                                        </p:tgtEl>
                                        <p:attrNameLst>
                                          <p:attrName>style.visibility</p:attrName>
                                        </p:attrNameLst>
                                      </p:cBhvr>
                                      <p:to>
                                        <p:strVal val="visible"/>
                                      </p:to>
                                    </p:set>
                                    <p:animEffect transition="in" filter="wipe(left)">
                                      <p:cBhvr>
                                        <p:cTn id="7" dur="500"/>
                                        <p:tgtEl>
                                          <p:spTgt spid="73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63">
                                            <p:txEl>
                                              <p:pRg st="0" end="0"/>
                                            </p:txEl>
                                          </p:spTgt>
                                        </p:tgtEl>
                                        <p:attrNameLst>
                                          <p:attrName>style.visibility</p:attrName>
                                        </p:attrNameLst>
                                      </p:cBhvr>
                                      <p:to>
                                        <p:strVal val="visible"/>
                                      </p:to>
                                    </p:set>
                                    <p:animEffect transition="in" filter="wipe(left)">
                                      <p:cBhvr>
                                        <p:cTn id="12" dur="500"/>
                                        <p:tgtEl>
                                          <p:spTgt spid="73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63">
                                            <p:txEl>
                                              <p:pRg st="1" end="1"/>
                                            </p:txEl>
                                          </p:spTgt>
                                        </p:tgtEl>
                                        <p:attrNameLst>
                                          <p:attrName>style.visibility</p:attrName>
                                        </p:attrNameLst>
                                      </p:cBhvr>
                                      <p:to>
                                        <p:strVal val="visible"/>
                                      </p:to>
                                    </p:set>
                                    <p:animEffect transition="in" filter="wipe(left)">
                                      <p:cBhvr>
                                        <p:cTn id="17" dur="500"/>
                                        <p:tgtEl>
                                          <p:spTgt spid="737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2" grpId="0"/>
      <p:bldP spid="737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93900" y="252414"/>
            <a:ext cx="8229600" cy="649287"/>
          </a:xfrm>
        </p:spPr>
        <p:txBody>
          <a:bodyPr>
            <a:normAutofit fontScale="90000"/>
          </a:bodyPr>
          <a:lstStyle/>
          <a:p>
            <a:r>
              <a:rPr lang="en-US" altLang="en-US"/>
              <a:t>Calculating Percentage Changes</a:t>
            </a:r>
          </a:p>
        </p:txBody>
      </p:sp>
      <p:sp>
        <p:nvSpPr>
          <p:cNvPr id="74755" name="Rectangle 3"/>
          <p:cNvSpPr>
            <a:spLocks noGrp="1" noChangeArrowheads="1"/>
          </p:cNvSpPr>
          <p:nvPr>
            <p:ph idx="1"/>
          </p:nvPr>
        </p:nvSpPr>
        <p:spPr>
          <a:xfrm>
            <a:off x="2001839" y="928689"/>
            <a:ext cx="7483475" cy="611187"/>
          </a:xfrm>
          <a:noFill/>
          <a:ln/>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a:lstStyle/>
          <a:p>
            <a:pPr marL="341313" indent="-341313">
              <a:lnSpc>
                <a:spcPct val="110000"/>
              </a:lnSpc>
            </a:pPr>
            <a:r>
              <a:rPr lang="en-US" altLang="en-US" sz="2700"/>
              <a:t>So, we instead use the </a:t>
            </a:r>
            <a:r>
              <a:rPr lang="en-US" altLang="en-US" sz="2700" b="1">
                <a:solidFill>
                  <a:srgbClr val="CC0000"/>
                </a:solidFill>
              </a:rPr>
              <a:t>midpoint method</a:t>
            </a:r>
            <a:r>
              <a:rPr lang="en-US" altLang="en-US" sz="2700"/>
              <a:t>: </a:t>
            </a:r>
          </a:p>
        </p:txBody>
      </p:sp>
      <p:sp>
        <p:nvSpPr>
          <p:cNvPr id="74756"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74757" name="Group 5"/>
          <p:cNvGrpSpPr>
            <a:grpSpLocks/>
          </p:cNvGrpSpPr>
          <p:nvPr/>
        </p:nvGrpSpPr>
        <p:grpSpPr bwMode="auto">
          <a:xfrm>
            <a:off x="3281364" y="1635126"/>
            <a:ext cx="5191125" cy="1025525"/>
            <a:chOff x="1081" y="1755"/>
            <a:chExt cx="3270" cy="646"/>
          </a:xfrm>
        </p:grpSpPr>
        <p:sp>
          <p:nvSpPr>
            <p:cNvPr id="74758" name="Rectangle 6"/>
            <p:cNvSpPr>
              <a:spLocks noChangeArrowheads="1"/>
            </p:cNvSpPr>
            <p:nvPr/>
          </p:nvSpPr>
          <p:spPr bwMode="auto">
            <a:xfrm>
              <a:off x="1081" y="1755"/>
              <a:ext cx="3270" cy="643"/>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4759" name="Group 7"/>
            <p:cNvGrpSpPr>
              <a:grpSpLocks/>
            </p:cNvGrpSpPr>
            <p:nvPr/>
          </p:nvGrpSpPr>
          <p:grpSpPr bwMode="auto">
            <a:xfrm>
              <a:off x="1109" y="1785"/>
              <a:ext cx="3221" cy="616"/>
              <a:chOff x="1299" y="2129"/>
              <a:chExt cx="3221" cy="616"/>
            </a:xfrm>
          </p:grpSpPr>
          <p:sp>
            <p:nvSpPr>
              <p:cNvPr id="74760" name="Text Box 8"/>
              <p:cNvSpPr txBox="1">
                <a:spLocks noChangeArrowheads="1"/>
              </p:cNvSpPr>
              <p:nvPr/>
            </p:nvSpPr>
            <p:spPr bwMode="auto">
              <a:xfrm>
                <a:off x="1299" y="2129"/>
                <a:ext cx="2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end value – start value</a:t>
                </a:r>
              </a:p>
            </p:txBody>
          </p:sp>
          <p:sp>
            <p:nvSpPr>
              <p:cNvPr id="74761" name="Text Box 9"/>
              <p:cNvSpPr txBox="1">
                <a:spLocks noChangeArrowheads="1"/>
              </p:cNvSpPr>
              <p:nvPr/>
            </p:nvSpPr>
            <p:spPr bwMode="auto">
              <a:xfrm>
                <a:off x="1937" y="2418"/>
                <a:ext cx="1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midpoint</a:t>
                </a:r>
              </a:p>
            </p:txBody>
          </p:sp>
          <p:sp>
            <p:nvSpPr>
              <p:cNvPr id="74762" name="Text Box 10"/>
              <p:cNvSpPr txBox="1">
                <a:spLocks noChangeArrowheads="1"/>
              </p:cNvSpPr>
              <p:nvPr/>
            </p:nvSpPr>
            <p:spPr bwMode="auto">
              <a:xfrm>
                <a:off x="3656" y="2256"/>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x 100%</a:t>
                </a:r>
              </a:p>
            </p:txBody>
          </p:sp>
          <p:sp>
            <p:nvSpPr>
              <p:cNvPr id="74763" name="Line 11"/>
              <p:cNvSpPr>
                <a:spLocks noChangeShapeType="1"/>
              </p:cNvSpPr>
              <p:nvPr/>
            </p:nvSpPr>
            <p:spPr bwMode="auto">
              <a:xfrm>
                <a:off x="1363" y="2439"/>
                <a:ext cx="22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74764" name="Rectangle 12"/>
          <p:cNvSpPr>
            <a:spLocks noChangeArrowheads="1"/>
          </p:cNvSpPr>
          <p:nvPr/>
        </p:nvSpPr>
        <p:spPr bwMode="auto">
          <a:xfrm>
            <a:off x="1908175" y="2713038"/>
            <a:ext cx="7793038" cy="3149600"/>
          </a:xfrm>
          <a:prstGeom prst="rect">
            <a:avLst/>
          </a:prstGeom>
          <a:noFill/>
          <a:ln>
            <a:noFill/>
          </a:ln>
          <a:effectLst/>
          <a:extLst>
            <a:ext uri="{909E8E84-426E-40DD-AFC4-6F175D3DCCD1}">
              <a14:hiddenFill xmlns:a14="http://schemas.microsoft.com/office/drawing/2010/main">
                <a:gradFill rotWithShape="1">
                  <a:gsLst>
                    <a:gs pos="0">
                      <a:srgbClr val="FFCC99"/>
                    </a:gs>
                    <a:gs pos="50000">
                      <a:srgbClr val="FFFFCC"/>
                    </a:gs>
                    <a:gs pos="100000">
                      <a:srgbClr val="FFCC99"/>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lIns="182880" tIns="137160" rIns="182880" bIns="137160"/>
          <a:lstStyle>
            <a:lvl1pPr marL="341313" indent="-341313">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10000"/>
              </a:lnSpc>
              <a:spcBef>
                <a:spcPct val="40000"/>
              </a:spcBef>
            </a:pPr>
            <a:r>
              <a:rPr lang="en-US" altLang="en-US" sz="2700"/>
              <a:t>The midpoint is the number halfway between the start &amp; end values, also the average of those values.  </a:t>
            </a:r>
          </a:p>
          <a:p>
            <a:pPr>
              <a:lnSpc>
                <a:spcPct val="110000"/>
              </a:lnSpc>
              <a:spcBef>
                <a:spcPct val="40000"/>
              </a:spcBef>
            </a:pPr>
            <a:r>
              <a:rPr lang="en-US" altLang="en-US" sz="2700"/>
              <a:t>It doesn’t matter which value you use as the “start” and which as the “end” – you get the same answer either way!</a:t>
            </a:r>
          </a:p>
        </p:txBody>
      </p:sp>
    </p:spTree>
    <p:extLst>
      <p:ext uri="{BB962C8B-B14F-4D97-AF65-F5344CB8AC3E}">
        <p14:creationId xmlns:p14="http://schemas.microsoft.com/office/powerpoint/2010/main" val="408233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64">
                                            <p:txEl>
                                              <p:pRg st="0" end="0"/>
                                            </p:txEl>
                                          </p:spTgt>
                                        </p:tgtEl>
                                        <p:attrNameLst>
                                          <p:attrName>style.visibility</p:attrName>
                                        </p:attrNameLst>
                                      </p:cBhvr>
                                      <p:to>
                                        <p:strVal val="visible"/>
                                      </p:to>
                                    </p:set>
                                    <p:animEffect transition="in" filter="wipe(left)">
                                      <p:cBhvr>
                                        <p:cTn id="12" dur="500"/>
                                        <p:tgtEl>
                                          <p:spTgt spid="74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64">
                                            <p:txEl>
                                              <p:pRg st="1" end="1"/>
                                            </p:txEl>
                                          </p:spTgt>
                                        </p:tgtEl>
                                        <p:attrNameLst>
                                          <p:attrName>style.visibility</p:attrName>
                                        </p:attrNameLst>
                                      </p:cBhvr>
                                      <p:to>
                                        <p:strVal val="visible"/>
                                      </p:to>
                                    </p:set>
                                    <p:animEffect transition="in" filter="wipe(left)">
                                      <p:cBhvr>
                                        <p:cTn id="17" dur="500"/>
                                        <p:tgtEl>
                                          <p:spTgt spid="74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993900" y="252414"/>
            <a:ext cx="8229600" cy="649287"/>
          </a:xfrm>
        </p:spPr>
        <p:txBody>
          <a:bodyPr>
            <a:normAutofit fontScale="90000"/>
          </a:bodyPr>
          <a:lstStyle/>
          <a:p>
            <a:r>
              <a:rPr lang="en-US" altLang="en-US"/>
              <a:t>Calculating Percentage Changes</a:t>
            </a:r>
          </a:p>
        </p:txBody>
      </p:sp>
      <p:sp>
        <p:nvSpPr>
          <p:cNvPr id="75779" name="Rectangle 3"/>
          <p:cNvSpPr>
            <a:spLocks noGrp="1" noChangeArrowheads="1"/>
          </p:cNvSpPr>
          <p:nvPr>
            <p:ph idx="1"/>
          </p:nvPr>
        </p:nvSpPr>
        <p:spPr>
          <a:xfrm>
            <a:off x="2009776" y="944563"/>
            <a:ext cx="8213725" cy="1181100"/>
          </a:xfrm>
        </p:spPr>
        <p:txBody>
          <a:bodyPr/>
          <a:lstStyle/>
          <a:p>
            <a:r>
              <a:rPr lang="en-US" altLang="en-US" sz="2700"/>
              <a:t>Using the midpoint method, the % change </a:t>
            </a:r>
            <a:br>
              <a:rPr lang="en-US" altLang="en-US" sz="2700"/>
            </a:br>
            <a:r>
              <a:rPr lang="en-US" altLang="en-US" sz="2700"/>
              <a:t>in </a:t>
            </a:r>
            <a:r>
              <a:rPr lang="en-US" altLang="en-US" sz="2700" b="1" i="1"/>
              <a:t>P</a:t>
            </a:r>
            <a:r>
              <a:rPr lang="en-US" altLang="en-US" sz="2700"/>
              <a:t> equals</a:t>
            </a:r>
          </a:p>
        </p:txBody>
      </p:sp>
      <p:sp>
        <p:nvSpPr>
          <p:cNvPr id="75780"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75781" name="Group 5"/>
          <p:cNvGrpSpPr>
            <a:grpSpLocks/>
          </p:cNvGrpSpPr>
          <p:nvPr/>
        </p:nvGrpSpPr>
        <p:grpSpPr bwMode="auto">
          <a:xfrm>
            <a:off x="3251201" y="1978025"/>
            <a:ext cx="5364163" cy="1003300"/>
            <a:chOff x="655" y="2631"/>
            <a:chExt cx="3379" cy="632"/>
          </a:xfrm>
        </p:grpSpPr>
        <p:grpSp>
          <p:nvGrpSpPr>
            <p:cNvPr id="75782" name="Group 6"/>
            <p:cNvGrpSpPr>
              <a:grpSpLocks/>
            </p:cNvGrpSpPr>
            <p:nvPr/>
          </p:nvGrpSpPr>
          <p:grpSpPr bwMode="auto">
            <a:xfrm>
              <a:off x="655" y="2631"/>
              <a:ext cx="2252" cy="632"/>
              <a:chOff x="655" y="2631"/>
              <a:chExt cx="2252" cy="632"/>
            </a:xfrm>
          </p:grpSpPr>
          <p:grpSp>
            <p:nvGrpSpPr>
              <p:cNvPr id="75783" name="Group 7"/>
              <p:cNvGrpSpPr>
                <a:grpSpLocks/>
              </p:cNvGrpSpPr>
              <p:nvPr/>
            </p:nvGrpSpPr>
            <p:grpSpPr bwMode="auto">
              <a:xfrm>
                <a:off x="655" y="2631"/>
                <a:ext cx="1408" cy="632"/>
                <a:chOff x="655" y="2631"/>
                <a:chExt cx="1408" cy="632"/>
              </a:xfrm>
            </p:grpSpPr>
            <p:sp>
              <p:nvSpPr>
                <p:cNvPr id="75784" name="Line 8"/>
                <p:cNvSpPr>
                  <a:spLocks noChangeShapeType="1"/>
                </p:cNvSpPr>
                <p:nvPr/>
              </p:nvSpPr>
              <p:spPr bwMode="auto">
                <a:xfrm flipV="1">
                  <a:off x="713" y="2949"/>
                  <a:ext cx="1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5" name="Text Box 9"/>
                <p:cNvSpPr txBox="1">
                  <a:spLocks noChangeArrowheads="1"/>
                </p:cNvSpPr>
                <p:nvPr/>
              </p:nvSpPr>
              <p:spPr bwMode="auto">
                <a:xfrm>
                  <a:off x="655" y="2631"/>
                  <a:ext cx="1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$250 – $200</a:t>
                  </a:r>
                </a:p>
              </p:txBody>
            </p:sp>
            <p:sp>
              <p:nvSpPr>
                <p:cNvPr id="75786" name="Text Box 10"/>
                <p:cNvSpPr txBox="1">
                  <a:spLocks noChangeArrowheads="1"/>
                </p:cNvSpPr>
                <p:nvPr/>
              </p:nvSpPr>
              <p:spPr bwMode="auto">
                <a:xfrm>
                  <a:off x="1002" y="2936"/>
                  <a:ext cx="6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$225</a:t>
                  </a:r>
                </a:p>
              </p:txBody>
            </p:sp>
          </p:grpSp>
          <p:sp>
            <p:nvSpPr>
              <p:cNvPr id="75787" name="Text Box 11"/>
              <p:cNvSpPr txBox="1">
                <a:spLocks noChangeArrowheads="1"/>
              </p:cNvSpPr>
              <p:nvPr/>
            </p:nvSpPr>
            <p:spPr bwMode="auto">
              <a:xfrm>
                <a:off x="2043" y="27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x 100%</a:t>
                </a:r>
              </a:p>
            </p:txBody>
          </p:sp>
        </p:grpSp>
        <p:sp>
          <p:nvSpPr>
            <p:cNvPr id="75788" name="Rectangle 12"/>
            <p:cNvSpPr>
              <a:spLocks noChangeArrowheads="1"/>
            </p:cNvSpPr>
            <p:nvPr/>
          </p:nvSpPr>
          <p:spPr bwMode="auto">
            <a:xfrm>
              <a:off x="3186" y="2743"/>
              <a:ext cx="746" cy="37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9" name="Text Box 13"/>
            <p:cNvSpPr txBox="1">
              <a:spLocks noChangeArrowheads="1"/>
            </p:cNvSpPr>
            <p:nvPr/>
          </p:nvSpPr>
          <p:spPr bwMode="auto">
            <a:xfrm>
              <a:off x="2863" y="2776"/>
              <a:ext cx="1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  22.2%</a:t>
              </a:r>
            </a:p>
          </p:txBody>
        </p:sp>
      </p:grpSp>
      <p:sp>
        <p:nvSpPr>
          <p:cNvPr id="75790" name="Rectangle 14"/>
          <p:cNvSpPr>
            <a:spLocks noChangeArrowheads="1"/>
          </p:cNvSpPr>
          <p:nvPr/>
        </p:nvSpPr>
        <p:spPr bwMode="auto">
          <a:xfrm>
            <a:off x="1992314" y="3098800"/>
            <a:ext cx="7367587"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sz="2700"/>
              <a:t>The % change in </a:t>
            </a:r>
            <a:r>
              <a:rPr lang="en-US" altLang="en-US" sz="2700" b="1" i="1"/>
              <a:t>Q</a:t>
            </a:r>
            <a:r>
              <a:rPr lang="en-US" altLang="en-US" sz="2700"/>
              <a:t> equals</a:t>
            </a:r>
          </a:p>
        </p:txBody>
      </p:sp>
      <p:grpSp>
        <p:nvGrpSpPr>
          <p:cNvPr id="75791" name="Group 15"/>
          <p:cNvGrpSpPr>
            <a:grpSpLocks/>
          </p:cNvGrpSpPr>
          <p:nvPr/>
        </p:nvGrpSpPr>
        <p:grpSpPr bwMode="auto">
          <a:xfrm>
            <a:off x="3525839" y="3646488"/>
            <a:ext cx="4268787" cy="1014412"/>
            <a:chOff x="1261" y="2297"/>
            <a:chExt cx="2689" cy="639"/>
          </a:xfrm>
        </p:grpSpPr>
        <p:grpSp>
          <p:nvGrpSpPr>
            <p:cNvPr id="75792" name="Group 16"/>
            <p:cNvGrpSpPr>
              <a:grpSpLocks/>
            </p:cNvGrpSpPr>
            <p:nvPr/>
          </p:nvGrpSpPr>
          <p:grpSpPr bwMode="auto">
            <a:xfrm>
              <a:off x="1261" y="2297"/>
              <a:ext cx="1654" cy="639"/>
              <a:chOff x="1261" y="2297"/>
              <a:chExt cx="1654" cy="639"/>
            </a:xfrm>
          </p:grpSpPr>
          <p:grpSp>
            <p:nvGrpSpPr>
              <p:cNvPr id="75793" name="Group 17"/>
              <p:cNvGrpSpPr>
                <a:grpSpLocks/>
              </p:cNvGrpSpPr>
              <p:nvPr/>
            </p:nvGrpSpPr>
            <p:grpSpPr bwMode="auto">
              <a:xfrm>
                <a:off x="1261" y="2297"/>
                <a:ext cx="858" cy="639"/>
                <a:chOff x="1013" y="2449"/>
                <a:chExt cx="858" cy="639"/>
              </a:xfrm>
            </p:grpSpPr>
            <p:sp>
              <p:nvSpPr>
                <p:cNvPr id="75794" name="Line 18"/>
                <p:cNvSpPr>
                  <a:spLocks noChangeShapeType="1"/>
                </p:cNvSpPr>
                <p:nvPr/>
              </p:nvSpPr>
              <p:spPr bwMode="auto">
                <a:xfrm flipV="1">
                  <a:off x="1104" y="2764"/>
                  <a:ext cx="6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5" name="Text Box 19"/>
                <p:cNvSpPr txBox="1">
                  <a:spLocks noChangeArrowheads="1"/>
                </p:cNvSpPr>
                <p:nvPr/>
              </p:nvSpPr>
              <p:spPr bwMode="auto">
                <a:xfrm>
                  <a:off x="1013" y="2449"/>
                  <a:ext cx="8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12 – 8</a:t>
                  </a:r>
                </a:p>
              </p:txBody>
            </p:sp>
            <p:sp>
              <p:nvSpPr>
                <p:cNvPr id="75796" name="Text Box 20"/>
                <p:cNvSpPr txBox="1">
                  <a:spLocks noChangeArrowheads="1"/>
                </p:cNvSpPr>
                <p:nvPr/>
              </p:nvSpPr>
              <p:spPr bwMode="auto">
                <a:xfrm>
                  <a:off x="1196" y="2761"/>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10</a:t>
                  </a:r>
                </a:p>
              </p:txBody>
            </p:sp>
          </p:grpSp>
          <p:sp>
            <p:nvSpPr>
              <p:cNvPr id="75797" name="Text Box 21"/>
              <p:cNvSpPr txBox="1">
                <a:spLocks noChangeArrowheads="1"/>
              </p:cNvSpPr>
              <p:nvPr/>
            </p:nvSpPr>
            <p:spPr bwMode="auto">
              <a:xfrm>
                <a:off x="2051" y="2446"/>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x 100%</a:t>
                </a:r>
              </a:p>
            </p:txBody>
          </p:sp>
        </p:grpSp>
        <p:grpSp>
          <p:nvGrpSpPr>
            <p:cNvPr id="75798" name="Group 22"/>
            <p:cNvGrpSpPr>
              <a:grpSpLocks/>
            </p:cNvGrpSpPr>
            <p:nvPr/>
          </p:nvGrpSpPr>
          <p:grpSpPr bwMode="auto">
            <a:xfrm>
              <a:off x="2913" y="2409"/>
              <a:ext cx="1037" cy="378"/>
              <a:chOff x="2913" y="2409"/>
              <a:chExt cx="1037" cy="378"/>
            </a:xfrm>
          </p:grpSpPr>
          <p:sp>
            <p:nvSpPr>
              <p:cNvPr id="75799" name="Rectangle 23"/>
              <p:cNvSpPr>
                <a:spLocks noChangeArrowheads="1"/>
              </p:cNvSpPr>
              <p:nvPr/>
            </p:nvSpPr>
            <p:spPr bwMode="auto">
              <a:xfrm>
                <a:off x="3183" y="2409"/>
                <a:ext cx="746" cy="37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0" name="Text Box 24"/>
              <p:cNvSpPr txBox="1">
                <a:spLocks noChangeArrowheads="1"/>
              </p:cNvSpPr>
              <p:nvPr/>
            </p:nvSpPr>
            <p:spPr bwMode="auto">
              <a:xfrm>
                <a:off x="2913" y="2434"/>
                <a:ext cx="10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  40.0%</a:t>
                </a:r>
              </a:p>
            </p:txBody>
          </p:sp>
        </p:grpSp>
      </p:grpSp>
      <p:sp>
        <p:nvSpPr>
          <p:cNvPr id="75801" name="Rectangle 25"/>
          <p:cNvSpPr>
            <a:spLocks noChangeArrowheads="1"/>
          </p:cNvSpPr>
          <p:nvPr/>
        </p:nvSpPr>
        <p:spPr bwMode="auto">
          <a:xfrm>
            <a:off x="1992314" y="4813300"/>
            <a:ext cx="7367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sz="2700"/>
              <a:t>The price elasticity of demand equals</a:t>
            </a:r>
          </a:p>
        </p:txBody>
      </p:sp>
      <p:grpSp>
        <p:nvGrpSpPr>
          <p:cNvPr id="75802" name="Group 26"/>
          <p:cNvGrpSpPr>
            <a:grpSpLocks/>
          </p:cNvGrpSpPr>
          <p:nvPr/>
        </p:nvGrpSpPr>
        <p:grpSpPr bwMode="auto">
          <a:xfrm>
            <a:off x="4229100" y="5448301"/>
            <a:ext cx="2616200" cy="519113"/>
            <a:chOff x="928" y="3408"/>
            <a:chExt cx="1648" cy="327"/>
          </a:xfrm>
        </p:grpSpPr>
        <p:sp>
          <p:nvSpPr>
            <p:cNvPr id="75803" name="Text Box 27"/>
            <p:cNvSpPr txBox="1">
              <a:spLocks noChangeArrowheads="1"/>
            </p:cNvSpPr>
            <p:nvPr/>
          </p:nvSpPr>
          <p:spPr bwMode="auto">
            <a:xfrm>
              <a:off x="928" y="3408"/>
              <a:ext cx="1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40/22.2  =  1.8</a:t>
              </a:r>
            </a:p>
          </p:txBody>
        </p:sp>
        <p:sp>
          <p:nvSpPr>
            <p:cNvPr id="75804" name="Rectangle 28"/>
            <p:cNvSpPr>
              <a:spLocks noChangeArrowheads="1"/>
            </p:cNvSpPr>
            <p:nvPr/>
          </p:nvSpPr>
          <p:spPr bwMode="auto">
            <a:xfrm>
              <a:off x="2079" y="3425"/>
              <a:ext cx="402" cy="28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70849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wipe(left)">
                                      <p:cBhvr>
                                        <p:cTn id="7" dur="500"/>
                                        <p:tgtEl>
                                          <p:spTgt spid="75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90"/>
                                        </p:tgtEl>
                                        <p:attrNameLst>
                                          <p:attrName>style.visibility</p:attrName>
                                        </p:attrNameLst>
                                      </p:cBhvr>
                                      <p:to>
                                        <p:strVal val="visible"/>
                                      </p:to>
                                    </p:set>
                                    <p:animEffect transition="in" filter="wipe(left)">
                                      <p:cBhvr>
                                        <p:cTn id="12" dur="500"/>
                                        <p:tgtEl>
                                          <p:spTgt spid="7579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5791"/>
                                        </p:tgtEl>
                                        <p:attrNameLst>
                                          <p:attrName>style.visibility</p:attrName>
                                        </p:attrNameLst>
                                      </p:cBhvr>
                                      <p:to>
                                        <p:strVal val="visible"/>
                                      </p:to>
                                    </p:set>
                                    <p:animEffect transition="in" filter="wipe(left)">
                                      <p:cBhvr>
                                        <p:cTn id="16" dur="500"/>
                                        <p:tgtEl>
                                          <p:spTgt spid="757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5801"/>
                                        </p:tgtEl>
                                        <p:attrNameLst>
                                          <p:attrName>style.visibility</p:attrName>
                                        </p:attrNameLst>
                                      </p:cBhvr>
                                      <p:to>
                                        <p:strVal val="visible"/>
                                      </p:to>
                                    </p:set>
                                    <p:animEffect transition="in" filter="wipe(left)">
                                      <p:cBhvr>
                                        <p:cTn id="21" dur="500"/>
                                        <p:tgtEl>
                                          <p:spTgt spid="75801"/>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5802"/>
                                        </p:tgtEl>
                                        <p:attrNameLst>
                                          <p:attrName>style.visibility</p:attrName>
                                        </p:attrNameLst>
                                      </p:cBhvr>
                                      <p:to>
                                        <p:strVal val="visible"/>
                                      </p:to>
                                    </p:set>
                                    <p:animEffect transition="in" filter="wipe(left)">
                                      <p:cBhvr>
                                        <p:cTn id="25" dur="500"/>
                                        <p:tgtEl>
                                          <p:spTgt spid="75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0" grpId="0"/>
      <p:bldP spid="758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9776"/>
          </a:xfrm>
        </p:spPr>
        <p:txBody>
          <a:bodyPr>
            <a:normAutofit fontScale="90000"/>
          </a:bodyPr>
          <a:lstStyle/>
          <a:p>
            <a:br>
              <a:rPr lang="en-US" dirty="0"/>
            </a:br>
            <a:r>
              <a:rPr lang="en-US" b="1" dirty="0"/>
              <a:t>Demand for firm’s and industry product </a:t>
            </a:r>
            <a:endParaRPr lang="en-US" dirty="0"/>
          </a:p>
        </p:txBody>
      </p:sp>
      <p:sp>
        <p:nvSpPr>
          <p:cNvPr id="3" name="Content Placeholder 2"/>
          <p:cNvSpPr>
            <a:spLocks noGrp="1"/>
          </p:cNvSpPr>
          <p:nvPr>
            <p:ph idx="1"/>
          </p:nvPr>
        </p:nvSpPr>
        <p:spPr/>
        <p:txBody>
          <a:bodyPr/>
          <a:lstStyle/>
          <a:p>
            <a:endParaRPr lang="en-US" dirty="0"/>
          </a:p>
          <a:p>
            <a:r>
              <a:rPr lang="en-US" dirty="0"/>
              <a:t>The quantity of a firm’s product that can be sold at a given price over time is known as the </a:t>
            </a:r>
            <a:r>
              <a:rPr lang="en-US" b="1" dirty="0"/>
              <a:t>demand for the firm’s product. </a:t>
            </a:r>
            <a:endParaRPr lang="en-US" dirty="0"/>
          </a:p>
          <a:p>
            <a:r>
              <a:rPr lang="en-US" dirty="0"/>
              <a:t>The sum of demand for the products of all firms in the industry is referred to as the </a:t>
            </a:r>
            <a:r>
              <a:rPr lang="en-US" b="1" dirty="0"/>
              <a:t>market demand or industry demand for the product. </a:t>
            </a:r>
            <a:endParaRPr lang="en-US" dirty="0"/>
          </a:p>
        </p:txBody>
      </p:sp>
    </p:spTree>
    <p:extLst>
      <p:ext uri="{BB962C8B-B14F-4D97-AF65-F5344CB8AC3E}">
        <p14:creationId xmlns:p14="http://schemas.microsoft.com/office/powerpoint/2010/main" val="13607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a:bodyPr>
          <a:lstStyle/>
          <a:p>
            <a:r>
              <a:rPr lang="en-US" sz="3200" b="1" dirty="0"/>
              <a:t>Types of Price Elasticity of Demand</a:t>
            </a:r>
          </a:p>
        </p:txBody>
      </p:sp>
      <p:sp>
        <p:nvSpPr>
          <p:cNvPr id="3" name="Content Placeholder 2"/>
          <p:cNvSpPr>
            <a:spLocks noGrp="1"/>
          </p:cNvSpPr>
          <p:nvPr>
            <p:ph idx="1"/>
          </p:nvPr>
        </p:nvSpPr>
        <p:spPr>
          <a:xfrm>
            <a:off x="838200" y="1223494"/>
            <a:ext cx="10515600" cy="4953469"/>
          </a:xfrm>
        </p:spPr>
        <p:txBody>
          <a:bodyPr/>
          <a:lstStyle/>
          <a:p>
            <a:r>
              <a:rPr lang="en-US" dirty="0"/>
              <a:t>1. Perfectly Inelastic Demand</a:t>
            </a:r>
          </a:p>
          <a:p>
            <a:r>
              <a:rPr lang="en-US" dirty="0"/>
              <a:t>2. Inelastic Demand</a:t>
            </a:r>
          </a:p>
          <a:p>
            <a:r>
              <a:rPr lang="en-US" dirty="0"/>
              <a:t>3. Unitary elastic Demand</a:t>
            </a:r>
          </a:p>
          <a:p>
            <a:r>
              <a:rPr lang="en-US" dirty="0"/>
              <a:t>4. Elastic Demand</a:t>
            </a:r>
          </a:p>
          <a:p>
            <a:r>
              <a:rPr lang="en-US" dirty="0"/>
              <a:t>5. Perfectly Elastic Demand</a:t>
            </a:r>
          </a:p>
          <a:p>
            <a:endParaRPr lang="en-US" dirty="0"/>
          </a:p>
        </p:txBody>
      </p:sp>
    </p:spTree>
    <p:extLst>
      <p:ext uri="{BB962C8B-B14F-4D97-AF65-F5344CB8AC3E}">
        <p14:creationId xmlns:p14="http://schemas.microsoft.com/office/powerpoint/2010/main" val="2832199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ChangeArrowheads="1"/>
          </p:cNvSpPr>
          <p:nvPr>
            <p:ph type="title"/>
          </p:nvPr>
        </p:nvSpPr>
        <p:spPr>
          <a:xfrm>
            <a:off x="1828800" y="533400"/>
            <a:ext cx="8534400" cy="1066800"/>
          </a:xfrm>
          <a:noFill/>
          <a:ln/>
        </p:spPr>
        <p:txBody>
          <a:bodyPr>
            <a:normAutofit fontScale="90000"/>
          </a:bodyPr>
          <a:lstStyle/>
          <a:p>
            <a:pPr algn="ctr"/>
            <a:r>
              <a:rPr lang="en-US" altLang="en-US" sz="4000" dirty="0">
                <a:solidFill>
                  <a:srgbClr val="7A0014"/>
                </a:solidFill>
              </a:rPr>
              <a:t>Perfectly Inelastic Demand</a:t>
            </a:r>
            <a:br>
              <a:rPr lang="en-US" altLang="en-US" sz="4000" dirty="0">
                <a:solidFill>
                  <a:srgbClr val="7A0014"/>
                </a:solidFill>
              </a:rPr>
            </a:br>
            <a:r>
              <a:rPr lang="en-US" altLang="en-US" sz="4000" dirty="0">
                <a:solidFill>
                  <a:srgbClr val="7A0014"/>
                </a:solidFill>
              </a:rPr>
              <a:t>	</a:t>
            </a:r>
            <a:r>
              <a:rPr lang="en-US" altLang="en-US" sz="3600" dirty="0">
                <a:solidFill>
                  <a:srgbClr val="7A0014"/>
                </a:solidFill>
              </a:rPr>
              <a:t>- Elasticity equals 0</a:t>
            </a:r>
            <a:endParaRPr lang="en-US" altLang="en-US" sz="4000" dirty="0">
              <a:effectLst>
                <a:outerShdw blurRad="38100" dist="38100" dir="2700000" algn="tl">
                  <a:srgbClr val="000000"/>
                </a:outerShdw>
              </a:effectLst>
              <a:latin typeface="Tahoma" panose="020B0604030504040204" pitchFamily="34" charset="0"/>
            </a:endParaRPr>
          </a:p>
        </p:txBody>
      </p:sp>
      <p:sp>
        <p:nvSpPr>
          <p:cNvPr id="164886" name="Line 22"/>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7" name="Line 23"/>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8" name="Rectangle 24"/>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164889" name="Rectangle 25"/>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164902" name="Group 38"/>
          <p:cNvGrpSpPr>
            <a:grpSpLocks/>
          </p:cNvGrpSpPr>
          <p:nvPr/>
        </p:nvGrpSpPr>
        <p:grpSpPr bwMode="auto">
          <a:xfrm>
            <a:off x="3124200" y="3581401"/>
            <a:ext cx="2590800" cy="442913"/>
            <a:chOff x="1008" y="2256"/>
            <a:chExt cx="1632" cy="279"/>
          </a:xfrm>
        </p:grpSpPr>
        <p:sp>
          <p:nvSpPr>
            <p:cNvPr id="164892" name="Rectangle 28"/>
            <p:cNvSpPr>
              <a:spLocks noChangeArrowheads="1"/>
            </p:cNvSpPr>
            <p:nvPr/>
          </p:nvSpPr>
          <p:spPr bwMode="auto">
            <a:xfrm>
              <a:off x="1008" y="2256"/>
              <a:ext cx="2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164894" name="Line 30"/>
            <p:cNvSpPr>
              <a:spLocks noChangeShapeType="1"/>
            </p:cNvSpPr>
            <p:nvPr/>
          </p:nvSpPr>
          <p:spPr bwMode="auto">
            <a:xfrm>
              <a:off x="1200" y="2400"/>
              <a:ext cx="1440"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903" name="Group 39"/>
          <p:cNvGrpSpPr>
            <a:grpSpLocks/>
          </p:cNvGrpSpPr>
          <p:nvPr/>
        </p:nvGrpSpPr>
        <p:grpSpPr bwMode="auto">
          <a:xfrm>
            <a:off x="2971800" y="2895601"/>
            <a:ext cx="2743200" cy="442913"/>
            <a:chOff x="912" y="1824"/>
            <a:chExt cx="1728" cy="279"/>
          </a:xfrm>
        </p:grpSpPr>
        <p:sp>
          <p:nvSpPr>
            <p:cNvPr id="164893" name="Rectangle 29"/>
            <p:cNvSpPr>
              <a:spLocks noChangeArrowheads="1"/>
            </p:cNvSpPr>
            <p:nvPr/>
          </p:nvSpPr>
          <p:spPr bwMode="auto">
            <a:xfrm>
              <a:off x="912" y="1824"/>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$5</a:t>
              </a:r>
            </a:p>
          </p:txBody>
        </p:sp>
        <p:sp>
          <p:nvSpPr>
            <p:cNvPr id="164895" name="Line 31"/>
            <p:cNvSpPr>
              <a:spLocks noChangeShapeType="1"/>
            </p:cNvSpPr>
            <p:nvPr/>
          </p:nvSpPr>
          <p:spPr bwMode="auto">
            <a:xfrm>
              <a:off x="1248" y="1968"/>
              <a:ext cx="1392"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901" name="Group 37"/>
          <p:cNvGrpSpPr>
            <a:grpSpLocks/>
          </p:cNvGrpSpPr>
          <p:nvPr/>
        </p:nvGrpSpPr>
        <p:grpSpPr bwMode="auto">
          <a:xfrm>
            <a:off x="5410201" y="1828801"/>
            <a:ext cx="1509713" cy="4329113"/>
            <a:chOff x="2448" y="1152"/>
            <a:chExt cx="951" cy="2727"/>
          </a:xfrm>
        </p:grpSpPr>
        <p:sp>
          <p:nvSpPr>
            <p:cNvPr id="164890" name="Rectangle 26"/>
            <p:cNvSpPr>
              <a:spLocks noChangeArrowheads="1"/>
            </p:cNvSpPr>
            <p:nvPr/>
          </p:nvSpPr>
          <p:spPr bwMode="auto">
            <a:xfrm>
              <a:off x="2688" y="1152"/>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164891" name="Line 27"/>
            <p:cNvSpPr>
              <a:spLocks noChangeShapeType="1"/>
            </p:cNvSpPr>
            <p:nvPr/>
          </p:nvSpPr>
          <p:spPr bwMode="auto">
            <a:xfrm flipV="1">
              <a:off x="2640" y="1296"/>
              <a:ext cx="0" cy="2304"/>
            </a:xfrm>
            <a:prstGeom prst="line">
              <a:avLst/>
            </a:prstGeom>
            <a:noFill/>
            <a:ln w="5715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6" name="Rectangle 32"/>
            <p:cNvSpPr>
              <a:spLocks noChangeArrowheads="1"/>
            </p:cNvSpPr>
            <p:nvPr/>
          </p:nvSpPr>
          <p:spPr bwMode="auto">
            <a:xfrm>
              <a:off x="2448" y="3600"/>
              <a:ext cx="36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100</a:t>
              </a:r>
            </a:p>
          </p:txBody>
        </p:sp>
      </p:grpSp>
      <p:sp>
        <p:nvSpPr>
          <p:cNvPr id="164897" name="Rectangle 33"/>
          <p:cNvSpPr>
            <a:spLocks noChangeArrowheads="1"/>
          </p:cNvSpPr>
          <p:nvPr/>
        </p:nvSpPr>
        <p:spPr bwMode="auto">
          <a:xfrm>
            <a:off x="3657601" y="6019801"/>
            <a:ext cx="54832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2. ...leaves the quantity demanded unchanged.</a:t>
            </a:r>
          </a:p>
        </p:txBody>
      </p:sp>
      <p:grpSp>
        <p:nvGrpSpPr>
          <p:cNvPr id="164904" name="Group 40"/>
          <p:cNvGrpSpPr>
            <a:grpSpLocks/>
          </p:cNvGrpSpPr>
          <p:nvPr/>
        </p:nvGrpSpPr>
        <p:grpSpPr bwMode="auto">
          <a:xfrm>
            <a:off x="1828800" y="2971801"/>
            <a:ext cx="1981200" cy="987425"/>
            <a:chOff x="192" y="1872"/>
            <a:chExt cx="1248" cy="622"/>
          </a:xfrm>
        </p:grpSpPr>
        <p:sp>
          <p:nvSpPr>
            <p:cNvPr id="164898" name="Rectangle 34"/>
            <p:cNvSpPr>
              <a:spLocks noChangeArrowheads="1"/>
            </p:cNvSpPr>
            <p:nvPr/>
          </p:nvSpPr>
          <p:spPr bwMode="auto">
            <a:xfrm>
              <a:off x="192" y="1872"/>
              <a:ext cx="779"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An</a:t>
              </a:r>
            </a:p>
            <a:p>
              <a:pPr>
                <a:lnSpc>
                  <a:spcPct val="85000"/>
                </a:lnSpc>
              </a:pPr>
              <a:r>
                <a:rPr lang="en-US" altLang="en-US" sz="2300" b="1">
                  <a:solidFill>
                    <a:srgbClr val="000000"/>
                  </a:solidFill>
                  <a:latin typeface="Arial Narrow" panose="020B0606020202030204" pitchFamily="34" charset="0"/>
                </a:rPr>
                <a:t>increase</a:t>
              </a:r>
            </a:p>
            <a:p>
              <a:pPr>
                <a:lnSpc>
                  <a:spcPct val="85000"/>
                </a:lnSpc>
              </a:pPr>
              <a:r>
                <a:rPr lang="en-US" altLang="en-US" sz="2300" b="1">
                  <a:solidFill>
                    <a:srgbClr val="000000"/>
                  </a:solidFill>
                  <a:latin typeface="Arial Narrow" panose="020B0606020202030204" pitchFamily="34" charset="0"/>
                </a:rPr>
                <a:t>in price...</a:t>
              </a:r>
            </a:p>
          </p:txBody>
        </p:sp>
        <p:sp>
          <p:nvSpPr>
            <p:cNvPr id="164899" name="AutoShape 35"/>
            <p:cNvSpPr>
              <a:spLocks noChangeArrowheads="1"/>
            </p:cNvSpPr>
            <p:nvPr/>
          </p:nvSpPr>
          <p:spPr bwMode="auto">
            <a:xfrm>
              <a:off x="1344" y="2016"/>
              <a:ext cx="96" cy="336"/>
            </a:xfrm>
            <a:prstGeom prst="upArrow">
              <a:avLst>
                <a:gd name="adj1" fmla="val 50000"/>
                <a:gd name="adj2" fmla="val 87500"/>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18812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4901"/>
                                        </p:tgtEl>
                                        <p:attrNameLst>
                                          <p:attrName>style.visibility</p:attrName>
                                        </p:attrNameLst>
                                      </p:cBhvr>
                                      <p:to>
                                        <p:strVal val="visible"/>
                                      </p:to>
                                    </p:set>
                                    <p:animEffect transition="in" filter="wipe(down)">
                                      <p:cBhvr>
                                        <p:cTn id="7" dur="500"/>
                                        <p:tgtEl>
                                          <p:spTgt spid="164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902"/>
                                        </p:tgtEl>
                                        <p:attrNameLst>
                                          <p:attrName>style.visibility</p:attrName>
                                        </p:attrNameLst>
                                      </p:cBhvr>
                                      <p:to>
                                        <p:strVal val="visible"/>
                                      </p:to>
                                    </p:set>
                                    <p:animEffect transition="in" filter="wipe(left)">
                                      <p:cBhvr>
                                        <p:cTn id="12" dur="500"/>
                                        <p:tgtEl>
                                          <p:spTgt spid="1649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903"/>
                                        </p:tgtEl>
                                        <p:attrNameLst>
                                          <p:attrName>style.visibility</p:attrName>
                                        </p:attrNameLst>
                                      </p:cBhvr>
                                      <p:to>
                                        <p:strVal val="visible"/>
                                      </p:to>
                                    </p:set>
                                    <p:animEffect transition="in" filter="wipe(left)">
                                      <p:cBhvr>
                                        <p:cTn id="17" dur="500"/>
                                        <p:tgtEl>
                                          <p:spTgt spid="1649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64904"/>
                                        </p:tgtEl>
                                        <p:attrNameLst>
                                          <p:attrName>style.visibility</p:attrName>
                                        </p:attrNameLst>
                                      </p:cBhvr>
                                      <p:to>
                                        <p:strVal val="visible"/>
                                      </p:to>
                                    </p:set>
                                    <p:animEffect transition="in" filter="wipe(down)">
                                      <p:cBhvr>
                                        <p:cTn id="22" dur="500"/>
                                        <p:tgtEl>
                                          <p:spTgt spid="1649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4897"/>
                                        </p:tgtEl>
                                        <p:attrNameLst>
                                          <p:attrName>style.visibility</p:attrName>
                                        </p:attrNameLst>
                                      </p:cBhvr>
                                      <p:to>
                                        <p:strVal val="visible"/>
                                      </p:to>
                                    </p:set>
                                    <p:animEffect transition="in" filter="dissolve">
                                      <p:cBhvr>
                                        <p:cTn id="27" dur="500"/>
                                        <p:tgtEl>
                                          <p:spTgt spid="164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a:xfrm>
            <a:off x="1828800" y="457200"/>
            <a:ext cx="8458200" cy="1143000"/>
          </a:xfrm>
          <a:noFill/>
          <a:ln/>
        </p:spPr>
        <p:txBody>
          <a:bodyPr>
            <a:normAutofit fontScale="90000"/>
          </a:bodyPr>
          <a:lstStyle/>
          <a:p>
            <a:pPr algn="ctr"/>
            <a:r>
              <a:rPr lang="en-US" altLang="en-US" sz="4000" b="1" dirty="0">
                <a:solidFill>
                  <a:srgbClr val="7A0014"/>
                </a:solidFill>
              </a:rPr>
              <a:t>Inelastic Demand</a:t>
            </a:r>
            <a:br>
              <a:rPr lang="en-US" altLang="en-US" sz="4000" b="1" dirty="0">
                <a:solidFill>
                  <a:srgbClr val="7A0014"/>
                </a:solidFill>
              </a:rPr>
            </a:br>
            <a:r>
              <a:rPr lang="en-US" altLang="en-US" sz="4000" b="1" dirty="0">
                <a:solidFill>
                  <a:srgbClr val="7A0014"/>
                </a:solidFill>
              </a:rPr>
              <a:t>	</a:t>
            </a:r>
            <a:r>
              <a:rPr lang="en-US" altLang="en-US" sz="3600" b="1" dirty="0">
                <a:solidFill>
                  <a:srgbClr val="7A0014"/>
                </a:solidFill>
              </a:rPr>
              <a:t>- Elasticity is less than 1</a:t>
            </a:r>
            <a:endParaRPr lang="en-US" altLang="en-US" sz="4000" b="1" dirty="0">
              <a:effectLst>
                <a:outerShdw blurRad="38100" dist="38100" dir="2700000" algn="tl">
                  <a:srgbClr val="000000"/>
                </a:outerShdw>
              </a:effectLst>
              <a:latin typeface="Tahoma" panose="020B0604030504040204" pitchFamily="34" charset="0"/>
            </a:endParaRPr>
          </a:p>
        </p:txBody>
      </p:sp>
      <p:sp>
        <p:nvSpPr>
          <p:cNvPr id="199685" name="Line 5"/>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6" name="Line 6"/>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7" name="Rectangle 7"/>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199688" name="Rectangle 8"/>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199704" name="Group 24"/>
          <p:cNvGrpSpPr>
            <a:grpSpLocks/>
          </p:cNvGrpSpPr>
          <p:nvPr/>
        </p:nvGrpSpPr>
        <p:grpSpPr bwMode="auto">
          <a:xfrm>
            <a:off x="3124200" y="3581401"/>
            <a:ext cx="3200400" cy="442913"/>
            <a:chOff x="1008" y="2256"/>
            <a:chExt cx="2016" cy="279"/>
          </a:xfrm>
        </p:grpSpPr>
        <p:sp>
          <p:nvSpPr>
            <p:cNvPr id="199690" name="Rectangle 10"/>
            <p:cNvSpPr>
              <a:spLocks noChangeArrowheads="1"/>
            </p:cNvSpPr>
            <p:nvPr/>
          </p:nvSpPr>
          <p:spPr bwMode="auto">
            <a:xfrm>
              <a:off x="1008" y="2256"/>
              <a:ext cx="2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199692" name="Line 12"/>
            <p:cNvSpPr>
              <a:spLocks noChangeShapeType="1"/>
            </p:cNvSpPr>
            <p:nvPr/>
          </p:nvSpPr>
          <p:spPr bwMode="auto">
            <a:xfrm>
              <a:off x="1200" y="2400"/>
              <a:ext cx="1824"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6" name="Group 26"/>
          <p:cNvGrpSpPr>
            <a:grpSpLocks/>
          </p:cNvGrpSpPr>
          <p:nvPr/>
        </p:nvGrpSpPr>
        <p:grpSpPr bwMode="auto">
          <a:xfrm>
            <a:off x="2971800" y="2895601"/>
            <a:ext cx="2743200" cy="442913"/>
            <a:chOff x="912" y="1824"/>
            <a:chExt cx="1728" cy="279"/>
          </a:xfrm>
        </p:grpSpPr>
        <p:sp>
          <p:nvSpPr>
            <p:cNvPr id="199691" name="Rectangle 11"/>
            <p:cNvSpPr>
              <a:spLocks noChangeArrowheads="1"/>
            </p:cNvSpPr>
            <p:nvPr/>
          </p:nvSpPr>
          <p:spPr bwMode="auto">
            <a:xfrm>
              <a:off x="912" y="1824"/>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$5</a:t>
              </a:r>
            </a:p>
          </p:txBody>
        </p:sp>
        <p:sp>
          <p:nvSpPr>
            <p:cNvPr id="199693" name="Line 13"/>
            <p:cNvSpPr>
              <a:spLocks noChangeShapeType="1"/>
            </p:cNvSpPr>
            <p:nvPr/>
          </p:nvSpPr>
          <p:spPr bwMode="auto">
            <a:xfrm>
              <a:off x="1200" y="1968"/>
              <a:ext cx="1440"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8" name="Group 28"/>
          <p:cNvGrpSpPr>
            <a:grpSpLocks/>
          </p:cNvGrpSpPr>
          <p:nvPr/>
        </p:nvGrpSpPr>
        <p:grpSpPr bwMode="auto">
          <a:xfrm>
            <a:off x="1828800" y="2971801"/>
            <a:ext cx="1981200" cy="987425"/>
            <a:chOff x="192" y="1872"/>
            <a:chExt cx="1248" cy="622"/>
          </a:xfrm>
        </p:grpSpPr>
        <p:sp>
          <p:nvSpPr>
            <p:cNvPr id="199696" name="Rectangle 16"/>
            <p:cNvSpPr>
              <a:spLocks noChangeArrowheads="1"/>
            </p:cNvSpPr>
            <p:nvPr/>
          </p:nvSpPr>
          <p:spPr bwMode="auto">
            <a:xfrm>
              <a:off x="192" y="1872"/>
              <a:ext cx="779"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 25%</a:t>
              </a:r>
            </a:p>
            <a:p>
              <a:pPr>
                <a:lnSpc>
                  <a:spcPct val="85000"/>
                </a:lnSpc>
              </a:pPr>
              <a:r>
                <a:rPr lang="en-US" altLang="en-US" sz="2300" b="1">
                  <a:solidFill>
                    <a:srgbClr val="000000"/>
                  </a:solidFill>
                  <a:latin typeface="Arial Narrow" panose="020B0606020202030204" pitchFamily="34" charset="0"/>
                </a:rPr>
                <a:t>increase</a:t>
              </a:r>
            </a:p>
            <a:p>
              <a:pPr>
                <a:lnSpc>
                  <a:spcPct val="85000"/>
                </a:lnSpc>
              </a:pPr>
              <a:r>
                <a:rPr lang="en-US" altLang="en-US" sz="2300" b="1">
                  <a:solidFill>
                    <a:srgbClr val="000000"/>
                  </a:solidFill>
                  <a:latin typeface="Arial Narrow" panose="020B0606020202030204" pitchFamily="34" charset="0"/>
                </a:rPr>
                <a:t>in price...</a:t>
              </a:r>
            </a:p>
          </p:txBody>
        </p:sp>
        <p:sp>
          <p:nvSpPr>
            <p:cNvPr id="199697" name="AutoShape 17"/>
            <p:cNvSpPr>
              <a:spLocks noChangeArrowheads="1"/>
            </p:cNvSpPr>
            <p:nvPr/>
          </p:nvSpPr>
          <p:spPr bwMode="auto">
            <a:xfrm>
              <a:off x="1344" y="2016"/>
              <a:ext cx="96" cy="336"/>
            </a:xfrm>
            <a:prstGeom prst="upArrow">
              <a:avLst>
                <a:gd name="adj1" fmla="val 50000"/>
                <a:gd name="adj2" fmla="val 87500"/>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3" name="Group 23"/>
          <p:cNvGrpSpPr>
            <a:grpSpLocks/>
          </p:cNvGrpSpPr>
          <p:nvPr/>
        </p:nvGrpSpPr>
        <p:grpSpPr bwMode="auto">
          <a:xfrm>
            <a:off x="5486401" y="2514601"/>
            <a:ext cx="3186113" cy="2119313"/>
            <a:chOff x="2496" y="1584"/>
            <a:chExt cx="2007" cy="1335"/>
          </a:xfrm>
        </p:grpSpPr>
        <p:sp>
          <p:nvSpPr>
            <p:cNvPr id="199689" name="Rectangle 9"/>
            <p:cNvSpPr>
              <a:spLocks noChangeArrowheads="1"/>
            </p:cNvSpPr>
            <p:nvPr/>
          </p:nvSpPr>
          <p:spPr bwMode="auto">
            <a:xfrm>
              <a:off x="3792" y="2640"/>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199698" name="Freeform 18"/>
            <p:cNvSpPr>
              <a:spLocks/>
            </p:cNvSpPr>
            <p:nvPr/>
          </p:nvSpPr>
          <p:spPr bwMode="auto">
            <a:xfrm>
              <a:off x="2496" y="1584"/>
              <a:ext cx="1296" cy="1248"/>
            </a:xfrm>
            <a:custGeom>
              <a:avLst/>
              <a:gdLst>
                <a:gd name="T0" fmla="*/ 0 w 1296"/>
                <a:gd name="T1" fmla="*/ 0 h 1248"/>
                <a:gd name="T2" fmla="*/ 144 w 1296"/>
                <a:gd name="T3" fmla="*/ 384 h 1248"/>
                <a:gd name="T4" fmla="*/ 576 w 1296"/>
                <a:gd name="T5" fmla="*/ 816 h 1248"/>
                <a:gd name="T6" fmla="*/ 1296 w 1296"/>
                <a:gd name="T7" fmla="*/ 1248 h 1248"/>
              </a:gdLst>
              <a:ahLst/>
              <a:cxnLst>
                <a:cxn ang="0">
                  <a:pos x="T0" y="T1"/>
                </a:cxn>
                <a:cxn ang="0">
                  <a:pos x="T2" y="T3"/>
                </a:cxn>
                <a:cxn ang="0">
                  <a:pos x="T4" y="T5"/>
                </a:cxn>
                <a:cxn ang="0">
                  <a:pos x="T6" y="T7"/>
                </a:cxn>
              </a:cxnLst>
              <a:rect l="0" t="0"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150" cap="flat" cmpd="sng">
              <a:solidFill>
                <a:srgbClr val="00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5" name="Group 25"/>
          <p:cNvGrpSpPr>
            <a:grpSpLocks/>
          </p:cNvGrpSpPr>
          <p:nvPr/>
        </p:nvGrpSpPr>
        <p:grpSpPr bwMode="auto">
          <a:xfrm>
            <a:off x="6096000" y="3810001"/>
            <a:ext cx="584200" cy="2347913"/>
            <a:chOff x="2880" y="2400"/>
            <a:chExt cx="368" cy="1479"/>
          </a:xfrm>
        </p:grpSpPr>
        <p:sp>
          <p:nvSpPr>
            <p:cNvPr id="199694" name="Rectangle 14"/>
            <p:cNvSpPr>
              <a:spLocks noChangeArrowheads="1"/>
            </p:cNvSpPr>
            <p:nvPr/>
          </p:nvSpPr>
          <p:spPr bwMode="auto">
            <a:xfrm>
              <a:off x="2880" y="3600"/>
              <a:ext cx="36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100</a:t>
              </a:r>
            </a:p>
          </p:txBody>
        </p:sp>
        <p:sp>
          <p:nvSpPr>
            <p:cNvPr id="199700" name="Line 20"/>
            <p:cNvSpPr>
              <a:spLocks noChangeShapeType="1"/>
            </p:cNvSpPr>
            <p:nvPr/>
          </p:nvSpPr>
          <p:spPr bwMode="auto">
            <a:xfrm>
              <a:off x="3072" y="2400"/>
              <a:ext cx="0" cy="120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7" name="Group 27"/>
          <p:cNvGrpSpPr>
            <a:grpSpLocks/>
          </p:cNvGrpSpPr>
          <p:nvPr/>
        </p:nvGrpSpPr>
        <p:grpSpPr bwMode="auto">
          <a:xfrm>
            <a:off x="5486400" y="3124201"/>
            <a:ext cx="450850" cy="3033713"/>
            <a:chOff x="2496" y="1968"/>
            <a:chExt cx="284" cy="1911"/>
          </a:xfrm>
        </p:grpSpPr>
        <p:sp>
          <p:nvSpPr>
            <p:cNvPr id="199699" name="Line 19"/>
            <p:cNvSpPr>
              <a:spLocks noChangeShapeType="1"/>
            </p:cNvSpPr>
            <p:nvPr/>
          </p:nvSpPr>
          <p:spPr bwMode="auto">
            <a:xfrm>
              <a:off x="2640" y="1968"/>
              <a:ext cx="0" cy="1632"/>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1" name="Rectangle 21"/>
            <p:cNvSpPr>
              <a:spLocks noChangeArrowheads="1"/>
            </p:cNvSpPr>
            <p:nvPr/>
          </p:nvSpPr>
          <p:spPr bwMode="auto">
            <a:xfrm>
              <a:off x="2496" y="3600"/>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90</a:t>
              </a:r>
            </a:p>
          </p:txBody>
        </p:sp>
      </p:grpSp>
      <p:grpSp>
        <p:nvGrpSpPr>
          <p:cNvPr id="199709" name="Group 29"/>
          <p:cNvGrpSpPr>
            <a:grpSpLocks/>
          </p:cNvGrpSpPr>
          <p:nvPr/>
        </p:nvGrpSpPr>
        <p:grpSpPr bwMode="auto">
          <a:xfrm>
            <a:off x="3657600" y="5486401"/>
            <a:ext cx="4751388" cy="976313"/>
            <a:chOff x="1344" y="3456"/>
            <a:chExt cx="2993" cy="615"/>
          </a:xfrm>
        </p:grpSpPr>
        <p:sp>
          <p:nvSpPr>
            <p:cNvPr id="199695" name="Rectangle 15"/>
            <p:cNvSpPr>
              <a:spLocks noChangeArrowheads="1"/>
            </p:cNvSpPr>
            <p:nvPr/>
          </p:nvSpPr>
          <p:spPr bwMode="auto">
            <a:xfrm>
              <a:off x="1344" y="3792"/>
              <a:ext cx="299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2. ...leads to a 10% decrease in quantity.</a:t>
              </a:r>
            </a:p>
          </p:txBody>
        </p:sp>
        <p:sp>
          <p:nvSpPr>
            <p:cNvPr id="199702" name="AutoShape 22"/>
            <p:cNvSpPr>
              <a:spLocks noChangeArrowheads="1"/>
            </p:cNvSpPr>
            <p:nvPr/>
          </p:nvSpPr>
          <p:spPr bwMode="auto">
            <a:xfrm>
              <a:off x="2688" y="3456"/>
              <a:ext cx="288" cy="96"/>
            </a:xfrm>
            <a:prstGeom prst="leftArrow">
              <a:avLst>
                <a:gd name="adj1" fmla="val 50000"/>
                <a:gd name="adj2" fmla="val 75000"/>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95512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9703"/>
                                        </p:tgtEl>
                                        <p:attrNameLst>
                                          <p:attrName>style.visibility</p:attrName>
                                        </p:attrNameLst>
                                      </p:cBhvr>
                                      <p:to>
                                        <p:strVal val="visible"/>
                                      </p:to>
                                    </p:set>
                                    <p:animEffect transition="in" filter="wipe(up)">
                                      <p:cBhvr>
                                        <p:cTn id="7" dur="500"/>
                                        <p:tgtEl>
                                          <p:spTgt spid="1997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9704"/>
                                        </p:tgtEl>
                                        <p:attrNameLst>
                                          <p:attrName>style.visibility</p:attrName>
                                        </p:attrNameLst>
                                      </p:cBhvr>
                                      <p:to>
                                        <p:strVal val="visible"/>
                                      </p:to>
                                    </p:set>
                                    <p:animEffect transition="in" filter="wipe(left)">
                                      <p:cBhvr>
                                        <p:cTn id="12" dur="500"/>
                                        <p:tgtEl>
                                          <p:spTgt spid="1997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99705"/>
                                        </p:tgtEl>
                                        <p:attrNameLst>
                                          <p:attrName>style.visibility</p:attrName>
                                        </p:attrNameLst>
                                      </p:cBhvr>
                                      <p:to>
                                        <p:strVal val="visible"/>
                                      </p:to>
                                    </p:set>
                                    <p:animEffect transition="in" filter="wipe(up)">
                                      <p:cBhvr>
                                        <p:cTn id="17" dur="500"/>
                                        <p:tgtEl>
                                          <p:spTgt spid="1997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9706"/>
                                        </p:tgtEl>
                                        <p:attrNameLst>
                                          <p:attrName>style.visibility</p:attrName>
                                        </p:attrNameLst>
                                      </p:cBhvr>
                                      <p:to>
                                        <p:strVal val="visible"/>
                                      </p:to>
                                    </p:set>
                                    <p:animEffect transition="in" filter="wipe(left)">
                                      <p:cBhvr>
                                        <p:cTn id="22" dur="500"/>
                                        <p:tgtEl>
                                          <p:spTgt spid="1997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99707"/>
                                        </p:tgtEl>
                                        <p:attrNameLst>
                                          <p:attrName>style.visibility</p:attrName>
                                        </p:attrNameLst>
                                      </p:cBhvr>
                                      <p:to>
                                        <p:strVal val="visible"/>
                                      </p:to>
                                    </p:set>
                                    <p:animEffect transition="in" filter="wipe(up)">
                                      <p:cBhvr>
                                        <p:cTn id="27" dur="500"/>
                                        <p:tgtEl>
                                          <p:spTgt spid="1997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99708"/>
                                        </p:tgtEl>
                                        <p:attrNameLst>
                                          <p:attrName>style.visibility</p:attrName>
                                        </p:attrNameLst>
                                      </p:cBhvr>
                                      <p:to>
                                        <p:strVal val="visible"/>
                                      </p:to>
                                    </p:set>
                                    <p:animEffect transition="in" filter="wipe(down)">
                                      <p:cBhvr>
                                        <p:cTn id="32" dur="500"/>
                                        <p:tgtEl>
                                          <p:spTgt spid="1997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99709"/>
                                        </p:tgtEl>
                                        <p:attrNameLst>
                                          <p:attrName>style.visibility</p:attrName>
                                        </p:attrNameLst>
                                      </p:cBhvr>
                                      <p:to>
                                        <p:strVal val="visible"/>
                                      </p:to>
                                    </p:set>
                                    <p:animEffect transition="in" filter="wipe(right)">
                                      <p:cBhvr>
                                        <p:cTn id="37" dur="500"/>
                                        <p:tgtEl>
                                          <p:spTgt spid="19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4"/>
          <p:cNvSpPr>
            <a:spLocks noGrp="1" noChangeArrowheads="1"/>
          </p:cNvSpPr>
          <p:nvPr>
            <p:ph type="title"/>
          </p:nvPr>
        </p:nvSpPr>
        <p:spPr>
          <a:xfrm>
            <a:off x="1828800" y="457200"/>
            <a:ext cx="8382000" cy="1066800"/>
          </a:xfrm>
          <a:noFill/>
          <a:ln/>
        </p:spPr>
        <p:txBody>
          <a:bodyPr>
            <a:normAutofit fontScale="90000"/>
          </a:bodyPr>
          <a:lstStyle/>
          <a:p>
            <a:pPr algn="ctr"/>
            <a:r>
              <a:rPr lang="en-US" altLang="en-US" sz="4000" dirty="0">
                <a:solidFill>
                  <a:srgbClr val="7A0014"/>
                </a:solidFill>
              </a:rPr>
              <a:t>Unitary Elastic Demand</a:t>
            </a:r>
            <a:br>
              <a:rPr lang="en-US" altLang="en-US" sz="4000" dirty="0">
                <a:solidFill>
                  <a:srgbClr val="7A0014"/>
                </a:solidFill>
              </a:rPr>
            </a:br>
            <a:r>
              <a:rPr lang="en-US" altLang="en-US" sz="4000" dirty="0">
                <a:solidFill>
                  <a:srgbClr val="7A0014"/>
                </a:solidFill>
              </a:rPr>
              <a:t>	</a:t>
            </a:r>
            <a:r>
              <a:rPr lang="en-US" altLang="en-US" sz="3600" dirty="0">
                <a:solidFill>
                  <a:srgbClr val="7A0014"/>
                </a:solidFill>
              </a:rPr>
              <a:t>- Elasticity equals 1</a:t>
            </a:r>
            <a:endParaRPr lang="en-US" altLang="en-US" sz="4000" dirty="0">
              <a:effectLst>
                <a:outerShdw blurRad="38100" dist="38100" dir="2700000" algn="tl">
                  <a:srgbClr val="000000"/>
                </a:outerShdw>
              </a:effectLst>
              <a:latin typeface="Tahoma" panose="020B0604030504040204" pitchFamily="34" charset="0"/>
            </a:endParaRPr>
          </a:p>
        </p:txBody>
      </p:sp>
      <p:sp>
        <p:nvSpPr>
          <p:cNvPr id="201733" name="Line 5"/>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 name="Line 6"/>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5" name="Rectangle 7"/>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201736" name="Rectangle 8"/>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201752" name="Group 24"/>
          <p:cNvGrpSpPr>
            <a:grpSpLocks/>
          </p:cNvGrpSpPr>
          <p:nvPr/>
        </p:nvGrpSpPr>
        <p:grpSpPr bwMode="auto">
          <a:xfrm>
            <a:off x="3124200" y="3581401"/>
            <a:ext cx="3581400" cy="442913"/>
            <a:chOff x="1008" y="2256"/>
            <a:chExt cx="2256" cy="279"/>
          </a:xfrm>
        </p:grpSpPr>
        <p:sp>
          <p:nvSpPr>
            <p:cNvPr id="201738" name="Rectangle 10"/>
            <p:cNvSpPr>
              <a:spLocks noChangeArrowheads="1"/>
            </p:cNvSpPr>
            <p:nvPr/>
          </p:nvSpPr>
          <p:spPr bwMode="auto">
            <a:xfrm>
              <a:off x="1008" y="2256"/>
              <a:ext cx="2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201740" name="Line 12"/>
            <p:cNvSpPr>
              <a:spLocks noChangeShapeType="1"/>
            </p:cNvSpPr>
            <p:nvPr/>
          </p:nvSpPr>
          <p:spPr bwMode="auto">
            <a:xfrm>
              <a:off x="1200" y="2400"/>
              <a:ext cx="2064"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4" name="Group 26"/>
          <p:cNvGrpSpPr>
            <a:grpSpLocks/>
          </p:cNvGrpSpPr>
          <p:nvPr/>
        </p:nvGrpSpPr>
        <p:grpSpPr bwMode="auto">
          <a:xfrm>
            <a:off x="2971800" y="2895601"/>
            <a:ext cx="2819400" cy="442913"/>
            <a:chOff x="912" y="1824"/>
            <a:chExt cx="1776" cy="279"/>
          </a:xfrm>
        </p:grpSpPr>
        <p:sp>
          <p:nvSpPr>
            <p:cNvPr id="201739" name="Rectangle 11"/>
            <p:cNvSpPr>
              <a:spLocks noChangeArrowheads="1"/>
            </p:cNvSpPr>
            <p:nvPr/>
          </p:nvSpPr>
          <p:spPr bwMode="auto">
            <a:xfrm>
              <a:off x="912" y="1824"/>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$5</a:t>
              </a:r>
            </a:p>
          </p:txBody>
        </p:sp>
        <p:sp>
          <p:nvSpPr>
            <p:cNvPr id="201741" name="Line 13"/>
            <p:cNvSpPr>
              <a:spLocks noChangeShapeType="1"/>
            </p:cNvSpPr>
            <p:nvPr/>
          </p:nvSpPr>
          <p:spPr bwMode="auto">
            <a:xfrm>
              <a:off x="1200" y="1968"/>
              <a:ext cx="1488"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6" name="Group 28"/>
          <p:cNvGrpSpPr>
            <a:grpSpLocks/>
          </p:cNvGrpSpPr>
          <p:nvPr/>
        </p:nvGrpSpPr>
        <p:grpSpPr bwMode="auto">
          <a:xfrm>
            <a:off x="1828800" y="2971801"/>
            <a:ext cx="2057400" cy="987425"/>
            <a:chOff x="192" y="1872"/>
            <a:chExt cx="1296" cy="622"/>
          </a:xfrm>
        </p:grpSpPr>
        <p:sp>
          <p:nvSpPr>
            <p:cNvPr id="201744" name="Rectangle 16"/>
            <p:cNvSpPr>
              <a:spLocks noChangeArrowheads="1"/>
            </p:cNvSpPr>
            <p:nvPr/>
          </p:nvSpPr>
          <p:spPr bwMode="auto">
            <a:xfrm>
              <a:off x="192" y="1872"/>
              <a:ext cx="779"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 25%</a:t>
              </a:r>
            </a:p>
            <a:p>
              <a:pPr>
                <a:lnSpc>
                  <a:spcPct val="85000"/>
                </a:lnSpc>
              </a:pPr>
              <a:r>
                <a:rPr lang="en-US" altLang="en-US" sz="2300" b="1">
                  <a:solidFill>
                    <a:srgbClr val="000000"/>
                  </a:solidFill>
                  <a:latin typeface="Arial Narrow" panose="020B0606020202030204" pitchFamily="34" charset="0"/>
                </a:rPr>
                <a:t>increase</a:t>
              </a:r>
            </a:p>
            <a:p>
              <a:pPr>
                <a:lnSpc>
                  <a:spcPct val="85000"/>
                </a:lnSpc>
              </a:pPr>
              <a:r>
                <a:rPr lang="en-US" altLang="en-US" sz="2300" b="1">
                  <a:solidFill>
                    <a:srgbClr val="000000"/>
                  </a:solidFill>
                  <a:latin typeface="Arial Narrow" panose="020B0606020202030204" pitchFamily="34" charset="0"/>
                </a:rPr>
                <a:t>in price...</a:t>
              </a:r>
            </a:p>
          </p:txBody>
        </p:sp>
        <p:sp>
          <p:nvSpPr>
            <p:cNvPr id="201745" name="AutoShape 17"/>
            <p:cNvSpPr>
              <a:spLocks noChangeArrowheads="1"/>
            </p:cNvSpPr>
            <p:nvPr/>
          </p:nvSpPr>
          <p:spPr bwMode="auto">
            <a:xfrm>
              <a:off x="1344" y="2016"/>
              <a:ext cx="144" cy="336"/>
            </a:xfrm>
            <a:prstGeom prst="upArrow">
              <a:avLst>
                <a:gd name="adj1" fmla="val 50000"/>
                <a:gd name="adj2" fmla="val 58333"/>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1" name="Group 23"/>
          <p:cNvGrpSpPr>
            <a:grpSpLocks/>
          </p:cNvGrpSpPr>
          <p:nvPr/>
        </p:nvGrpSpPr>
        <p:grpSpPr bwMode="auto">
          <a:xfrm>
            <a:off x="5486401" y="2514601"/>
            <a:ext cx="3948113" cy="2119313"/>
            <a:chOff x="2496" y="1584"/>
            <a:chExt cx="2487" cy="1335"/>
          </a:xfrm>
        </p:grpSpPr>
        <p:sp>
          <p:nvSpPr>
            <p:cNvPr id="201737" name="Rectangle 9"/>
            <p:cNvSpPr>
              <a:spLocks noChangeArrowheads="1"/>
            </p:cNvSpPr>
            <p:nvPr/>
          </p:nvSpPr>
          <p:spPr bwMode="auto">
            <a:xfrm>
              <a:off x="4272" y="2640"/>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201746" name="Freeform 18"/>
            <p:cNvSpPr>
              <a:spLocks/>
            </p:cNvSpPr>
            <p:nvPr/>
          </p:nvSpPr>
          <p:spPr bwMode="auto">
            <a:xfrm>
              <a:off x="2496" y="1584"/>
              <a:ext cx="1584" cy="1152"/>
            </a:xfrm>
            <a:custGeom>
              <a:avLst/>
              <a:gdLst>
                <a:gd name="T0" fmla="*/ 0 w 1296"/>
                <a:gd name="T1" fmla="*/ 0 h 1248"/>
                <a:gd name="T2" fmla="*/ 144 w 1296"/>
                <a:gd name="T3" fmla="*/ 384 h 1248"/>
                <a:gd name="T4" fmla="*/ 576 w 1296"/>
                <a:gd name="T5" fmla="*/ 816 h 1248"/>
                <a:gd name="T6" fmla="*/ 1296 w 1296"/>
                <a:gd name="T7" fmla="*/ 1248 h 1248"/>
              </a:gdLst>
              <a:ahLst/>
              <a:cxnLst>
                <a:cxn ang="0">
                  <a:pos x="T0" y="T1"/>
                </a:cxn>
                <a:cxn ang="0">
                  <a:pos x="T2" y="T3"/>
                </a:cxn>
                <a:cxn ang="0">
                  <a:pos x="T4" y="T5"/>
                </a:cxn>
                <a:cxn ang="0">
                  <a:pos x="T6" y="T7"/>
                </a:cxn>
              </a:cxnLst>
              <a:rect l="0" t="0"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150" cap="flat" cmpd="sng">
              <a:solidFill>
                <a:srgbClr val="00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3" name="Group 25"/>
          <p:cNvGrpSpPr>
            <a:grpSpLocks/>
          </p:cNvGrpSpPr>
          <p:nvPr/>
        </p:nvGrpSpPr>
        <p:grpSpPr bwMode="auto">
          <a:xfrm>
            <a:off x="6553200" y="3810001"/>
            <a:ext cx="584200" cy="2347913"/>
            <a:chOff x="3168" y="2400"/>
            <a:chExt cx="368" cy="1479"/>
          </a:xfrm>
        </p:grpSpPr>
        <p:sp>
          <p:nvSpPr>
            <p:cNvPr id="201742" name="Rectangle 14"/>
            <p:cNvSpPr>
              <a:spLocks noChangeArrowheads="1"/>
            </p:cNvSpPr>
            <p:nvPr/>
          </p:nvSpPr>
          <p:spPr bwMode="auto">
            <a:xfrm>
              <a:off x="3168" y="3600"/>
              <a:ext cx="36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100</a:t>
              </a:r>
            </a:p>
          </p:txBody>
        </p:sp>
        <p:sp>
          <p:nvSpPr>
            <p:cNvPr id="201748" name="Line 20"/>
            <p:cNvSpPr>
              <a:spLocks noChangeShapeType="1"/>
            </p:cNvSpPr>
            <p:nvPr/>
          </p:nvSpPr>
          <p:spPr bwMode="auto">
            <a:xfrm>
              <a:off x="3312" y="2400"/>
              <a:ext cx="0" cy="120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5" name="Group 27"/>
          <p:cNvGrpSpPr>
            <a:grpSpLocks/>
          </p:cNvGrpSpPr>
          <p:nvPr/>
        </p:nvGrpSpPr>
        <p:grpSpPr bwMode="auto">
          <a:xfrm>
            <a:off x="5486400" y="3124201"/>
            <a:ext cx="450850" cy="3033713"/>
            <a:chOff x="2496" y="1968"/>
            <a:chExt cx="284" cy="1911"/>
          </a:xfrm>
        </p:grpSpPr>
        <p:sp>
          <p:nvSpPr>
            <p:cNvPr id="201747" name="Line 19"/>
            <p:cNvSpPr>
              <a:spLocks noChangeShapeType="1"/>
            </p:cNvSpPr>
            <p:nvPr/>
          </p:nvSpPr>
          <p:spPr bwMode="auto">
            <a:xfrm>
              <a:off x="2688" y="1968"/>
              <a:ext cx="0" cy="1632"/>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49" name="Rectangle 21"/>
            <p:cNvSpPr>
              <a:spLocks noChangeArrowheads="1"/>
            </p:cNvSpPr>
            <p:nvPr/>
          </p:nvSpPr>
          <p:spPr bwMode="auto">
            <a:xfrm>
              <a:off x="2496" y="3600"/>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75</a:t>
              </a:r>
            </a:p>
          </p:txBody>
        </p:sp>
      </p:grpSp>
      <p:grpSp>
        <p:nvGrpSpPr>
          <p:cNvPr id="201757" name="Group 29"/>
          <p:cNvGrpSpPr>
            <a:grpSpLocks/>
          </p:cNvGrpSpPr>
          <p:nvPr/>
        </p:nvGrpSpPr>
        <p:grpSpPr bwMode="auto">
          <a:xfrm>
            <a:off x="3657600" y="5410201"/>
            <a:ext cx="4751388" cy="1052513"/>
            <a:chOff x="1344" y="3408"/>
            <a:chExt cx="2993" cy="663"/>
          </a:xfrm>
        </p:grpSpPr>
        <p:sp>
          <p:nvSpPr>
            <p:cNvPr id="201743" name="Rectangle 15"/>
            <p:cNvSpPr>
              <a:spLocks noChangeArrowheads="1"/>
            </p:cNvSpPr>
            <p:nvPr/>
          </p:nvSpPr>
          <p:spPr bwMode="auto">
            <a:xfrm>
              <a:off x="1344" y="3792"/>
              <a:ext cx="299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2. ...leads to a 25% decrease in quantity.</a:t>
              </a:r>
            </a:p>
          </p:txBody>
        </p:sp>
        <p:sp>
          <p:nvSpPr>
            <p:cNvPr id="201750" name="AutoShape 22"/>
            <p:cNvSpPr>
              <a:spLocks noChangeArrowheads="1"/>
            </p:cNvSpPr>
            <p:nvPr/>
          </p:nvSpPr>
          <p:spPr bwMode="auto">
            <a:xfrm>
              <a:off x="2688" y="3408"/>
              <a:ext cx="576" cy="144"/>
            </a:xfrm>
            <a:prstGeom prst="leftArrow">
              <a:avLst>
                <a:gd name="adj1" fmla="val 50000"/>
                <a:gd name="adj2" fmla="val 100000"/>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583269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1751"/>
                                        </p:tgtEl>
                                        <p:attrNameLst>
                                          <p:attrName>style.visibility</p:attrName>
                                        </p:attrNameLst>
                                      </p:cBhvr>
                                      <p:to>
                                        <p:strVal val="visible"/>
                                      </p:to>
                                    </p:set>
                                    <p:animEffect transition="in" filter="wipe(left)">
                                      <p:cBhvr>
                                        <p:cTn id="7" dur="500"/>
                                        <p:tgtEl>
                                          <p:spTgt spid="201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1752"/>
                                        </p:tgtEl>
                                        <p:attrNameLst>
                                          <p:attrName>style.visibility</p:attrName>
                                        </p:attrNameLst>
                                      </p:cBhvr>
                                      <p:to>
                                        <p:strVal val="visible"/>
                                      </p:to>
                                    </p:set>
                                    <p:animEffect transition="in" filter="wipe(left)">
                                      <p:cBhvr>
                                        <p:cTn id="12" dur="500"/>
                                        <p:tgtEl>
                                          <p:spTgt spid="2017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1753"/>
                                        </p:tgtEl>
                                        <p:attrNameLst>
                                          <p:attrName>style.visibility</p:attrName>
                                        </p:attrNameLst>
                                      </p:cBhvr>
                                      <p:to>
                                        <p:strVal val="visible"/>
                                      </p:to>
                                    </p:set>
                                    <p:animEffect transition="in" filter="wipe(up)">
                                      <p:cBhvr>
                                        <p:cTn id="17" dur="500"/>
                                        <p:tgtEl>
                                          <p:spTgt spid="2017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1754"/>
                                        </p:tgtEl>
                                        <p:attrNameLst>
                                          <p:attrName>style.visibility</p:attrName>
                                        </p:attrNameLst>
                                      </p:cBhvr>
                                      <p:to>
                                        <p:strVal val="visible"/>
                                      </p:to>
                                    </p:set>
                                    <p:animEffect transition="in" filter="wipe(left)">
                                      <p:cBhvr>
                                        <p:cTn id="22" dur="500"/>
                                        <p:tgtEl>
                                          <p:spTgt spid="2017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1755"/>
                                        </p:tgtEl>
                                        <p:attrNameLst>
                                          <p:attrName>style.visibility</p:attrName>
                                        </p:attrNameLst>
                                      </p:cBhvr>
                                      <p:to>
                                        <p:strVal val="visible"/>
                                      </p:to>
                                    </p:set>
                                    <p:animEffect transition="in" filter="wipe(up)">
                                      <p:cBhvr>
                                        <p:cTn id="27" dur="500"/>
                                        <p:tgtEl>
                                          <p:spTgt spid="2017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01756"/>
                                        </p:tgtEl>
                                        <p:attrNameLst>
                                          <p:attrName>style.visibility</p:attrName>
                                        </p:attrNameLst>
                                      </p:cBhvr>
                                      <p:to>
                                        <p:strVal val="visible"/>
                                      </p:to>
                                    </p:set>
                                    <p:animEffect transition="in" filter="wipe(down)">
                                      <p:cBhvr>
                                        <p:cTn id="32" dur="500"/>
                                        <p:tgtEl>
                                          <p:spTgt spid="2017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01757"/>
                                        </p:tgtEl>
                                        <p:attrNameLst>
                                          <p:attrName>style.visibility</p:attrName>
                                        </p:attrNameLst>
                                      </p:cBhvr>
                                      <p:to>
                                        <p:strVal val="visible"/>
                                      </p:to>
                                    </p:set>
                                    <p:animEffect transition="in" filter="wipe(right)">
                                      <p:cBhvr>
                                        <p:cTn id="37" dur="500"/>
                                        <p:tgtEl>
                                          <p:spTgt spid="20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828800" y="228600"/>
            <a:ext cx="8382000" cy="1371600"/>
          </a:xfrm>
          <a:noFill/>
          <a:ln/>
        </p:spPr>
        <p:txBody>
          <a:bodyPr/>
          <a:lstStyle/>
          <a:p>
            <a:pPr algn="ctr"/>
            <a:r>
              <a:rPr lang="en-US" altLang="en-US" sz="4000">
                <a:solidFill>
                  <a:srgbClr val="7A0014"/>
                </a:solidFill>
              </a:rPr>
              <a:t>Elastic Demand</a:t>
            </a:r>
            <a:br>
              <a:rPr lang="en-US" altLang="en-US" sz="4000">
                <a:solidFill>
                  <a:srgbClr val="7A0014"/>
                </a:solidFill>
              </a:rPr>
            </a:br>
            <a:r>
              <a:rPr lang="en-US" altLang="en-US" sz="4000">
                <a:solidFill>
                  <a:srgbClr val="7A0014"/>
                </a:solidFill>
              </a:rPr>
              <a:t>	</a:t>
            </a:r>
            <a:r>
              <a:rPr lang="en-US" altLang="en-US" sz="3600">
                <a:solidFill>
                  <a:srgbClr val="7A0014"/>
                </a:solidFill>
              </a:rPr>
              <a:t>- Elasticity is greater than 1</a:t>
            </a:r>
            <a:endParaRPr lang="en-US" altLang="en-US" sz="4000">
              <a:effectLst>
                <a:outerShdw blurRad="38100" dist="38100" dir="2700000" algn="tl">
                  <a:srgbClr val="000000"/>
                </a:outerShdw>
              </a:effectLst>
              <a:latin typeface="Tahoma" panose="020B0604030504040204" pitchFamily="34" charset="0"/>
            </a:endParaRPr>
          </a:p>
        </p:txBody>
      </p:sp>
      <p:sp>
        <p:nvSpPr>
          <p:cNvPr id="203781" name="Line 5"/>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2" name="Line 6"/>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3" name="Rectangle 7"/>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203784" name="Rectangle 8"/>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203800" name="Group 24"/>
          <p:cNvGrpSpPr>
            <a:grpSpLocks/>
          </p:cNvGrpSpPr>
          <p:nvPr/>
        </p:nvGrpSpPr>
        <p:grpSpPr bwMode="auto">
          <a:xfrm>
            <a:off x="3124200" y="3657601"/>
            <a:ext cx="4267200" cy="442913"/>
            <a:chOff x="1008" y="2304"/>
            <a:chExt cx="2688" cy="279"/>
          </a:xfrm>
        </p:grpSpPr>
        <p:sp>
          <p:nvSpPr>
            <p:cNvPr id="203786" name="Rectangle 10"/>
            <p:cNvSpPr>
              <a:spLocks noChangeArrowheads="1"/>
            </p:cNvSpPr>
            <p:nvPr/>
          </p:nvSpPr>
          <p:spPr bwMode="auto">
            <a:xfrm>
              <a:off x="1008" y="2304"/>
              <a:ext cx="2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203788" name="Line 12"/>
            <p:cNvSpPr>
              <a:spLocks noChangeShapeType="1"/>
            </p:cNvSpPr>
            <p:nvPr/>
          </p:nvSpPr>
          <p:spPr bwMode="auto">
            <a:xfrm>
              <a:off x="1200" y="2448"/>
              <a:ext cx="2496"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802" name="Group 26"/>
          <p:cNvGrpSpPr>
            <a:grpSpLocks/>
          </p:cNvGrpSpPr>
          <p:nvPr/>
        </p:nvGrpSpPr>
        <p:grpSpPr bwMode="auto">
          <a:xfrm>
            <a:off x="2971800" y="2819401"/>
            <a:ext cx="2819400" cy="442913"/>
            <a:chOff x="912" y="1776"/>
            <a:chExt cx="1776" cy="279"/>
          </a:xfrm>
        </p:grpSpPr>
        <p:sp>
          <p:nvSpPr>
            <p:cNvPr id="203787" name="Rectangle 11"/>
            <p:cNvSpPr>
              <a:spLocks noChangeArrowheads="1"/>
            </p:cNvSpPr>
            <p:nvPr/>
          </p:nvSpPr>
          <p:spPr bwMode="auto">
            <a:xfrm>
              <a:off x="912" y="1776"/>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300" b="1">
                  <a:solidFill>
                    <a:srgbClr val="000000"/>
                  </a:solidFill>
                  <a:latin typeface="Arial Narrow" panose="020B0606020202030204" pitchFamily="34" charset="0"/>
                </a:rPr>
                <a:t>$5</a:t>
              </a:r>
            </a:p>
          </p:txBody>
        </p:sp>
        <p:sp>
          <p:nvSpPr>
            <p:cNvPr id="203789" name="Line 13"/>
            <p:cNvSpPr>
              <a:spLocks noChangeShapeType="1"/>
            </p:cNvSpPr>
            <p:nvPr/>
          </p:nvSpPr>
          <p:spPr bwMode="auto">
            <a:xfrm>
              <a:off x="1200" y="1872"/>
              <a:ext cx="1488"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804" name="Group 28"/>
          <p:cNvGrpSpPr>
            <a:grpSpLocks/>
          </p:cNvGrpSpPr>
          <p:nvPr/>
        </p:nvGrpSpPr>
        <p:grpSpPr bwMode="auto">
          <a:xfrm>
            <a:off x="1828800" y="2971801"/>
            <a:ext cx="2057400" cy="987425"/>
            <a:chOff x="192" y="1872"/>
            <a:chExt cx="1296" cy="622"/>
          </a:xfrm>
        </p:grpSpPr>
        <p:sp>
          <p:nvSpPr>
            <p:cNvPr id="203792" name="Rectangle 16"/>
            <p:cNvSpPr>
              <a:spLocks noChangeArrowheads="1"/>
            </p:cNvSpPr>
            <p:nvPr/>
          </p:nvSpPr>
          <p:spPr bwMode="auto">
            <a:xfrm>
              <a:off x="192" y="1872"/>
              <a:ext cx="779"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 25%</a:t>
              </a:r>
            </a:p>
            <a:p>
              <a:pPr>
                <a:lnSpc>
                  <a:spcPct val="85000"/>
                </a:lnSpc>
              </a:pPr>
              <a:r>
                <a:rPr lang="en-US" altLang="en-US" sz="2300" b="1">
                  <a:solidFill>
                    <a:srgbClr val="000000"/>
                  </a:solidFill>
                  <a:latin typeface="Arial Narrow" panose="020B0606020202030204" pitchFamily="34" charset="0"/>
                </a:rPr>
                <a:t>increase</a:t>
              </a:r>
            </a:p>
            <a:p>
              <a:pPr>
                <a:lnSpc>
                  <a:spcPct val="85000"/>
                </a:lnSpc>
              </a:pPr>
              <a:r>
                <a:rPr lang="en-US" altLang="en-US" sz="2300" b="1">
                  <a:solidFill>
                    <a:srgbClr val="000000"/>
                  </a:solidFill>
                  <a:latin typeface="Arial Narrow" panose="020B0606020202030204" pitchFamily="34" charset="0"/>
                </a:rPr>
                <a:t>in price...</a:t>
              </a:r>
            </a:p>
          </p:txBody>
        </p:sp>
        <p:sp>
          <p:nvSpPr>
            <p:cNvPr id="203793" name="AutoShape 17"/>
            <p:cNvSpPr>
              <a:spLocks noChangeArrowheads="1"/>
            </p:cNvSpPr>
            <p:nvPr/>
          </p:nvSpPr>
          <p:spPr bwMode="auto">
            <a:xfrm>
              <a:off x="1344" y="2016"/>
              <a:ext cx="144" cy="336"/>
            </a:xfrm>
            <a:prstGeom prst="upArrow">
              <a:avLst>
                <a:gd name="adj1" fmla="val 50000"/>
                <a:gd name="adj2" fmla="val 58333"/>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799" name="Group 23"/>
          <p:cNvGrpSpPr>
            <a:grpSpLocks/>
          </p:cNvGrpSpPr>
          <p:nvPr/>
        </p:nvGrpSpPr>
        <p:grpSpPr bwMode="auto">
          <a:xfrm>
            <a:off x="5486401" y="2514601"/>
            <a:ext cx="4710113" cy="2043113"/>
            <a:chOff x="2496" y="1584"/>
            <a:chExt cx="2967" cy="1287"/>
          </a:xfrm>
        </p:grpSpPr>
        <p:sp>
          <p:nvSpPr>
            <p:cNvPr id="203785" name="Rectangle 9"/>
            <p:cNvSpPr>
              <a:spLocks noChangeArrowheads="1"/>
            </p:cNvSpPr>
            <p:nvPr/>
          </p:nvSpPr>
          <p:spPr bwMode="auto">
            <a:xfrm>
              <a:off x="4752" y="2592"/>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203794" name="Freeform 18"/>
            <p:cNvSpPr>
              <a:spLocks/>
            </p:cNvSpPr>
            <p:nvPr/>
          </p:nvSpPr>
          <p:spPr bwMode="auto">
            <a:xfrm>
              <a:off x="2496" y="1584"/>
              <a:ext cx="2160" cy="1152"/>
            </a:xfrm>
            <a:custGeom>
              <a:avLst/>
              <a:gdLst>
                <a:gd name="T0" fmla="*/ 0 w 1296"/>
                <a:gd name="T1" fmla="*/ 0 h 1248"/>
                <a:gd name="T2" fmla="*/ 144 w 1296"/>
                <a:gd name="T3" fmla="*/ 384 h 1248"/>
                <a:gd name="T4" fmla="*/ 576 w 1296"/>
                <a:gd name="T5" fmla="*/ 816 h 1248"/>
                <a:gd name="T6" fmla="*/ 1296 w 1296"/>
                <a:gd name="T7" fmla="*/ 1248 h 1248"/>
              </a:gdLst>
              <a:ahLst/>
              <a:cxnLst>
                <a:cxn ang="0">
                  <a:pos x="T0" y="T1"/>
                </a:cxn>
                <a:cxn ang="0">
                  <a:pos x="T2" y="T3"/>
                </a:cxn>
                <a:cxn ang="0">
                  <a:pos x="T4" y="T5"/>
                </a:cxn>
                <a:cxn ang="0">
                  <a:pos x="T6" y="T7"/>
                </a:cxn>
              </a:cxnLst>
              <a:rect l="0" t="0"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150" cap="flat" cmpd="sng">
              <a:solidFill>
                <a:srgbClr val="00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801" name="Group 25"/>
          <p:cNvGrpSpPr>
            <a:grpSpLocks/>
          </p:cNvGrpSpPr>
          <p:nvPr/>
        </p:nvGrpSpPr>
        <p:grpSpPr bwMode="auto">
          <a:xfrm>
            <a:off x="7162800" y="3886201"/>
            <a:ext cx="584200" cy="2271713"/>
            <a:chOff x="3552" y="2448"/>
            <a:chExt cx="368" cy="1431"/>
          </a:xfrm>
        </p:grpSpPr>
        <p:sp>
          <p:nvSpPr>
            <p:cNvPr id="203790" name="Rectangle 14"/>
            <p:cNvSpPr>
              <a:spLocks noChangeArrowheads="1"/>
            </p:cNvSpPr>
            <p:nvPr/>
          </p:nvSpPr>
          <p:spPr bwMode="auto">
            <a:xfrm>
              <a:off x="3552" y="3600"/>
              <a:ext cx="36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100</a:t>
              </a:r>
            </a:p>
          </p:txBody>
        </p:sp>
        <p:sp>
          <p:nvSpPr>
            <p:cNvPr id="203796" name="Line 20"/>
            <p:cNvSpPr>
              <a:spLocks noChangeShapeType="1"/>
            </p:cNvSpPr>
            <p:nvPr/>
          </p:nvSpPr>
          <p:spPr bwMode="auto">
            <a:xfrm>
              <a:off x="3696" y="2448"/>
              <a:ext cx="0" cy="1152"/>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803" name="Group 27"/>
          <p:cNvGrpSpPr>
            <a:grpSpLocks/>
          </p:cNvGrpSpPr>
          <p:nvPr/>
        </p:nvGrpSpPr>
        <p:grpSpPr bwMode="auto">
          <a:xfrm>
            <a:off x="5486400" y="2971801"/>
            <a:ext cx="603250" cy="3186113"/>
            <a:chOff x="2496" y="1872"/>
            <a:chExt cx="380" cy="2007"/>
          </a:xfrm>
        </p:grpSpPr>
        <p:sp>
          <p:nvSpPr>
            <p:cNvPr id="203795" name="Line 19"/>
            <p:cNvSpPr>
              <a:spLocks noChangeShapeType="1"/>
            </p:cNvSpPr>
            <p:nvPr/>
          </p:nvSpPr>
          <p:spPr bwMode="auto">
            <a:xfrm>
              <a:off x="2640" y="1872"/>
              <a:ext cx="0" cy="1728"/>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7" name="Rectangle 21"/>
            <p:cNvSpPr>
              <a:spLocks noChangeArrowheads="1"/>
            </p:cNvSpPr>
            <p:nvPr/>
          </p:nvSpPr>
          <p:spPr bwMode="auto">
            <a:xfrm>
              <a:off x="2496" y="3600"/>
              <a:ext cx="38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300" b="1">
                  <a:solidFill>
                    <a:srgbClr val="000000"/>
                  </a:solidFill>
                  <a:latin typeface="Arial Narrow" panose="020B0606020202030204" pitchFamily="34" charset="0"/>
                </a:rPr>
                <a:t>50</a:t>
              </a:r>
            </a:p>
          </p:txBody>
        </p:sp>
      </p:grpSp>
      <p:grpSp>
        <p:nvGrpSpPr>
          <p:cNvPr id="203805" name="Group 29"/>
          <p:cNvGrpSpPr>
            <a:grpSpLocks/>
          </p:cNvGrpSpPr>
          <p:nvPr/>
        </p:nvGrpSpPr>
        <p:grpSpPr bwMode="auto">
          <a:xfrm>
            <a:off x="3733800" y="5410201"/>
            <a:ext cx="4751388" cy="1052513"/>
            <a:chOff x="1392" y="3408"/>
            <a:chExt cx="2993" cy="663"/>
          </a:xfrm>
        </p:grpSpPr>
        <p:sp>
          <p:nvSpPr>
            <p:cNvPr id="203791" name="Rectangle 15"/>
            <p:cNvSpPr>
              <a:spLocks noChangeArrowheads="1"/>
            </p:cNvSpPr>
            <p:nvPr/>
          </p:nvSpPr>
          <p:spPr bwMode="auto">
            <a:xfrm>
              <a:off x="1392" y="3792"/>
              <a:ext cx="299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2. ...leads to a 50% decrease in quantity.</a:t>
              </a:r>
            </a:p>
          </p:txBody>
        </p:sp>
        <p:sp>
          <p:nvSpPr>
            <p:cNvPr id="203798" name="AutoShape 22"/>
            <p:cNvSpPr>
              <a:spLocks noChangeArrowheads="1"/>
            </p:cNvSpPr>
            <p:nvPr/>
          </p:nvSpPr>
          <p:spPr bwMode="auto">
            <a:xfrm>
              <a:off x="2784" y="3408"/>
              <a:ext cx="768" cy="144"/>
            </a:xfrm>
            <a:prstGeom prst="leftArrow">
              <a:avLst>
                <a:gd name="adj1" fmla="val 50000"/>
                <a:gd name="adj2" fmla="val 133333"/>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27051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3799"/>
                                        </p:tgtEl>
                                        <p:attrNameLst>
                                          <p:attrName>style.visibility</p:attrName>
                                        </p:attrNameLst>
                                      </p:cBhvr>
                                      <p:to>
                                        <p:strVal val="visible"/>
                                      </p:to>
                                    </p:set>
                                    <p:animEffect transition="in" filter="wipe(left)">
                                      <p:cBhvr>
                                        <p:cTn id="7" dur="500"/>
                                        <p:tgtEl>
                                          <p:spTgt spid="20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3800"/>
                                        </p:tgtEl>
                                        <p:attrNameLst>
                                          <p:attrName>style.visibility</p:attrName>
                                        </p:attrNameLst>
                                      </p:cBhvr>
                                      <p:to>
                                        <p:strVal val="visible"/>
                                      </p:to>
                                    </p:set>
                                    <p:animEffect transition="in" filter="wipe(left)">
                                      <p:cBhvr>
                                        <p:cTn id="12" dur="500"/>
                                        <p:tgtEl>
                                          <p:spTgt spid="203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3801"/>
                                        </p:tgtEl>
                                        <p:attrNameLst>
                                          <p:attrName>style.visibility</p:attrName>
                                        </p:attrNameLst>
                                      </p:cBhvr>
                                      <p:to>
                                        <p:strVal val="visible"/>
                                      </p:to>
                                    </p:set>
                                    <p:animEffect transition="in" filter="wipe(up)">
                                      <p:cBhvr>
                                        <p:cTn id="17" dur="500"/>
                                        <p:tgtEl>
                                          <p:spTgt spid="2038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3802"/>
                                        </p:tgtEl>
                                        <p:attrNameLst>
                                          <p:attrName>style.visibility</p:attrName>
                                        </p:attrNameLst>
                                      </p:cBhvr>
                                      <p:to>
                                        <p:strVal val="visible"/>
                                      </p:to>
                                    </p:set>
                                    <p:animEffect transition="in" filter="wipe(left)">
                                      <p:cBhvr>
                                        <p:cTn id="22" dur="500"/>
                                        <p:tgtEl>
                                          <p:spTgt spid="2038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3803"/>
                                        </p:tgtEl>
                                        <p:attrNameLst>
                                          <p:attrName>style.visibility</p:attrName>
                                        </p:attrNameLst>
                                      </p:cBhvr>
                                      <p:to>
                                        <p:strVal val="visible"/>
                                      </p:to>
                                    </p:set>
                                    <p:animEffect transition="in" filter="wipe(up)">
                                      <p:cBhvr>
                                        <p:cTn id="27" dur="500"/>
                                        <p:tgtEl>
                                          <p:spTgt spid="2038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03804"/>
                                        </p:tgtEl>
                                        <p:attrNameLst>
                                          <p:attrName>style.visibility</p:attrName>
                                        </p:attrNameLst>
                                      </p:cBhvr>
                                      <p:to>
                                        <p:strVal val="visible"/>
                                      </p:to>
                                    </p:set>
                                    <p:animEffect transition="in" filter="wipe(down)">
                                      <p:cBhvr>
                                        <p:cTn id="32" dur="500"/>
                                        <p:tgtEl>
                                          <p:spTgt spid="2038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03805"/>
                                        </p:tgtEl>
                                        <p:attrNameLst>
                                          <p:attrName>style.visibility</p:attrName>
                                        </p:attrNameLst>
                                      </p:cBhvr>
                                      <p:to>
                                        <p:strVal val="visible"/>
                                      </p:to>
                                    </p:set>
                                    <p:animEffect transition="in" filter="wipe(right)">
                                      <p:cBhvr>
                                        <p:cTn id="37" dur="500"/>
                                        <p:tgtEl>
                                          <p:spTgt spid="20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Grp="1" noChangeArrowheads="1"/>
          </p:cNvSpPr>
          <p:nvPr>
            <p:ph type="title"/>
          </p:nvPr>
        </p:nvSpPr>
        <p:spPr>
          <a:xfrm>
            <a:off x="1828800" y="381000"/>
            <a:ext cx="7772400" cy="1219200"/>
          </a:xfrm>
          <a:noFill/>
          <a:ln/>
        </p:spPr>
        <p:txBody>
          <a:bodyPr/>
          <a:lstStyle/>
          <a:p>
            <a:pPr algn="ctr"/>
            <a:r>
              <a:rPr lang="en-US" altLang="en-US" sz="4000">
                <a:solidFill>
                  <a:srgbClr val="7A0014"/>
                </a:solidFill>
              </a:rPr>
              <a:t>Perfectly Elastic Demand</a:t>
            </a:r>
            <a:br>
              <a:rPr lang="en-US" altLang="en-US" sz="4000">
                <a:solidFill>
                  <a:srgbClr val="7A0014"/>
                </a:solidFill>
              </a:rPr>
            </a:br>
            <a:r>
              <a:rPr lang="en-US" altLang="en-US" sz="4000">
                <a:solidFill>
                  <a:srgbClr val="7A0014"/>
                </a:solidFill>
              </a:rPr>
              <a:t>	</a:t>
            </a:r>
            <a:r>
              <a:rPr lang="en-US" altLang="en-US" sz="3600">
                <a:solidFill>
                  <a:srgbClr val="7A0014"/>
                </a:solidFill>
              </a:rPr>
              <a:t>- Elasticity equals infinity</a:t>
            </a:r>
            <a:endParaRPr lang="en-US" altLang="en-US" sz="4000">
              <a:effectLst>
                <a:outerShdw blurRad="38100" dist="38100" dir="2700000" algn="tl">
                  <a:srgbClr val="000000"/>
                </a:outerShdw>
              </a:effectLst>
              <a:latin typeface="Tahoma" panose="020B0604030504040204" pitchFamily="34" charset="0"/>
            </a:endParaRPr>
          </a:p>
        </p:txBody>
      </p:sp>
      <p:sp>
        <p:nvSpPr>
          <p:cNvPr id="173061" name="Line 5"/>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2" name="Line 6"/>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3" name="Rectangle 7"/>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173064" name="Rectangle 8"/>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173084" name="Group 28"/>
          <p:cNvGrpSpPr>
            <a:grpSpLocks/>
          </p:cNvGrpSpPr>
          <p:nvPr/>
        </p:nvGrpSpPr>
        <p:grpSpPr bwMode="auto">
          <a:xfrm>
            <a:off x="2971801" y="3505201"/>
            <a:ext cx="6767513" cy="519113"/>
            <a:chOff x="912" y="2208"/>
            <a:chExt cx="4263" cy="327"/>
          </a:xfrm>
        </p:grpSpPr>
        <p:sp>
          <p:nvSpPr>
            <p:cNvPr id="173065" name="Rectangle 9"/>
            <p:cNvSpPr>
              <a:spLocks noChangeArrowheads="1"/>
            </p:cNvSpPr>
            <p:nvPr/>
          </p:nvSpPr>
          <p:spPr bwMode="auto">
            <a:xfrm>
              <a:off x="4464" y="2208"/>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173067" name="Rectangle 11"/>
            <p:cNvSpPr>
              <a:spLocks noChangeArrowheads="1"/>
            </p:cNvSpPr>
            <p:nvPr/>
          </p:nvSpPr>
          <p:spPr bwMode="auto">
            <a:xfrm>
              <a:off x="912" y="2256"/>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173076" name="Line 20"/>
            <p:cNvSpPr>
              <a:spLocks noChangeShapeType="1"/>
            </p:cNvSpPr>
            <p:nvPr/>
          </p:nvSpPr>
          <p:spPr bwMode="auto">
            <a:xfrm>
              <a:off x="1200" y="2400"/>
              <a:ext cx="3120" cy="0"/>
            </a:xfrm>
            <a:prstGeom prst="line">
              <a:avLst/>
            </a:prstGeom>
            <a:noFill/>
            <a:ln w="5715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85" name="Group 29"/>
          <p:cNvGrpSpPr>
            <a:grpSpLocks/>
          </p:cNvGrpSpPr>
          <p:nvPr/>
        </p:nvGrpSpPr>
        <p:grpSpPr bwMode="auto">
          <a:xfrm>
            <a:off x="3429000" y="2362201"/>
            <a:ext cx="2808288" cy="987425"/>
            <a:chOff x="1200" y="1488"/>
            <a:chExt cx="1769" cy="622"/>
          </a:xfrm>
        </p:grpSpPr>
        <p:sp>
          <p:nvSpPr>
            <p:cNvPr id="173077" name="Rectangle 21"/>
            <p:cNvSpPr>
              <a:spLocks noChangeArrowheads="1"/>
            </p:cNvSpPr>
            <p:nvPr/>
          </p:nvSpPr>
          <p:spPr bwMode="auto">
            <a:xfrm>
              <a:off x="1536" y="1488"/>
              <a:ext cx="1433" cy="62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At any price</a:t>
              </a:r>
            </a:p>
            <a:p>
              <a:pPr>
                <a:lnSpc>
                  <a:spcPct val="85000"/>
                </a:lnSpc>
              </a:pPr>
              <a:r>
                <a:rPr lang="en-US" altLang="en-US" sz="2300" b="1">
                  <a:solidFill>
                    <a:srgbClr val="000000"/>
                  </a:solidFill>
                  <a:latin typeface="Arial Narrow" panose="020B0606020202030204" pitchFamily="34" charset="0"/>
                </a:rPr>
                <a:t>above $4, quantity</a:t>
              </a:r>
            </a:p>
            <a:p>
              <a:pPr>
                <a:lnSpc>
                  <a:spcPct val="85000"/>
                </a:lnSpc>
              </a:pPr>
              <a:r>
                <a:rPr lang="en-US" altLang="en-US" sz="2300" b="1">
                  <a:solidFill>
                    <a:srgbClr val="000000"/>
                  </a:solidFill>
                  <a:latin typeface="Arial Narrow" panose="020B0606020202030204" pitchFamily="34" charset="0"/>
                </a:rPr>
                <a:t>demanded is zero.</a:t>
              </a:r>
            </a:p>
          </p:txBody>
        </p:sp>
        <p:sp>
          <p:nvSpPr>
            <p:cNvPr id="173078" name="Line 22"/>
            <p:cNvSpPr>
              <a:spLocks noChangeShapeType="1"/>
            </p:cNvSpPr>
            <p:nvPr/>
          </p:nvSpPr>
          <p:spPr bwMode="auto">
            <a:xfrm flipV="1">
              <a:off x="1200" y="1776"/>
              <a:ext cx="336" cy="1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86" name="Group 30"/>
          <p:cNvGrpSpPr>
            <a:grpSpLocks/>
          </p:cNvGrpSpPr>
          <p:nvPr/>
        </p:nvGrpSpPr>
        <p:grpSpPr bwMode="auto">
          <a:xfrm>
            <a:off x="5105400" y="3810001"/>
            <a:ext cx="2154238" cy="1520825"/>
            <a:chOff x="2256" y="2400"/>
            <a:chExt cx="1357" cy="958"/>
          </a:xfrm>
        </p:grpSpPr>
        <p:sp>
          <p:nvSpPr>
            <p:cNvPr id="173079" name="Rectangle 23"/>
            <p:cNvSpPr>
              <a:spLocks noChangeArrowheads="1"/>
            </p:cNvSpPr>
            <p:nvPr/>
          </p:nvSpPr>
          <p:spPr bwMode="auto">
            <a:xfrm>
              <a:off x="2256" y="2736"/>
              <a:ext cx="1357" cy="62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2. At exactly $4,</a:t>
              </a:r>
            </a:p>
            <a:p>
              <a:pPr>
                <a:lnSpc>
                  <a:spcPct val="85000"/>
                </a:lnSpc>
              </a:pPr>
              <a:r>
                <a:rPr lang="en-US" altLang="en-US" sz="2300" b="1">
                  <a:solidFill>
                    <a:srgbClr val="000000"/>
                  </a:solidFill>
                  <a:latin typeface="Arial Narrow" panose="020B0606020202030204" pitchFamily="34" charset="0"/>
                </a:rPr>
                <a:t>consumers will</a:t>
              </a:r>
            </a:p>
            <a:p>
              <a:pPr>
                <a:lnSpc>
                  <a:spcPct val="85000"/>
                </a:lnSpc>
              </a:pPr>
              <a:r>
                <a:rPr lang="en-US" altLang="en-US" sz="2300" b="1">
                  <a:solidFill>
                    <a:srgbClr val="000000"/>
                  </a:solidFill>
                  <a:latin typeface="Arial Narrow" panose="020B0606020202030204" pitchFamily="34" charset="0"/>
                </a:rPr>
                <a:t>buy any quantity.</a:t>
              </a:r>
            </a:p>
          </p:txBody>
        </p:sp>
        <p:sp>
          <p:nvSpPr>
            <p:cNvPr id="173081" name="Line 25"/>
            <p:cNvSpPr>
              <a:spLocks noChangeShapeType="1"/>
            </p:cNvSpPr>
            <p:nvPr/>
          </p:nvSpPr>
          <p:spPr bwMode="auto">
            <a:xfrm>
              <a:off x="2640" y="2400"/>
              <a:ext cx="96"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87" name="Group 31"/>
          <p:cNvGrpSpPr>
            <a:grpSpLocks/>
          </p:cNvGrpSpPr>
          <p:nvPr/>
        </p:nvGrpSpPr>
        <p:grpSpPr bwMode="auto">
          <a:xfrm>
            <a:off x="2209801" y="4419601"/>
            <a:ext cx="3565525" cy="2060575"/>
            <a:chOff x="432" y="2784"/>
            <a:chExt cx="2246" cy="1298"/>
          </a:xfrm>
        </p:grpSpPr>
        <p:sp>
          <p:nvSpPr>
            <p:cNvPr id="173082" name="Rectangle 26"/>
            <p:cNvSpPr>
              <a:spLocks noChangeArrowheads="1"/>
            </p:cNvSpPr>
            <p:nvPr/>
          </p:nvSpPr>
          <p:spPr bwMode="auto">
            <a:xfrm>
              <a:off x="432" y="3648"/>
              <a:ext cx="2246" cy="43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3. At a price below $4,</a:t>
              </a:r>
            </a:p>
            <a:p>
              <a:pPr>
                <a:lnSpc>
                  <a:spcPct val="85000"/>
                </a:lnSpc>
              </a:pPr>
              <a:r>
                <a:rPr lang="en-US" altLang="en-US" sz="2300" b="1">
                  <a:solidFill>
                    <a:srgbClr val="000000"/>
                  </a:solidFill>
                  <a:latin typeface="Arial Narrow" panose="020B0606020202030204" pitchFamily="34" charset="0"/>
                </a:rPr>
                <a:t>quantity demanded is infinite.</a:t>
              </a:r>
            </a:p>
          </p:txBody>
        </p:sp>
        <p:sp>
          <p:nvSpPr>
            <p:cNvPr id="173083" name="Line 27"/>
            <p:cNvSpPr>
              <a:spLocks noChangeShapeType="1"/>
            </p:cNvSpPr>
            <p:nvPr/>
          </p:nvSpPr>
          <p:spPr bwMode="auto">
            <a:xfrm flipV="1">
              <a:off x="768" y="2784"/>
              <a:ext cx="432" cy="86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088610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3084"/>
                                        </p:tgtEl>
                                        <p:attrNameLst>
                                          <p:attrName>style.visibility</p:attrName>
                                        </p:attrNameLst>
                                      </p:cBhvr>
                                      <p:to>
                                        <p:strVal val="visible"/>
                                      </p:to>
                                    </p:set>
                                    <p:animEffect transition="in" filter="wipe(left)">
                                      <p:cBhvr>
                                        <p:cTn id="7" dur="500"/>
                                        <p:tgtEl>
                                          <p:spTgt spid="173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3085"/>
                                        </p:tgtEl>
                                        <p:attrNameLst>
                                          <p:attrName>style.visibility</p:attrName>
                                        </p:attrNameLst>
                                      </p:cBhvr>
                                      <p:to>
                                        <p:strVal val="visible"/>
                                      </p:to>
                                    </p:set>
                                    <p:animEffect transition="in" filter="wipe(left)">
                                      <p:cBhvr>
                                        <p:cTn id="12" dur="500"/>
                                        <p:tgtEl>
                                          <p:spTgt spid="173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73086"/>
                                        </p:tgtEl>
                                        <p:attrNameLst>
                                          <p:attrName>style.visibility</p:attrName>
                                        </p:attrNameLst>
                                      </p:cBhvr>
                                      <p:to>
                                        <p:strVal val="visible"/>
                                      </p:to>
                                    </p:set>
                                    <p:animEffect transition="in" filter="wipe(up)">
                                      <p:cBhvr>
                                        <p:cTn id="17" dur="500"/>
                                        <p:tgtEl>
                                          <p:spTgt spid="173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73087"/>
                                        </p:tgtEl>
                                        <p:attrNameLst>
                                          <p:attrName>style.visibility</p:attrName>
                                        </p:attrNameLst>
                                      </p:cBhvr>
                                      <p:to>
                                        <p:strVal val="visible"/>
                                      </p:to>
                                    </p:set>
                                    <p:animEffect transition="in" filter="wipe(down)">
                                      <p:cBhvr>
                                        <p:cTn id="22" dur="500"/>
                                        <p:tgtEl>
                                          <p:spTgt spid="17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title"/>
          </p:nvPr>
        </p:nvSpPr>
        <p:spPr>
          <a:xfrm>
            <a:off x="1146220" y="457200"/>
            <a:ext cx="8835980" cy="1143000"/>
          </a:xfrm>
          <a:noFill/>
          <a:ln/>
        </p:spPr>
        <p:txBody>
          <a:bodyPr>
            <a:normAutofit/>
          </a:bodyPr>
          <a:lstStyle/>
          <a:p>
            <a:r>
              <a:rPr lang="en-US" altLang="en-US" sz="3200" dirty="0"/>
              <a:t>Determinants of Price Elasticity of Demand</a:t>
            </a:r>
            <a:endParaRPr lang="en-US" altLang="en-US" sz="3200" dirty="0">
              <a:effectLst>
                <a:outerShdw blurRad="38100" dist="38100" dir="2700000" algn="tl">
                  <a:srgbClr val="000000"/>
                </a:outerShdw>
              </a:effectLst>
              <a:latin typeface="Tahoma" panose="020B0604030504040204" pitchFamily="34" charset="0"/>
            </a:endParaRPr>
          </a:p>
        </p:txBody>
      </p:sp>
      <p:sp>
        <p:nvSpPr>
          <p:cNvPr id="28679" name="Rectangle 7"/>
          <p:cNvSpPr>
            <a:spLocks noGrp="1" noChangeArrowheads="1"/>
          </p:cNvSpPr>
          <p:nvPr>
            <p:ph idx="1"/>
          </p:nvPr>
        </p:nvSpPr>
        <p:spPr>
          <a:xfrm>
            <a:off x="1146220" y="1795529"/>
            <a:ext cx="8302580" cy="3657600"/>
          </a:xfrm>
          <a:noFill/>
          <a:ln/>
        </p:spPr>
        <p:txBody>
          <a:bodyPr>
            <a:normAutofit/>
          </a:bodyPr>
          <a:lstStyle/>
          <a:p>
            <a:pPr>
              <a:lnSpc>
                <a:spcPct val="130000"/>
              </a:lnSpc>
              <a:buClr>
                <a:srgbClr val="F09A0E"/>
              </a:buClr>
              <a:buSzPct val="60000"/>
              <a:buFont typeface="Monotype Sorts" pitchFamily="-2" charset="2"/>
              <a:buChar char="u"/>
            </a:pPr>
            <a:r>
              <a:rPr lang="en-US" altLang="en-US" i="1" dirty="0"/>
              <a:t>Necessities versus Luxuries</a:t>
            </a:r>
          </a:p>
          <a:p>
            <a:pPr>
              <a:lnSpc>
                <a:spcPct val="130000"/>
              </a:lnSpc>
              <a:buClr>
                <a:srgbClr val="F09A0E"/>
              </a:buClr>
              <a:buSzPct val="60000"/>
              <a:buFont typeface="Monotype Sorts" pitchFamily="-2" charset="2"/>
              <a:buChar char="u"/>
            </a:pPr>
            <a:r>
              <a:rPr lang="en-US" altLang="en-US" i="1" dirty="0"/>
              <a:t>Availability of Close Substitutes</a:t>
            </a:r>
          </a:p>
          <a:p>
            <a:pPr>
              <a:lnSpc>
                <a:spcPct val="130000"/>
              </a:lnSpc>
              <a:buClr>
                <a:srgbClr val="F09A0E"/>
              </a:buClr>
              <a:buSzPct val="60000"/>
              <a:buFont typeface="Monotype Sorts" pitchFamily="-2" charset="2"/>
              <a:buChar char="u"/>
            </a:pPr>
            <a:r>
              <a:rPr lang="en-US" altLang="en-US" i="1" dirty="0"/>
              <a:t>Definition of the Market</a:t>
            </a:r>
          </a:p>
          <a:p>
            <a:pPr>
              <a:lnSpc>
                <a:spcPct val="130000"/>
              </a:lnSpc>
              <a:buClr>
                <a:srgbClr val="F09A0E"/>
              </a:buClr>
              <a:buSzPct val="60000"/>
              <a:buFont typeface="Monotype Sorts" pitchFamily="-2" charset="2"/>
              <a:buChar char="u"/>
            </a:pPr>
            <a:r>
              <a:rPr lang="en-US" altLang="en-US" i="1" dirty="0"/>
              <a:t>Time Horizon</a:t>
            </a:r>
          </a:p>
        </p:txBody>
      </p:sp>
    </p:spTree>
    <p:extLst>
      <p:ext uri="{BB962C8B-B14F-4D97-AF65-F5344CB8AC3E}">
        <p14:creationId xmlns:p14="http://schemas.microsoft.com/office/powerpoint/2010/main" val="4226216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57224" y="499533"/>
            <a:ext cx="10772775" cy="974425"/>
          </a:xfrm>
        </p:spPr>
        <p:txBody>
          <a:bodyPr>
            <a:normAutofit/>
          </a:bodyPr>
          <a:lstStyle/>
          <a:p>
            <a:r>
              <a:rPr lang="en-US" altLang="en-US" sz="4000" dirty="0"/>
              <a:t>Determinants of Price Elasticity of Demand</a:t>
            </a:r>
          </a:p>
        </p:txBody>
      </p:sp>
      <p:sp>
        <p:nvSpPr>
          <p:cNvPr id="329731" name="Rectangle 3"/>
          <p:cNvSpPr>
            <a:spLocks noGrp="1" noChangeArrowheads="1"/>
          </p:cNvSpPr>
          <p:nvPr>
            <p:ph idx="1"/>
          </p:nvPr>
        </p:nvSpPr>
        <p:spPr/>
        <p:txBody>
          <a:bodyPr/>
          <a:lstStyle/>
          <a:p>
            <a:r>
              <a:rPr lang="en-US" altLang="en-US" dirty="0"/>
              <a:t>Demand tends to be more inelastic</a:t>
            </a:r>
          </a:p>
          <a:p>
            <a:endParaRPr lang="en-US" altLang="en-US" dirty="0"/>
          </a:p>
          <a:p>
            <a:pPr lvl="2">
              <a:buFont typeface="Wingdings" panose="05000000000000000000" pitchFamily="2" charset="2"/>
              <a:buChar char="§"/>
            </a:pPr>
            <a:r>
              <a:rPr lang="en-US" altLang="en-US" dirty="0"/>
              <a:t>If the good is a necessity.</a:t>
            </a:r>
          </a:p>
          <a:p>
            <a:pPr lvl="2">
              <a:buFont typeface="Wingdings" panose="05000000000000000000" pitchFamily="2" charset="2"/>
              <a:buChar char="§"/>
            </a:pPr>
            <a:r>
              <a:rPr lang="en-US" altLang="en-US" dirty="0"/>
              <a:t>If the time period is shorter.</a:t>
            </a:r>
          </a:p>
          <a:p>
            <a:pPr lvl="2">
              <a:buFont typeface="Wingdings" panose="05000000000000000000" pitchFamily="2" charset="2"/>
              <a:buChar char="§"/>
            </a:pPr>
            <a:r>
              <a:rPr lang="en-US" altLang="en-US" dirty="0"/>
              <a:t>The smaller the number of close substitutes.</a:t>
            </a:r>
          </a:p>
          <a:p>
            <a:pPr lvl="2">
              <a:buFont typeface="Wingdings" panose="05000000000000000000" pitchFamily="2" charset="2"/>
              <a:buChar char="§"/>
            </a:pPr>
            <a:r>
              <a:rPr lang="en-US" altLang="en-US" dirty="0"/>
              <a:t>The more broadly defined the market.</a:t>
            </a:r>
          </a:p>
          <a:p>
            <a:pPr lvl="1"/>
            <a:endParaRPr lang="en-US" altLang="en-US" dirty="0"/>
          </a:p>
        </p:txBody>
      </p:sp>
    </p:spTree>
    <p:extLst>
      <p:ext uri="{BB962C8B-B14F-4D97-AF65-F5344CB8AC3E}">
        <p14:creationId xmlns:p14="http://schemas.microsoft.com/office/powerpoint/2010/main" val="3115489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dissolve">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9731">
                                            <p:txEl>
                                              <p:pRg st="2" end="2"/>
                                            </p:txEl>
                                          </p:spTgt>
                                        </p:tgtEl>
                                        <p:attrNameLst>
                                          <p:attrName>style.visibility</p:attrName>
                                        </p:attrNameLst>
                                      </p:cBhvr>
                                      <p:to>
                                        <p:strVal val="visible"/>
                                      </p:to>
                                    </p:set>
                                    <p:animEffect transition="in" filter="dissolve">
                                      <p:cBhvr>
                                        <p:cTn id="12" dur="500"/>
                                        <p:tgtEl>
                                          <p:spTgt spid="3297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9731">
                                            <p:txEl>
                                              <p:pRg st="3" end="3"/>
                                            </p:txEl>
                                          </p:spTgt>
                                        </p:tgtEl>
                                        <p:attrNameLst>
                                          <p:attrName>style.visibility</p:attrName>
                                        </p:attrNameLst>
                                      </p:cBhvr>
                                      <p:to>
                                        <p:strVal val="visible"/>
                                      </p:to>
                                    </p:set>
                                    <p:animEffect transition="in" filter="dissolve">
                                      <p:cBhvr>
                                        <p:cTn id="17" dur="500"/>
                                        <p:tgtEl>
                                          <p:spTgt spid="3297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9731">
                                            <p:txEl>
                                              <p:pRg st="4" end="4"/>
                                            </p:txEl>
                                          </p:spTgt>
                                        </p:tgtEl>
                                        <p:attrNameLst>
                                          <p:attrName>style.visibility</p:attrName>
                                        </p:attrNameLst>
                                      </p:cBhvr>
                                      <p:to>
                                        <p:strVal val="visible"/>
                                      </p:to>
                                    </p:set>
                                    <p:animEffect transition="in" filter="dissolve">
                                      <p:cBhvr>
                                        <p:cTn id="22" dur="500"/>
                                        <p:tgtEl>
                                          <p:spTgt spid="3297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9731">
                                            <p:txEl>
                                              <p:pRg st="5" end="5"/>
                                            </p:txEl>
                                          </p:spTgt>
                                        </p:tgtEl>
                                        <p:attrNameLst>
                                          <p:attrName>style.visibility</p:attrName>
                                        </p:attrNameLst>
                                      </p:cBhvr>
                                      <p:to>
                                        <p:strVal val="visible"/>
                                      </p:to>
                                    </p:set>
                                    <p:animEffect transition="in" filter="dissolve">
                                      <p:cBhvr>
                                        <p:cTn id="27" dur="500"/>
                                        <p:tgtEl>
                                          <p:spTgt spid="329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5"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6"/>
          <p:cNvSpPr>
            <a:spLocks noGrp="1" noChangeArrowheads="1"/>
          </p:cNvSpPr>
          <p:nvPr>
            <p:ph type="title"/>
          </p:nvPr>
        </p:nvSpPr>
        <p:spPr>
          <a:xfrm>
            <a:off x="1275008" y="457200"/>
            <a:ext cx="8630992" cy="1143000"/>
          </a:xfrm>
          <a:noFill/>
          <a:ln/>
        </p:spPr>
        <p:txBody>
          <a:bodyPr>
            <a:normAutofit/>
          </a:bodyPr>
          <a:lstStyle/>
          <a:p>
            <a:r>
              <a:rPr lang="en-US" altLang="en-US" sz="3200" dirty="0"/>
              <a:t>Determinants of  Price Elasticity of Demand</a:t>
            </a:r>
            <a:endParaRPr lang="en-US" altLang="en-US" sz="3200" dirty="0">
              <a:effectLst>
                <a:outerShdw blurRad="38100" dist="38100" dir="2700000" algn="tl">
                  <a:srgbClr val="000000"/>
                </a:outerShdw>
              </a:effectLst>
              <a:latin typeface="Tahoma" panose="020B0604030504040204" pitchFamily="34" charset="0"/>
            </a:endParaRPr>
          </a:p>
        </p:txBody>
      </p:sp>
      <p:sp>
        <p:nvSpPr>
          <p:cNvPr id="161799" name="Rectangle 7"/>
          <p:cNvSpPr>
            <a:spLocks noGrp="1" noChangeArrowheads="1"/>
          </p:cNvSpPr>
          <p:nvPr>
            <p:ph idx="1"/>
          </p:nvPr>
        </p:nvSpPr>
        <p:spPr>
          <a:xfrm>
            <a:off x="1094704" y="1981200"/>
            <a:ext cx="8887496" cy="4419600"/>
          </a:xfrm>
          <a:noFill/>
          <a:ln/>
        </p:spPr>
        <p:txBody>
          <a:bodyPr/>
          <a:lstStyle/>
          <a:p>
            <a:pPr algn="ctr">
              <a:buFont typeface="Monotype Sorts" pitchFamily="-2" charset="2"/>
              <a:buNone/>
            </a:pPr>
            <a:r>
              <a:rPr lang="en-US" altLang="en-US" i="1" dirty="0"/>
              <a:t>Demand tends to be more elastic :</a:t>
            </a:r>
            <a:br>
              <a:rPr lang="en-US" altLang="en-US" i="1" dirty="0"/>
            </a:br>
            <a:endParaRPr lang="en-US" altLang="en-US" i="1" dirty="0"/>
          </a:p>
          <a:p>
            <a:pPr>
              <a:buClr>
                <a:srgbClr val="F09A0E"/>
              </a:buClr>
              <a:buFont typeface="Monotype Sorts" pitchFamily="-2" charset="2"/>
              <a:buChar char="u"/>
            </a:pPr>
            <a:r>
              <a:rPr lang="en-US" altLang="en-US" dirty="0"/>
              <a:t>if the good is a luxury.</a:t>
            </a:r>
          </a:p>
          <a:p>
            <a:pPr>
              <a:buClr>
                <a:srgbClr val="F09A0E"/>
              </a:buClr>
              <a:buFont typeface="Monotype Sorts" pitchFamily="-2" charset="2"/>
              <a:buChar char="u"/>
            </a:pPr>
            <a:r>
              <a:rPr lang="en-US" altLang="en-US" dirty="0"/>
              <a:t>the longer the time period.</a:t>
            </a:r>
          </a:p>
          <a:p>
            <a:pPr>
              <a:buClr>
                <a:srgbClr val="F09A0E"/>
              </a:buClr>
              <a:buFont typeface="Monotype Sorts" pitchFamily="-2" charset="2"/>
              <a:buChar char="u"/>
            </a:pPr>
            <a:r>
              <a:rPr lang="en-US" altLang="en-US" dirty="0"/>
              <a:t>the larger the number of close substitutes.</a:t>
            </a:r>
          </a:p>
          <a:p>
            <a:pPr>
              <a:buClr>
                <a:srgbClr val="F09A0E"/>
              </a:buClr>
              <a:buFont typeface="Monotype Sorts" pitchFamily="-2" charset="2"/>
              <a:buChar char="u"/>
            </a:pPr>
            <a:r>
              <a:rPr lang="en-US" altLang="en-US" dirty="0"/>
              <a:t>the more narrowly defined the market</a:t>
            </a:r>
            <a:r>
              <a:rPr lang="en-US" altLang="en-US" dirty="0">
                <a:solidFill>
                  <a:srgbClr val="474A81"/>
                </a:solidFill>
              </a:rPr>
              <a:t>.</a:t>
            </a:r>
            <a:endParaRPr lang="en-US" altLang="en-US" dirty="0"/>
          </a:p>
        </p:txBody>
      </p:sp>
    </p:spTree>
    <p:extLst>
      <p:ext uri="{BB962C8B-B14F-4D97-AF65-F5344CB8AC3E}">
        <p14:creationId xmlns:p14="http://schemas.microsoft.com/office/powerpoint/2010/main" val="862402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6"/>
          <p:cNvSpPr>
            <a:spLocks noGrp="1" noChangeArrowheads="1"/>
          </p:cNvSpPr>
          <p:nvPr>
            <p:ph type="title"/>
          </p:nvPr>
        </p:nvSpPr>
        <p:spPr>
          <a:noFill/>
          <a:ln/>
        </p:spPr>
        <p:txBody>
          <a:bodyPr/>
          <a:lstStyle/>
          <a:p>
            <a:pPr algn="ctr"/>
            <a:r>
              <a:rPr lang="en-US" altLang="en-US" sz="4000">
                <a:solidFill>
                  <a:srgbClr val="7A0014"/>
                </a:solidFill>
              </a:rPr>
              <a:t>Elasticity and Total Revenue</a:t>
            </a:r>
            <a:endParaRPr lang="en-US" altLang="en-US" sz="4000">
              <a:solidFill>
                <a:srgbClr val="A50021"/>
              </a:solidFill>
              <a:effectLst>
                <a:outerShdw blurRad="38100" dist="38100" dir="2700000" algn="tl">
                  <a:srgbClr val="000000"/>
                </a:outerShdw>
              </a:effectLst>
              <a:latin typeface="Tahoma" panose="020B0604030504040204" pitchFamily="34" charset="0"/>
            </a:endParaRPr>
          </a:p>
        </p:txBody>
      </p:sp>
      <p:sp>
        <p:nvSpPr>
          <p:cNvPr id="45063" name="Rectangle 7"/>
          <p:cNvSpPr>
            <a:spLocks noGrp="1" noChangeArrowheads="1"/>
          </p:cNvSpPr>
          <p:nvPr>
            <p:ph idx="1"/>
          </p:nvPr>
        </p:nvSpPr>
        <p:spPr>
          <a:noFill/>
          <a:ln/>
        </p:spPr>
        <p:txBody>
          <a:bodyPr/>
          <a:lstStyle/>
          <a:p>
            <a:pPr>
              <a:buClr>
                <a:srgbClr val="F09A0E"/>
              </a:buClr>
              <a:buFont typeface="Monotype Sorts" pitchFamily="-2" charset="2"/>
              <a:buChar char="u"/>
            </a:pPr>
            <a:r>
              <a:rPr lang="en-US" altLang="en-US" dirty="0">
                <a:solidFill>
                  <a:srgbClr val="B0001D"/>
                </a:solidFill>
              </a:rPr>
              <a:t>Total revenue</a:t>
            </a:r>
            <a:r>
              <a:rPr lang="en-US" altLang="en-US" dirty="0"/>
              <a:t> </a:t>
            </a:r>
            <a:r>
              <a:rPr lang="en-US" altLang="en-US" dirty="0">
                <a:solidFill>
                  <a:srgbClr val="474A81"/>
                </a:solidFill>
              </a:rPr>
              <a:t>is the amount paid by buyers and received by sellers of a good.</a:t>
            </a:r>
          </a:p>
          <a:p>
            <a:pPr>
              <a:buClr>
                <a:srgbClr val="F09A0E"/>
              </a:buClr>
              <a:buFont typeface="Monotype Sorts" pitchFamily="-2" charset="2"/>
              <a:buChar char="u"/>
            </a:pPr>
            <a:r>
              <a:rPr lang="en-US" altLang="en-US" dirty="0">
                <a:solidFill>
                  <a:srgbClr val="474A81"/>
                </a:solidFill>
              </a:rPr>
              <a:t>Computed as the price of the good times the quantity sold.</a:t>
            </a:r>
            <a:br>
              <a:rPr lang="en-US" altLang="en-US" dirty="0">
                <a:solidFill>
                  <a:srgbClr val="474A81"/>
                </a:solidFill>
              </a:rPr>
            </a:br>
            <a:endParaRPr lang="en-US" altLang="en-US" dirty="0"/>
          </a:p>
          <a:p>
            <a:pPr algn="ctr">
              <a:buFont typeface="Monotype Sorts" pitchFamily="-2" charset="2"/>
              <a:buNone/>
            </a:pPr>
            <a:r>
              <a:rPr lang="en-US" altLang="en-US" sz="4000" i="1" dirty="0">
                <a:solidFill>
                  <a:srgbClr val="B0001D"/>
                </a:solidFill>
                <a:latin typeface="Arial" panose="020B0604020202020204" pitchFamily="34" charset="0"/>
              </a:rPr>
              <a:t>TR = P x Q</a:t>
            </a:r>
            <a:endParaRPr lang="en-US" altLang="en-US" sz="4000" i="1" dirty="0">
              <a:solidFill>
                <a:srgbClr val="9234DB"/>
              </a:solidFill>
              <a:latin typeface="Arial" panose="020B0604020202020204" pitchFamily="34" charset="0"/>
            </a:endParaRPr>
          </a:p>
        </p:txBody>
      </p:sp>
    </p:spTree>
    <p:extLst>
      <p:ext uri="{BB962C8B-B14F-4D97-AF65-F5344CB8AC3E}">
        <p14:creationId xmlns:p14="http://schemas.microsoft.com/office/powerpoint/2010/main" val="97228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fontScale="90000"/>
          </a:bodyPr>
          <a:lstStyle/>
          <a:p>
            <a:br>
              <a:rPr lang="en-US" dirty="0"/>
            </a:br>
            <a:r>
              <a:rPr lang="en-US" b="1" dirty="0"/>
              <a:t>Autonomous and Derived demand </a:t>
            </a:r>
            <a:endParaRPr lang="en-US" dirty="0"/>
          </a:p>
        </p:txBody>
      </p:sp>
      <p:sp>
        <p:nvSpPr>
          <p:cNvPr id="3" name="Content Placeholder 2"/>
          <p:cNvSpPr>
            <a:spLocks noGrp="1"/>
          </p:cNvSpPr>
          <p:nvPr>
            <p:ph idx="1"/>
          </p:nvPr>
        </p:nvSpPr>
        <p:spPr>
          <a:xfrm>
            <a:off x="838200" y="1501254"/>
            <a:ext cx="10515600" cy="4675709"/>
          </a:xfrm>
        </p:spPr>
        <p:txBody>
          <a:bodyPr>
            <a:normAutofit lnSpcReduction="10000"/>
          </a:bodyPr>
          <a:lstStyle/>
          <a:p>
            <a:endParaRPr lang="en-US" dirty="0"/>
          </a:p>
          <a:p>
            <a:pPr algn="just"/>
            <a:r>
              <a:rPr lang="en-US" dirty="0"/>
              <a:t>An autonomous demand or direct demand for a commodity is one that arises on its own out of a natural desire to consume or possess a commodity. This type of demand is independent of the demand for other commodities.</a:t>
            </a:r>
          </a:p>
          <a:p>
            <a:pPr algn="just"/>
            <a:endParaRPr lang="en-US" dirty="0"/>
          </a:p>
          <a:p>
            <a:pPr algn="just"/>
            <a:r>
              <a:rPr lang="en-US" dirty="0"/>
              <a:t>The demand for a commodity which arises from the demand for other commodities, </a:t>
            </a:r>
            <a:r>
              <a:rPr lang="en-US" b="1" dirty="0"/>
              <a:t>called ‘parent products’ is called derived demand</a:t>
            </a:r>
            <a:r>
              <a:rPr lang="en-US" i="1" dirty="0"/>
              <a:t>. Demand for land, fertilizers and </a:t>
            </a:r>
            <a:r>
              <a:rPr lang="en-US" dirty="0"/>
              <a:t>agricultural tools, is a derived demand because these commodities are demanded due to demand for food. </a:t>
            </a:r>
          </a:p>
        </p:txBody>
      </p:sp>
    </p:spTree>
    <p:extLst>
      <p:ext uri="{BB962C8B-B14F-4D97-AF65-F5344CB8AC3E}">
        <p14:creationId xmlns:p14="http://schemas.microsoft.com/office/powerpoint/2010/main" val="1519661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495550" y="57515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 name="Rectangle 3"/>
          <p:cNvSpPr>
            <a:spLocks noChangeArrowheads="1"/>
          </p:cNvSpPr>
          <p:nvPr/>
        </p:nvSpPr>
        <p:spPr bwMode="auto">
          <a:xfrm>
            <a:off x="4933950" y="57515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Rectangle 5" descr="90%"/>
          <p:cNvSpPr>
            <a:spLocks noChangeArrowheads="1"/>
          </p:cNvSpPr>
          <p:nvPr/>
        </p:nvSpPr>
        <p:spPr bwMode="auto">
          <a:xfrm>
            <a:off x="2547939" y="2819401"/>
            <a:ext cx="3836987" cy="2663825"/>
          </a:xfrm>
          <a:prstGeom prst="rect">
            <a:avLst/>
          </a:prstGeom>
          <a:pattFill prst="pct90">
            <a:fgClr>
              <a:srgbClr val="F9D8A3"/>
            </a:fgClr>
            <a:bgClr>
              <a:srgbClr val="A5002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Rectangle 6"/>
          <p:cNvSpPr>
            <a:spLocks noChangeArrowheads="1"/>
          </p:cNvSpPr>
          <p:nvPr/>
        </p:nvSpPr>
        <p:spPr bwMode="auto">
          <a:xfrm>
            <a:off x="2122489" y="2659063"/>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a:solidFill>
                  <a:srgbClr val="000000"/>
                </a:solidFill>
                <a:latin typeface="Arial Narrow" panose="020B0606020202030204" pitchFamily="34" charset="0"/>
              </a:rPr>
              <a:t>$4</a:t>
            </a:r>
          </a:p>
        </p:txBody>
      </p:sp>
      <p:sp>
        <p:nvSpPr>
          <p:cNvPr id="47111" name="Rectangle 7"/>
          <p:cNvSpPr>
            <a:spLocks noChangeArrowheads="1"/>
          </p:cNvSpPr>
          <p:nvPr/>
        </p:nvSpPr>
        <p:spPr bwMode="auto">
          <a:xfrm>
            <a:off x="8839201" y="4191001"/>
            <a:ext cx="746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b="1">
                <a:solidFill>
                  <a:srgbClr val="000000"/>
                </a:solidFill>
                <a:latin typeface="Arial Narrow" panose="020B0606020202030204" pitchFamily="34" charset="0"/>
              </a:rPr>
              <a:t>Demand</a:t>
            </a:r>
          </a:p>
        </p:txBody>
      </p:sp>
      <p:sp>
        <p:nvSpPr>
          <p:cNvPr id="47112" name="Rectangle 8"/>
          <p:cNvSpPr>
            <a:spLocks noChangeArrowheads="1"/>
          </p:cNvSpPr>
          <p:nvPr/>
        </p:nvSpPr>
        <p:spPr bwMode="auto">
          <a:xfrm>
            <a:off x="9740900" y="5562600"/>
            <a:ext cx="9361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200" b="1">
                <a:solidFill>
                  <a:srgbClr val="000000"/>
                </a:solidFill>
                <a:latin typeface="Arial Narrow" panose="020B0606020202030204" pitchFamily="34" charset="0"/>
              </a:rPr>
              <a:t>Quantity</a:t>
            </a:r>
          </a:p>
        </p:txBody>
      </p:sp>
      <p:sp>
        <p:nvSpPr>
          <p:cNvPr id="47113" name="Rectangle 9"/>
          <p:cNvSpPr>
            <a:spLocks noChangeArrowheads="1"/>
          </p:cNvSpPr>
          <p:nvPr/>
        </p:nvSpPr>
        <p:spPr bwMode="auto">
          <a:xfrm>
            <a:off x="2122488" y="3965575"/>
            <a:ext cx="139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i="1">
                <a:solidFill>
                  <a:srgbClr val="000000"/>
                </a:solidFill>
                <a:latin typeface="Arial Narrow" panose="020B0606020202030204" pitchFamily="34" charset="0"/>
              </a:rPr>
              <a:t>P</a:t>
            </a:r>
          </a:p>
        </p:txBody>
      </p:sp>
      <p:sp>
        <p:nvSpPr>
          <p:cNvPr id="47114" name="Rectangle 10"/>
          <p:cNvSpPr>
            <a:spLocks noChangeArrowheads="1"/>
          </p:cNvSpPr>
          <p:nvPr/>
        </p:nvSpPr>
        <p:spPr bwMode="auto">
          <a:xfrm>
            <a:off x="2308225" y="5537200"/>
            <a:ext cx="115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a:solidFill>
                  <a:srgbClr val="000000"/>
                </a:solidFill>
                <a:latin typeface="Arial Narrow" panose="020B0606020202030204" pitchFamily="34" charset="0"/>
              </a:rPr>
              <a:t>0</a:t>
            </a:r>
          </a:p>
        </p:txBody>
      </p:sp>
      <p:sp>
        <p:nvSpPr>
          <p:cNvPr id="47115" name="Rectangle 11"/>
          <p:cNvSpPr>
            <a:spLocks noChangeArrowheads="1"/>
          </p:cNvSpPr>
          <p:nvPr/>
        </p:nvSpPr>
        <p:spPr bwMode="auto">
          <a:xfrm>
            <a:off x="1905001" y="1447800"/>
            <a:ext cx="5642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200" b="1">
                <a:solidFill>
                  <a:srgbClr val="000000"/>
                </a:solidFill>
                <a:latin typeface="Arial Narrow" panose="020B0606020202030204" pitchFamily="34" charset="0"/>
              </a:rPr>
              <a:t>Price</a:t>
            </a:r>
          </a:p>
        </p:txBody>
      </p:sp>
      <p:sp>
        <p:nvSpPr>
          <p:cNvPr id="47116" name="Freeform 12"/>
          <p:cNvSpPr>
            <a:spLocks/>
          </p:cNvSpPr>
          <p:nvPr/>
        </p:nvSpPr>
        <p:spPr bwMode="auto">
          <a:xfrm>
            <a:off x="2414588" y="2819400"/>
            <a:ext cx="82550" cy="107950"/>
          </a:xfrm>
          <a:custGeom>
            <a:avLst/>
            <a:gdLst>
              <a:gd name="T0" fmla="*/ 51 w 52"/>
              <a:gd name="T1" fmla="*/ 0 h 68"/>
              <a:gd name="T2" fmla="*/ 17 w 52"/>
              <a:gd name="T3" fmla="*/ 0 h 68"/>
              <a:gd name="T4" fmla="*/ 0 w 52"/>
              <a:gd name="T5" fmla="*/ 33 h 68"/>
              <a:gd name="T6" fmla="*/ 0 w 52"/>
              <a:gd name="T7" fmla="*/ 67 h 68"/>
            </a:gdLst>
            <a:ahLst/>
            <a:cxnLst>
              <a:cxn ang="0">
                <a:pos x="T0" y="T1"/>
              </a:cxn>
              <a:cxn ang="0">
                <a:pos x="T2" y="T3"/>
              </a:cxn>
              <a:cxn ang="0">
                <a:pos x="T4" y="T5"/>
              </a:cxn>
              <a:cxn ang="0">
                <a:pos x="T6" y="T7"/>
              </a:cxn>
            </a:cxnLst>
            <a:rect l="0" t="0" r="r" b="b"/>
            <a:pathLst>
              <a:path w="52" h="68">
                <a:moveTo>
                  <a:pt x="51" y="0"/>
                </a:moveTo>
                <a:lnTo>
                  <a:pt x="17" y="0"/>
                </a:lnTo>
                <a:lnTo>
                  <a:pt x="0" y="33"/>
                </a:lnTo>
                <a:lnTo>
                  <a:pt x="0" y="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Freeform 13"/>
          <p:cNvSpPr>
            <a:spLocks/>
          </p:cNvSpPr>
          <p:nvPr/>
        </p:nvSpPr>
        <p:spPr bwMode="auto">
          <a:xfrm>
            <a:off x="2417764" y="2925764"/>
            <a:ext cx="1587" cy="1120775"/>
          </a:xfrm>
          <a:custGeom>
            <a:avLst/>
            <a:gdLst>
              <a:gd name="T0" fmla="*/ 0 w 1"/>
              <a:gd name="T1" fmla="*/ 0 h 706"/>
              <a:gd name="T2" fmla="*/ 0 w 1"/>
              <a:gd name="T3" fmla="*/ 185 h 706"/>
              <a:gd name="T4" fmla="*/ 0 w 1"/>
              <a:gd name="T5" fmla="*/ 520 h 706"/>
              <a:gd name="T6" fmla="*/ 0 w 1"/>
              <a:gd name="T7" fmla="*/ 705 h 706"/>
            </a:gdLst>
            <a:ahLst/>
            <a:cxnLst>
              <a:cxn ang="0">
                <a:pos x="T0" y="T1"/>
              </a:cxn>
              <a:cxn ang="0">
                <a:pos x="T2" y="T3"/>
              </a:cxn>
              <a:cxn ang="0">
                <a:pos x="T4" y="T5"/>
              </a:cxn>
              <a:cxn ang="0">
                <a:pos x="T6" y="T7"/>
              </a:cxn>
            </a:cxnLst>
            <a:rect l="0" t="0" r="r" b="b"/>
            <a:pathLst>
              <a:path w="1" h="706">
                <a:moveTo>
                  <a:pt x="0" y="0"/>
                </a:moveTo>
                <a:lnTo>
                  <a:pt x="0" y="185"/>
                </a:lnTo>
                <a:lnTo>
                  <a:pt x="0" y="520"/>
                </a:lnTo>
                <a:lnTo>
                  <a:pt x="0" y="70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8" name="Freeform 14"/>
          <p:cNvSpPr>
            <a:spLocks/>
          </p:cNvSpPr>
          <p:nvPr/>
        </p:nvSpPr>
        <p:spPr bwMode="auto">
          <a:xfrm>
            <a:off x="2308225" y="4044950"/>
            <a:ext cx="107950" cy="107950"/>
          </a:xfrm>
          <a:custGeom>
            <a:avLst/>
            <a:gdLst>
              <a:gd name="T0" fmla="*/ 67 w 68"/>
              <a:gd name="T1" fmla="*/ 0 h 68"/>
              <a:gd name="T2" fmla="*/ 50 w 68"/>
              <a:gd name="T3" fmla="*/ 33 h 68"/>
              <a:gd name="T4" fmla="*/ 33 w 68"/>
              <a:gd name="T5" fmla="*/ 50 h 68"/>
              <a:gd name="T6" fmla="*/ 0 w 68"/>
              <a:gd name="T7" fmla="*/ 67 h 68"/>
            </a:gdLst>
            <a:ahLst/>
            <a:cxnLst>
              <a:cxn ang="0">
                <a:pos x="T0" y="T1"/>
              </a:cxn>
              <a:cxn ang="0">
                <a:pos x="T2" y="T3"/>
              </a:cxn>
              <a:cxn ang="0">
                <a:pos x="T4" y="T5"/>
              </a:cxn>
              <a:cxn ang="0">
                <a:pos x="T6" y="T7"/>
              </a:cxn>
            </a:cxnLst>
            <a:rect l="0" t="0" r="r" b="b"/>
            <a:pathLst>
              <a:path w="68" h="68">
                <a:moveTo>
                  <a:pt x="67" y="0"/>
                </a:moveTo>
                <a:lnTo>
                  <a:pt x="50" y="33"/>
                </a:lnTo>
                <a:lnTo>
                  <a:pt x="33" y="50"/>
                </a:lnTo>
                <a:lnTo>
                  <a:pt x="0" y="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Freeform 15"/>
          <p:cNvSpPr>
            <a:spLocks/>
          </p:cNvSpPr>
          <p:nvPr/>
        </p:nvSpPr>
        <p:spPr bwMode="auto">
          <a:xfrm>
            <a:off x="2308225" y="4151313"/>
            <a:ext cx="107950" cy="80962"/>
          </a:xfrm>
          <a:custGeom>
            <a:avLst/>
            <a:gdLst>
              <a:gd name="T0" fmla="*/ 0 w 68"/>
              <a:gd name="T1" fmla="*/ 0 h 51"/>
              <a:gd name="T2" fmla="*/ 33 w 68"/>
              <a:gd name="T3" fmla="*/ 0 h 51"/>
              <a:gd name="T4" fmla="*/ 50 w 68"/>
              <a:gd name="T5" fmla="*/ 17 h 51"/>
              <a:gd name="T6" fmla="*/ 67 w 68"/>
              <a:gd name="T7" fmla="*/ 50 h 51"/>
            </a:gdLst>
            <a:ahLst/>
            <a:cxnLst>
              <a:cxn ang="0">
                <a:pos x="T0" y="T1"/>
              </a:cxn>
              <a:cxn ang="0">
                <a:pos x="T2" y="T3"/>
              </a:cxn>
              <a:cxn ang="0">
                <a:pos x="T4" y="T5"/>
              </a:cxn>
              <a:cxn ang="0">
                <a:pos x="T6" y="T7"/>
              </a:cxn>
            </a:cxnLst>
            <a:rect l="0" t="0" r="r" b="b"/>
            <a:pathLst>
              <a:path w="68" h="51">
                <a:moveTo>
                  <a:pt x="0" y="0"/>
                </a:moveTo>
                <a:lnTo>
                  <a:pt x="33" y="0"/>
                </a:lnTo>
                <a:lnTo>
                  <a:pt x="50" y="17"/>
                </a:lnTo>
                <a:lnTo>
                  <a:pt x="67" y="5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0" name="Freeform 16"/>
          <p:cNvSpPr>
            <a:spLocks/>
          </p:cNvSpPr>
          <p:nvPr/>
        </p:nvSpPr>
        <p:spPr bwMode="auto">
          <a:xfrm>
            <a:off x="2417764" y="4230689"/>
            <a:ext cx="1587" cy="1120775"/>
          </a:xfrm>
          <a:custGeom>
            <a:avLst/>
            <a:gdLst>
              <a:gd name="T0" fmla="*/ 0 w 1"/>
              <a:gd name="T1" fmla="*/ 0 h 706"/>
              <a:gd name="T2" fmla="*/ 0 w 1"/>
              <a:gd name="T3" fmla="*/ 185 h 706"/>
              <a:gd name="T4" fmla="*/ 0 w 1"/>
              <a:gd name="T5" fmla="*/ 520 h 706"/>
              <a:gd name="T6" fmla="*/ 0 w 1"/>
              <a:gd name="T7" fmla="*/ 705 h 706"/>
            </a:gdLst>
            <a:ahLst/>
            <a:cxnLst>
              <a:cxn ang="0">
                <a:pos x="T0" y="T1"/>
              </a:cxn>
              <a:cxn ang="0">
                <a:pos x="T2" y="T3"/>
              </a:cxn>
              <a:cxn ang="0">
                <a:pos x="T4" y="T5"/>
              </a:cxn>
              <a:cxn ang="0">
                <a:pos x="T6" y="T7"/>
              </a:cxn>
            </a:cxnLst>
            <a:rect l="0" t="0" r="r" b="b"/>
            <a:pathLst>
              <a:path w="1" h="706">
                <a:moveTo>
                  <a:pt x="0" y="0"/>
                </a:moveTo>
                <a:lnTo>
                  <a:pt x="0" y="185"/>
                </a:lnTo>
                <a:lnTo>
                  <a:pt x="0" y="520"/>
                </a:lnTo>
                <a:lnTo>
                  <a:pt x="0" y="70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Freeform 17"/>
          <p:cNvSpPr>
            <a:spLocks/>
          </p:cNvSpPr>
          <p:nvPr/>
        </p:nvSpPr>
        <p:spPr bwMode="auto">
          <a:xfrm>
            <a:off x="2414588" y="5349875"/>
            <a:ext cx="82550" cy="107950"/>
          </a:xfrm>
          <a:custGeom>
            <a:avLst/>
            <a:gdLst>
              <a:gd name="T0" fmla="*/ 0 w 52"/>
              <a:gd name="T1" fmla="*/ 0 h 68"/>
              <a:gd name="T2" fmla="*/ 0 w 52"/>
              <a:gd name="T3" fmla="*/ 33 h 68"/>
              <a:gd name="T4" fmla="*/ 17 w 52"/>
              <a:gd name="T5" fmla="*/ 50 h 68"/>
              <a:gd name="T6" fmla="*/ 51 w 52"/>
              <a:gd name="T7" fmla="*/ 67 h 68"/>
            </a:gdLst>
            <a:ahLst/>
            <a:cxnLst>
              <a:cxn ang="0">
                <a:pos x="T0" y="T1"/>
              </a:cxn>
              <a:cxn ang="0">
                <a:pos x="T2" y="T3"/>
              </a:cxn>
              <a:cxn ang="0">
                <a:pos x="T4" y="T5"/>
              </a:cxn>
              <a:cxn ang="0">
                <a:pos x="T6" y="T7"/>
              </a:cxn>
            </a:cxnLst>
            <a:rect l="0" t="0" r="r" b="b"/>
            <a:pathLst>
              <a:path w="52" h="68">
                <a:moveTo>
                  <a:pt x="0" y="0"/>
                </a:moveTo>
                <a:lnTo>
                  <a:pt x="0" y="33"/>
                </a:lnTo>
                <a:lnTo>
                  <a:pt x="17" y="50"/>
                </a:lnTo>
                <a:lnTo>
                  <a:pt x="51" y="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2" name="Rectangle 18"/>
          <p:cNvSpPr>
            <a:spLocks noChangeArrowheads="1"/>
          </p:cNvSpPr>
          <p:nvPr/>
        </p:nvSpPr>
        <p:spPr bwMode="auto">
          <a:xfrm>
            <a:off x="3200401" y="3352800"/>
            <a:ext cx="2043113" cy="427038"/>
          </a:xfrm>
          <a:prstGeom prst="rect">
            <a:avLst/>
          </a:prstGeom>
          <a:solidFill>
            <a:srgbClr val="F9D8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800" b="1" i="1">
                <a:solidFill>
                  <a:srgbClr val="B0001D"/>
                </a:solidFill>
                <a:latin typeface="Arial Narrow" panose="020B0606020202030204" pitchFamily="34" charset="0"/>
              </a:rPr>
              <a:t>P  </a:t>
            </a:r>
            <a:r>
              <a:rPr lang="en-US" altLang="en-US" sz="2800" b="1" i="1">
                <a:solidFill>
                  <a:srgbClr val="B0001D"/>
                </a:solidFill>
                <a:latin typeface="Arial" panose="020B0604020202020204" pitchFamily="34" charset="0"/>
              </a:rPr>
              <a:t>x</a:t>
            </a:r>
            <a:r>
              <a:rPr lang="en-US" altLang="en-US" sz="2800" b="1" i="1">
                <a:solidFill>
                  <a:srgbClr val="B0001D"/>
                </a:solidFill>
                <a:latin typeface="Arial Narrow" panose="020B0606020202030204" pitchFamily="34" charset="0"/>
              </a:rPr>
              <a:t>  Q </a:t>
            </a:r>
            <a:r>
              <a:rPr lang="en-US" altLang="en-US" sz="2800" b="1" i="1">
                <a:solidFill>
                  <a:srgbClr val="B0001D"/>
                </a:solidFill>
                <a:latin typeface="Arial" panose="020B0604020202020204" pitchFamily="34" charset="0"/>
              </a:rPr>
              <a:t>=</a:t>
            </a:r>
            <a:r>
              <a:rPr lang="en-US" altLang="en-US" sz="2800" b="1" i="1">
                <a:solidFill>
                  <a:srgbClr val="B0001D"/>
                </a:solidFill>
                <a:latin typeface="Arial Narrow" panose="020B0606020202030204" pitchFamily="34" charset="0"/>
              </a:rPr>
              <a:t>  </a:t>
            </a:r>
            <a:r>
              <a:rPr lang="en-US" altLang="en-US" sz="2800" b="1">
                <a:solidFill>
                  <a:srgbClr val="B0001D"/>
                </a:solidFill>
                <a:latin typeface="Arial Narrow" panose="020B0606020202030204" pitchFamily="34" charset="0"/>
              </a:rPr>
              <a:t>$400</a:t>
            </a:r>
          </a:p>
        </p:txBody>
      </p:sp>
      <p:sp>
        <p:nvSpPr>
          <p:cNvPr id="47123" name="Rectangle 19"/>
          <p:cNvSpPr>
            <a:spLocks noChangeArrowheads="1"/>
          </p:cNvSpPr>
          <p:nvPr/>
        </p:nvSpPr>
        <p:spPr bwMode="auto">
          <a:xfrm>
            <a:off x="4852988" y="3805238"/>
            <a:ext cx="57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a:solidFill>
                  <a:srgbClr val="000000"/>
                </a:solidFill>
                <a:latin typeface="Arial Narrow" panose="020B0606020202030204" pitchFamily="34" charset="0"/>
              </a:rPr>
              <a:t> </a:t>
            </a:r>
          </a:p>
        </p:txBody>
      </p:sp>
      <p:sp>
        <p:nvSpPr>
          <p:cNvPr id="47124" name="Rectangle 20"/>
          <p:cNvSpPr>
            <a:spLocks noChangeArrowheads="1"/>
          </p:cNvSpPr>
          <p:nvPr/>
        </p:nvSpPr>
        <p:spPr bwMode="auto">
          <a:xfrm>
            <a:off x="3276601" y="3886200"/>
            <a:ext cx="2009775" cy="427038"/>
          </a:xfrm>
          <a:prstGeom prst="rect">
            <a:avLst/>
          </a:prstGeom>
          <a:solidFill>
            <a:srgbClr val="F9D8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800" b="1">
                <a:solidFill>
                  <a:srgbClr val="474A81"/>
                </a:solidFill>
                <a:latin typeface="Arial Narrow" panose="020B0606020202030204" pitchFamily="34" charset="0"/>
              </a:rPr>
              <a:t>(total revenue)</a:t>
            </a:r>
            <a:endParaRPr lang="en-US" altLang="en-US" sz="2000" b="1">
              <a:solidFill>
                <a:srgbClr val="474A81"/>
              </a:solidFill>
              <a:latin typeface="Arial Narrow" panose="020B0606020202030204" pitchFamily="34" charset="0"/>
            </a:endParaRPr>
          </a:p>
        </p:txBody>
      </p:sp>
      <p:sp>
        <p:nvSpPr>
          <p:cNvPr id="47125" name="Freeform 21"/>
          <p:cNvSpPr>
            <a:spLocks/>
          </p:cNvSpPr>
          <p:nvPr/>
        </p:nvSpPr>
        <p:spPr bwMode="auto">
          <a:xfrm>
            <a:off x="2547938" y="1474789"/>
            <a:ext cx="8102600" cy="4010025"/>
          </a:xfrm>
          <a:custGeom>
            <a:avLst/>
            <a:gdLst>
              <a:gd name="T0" fmla="*/ 0 w 5104"/>
              <a:gd name="T1" fmla="*/ 0 h 2526"/>
              <a:gd name="T2" fmla="*/ 0 w 5104"/>
              <a:gd name="T3" fmla="*/ 2525 h 2526"/>
              <a:gd name="T4" fmla="*/ 5103 w 5104"/>
              <a:gd name="T5" fmla="*/ 2525 h 2526"/>
            </a:gdLst>
            <a:ahLst/>
            <a:cxnLst>
              <a:cxn ang="0">
                <a:pos x="T0" y="T1"/>
              </a:cxn>
              <a:cxn ang="0">
                <a:pos x="T2" y="T3"/>
              </a:cxn>
              <a:cxn ang="0">
                <a:pos x="T4" y="T5"/>
              </a:cxn>
            </a:cxnLst>
            <a:rect l="0" t="0" r="r" b="b"/>
            <a:pathLst>
              <a:path w="5104" h="2526">
                <a:moveTo>
                  <a:pt x="0" y="0"/>
                </a:moveTo>
                <a:lnTo>
                  <a:pt x="0" y="2525"/>
                </a:lnTo>
                <a:lnTo>
                  <a:pt x="5103" y="2525"/>
                </a:lnTo>
              </a:path>
            </a:pathLst>
          </a:custGeom>
          <a:noFill/>
          <a:ln w="2857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6" name="Rectangle 22"/>
          <p:cNvSpPr>
            <a:spLocks noChangeArrowheads="1"/>
          </p:cNvSpPr>
          <p:nvPr/>
        </p:nvSpPr>
        <p:spPr bwMode="auto">
          <a:xfrm>
            <a:off x="6199188" y="5537201"/>
            <a:ext cx="3510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a:solidFill>
                  <a:srgbClr val="000000"/>
                </a:solidFill>
                <a:latin typeface="Arial Narrow" panose="020B0606020202030204" pitchFamily="34" charset="0"/>
              </a:rPr>
              <a:t>100</a:t>
            </a:r>
          </a:p>
        </p:txBody>
      </p:sp>
      <p:sp>
        <p:nvSpPr>
          <p:cNvPr id="47127" name="Freeform 23"/>
          <p:cNvSpPr>
            <a:spLocks/>
          </p:cNvSpPr>
          <p:nvPr/>
        </p:nvSpPr>
        <p:spPr bwMode="auto">
          <a:xfrm>
            <a:off x="2547939" y="2819401"/>
            <a:ext cx="3838575" cy="2638425"/>
          </a:xfrm>
          <a:custGeom>
            <a:avLst/>
            <a:gdLst>
              <a:gd name="T0" fmla="*/ 2417 w 2418"/>
              <a:gd name="T1" fmla="*/ 1661 h 1662"/>
              <a:gd name="T2" fmla="*/ 2417 w 2418"/>
              <a:gd name="T3" fmla="*/ 0 h 1662"/>
              <a:gd name="T4" fmla="*/ 0 w 2418"/>
              <a:gd name="T5" fmla="*/ 0 h 1662"/>
            </a:gdLst>
            <a:ahLst/>
            <a:cxnLst>
              <a:cxn ang="0">
                <a:pos x="T0" y="T1"/>
              </a:cxn>
              <a:cxn ang="0">
                <a:pos x="T2" y="T3"/>
              </a:cxn>
              <a:cxn ang="0">
                <a:pos x="T4" y="T5"/>
              </a:cxn>
            </a:cxnLst>
            <a:rect l="0" t="0" r="r" b="b"/>
            <a:pathLst>
              <a:path w="2418" h="1662">
                <a:moveTo>
                  <a:pt x="2417" y="1661"/>
                </a:moveTo>
                <a:lnTo>
                  <a:pt x="2417"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Line 24"/>
          <p:cNvSpPr>
            <a:spLocks noChangeShapeType="1"/>
          </p:cNvSpPr>
          <p:nvPr/>
        </p:nvSpPr>
        <p:spPr bwMode="auto">
          <a:xfrm>
            <a:off x="4714876" y="1681163"/>
            <a:ext cx="3802063" cy="2603500"/>
          </a:xfrm>
          <a:prstGeom prst="line">
            <a:avLst/>
          </a:prstGeom>
          <a:noFill/>
          <a:ln w="5715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Freeform 25"/>
          <p:cNvSpPr>
            <a:spLocks/>
          </p:cNvSpPr>
          <p:nvPr/>
        </p:nvSpPr>
        <p:spPr bwMode="auto">
          <a:xfrm>
            <a:off x="6305551" y="2738439"/>
            <a:ext cx="161925" cy="161925"/>
          </a:xfrm>
          <a:custGeom>
            <a:avLst/>
            <a:gdLst>
              <a:gd name="T0" fmla="*/ 50 w 102"/>
              <a:gd name="T1" fmla="*/ 101 h 102"/>
              <a:gd name="T2" fmla="*/ 67 w 102"/>
              <a:gd name="T3" fmla="*/ 101 h 102"/>
              <a:gd name="T4" fmla="*/ 84 w 102"/>
              <a:gd name="T5" fmla="*/ 84 h 102"/>
              <a:gd name="T6" fmla="*/ 101 w 102"/>
              <a:gd name="T7" fmla="*/ 50 h 102"/>
              <a:gd name="T8" fmla="*/ 84 w 102"/>
              <a:gd name="T9" fmla="*/ 34 h 102"/>
              <a:gd name="T10" fmla="*/ 67 w 102"/>
              <a:gd name="T11" fmla="*/ 17 h 102"/>
              <a:gd name="T12" fmla="*/ 50 w 102"/>
              <a:gd name="T13" fmla="*/ 0 h 102"/>
              <a:gd name="T14" fmla="*/ 17 w 102"/>
              <a:gd name="T15" fmla="*/ 17 h 102"/>
              <a:gd name="T16" fmla="*/ 0 w 102"/>
              <a:gd name="T17" fmla="*/ 34 h 102"/>
              <a:gd name="T18" fmla="*/ 0 w 102"/>
              <a:gd name="T19" fmla="*/ 50 h 102"/>
              <a:gd name="T20" fmla="*/ 0 w 102"/>
              <a:gd name="T21" fmla="*/ 84 h 102"/>
              <a:gd name="T22" fmla="*/ 17 w 102"/>
              <a:gd name="T23" fmla="*/ 101 h 102"/>
              <a:gd name="T24" fmla="*/ 50 w 102"/>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2">
                <a:moveTo>
                  <a:pt x="50" y="101"/>
                </a:moveTo>
                <a:lnTo>
                  <a:pt x="67" y="101"/>
                </a:lnTo>
                <a:lnTo>
                  <a:pt x="84" y="84"/>
                </a:lnTo>
                <a:lnTo>
                  <a:pt x="101" y="50"/>
                </a:lnTo>
                <a:lnTo>
                  <a:pt x="84" y="34"/>
                </a:lnTo>
                <a:lnTo>
                  <a:pt x="67" y="17"/>
                </a:lnTo>
                <a:lnTo>
                  <a:pt x="50" y="0"/>
                </a:lnTo>
                <a:lnTo>
                  <a:pt x="17" y="17"/>
                </a:lnTo>
                <a:lnTo>
                  <a:pt x="0" y="34"/>
                </a:lnTo>
                <a:lnTo>
                  <a:pt x="0" y="50"/>
                </a:lnTo>
                <a:lnTo>
                  <a:pt x="0" y="84"/>
                </a:lnTo>
                <a:lnTo>
                  <a:pt x="17" y="101"/>
                </a:lnTo>
                <a:lnTo>
                  <a:pt x="50" y="10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37" name="Group 33"/>
          <p:cNvGrpSpPr>
            <a:grpSpLocks/>
          </p:cNvGrpSpPr>
          <p:nvPr/>
        </p:nvGrpSpPr>
        <p:grpSpPr bwMode="auto">
          <a:xfrm>
            <a:off x="2514601" y="5638800"/>
            <a:ext cx="3732213" cy="465138"/>
            <a:chOff x="409" y="3941"/>
            <a:chExt cx="2351" cy="293"/>
          </a:xfrm>
        </p:grpSpPr>
        <p:sp>
          <p:nvSpPr>
            <p:cNvPr id="47130" name="Rectangle 26"/>
            <p:cNvSpPr>
              <a:spLocks noChangeArrowheads="1"/>
            </p:cNvSpPr>
            <p:nvPr/>
          </p:nvSpPr>
          <p:spPr bwMode="auto">
            <a:xfrm>
              <a:off x="1533" y="4042"/>
              <a:ext cx="1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i="1">
                  <a:solidFill>
                    <a:srgbClr val="000000"/>
                  </a:solidFill>
                  <a:latin typeface="Arial Narrow" panose="020B0606020202030204" pitchFamily="34" charset="0"/>
                </a:rPr>
                <a:t>Q</a:t>
              </a:r>
            </a:p>
          </p:txBody>
        </p:sp>
        <p:sp>
          <p:nvSpPr>
            <p:cNvPr id="47131" name="Freeform 27"/>
            <p:cNvSpPr>
              <a:spLocks/>
            </p:cNvSpPr>
            <p:nvPr/>
          </p:nvSpPr>
          <p:spPr bwMode="auto">
            <a:xfrm>
              <a:off x="409" y="3941"/>
              <a:ext cx="68" cy="51"/>
            </a:xfrm>
            <a:custGeom>
              <a:avLst/>
              <a:gdLst>
                <a:gd name="T0" fmla="*/ 0 w 68"/>
                <a:gd name="T1" fmla="*/ 0 h 51"/>
                <a:gd name="T2" fmla="*/ 17 w 68"/>
                <a:gd name="T3" fmla="*/ 17 h 51"/>
                <a:gd name="T4" fmla="*/ 33 w 68"/>
                <a:gd name="T5" fmla="*/ 50 h 51"/>
                <a:gd name="T6" fmla="*/ 67 w 68"/>
                <a:gd name="T7" fmla="*/ 50 h 51"/>
              </a:gdLst>
              <a:ahLst/>
              <a:cxnLst>
                <a:cxn ang="0">
                  <a:pos x="T0" y="T1"/>
                </a:cxn>
                <a:cxn ang="0">
                  <a:pos x="T2" y="T3"/>
                </a:cxn>
                <a:cxn ang="0">
                  <a:pos x="T4" y="T5"/>
                </a:cxn>
                <a:cxn ang="0">
                  <a:pos x="T6" y="T7"/>
                </a:cxn>
              </a:cxnLst>
              <a:rect l="0" t="0" r="r" b="b"/>
              <a:pathLst>
                <a:path w="68" h="51">
                  <a:moveTo>
                    <a:pt x="0" y="0"/>
                  </a:moveTo>
                  <a:lnTo>
                    <a:pt x="17" y="17"/>
                  </a:lnTo>
                  <a:lnTo>
                    <a:pt x="33" y="50"/>
                  </a:lnTo>
                  <a:lnTo>
                    <a:pt x="67" y="5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2" name="Freeform 28"/>
            <p:cNvSpPr>
              <a:spLocks/>
            </p:cNvSpPr>
            <p:nvPr/>
          </p:nvSpPr>
          <p:spPr bwMode="auto">
            <a:xfrm>
              <a:off x="476" y="3993"/>
              <a:ext cx="1058" cy="1"/>
            </a:xfrm>
            <a:custGeom>
              <a:avLst/>
              <a:gdLst>
                <a:gd name="T0" fmla="*/ 0 w 1058"/>
                <a:gd name="T1" fmla="*/ 0 h 1"/>
                <a:gd name="T2" fmla="*/ 285 w 1058"/>
                <a:gd name="T3" fmla="*/ 0 h 1"/>
                <a:gd name="T4" fmla="*/ 789 w 1058"/>
                <a:gd name="T5" fmla="*/ 0 h 1"/>
                <a:gd name="T6" fmla="*/ 1057 w 1058"/>
                <a:gd name="T7" fmla="*/ 0 h 1"/>
              </a:gdLst>
              <a:ahLst/>
              <a:cxnLst>
                <a:cxn ang="0">
                  <a:pos x="T0" y="T1"/>
                </a:cxn>
                <a:cxn ang="0">
                  <a:pos x="T2" y="T3"/>
                </a:cxn>
                <a:cxn ang="0">
                  <a:pos x="T4" y="T5"/>
                </a:cxn>
                <a:cxn ang="0">
                  <a:pos x="T6" y="T7"/>
                </a:cxn>
              </a:cxnLst>
              <a:rect l="0" t="0" r="r" b="b"/>
              <a:pathLst>
                <a:path w="1058" h="1">
                  <a:moveTo>
                    <a:pt x="0" y="0"/>
                  </a:moveTo>
                  <a:lnTo>
                    <a:pt x="285" y="0"/>
                  </a:lnTo>
                  <a:lnTo>
                    <a:pt x="789" y="0"/>
                  </a:lnTo>
                  <a:lnTo>
                    <a:pt x="105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3" name="Freeform 29"/>
            <p:cNvSpPr>
              <a:spLocks/>
            </p:cNvSpPr>
            <p:nvPr/>
          </p:nvSpPr>
          <p:spPr bwMode="auto">
            <a:xfrm>
              <a:off x="1533" y="3991"/>
              <a:ext cx="52" cy="69"/>
            </a:xfrm>
            <a:custGeom>
              <a:avLst/>
              <a:gdLst>
                <a:gd name="T0" fmla="*/ 0 w 52"/>
                <a:gd name="T1" fmla="*/ 0 h 69"/>
                <a:gd name="T2" fmla="*/ 34 w 52"/>
                <a:gd name="T3" fmla="*/ 17 h 69"/>
                <a:gd name="T4" fmla="*/ 51 w 52"/>
                <a:gd name="T5" fmla="*/ 34 h 69"/>
                <a:gd name="T6" fmla="*/ 51 w 52"/>
                <a:gd name="T7" fmla="*/ 68 h 69"/>
              </a:gdLst>
              <a:ahLst/>
              <a:cxnLst>
                <a:cxn ang="0">
                  <a:pos x="T0" y="T1"/>
                </a:cxn>
                <a:cxn ang="0">
                  <a:pos x="T2" y="T3"/>
                </a:cxn>
                <a:cxn ang="0">
                  <a:pos x="T4" y="T5"/>
                </a:cxn>
                <a:cxn ang="0">
                  <a:pos x="T6" y="T7"/>
                </a:cxn>
              </a:cxnLst>
              <a:rect l="0" t="0" r="r" b="b"/>
              <a:pathLst>
                <a:path w="52" h="69">
                  <a:moveTo>
                    <a:pt x="0" y="0"/>
                  </a:moveTo>
                  <a:lnTo>
                    <a:pt x="34" y="17"/>
                  </a:lnTo>
                  <a:lnTo>
                    <a:pt x="51" y="34"/>
                  </a:lnTo>
                  <a:lnTo>
                    <a:pt x="51" y="6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4" name="Freeform 30"/>
            <p:cNvSpPr>
              <a:spLocks/>
            </p:cNvSpPr>
            <p:nvPr/>
          </p:nvSpPr>
          <p:spPr bwMode="auto">
            <a:xfrm>
              <a:off x="1584" y="3991"/>
              <a:ext cx="68" cy="69"/>
            </a:xfrm>
            <a:custGeom>
              <a:avLst/>
              <a:gdLst>
                <a:gd name="T0" fmla="*/ 0 w 68"/>
                <a:gd name="T1" fmla="*/ 68 h 69"/>
                <a:gd name="T2" fmla="*/ 17 w 68"/>
                <a:gd name="T3" fmla="*/ 34 h 69"/>
                <a:gd name="T4" fmla="*/ 33 w 68"/>
                <a:gd name="T5" fmla="*/ 17 h 69"/>
                <a:gd name="T6" fmla="*/ 67 w 68"/>
                <a:gd name="T7" fmla="*/ 0 h 69"/>
              </a:gdLst>
              <a:ahLst/>
              <a:cxnLst>
                <a:cxn ang="0">
                  <a:pos x="T0" y="T1"/>
                </a:cxn>
                <a:cxn ang="0">
                  <a:pos x="T2" y="T3"/>
                </a:cxn>
                <a:cxn ang="0">
                  <a:pos x="T4" y="T5"/>
                </a:cxn>
                <a:cxn ang="0">
                  <a:pos x="T6" y="T7"/>
                </a:cxn>
              </a:cxnLst>
              <a:rect l="0" t="0" r="r" b="b"/>
              <a:pathLst>
                <a:path w="68" h="69">
                  <a:moveTo>
                    <a:pt x="0" y="68"/>
                  </a:moveTo>
                  <a:lnTo>
                    <a:pt x="17" y="34"/>
                  </a:lnTo>
                  <a:lnTo>
                    <a:pt x="33" y="17"/>
                  </a:lnTo>
                  <a:lnTo>
                    <a:pt x="6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5" name="Freeform 31"/>
            <p:cNvSpPr>
              <a:spLocks/>
            </p:cNvSpPr>
            <p:nvPr/>
          </p:nvSpPr>
          <p:spPr bwMode="auto">
            <a:xfrm>
              <a:off x="1651" y="3993"/>
              <a:ext cx="1042" cy="1"/>
            </a:xfrm>
            <a:custGeom>
              <a:avLst/>
              <a:gdLst>
                <a:gd name="T0" fmla="*/ 0 w 1042"/>
                <a:gd name="T1" fmla="*/ 0 h 1"/>
                <a:gd name="T2" fmla="*/ 269 w 1042"/>
                <a:gd name="T3" fmla="*/ 0 h 1"/>
                <a:gd name="T4" fmla="*/ 772 w 1042"/>
                <a:gd name="T5" fmla="*/ 0 h 1"/>
                <a:gd name="T6" fmla="*/ 1041 w 1042"/>
                <a:gd name="T7" fmla="*/ 0 h 1"/>
              </a:gdLst>
              <a:ahLst/>
              <a:cxnLst>
                <a:cxn ang="0">
                  <a:pos x="T0" y="T1"/>
                </a:cxn>
                <a:cxn ang="0">
                  <a:pos x="T2" y="T3"/>
                </a:cxn>
                <a:cxn ang="0">
                  <a:pos x="T4" y="T5"/>
                </a:cxn>
                <a:cxn ang="0">
                  <a:pos x="T6" y="T7"/>
                </a:cxn>
              </a:cxnLst>
              <a:rect l="0" t="0" r="r" b="b"/>
              <a:pathLst>
                <a:path w="1042" h="1">
                  <a:moveTo>
                    <a:pt x="0" y="0"/>
                  </a:moveTo>
                  <a:lnTo>
                    <a:pt x="269" y="0"/>
                  </a:lnTo>
                  <a:lnTo>
                    <a:pt x="772" y="0"/>
                  </a:lnTo>
                  <a:lnTo>
                    <a:pt x="104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6" name="Freeform 32"/>
            <p:cNvSpPr>
              <a:spLocks/>
            </p:cNvSpPr>
            <p:nvPr/>
          </p:nvSpPr>
          <p:spPr bwMode="auto">
            <a:xfrm>
              <a:off x="2692" y="3941"/>
              <a:ext cx="68" cy="51"/>
            </a:xfrm>
            <a:custGeom>
              <a:avLst/>
              <a:gdLst>
                <a:gd name="T0" fmla="*/ 0 w 68"/>
                <a:gd name="T1" fmla="*/ 50 h 51"/>
                <a:gd name="T2" fmla="*/ 33 w 68"/>
                <a:gd name="T3" fmla="*/ 50 h 51"/>
                <a:gd name="T4" fmla="*/ 50 w 68"/>
                <a:gd name="T5" fmla="*/ 17 h 51"/>
                <a:gd name="T6" fmla="*/ 67 w 68"/>
                <a:gd name="T7" fmla="*/ 0 h 51"/>
              </a:gdLst>
              <a:ahLst/>
              <a:cxnLst>
                <a:cxn ang="0">
                  <a:pos x="T0" y="T1"/>
                </a:cxn>
                <a:cxn ang="0">
                  <a:pos x="T2" y="T3"/>
                </a:cxn>
                <a:cxn ang="0">
                  <a:pos x="T4" y="T5"/>
                </a:cxn>
                <a:cxn ang="0">
                  <a:pos x="T6" y="T7"/>
                </a:cxn>
              </a:cxnLst>
              <a:rect l="0" t="0" r="r" b="b"/>
              <a:pathLst>
                <a:path w="68" h="51">
                  <a:moveTo>
                    <a:pt x="0" y="50"/>
                  </a:moveTo>
                  <a:lnTo>
                    <a:pt x="33" y="50"/>
                  </a:lnTo>
                  <a:lnTo>
                    <a:pt x="50" y="17"/>
                  </a:lnTo>
                  <a:lnTo>
                    <a:pt x="6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141" name="Rectangle 37"/>
          <p:cNvSpPr>
            <a:spLocks noGrp="1" noChangeArrowheads="1"/>
          </p:cNvSpPr>
          <p:nvPr>
            <p:ph type="title"/>
          </p:nvPr>
        </p:nvSpPr>
        <p:spPr>
          <a:xfrm>
            <a:off x="1981200" y="381000"/>
            <a:ext cx="8077200" cy="1143000"/>
          </a:xfrm>
        </p:spPr>
        <p:txBody>
          <a:bodyPr/>
          <a:lstStyle/>
          <a:p>
            <a:pPr algn="ctr"/>
            <a:r>
              <a:rPr lang="en-US" altLang="en-US" sz="4000">
                <a:solidFill>
                  <a:srgbClr val="7A0014"/>
                </a:solidFill>
              </a:rPr>
              <a:t>Elasticity and Total Revenue</a:t>
            </a:r>
            <a:endParaRPr lang="en-US" altLang="en-US" sz="4000">
              <a:solidFill>
                <a:srgbClr val="7A0014"/>
              </a:solidFill>
              <a:effectLst>
                <a:outerShdw blurRad="38100" dist="38100" dir="2700000" algn="tl">
                  <a:srgbClr val="000000"/>
                </a:outerShdw>
              </a:effectLst>
              <a:latin typeface="Tahoma" panose="020B0604030504040204" pitchFamily="34" charset="0"/>
            </a:endParaRPr>
          </a:p>
        </p:txBody>
      </p:sp>
    </p:spTree>
    <p:extLst>
      <p:ext uri="{BB962C8B-B14F-4D97-AF65-F5344CB8AC3E}">
        <p14:creationId xmlns:p14="http://schemas.microsoft.com/office/powerpoint/2010/main" val="1236148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 calcmode="lin" valueType="num">
                                      <p:cBhvr>
                                        <p:cTn id="7" dur="500" fill="hold"/>
                                        <p:tgtEl>
                                          <p:spTgt spid="47109"/>
                                        </p:tgtEl>
                                        <p:attrNameLst>
                                          <p:attrName>ppt_x</p:attrName>
                                        </p:attrNameLst>
                                      </p:cBhvr>
                                      <p:tavLst>
                                        <p:tav tm="0">
                                          <p:val>
                                            <p:strVal val="#ppt_x-#ppt_w/2"/>
                                          </p:val>
                                        </p:tav>
                                        <p:tav tm="100000">
                                          <p:val>
                                            <p:strVal val="#ppt_x"/>
                                          </p:val>
                                        </p:tav>
                                      </p:tavLst>
                                    </p:anim>
                                    <p:anim calcmode="lin" valueType="num">
                                      <p:cBhvr>
                                        <p:cTn id="8" dur="500" fill="hold"/>
                                        <p:tgtEl>
                                          <p:spTgt spid="47109"/>
                                        </p:tgtEl>
                                        <p:attrNameLst>
                                          <p:attrName>ppt_y</p:attrName>
                                        </p:attrNameLst>
                                      </p:cBhvr>
                                      <p:tavLst>
                                        <p:tav tm="0">
                                          <p:val>
                                            <p:strVal val="#ppt_y"/>
                                          </p:val>
                                        </p:tav>
                                        <p:tav tm="100000">
                                          <p:val>
                                            <p:strVal val="#ppt_y"/>
                                          </p:val>
                                        </p:tav>
                                      </p:tavLst>
                                    </p:anim>
                                    <p:anim calcmode="lin" valueType="num">
                                      <p:cBhvr>
                                        <p:cTn id="9" dur="500" fill="hold"/>
                                        <p:tgtEl>
                                          <p:spTgt spid="47109"/>
                                        </p:tgtEl>
                                        <p:attrNameLst>
                                          <p:attrName>ppt_w</p:attrName>
                                        </p:attrNameLst>
                                      </p:cBhvr>
                                      <p:tavLst>
                                        <p:tav tm="0">
                                          <p:val>
                                            <p:fltVal val="0"/>
                                          </p:val>
                                        </p:tav>
                                        <p:tav tm="100000">
                                          <p:val>
                                            <p:strVal val="#ppt_w"/>
                                          </p:val>
                                        </p:tav>
                                      </p:tavLst>
                                    </p:anim>
                                    <p:anim calcmode="lin" valueType="num">
                                      <p:cBhvr>
                                        <p:cTn id="10" dur="500" fill="hold"/>
                                        <p:tgtEl>
                                          <p:spTgt spid="4710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122"/>
                                        </p:tgtEl>
                                        <p:attrNameLst>
                                          <p:attrName>style.visibility</p:attrName>
                                        </p:attrNameLst>
                                      </p:cBhvr>
                                      <p:to>
                                        <p:strVal val="visible"/>
                                      </p:to>
                                    </p:set>
                                    <p:animEffect transition="in" filter="wipe(left)">
                                      <p:cBhvr>
                                        <p:cTn id="15" dur="500"/>
                                        <p:tgtEl>
                                          <p:spTgt spid="471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7124"/>
                                        </p:tgtEl>
                                        <p:attrNameLst>
                                          <p:attrName>style.visibility</p:attrName>
                                        </p:attrNameLst>
                                      </p:cBhvr>
                                      <p:to>
                                        <p:strVal val="visible"/>
                                      </p:to>
                                    </p:set>
                                    <p:animEffect transition="in" filter="wipe(left)">
                                      <p:cBhvr>
                                        <p:cTn id="20"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22" grpId="0" animBg="1" autoUpdateAnimBg="0"/>
      <p:bldP spid="47124"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96036" y="333021"/>
            <a:ext cx="9116095" cy="649287"/>
          </a:xfrm>
        </p:spPr>
        <p:txBody>
          <a:bodyPr>
            <a:normAutofit/>
          </a:bodyPr>
          <a:lstStyle/>
          <a:p>
            <a:r>
              <a:rPr lang="en-US" altLang="en-US" sz="4000" dirty="0"/>
              <a:t>Price Elasticity and Total Revenue</a:t>
            </a:r>
          </a:p>
        </p:txBody>
      </p:sp>
      <p:sp>
        <p:nvSpPr>
          <p:cNvPr id="101379" name="Rectangle 3"/>
          <p:cNvSpPr>
            <a:spLocks noGrp="1" noChangeArrowheads="1"/>
          </p:cNvSpPr>
          <p:nvPr>
            <p:ph idx="1"/>
          </p:nvPr>
        </p:nvSpPr>
        <p:spPr>
          <a:xfrm>
            <a:off x="696036" y="1337481"/>
            <a:ext cx="10385945" cy="5131583"/>
          </a:xfrm>
        </p:spPr>
        <p:txBody>
          <a:bodyPr/>
          <a:lstStyle/>
          <a:p>
            <a:r>
              <a:rPr lang="en-US" altLang="en-US" sz="2700" dirty="0"/>
              <a:t>Continuing our scenario, if you raise your price</a:t>
            </a:r>
            <a:br>
              <a:rPr lang="en-US" altLang="en-US" sz="2700" dirty="0"/>
            </a:br>
            <a:r>
              <a:rPr lang="en-US" altLang="en-US" sz="2700" dirty="0"/>
              <a:t>from $200 to $250, would your revenue rise or fall?</a:t>
            </a:r>
          </a:p>
          <a:p>
            <a:pPr>
              <a:buFont typeface="Wingdings" panose="05000000000000000000" pitchFamily="2" charset="2"/>
              <a:buNone/>
            </a:pPr>
            <a:r>
              <a:rPr lang="en-US" altLang="en-US" sz="2700" dirty="0"/>
              <a:t>				Revenue = </a:t>
            </a:r>
            <a:r>
              <a:rPr lang="en-US" altLang="en-US" sz="2700" b="1" i="1" dirty="0"/>
              <a:t>P</a:t>
            </a:r>
            <a:r>
              <a:rPr lang="en-US" altLang="en-US" sz="2700" dirty="0"/>
              <a:t> x </a:t>
            </a:r>
            <a:r>
              <a:rPr lang="en-US" altLang="en-US" sz="2700" b="1" i="1" dirty="0"/>
              <a:t>Q</a:t>
            </a:r>
            <a:r>
              <a:rPr lang="en-US" altLang="en-US" sz="2700" dirty="0"/>
              <a:t>  </a:t>
            </a:r>
          </a:p>
          <a:p>
            <a:pPr>
              <a:spcBef>
                <a:spcPct val="35000"/>
              </a:spcBef>
            </a:pPr>
            <a:r>
              <a:rPr lang="en-US" altLang="en-US" sz="2700" dirty="0"/>
              <a:t>A price increase has two effects on revenue:</a:t>
            </a:r>
          </a:p>
          <a:p>
            <a:pPr lvl="1">
              <a:lnSpc>
                <a:spcPct val="105000"/>
              </a:lnSpc>
              <a:spcBef>
                <a:spcPct val="10000"/>
              </a:spcBef>
              <a:buClr>
                <a:srgbClr val="FF6600"/>
              </a:buClr>
            </a:pPr>
            <a:r>
              <a:rPr lang="en-US" altLang="en-US" dirty="0"/>
              <a:t>Higher </a:t>
            </a:r>
            <a:r>
              <a:rPr lang="en-US" altLang="en-US" b="1" i="1" dirty="0"/>
              <a:t>P</a:t>
            </a:r>
            <a:r>
              <a:rPr lang="en-US" altLang="en-US" dirty="0"/>
              <a:t> means more revenue on each unit </a:t>
            </a:r>
            <a:br>
              <a:rPr lang="en-US" altLang="en-US" dirty="0"/>
            </a:br>
            <a:r>
              <a:rPr lang="en-US" altLang="en-US" dirty="0"/>
              <a:t>you sell. </a:t>
            </a:r>
          </a:p>
          <a:p>
            <a:pPr lvl="1">
              <a:lnSpc>
                <a:spcPct val="105000"/>
              </a:lnSpc>
              <a:spcBef>
                <a:spcPct val="10000"/>
              </a:spcBef>
              <a:buClr>
                <a:srgbClr val="FF6600"/>
              </a:buClr>
            </a:pPr>
            <a:r>
              <a:rPr lang="en-US" altLang="en-US" dirty="0"/>
              <a:t>But you sell fewer units (lower </a:t>
            </a:r>
            <a:r>
              <a:rPr lang="en-US" altLang="en-US" b="1" i="1" dirty="0"/>
              <a:t>Q</a:t>
            </a:r>
            <a:r>
              <a:rPr lang="en-US" altLang="en-US" dirty="0"/>
              <a:t>), due to </a:t>
            </a:r>
            <a:br>
              <a:rPr lang="en-US" altLang="en-US" dirty="0"/>
            </a:br>
            <a:r>
              <a:rPr lang="en-US" altLang="en-US" dirty="0"/>
              <a:t>Law of Demand.</a:t>
            </a:r>
          </a:p>
          <a:p>
            <a:pPr>
              <a:spcBef>
                <a:spcPct val="35000"/>
              </a:spcBef>
            </a:pPr>
            <a:r>
              <a:rPr lang="en-US" altLang="en-US" sz="2700" dirty="0"/>
              <a:t>Which of these two effects is bigger?  </a:t>
            </a:r>
            <a:br>
              <a:rPr lang="en-US" altLang="en-US" sz="2700" dirty="0"/>
            </a:br>
            <a:r>
              <a:rPr lang="en-US" altLang="en-US" sz="2700" dirty="0"/>
              <a:t>It depends on the price elasticity of demand.  </a:t>
            </a:r>
          </a:p>
        </p:txBody>
      </p:sp>
      <p:sp>
        <p:nvSpPr>
          <p:cNvPr id="101380"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1618467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416676" y="223839"/>
            <a:ext cx="8794124" cy="649287"/>
          </a:xfrm>
        </p:spPr>
        <p:txBody>
          <a:bodyPr>
            <a:normAutofit fontScale="90000"/>
          </a:bodyPr>
          <a:lstStyle/>
          <a:p>
            <a:r>
              <a:rPr lang="en-US" altLang="en-US" dirty="0"/>
              <a:t>Price Elasticity and Total Revenue</a:t>
            </a:r>
          </a:p>
        </p:txBody>
      </p:sp>
      <p:sp>
        <p:nvSpPr>
          <p:cNvPr id="102403" name="Rectangle 3"/>
          <p:cNvSpPr>
            <a:spLocks noGrp="1" noChangeArrowheads="1"/>
          </p:cNvSpPr>
          <p:nvPr>
            <p:ph idx="1"/>
          </p:nvPr>
        </p:nvSpPr>
        <p:spPr>
          <a:xfrm>
            <a:off x="1416676" y="3073400"/>
            <a:ext cx="8814763" cy="3340100"/>
          </a:xfrm>
        </p:spPr>
        <p:txBody>
          <a:bodyPr/>
          <a:lstStyle/>
          <a:p>
            <a:pPr>
              <a:tabLst>
                <a:tab pos="4121150" algn="ctr"/>
              </a:tabLst>
            </a:pPr>
            <a:r>
              <a:rPr lang="en-US" altLang="en-US" dirty="0"/>
              <a:t>If demand is elastic, then </a:t>
            </a:r>
          </a:p>
          <a:p>
            <a:pPr marL="457200" lvl="1" indent="0">
              <a:lnSpc>
                <a:spcPct val="105000"/>
              </a:lnSpc>
              <a:buNone/>
              <a:tabLst>
                <a:tab pos="4121150" algn="ctr"/>
              </a:tabLst>
            </a:pPr>
            <a:r>
              <a:rPr lang="en-US" altLang="en-US" sz="2800" dirty="0"/>
              <a:t>price </a:t>
            </a:r>
            <a:r>
              <a:rPr lang="en-US" altLang="en-US" sz="2800" dirty="0" err="1"/>
              <a:t>elast</a:t>
            </a:r>
            <a:r>
              <a:rPr lang="en-US" altLang="en-US" sz="2800" dirty="0"/>
              <a:t>. of demand  &gt;  1</a:t>
            </a:r>
          </a:p>
          <a:p>
            <a:pPr marL="457200" lvl="1" indent="0">
              <a:lnSpc>
                <a:spcPct val="105000"/>
              </a:lnSpc>
              <a:buNone/>
              <a:tabLst>
                <a:tab pos="4121150" algn="ctr"/>
              </a:tabLst>
            </a:pPr>
            <a:r>
              <a:rPr lang="en-US" altLang="en-US" sz="2800" dirty="0"/>
              <a:t>            % change in </a:t>
            </a:r>
            <a:r>
              <a:rPr lang="en-US" altLang="en-US" sz="2800" b="1" i="1" dirty="0"/>
              <a:t>Q</a:t>
            </a:r>
            <a:r>
              <a:rPr lang="en-US" altLang="en-US" sz="2800" dirty="0"/>
              <a:t>  &gt;  % change in </a:t>
            </a:r>
            <a:r>
              <a:rPr lang="en-US" altLang="en-US" sz="2800" b="1" i="1" dirty="0"/>
              <a:t>P</a:t>
            </a:r>
            <a:endParaRPr lang="en-US" altLang="en-US" sz="2800" dirty="0"/>
          </a:p>
          <a:p>
            <a:pPr>
              <a:spcBef>
                <a:spcPct val="55000"/>
              </a:spcBef>
              <a:tabLst>
                <a:tab pos="4121150" algn="ctr"/>
              </a:tabLst>
            </a:pPr>
            <a:r>
              <a:rPr lang="en-US" altLang="en-US" dirty="0"/>
              <a:t>The fall in revenue from lower </a:t>
            </a:r>
            <a:r>
              <a:rPr lang="en-US" altLang="en-US" b="1" i="1" dirty="0"/>
              <a:t>Q </a:t>
            </a:r>
            <a:r>
              <a:rPr lang="en-US" altLang="en-US" dirty="0"/>
              <a:t>is greater </a:t>
            </a:r>
            <a:br>
              <a:rPr lang="en-US" altLang="en-US" dirty="0"/>
            </a:br>
            <a:r>
              <a:rPr lang="en-US" altLang="en-US" dirty="0"/>
              <a:t>than the increase in revenue from higher </a:t>
            </a:r>
            <a:r>
              <a:rPr lang="en-US" altLang="en-US" b="1" i="1" dirty="0"/>
              <a:t>P</a:t>
            </a:r>
            <a:r>
              <a:rPr lang="en-US" altLang="en-US" dirty="0"/>
              <a:t>, </a:t>
            </a:r>
            <a:br>
              <a:rPr lang="en-US" altLang="en-US" dirty="0"/>
            </a:br>
            <a:r>
              <a:rPr lang="en-US" altLang="en-US" dirty="0"/>
              <a:t>so revenue falls.  </a:t>
            </a:r>
          </a:p>
        </p:txBody>
      </p:sp>
      <p:sp>
        <p:nvSpPr>
          <p:cNvPr id="102404" name="Text Box 4"/>
          <p:cNvSpPr txBox="1">
            <a:spLocks noChangeArrowheads="1"/>
          </p:cNvSpPr>
          <p:nvPr/>
        </p:nvSpPr>
        <p:spPr bwMode="auto">
          <a:xfrm>
            <a:off x="4481513" y="2400301"/>
            <a:ext cx="3086100" cy="523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spcBef>
                <a:spcPct val="45000"/>
              </a:spcBef>
              <a:buClr>
                <a:srgbClr val="00B85C"/>
              </a:buClr>
              <a:buSzPct val="120000"/>
              <a:buFont typeface="Wingdings" panose="05000000000000000000" pitchFamily="2" charset="2"/>
              <a:buNone/>
            </a:pPr>
            <a:r>
              <a:rPr lang="en-US" altLang="en-US" sz="2700"/>
              <a:t>Revenue = </a:t>
            </a:r>
            <a:r>
              <a:rPr lang="en-US" altLang="en-US" sz="2700" b="1" i="1"/>
              <a:t>P</a:t>
            </a:r>
            <a:r>
              <a:rPr lang="en-US" altLang="en-US" sz="2700"/>
              <a:t> x </a:t>
            </a:r>
            <a:r>
              <a:rPr lang="en-US" altLang="en-US" sz="2700" b="1" i="1"/>
              <a:t>Q</a:t>
            </a:r>
            <a:r>
              <a:rPr lang="en-US" altLang="en-US" sz="2700"/>
              <a:t> </a:t>
            </a:r>
          </a:p>
        </p:txBody>
      </p:sp>
      <p:grpSp>
        <p:nvGrpSpPr>
          <p:cNvPr id="102405" name="Group 5"/>
          <p:cNvGrpSpPr>
            <a:grpSpLocks/>
          </p:cNvGrpSpPr>
          <p:nvPr/>
        </p:nvGrpSpPr>
        <p:grpSpPr bwMode="auto">
          <a:xfrm>
            <a:off x="2439988" y="1027114"/>
            <a:ext cx="7346950" cy="1055687"/>
            <a:chOff x="486" y="1450"/>
            <a:chExt cx="4817" cy="764"/>
          </a:xfrm>
        </p:grpSpPr>
        <p:sp>
          <p:nvSpPr>
            <p:cNvPr id="102406" name="Rectangle 6"/>
            <p:cNvSpPr>
              <a:spLocks noChangeArrowheads="1"/>
            </p:cNvSpPr>
            <p:nvPr/>
          </p:nvSpPr>
          <p:spPr bwMode="auto">
            <a:xfrm>
              <a:off x="486" y="1450"/>
              <a:ext cx="4817" cy="7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407" name="Group 7"/>
            <p:cNvGrpSpPr>
              <a:grpSpLocks/>
            </p:cNvGrpSpPr>
            <p:nvPr/>
          </p:nvGrpSpPr>
          <p:grpSpPr bwMode="auto">
            <a:xfrm>
              <a:off x="538" y="1473"/>
              <a:ext cx="4683" cy="740"/>
              <a:chOff x="508" y="1743"/>
              <a:chExt cx="4683" cy="740"/>
            </a:xfrm>
          </p:grpSpPr>
          <p:sp>
            <p:nvSpPr>
              <p:cNvPr id="102408" name="Text Box 8"/>
              <p:cNvSpPr txBox="1">
                <a:spLocks noChangeArrowheads="1"/>
              </p:cNvSpPr>
              <p:nvPr/>
            </p:nvSpPr>
            <p:spPr bwMode="auto">
              <a:xfrm>
                <a:off x="508" y="1811"/>
                <a:ext cx="1589" cy="66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Price elasticity of demand</a:t>
                </a:r>
              </a:p>
            </p:txBody>
          </p:sp>
          <p:sp>
            <p:nvSpPr>
              <p:cNvPr id="102409" name="Text Box 9"/>
              <p:cNvSpPr txBox="1">
                <a:spLocks noChangeArrowheads="1"/>
              </p:cNvSpPr>
              <p:nvPr/>
            </p:nvSpPr>
            <p:spPr bwMode="auto">
              <a:xfrm>
                <a:off x="2146" y="1949"/>
                <a:ext cx="289" cy="35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a:t>
                </a:r>
              </a:p>
            </p:txBody>
          </p:sp>
          <p:sp>
            <p:nvSpPr>
              <p:cNvPr id="102410" name="Text Box 10"/>
              <p:cNvSpPr txBox="1">
                <a:spLocks noChangeArrowheads="1"/>
              </p:cNvSpPr>
              <p:nvPr/>
            </p:nvSpPr>
            <p:spPr bwMode="auto">
              <a:xfrm>
                <a:off x="2539" y="1743"/>
                <a:ext cx="2648"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Percentage change in </a:t>
                </a:r>
                <a:r>
                  <a:rPr lang="en-US" altLang="en-US" sz="2700" b="1" i="1"/>
                  <a:t>Q</a:t>
                </a:r>
                <a:endParaRPr lang="en-US" altLang="en-US" sz="2700" b="1" i="1" baseline="30000"/>
              </a:p>
            </p:txBody>
          </p:sp>
          <p:sp>
            <p:nvSpPr>
              <p:cNvPr id="102411" name="Text Box 11"/>
              <p:cNvSpPr txBox="1">
                <a:spLocks noChangeArrowheads="1"/>
              </p:cNvSpPr>
              <p:nvPr/>
            </p:nvSpPr>
            <p:spPr bwMode="auto">
              <a:xfrm>
                <a:off x="2543" y="2119"/>
                <a:ext cx="2648"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Percentage change in </a:t>
                </a:r>
                <a:r>
                  <a:rPr lang="en-US" altLang="en-US" sz="2700" b="1" i="1"/>
                  <a:t>P</a:t>
                </a:r>
                <a:endParaRPr lang="en-US" altLang="en-US" sz="2700" b="1" i="1" baseline="30000"/>
              </a:p>
            </p:txBody>
          </p:sp>
          <p:sp>
            <p:nvSpPr>
              <p:cNvPr id="102412" name="Line 12"/>
              <p:cNvSpPr>
                <a:spLocks noChangeShapeType="1"/>
              </p:cNvSpPr>
              <p:nvPr/>
            </p:nvSpPr>
            <p:spPr bwMode="auto">
              <a:xfrm>
                <a:off x="2599" y="2101"/>
                <a:ext cx="2546"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2413"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1228296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6"/>
          <p:cNvSpPr>
            <a:spLocks noGrp="1" noChangeArrowheads="1"/>
          </p:cNvSpPr>
          <p:nvPr>
            <p:ph type="title"/>
          </p:nvPr>
        </p:nvSpPr>
        <p:spPr>
          <a:noFill/>
          <a:ln/>
        </p:spPr>
        <p:txBody>
          <a:bodyPr>
            <a:normAutofit/>
          </a:bodyPr>
          <a:lstStyle/>
          <a:p>
            <a:r>
              <a:rPr lang="en-US" altLang="en-US" sz="3200" dirty="0"/>
              <a:t>Income Elasticity of Demand</a:t>
            </a:r>
            <a:endParaRPr lang="en-US" altLang="en-US" sz="3200" dirty="0">
              <a:effectLst>
                <a:outerShdw blurRad="38100" dist="38100" dir="2700000" algn="tl">
                  <a:srgbClr val="000000"/>
                </a:outerShdw>
              </a:effectLst>
              <a:latin typeface="Tahoma" panose="020B0604030504040204" pitchFamily="34" charset="0"/>
            </a:endParaRPr>
          </a:p>
        </p:txBody>
      </p:sp>
      <p:sp>
        <p:nvSpPr>
          <p:cNvPr id="57351" name="Rectangle 7"/>
          <p:cNvSpPr>
            <a:spLocks noGrp="1" noChangeArrowheads="1"/>
          </p:cNvSpPr>
          <p:nvPr>
            <p:ph idx="1"/>
          </p:nvPr>
        </p:nvSpPr>
        <p:spPr>
          <a:noFill/>
          <a:ln/>
        </p:spPr>
        <p:txBody>
          <a:bodyPr/>
          <a:lstStyle/>
          <a:p>
            <a:pPr>
              <a:buClr>
                <a:srgbClr val="F09A0E"/>
              </a:buClr>
              <a:buFont typeface="Monotype Sorts" pitchFamily="-2" charset="2"/>
              <a:buChar char="u"/>
            </a:pPr>
            <a:r>
              <a:rPr lang="en-US" altLang="en-US" dirty="0">
                <a:solidFill>
                  <a:srgbClr val="B0001D"/>
                </a:solidFill>
              </a:rPr>
              <a:t>Income elasticity of demand</a:t>
            </a:r>
            <a:r>
              <a:rPr lang="en-US" altLang="en-US" dirty="0">
                <a:solidFill>
                  <a:srgbClr val="474A81"/>
                </a:solidFill>
              </a:rPr>
              <a:t> </a:t>
            </a:r>
            <a:r>
              <a:rPr lang="en-US" altLang="en-US" dirty="0"/>
              <a:t>measures how much the quantity demanded of a good responds to a change in consumers’ income. </a:t>
            </a:r>
          </a:p>
          <a:p>
            <a:pPr>
              <a:buClr>
                <a:srgbClr val="F09A0E"/>
              </a:buClr>
              <a:buFont typeface="Monotype Sorts" pitchFamily="-2" charset="2"/>
              <a:buChar char="u"/>
            </a:pPr>
            <a:r>
              <a:rPr lang="en-US" altLang="en-US" dirty="0"/>
              <a:t>It is computed as the percentage change in the quantity demanded divided by the percentage change in income.</a:t>
            </a:r>
          </a:p>
        </p:txBody>
      </p:sp>
    </p:spTree>
    <p:extLst>
      <p:ext uri="{BB962C8B-B14F-4D97-AF65-F5344CB8AC3E}">
        <p14:creationId xmlns:p14="http://schemas.microsoft.com/office/powerpoint/2010/main" val="1139951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p:cNvSpPr>
            <a:spLocks noGrp="1" noChangeArrowheads="1"/>
          </p:cNvSpPr>
          <p:nvPr>
            <p:ph type="title"/>
          </p:nvPr>
        </p:nvSpPr>
        <p:spPr>
          <a:xfrm>
            <a:off x="1676400" y="228601"/>
            <a:ext cx="8915400" cy="1147763"/>
          </a:xfrm>
          <a:noFill/>
          <a:ln/>
        </p:spPr>
        <p:txBody>
          <a:bodyPr>
            <a:normAutofit/>
          </a:bodyPr>
          <a:lstStyle/>
          <a:p>
            <a:r>
              <a:rPr lang="en-US" altLang="en-US" sz="3600" b="1" dirty="0"/>
              <a:t> Computing Income Elasticity</a:t>
            </a:r>
            <a:endParaRPr lang="en-US" altLang="en-US" sz="3600" b="1" dirty="0">
              <a:effectLst>
                <a:outerShdw blurRad="38100" dist="38100" dir="2700000" algn="tl">
                  <a:srgbClr val="000000"/>
                </a:outerShdw>
              </a:effectLst>
              <a:latin typeface="Tahoma" panose="020B0604030504040204" pitchFamily="34" charset="0"/>
            </a:endParaRPr>
          </a:p>
        </p:txBody>
      </p:sp>
      <p:grpSp>
        <p:nvGrpSpPr>
          <p:cNvPr id="61454" name="Group 14"/>
          <p:cNvGrpSpPr>
            <a:grpSpLocks/>
          </p:cNvGrpSpPr>
          <p:nvPr/>
        </p:nvGrpSpPr>
        <p:grpSpPr bwMode="auto">
          <a:xfrm>
            <a:off x="1524000" y="2209802"/>
            <a:ext cx="9144000" cy="1700213"/>
            <a:chOff x="0" y="1392"/>
            <a:chExt cx="5760" cy="1071"/>
          </a:xfrm>
        </p:grpSpPr>
        <p:sp>
          <p:nvSpPr>
            <p:cNvPr id="61449" name="Text Box 9"/>
            <p:cNvSpPr txBox="1">
              <a:spLocks noChangeArrowheads="1"/>
            </p:cNvSpPr>
            <p:nvPr/>
          </p:nvSpPr>
          <p:spPr bwMode="auto">
            <a:xfrm>
              <a:off x="0" y="1632"/>
              <a:ext cx="2496"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3200" dirty="0">
                  <a:latin typeface="Tahoma" panose="020B0604030504040204" pitchFamily="34" charset="0"/>
                </a:rPr>
                <a:t>Income Elasticity</a:t>
              </a:r>
            </a:p>
            <a:p>
              <a:pPr algn="ctr">
                <a:lnSpc>
                  <a:spcPct val="80000"/>
                </a:lnSpc>
              </a:pPr>
              <a:r>
                <a:rPr lang="en-US" altLang="en-US" sz="3200" dirty="0">
                  <a:latin typeface="Tahoma" panose="020B0604030504040204" pitchFamily="34" charset="0"/>
                </a:rPr>
                <a:t>of Demand</a:t>
              </a:r>
              <a:endParaRPr lang="en-US" altLang="en-US" sz="3200" dirty="0"/>
            </a:p>
          </p:txBody>
        </p:sp>
        <p:sp>
          <p:nvSpPr>
            <p:cNvPr id="61450" name="Text Box 10"/>
            <p:cNvSpPr txBox="1">
              <a:spLocks noChangeArrowheads="1"/>
            </p:cNvSpPr>
            <p:nvPr/>
          </p:nvSpPr>
          <p:spPr bwMode="auto">
            <a:xfrm>
              <a:off x="2832" y="1392"/>
              <a:ext cx="292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800" dirty="0">
                  <a:latin typeface="Tahoma" panose="020B0604030504040204" pitchFamily="34" charset="0"/>
                </a:rPr>
                <a:t>Percentage Change </a:t>
              </a:r>
            </a:p>
            <a:p>
              <a:pPr algn="ctr">
                <a:lnSpc>
                  <a:spcPct val="80000"/>
                </a:lnSpc>
              </a:pPr>
              <a:r>
                <a:rPr lang="en-US" altLang="en-US" sz="2800" dirty="0">
                  <a:latin typeface="Tahoma" panose="020B0604030504040204" pitchFamily="34" charset="0"/>
                </a:rPr>
                <a:t>in Quantity Demanded</a:t>
              </a:r>
              <a:endParaRPr lang="en-US" altLang="en-US" sz="3200" dirty="0"/>
            </a:p>
          </p:txBody>
        </p:sp>
        <p:sp>
          <p:nvSpPr>
            <p:cNvPr id="61451" name="Text Box 11"/>
            <p:cNvSpPr txBox="1">
              <a:spLocks noChangeArrowheads="1"/>
            </p:cNvSpPr>
            <p:nvPr/>
          </p:nvSpPr>
          <p:spPr bwMode="auto">
            <a:xfrm>
              <a:off x="2832" y="1968"/>
              <a:ext cx="292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800" dirty="0">
                  <a:latin typeface="Tahoma" panose="020B0604030504040204" pitchFamily="34" charset="0"/>
                </a:rPr>
                <a:t>Percentage Change</a:t>
              </a:r>
            </a:p>
            <a:p>
              <a:pPr algn="ctr">
                <a:lnSpc>
                  <a:spcPct val="80000"/>
                </a:lnSpc>
              </a:pPr>
              <a:r>
                <a:rPr lang="en-US" altLang="en-US" sz="2800" dirty="0">
                  <a:latin typeface="Tahoma" panose="020B0604030504040204" pitchFamily="34" charset="0"/>
                </a:rPr>
                <a:t> in Income</a:t>
              </a:r>
              <a:endParaRPr lang="en-US" altLang="en-US" sz="3200" dirty="0"/>
            </a:p>
          </p:txBody>
        </p:sp>
        <p:sp>
          <p:nvSpPr>
            <p:cNvPr id="61452" name="Text Box 12"/>
            <p:cNvSpPr txBox="1">
              <a:spLocks noChangeArrowheads="1"/>
            </p:cNvSpPr>
            <p:nvPr/>
          </p:nvSpPr>
          <p:spPr bwMode="auto">
            <a:xfrm>
              <a:off x="2400" y="1728"/>
              <a:ext cx="576"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3600" dirty="0">
                  <a:latin typeface="Tahoma" panose="020B0604030504040204" pitchFamily="34" charset="0"/>
                </a:rPr>
                <a:t>=</a:t>
              </a:r>
              <a:endParaRPr lang="en-US" altLang="en-US" sz="3200" dirty="0">
                <a:latin typeface="Tahoma" panose="020B0604030504040204" pitchFamily="34" charset="0"/>
              </a:endParaRPr>
            </a:p>
            <a:p>
              <a:pPr algn="ctr">
                <a:lnSpc>
                  <a:spcPct val="80000"/>
                </a:lnSpc>
              </a:pPr>
              <a:endParaRPr lang="en-US" altLang="en-US" sz="3200" dirty="0"/>
            </a:p>
          </p:txBody>
        </p:sp>
        <p:sp>
          <p:nvSpPr>
            <p:cNvPr id="61453" name="Line 13"/>
            <p:cNvSpPr>
              <a:spLocks noChangeShapeType="1"/>
            </p:cNvSpPr>
            <p:nvPr/>
          </p:nvSpPr>
          <p:spPr bwMode="auto">
            <a:xfrm>
              <a:off x="2976" y="1920"/>
              <a:ext cx="2640" cy="0"/>
            </a:xfrm>
            <a:prstGeom prst="line">
              <a:avLst/>
            </a:prstGeom>
            <a:noFill/>
            <a:ln w="127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72310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454"/>
                                        </p:tgtEl>
                                        <p:attrNameLst>
                                          <p:attrName>style.visibility</p:attrName>
                                        </p:attrNameLst>
                                      </p:cBhvr>
                                      <p:to>
                                        <p:strVal val="visible"/>
                                      </p:to>
                                    </p:set>
                                    <p:animEffect transition="in" filter="dissolve">
                                      <p:cBhvr>
                                        <p:cTn id="7" dur="500"/>
                                        <p:tgtEl>
                                          <p:spTgt spid="61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6"/>
          <p:cNvSpPr>
            <a:spLocks noGrp="1" noChangeArrowheads="1"/>
          </p:cNvSpPr>
          <p:nvPr>
            <p:ph type="title"/>
          </p:nvPr>
        </p:nvSpPr>
        <p:spPr>
          <a:noFill/>
          <a:ln/>
        </p:spPr>
        <p:txBody>
          <a:bodyPr/>
          <a:lstStyle/>
          <a:p>
            <a:r>
              <a:rPr lang="en-US" altLang="en-US" sz="4000" dirty="0"/>
              <a:t>Income Elasticity </a:t>
            </a:r>
            <a:r>
              <a:rPr lang="en-US" altLang="en-US" sz="3600" dirty="0"/>
              <a:t>- Types of Goods </a:t>
            </a:r>
            <a:endParaRPr lang="en-US" altLang="en-US" dirty="0">
              <a:effectLst>
                <a:outerShdw blurRad="38100" dist="38100" dir="2700000" algn="tl">
                  <a:srgbClr val="000000"/>
                </a:outerShdw>
              </a:effectLst>
            </a:endParaRPr>
          </a:p>
        </p:txBody>
      </p:sp>
      <p:sp>
        <p:nvSpPr>
          <p:cNvPr id="63495" name="Rectangle 7"/>
          <p:cNvSpPr>
            <a:spLocks noGrp="1" noChangeArrowheads="1"/>
          </p:cNvSpPr>
          <p:nvPr>
            <p:ph idx="1"/>
          </p:nvPr>
        </p:nvSpPr>
        <p:spPr>
          <a:noFill/>
          <a:ln/>
        </p:spPr>
        <p:txBody>
          <a:bodyPr/>
          <a:lstStyle/>
          <a:p>
            <a:pPr>
              <a:lnSpc>
                <a:spcPct val="90000"/>
              </a:lnSpc>
              <a:buClr>
                <a:srgbClr val="F09A0E"/>
              </a:buClr>
              <a:buFont typeface="Monotype Sorts" pitchFamily="-2" charset="2"/>
              <a:buChar char="u"/>
            </a:pPr>
            <a:r>
              <a:rPr lang="en-US" altLang="en-US" i="1" dirty="0">
                <a:solidFill>
                  <a:srgbClr val="B0001D"/>
                </a:solidFill>
              </a:rPr>
              <a:t>Normal Goods</a:t>
            </a:r>
          </a:p>
          <a:p>
            <a:pPr lvl="1">
              <a:lnSpc>
                <a:spcPct val="90000"/>
              </a:lnSpc>
              <a:buClr>
                <a:srgbClr val="F09A0E"/>
              </a:buClr>
              <a:buFont typeface="Monotype Sorts" pitchFamily="-2" charset="2"/>
              <a:buChar char="u"/>
            </a:pPr>
            <a:r>
              <a:rPr lang="en-US" altLang="en-US" dirty="0"/>
              <a:t>Income Elasticity is positive.</a:t>
            </a:r>
          </a:p>
          <a:p>
            <a:pPr>
              <a:lnSpc>
                <a:spcPct val="90000"/>
              </a:lnSpc>
              <a:buClr>
                <a:srgbClr val="F09A0E"/>
              </a:buClr>
              <a:buFont typeface="Monotype Sorts" pitchFamily="-2" charset="2"/>
              <a:buChar char="u"/>
            </a:pPr>
            <a:r>
              <a:rPr lang="en-US" altLang="en-US" i="1" dirty="0">
                <a:solidFill>
                  <a:srgbClr val="B0001D"/>
                </a:solidFill>
              </a:rPr>
              <a:t>Inferior Goods</a:t>
            </a:r>
          </a:p>
          <a:p>
            <a:pPr lvl="1">
              <a:lnSpc>
                <a:spcPct val="90000"/>
              </a:lnSpc>
              <a:buClr>
                <a:srgbClr val="F09A0E"/>
              </a:buClr>
              <a:buFont typeface="Monotype Sorts" pitchFamily="-2" charset="2"/>
              <a:buChar char="u"/>
            </a:pPr>
            <a:r>
              <a:rPr lang="en-US" altLang="en-US" dirty="0"/>
              <a:t>Income Elasticity is negative.</a:t>
            </a:r>
          </a:p>
          <a:p>
            <a:pPr>
              <a:lnSpc>
                <a:spcPct val="90000"/>
              </a:lnSpc>
              <a:buClr>
                <a:srgbClr val="F09A0E"/>
              </a:buClr>
              <a:buFont typeface="Monotype Sorts" pitchFamily="-2" charset="2"/>
              <a:buChar char="u"/>
            </a:pPr>
            <a:r>
              <a:rPr lang="en-US" altLang="en-US" dirty="0">
                <a:solidFill>
                  <a:srgbClr val="474A81"/>
                </a:solidFill>
              </a:rPr>
              <a:t>Higher income</a:t>
            </a:r>
            <a:r>
              <a:rPr lang="en-US" altLang="en-US" dirty="0"/>
              <a:t> </a:t>
            </a:r>
            <a:r>
              <a:rPr lang="en-US" altLang="en-US" i="1" dirty="0">
                <a:solidFill>
                  <a:srgbClr val="474A81"/>
                </a:solidFill>
              </a:rPr>
              <a:t>raises</a:t>
            </a:r>
            <a:r>
              <a:rPr lang="en-US" altLang="en-US" dirty="0">
                <a:solidFill>
                  <a:srgbClr val="474A81"/>
                </a:solidFill>
              </a:rPr>
              <a:t> the quantity demanded for</a:t>
            </a:r>
            <a:r>
              <a:rPr lang="en-US" altLang="en-US" dirty="0"/>
              <a:t> </a:t>
            </a:r>
            <a:r>
              <a:rPr lang="en-US" altLang="en-US" dirty="0">
                <a:solidFill>
                  <a:srgbClr val="B0001D"/>
                </a:solidFill>
              </a:rPr>
              <a:t>normal goods</a:t>
            </a:r>
            <a:r>
              <a:rPr lang="en-US" altLang="en-US" dirty="0">
                <a:solidFill>
                  <a:schemeClr val="accent2"/>
                </a:solidFill>
              </a:rPr>
              <a:t> </a:t>
            </a:r>
            <a:r>
              <a:rPr lang="en-US" altLang="en-US" dirty="0">
                <a:solidFill>
                  <a:srgbClr val="474A81"/>
                </a:solidFill>
              </a:rPr>
              <a:t>but </a:t>
            </a:r>
            <a:r>
              <a:rPr lang="en-US" altLang="en-US" i="1" dirty="0">
                <a:solidFill>
                  <a:srgbClr val="474A81"/>
                </a:solidFill>
              </a:rPr>
              <a:t>lowers </a:t>
            </a:r>
            <a:r>
              <a:rPr lang="en-US" altLang="en-US" dirty="0">
                <a:solidFill>
                  <a:srgbClr val="474A81"/>
                </a:solidFill>
              </a:rPr>
              <a:t>the quantity demanded for</a:t>
            </a:r>
            <a:r>
              <a:rPr lang="en-US" altLang="en-US" dirty="0"/>
              <a:t> </a:t>
            </a:r>
            <a:r>
              <a:rPr lang="en-US" altLang="en-US" dirty="0">
                <a:solidFill>
                  <a:srgbClr val="B0001D"/>
                </a:solidFill>
              </a:rPr>
              <a:t>inferior goods</a:t>
            </a:r>
            <a:r>
              <a:rPr lang="en-US" altLang="en-US" i="1" dirty="0">
                <a:solidFill>
                  <a:srgbClr val="B0001D"/>
                </a:solidFill>
              </a:rPr>
              <a:t>. </a:t>
            </a:r>
          </a:p>
          <a:p>
            <a:pPr algn="ctr">
              <a:lnSpc>
                <a:spcPct val="90000"/>
              </a:lnSpc>
              <a:buClr>
                <a:srgbClr val="FC0128"/>
              </a:buClr>
              <a:buSzTx/>
              <a:buFont typeface="Monotype Sorts" pitchFamily="-2" charset="2"/>
              <a:buChar char="4"/>
            </a:pPr>
            <a:endParaRPr lang="en-US" altLang="en-US" dirty="0"/>
          </a:p>
          <a:p>
            <a:pPr algn="ctr">
              <a:lnSpc>
                <a:spcPct val="90000"/>
              </a:lnSpc>
              <a:buClr>
                <a:srgbClr val="FC0128"/>
              </a:buClr>
              <a:buSzTx/>
              <a:buFont typeface="Monotype Sorts" pitchFamily="-2" charset="2"/>
              <a:buChar char="4"/>
            </a:pPr>
            <a:endParaRPr lang="en-US" altLang="en-US" dirty="0"/>
          </a:p>
        </p:txBody>
      </p:sp>
    </p:spTree>
    <p:extLst>
      <p:ext uri="{BB962C8B-B14F-4D97-AF65-F5344CB8AC3E}">
        <p14:creationId xmlns:p14="http://schemas.microsoft.com/office/powerpoint/2010/main" val="1775075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108656" y="375444"/>
            <a:ext cx="10515600" cy="492919"/>
          </a:xfrm>
        </p:spPr>
        <p:txBody>
          <a:bodyPr>
            <a:normAutofit fontScale="90000"/>
          </a:bodyPr>
          <a:lstStyle/>
          <a:p>
            <a:r>
              <a:rPr lang="en-US" altLang="en-US" dirty="0"/>
              <a:t>Cross Price Elasticity of Demand</a:t>
            </a:r>
          </a:p>
        </p:txBody>
      </p:sp>
      <p:sp>
        <p:nvSpPr>
          <p:cNvPr id="267267" name="Rectangle 3"/>
          <p:cNvSpPr>
            <a:spLocks noGrp="1" noChangeArrowheads="1"/>
          </p:cNvSpPr>
          <p:nvPr>
            <p:ph idx="1"/>
          </p:nvPr>
        </p:nvSpPr>
        <p:spPr>
          <a:xfrm>
            <a:off x="1981200" y="1065213"/>
            <a:ext cx="8313738" cy="1200150"/>
          </a:xfrm>
        </p:spPr>
        <p:txBody>
          <a:bodyPr>
            <a:normAutofit/>
          </a:bodyPr>
          <a:lstStyle/>
          <a:p>
            <a:r>
              <a:rPr lang="en-US" altLang="en-US" sz="2400" dirty="0"/>
              <a:t>The </a:t>
            </a:r>
            <a:r>
              <a:rPr lang="en-US" altLang="en-US" sz="2400" b="1" dirty="0">
                <a:solidFill>
                  <a:srgbClr val="CC0000"/>
                </a:solidFill>
              </a:rPr>
              <a:t>cross-price elasticity of demand</a:t>
            </a:r>
            <a:r>
              <a:rPr lang="en-US" altLang="en-US" sz="2400" dirty="0"/>
              <a:t> measures the response of demand for one good to changes in the price of another good.  </a:t>
            </a:r>
          </a:p>
        </p:txBody>
      </p:sp>
      <p:grpSp>
        <p:nvGrpSpPr>
          <p:cNvPr id="267279" name="Group 15"/>
          <p:cNvGrpSpPr>
            <a:grpSpLocks/>
          </p:cNvGrpSpPr>
          <p:nvPr/>
        </p:nvGrpSpPr>
        <p:grpSpPr bwMode="auto">
          <a:xfrm>
            <a:off x="1339403" y="2322513"/>
            <a:ext cx="8811073" cy="1212850"/>
            <a:chOff x="110" y="3299"/>
            <a:chExt cx="5138" cy="764"/>
          </a:xfrm>
        </p:grpSpPr>
        <p:sp>
          <p:nvSpPr>
            <p:cNvPr id="267269" name="Rectangle 5"/>
            <p:cNvSpPr>
              <a:spLocks noChangeArrowheads="1"/>
            </p:cNvSpPr>
            <p:nvPr/>
          </p:nvSpPr>
          <p:spPr bwMode="auto">
            <a:xfrm>
              <a:off x="110" y="3299"/>
              <a:ext cx="5138" cy="7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0" name="Text Box 6"/>
            <p:cNvSpPr txBox="1">
              <a:spLocks noChangeArrowheads="1"/>
            </p:cNvSpPr>
            <p:nvPr/>
          </p:nvSpPr>
          <p:spPr bwMode="auto">
            <a:xfrm>
              <a:off x="181" y="3375"/>
              <a:ext cx="1869" cy="5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Cross-price elasticity </a:t>
              </a:r>
              <a:br>
                <a:rPr lang="en-US" altLang="en-US" sz="2700" dirty="0"/>
              </a:br>
              <a:r>
                <a:rPr lang="en-US" altLang="en-US" sz="2700" dirty="0"/>
                <a:t>of demand</a:t>
              </a:r>
            </a:p>
          </p:txBody>
        </p:sp>
        <p:sp>
          <p:nvSpPr>
            <p:cNvPr id="267271" name="Text Box 7"/>
            <p:cNvSpPr txBox="1">
              <a:spLocks noChangeArrowheads="1"/>
            </p:cNvSpPr>
            <p:nvPr/>
          </p:nvSpPr>
          <p:spPr bwMode="auto">
            <a:xfrm>
              <a:off x="1987" y="3528"/>
              <a:ext cx="321" cy="30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a:t>
              </a:r>
            </a:p>
          </p:txBody>
        </p:sp>
        <p:grpSp>
          <p:nvGrpSpPr>
            <p:cNvPr id="267278" name="Group 14"/>
            <p:cNvGrpSpPr>
              <a:grpSpLocks/>
            </p:cNvGrpSpPr>
            <p:nvPr/>
          </p:nvGrpSpPr>
          <p:grpSpPr bwMode="auto">
            <a:xfrm>
              <a:off x="2325" y="3329"/>
              <a:ext cx="2826" cy="693"/>
              <a:chOff x="2346" y="3329"/>
              <a:chExt cx="2826" cy="693"/>
            </a:xfrm>
          </p:grpSpPr>
          <p:sp>
            <p:nvSpPr>
              <p:cNvPr id="267273" name="Text Box 9"/>
              <p:cNvSpPr txBox="1">
                <a:spLocks noChangeArrowheads="1"/>
              </p:cNvSpPr>
              <p:nvPr/>
            </p:nvSpPr>
            <p:spPr bwMode="auto">
              <a:xfrm>
                <a:off x="2382" y="3329"/>
                <a:ext cx="2760"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 change in </a:t>
                </a:r>
                <a:r>
                  <a:rPr lang="en-US" altLang="en-US" sz="2700" b="1" i="1" dirty="0" err="1"/>
                  <a:t>Q</a:t>
                </a:r>
                <a:r>
                  <a:rPr lang="en-US" altLang="en-US" sz="2700" b="1" i="1" baseline="30000" dirty="0" err="1"/>
                  <a:t>d</a:t>
                </a:r>
                <a:r>
                  <a:rPr lang="en-US" altLang="en-US" sz="2700" b="1" i="1" baseline="30000" dirty="0"/>
                  <a:t>  </a:t>
                </a:r>
                <a:r>
                  <a:rPr lang="en-US" altLang="en-US" sz="2700" dirty="0"/>
                  <a:t>for good 1 </a:t>
                </a:r>
              </a:p>
            </p:txBody>
          </p:sp>
          <p:sp>
            <p:nvSpPr>
              <p:cNvPr id="267274" name="Text Box 10"/>
              <p:cNvSpPr txBox="1">
                <a:spLocks noChangeArrowheads="1"/>
              </p:cNvSpPr>
              <p:nvPr/>
            </p:nvSpPr>
            <p:spPr bwMode="auto">
              <a:xfrm>
                <a:off x="2346" y="3705"/>
                <a:ext cx="2826"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 change in price of good 2</a:t>
                </a:r>
                <a:endParaRPr lang="en-US" altLang="en-US" sz="2700" b="1" i="1" baseline="30000"/>
              </a:p>
            </p:txBody>
          </p:sp>
          <p:sp>
            <p:nvSpPr>
              <p:cNvPr id="267275" name="Line 11"/>
              <p:cNvSpPr>
                <a:spLocks noChangeShapeType="1"/>
              </p:cNvSpPr>
              <p:nvPr/>
            </p:nvSpPr>
            <p:spPr bwMode="auto">
              <a:xfrm>
                <a:off x="2428" y="3687"/>
                <a:ext cx="2670"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67276" name="Rectangle 12"/>
          <p:cNvSpPr>
            <a:spLocks noChangeArrowheads="1"/>
          </p:cNvSpPr>
          <p:nvPr/>
        </p:nvSpPr>
        <p:spPr bwMode="auto">
          <a:xfrm>
            <a:off x="1984376" y="3629026"/>
            <a:ext cx="8048625"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35000"/>
              </a:spcBef>
            </a:pPr>
            <a:r>
              <a:rPr lang="en-US" altLang="en-US" sz="2400" dirty="0">
                <a:latin typeface="+mn-lt"/>
              </a:rPr>
              <a:t>For substitutes, cross-price elasticity &gt; 0 </a:t>
            </a:r>
            <a:br>
              <a:rPr lang="en-US" altLang="en-US" sz="2400" dirty="0">
                <a:latin typeface="+mn-lt"/>
              </a:rPr>
            </a:br>
            <a:r>
              <a:rPr lang="en-US" altLang="en-US" sz="2400" i="1" dirty="0">
                <a:latin typeface="+mn-lt"/>
              </a:rPr>
              <a:t>E.g</a:t>
            </a:r>
            <a:r>
              <a:rPr lang="en-US" altLang="en-US" sz="2400" dirty="0">
                <a:latin typeface="+mn-lt"/>
              </a:rPr>
              <a:t>., an increase in price of tea causes an increase in demand for coffee. </a:t>
            </a:r>
          </a:p>
          <a:p>
            <a:pPr>
              <a:spcBef>
                <a:spcPct val="30000"/>
              </a:spcBef>
            </a:pPr>
            <a:r>
              <a:rPr lang="en-US" altLang="en-US" sz="2400" dirty="0">
                <a:latin typeface="+mn-lt"/>
              </a:rPr>
              <a:t>For complements, cross-price elasticity &lt; 0 </a:t>
            </a:r>
            <a:br>
              <a:rPr lang="en-US" altLang="en-US" sz="2400" dirty="0">
                <a:latin typeface="+mn-lt"/>
              </a:rPr>
            </a:br>
            <a:r>
              <a:rPr lang="en-US" altLang="en-US" sz="2400" i="1" dirty="0">
                <a:latin typeface="+mn-lt"/>
              </a:rPr>
              <a:t>E.g</a:t>
            </a:r>
            <a:r>
              <a:rPr lang="en-US" altLang="en-US" sz="2400" dirty="0">
                <a:latin typeface="+mn-lt"/>
              </a:rPr>
              <a:t>., an increase in price of computers causes decrease in demand for software.</a:t>
            </a:r>
          </a:p>
        </p:txBody>
      </p:sp>
    </p:spTree>
    <p:extLst>
      <p:ext uri="{BB962C8B-B14F-4D97-AF65-F5344CB8AC3E}">
        <p14:creationId xmlns:p14="http://schemas.microsoft.com/office/powerpoint/2010/main" val="1347814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279"/>
                                        </p:tgtEl>
                                        <p:attrNameLst>
                                          <p:attrName>style.visibility</p:attrName>
                                        </p:attrNameLst>
                                      </p:cBhvr>
                                      <p:to>
                                        <p:strVal val="visible"/>
                                      </p:to>
                                    </p:set>
                                    <p:animEffect transition="in" filter="dissolve">
                                      <p:cBhvr>
                                        <p:cTn id="7" dur="500"/>
                                        <p:tgtEl>
                                          <p:spTgt spid="267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a:bodyPr>
          <a:lstStyle/>
          <a:p>
            <a:r>
              <a:rPr lang="en-US" sz="3200" b="1" dirty="0"/>
              <a:t>Promotional Elasticity of Demand (Advertisement Elasticity)</a:t>
            </a:r>
          </a:p>
        </p:txBody>
      </p:sp>
      <p:sp>
        <p:nvSpPr>
          <p:cNvPr id="3" name="Content Placeholder 2"/>
          <p:cNvSpPr>
            <a:spLocks noGrp="1"/>
          </p:cNvSpPr>
          <p:nvPr>
            <p:ph idx="1"/>
          </p:nvPr>
        </p:nvSpPr>
        <p:spPr>
          <a:xfrm>
            <a:off x="838200" y="1378039"/>
            <a:ext cx="10515600" cy="4798924"/>
          </a:xfrm>
        </p:spPr>
        <p:txBody>
          <a:bodyPr>
            <a:normAutofit/>
          </a:bodyPr>
          <a:lstStyle/>
          <a:p>
            <a:r>
              <a:rPr lang="en-US" dirty="0"/>
              <a:t> The advertisement elasticity of demand measures the responsiveness of the quantity demanded through the changes in the advertisement expenditure. (assuming other factors unchanged).</a:t>
            </a:r>
          </a:p>
          <a:p>
            <a:r>
              <a:rPr lang="en-US" dirty="0"/>
              <a:t>It can be calculated through the following formula</a:t>
            </a:r>
          </a:p>
          <a:p>
            <a:endParaRPr lang="en-US" dirty="0"/>
          </a:p>
          <a:p>
            <a:endParaRPr lang="en-US" dirty="0"/>
          </a:p>
          <a:p>
            <a:endParaRPr lang="en-US" dirty="0"/>
          </a:p>
          <a:p>
            <a:endParaRPr lang="en-US" dirty="0"/>
          </a:p>
        </p:txBody>
      </p:sp>
      <p:grpSp>
        <p:nvGrpSpPr>
          <p:cNvPr id="5" name="Group 15"/>
          <p:cNvGrpSpPr>
            <a:grpSpLocks/>
          </p:cNvGrpSpPr>
          <p:nvPr/>
        </p:nvGrpSpPr>
        <p:grpSpPr bwMode="auto">
          <a:xfrm>
            <a:off x="2017712" y="3958134"/>
            <a:ext cx="8156575" cy="1568451"/>
            <a:chOff x="110" y="3299"/>
            <a:chExt cx="5138" cy="988"/>
          </a:xfrm>
        </p:grpSpPr>
        <p:sp>
          <p:nvSpPr>
            <p:cNvPr id="6" name="Rectangle 5"/>
            <p:cNvSpPr>
              <a:spLocks noChangeArrowheads="1"/>
            </p:cNvSpPr>
            <p:nvPr/>
          </p:nvSpPr>
          <p:spPr bwMode="auto">
            <a:xfrm>
              <a:off x="110" y="3299"/>
              <a:ext cx="5138" cy="7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6"/>
            <p:cNvSpPr txBox="1">
              <a:spLocks noChangeArrowheads="1"/>
            </p:cNvSpPr>
            <p:nvPr/>
          </p:nvSpPr>
          <p:spPr bwMode="auto">
            <a:xfrm>
              <a:off x="181" y="3375"/>
              <a:ext cx="1869" cy="84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Promotional elasticity  </a:t>
              </a:r>
              <a:br>
                <a:rPr lang="en-US" altLang="en-US" sz="2700" dirty="0"/>
              </a:br>
              <a:r>
                <a:rPr lang="en-US" altLang="en-US" sz="2700" dirty="0"/>
                <a:t>of demand</a:t>
              </a:r>
            </a:p>
          </p:txBody>
        </p:sp>
        <p:sp>
          <p:nvSpPr>
            <p:cNvPr id="8" name="Text Box 7"/>
            <p:cNvSpPr txBox="1">
              <a:spLocks noChangeArrowheads="1"/>
            </p:cNvSpPr>
            <p:nvPr/>
          </p:nvSpPr>
          <p:spPr bwMode="auto">
            <a:xfrm>
              <a:off x="1987" y="3528"/>
              <a:ext cx="321" cy="30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a:t>
              </a:r>
            </a:p>
          </p:txBody>
        </p:sp>
        <p:grpSp>
          <p:nvGrpSpPr>
            <p:cNvPr id="9" name="Group 14"/>
            <p:cNvGrpSpPr>
              <a:grpSpLocks/>
            </p:cNvGrpSpPr>
            <p:nvPr/>
          </p:nvGrpSpPr>
          <p:grpSpPr bwMode="auto">
            <a:xfrm>
              <a:off x="2325" y="3329"/>
              <a:ext cx="2826" cy="958"/>
              <a:chOff x="2346" y="3329"/>
              <a:chExt cx="2826" cy="958"/>
            </a:xfrm>
          </p:grpSpPr>
          <p:sp>
            <p:nvSpPr>
              <p:cNvPr id="10" name="Text Box 9"/>
              <p:cNvSpPr txBox="1">
                <a:spLocks noChangeArrowheads="1"/>
              </p:cNvSpPr>
              <p:nvPr/>
            </p:nvSpPr>
            <p:spPr bwMode="auto">
              <a:xfrm>
                <a:off x="2382" y="3329"/>
                <a:ext cx="2760"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 change in </a:t>
                </a:r>
                <a:r>
                  <a:rPr lang="en-US" altLang="en-US" sz="2700" b="1" i="1" dirty="0" err="1"/>
                  <a:t>Q</a:t>
                </a:r>
                <a:r>
                  <a:rPr lang="en-US" altLang="en-US" sz="2700" b="1" i="1" baseline="30000" dirty="0" err="1"/>
                  <a:t>d</a:t>
                </a:r>
                <a:endParaRPr lang="en-US" altLang="en-US" sz="2700" dirty="0"/>
              </a:p>
            </p:txBody>
          </p:sp>
          <p:sp>
            <p:nvSpPr>
              <p:cNvPr id="11" name="Text Box 10"/>
              <p:cNvSpPr txBox="1">
                <a:spLocks noChangeArrowheads="1"/>
              </p:cNvSpPr>
              <p:nvPr/>
            </p:nvSpPr>
            <p:spPr bwMode="auto">
              <a:xfrm>
                <a:off x="2346" y="3705"/>
                <a:ext cx="2826" cy="5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 change in advertisement expenditure</a:t>
                </a:r>
                <a:endParaRPr lang="en-US" altLang="en-US" sz="2700" b="1" i="1" baseline="30000" dirty="0"/>
              </a:p>
            </p:txBody>
          </p:sp>
          <p:sp>
            <p:nvSpPr>
              <p:cNvPr id="12" name="Line 11"/>
              <p:cNvSpPr>
                <a:spLocks noChangeShapeType="1"/>
              </p:cNvSpPr>
              <p:nvPr/>
            </p:nvSpPr>
            <p:spPr bwMode="auto">
              <a:xfrm>
                <a:off x="2428" y="3687"/>
                <a:ext cx="2670"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164819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483057" y="341194"/>
            <a:ext cx="8957481" cy="6114197"/>
          </a:xfrm>
          <a:prstGeom prst="rect">
            <a:avLst/>
          </a:prstGeom>
          <a:solidFill>
            <a:schemeClr val="bg1"/>
          </a:solidFill>
          <a:ln>
            <a:noFill/>
          </a:ln>
          <a:effectLst/>
        </p:spPr>
        <p:txBody>
          <a:bodyPr/>
          <a:lstStyle/>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spcAft>
                <a:spcPct val="100000"/>
              </a:spcAft>
              <a:defRPr/>
            </a:pPr>
            <a:r>
              <a:rPr lang="en-US" altLang="en-US" sz="4400" dirty="0"/>
              <a:t>Demand Forecasting</a:t>
            </a:r>
          </a:p>
          <a:p>
            <a:pPr algn="ctr" eaLnBrk="1" hangingPunct="1">
              <a:defRPr/>
            </a:pPr>
            <a:r>
              <a:rPr lang="en-US" altLang="en-US" sz="2400" b="1" dirty="0">
                <a:effectLst>
                  <a:outerShdw blurRad="38100" dist="38100" dir="2700000" algn="tl">
                    <a:srgbClr val="000000"/>
                  </a:outerShdw>
                </a:effectLst>
              </a:rPr>
              <a:t>“</a:t>
            </a:r>
            <a:r>
              <a:rPr lang="en-US" altLang="en-US" sz="2400" b="1" i="1" dirty="0">
                <a:latin typeface="+mj-lt"/>
              </a:rPr>
              <a:t>Prediction is very difficult,</a:t>
            </a:r>
          </a:p>
          <a:p>
            <a:pPr algn="ctr" eaLnBrk="1" hangingPunct="1">
              <a:defRPr/>
            </a:pPr>
            <a:r>
              <a:rPr lang="en-US" altLang="en-US" sz="2400" b="1" i="1" dirty="0">
                <a:latin typeface="+mj-lt"/>
              </a:rPr>
              <a:t>especially if it's about the future.</a:t>
            </a:r>
            <a:r>
              <a:rPr lang="en-US" altLang="en-US" sz="2400" b="1" dirty="0">
                <a:latin typeface="+mj-lt"/>
              </a:rPr>
              <a:t>”</a:t>
            </a:r>
          </a:p>
          <a:p>
            <a:pPr algn="ctr">
              <a:defRPr/>
            </a:pPr>
            <a:r>
              <a:rPr lang="en-US" altLang="en-US" sz="2400" dirty="0">
                <a:latin typeface="+mj-lt"/>
              </a:rPr>
              <a:t>(Niels Bohr)</a:t>
            </a:r>
          </a:p>
          <a:p>
            <a:pPr algn="ctr" eaLnBrk="1" hangingPunct="1">
              <a:spcBef>
                <a:spcPct val="50000"/>
              </a:spcBef>
              <a:defRPr/>
            </a:pPr>
            <a:r>
              <a:rPr lang="en-US" altLang="en-US" sz="2400" dirty="0">
                <a:effectLst>
                  <a:outerShdw blurRad="38100" dist="38100" dir="2700000" algn="tl">
                    <a:srgbClr val="000000"/>
                  </a:outerShdw>
                </a:effectLst>
              </a:rPr>
              <a:t>				</a:t>
            </a:r>
            <a:endParaRPr lang="en-US" altLang="en-US" sz="2400" dirty="0"/>
          </a:p>
        </p:txBody>
      </p:sp>
    </p:spTree>
    <p:extLst>
      <p:ext uri="{BB962C8B-B14F-4D97-AF65-F5344CB8AC3E}">
        <p14:creationId xmlns:p14="http://schemas.microsoft.com/office/powerpoint/2010/main" val="3799235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797050" y="27305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What is forecasting?</a:t>
            </a:r>
          </a:p>
        </p:txBody>
      </p:sp>
      <p:sp>
        <p:nvSpPr>
          <p:cNvPr id="5123" name="Text Box 3"/>
          <p:cNvSpPr txBox="1">
            <a:spLocks noChangeArrowheads="1"/>
          </p:cNvSpPr>
          <p:nvPr/>
        </p:nvSpPr>
        <p:spPr bwMode="auto">
          <a:xfrm>
            <a:off x="2819400" y="1371600"/>
            <a:ext cx="6553200" cy="12827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i="1">
                <a:solidFill>
                  <a:schemeClr val="bg1"/>
                </a:solidFill>
              </a:rPr>
              <a:t>Forecasting is a tool used for predicting</a:t>
            </a:r>
          </a:p>
          <a:p>
            <a:pPr algn="ctr" eaLnBrk="1" hangingPunct="1"/>
            <a:r>
              <a:rPr lang="en-US" altLang="en-US" i="1">
                <a:solidFill>
                  <a:schemeClr val="bg1"/>
                </a:solidFill>
              </a:rPr>
              <a:t> future demand based on</a:t>
            </a:r>
          </a:p>
          <a:p>
            <a:pPr algn="ctr" eaLnBrk="1" hangingPunct="1"/>
            <a:r>
              <a:rPr lang="en-US" altLang="en-US" i="1">
                <a:solidFill>
                  <a:schemeClr val="bg1"/>
                </a:solidFill>
              </a:rPr>
              <a:t>past demand information.</a:t>
            </a:r>
          </a:p>
        </p:txBody>
      </p:sp>
      <p:graphicFrame>
        <p:nvGraphicFramePr>
          <p:cNvPr id="2" name="Diagram 1"/>
          <p:cNvGraphicFramePr/>
          <p:nvPr/>
        </p:nvGraphicFramePr>
        <p:xfrm>
          <a:off x="2514600" y="3276601"/>
          <a:ext cx="7512050" cy="249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509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txBody>
          <a:bodyPr>
            <a:normAutofit fontScale="90000"/>
          </a:bodyPr>
          <a:lstStyle/>
          <a:p>
            <a:br>
              <a:rPr lang="en-US" dirty="0"/>
            </a:br>
            <a:r>
              <a:rPr lang="en-US" b="1" dirty="0"/>
              <a:t>Demand for durable and non-durable goods </a:t>
            </a:r>
            <a:endParaRPr lang="en-US" dirty="0"/>
          </a:p>
        </p:txBody>
      </p:sp>
      <p:sp>
        <p:nvSpPr>
          <p:cNvPr id="3" name="Content Placeholder 2"/>
          <p:cNvSpPr>
            <a:spLocks noGrp="1"/>
          </p:cNvSpPr>
          <p:nvPr>
            <p:ph idx="1"/>
          </p:nvPr>
        </p:nvSpPr>
        <p:spPr>
          <a:xfrm>
            <a:off x="838200" y="1702796"/>
            <a:ext cx="10515600" cy="4351338"/>
          </a:xfrm>
        </p:spPr>
        <p:txBody>
          <a:bodyPr/>
          <a:lstStyle/>
          <a:p>
            <a:endParaRPr lang="en-US" dirty="0"/>
          </a:p>
          <a:p>
            <a:r>
              <a:rPr lang="en-US" dirty="0"/>
              <a:t>Durable goods are those goods for which the total utility or usefulness is not exhaustible in the short-run use. Such goods can be used repeatedly over a period of time. </a:t>
            </a:r>
          </a:p>
          <a:p>
            <a:endParaRPr lang="en-US" dirty="0"/>
          </a:p>
          <a:p>
            <a:r>
              <a:rPr lang="en-US" dirty="0"/>
              <a:t>The demand for non-durable goods depends largely on their current prices, consumers’ income, and fashion. It is also subject to frequent changes.</a:t>
            </a:r>
          </a:p>
        </p:txBody>
      </p:sp>
    </p:spTree>
    <p:extLst>
      <p:ext uri="{BB962C8B-B14F-4D97-AF65-F5344CB8AC3E}">
        <p14:creationId xmlns:p14="http://schemas.microsoft.com/office/powerpoint/2010/main" val="1712364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55605" y="409527"/>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dirty="0"/>
              <a:t>Why is forecasting important?</a:t>
            </a:r>
          </a:p>
        </p:txBody>
      </p:sp>
      <p:sp>
        <p:nvSpPr>
          <p:cNvPr id="33802" name="Text Box 10"/>
          <p:cNvSpPr txBox="1">
            <a:spLocks noChangeArrowheads="1"/>
          </p:cNvSpPr>
          <p:nvPr/>
        </p:nvSpPr>
        <p:spPr bwMode="auto">
          <a:xfrm>
            <a:off x="1269242" y="1452563"/>
            <a:ext cx="9567080" cy="346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i="1" u="sng" dirty="0"/>
              <a:t>Demand</a:t>
            </a:r>
            <a:r>
              <a:rPr lang="en-US" altLang="en-US" dirty="0"/>
              <a:t> for products and services is usually </a:t>
            </a:r>
            <a:r>
              <a:rPr lang="en-US" altLang="en-US" i="1" u="sng" dirty="0"/>
              <a:t>uncertain</a:t>
            </a:r>
            <a:r>
              <a:rPr lang="en-US" altLang="en-US" dirty="0"/>
              <a:t>.</a:t>
            </a:r>
          </a:p>
          <a:p>
            <a:pPr eaLnBrk="1" hangingPunct="1">
              <a:spcBef>
                <a:spcPct val="50000"/>
              </a:spcBef>
              <a:buFont typeface="Wingdings" panose="05000000000000000000" pitchFamily="2" charset="2"/>
              <a:buNone/>
            </a:pPr>
            <a:r>
              <a:rPr lang="en-US" altLang="en-US" dirty="0"/>
              <a:t>Forecasting can be used for…</a:t>
            </a:r>
          </a:p>
          <a:p>
            <a:pPr eaLnBrk="1" hangingPunct="1">
              <a:spcBef>
                <a:spcPct val="50000"/>
              </a:spcBef>
              <a:buSzPct val="115000"/>
              <a:buFontTx/>
              <a:buChar char="•"/>
            </a:pPr>
            <a:r>
              <a:rPr lang="en-US" altLang="en-US" dirty="0"/>
              <a:t>   Strategic planning (long range planning)</a:t>
            </a:r>
          </a:p>
          <a:p>
            <a:pPr eaLnBrk="1" hangingPunct="1">
              <a:spcBef>
                <a:spcPct val="50000"/>
              </a:spcBef>
              <a:buSzPct val="115000"/>
              <a:buFontTx/>
              <a:buChar char="•"/>
            </a:pPr>
            <a:r>
              <a:rPr lang="en-US" altLang="en-US" dirty="0"/>
              <a:t>   Finance and accounting (budgets and cost controls)</a:t>
            </a:r>
          </a:p>
          <a:p>
            <a:pPr eaLnBrk="1" hangingPunct="1">
              <a:spcBef>
                <a:spcPct val="50000"/>
              </a:spcBef>
              <a:buSzPct val="115000"/>
              <a:buFontTx/>
              <a:buChar char="•"/>
            </a:pPr>
            <a:r>
              <a:rPr lang="en-US" altLang="en-US" dirty="0"/>
              <a:t>   Marketing (future sales, new products)</a:t>
            </a:r>
          </a:p>
          <a:p>
            <a:pPr eaLnBrk="1" hangingPunct="1">
              <a:spcBef>
                <a:spcPct val="50000"/>
              </a:spcBef>
              <a:buSzPct val="115000"/>
              <a:buFontTx/>
              <a:buChar char="•"/>
            </a:pPr>
            <a:r>
              <a:rPr lang="en-US" altLang="en-US" dirty="0"/>
              <a:t>   Production and operations</a:t>
            </a:r>
          </a:p>
        </p:txBody>
      </p:sp>
    </p:spTree>
    <p:extLst>
      <p:ext uri="{BB962C8B-B14F-4D97-AF65-F5344CB8AC3E}">
        <p14:creationId xmlns:p14="http://schemas.microsoft.com/office/powerpoint/2010/main" val="569313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02"/>
                                        </p:tgtEl>
                                        <p:attrNameLst>
                                          <p:attrName>style.visibility</p:attrName>
                                        </p:attrNameLst>
                                      </p:cBhvr>
                                      <p:to>
                                        <p:strVal val="visible"/>
                                      </p:to>
                                    </p:set>
                                    <p:anim calcmode="lin" valueType="num">
                                      <p:cBhvr additive="base">
                                        <p:cTn id="7" dur="500" fill="hold"/>
                                        <p:tgtEl>
                                          <p:spTgt spid="33802"/>
                                        </p:tgtEl>
                                        <p:attrNameLst>
                                          <p:attrName>ppt_x</p:attrName>
                                        </p:attrNameLst>
                                      </p:cBhvr>
                                      <p:tavLst>
                                        <p:tav tm="0">
                                          <p:val>
                                            <p:strVal val="0-#ppt_w/2"/>
                                          </p:val>
                                        </p:tav>
                                        <p:tav tm="100000">
                                          <p:val>
                                            <p:strVal val="#ppt_x"/>
                                          </p:val>
                                        </p:tav>
                                      </p:tavLst>
                                    </p:anim>
                                    <p:anim calcmode="lin" valueType="num">
                                      <p:cBhvr additive="base">
                                        <p:cTn id="8" dur="500" fill="hold"/>
                                        <p:tgtEl>
                                          <p:spTgt spid="33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797050" y="27305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What is forecasting all about?</a:t>
            </a:r>
          </a:p>
        </p:txBody>
      </p:sp>
      <p:grpSp>
        <p:nvGrpSpPr>
          <p:cNvPr id="60454" name="Group 38"/>
          <p:cNvGrpSpPr>
            <a:grpSpLocks/>
          </p:cNvGrpSpPr>
          <p:nvPr/>
        </p:nvGrpSpPr>
        <p:grpSpPr bwMode="auto">
          <a:xfrm>
            <a:off x="2819400" y="3795713"/>
            <a:ext cx="2057400" cy="381000"/>
            <a:chOff x="720" y="2304"/>
            <a:chExt cx="1296" cy="240"/>
          </a:xfrm>
        </p:grpSpPr>
        <p:sp>
          <p:nvSpPr>
            <p:cNvPr id="9251" name="Oval 19"/>
            <p:cNvSpPr>
              <a:spLocks noChangeArrowheads="1"/>
            </p:cNvSpPr>
            <p:nvPr/>
          </p:nvSpPr>
          <p:spPr bwMode="auto">
            <a:xfrm>
              <a:off x="72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2" name="Oval 20"/>
            <p:cNvSpPr>
              <a:spLocks noChangeArrowheads="1"/>
            </p:cNvSpPr>
            <p:nvPr/>
          </p:nvSpPr>
          <p:spPr bwMode="auto">
            <a:xfrm>
              <a:off x="960" y="230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3" name="Oval 21"/>
            <p:cNvSpPr>
              <a:spLocks noChangeArrowheads="1"/>
            </p:cNvSpPr>
            <p:nvPr/>
          </p:nvSpPr>
          <p:spPr bwMode="auto">
            <a:xfrm>
              <a:off x="120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4" name="Oval 22"/>
            <p:cNvSpPr>
              <a:spLocks noChangeArrowheads="1"/>
            </p:cNvSpPr>
            <p:nvPr/>
          </p:nvSpPr>
          <p:spPr bwMode="auto">
            <a:xfrm>
              <a:off x="1440" y="235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5" name="Oval 23"/>
            <p:cNvSpPr>
              <a:spLocks noChangeArrowheads="1"/>
            </p:cNvSpPr>
            <p:nvPr/>
          </p:nvSpPr>
          <p:spPr bwMode="auto">
            <a:xfrm>
              <a:off x="168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6" name="Oval 24"/>
            <p:cNvSpPr>
              <a:spLocks noChangeArrowheads="1"/>
            </p:cNvSpPr>
            <p:nvPr/>
          </p:nvSpPr>
          <p:spPr bwMode="auto">
            <a:xfrm>
              <a:off x="192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grpSp>
        <p:nvGrpSpPr>
          <p:cNvPr id="9220" name="Group 48"/>
          <p:cNvGrpSpPr>
            <a:grpSpLocks/>
          </p:cNvGrpSpPr>
          <p:nvPr/>
        </p:nvGrpSpPr>
        <p:grpSpPr bwMode="auto">
          <a:xfrm>
            <a:off x="2057400" y="1433513"/>
            <a:ext cx="4724400" cy="3733800"/>
            <a:chOff x="240" y="816"/>
            <a:chExt cx="2976" cy="2352"/>
          </a:xfrm>
        </p:grpSpPr>
        <p:sp>
          <p:nvSpPr>
            <p:cNvPr id="9230" name="Text Box 6"/>
            <p:cNvSpPr txBox="1">
              <a:spLocks noChangeArrowheads="1"/>
            </p:cNvSpPr>
            <p:nvPr/>
          </p:nvSpPr>
          <p:spPr bwMode="auto">
            <a:xfrm>
              <a:off x="240" y="816"/>
              <a:ext cx="20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Demand for Mercedes E Class</a:t>
              </a:r>
            </a:p>
          </p:txBody>
        </p:sp>
        <p:grpSp>
          <p:nvGrpSpPr>
            <p:cNvPr id="9231" name="Group 41"/>
            <p:cNvGrpSpPr>
              <a:grpSpLocks/>
            </p:cNvGrpSpPr>
            <p:nvPr/>
          </p:nvGrpSpPr>
          <p:grpSpPr bwMode="auto">
            <a:xfrm>
              <a:off x="528" y="1104"/>
              <a:ext cx="2688" cy="2064"/>
              <a:chOff x="528" y="1104"/>
              <a:chExt cx="2688" cy="2064"/>
            </a:xfrm>
          </p:grpSpPr>
          <p:sp>
            <p:nvSpPr>
              <p:cNvPr id="9232" name="Line 3"/>
              <p:cNvSpPr>
                <a:spLocks noChangeShapeType="1"/>
              </p:cNvSpPr>
              <p:nvPr/>
            </p:nvSpPr>
            <p:spPr bwMode="auto">
              <a:xfrm flipV="1">
                <a:off x="528" y="1104"/>
                <a:ext cx="0" cy="182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4"/>
              <p:cNvSpPr>
                <a:spLocks noChangeShapeType="1"/>
              </p:cNvSpPr>
              <p:nvPr/>
            </p:nvSpPr>
            <p:spPr bwMode="auto">
              <a:xfrm>
                <a:off x="528" y="2928"/>
                <a:ext cx="220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Text Box 5"/>
              <p:cNvSpPr txBox="1">
                <a:spLocks noChangeArrowheads="1"/>
              </p:cNvSpPr>
              <p:nvPr/>
            </p:nvSpPr>
            <p:spPr bwMode="auto">
              <a:xfrm>
                <a:off x="2592" y="2841"/>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Time</a:t>
                </a:r>
              </a:p>
            </p:txBody>
          </p:sp>
          <p:sp>
            <p:nvSpPr>
              <p:cNvPr id="9235" name="Line 7"/>
              <p:cNvSpPr>
                <a:spLocks noChangeShapeType="1"/>
              </p:cNvSpPr>
              <p:nvPr/>
            </p:nvSpPr>
            <p:spPr bwMode="auto">
              <a:xfrm>
                <a:off x="76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Line 8"/>
              <p:cNvSpPr>
                <a:spLocks noChangeShapeType="1"/>
              </p:cNvSpPr>
              <p:nvPr/>
            </p:nvSpPr>
            <p:spPr bwMode="auto">
              <a:xfrm>
                <a:off x="100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9"/>
              <p:cNvSpPr>
                <a:spLocks noChangeShapeType="1"/>
              </p:cNvSpPr>
              <p:nvPr/>
            </p:nvSpPr>
            <p:spPr bwMode="auto">
              <a:xfrm>
                <a:off x="124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Line 10"/>
              <p:cNvSpPr>
                <a:spLocks noChangeShapeType="1"/>
              </p:cNvSpPr>
              <p:nvPr/>
            </p:nvSpPr>
            <p:spPr bwMode="auto">
              <a:xfrm>
                <a:off x="148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Line 11"/>
              <p:cNvSpPr>
                <a:spLocks noChangeShapeType="1"/>
              </p:cNvSpPr>
              <p:nvPr/>
            </p:nvSpPr>
            <p:spPr bwMode="auto">
              <a:xfrm>
                <a:off x="172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Line 12"/>
              <p:cNvSpPr>
                <a:spLocks noChangeShapeType="1"/>
              </p:cNvSpPr>
              <p:nvPr/>
            </p:nvSpPr>
            <p:spPr bwMode="auto">
              <a:xfrm>
                <a:off x="196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Text Box 13"/>
              <p:cNvSpPr txBox="1">
                <a:spLocks noChangeArrowheads="1"/>
              </p:cNvSpPr>
              <p:nvPr/>
            </p:nvSpPr>
            <p:spPr bwMode="auto">
              <a:xfrm>
                <a:off x="624" y="29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Jan </a:t>
                </a:r>
              </a:p>
            </p:txBody>
          </p:sp>
          <p:sp>
            <p:nvSpPr>
              <p:cNvPr id="9242" name="Text Box 14"/>
              <p:cNvSpPr txBox="1">
                <a:spLocks noChangeArrowheads="1"/>
              </p:cNvSpPr>
              <p:nvPr/>
            </p:nvSpPr>
            <p:spPr bwMode="auto">
              <a:xfrm>
                <a:off x="864" y="29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Feb </a:t>
                </a:r>
              </a:p>
            </p:txBody>
          </p:sp>
          <p:sp>
            <p:nvSpPr>
              <p:cNvPr id="9243" name="Text Box 15"/>
              <p:cNvSpPr txBox="1">
                <a:spLocks noChangeArrowheads="1"/>
              </p:cNvSpPr>
              <p:nvPr/>
            </p:nvSpPr>
            <p:spPr bwMode="auto">
              <a:xfrm>
                <a:off x="110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Mar</a:t>
                </a:r>
              </a:p>
            </p:txBody>
          </p:sp>
          <p:sp>
            <p:nvSpPr>
              <p:cNvPr id="9244" name="Text Box 16"/>
              <p:cNvSpPr txBox="1">
                <a:spLocks noChangeArrowheads="1"/>
              </p:cNvSpPr>
              <p:nvPr/>
            </p:nvSpPr>
            <p:spPr bwMode="auto">
              <a:xfrm>
                <a:off x="134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Apr</a:t>
                </a:r>
              </a:p>
            </p:txBody>
          </p:sp>
          <p:sp>
            <p:nvSpPr>
              <p:cNvPr id="9245" name="Text Box 17"/>
              <p:cNvSpPr txBox="1">
                <a:spLocks noChangeArrowheads="1"/>
              </p:cNvSpPr>
              <p:nvPr/>
            </p:nvSpPr>
            <p:spPr bwMode="auto">
              <a:xfrm>
                <a:off x="158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May</a:t>
                </a:r>
              </a:p>
            </p:txBody>
          </p:sp>
          <p:sp>
            <p:nvSpPr>
              <p:cNvPr id="9246" name="Text Box 18"/>
              <p:cNvSpPr txBox="1">
                <a:spLocks noChangeArrowheads="1"/>
              </p:cNvSpPr>
              <p:nvPr/>
            </p:nvSpPr>
            <p:spPr bwMode="auto">
              <a:xfrm>
                <a:off x="182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Jun</a:t>
                </a:r>
              </a:p>
            </p:txBody>
          </p:sp>
          <p:sp>
            <p:nvSpPr>
              <p:cNvPr id="9247" name="Line 25"/>
              <p:cNvSpPr>
                <a:spLocks noChangeShapeType="1"/>
              </p:cNvSpPr>
              <p:nvPr/>
            </p:nvSpPr>
            <p:spPr bwMode="auto">
              <a:xfrm>
                <a:off x="220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Line 26"/>
              <p:cNvSpPr>
                <a:spLocks noChangeShapeType="1"/>
              </p:cNvSpPr>
              <p:nvPr/>
            </p:nvSpPr>
            <p:spPr bwMode="auto">
              <a:xfrm>
                <a:off x="244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Text Box 27"/>
              <p:cNvSpPr txBox="1">
                <a:spLocks noChangeArrowheads="1"/>
              </p:cNvSpPr>
              <p:nvPr/>
            </p:nvSpPr>
            <p:spPr bwMode="auto">
              <a:xfrm>
                <a:off x="206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Jul</a:t>
                </a:r>
              </a:p>
            </p:txBody>
          </p:sp>
          <p:sp>
            <p:nvSpPr>
              <p:cNvPr id="9250" name="Text Box 28"/>
              <p:cNvSpPr txBox="1">
                <a:spLocks noChangeArrowheads="1"/>
              </p:cNvSpPr>
              <p:nvPr/>
            </p:nvSpPr>
            <p:spPr bwMode="auto">
              <a:xfrm>
                <a:off x="230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Aug</a:t>
                </a:r>
              </a:p>
            </p:txBody>
          </p:sp>
        </p:grpSp>
      </p:grpSp>
      <p:sp>
        <p:nvSpPr>
          <p:cNvPr id="9221" name="Oval 33"/>
          <p:cNvSpPr>
            <a:spLocks noChangeArrowheads="1"/>
          </p:cNvSpPr>
          <p:nvPr/>
        </p:nvSpPr>
        <p:spPr bwMode="auto">
          <a:xfrm>
            <a:off x="2514600" y="5548313"/>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22" name="Oval 34"/>
          <p:cNvSpPr>
            <a:spLocks noChangeArrowheads="1"/>
          </p:cNvSpPr>
          <p:nvPr/>
        </p:nvSpPr>
        <p:spPr bwMode="auto">
          <a:xfrm>
            <a:off x="2514600" y="5853113"/>
            <a:ext cx="152400" cy="152400"/>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23" name="Text Box 36"/>
          <p:cNvSpPr txBox="1">
            <a:spLocks noChangeArrowheads="1"/>
          </p:cNvSpPr>
          <p:nvPr/>
        </p:nvSpPr>
        <p:spPr bwMode="auto">
          <a:xfrm>
            <a:off x="2819400" y="5392738"/>
            <a:ext cx="41910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600"/>
              <a:t>Actual demand (past sales)</a:t>
            </a:r>
          </a:p>
          <a:p>
            <a:pPr eaLnBrk="1" hangingPunct="1">
              <a:spcBef>
                <a:spcPct val="50000"/>
              </a:spcBef>
            </a:pPr>
            <a:r>
              <a:rPr lang="en-US" altLang="en-US" sz="1600"/>
              <a:t>Predicted demand</a:t>
            </a:r>
          </a:p>
        </p:txBody>
      </p:sp>
      <p:sp>
        <p:nvSpPr>
          <p:cNvPr id="9224" name="Text Box 42"/>
          <p:cNvSpPr txBox="1">
            <a:spLocks noChangeArrowheads="1"/>
          </p:cNvSpPr>
          <p:nvPr/>
        </p:nvSpPr>
        <p:spPr bwMode="auto">
          <a:xfrm>
            <a:off x="6553200" y="1357314"/>
            <a:ext cx="3200400" cy="120032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We try to predict the future by looking back at the past</a:t>
            </a:r>
          </a:p>
        </p:txBody>
      </p:sp>
      <p:grpSp>
        <p:nvGrpSpPr>
          <p:cNvPr id="60470" name="Group 54"/>
          <p:cNvGrpSpPr>
            <a:grpSpLocks/>
          </p:cNvGrpSpPr>
          <p:nvPr/>
        </p:nvGrpSpPr>
        <p:grpSpPr bwMode="auto">
          <a:xfrm>
            <a:off x="5130800" y="2743200"/>
            <a:ext cx="4927600" cy="3290888"/>
            <a:chOff x="2272" y="1728"/>
            <a:chExt cx="3104" cy="2073"/>
          </a:xfrm>
        </p:grpSpPr>
        <p:sp>
          <p:nvSpPr>
            <p:cNvPr id="9226" name="Oval 31"/>
            <p:cNvSpPr>
              <a:spLocks noChangeArrowheads="1"/>
            </p:cNvSpPr>
            <p:nvPr/>
          </p:nvSpPr>
          <p:spPr bwMode="auto">
            <a:xfrm>
              <a:off x="2272" y="2496"/>
              <a:ext cx="96" cy="96"/>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nvGrpSpPr>
            <p:cNvPr id="9227" name="Group 50"/>
            <p:cNvGrpSpPr>
              <a:grpSpLocks/>
            </p:cNvGrpSpPr>
            <p:nvPr/>
          </p:nvGrpSpPr>
          <p:grpSpPr bwMode="auto">
            <a:xfrm>
              <a:off x="2352" y="1728"/>
              <a:ext cx="3024" cy="2073"/>
              <a:chOff x="2448" y="1728"/>
              <a:chExt cx="2928" cy="2073"/>
            </a:xfrm>
          </p:grpSpPr>
          <p:sp>
            <p:nvSpPr>
              <p:cNvPr id="9228" name="Freeform 46"/>
              <p:cNvSpPr>
                <a:spLocks/>
              </p:cNvSpPr>
              <p:nvPr/>
            </p:nvSpPr>
            <p:spPr bwMode="auto">
              <a:xfrm>
                <a:off x="2448" y="2103"/>
                <a:ext cx="1248" cy="304"/>
              </a:xfrm>
              <a:custGeom>
                <a:avLst/>
                <a:gdLst>
                  <a:gd name="T0" fmla="*/ 0 w 1248"/>
                  <a:gd name="T1" fmla="*/ 304 h 304"/>
                  <a:gd name="T2" fmla="*/ 240 w 1248"/>
                  <a:gd name="T3" fmla="*/ 16 h 304"/>
                  <a:gd name="T4" fmla="*/ 1248 w 1248"/>
                  <a:gd name="T5" fmla="*/ 208 h 304"/>
                  <a:gd name="T6" fmla="*/ 0 60000 65536"/>
                  <a:gd name="T7" fmla="*/ 0 60000 65536"/>
                  <a:gd name="T8" fmla="*/ 0 60000 65536"/>
                </a:gdLst>
                <a:ahLst/>
                <a:cxnLst>
                  <a:cxn ang="T6">
                    <a:pos x="T0" y="T1"/>
                  </a:cxn>
                  <a:cxn ang="T7">
                    <a:pos x="T2" y="T3"/>
                  </a:cxn>
                  <a:cxn ang="T8">
                    <a:pos x="T4" y="T5"/>
                  </a:cxn>
                </a:cxnLst>
                <a:rect l="0" t="0" r="r" b="b"/>
                <a:pathLst>
                  <a:path w="1248" h="304">
                    <a:moveTo>
                      <a:pt x="0" y="304"/>
                    </a:moveTo>
                    <a:cubicBezTo>
                      <a:pt x="16" y="168"/>
                      <a:pt x="32" y="32"/>
                      <a:pt x="240" y="16"/>
                    </a:cubicBezTo>
                    <a:cubicBezTo>
                      <a:pt x="448" y="0"/>
                      <a:pt x="848" y="104"/>
                      <a:pt x="1248" y="208"/>
                    </a:cubicBezTo>
                  </a:path>
                </a:pathLst>
              </a:custGeom>
              <a:noFill/>
              <a:ln w="2857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AutoShape 47"/>
              <p:cNvSpPr>
                <a:spLocks noChangeArrowheads="1"/>
              </p:cNvSpPr>
              <p:nvPr/>
            </p:nvSpPr>
            <p:spPr bwMode="auto">
              <a:xfrm>
                <a:off x="3264" y="1728"/>
                <a:ext cx="2112" cy="2073"/>
              </a:xfrm>
              <a:prstGeom prst="irregularSeal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000" b="1">
                    <a:solidFill>
                      <a:schemeClr val="bg1"/>
                    </a:solidFill>
                  </a:rPr>
                  <a:t>Predicted demand looking back six months</a:t>
                </a:r>
              </a:p>
            </p:txBody>
          </p:sp>
        </p:grpSp>
      </p:grpSp>
    </p:spTree>
    <p:extLst>
      <p:ext uri="{BB962C8B-B14F-4D97-AF65-F5344CB8AC3E}">
        <p14:creationId xmlns:p14="http://schemas.microsoft.com/office/powerpoint/2010/main" val="2592488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0454"/>
                                        </p:tgtEl>
                                        <p:attrNameLst>
                                          <p:attrName>style.visibility</p:attrName>
                                        </p:attrNameLst>
                                      </p:cBhvr>
                                      <p:to>
                                        <p:strVal val="visible"/>
                                      </p:to>
                                    </p:set>
                                    <p:animEffect transition="in" filter="dissolve">
                                      <p:cBhvr>
                                        <p:cTn id="7" dur="500"/>
                                        <p:tgtEl>
                                          <p:spTgt spid="60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470"/>
                                        </p:tgtEl>
                                        <p:attrNameLst>
                                          <p:attrName>style.visibility</p:attrName>
                                        </p:attrNameLst>
                                      </p:cBhvr>
                                      <p:to>
                                        <p:strVal val="visible"/>
                                      </p:to>
                                    </p:set>
                                    <p:animEffect transition="in" filter="dissolve">
                                      <p:cBhvr>
                                        <p:cTn id="12" dur="500"/>
                                        <p:tgtEl>
                                          <p:spTgt spid="60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1135038" y="588536"/>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l" eaLnBrk="1" hangingPunct="1"/>
            <a:r>
              <a:rPr lang="en-US" altLang="en-US" sz="3600" dirty="0"/>
              <a:t>Some general characteristics of forecasts</a:t>
            </a:r>
          </a:p>
        </p:txBody>
      </p:sp>
      <p:sp>
        <p:nvSpPr>
          <p:cNvPr id="162820" name="Rectangle 4"/>
          <p:cNvSpPr>
            <a:spLocks noGrp="1" noChangeArrowheads="1"/>
          </p:cNvSpPr>
          <p:nvPr>
            <p:ph idx="1"/>
          </p:nvPr>
        </p:nvSpPr>
        <p:spPr bwMode="auto">
          <a:xfrm>
            <a:off x="996287" y="1600201"/>
            <a:ext cx="9840035"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
            </a:pPr>
            <a:r>
              <a:rPr lang="en-US" altLang="en-US" sz="2600" dirty="0"/>
              <a:t>Forecasts are more accurate for groups or families of items</a:t>
            </a:r>
          </a:p>
          <a:p>
            <a:pPr eaLnBrk="1" hangingPunct="1">
              <a:buFont typeface="Wingdings" panose="05000000000000000000" pitchFamily="2" charset="2"/>
              <a:buChar char="§"/>
            </a:pPr>
            <a:r>
              <a:rPr lang="en-US" altLang="en-US" sz="2600" dirty="0"/>
              <a:t>Forecasts are more accurate for shorter time periods</a:t>
            </a:r>
          </a:p>
          <a:p>
            <a:pPr eaLnBrk="1" hangingPunct="1">
              <a:buFont typeface="Wingdings" panose="05000000000000000000" pitchFamily="2" charset="2"/>
              <a:buChar char="§"/>
            </a:pPr>
            <a:r>
              <a:rPr lang="en-US" altLang="en-US" sz="2600" dirty="0"/>
              <a:t>Every forecast should include an error estimate</a:t>
            </a:r>
          </a:p>
          <a:p>
            <a:pPr eaLnBrk="1" hangingPunct="1">
              <a:buFont typeface="Wingdings" panose="05000000000000000000" pitchFamily="2" charset="2"/>
              <a:buChar char="§"/>
            </a:pPr>
            <a:r>
              <a:rPr lang="en-US" altLang="en-US" sz="2600" dirty="0"/>
              <a:t>Forecasts are no substitute for calculated demand.</a:t>
            </a:r>
          </a:p>
        </p:txBody>
      </p:sp>
    </p:spTree>
    <p:extLst>
      <p:ext uri="{BB962C8B-B14F-4D97-AF65-F5344CB8AC3E}">
        <p14:creationId xmlns:p14="http://schemas.microsoft.com/office/powerpoint/2010/main" val="1927436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anim calcmode="lin" valueType="num">
                                      <p:cBhvr>
                                        <p:cTn id="7" dur="500" fill="hold"/>
                                        <p:tgtEl>
                                          <p:spTgt spid="16282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2820">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62820">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162820">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62820">
                                            <p:txEl>
                                              <p:pRg st="1" end="1"/>
                                            </p:txEl>
                                          </p:spTgt>
                                        </p:tgtEl>
                                        <p:attrNameLst>
                                          <p:attrName>style.visibility</p:attrName>
                                        </p:attrNameLst>
                                      </p:cBhvr>
                                      <p:to>
                                        <p:strVal val="visible"/>
                                      </p:to>
                                    </p:set>
                                    <p:anim calcmode="lin" valueType="num">
                                      <p:cBhvr>
                                        <p:cTn id="15" dur="500" fill="hold"/>
                                        <p:tgtEl>
                                          <p:spTgt spid="162820">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162820">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162820">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162820">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162820">
                                            <p:txEl>
                                              <p:pRg st="2" end="2"/>
                                            </p:txEl>
                                          </p:spTgt>
                                        </p:tgtEl>
                                        <p:attrNameLst>
                                          <p:attrName>style.visibility</p:attrName>
                                        </p:attrNameLst>
                                      </p:cBhvr>
                                      <p:to>
                                        <p:strVal val="visible"/>
                                      </p:to>
                                    </p:set>
                                    <p:anim calcmode="lin" valueType="num">
                                      <p:cBhvr>
                                        <p:cTn id="23" dur="500" fill="hold"/>
                                        <p:tgtEl>
                                          <p:spTgt spid="162820">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162820">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162820">
                                            <p:txEl>
                                              <p:pRg st="2" end="2"/>
                                            </p:txEl>
                                          </p:spTgt>
                                        </p:tgtEl>
                                        <p:attrNameLst>
                                          <p:attrName>ppt_x</p:attrName>
                                        </p:attrNameLst>
                                      </p:cBhvr>
                                      <p:tavLst>
                                        <p:tav tm="0">
                                          <p:val>
                                            <p:fltVal val="0.5"/>
                                          </p:val>
                                        </p:tav>
                                        <p:tav tm="100000">
                                          <p:val>
                                            <p:strVal val="#ppt_x"/>
                                          </p:val>
                                        </p:tav>
                                      </p:tavLst>
                                    </p:anim>
                                    <p:anim calcmode="lin" valueType="num">
                                      <p:cBhvr>
                                        <p:cTn id="26" dur="500" fill="hold"/>
                                        <p:tgtEl>
                                          <p:spTgt spid="162820">
                                            <p:txEl>
                                              <p:pRg st="2" end="2"/>
                                            </p:txEl>
                                          </p:spTgt>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162820">
                                            <p:txEl>
                                              <p:pRg st="3" end="3"/>
                                            </p:txEl>
                                          </p:spTgt>
                                        </p:tgtEl>
                                        <p:attrNameLst>
                                          <p:attrName>style.visibility</p:attrName>
                                        </p:attrNameLst>
                                      </p:cBhvr>
                                      <p:to>
                                        <p:strVal val="visible"/>
                                      </p:to>
                                    </p:set>
                                    <p:anim calcmode="lin" valueType="num">
                                      <p:cBhvr>
                                        <p:cTn id="31" dur="500" fill="hold"/>
                                        <p:tgtEl>
                                          <p:spTgt spid="162820">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62820">
                                            <p:txEl>
                                              <p:pRg st="3" end="3"/>
                                            </p:txEl>
                                          </p:spTgt>
                                        </p:tgtEl>
                                        <p:attrNameLst>
                                          <p:attrName>ppt_h</p:attrName>
                                        </p:attrNameLst>
                                      </p:cBhvr>
                                      <p:tavLst>
                                        <p:tav tm="0">
                                          <p:val>
                                            <p:fltVal val="0"/>
                                          </p:val>
                                        </p:tav>
                                        <p:tav tm="100000">
                                          <p:val>
                                            <p:strVal val="#ppt_h"/>
                                          </p:val>
                                        </p:tav>
                                      </p:tavLst>
                                    </p:anim>
                                    <p:anim calcmode="lin" valueType="num">
                                      <p:cBhvr>
                                        <p:cTn id="33" dur="500" fill="hold"/>
                                        <p:tgtEl>
                                          <p:spTgt spid="162820">
                                            <p:txEl>
                                              <p:pRg st="3" end="3"/>
                                            </p:txEl>
                                          </p:spTgt>
                                        </p:tgtEl>
                                        <p:attrNameLst>
                                          <p:attrName>ppt_x</p:attrName>
                                        </p:attrNameLst>
                                      </p:cBhvr>
                                      <p:tavLst>
                                        <p:tav tm="0">
                                          <p:val>
                                            <p:fltVal val="0.5"/>
                                          </p:val>
                                        </p:tav>
                                        <p:tav tm="100000">
                                          <p:val>
                                            <p:strVal val="#ppt_x"/>
                                          </p:val>
                                        </p:tav>
                                      </p:tavLst>
                                    </p:anim>
                                    <p:anim calcmode="lin" valueType="num">
                                      <p:cBhvr>
                                        <p:cTn id="34" dur="500" fill="hold"/>
                                        <p:tgtEl>
                                          <p:spTgt spid="162820">
                                            <p:txEl>
                                              <p:pRg st="3" end="3"/>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815170" y="365126"/>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200" dirty="0"/>
              <a:t>Classification of Demand Forecasts</a:t>
            </a:r>
          </a:p>
        </p:txBody>
      </p:sp>
      <p:sp>
        <p:nvSpPr>
          <p:cNvPr id="3" name="Content Placeholder 2"/>
          <p:cNvSpPr>
            <a:spLocks noGrp="1"/>
          </p:cNvSpPr>
          <p:nvPr>
            <p:ph idx="1"/>
          </p:nvPr>
        </p:nvSpPr>
        <p:spPr>
          <a:xfrm>
            <a:off x="928047" y="1066801"/>
            <a:ext cx="10358651" cy="5110163"/>
          </a:xfrm>
        </p:spPr>
        <p:txBody>
          <a:bodyPr>
            <a:normAutofit lnSpcReduction="10000"/>
          </a:bodyPr>
          <a:lstStyle/>
          <a:p>
            <a:pPr marL="0" indent="0">
              <a:buNone/>
              <a:defRPr/>
            </a:pPr>
            <a:r>
              <a:rPr lang="en-US" b="1" i="1" dirty="0"/>
              <a:t>Active vs passive forecasting</a:t>
            </a:r>
          </a:p>
          <a:p>
            <a:pPr>
              <a:defRPr/>
            </a:pPr>
            <a:r>
              <a:rPr lang="en-US" dirty="0"/>
              <a:t>Active forecasting is a method of forecasting the demand on the consideration that a firm is likely to initiate some action like changes in product quality, size, price etc.</a:t>
            </a:r>
          </a:p>
          <a:p>
            <a:pPr>
              <a:defRPr/>
            </a:pPr>
            <a:r>
              <a:rPr lang="en-US" dirty="0"/>
              <a:t>Passive forecasting based on the assumption that the same product is being offered without any changes.</a:t>
            </a:r>
          </a:p>
          <a:p>
            <a:pPr marL="0" indent="0">
              <a:buNone/>
              <a:defRPr/>
            </a:pPr>
            <a:r>
              <a:rPr lang="en-US" b="1" i="1" dirty="0"/>
              <a:t>Short-run vs long run forecasting</a:t>
            </a:r>
          </a:p>
          <a:p>
            <a:pPr>
              <a:defRPr/>
            </a:pPr>
            <a:r>
              <a:rPr lang="en-US" dirty="0"/>
              <a:t>Short-run forecasting normally extends up to one year. These forecasts are useful for product scheduling, inventory planning, and mobilization of working capital etc.</a:t>
            </a:r>
          </a:p>
          <a:p>
            <a:pPr>
              <a:defRPr/>
            </a:pPr>
            <a:r>
              <a:rPr lang="en-US" dirty="0"/>
              <a:t>Long-run forecasts extend beyond one year. They are helpful in capital budgeting, </a:t>
            </a:r>
            <a:r>
              <a:rPr lang="fr-FR" dirty="0"/>
              <a:t>product diversification, personnel recruitment etc.</a:t>
            </a:r>
            <a:endParaRPr lang="en-US" b="1" dirty="0"/>
          </a:p>
        </p:txBody>
      </p:sp>
    </p:spTree>
    <p:extLst>
      <p:ext uri="{BB962C8B-B14F-4D97-AF65-F5344CB8AC3E}">
        <p14:creationId xmlns:p14="http://schemas.microsoft.com/office/powerpoint/2010/main" val="30497276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1064525" y="365125"/>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200" dirty="0"/>
              <a:t>Contd..</a:t>
            </a:r>
          </a:p>
        </p:txBody>
      </p:sp>
      <p:sp>
        <p:nvSpPr>
          <p:cNvPr id="3" name="Content Placeholder 2"/>
          <p:cNvSpPr>
            <a:spLocks noGrp="1"/>
          </p:cNvSpPr>
          <p:nvPr>
            <p:ph idx="1"/>
          </p:nvPr>
        </p:nvSpPr>
        <p:spPr>
          <a:xfrm>
            <a:off x="1064525" y="1143000"/>
            <a:ext cx="9990162" cy="5029200"/>
          </a:xfrm>
        </p:spPr>
        <p:txBody>
          <a:bodyPr>
            <a:normAutofit/>
          </a:bodyPr>
          <a:lstStyle/>
          <a:p>
            <a:pPr marL="0" indent="0">
              <a:buNone/>
              <a:defRPr/>
            </a:pPr>
            <a:r>
              <a:rPr lang="en-US" b="1" i="1" dirty="0"/>
              <a:t>Company forecasting vs Industry forecasting</a:t>
            </a:r>
          </a:p>
          <a:p>
            <a:pPr>
              <a:defRPr/>
            </a:pPr>
            <a:r>
              <a:rPr lang="en-US" sz="3000" dirty="0"/>
              <a:t>Forecasting the demand for the products of a particular firm is company forecasting.</a:t>
            </a:r>
          </a:p>
          <a:p>
            <a:pPr>
              <a:defRPr/>
            </a:pPr>
            <a:r>
              <a:rPr lang="en-US" sz="3000" dirty="0"/>
              <a:t>These are firm specific and designed to serve the individual firms in planning their policies.</a:t>
            </a:r>
          </a:p>
          <a:p>
            <a:pPr>
              <a:defRPr/>
            </a:pPr>
            <a:r>
              <a:rPr lang="en-US" sz="3000" dirty="0"/>
              <a:t>Industry forecasting forecasts the demand for the products of the industry as a whole. </a:t>
            </a:r>
          </a:p>
          <a:p>
            <a:pPr>
              <a:defRPr/>
            </a:pPr>
            <a:r>
              <a:rPr lang="en-US" sz="3000" dirty="0"/>
              <a:t>The association of manufacturers or trade associations undertake them and serve the needs of all the firms in the industry.</a:t>
            </a:r>
          </a:p>
        </p:txBody>
      </p:sp>
    </p:spTree>
    <p:extLst>
      <p:ext uri="{BB962C8B-B14F-4D97-AF65-F5344CB8AC3E}">
        <p14:creationId xmlns:p14="http://schemas.microsoft.com/office/powerpoint/2010/main" val="16715083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1101772" y="296887"/>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l"/>
            <a:r>
              <a:rPr lang="en-US" altLang="en-US" sz="3200" dirty="0" err="1"/>
              <a:t>Contd</a:t>
            </a:r>
            <a:r>
              <a:rPr lang="en-US" altLang="en-US" sz="3200" dirty="0"/>
              <a:t>…</a:t>
            </a:r>
            <a:br>
              <a:rPr lang="en-US" altLang="en-US" sz="3200" dirty="0"/>
            </a:br>
            <a:endParaRPr lang="en-US" altLang="en-US" sz="3200" dirty="0"/>
          </a:p>
        </p:txBody>
      </p:sp>
      <p:sp>
        <p:nvSpPr>
          <p:cNvPr id="15363" name="Content Placeholder 2"/>
          <p:cNvSpPr>
            <a:spLocks noGrp="1"/>
          </p:cNvSpPr>
          <p:nvPr>
            <p:ph idx="1"/>
          </p:nvPr>
        </p:nvSpPr>
        <p:spPr bwMode="auto">
          <a:xfrm>
            <a:off x="873457" y="1371601"/>
            <a:ext cx="9976513" cy="4805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i="1" dirty="0"/>
              <a:t>Durable Vs. Perishable goods</a:t>
            </a:r>
          </a:p>
          <a:p>
            <a:r>
              <a:rPr lang="en-US" altLang="en-US" dirty="0"/>
              <a:t>Durable goods forecasting involves forecasting of goods which are durable in nature.</a:t>
            </a:r>
          </a:p>
          <a:p>
            <a:r>
              <a:rPr lang="en-US" altLang="en-US" dirty="0" err="1"/>
              <a:t>Eg</a:t>
            </a:r>
            <a:r>
              <a:rPr lang="en-US" altLang="en-US" dirty="0"/>
              <a:t>: furniture, electronics products etc.</a:t>
            </a:r>
          </a:p>
          <a:p>
            <a:r>
              <a:rPr lang="en-US" altLang="en-US" dirty="0"/>
              <a:t>Perishable goods forecasting is for those goods which are perishable.</a:t>
            </a:r>
          </a:p>
          <a:p>
            <a:r>
              <a:rPr lang="en-US" altLang="en-US" dirty="0" err="1"/>
              <a:t>Eg</a:t>
            </a:r>
            <a:r>
              <a:rPr lang="en-US" altLang="en-US" dirty="0"/>
              <a:t>: vegetables, fruits etc.</a:t>
            </a:r>
          </a:p>
        </p:txBody>
      </p:sp>
    </p:spTree>
    <p:extLst>
      <p:ext uri="{BB962C8B-B14F-4D97-AF65-F5344CB8AC3E}">
        <p14:creationId xmlns:p14="http://schemas.microsoft.com/office/powerpoint/2010/main" val="3703535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723332" y="324183"/>
            <a:ext cx="7886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200" dirty="0"/>
              <a:t>Contd..</a:t>
            </a:r>
          </a:p>
        </p:txBody>
      </p:sp>
      <p:sp>
        <p:nvSpPr>
          <p:cNvPr id="3" name="Content Placeholder 2"/>
          <p:cNvSpPr>
            <a:spLocks noGrp="1"/>
          </p:cNvSpPr>
          <p:nvPr>
            <p:ph idx="1"/>
          </p:nvPr>
        </p:nvSpPr>
        <p:spPr>
          <a:xfrm>
            <a:off x="723332" y="1127078"/>
            <a:ext cx="10140286" cy="5029200"/>
          </a:xfrm>
        </p:spPr>
        <p:txBody>
          <a:bodyPr>
            <a:normAutofit/>
          </a:bodyPr>
          <a:lstStyle/>
          <a:p>
            <a:pPr marL="0" indent="0">
              <a:buNone/>
              <a:defRPr/>
            </a:pPr>
            <a:r>
              <a:rPr lang="en-US" sz="2400" b="1" i="1" dirty="0"/>
              <a:t>Micro level forecasting vs Macro level forecasting</a:t>
            </a:r>
          </a:p>
          <a:p>
            <a:pPr>
              <a:defRPr/>
            </a:pPr>
            <a:r>
              <a:rPr lang="en-US" sz="2400" dirty="0"/>
              <a:t>Micro level forecasting may take the form of company forecasting or industry forecasting.</a:t>
            </a:r>
          </a:p>
          <a:p>
            <a:pPr>
              <a:defRPr/>
            </a:pPr>
            <a:r>
              <a:rPr lang="en-US" sz="2400" dirty="0"/>
              <a:t>Macro level forecasting on the other hand is concerned with forecasting general economic environment and business conditions in the country as a whole.</a:t>
            </a:r>
          </a:p>
          <a:p>
            <a:pPr>
              <a:defRPr/>
            </a:pPr>
            <a:r>
              <a:rPr lang="en-US" sz="2400" dirty="0"/>
              <a:t>The national income growth rates, production indices, price indices provide useful insights into the future demand for most of the commodities. Governmental organizations provide the base data to forecast the demand.</a:t>
            </a:r>
          </a:p>
        </p:txBody>
      </p:sp>
    </p:spTree>
    <p:extLst>
      <p:ext uri="{BB962C8B-B14F-4D97-AF65-F5344CB8AC3E}">
        <p14:creationId xmlns:p14="http://schemas.microsoft.com/office/powerpoint/2010/main" val="2644033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1088125" y="474308"/>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200" b="1" dirty="0"/>
              <a:t>Steps in Demand Forecasting</a:t>
            </a:r>
            <a:endParaRPr lang="en-US" altLang="en-US" sz="3200" dirty="0"/>
          </a:p>
        </p:txBody>
      </p:sp>
      <p:graphicFrame>
        <p:nvGraphicFramePr>
          <p:cNvPr id="2" name="Content Placeholder 1"/>
          <p:cNvGraphicFramePr>
            <a:graphicFrameLocks noGrp="1"/>
          </p:cNvGraphicFramePr>
          <p:nvPr>
            <p:ph idx="1"/>
          </p:nvPr>
        </p:nvGraphicFramePr>
        <p:xfrm>
          <a:off x="1265545" y="1600201"/>
          <a:ext cx="9202287" cy="4576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3619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981200" y="4572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Key issues in forecasting</a:t>
            </a:r>
          </a:p>
        </p:txBody>
      </p:sp>
      <p:sp>
        <p:nvSpPr>
          <p:cNvPr id="61443" name="Text Box 3"/>
          <p:cNvSpPr txBox="1">
            <a:spLocks noChangeArrowheads="1"/>
          </p:cNvSpPr>
          <p:nvPr/>
        </p:nvSpPr>
        <p:spPr bwMode="auto">
          <a:xfrm>
            <a:off x="2057400" y="1752600"/>
            <a:ext cx="8001000" cy="175432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AutoNum type="arabicPeriod"/>
            </a:pPr>
            <a:r>
              <a:rPr lang="en-US" altLang="en-US" sz="2400">
                <a:solidFill>
                  <a:schemeClr val="bg1"/>
                </a:solidFill>
              </a:rPr>
              <a:t>A forecast is only as good as the information included in the forecast (past data) </a:t>
            </a:r>
          </a:p>
          <a:p>
            <a:pPr eaLnBrk="1" hangingPunct="1">
              <a:spcBef>
                <a:spcPct val="50000"/>
              </a:spcBef>
              <a:buFontTx/>
              <a:buAutoNum type="arabicPeriod"/>
            </a:pPr>
            <a:r>
              <a:rPr lang="en-US" altLang="en-US" sz="2400">
                <a:solidFill>
                  <a:schemeClr val="bg1"/>
                </a:solidFill>
              </a:rPr>
              <a:t>History is not a perfect predictor of the future (i.e.: there is no such thing as a perfect forecast)</a:t>
            </a:r>
          </a:p>
        </p:txBody>
      </p:sp>
      <p:sp>
        <p:nvSpPr>
          <p:cNvPr id="61444" name="Text Box 4"/>
          <p:cNvSpPr txBox="1">
            <a:spLocks noChangeArrowheads="1"/>
          </p:cNvSpPr>
          <p:nvPr/>
        </p:nvSpPr>
        <p:spPr bwMode="auto">
          <a:xfrm>
            <a:off x="2438400" y="4419600"/>
            <a:ext cx="7162800" cy="1570038"/>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Forecasting is based on the assumption that the past predicts the future!  When forecasting, think carefully whether or not the past is strongly related to what you expect to see in the future…</a:t>
            </a:r>
          </a:p>
        </p:txBody>
      </p:sp>
    </p:spTree>
    <p:extLst>
      <p:ext uri="{BB962C8B-B14F-4D97-AF65-F5344CB8AC3E}">
        <p14:creationId xmlns:p14="http://schemas.microsoft.com/office/powerpoint/2010/main" val="2203142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4"/>
                                        </p:tgtEl>
                                        <p:attrNameLst>
                                          <p:attrName>style.visibility</p:attrName>
                                        </p:attrNameLst>
                                      </p:cBhvr>
                                      <p:to>
                                        <p:strVal val="visible"/>
                                      </p:to>
                                    </p:set>
                                    <p:anim calcmode="lin" valueType="num">
                                      <p:cBhvr additive="base">
                                        <p:cTn id="19" dur="500" fill="hold"/>
                                        <p:tgtEl>
                                          <p:spTgt spid="61444"/>
                                        </p:tgtEl>
                                        <p:attrNameLst>
                                          <p:attrName>ppt_x</p:attrName>
                                        </p:attrNameLst>
                                      </p:cBhvr>
                                      <p:tavLst>
                                        <p:tav tm="0">
                                          <p:val>
                                            <p:strVal val="0-#ppt_w/2"/>
                                          </p:val>
                                        </p:tav>
                                        <p:tav tm="100000">
                                          <p:val>
                                            <p:strVal val="#ppt_x"/>
                                          </p:val>
                                        </p:tav>
                                      </p:tavLst>
                                    </p:anim>
                                    <p:anim calcmode="lin" valueType="num">
                                      <p:cBhvr additive="base">
                                        <p:cTn id="20"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4"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05000" y="3048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Mercedes E-class vs. M-class Sales</a:t>
            </a:r>
          </a:p>
        </p:txBody>
      </p:sp>
      <p:graphicFrame>
        <p:nvGraphicFramePr>
          <p:cNvPr id="62522" name="Group 58"/>
          <p:cNvGraphicFramePr>
            <a:graphicFrameLocks noGrp="1"/>
          </p:cNvGraphicFramePr>
          <p:nvPr/>
        </p:nvGraphicFramePr>
        <p:xfrm>
          <a:off x="3048000" y="1143001"/>
          <a:ext cx="6096000" cy="2987709"/>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21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Month</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E-class Sales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M-class Sales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64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Jan</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23,345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93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Feb</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22,034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93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Mar</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21,453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Apr</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24,897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May</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23,561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Jun</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22,684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Jul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2520" name="Text Box 56"/>
          <p:cNvSpPr txBox="1">
            <a:spLocks noChangeArrowheads="1"/>
          </p:cNvSpPr>
          <p:nvPr/>
        </p:nvSpPr>
        <p:spPr bwMode="auto">
          <a:xfrm>
            <a:off x="2057400" y="4419601"/>
            <a:ext cx="82296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Question: Can we predict the new model M-class sales based on 	     the data in the the table?</a:t>
            </a:r>
          </a:p>
        </p:txBody>
      </p:sp>
      <p:sp>
        <p:nvSpPr>
          <p:cNvPr id="62521" name="Text Box 57"/>
          <p:cNvSpPr txBox="1">
            <a:spLocks noChangeArrowheads="1"/>
          </p:cNvSpPr>
          <p:nvPr/>
        </p:nvSpPr>
        <p:spPr bwMode="auto">
          <a:xfrm>
            <a:off x="2057400" y="5486401"/>
            <a:ext cx="8229600"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Answer:  Maybe...  We need to consider how much the two 	    markets have in common</a:t>
            </a:r>
          </a:p>
        </p:txBody>
      </p:sp>
    </p:spTree>
    <p:extLst>
      <p:ext uri="{BB962C8B-B14F-4D97-AF65-F5344CB8AC3E}">
        <p14:creationId xmlns:p14="http://schemas.microsoft.com/office/powerpoint/2010/main" val="3696857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520"/>
                                        </p:tgtEl>
                                        <p:attrNameLst>
                                          <p:attrName>style.visibility</p:attrName>
                                        </p:attrNameLst>
                                      </p:cBhvr>
                                      <p:to>
                                        <p:strVal val="visible"/>
                                      </p:to>
                                    </p:set>
                                    <p:anim calcmode="lin" valueType="num">
                                      <p:cBhvr additive="base">
                                        <p:cTn id="7" dur="500" fill="hold"/>
                                        <p:tgtEl>
                                          <p:spTgt spid="62520"/>
                                        </p:tgtEl>
                                        <p:attrNameLst>
                                          <p:attrName>ppt_x</p:attrName>
                                        </p:attrNameLst>
                                      </p:cBhvr>
                                      <p:tavLst>
                                        <p:tav tm="0">
                                          <p:val>
                                            <p:strVal val="0-#ppt_w/2"/>
                                          </p:val>
                                        </p:tav>
                                        <p:tav tm="100000">
                                          <p:val>
                                            <p:strVal val="#ppt_x"/>
                                          </p:val>
                                        </p:tav>
                                      </p:tavLst>
                                    </p:anim>
                                    <p:anim calcmode="lin" valueType="num">
                                      <p:cBhvr additive="base">
                                        <p:cTn id="8" dur="500" fill="hold"/>
                                        <p:tgtEl>
                                          <p:spTgt spid="625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521"/>
                                        </p:tgtEl>
                                        <p:attrNameLst>
                                          <p:attrName>style.visibility</p:attrName>
                                        </p:attrNameLst>
                                      </p:cBhvr>
                                      <p:to>
                                        <p:strVal val="visible"/>
                                      </p:to>
                                    </p:set>
                                    <p:anim calcmode="lin" valueType="num">
                                      <p:cBhvr additive="base">
                                        <p:cTn id="13" dur="500" fill="hold"/>
                                        <p:tgtEl>
                                          <p:spTgt spid="62521"/>
                                        </p:tgtEl>
                                        <p:attrNameLst>
                                          <p:attrName>ppt_x</p:attrName>
                                        </p:attrNameLst>
                                      </p:cBhvr>
                                      <p:tavLst>
                                        <p:tav tm="0">
                                          <p:val>
                                            <p:strVal val="0-#ppt_w/2"/>
                                          </p:val>
                                        </p:tav>
                                        <p:tav tm="100000">
                                          <p:val>
                                            <p:strVal val="#ppt_x"/>
                                          </p:val>
                                        </p:tav>
                                      </p:tavLst>
                                    </p:anim>
                                    <p:anim calcmode="lin" valueType="num">
                                      <p:cBhvr additive="base">
                                        <p:cTn id="14" dur="500" fill="hold"/>
                                        <p:tgtEl>
                                          <p:spTgt spid="62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20" grpId="0" animBg="1" autoUpdateAnimBg="0"/>
      <p:bldP spid="625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4000" dirty="0"/>
            </a:br>
            <a:r>
              <a:rPr lang="en-US" sz="4000" b="1" dirty="0"/>
              <a:t>Short-term and long-term demand </a:t>
            </a:r>
            <a:endParaRPr lang="en-US" sz="4000" dirty="0"/>
          </a:p>
        </p:txBody>
      </p:sp>
      <p:sp>
        <p:nvSpPr>
          <p:cNvPr id="3" name="Content Placeholder 2"/>
          <p:cNvSpPr>
            <a:spLocks noGrp="1"/>
          </p:cNvSpPr>
          <p:nvPr>
            <p:ph idx="1"/>
          </p:nvPr>
        </p:nvSpPr>
        <p:spPr/>
        <p:txBody>
          <a:bodyPr/>
          <a:lstStyle/>
          <a:p>
            <a:endParaRPr lang="en-US" dirty="0"/>
          </a:p>
          <a:p>
            <a:r>
              <a:rPr lang="en-US" dirty="0"/>
              <a:t>Short-term demand refers to the demand for goods over a short period. </a:t>
            </a:r>
          </a:p>
          <a:p>
            <a:pPr marL="0" indent="0">
              <a:buNone/>
            </a:pPr>
            <a:endParaRPr lang="en-US" dirty="0"/>
          </a:p>
          <a:p>
            <a:r>
              <a:rPr lang="en-US" dirty="0"/>
              <a:t>The long-term demand refers to the demand which exists over a long period of time </a:t>
            </a:r>
          </a:p>
        </p:txBody>
      </p:sp>
    </p:spTree>
    <p:extLst>
      <p:ext uri="{BB962C8B-B14F-4D97-AF65-F5344CB8AC3E}">
        <p14:creationId xmlns:p14="http://schemas.microsoft.com/office/powerpoint/2010/main" val="30164086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05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sz="3200"/>
              <a:t>What should we consider when looking at</a:t>
            </a:r>
          </a:p>
          <a:p>
            <a:pPr eaLnBrk="1" hangingPunct="1"/>
            <a:r>
              <a:rPr lang="en-US" altLang="en-US" sz="3200"/>
              <a:t>past demand data?</a:t>
            </a:r>
          </a:p>
        </p:txBody>
      </p:sp>
      <p:sp>
        <p:nvSpPr>
          <p:cNvPr id="22531" name="Text Box 3"/>
          <p:cNvSpPr txBox="1">
            <a:spLocks noChangeArrowheads="1"/>
          </p:cNvSpPr>
          <p:nvPr/>
        </p:nvSpPr>
        <p:spPr bwMode="auto">
          <a:xfrm>
            <a:off x="1981200" y="2514600"/>
            <a:ext cx="2971800" cy="397031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lnSpc>
                <a:spcPct val="170000"/>
              </a:lnSpc>
              <a:spcBef>
                <a:spcPct val="50000"/>
              </a:spcBef>
              <a:buFontTx/>
              <a:buChar char="•"/>
            </a:pPr>
            <a:r>
              <a:rPr lang="en-US" altLang="en-US" sz="2400">
                <a:solidFill>
                  <a:schemeClr val="bg1"/>
                </a:solidFill>
              </a:rPr>
              <a:t>Trends</a:t>
            </a:r>
          </a:p>
          <a:p>
            <a:pPr eaLnBrk="1" hangingPunct="1">
              <a:lnSpc>
                <a:spcPct val="170000"/>
              </a:lnSpc>
              <a:spcBef>
                <a:spcPct val="50000"/>
              </a:spcBef>
              <a:buFontTx/>
              <a:buChar char="•"/>
            </a:pPr>
            <a:r>
              <a:rPr lang="en-US" altLang="en-US" sz="2400">
                <a:solidFill>
                  <a:schemeClr val="bg1"/>
                </a:solidFill>
              </a:rPr>
              <a:t>Seasonality</a:t>
            </a:r>
          </a:p>
          <a:p>
            <a:pPr eaLnBrk="1" hangingPunct="1">
              <a:lnSpc>
                <a:spcPct val="170000"/>
              </a:lnSpc>
              <a:spcBef>
                <a:spcPct val="50000"/>
              </a:spcBef>
              <a:buFontTx/>
              <a:buChar char="•"/>
            </a:pPr>
            <a:r>
              <a:rPr lang="en-US" altLang="en-US" sz="2400">
                <a:solidFill>
                  <a:schemeClr val="bg1"/>
                </a:solidFill>
              </a:rPr>
              <a:t>Cyclical elements</a:t>
            </a:r>
          </a:p>
          <a:p>
            <a:pPr eaLnBrk="1" hangingPunct="1">
              <a:lnSpc>
                <a:spcPct val="170000"/>
              </a:lnSpc>
              <a:spcBef>
                <a:spcPct val="50000"/>
              </a:spcBef>
              <a:buFontTx/>
              <a:buChar char="•"/>
            </a:pPr>
            <a:r>
              <a:rPr lang="en-US" altLang="en-US" sz="2400">
                <a:solidFill>
                  <a:schemeClr val="bg1"/>
                </a:solidFill>
              </a:rPr>
              <a:t>Autocorrelation</a:t>
            </a:r>
          </a:p>
          <a:p>
            <a:pPr eaLnBrk="1" hangingPunct="1">
              <a:lnSpc>
                <a:spcPct val="170000"/>
              </a:lnSpc>
              <a:spcBef>
                <a:spcPct val="50000"/>
              </a:spcBef>
              <a:buFontTx/>
              <a:buChar char="•"/>
            </a:pPr>
            <a:r>
              <a:rPr lang="en-US" altLang="en-US" sz="2400">
                <a:solidFill>
                  <a:schemeClr val="bg1"/>
                </a:solidFill>
              </a:rPr>
              <a:t>Random variation</a:t>
            </a:r>
          </a:p>
        </p:txBody>
      </p:sp>
      <p:grpSp>
        <p:nvGrpSpPr>
          <p:cNvPr id="63602" name="Group 114"/>
          <p:cNvGrpSpPr>
            <a:grpSpLocks/>
          </p:cNvGrpSpPr>
          <p:nvPr/>
        </p:nvGrpSpPr>
        <p:grpSpPr bwMode="auto">
          <a:xfrm>
            <a:off x="5537200" y="2101850"/>
            <a:ext cx="1752600" cy="990600"/>
            <a:chOff x="2304" y="864"/>
            <a:chExt cx="1104" cy="624"/>
          </a:xfrm>
        </p:grpSpPr>
        <p:sp>
          <p:nvSpPr>
            <p:cNvPr id="22605" name="Line 4"/>
            <p:cNvSpPr>
              <a:spLocks noChangeShapeType="1"/>
            </p:cNvSpPr>
            <p:nvPr/>
          </p:nvSpPr>
          <p:spPr bwMode="auto">
            <a:xfrm flipV="1">
              <a:off x="2304" y="864"/>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06" name="Line 5"/>
            <p:cNvSpPr>
              <a:spLocks noChangeShapeType="1"/>
            </p:cNvSpPr>
            <p:nvPr/>
          </p:nvSpPr>
          <p:spPr bwMode="auto">
            <a:xfrm>
              <a:off x="2304" y="1488"/>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07" name="Oval 6"/>
            <p:cNvSpPr>
              <a:spLocks noChangeArrowheads="1"/>
            </p:cNvSpPr>
            <p:nvPr/>
          </p:nvSpPr>
          <p:spPr bwMode="auto">
            <a:xfrm>
              <a:off x="24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8" name="Oval 7"/>
            <p:cNvSpPr>
              <a:spLocks noChangeArrowheads="1"/>
            </p:cNvSpPr>
            <p:nvPr/>
          </p:nvSpPr>
          <p:spPr bwMode="auto">
            <a:xfrm>
              <a:off x="2496"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9" name="Oval 8"/>
            <p:cNvSpPr>
              <a:spLocks noChangeArrowheads="1"/>
            </p:cNvSpPr>
            <p:nvPr/>
          </p:nvSpPr>
          <p:spPr bwMode="auto">
            <a:xfrm>
              <a:off x="2544" y="11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0" name="Oval 9"/>
            <p:cNvSpPr>
              <a:spLocks noChangeArrowheads="1"/>
            </p:cNvSpPr>
            <p:nvPr/>
          </p:nvSpPr>
          <p:spPr bwMode="auto">
            <a:xfrm>
              <a:off x="2592" y="12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1" name="Oval 10"/>
            <p:cNvSpPr>
              <a:spLocks noChangeArrowheads="1"/>
            </p:cNvSpPr>
            <p:nvPr/>
          </p:nvSpPr>
          <p:spPr bwMode="auto">
            <a:xfrm>
              <a:off x="2640" y="105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2" name="Oval 11"/>
            <p:cNvSpPr>
              <a:spLocks noChangeArrowheads="1"/>
            </p:cNvSpPr>
            <p:nvPr/>
          </p:nvSpPr>
          <p:spPr bwMode="auto">
            <a:xfrm>
              <a:off x="2688" y="11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3" name="Oval 12"/>
            <p:cNvSpPr>
              <a:spLocks noChangeArrowheads="1"/>
            </p:cNvSpPr>
            <p:nvPr/>
          </p:nvSpPr>
          <p:spPr bwMode="auto">
            <a:xfrm>
              <a:off x="2784"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4" name="Oval 13"/>
            <p:cNvSpPr>
              <a:spLocks noChangeArrowheads="1"/>
            </p:cNvSpPr>
            <p:nvPr/>
          </p:nvSpPr>
          <p:spPr bwMode="auto">
            <a:xfrm>
              <a:off x="2736" y="105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5" name="Oval 14"/>
            <p:cNvSpPr>
              <a:spLocks noChangeArrowheads="1"/>
            </p:cNvSpPr>
            <p:nvPr/>
          </p:nvSpPr>
          <p:spPr bwMode="auto">
            <a:xfrm>
              <a:off x="2832" y="10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6" name="Line 15"/>
            <p:cNvSpPr>
              <a:spLocks noChangeShapeType="1"/>
            </p:cNvSpPr>
            <p:nvPr/>
          </p:nvSpPr>
          <p:spPr bwMode="auto">
            <a:xfrm flipV="1">
              <a:off x="2304" y="912"/>
              <a:ext cx="720" cy="480"/>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64" name="Group 76"/>
          <p:cNvGrpSpPr>
            <a:grpSpLocks/>
          </p:cNvGrpSpPr>
          <p:nvPr/>
        </p:nvGrpSpPr>
        <p:grpSpPr bwMode="auto">
          <a:xfrm>
            <a:off x="5486400" y="3429000"/>
            <a:ext cx="1905000" cy="1041400"/>
            <a:chOff x="3936" y="1312"/>
            <a:chExt cx="1200" cy="656"/>
          </a:xfrm>
        </p:grpSpPr>
        <p:sp>
          <p:nvSpPr>
            <p:cNvPr id="22587" name="Line 18"/>
            <p:cNvSpPr>
              <a:spLocks noChangeShapeType="1"/>
            </p:cNvSpPr>
            <p:nvPr/>
          </p:nvSpPr>
          <p:spPr bwMode="auto">
            <a:xfrm flipV="1">
              <a:off x="3936" y="1344"/>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8" name="Line 19"/>
            <p:cNvSpPr>
              <a:spLocks noChangeShapeType="1"/>
            </p:cNvSpPr>
            <p:nvPr/>
          </p:nvSpPr>
          <p:spPr bwMode="auto">
            <a:xfrm>
              <a:off x="3936" y="1968"/>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9" name="Oval 20"/>
            <p:cNvSpPr>
              <a:spLocks noChangeArrowheads="1"/>
            </p:cNvSpPr>
            <p:nvPr/>
          </p:nvSpPr>
          <p:spPr bwMode="auto">
            <a:xfrm>
              <a:off x="4032"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0" name="Oval 21"/>
            <p:cNvSpPr>
              <a:spLocks noChangeArrowheads="1"/>
            </p:cNvSpPr>
            <p:nvPr/>
          </p:nvSpPr>
          <p:spPr bwMode="auto">
            <a:xfrm>
              <a:off x="4128"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1" name="Oval 22"/>
            <p:cNvSpPr>
              <a:spLocks noChangeArrowheads="1"/>
            </p:cNvSpPr>
            <p:nvPr/>
          </p:nvSpPr>
          <p:spPr bwMode="auto">
            <a:xfrm>
              <a:off x="4176" y="16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2" name="Oval 23"/>
            <p:cNvSpPr>
              <a:spLocks noChangeArrowheads="1"/>
            </p:cNvSpPr>
            <p:nvPr/>
          </p:nvSpPr>
          <p:spPr bwMode="auto">
            <a:xfrm>
              <a:off x="4224"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3" name="Oval 24"/>
            <p:cNvSpPr>
              <a:spLocks noChangeArrowheads="1"/>
            </p:cNvSpPr>
            <p:nvPr/>
          </p:nvSpPr>
          <p:spPr bwMode="auto">
            <a:xfrm>
              <a:off x="4272" y="16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4" name="Oval 26"/>
            <p:cNvSpPr>
              <a:spLocks noChangeArrowheads="1"/>
            </p:cNvSpPr>
            <p:nvPr/>
          </p:nvSpPr>
          <p:spPr bwMode="auto">
            <a:xfrm>
              <a:off x="4416" y="14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5" name="Oval 27"/>
            <p:cNvSpPr>
              <a:spLocks noChangeArrowheads="1"/>
            </p:cNvSpPr>
            <p:nvPr/>
          </p:nvSpPr>
          <p:spPr bwMode="auto">
            <a:xfrm>
              <a:off x="4368" y="14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6" name="Oval 28"/>
            <p:cNvSpPr>
              <a:spLocks noChangeArrowheads="1"/>
            </p:cNvSpPr>
            <p:nvPr/>
          </p:nvSpPr>
          <p:spPr bwMode="auto">
            <a:xfrm>
              <a:off x="4464" y="14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7" name="Oval 43"/>
            <p:cNvSpPr>
              <a:spLocks noChangeArrowheads="1"/>
            </p:cNvSpPr>
            <p:nvPr/>
          </p:nvSpPr>
          <p:spPr bwMode="auto">
            <a:xfrm>
              <a:off x="4320" y="15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8" name="Oval 44"/>
            <p:cNvSpPr>
              <a:spLocks noChangeArrowheads="1"/>
            </p:cNvSpPr>
            <p:nvPr/>
          </p:nvSpPr>
          <p:spPr bwMode="auto">
            <a:xfrm>
              <a:off x="4512" y="14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9" name="Oval 45"/>
            <p:cNvSpPr>
              <a:spLocks noChangeArrowheads="1"/>
            </p:cNvSpPr>
            <p:nvPr/>
          </p:nvSpPr>
          <p:spPr bwMode="auto">
            <a:xfrm>
              <a:off x="4560" y="16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0" name="Oval 46"/>
            <p:cNvSpPr>
              <a:spLocks noChangeArrowheads="1"/>
            </p:cNvSpPr>
            <p:nvPr/>
          </p:nvSpPr>
          <p:spPr bwMode="auto">
            <a:xfrm>
              <a:off x="4608" y="16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1" name="Oval 47"/>
            <p:cNvSpPr>
              <a:spLocks noChangeArrowheads="1"/>
            </p:cNvSpPr>
            <p:nvPr/>
          </p:nvSpPr>
          <p:spPr bwMode="auto">
            <a:xfrm>
              <a:off x="4656" y="16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2" name="Oval 48"/>
            <p:cNvSpPr>
              <a:spLocks noChangeArrowheads="1"/>
            </p:cNvSpPr>
            <p:nvPr/>
          </p:nvSpPr>
          <p:spPr bwMode="auto">
            <a:xfrm>
              <a:off x="4704"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3" name="Line 49"/>
            <p:cNvSpPr>
              <a:spLocks noChangeShapeType="1"/>
            </p:cNvSpPr>
            <p:nvPr/>
          </p:nvSpPr>
          <p:spPr bwMode="auto">
            <a:xfrm>
              <a:off x="3984" y="1728"/>
              <a:ext cx="1008"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04" name="Freeform 50"/>
            <p:cNvSpPr>
              <a:spLocks/>
            </p:cNvSpPr>
            <p:nvPr/>
          </p:nvSpPr>
          <p:spPr bwMode="auto">
            <a:xfrm>
              <a:off x="4216" y="1312"/>
              <a:ext cx="536" cy="376"/>
            </a:xfrm>
            <a:custGeom>
              <a:avLst/>
              <a:gdLst>
                <a:gd name="T0" fmla="*/ 152 w 536"/>
                <a:gd name="T1" fmla="*/ 32 h 376"/>
                <a:gd name="T2" fmla="*/ 8 w 536"/>
                <a:gd name="T3" fmla="*/ 176 h 376"/>
                <a:gd name="T4" fmla="*/ 104 w 536"/>
                <a:gd name="T5" fmla="*/ 368 h 376"/>
                <a:gd name="T6" fmla="*/ 488 w 536"/>
                <a:gd name="T7" fmla="*/ 224 h 376"/>
                <a:gd name="T8" fmla="*/ 392 w 536"/>
                <a:gd name="T9" fmla="*/ 32 h 376"/>
                <a:gd name="T10" fmla="*/ 152 w 536"/>
                <a:gd name="T11" fmla="*/ 32 h 3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6" h="376">
                  <a:moveTo>
                    <a:pt x="152" y="32"/>
                  </a:moveTo>
                  <a:cubicBezTo>
                    <a:pt x="88" y="56"/>
                    <a:pt x="16" y="120"/>
                    <a:pt x="8" y="176"/>
                  </a:cubicBezTo>
                  <a:cubicBezTo>
                    <a:pt x="0" y="232"/>
                    <a:pt x="24" y="360"/>
                    <a:pt x="104" y="368"/>
                  </a:cubicBezTo>
                  <a:cubicBezTo>
                    <a:pt x="184" y="376"/>
                    <a:pt x="440" y="280"/>
                    <a:pt x="488" y="224"/>
                  </a:cubicBezTo>
                  <a:cubicBezTo>
                    <a:pt x="536" y="168"/>
                    <a:pt x="448" y="64"/>
                    <a:pt x="392" y="32"/>
                  </a:cubicBezTo>
                  <a:cubicBezTo>
                    <a:pt x="336" y="0"/>
                    <a:pt x="216" y="8"/>
                    <a:pt x="152" y="32"/>
                  </a:cubicBezTo>
                  <a:close/>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608" name="Group 120"/>
          <p:cNvGrpSpPr>
            <a:grpSpLocks/>
          </p:cNvGrpSpPr>
          <p:nvPr/>
        </p:nvGrpSpPr>
        <p:grpSpPr bwMode="auto">
          <a:xfrm>
            <a:off x="8153400" y="2590800"/>
            <a:ext cx="1752600" cy="990600"/>
            <a:chOff x="2544" y="2112"/>
            <a:chExt cx="1104" cy="624"/>
          </a:xfrm>
        </p:grpSpPr>
        <p:sp>
          <p:nvSpPr>
            <p:cNvPr id="22567" name="Line 53"/>
            <p:cNvSpPr>
              <a:spLocks noChangeShapeType="1"/>
            </p:cNvSpPr>
            <p:nvPr/>
          </p:nvSpPr>
          <p:spPr bwMode="auto">
            <a:xfrm flipV="1">
              <a:off x="2544" y="21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8" name="Line 54"/>
            <p:cNvSpPr>
              <a:spLocks noChangeShapeType="1"/>
            </p:cNvSpPr>
            <p:nvPr/>
          </p:nvSpPr>
          <p:spPr bwMode="auto">
            <a:xfrm>
              <a:off x="2544" y="2736"/>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9" name="Oval 55"/>
            <p:cNvSpPr>
              <a:spLocks noChangeArrowheads="1"/>
            </p:cNvSpPr>
            <p:nvPr/>
          </p:nvSpPr>
          <p:spPr bwMode="auto">
            <a:xfrm>
              <a:off x="2640" y="249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0" name="Oval 56"/>
            <p:cNvSpPr>
              <a:spLocks noChangeArrowheads="1"/>
            </p:cNvSpPr>
            <p:nvPr/>
          </p:nvSpPr>
          <p:spPr bwMode="auto">
            <a:xfrm>
              <a:off x="2688" y="24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1" name="Oval 57"/>
            <p:cNvSpPr>
              <a:spLocks noChangeArrowheads="1"/>
            </p:cNvSpPr>
            <p:nvPr/>
          </p:nvSpPr>
          <p:spPr bwMode="auto">
            <a:xfrm>
              <a:off x="2736"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2" name="Oval 58"/>
            <p:cNvSpPr>
              <a:spLocks noChangeArrowheads="1"/>
            </p:cNvSpPr>
            <p:nvPr/>
          </p:nvSpPr>
          <p:spPr bwMode="auto">
            <a:xfrm>
              <a:off x="2784"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3" name="Oval 59"/>
            <p:cNvSpPr>
              <a:spLocks noChangeArrowheads="1"/>
            </p:cNvSpPr>
            <p:nvPr/>
          </p:nvSpPr>
          <p:spPr bwMode="auto">
            <a:xfrm>
              <a:off x="2880"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4" name="Oval 60"/>
            <p:cNvSpPr>
              <a:spLocks noChangeArrowheads="1"/>
            </p:cNvSpPr>
            <p:nvPr/>
          </p:nvSpPr>
          <p:spPr bwMode="auto">
            <a:xfrm>
              <a:off x="2832" y="25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5" name="Oval 61"/>
            <p:cNvSpPr>
              <a:spLocks noChangeArrowheads="1"/>
            </p:cNvSpPr>
            <p:nvPr/>
          </p:nvSpPr>
          <p:spPr bwMode="auto">
            <a:xfrm>
              <a:off x="3024" y="249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6" name="Oval 62"/>
            <p:cNvSpPr>
              <a:spLocks noChangeArrowheads="1"/>
            </p:cNvSpPr>
            <p:nvPr/>
          </p:nvSpPr>
          <p:spPr bwMode="auto">
            <a:xfrm>
              <a:off x="2928" y="23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7" name="Oval 63"/>
            <p:cNvSpPr>
              <a:spLocks noChangeArrowheads="1"/>
            </p:cNvSpPr>
            <p:nvPr/>
          </p:nvSpPr>
          <p:spPr bwMode="auto">
            <a:xfrm>
              <a:off x="2976"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8" name="Oval 66"/>
            <p:cNvSpPr>
              <a:spLocks noChangeArrowheads="1"/>
            </p:cNvSpPr>
            <p:nvPr/>
          </p:nvSpPr>
          <p:spPr bwMode="auto">
            <a:xfrm>
              <a:off x="3072" y="241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9" name="Oval 67"/>
            <p:cNvSpPr>
              <a:spLocks noChangeArrowheads="1"/>
            </p:cNvSpPr>
            <p:nvPr/>
          </p:nvSpPr>
          <p:spPr bwMode="auto">
            <a:xfrm>
              <a:off x="3132" y="235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0" name="Oval 68"/>
            <p:cNvSpPr>
              <a:spLocks noChangeArrowheads="1"/>
            </p:cNvSpPr>
            <p:nvPr/>
          </p:nvSpPr>
          <p:spPr bwMode="auto">
            <a:xfrm>
              <a:off x="3174" y="24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1" name="Oval 69"/>
            <p:cNvSpPr>
              <a:spLocks noChangeArrowheads="1"/>
            </p:cNvSpPr>
            <p:nvPr/>
          </p:nvSpPr>
          <p:spPr bwMode="auto">
            <a:xfrm>
              <a:off x="3264" y="241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2" name="Oval 70"/>
            <p:cNvSpPr>
              <a:spLocks noChangeArrowheads="1"/>
            </p:cNvSpPr>
            <p:nvPr/>
          </p:nvSpPr>
          <p:spPr bwMode="auto">
            <a:xfrm>
              <a:off x="3216" y="25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3" name="Oval 71"/>
            <p:cNvSpPr>
              <a:spLocks noChangeArrowheads="1"/>
            </p:cNvSpPr>
            <p:nvPr/>
          </p:nvSpPr>
          <p:spPr bwMode="auto">
            <a:xfrm>
              <a:off x="3408"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4" name="Oval 72"/>
            <p:cNvSpPr>
              <a:spLocks noChangeArrowheads="1"/>
            </p:cNvSpPr>
            <p:nvPr/>
          </p:nvSpPr>
          <p:spPr bwMode="auto">
            <a:xfrm>
              <a:off x="3312" y="235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5" name="Oval 73"/>
            <p:cNvSpPr>
              <a:spLocks noChangeArrowheads="1"/>
            </p:cNvSpPr>
            <p:nvPr/>
          </p:nvSpPr>
          <p:spPr bwMode="auto">
            <a:xfrm>
              <a:off x="3360" y="247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6" name="Freeform 74"/>
            <p:cNvSpPr>
              <a:spLocks/>
            </p:cNvSpPr>
            <p:nvPr/>
          </p:nvSpPr>
          <p:spPr bwMode="auto">
            <a:xfrm>
              <a:off x="2576" y="2296"/>
              <a:ext cx="336" cy="336"/>
            </a:xfrm>
            <a:custGeom>
              <a:avLst/>
              <a:gdLst>
                <a:gd name="T0" fmla="*/ 16 w 336"/>
                <a:gd name="T1" fmla="*/ 104 h 336"/>
                <a:gd name="T2" fmla="*/ 64 w 336"/>
                <a:gd name="T3" fmla="*/ 296 h 336"/>
                <a:gd name="T4" fmla="*/ 304 w 336"/>
                <a:gd name="T5" fmla="*/ 296 h 336"/>
                <a:gd name="T6" fmla="*/ 256 w 336"/>
                <a:gd name="T7" fmla="*/ 56 h 336"/>
                <a:gd name="T8" fmla="*/ 160 w 336"/>
                <a:gd name="T9" fmla="*/ 8 h 336"/>
                <a:gd name="T10" fmla="*/ 16 w 336"/>
                <a:gd name="T11" fmla="*/ 104 h 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336">
                  <a:moveTo>
                    <a:pt x="16" y="104"/>
                  </a:moveTo>
                  <a:cubicBezTo>
                    <a:pt x="0" y="152"/>
                    <a:pt x="16" y="264"/>
                    <a:pt x="64" y="296"/>
                  </a:cubicBezTo>
                  <a:cubicBezTo>
                    <a:pt x="112" y="328"/>
                    <a:pt x="272" y="336"/>
                    <a:pt x="304" y="296"/>
                  </a:cubicBezTo>
                  <a:cubicBezTo>
                    <a:pt x="336" y="256"/>
                    <a:pt x="280" y="104"/>
                    <a:pt x="256" y="56"/>
                  </a:cubicBezTo>
                  <a:cubicBezTo>
                    <a:pt x="232" y="8"/>
                    <a:pt x="200" y="0"/>
                    <a:pt x="160" y="8"/>
                  </a:cubicBezTo>
                  <a:cubicBezTo>
                    <a:pt x="120" y="16"/>
                    <a:pt x="32" y="56"/>
                    <a:pt x="16" y="104"/>
                  </a:cubicBezTo>
                  <a:close/>
                </a:path>
              </a:pathLst>
            </a:cu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88" name="Group 100"/>
          <p:cNvGrpSpPr>
            <a:grpSpLocks/>
          </p:cNvGrpSpPr>
          <p:nvPr/>
        </p:nvGrpSpPr>
        <p:grpSpPr bwMode="auto">
          <a:xfrm>
            <a:off x="5562600" y="5105400"/>
            <a:ext cx="1905000" cy="990600"/>
            <a:chOff x="3936" y="2400"/>
            <a:chExt cx="1200" cy="624"/>
          </a:xfrm>
        </p:grpSpPr>
        <p:sp>
          <p:nvSpPr>
            <p:cNvPr id="22551" name="Line 78"/>
            <p:cNvSpPr>
              <a:spLocks noChangeShapeType="1"/>
            </p:cNvSpPr>
            <p:nvPr/>
          </p:nvSpPr>
          <p:spPr bwMode="auto">
            <a:xfrm flipV="1">
              <a:off x="3936" y="2400"/>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Line 79"/>
            <p:cNvSpPr>
              <a:spLocks noChangeShapeType="1"/>
            </p:cNvSpPr>
            <p:nvPr/>
          </p:nvSpPr>
          <p:spPr bwMode="auto">
            <a:xfrm>
              <a:off x="3936" y="3024"/>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Oval 80"/>
            <p:cNvSpPr>
              <a:spLocks noChangeArrowheads="1"/>
            </p:cNvSpPr>
            <p:nvPr/>
          </p:nvSpPr>
          <p:spPr bwMode="auto">
            <a:xfrm>
              <a:off x="4032"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4" name="Oval 81"/>
            <p:cNvSpPr>
              <a:spLocks noChangeArrowheads="1"/>
            </p:cNvSpPr>
            <p:nvPr/>
          </p:nvSpPr>
          <p:spPr bwMode="auto">
            <a:xfrm>
              <a:off x="4128"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5" name="Oval 83"/>
            <p:cNvSpPr>
              <a:spLocks noChangeArrowheads="1"/>
            </p:cNvSpPr>
            <p:nvPr/>
          </p:nvSpPr>
          <p:spPr bwMode="auto">
            <a:xfrm>
              <a:off x="4224" y="273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6" name="Oval 85"/>
            <p:cNvSpPr>
              <a:spLocks noChangeArrowheads="1"/>
            </p:cNvSpPr>
            <p:nvPr/>
          </p:nvSpPr>
          <p:spPr bwMode="auto">
            <a:xfrm>
              <a:off x="4320" y="26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7" name="Oval 88"/>
            <p:cNvSpPr>
              <a:spLocks noChangeArrowheads="1"/>
            </p:cNvSpPr>
            <p:nvPr/>
          </p:nvSpPr>
          <p:spPr bwMode="auto">
            <a:xfrm>
              <a:off x="4464"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8" name="Line 89"/>
            <p:cNvSpPr>
              <a:spLocks noChangeShapeType="1"/>
            </p:cNvSpPr>
            <p:nvPr/>
          </p:nvSpPr>
          <p:spPr bwMode="auto">
            <a:xfrm flipV="1">
              <a:off x="3936" y="2496"/>
              <a:ext cx="720" cy="480"/>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Oval 91"/>
            <p:cNvSpPr>
              <a:spLocks noChangeArrowheads="1"/>
            </p:cNvSpPr>
            <p:nvPr/>
          </p:nvSpPr>
          <p:spPr bwMode="auto">
            <a:xfrm>
              <a:off x="4176" y="26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0" name="Oval 92"/>
            <p:cNvSpPr>
              <a:spLocks noChangeArrowheads="1"/>
            </p:cNvSpPr>
            <p:nvPr/>
          </p:nvSpPr>
          <p:spPr bwMode="auto">
            <a:xfrm>
              <a:off x="4272" y="259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1" name="Oval 93"/>
            <p:cNvSpPr>
              <a:spLocks noChangeArrowheads="1"/>
            </p:cNvSpPr>
            <p:nvPr/>
          </p:nvSpPr>
          <p:spPr bwMode="auto">
            <a:xfrm>
              <a:off x="4416" y="249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2" name="Oval 94"/>
            <p:cNvSpPr>
              <a:spLocks noChangeArrowheads="1"/>
            </p:cNvSpPr>
            <p:nvPr/>
          </p:nvSpPr>
          <p:spPr bwMode="auto">
            <a:xfrm>
              <a:off x="4368" y="259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3" name="Oval 95"/>
            <p:cNvSpPr>
              <a:spLocks noChangeArrowheads="1"/>
            </p:cNvSpPr>
            <p:nvPr/>
          </p:nvSpPr>
          <p:spPr bwMode="auto">
            <a:xfrm>
              <a:off x="4368" y="273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4" name="Oval 96"/>
            <p:cNvSpPr>
              <a:spLocks noChangeArrowheads="1"/>
            </p:cNvSpPr>
            <p:nvPr/>
          </p:nvSpPr>
          <p:spPr bwMode="auto">
            <a:xfrm>
              <a:off x="4464" y="26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5" name="Oval 97"/>
            <p:cNvSpPr>
              <a:spLocks noChangeArrowheads="1"/>
            </p:cNvSpPr>
            <p:nvPr/>
          </p:nvSpPr>
          <p:spPr bwMode="auto">
            <a:xfrm>
              <a:off x="4608"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6" name="Oval 98"/>
            <p:cNvSpPr>
              <a:spLocks noChangeArrowheads="1"/>
            </p:cNvSpPr>
            <p:nvPr/>
          </p:nvSpPr>
          <p:spPr bwMode="auto">
            <a:xfrm>
              <a:off x="4560" y="26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grpSp>
        <p:nvGrpSpPr>
          <p:cNvPr id="63609" name="Group 121"/>
          <p:cNvGrpSpPr>
            <a:grpSpLocks/>
          </p:cNvGrpSpPr>
          <p:nvPr/>
        </p:nvGrpSpPr>
        <p:grpSpPr bwMode="auto">
          <a:xfrm>
            <a:off x="8153400" y="4191000"/>
            <a:ext cx="1752600" cy="990600"/>
            <a:chOff x="2544" y="3168"/>
            <a:chExt cx="1104" cy="624"/>
          </a:xfrm>
        </p:grpSpPr>
        <p:sp>
          <p:nvSpPr>
            <p:cNvPr id="22538" name="Line 102"/>
            <p:cNvSpPr>
              <a:spLocks noChangeShapeType="1"/>
            </p:cNvSpPr>
            <p:nvPr/>
          </p:nvSpPr>
          <p:spPr bwMode="auto">
            <a:xfrm flipV="1">
              <a:off x="2544" y="3168"/>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Line 103"/>
            <p:cNvSpPr>
              <a:spLocks noChangeShapeType="1"/>
            </p:cNvSpPr>
            <p:nvPr/>
          </p:nvSpPr>
          <p:spPr bwMode="auto">
            <a:xfrm>
              <a:off x="2544" y="3792"/>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Oval 104"/>
            <p:cNvSpPr>
              <a:spLocks noChangeArrowheads="1"/>
            </p:cNvSpPr>
            <p:nvPr/>
          </p:nvSpPr>
          <p:spPr bwMode="auto">
            <a:xfrm>
              <a:off x="2592" y="34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1" name="Oval 105"/>
            <p:cNvSpPr>
              <a:spLocks noChangeArrowheads="1"/>
            </p:cNvSpPr>
            <p:nvPr/>
          </p:nvSpPr>
          <p:spPr bwMode="auto">
            <a:xfrm>
              <a:off x="2688" y="345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2" name="Oval 106"/>
            <p:cNvSpPr>
              <a:spLocks noChangeArrowheads="1"/>
            </p:cNvSpPr>
            <p:nvPr/>
          </p:nvSpPr>
          <p:spPr bwMode="auto">
            <a:xfrm>
              <a:off x="2784" y="35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3" name="Oval 107"/>
            <p:cNvSpPr>
              <a:spLocks noChangeArrowheads="1"/>
            </p:cNvSpPr>
            <p:nvPr/>
          </p:nvSpPr>
          <p:spPr bwMode="auto">
            <a:xfrm>
              <a:off x="2880" y="35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4" name="Oval 108"/>
            <p:cNvSpPr>
              <a:spLocks noChangeArrowheads="1"/>
            </p:cNvSpPr>
            <p:nvPr/>
          </p:nvSpPr>
          <p:spPr bwMode="auto">
            <a:xfrm>
              <a:off x="3024"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5" name="Oval 109"/>
            <p:cNvSpPr>
              <a:spLocks noChangeArrowheads="1"/>
            </p:cNvSpPr>
            <p:nvPr/>
          </p:nvSpPr>
          <p:spPr bwMode="auto">
            <a:xfrm>
              <a:off x="2976" y="35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6" name="Oval 111"/>
            <p:cNvSpPr>
              <a:spLocks noChangeArrowheads="1"/>
            </p:cNvSpPr>
            <p:nvPr/>
          </p:nvSpPr>
          <p:spPr bwMode="auto">
            <a:xfrm>
              <a:off x="3120"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7" name="Oval 112"/>
            <p:cNvSpPr>
              <a:spLocks noChangeArrowheads="1"/>
            </p:cNvSpPr>
            <p:nvPr/>
          </p:nvSpPr>
          <p:spPr bwMode="auto">
            <a:xfrm>
              <a:off x="3216"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8" name="Oval 116"/>
            <p:cNvSpPr>
              <a:spLocks noChangeArrowheads="1"/>
            </p:cNvSpPr>
            <p:nvPr/>
          </p:nvSpPr>
          <p:spPr bwMode="auto">
            <a:xfrm>
              <a:off x="3312"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9" name="Oval 117"/>
            <p:cNvSpPr>
              <a:spLocks noChangeArrowheads="1"/>
            </p:cNvSpPr>
            <p:nvPr/>
          </p:nvSpPr>
          <p:spPr bwMode="auto">
            <a:xfrm>
              <a:off x="3402" y="36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0" name="Freeform 118"/>
            <p:cNvSpPr>
              <a:spLocks/>
            </p:cNvSpPr>
            <p:nvPr/>
          </p:nvSpPr>
          <p:spPr bwMode="auto">
            <a:xfrm>
              <a:off x="2640" y="3456"/>
              <a:ext cx="816" cy="192"/>
            </a:xfrm>
            <a:custGeom>
              <a:avLst/>
              <a:gdLst>
                <a:gd name="T0" fmla="*/ 0 w 576"/>
                <a:gd name="T1" fmla="*/ 0 h 432"/>
                <a:gd name="T2" fmla="*/ 409 w 576"/>
                <a:gd name="T3" fmla="*/ 25 h 432"/>
                <a:gd name="T4" fmla="*/ 1638 w 576"/>
                <a:gd name="T5" fmla="*/ 38 h 432"/>
                <a:gd name="T6" fmla="*/ 0 60000 65536"/>
                <a:gd name="T7" fmla="*/ 0 60000 65536"/>
                <a:gd name="T8" fmla="*/ 0 60000 65536"/>
              </a:gdLst>
              <a:ahLst/>
              <a:cxnLst>
                <a:cxn ang="T6">
                  <a:pos x="T0" y="T1"/>
                </a:cxn>
                <a:cxn ang="T7">
                  <a:pos x="T2" y="T3"/>
                </a:cxn>
                <a:cxn ang="T8">
                  <a:pos x="T4" y="T5"/>
                </a:cxn>
              </a:cxnLst>
              <a:rect l="0" t="0" r="r" b="b"/>
              <a:pathLst>
                <a:path w="576" h="432">
                  <a:moveTo>
                    <a:pt x="0" y="0"/>
                  </a:moveTo>
                  <a:cubicBezTo>
                    <a:pt x="24" y="108"/>
                    <a:pt x="48" y="216"/>
                    <a:pt x="144" y="288"/>
                  </a:cubicBezTo>
                  <a:cubicBezTo>
                    <a:pt x="240" y="360"/>
                    <a:pt x="408" y="396"/>
                    <a:pt x="576" y="432"/>
                  </a:cubicBezTo>
                </a:path>
              </a:pathLst>
            </a:custGeom>
            <a:noFill/>
            <a:ln w="19050">
              <a:solidFill>
                <a:srgbClr val="FF3300"/>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37" name="Rectangle 1"/>
          <p:cNvSpPr>
            <a:spLocks noChangeArrowheads="1"/>
          </p:cNvSpPr>
          <p:nvPr/>
        </p:nvSpPr>
        <p:spPr bwMode="auto">
          <a:xfrm>
            <a:off x="1905001" y="1525588"/>
            <a:ext cx="71596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a:t>Data = historic pattern + random variation</a:t>
            </a:r>
          </a:p>
        </p:txBody>
      </p:sp>
    </p:spTree>
    <p:extLst>
      <p:ext uri="{BB962C8B-B14F-4D97-AF65-F5344CB8AC3E}">
        <p14:creationId xmlns:p14="http://schemas.microsoft.com/office/powerpoint/2010/main" val="116087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602"/>
                                        </p:tgtEl>
                                        <p:attrNameLst>
                                          <p:attrName>style.visibility</p:attrName>
                                        </p:attrNameLst>
                                      </p:cBhvr>
                                      <p:to>
                                        <p:strVal val="visible"/>
                                      </p:to>
                                    </p:set>
                                    <p:anim calcmode="lin" valueType="num">
                                      <p:cBhvr additive="base">
                                        <p:cTn id="7" dur="500" fill="hold"/>
                                        <p:tgtEl>
                                          <p:spTgt spid="63602"/>
                                        </p:tgtEl>
                                        <p:attrNameLst>
                                          <p:attrName>ppt_x</p:attrName>
                                        </p:attrNameLst>
                                      </p:cBhvr>
                                      <p:tavLst>
                                        <p:tav tm="0">
                                          <p:val>
                                            <p:strVal val="#ppt_x"/>
                                          </p:val>
                                        </p:tav>
                                        <p:tav tm="100000">
                                          <p:val>
                                            <p:strVal val="#ppt_x"/>
                                          </p:val>
                                        </p:tav>
                                      </p:tavLst>
                                    </p:anim>
                                    <p:anim calcmode="lin" valueType="num">
                                      <p:cBhvr additive="base">
                                        <p:cTn id="8" dur="500" fill="hold"/>
                                        <p:tgtEl>
                                          <p:spTgt spid="636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608"/>
                                        </p:tgtEl>
                                        <p:attrNameLst>
                                          <p:attrName>style.visibility</p:attrName>
                                        </p:attrNameLst>
                                      </p:cBhvr>
                                      <p:to>
                                        <p:strVal val="visible"/>
                                      </p:to>
                                    </p:set>
                                    <p:anim calcmode="lin" valueType="num">
                                      <p:cBhvr additive="base">
                                        <p:cTn id="13" dur="500" fill="hold"/>
                                        <p:tgtEl>
                                          <p:spTgt spid="63608"/>
                                        </p:tgtEl>
                                        <p:attrNameLst>
                                          <p:attrName>ppt_x</p:attrName>
                                        </p:attrNameLst>
                                      </p:cBhvr>
                                      <p:tavLst>
                                        <p:tav tm="0">
                                          <p:val>
                                            <p:strVal val="#ppt_x"/>
                                          </p:val>
                                        </p:tav>
                                        <p:tav tm="100000">
                                          <p:val>
                                            <p:strVal val="#ppt_x"/>
                                          </p:val>
                                        </p:tav>
                                      </p:tavLst>
                                    </p:anim>
                                    <p:anim calcmode="lin" valueType="num">
                                      <p:cBhvr additive="base">
                                        <p:cTn id="14" dur="500" fill="hold"/>
                                        <p:tgtEl>
                                          <p:spTgt spid="6360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564"/>
                                        </p:tgtEl>
                                        <p:attrNameLst>
                                          <p:attrName>style.visibility</p:attrName>
                                        </p:attrNameLst>
                                      </p:cBhvr>
                                      <p:to>
                                        <p:strVal val="visible"/>
                                      </p:to>
                                    </p:set>
                                    <p:anim calcmode="lin" valueType="num">
                                      <p:cBhvr additive="base">
                                        <p:cTn id="19" dur="500" fill="hold"/>
                                        <p:tgtEl>
                                          <p:spTgt spid="63564"/>
                                        </p:tgtEl>
                                        <p:attrNameLst>
                                          <p:attrName>ppt_x</p:attrName>
                                        </p:attrNameLst>
                                      </p:cBhvr>
                                      <p:tavLst>
                                        <p:tav tm="0">
                                          <p:val>
                                            <p:strVal val="#ppt_x"/>
                                          </p:val>
                                        </p:tav>
                                        <p:tav tm="100000">
                                          <p:val>
                                            <p:strVal val="#ppt_x"/>
                                          </p:val>
                                        </p:tav>
                                      </p:tavLst>
                                    </p:anim>
                                    <p:anim calcmode="lin" valueType="num">
                                      <p:cBhvr additive="base">
                                        <p:cTn id="20" dur="500" fill="hold"/>
                                        <p:tgtEl>
                                          <p:spTgt spid="6356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609"/>
                                        </p:tgtEl>
                                        <p:attrNameLst>
                                          <p:attrName>style.visibility</p:attrName>
                                        </p:attrNameLst>
                                      </p:cBhvr>
                                      <p:to>
                                        <p:strVal val="visible"/>
                                      </p:to>
                                    </p:set>
                                    <p:anim calcmode="lin" valueType="num">
                                      <p:cBhvr additive="base">
                                        <p:cTn id="25" dur="500" fill="hold"/>
                                        <p:tgtEl>
                                          <p:spTgt spid="63609"/>
                                        </p:tgtEl>
                                        <p:attrNameLst>
                                          <p:attrName>ppt_x</p:attrName>
                                        </p:attrNameLst>
                                      </p:cBhvr>
                                      <p:tavLst>
                                        <p:tav tm="0">
                                          <p:val>
                                            <p:strVal val="#ppt_x"/>
                                          </p:val>
                                        </p:tav>
                                        <p:tav tm="100000">
                                          <p:val>
                                            <p:strVal val="#ppt_x"/>
                                          </p:val>
                                        </p:tav>
                                      </p:tavLst>
                                    </p:anim>
                                    <p:anim calcmode="lin" valueType="num">
                                      <p:cBhvr additive="base">
                                        <p:cTn id="26" dur="500" fill="hold"/>
                                        <p:tgtEl>
                                          <p:spTgt spid="6360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3588"/>
                                        </p:tgtEl>
                                        <p:attrNameLst>
                                          <p:attrName>style.visibility</p:attrName>
                                        </p:attrNameLst>
                                      </p:cBhvr>
                                      <p:to>
                                        <p:strVal val="visible"/>
                                      </p:to>
                                    </p:set>
                                    <p:anim calcmode="lin" valueType="num">
                                      <p:cBhvr additive="base">
                                        <p:cTn id="31" dur="500" fill="hold"/>
                                        <p:tgtEl>
                                          <p:spTgt spid="63588"/>
                                        </p:tgtEl>
                                        <p:attrNameLst>
                                          <p:attrName>ppt_x</p:attrName>
                                        </p:attrNameLst>
                                      </p:cBhvr>
                                      <p:tavLst>
                                        <p:tav tm="0">
                                          <p:val>
                                            <p:strVal val="#ppt_x"/>
                                          </p:val>
                                        </p:tav>
                                        <p:tav tm="100000">
                                          <p:val>
                                            <p:strVal val="#ppt_x"/>
                                          </p:val>
                                        </p:tav>
                                      </p:tavLst>
                                    </p:anim>
                                    <p:anim calcmode="lin" valueType="num">
                                      <p:cBhvr additive="base">
                                        <p:cTn id="32" dur="500" fill="hold"/>
                                        <p:tgtEl>
                                          <p:spTgt spid="63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998561" y="301934"/>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l" eaLnBrk="1" hangingPunct="1"/>
            <a:br>
              <a:rPr lang="en-US" altLang="en-US" sz="3200" dirty="0"/>
            </a:br>
            <a:r>
              <a:rPr lang="en-US" altLang="en-US" sz="3200" dirty="0"/>
              <a:t>Some Important Questions</a:t>
            </a:r>
          </a:p>
        </p:txBody>
      </p:sp>
      <p:sp>
        <p:nvSpPr>
          <p:cNvPr id="24579" name="Rectangle 3"/>
          <p:cNvSpPr>
            <a:spLocks noGrp="1" noChangeArrowheads="1"/>
          </p:cNvSpPr>
          <p:nvPr>
            <p:ph idx="1"/>
          </p:nvPr>
        </p:nvSpPr>
        <p:spPr bwMode="auto">
          <a:xfrm>
            <a:off x="1132763" y="1600201"/>
            <a:ext cx="9676263"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marL="514350" indent="-514350" eaLnBrk="1" hangingPunct="1">
              <a:buFont typeface="+mj-lt"/>
              <a:buAutoNum type="arabicPeriod"/>
            </a:pPr>
            <a:r>
              <a:rPr lang="en-US" altLang="en-US" sz="2600" dirty="0"/>
              <a:t>What is the purpose of the forecast?</a:t>
            </a:r>
          </a:p>
          <a:p>
            <a:pPr marL="514350" indent="-514350" eaLnBrk="1" hangingPunct="1">
              <a:buFont typeface="+mj-lt"/>
              <a:buAutoNum type="arabicPeriod"/>
            </a:pPr>
            <a:r>
              <a:rPr lang="en-US" altLang="en-US" sz="2600" dirty="0"/>
              <a:t>Which systems will use the forecast?</a:t>
            </a:r>
          </a:p>
          <a:p>
            <a:pPr marL="514350" indent="-514350" eaLnBrk="1" hangingPunct="1">
              <a:buFont typeface="+mj-lt"/>
              <a:buAutoNum type="arabicPeriod"/>
            </a:pPr>
            <a:r>
              <a:rPr lang="en-US" altLang="en-US" sz="2600" dirty="0"/>
              <a:t>How important is the past in estimating the future?</a:t>
            </a:r>
          </a:p>
          <a:p>
            <a:pPr eaLnBrk="1" hangingPunct="1">
              <a:buFontTx/>
              <a:buNone/>
            </a:pPr>
            <a:endParaRPr lang="en-US" altLang="en-US" sz="2600" dirty="0"/>
          </a:p>
          <a:p>
            <a:pPr eaLnBrk="1" hangingPunct="1">
              <a:buFontTx/>
              <a:buNone/>
            </a:pPr>
            <a:r>
              <a:rPr lang="en-US" altLang="en-US" sz="2600" dirty="0"/>
              <a:t>	Answers will help determine time horizons, techniques, and level of detail for the forecast.</a:t>
            </a:r>
          </a:p>
        </p:txBody>
      </p:sp>
    </p:spTree>
    <p:extLst>
      <p:ext uri="{BB962C8B-B14F-4D97-AF65-F5344CB8AC3E}">
        <p14:creationId xmlns:p14="http://schemas.microsoft.com/office/powerpoint/2010/main" val="3470672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828800" y="539086"/>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dirty="0"/>
              <a:t>Types of forecasting methods</a:t>
            </a:r>
          </a:p>
        </p:txBody>
      </p:sp>
      <p:sp>
        <p:nvSpPr>
          <p:cNvPr id="26627" name="Text Box 6"/>
          <p:cNvSpPr txBox="1">
            <a:spLocks noChangeArrowheads="1"/>
          </p:cNvSpPr>
          <p:nvPr/>
        </p:nvSpPr>
        <p:spPr bwMode="auto">
          <a:xfrm>
            <a:off x="6400800" y="2971801"/>
            <a:ext cx="3505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a:t>Rely on data and analytical techniques.</a:t>
            </a:r>
          </a:p>
        </p:txBody>
      </p:sp>
      <p:sp>
        <p:nvSpPr>
          <p:cNvPr id="26628" name="Text Box 7"/>
          <p:cNvSpPr txBox="1">
            <a:spLocks noChangeArrowheads="1"/>
          </p:cNvSpPr>
          <p:nvPr/>
        </p:nvSpPr>
        <p:spPr bwMode="auto">
          <a:xfrm>
            <a:off x="2743200" y="2968625"/>
            <a:ext cx="3581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dirty="0"/>
              <a:t>Rely on subjective opinions from one or more experts.</a:t>
            </a:r>
          </a:p>
        </p:txBody>
      </p:sp>
      <p:sp>
        <p:nvSpPr>
          <p:cNvPr id="26629" name="Rectangle 8"/>
          <p:cNvSpPr>
            <a:spLocks noChangeArrowheads="1"/>
          </p:cNvSpPr>
          <p:nvPr/>
        </p:nvSpPr>
        <p:spPr bwMode="auto">
          <a:xfrm>
            <a:off x="2743200" y="2254250"/>
            <a:ext cx="2852738" cy="488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dirty="0">
                <a:solidFill>
                  <a:schemeClr val="bg1"/>
                </a:solidFill>
              </a:rPr>
              <a:t>Qualitative methods</a:t>
            </a:r>
          </a:p>
        </p:txBody>
      </p:sp>
      <p:sp>
        <p:nvSpPr>
          <p:cNvPr id="26630" name="Rectangle 9"/>
          <p:cNvSpPr>
            <a:spLocks noChangeArrowheads="1"/>
          </p:cNvSpPr>
          <p:nvPr/>
        </p:nvSpPr>
        <p:spPr bwMode="auto">
          <a:xfrm>
            <a:off x="6430964" y="2254250"/>
            <a:ext cx="3017837" cy="488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a:solidFill>
                  <a:schemeClr val="bg1"/>
                </a:solidFill>
              </a:rPr>
              <a:t>Quantitative methods</a:t>
            </a:r>
          </a:p>
        </p:txBody>
      </p:sp>
    </p:spTree>
    <p:extLst>
      <p:ext uri="{BB962C8B-B14F-4D97-AF65-F5344CB8AC3E}">
        <p14:creationId xmlns:p14="http://schemas.microsoft.com/office/powerpoint/2010/main" val="30992574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910703" y="679025"/>
            <a:ext cx="8629082" cy="7949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l"/>
            <a:r>
              <a:rPr lang="en-US" altLang="en-US" sz="3600" b="1" dirty="0"/>
              <a:t>Qualitative Models</a:t>
            </a:r>
            <a:br>
              <a:rPr lang="en-US" altLang="en-US" sz="3600" dirty="0"/>
            </a:br>
            <a:endParaRPr lang="en-US" altLang="en-US" sz="3600" dirty="0"/>
          </a:p>
        </p:txBody>
      </p:sp>
      <p:graphicFrame>
        <p:nvGraphicFramePr>
          <p:cNvPr id="2" name="Content Placeholder 1"/>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1065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lgn="ctr">
              <a:buNone/>
            </a:pPr>
            <a:endParaRPr lang="en-US" altLang="en-US" dirty="0"/>
          </a:p>
          <a:p>
            <a:pPr marL="0" indent="0" algn="ctr">
              <a:buNone/>
            </a:pPr>
            <a:endParaRPr lang="en-US" altLang="en-US" dirty="0"/>
          </a:p>
          <a:p>
            <a:pPr marL="0" indent="0" algn="ctr">
              <a:buNone/>
            </a:pPr>
            <a:r>
              <a:rPr lang="en-US" altLang="en-US" sz="3200" b="1" dirty="0"/>
              <a:t>Qualitative Methods</a:t>
            </a:r>
          </a:p>
        </p:txBody>
      </p:sp>
    </p:spTree>
    <p:extLst>
      <p:ext uri="{BB962C8B-B14F-4D97-AF65-F5344CB8AC3E}">
        <p14:creationId xmlns:p14="http://schemas.microsoft.com/office/powerpoint/2010/main" val="25702914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52" y="533401"/>
            <a:ext cx="7886700" cy="714375"/>
          </a:xfrm>
        </p:spPr>
        <p:txBody>
          <a:bodyPr>
            <a:normAutofit fontScale="90000"/>
          </a:bodyPr>
          <a:lstStyle/>
          <a:p>
            <a:pPr algn="l" eaLnBrk="1" hangingPunct="1">
              <a:defRPr/>
            </a:pPr>
            <a:br>
              <a:rPr lang="en-US" dirty="0"/>
            </a:br>
            <a:r>
              <a:rPr lang="en-US" dirty="0"/>
              <a:t>Consumer's opinion survey</a:t>
            </a:r>
            <a:br>
              <a:rPr lang="en-US" dirty="0"/>
            </a:br>
            <a:endParaRPr lang="en-US" dirty="0"/>
          </a:p>
        </p:txBody>
      </p:sp>
      <p:sp>
        <p:nvSpPr>
          <p:cNvPr id="3" name="Content Placeholder 2"/>
          <p:cNvSpPr>
            <a:spLocks noGrp="1"/>
          </p:cNvSpPr>
          <p:nvPr>
            <p:ph idx="1"/>
          </p:nvPr>
        </p:nvSpPr>
        <p:spPr>
          <a:xfrm>
            <a:off x="846161" y="1524000"/>
            <a:ext cx="10208526" cy="4343400"/>
          </a:xfrm>
        </p:spPr>
        <p:txBody>
          <a:bodyPr>
            <a:normAutofit fontScale="92500" lnSpcReduction="10000"/>
          </a:bodyPr>
          <a:lstStyle/>
          <a:p>
            <a:pPr eaLnBrk="1" hangingPunct="1">
              <a:defRPr/>
            </a:pPr>
            <a:r>
              <a:rPr lang="en-US" dirty="0"/>
              <a:t>The consumer opinion survey can be either </a:t>
            </a:r>
            <a:r>
              <a:rPr lang="en-US" b="1" dirty="0"/>
              <a:t>census</a:t>
            </a:r>
            <a:r>
              <a:rPr lang="en-US" dirty="0"/>
              <a:t> or </a:t>
            </a:r>
            <a:r>
              <a:rPr lang="en-US" b="1" dirty="0"/>
              <a:t>sample survey</a:t>
            </a:r>
            <a:r>
              <a:rPr lang="en-US" dirty="0"/>
              <a:t>. Where the numbers of buyers are limited, census survey methods hold. In this case, the opinion of the entire universe is obtained. </a:t>
            </a:r>
          </a:p>
          <a:p>
            <a:pPr eaLnBrk="1" hangingPunct="1">
              <a:defRPr/>
            </a:pPr>
            <a:r>
              <a:rPr lang="en-US" dirty="0"/>
              <a:t>On the other hand, where the number of buyers is large, universal survey is not feasible; hence, sample survey methods are used. </a:t>
            </a:r>
          </a:p>
          <a:p>
            <a:pPr eaLnBrk="1" hangingPunct="1">
              <a:defRPr/>
            </a:pPr>
            <a:r>
              <a:rPr lang="en-US" dirty="0"/>
              <a:t>The sample survey can be either </a:t>
            </a:r>
            <a:r>
              <a:rPr lang="en-US" b="1" dirty="0"/>
              <a:t>purposive sampling </a:t>
            </a:r>
            <a:r>
              <a:rPr lang="en-US" dirty="0"/>
              <a:t>or </a:t>
            </a:r>
            <a:r>
              <a:rPr lang="en-US" b="1" dirty="0"/>
              <a:t>random sampling</a:t>
            </a:r>
            <a:r>
              <a:rPr lang="en-US" dirty="0"/>
              <a:t> based on the nature of the product or the objectives of the survey.</a:t>
            </a:r>
          </a:p>
          <a:p>
            <a:pPr marL="0" indent="0">
              <a:buNone/>
              <a:defRPr/>
            </a:pPr>
            <a:r>
              <a:rPr lang="en-US" b="1" dirty="0"/>
              <a:t>    Limitations</a:t>
            </a:r>
          </a:p>
          <a:p>
            <a:pPr eaLnBrk="1" hangingPunct="1">
              <a:defRPr/>
            </a:pPr>
            <a:r>
              <a:rPr lang="en-US" dirty="0"/>
              <a:t>consumer opinion surveys are not perfectly reliable </a:t>
            </a:r>
          </a:p>
          <a:p>
            <a:pPr eaLnBrk="1" hangingPunct="1">
              <a:defRPr/>
            </a:pPr>
            <a:r>
              <a:rPr lang="en-US" dirty="0"/>
              <a:t>expensive and time-taking.</a:t>
            </a:r>
          </a:p>
        </p:txBody>
      </p:sp>
    </p:spTree>
    <p:extLst>
      <p:ext uri="{BB962C8B-B14F-4D97-AF65-F5344CB8AC3E}">
        <p14:creationId xmlns:p14="http://schemas.microsoft.com/office/powerpoint/2010/main" val="16764149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1143000" y="672152"/>
            <a:ext cx="7886700" cy="69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3200" dirty="0"/>
              <a:t>Expert opinion method or Delphi method</a:t>
            </a:r>
          </a:p>
        </p:txBody>
      </p:sp>
      <p:sp>
        <p:nvSpPr>
          <p:cNvPr id="31747" name="Content Placeholder 2"/>
          <p:cNvSpPr>
            <a:spLocks noGrp="1"/>
          </p:cNvSpPr>
          <p:nvPr>
            <p:ph idx="1"/>
          </p:nvPr>
        </p:nvSpPr>
        <p:spPr bwMode="auto">
          <a:xfrm>
            <a:off x="992022" y="1641144"/>
            <a:ext cx="10017456" cy="43502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
            </a:pPr>
            <a:r>
              <a:rPr lang="en-US" altLang="en-US" sz="2000" dirty="0"/>
              <a:t>Expert opinion method is a variant of the consumer's opinion survey method. It was also popular as Delphi method and first used by Rand Corporation in USA for predicting the demand under conditions of intractable technological changes. It is used under conditions of nonexistence of data or when a new product is being launched.</a:t>
            </a:r>
          </a:p>
          <a:p>
            <a:pPr eaLnBrk="1" hangingPunct="1">
              <a:buFont typeface="Wingdings" panose="05000000000000000000" pitchFamily="2" charset="2"/>
              <a:buChar char="§"/>
            </a:pPr>
            <a:r>
              <a:rPr lang="en-US" altLang="en-US" sz="2000" dirty="0"/>
              <a:t>The fairest step in this method is the identification of experts and eliciting their opinions about the likely demand for the product. The experts may differ in their views in which case the firm has to pass on the opinions of one expert to the other, of course under strict anonymity and seek their reactions. This exercise should go on until a common line of thinking emerges.</a:t>
            </a:r>
          </a:p>
          <a:p>
            <a:pPr eaLnBrk="1" hangingPunct="1">
              <a:buFont typeface="Wingdings" panose="05000000000000000000" pitchFamily="2" charset="2"/>
              <a:buChar char="§"/>
            </a:pPr>
            <a:r>
              <a:rPr lang="en-US" altLang="en-US" sz="2000" dirty="0"/>
              <a:t>This method will be useful tool of demand forecasting provided the experts did not have biased opinions.</a:t>
            </a:r>
          </a:p>
        </p:txBody>
      </p:sp>
    </p:spTree>
    <p:extLst>
      <p:ext uri="{BB962C8B-B14F-4D97-AF65-F5344CB8AC3E}">
        <p14:creationId xmlns:p14="http://schemas.microsoft.com/office/powerpoint/2010/main" val="28801369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1105469" y="460612"/>
            <a:ext cx="9949218"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en-US" sz="3200" b="1" dirty="0"/>
              <a:t>Collective opinion survey or sales force opinion survey method</a:t>
            </a:r>
            <a:endParaRPr lang="en-US" altLang="en-US" sz="3200" dirty="0"/>
          </a:p>
        </p:txBody>
      </p:sp>
      <p:sp>
        <p:nvSpPr>
          <p:cNvPr id="3" name="Content Placeholder 2"/>
          <p:cNvSpPr>
            <a:spLocks noGrp="1"/>
          </p:cNvSpPr>
          <p:nvPr>
            <p:ph idx="1"/>
          </p:nvPr>
        </p:nvSpPr>
        <p:spPr>
          <a:xfrm>
            <a:off x="1105469" y="1434152"/>
            <a:ext cx="10263116" cy="4876800"/>
          </a:xfrm>
        </p:spPr>
        <p:txBody>
          <a:bodyPr>
            <a:normAutofit fontScale="25000" lnSpcReduction="20000"/>
          </a:bodyPr>
          <a:lstStyle/>
          <a:p>
            <a:pPr eaLnBrk="1" hangingPunct="1">
              <a:buFont typeface="Arial" panose="020B0604020202020204" pitchFamily="34" charset="0"/>
              <a:buChar char="•"/>
              <a:defRPr/>
            </a:pPr>
            <a:r>
              <a:rPr lang="en-US" sz="7400" dirty="0"/>
              <a:t> In this method, the firm will extract the opinions of the sales team, which is on the payrolls of the company about the future demand for the product. The sales personnel are very close to the consumers and dealers. They express their opinions about the future demand for the product.</a:t>
            </a:r>
          </a:p>
          <a:p>
            <a:pPr eaLnBrk="1" hangingPunct="1">
              <a:buFont typeface="Arial" panose="020B0604020202020204" pitchFamily="34" charset="0"/>
              <a:buChar char="•"/>
              <a:defRPr/>
            </a:pPr>
            <a:endParaRPr lang="en-US" sz="7400" dirty="0"/>
          </a:p>
          <a:p>
            <a:pPr eaLnBrk="1" hangingPunct="1">
              <a:buFont typeface="Arial" panose="020B0604020202020204" pitchFamily="34" charset="0"/>
              <a:buChar char="•"/>
              <a:defRPr/>
            </a:pPr>
            <a:r>
              <a:rPr lang="en-US" sz="7400" dirty="0"/>
              <a:t> The opinions so gathered are tabulated and the demand forecasts will be arrived at. </a:t>
            </a:r>
          </a:p>
          <a:p>
            <a:pPr eaLnBrk="1" hangingPunct="1">
              <a:buFont typeface="Arial" panose="020B0604020202020204" pitchFamily="34" charset="0"/>
              <a:buChar char="•"/>
              <a:defRPr/>
            </a:pPr>
            <a:endParaRPr lang="en-US" sz="7400" dirty="0"/>
          </a:p>
          <a:p>
            <a:pPr eaLnBrk="1" hangingPunct="1">
              <a:buFont typeface="Arial" panose="020B0604020202020204" pitchFamily="34" charset="0"/>
              <a:buChar char="•"/>
              <a:defRPr/>
            </a:pPr>
            <a:r>
              <a:rPr lang="en-US" sz="7400" dirty="0"/>
              <a:t> However, care be taken before forming an opinion about the future demand. The opinions of the sales team should not be taken on the face value as an ambitious sales man gives an over estimate of the demand for the product while a sceptic fearing the fixation of higher sales targets always quotes a lesser figure. </a:t>
            </a:r>
          </a:p>
          <a:p>
            <a:pPr>
              <a:buFont typeface="Arial" panose="020B0604020202020204" pitchFamily="34" charset="0"/>
              <a:buChar char="•"/>
              <a:defRPr/>
            </a:pPr>
            <a:endParaRPr lang="en-US" sz="7400" dirty="0"/>
          </a:p>
          <a:p>
            <a:pPr eaLnBrk="1" hangingPunct="1">
              <a:buFont typeface="Arial" panose="020B0604020202020204" pitchFamily="34" charset="0"/>
              <a:buChar char="•"/>
              <a:defRPr/>
            </a:pPr>
            <a:r>
              <a:rPr lang="en-US" sz="7400" dirty="0"/>
              <a:t> This method is an inexpensive but more reliable method of demand forecasting</a:t>
            </a:r>
            <a:r>
              <a:rPr lang="en-US" sz="5100" dirty="0"/>
              <a:t>.</a:t>
            </a:r>
          </a:p>
        </p:txBody>
      </p:sp>
    </p:spTree>
    <p:extLst>
      <p:ext uri="{BB962C8B-B14F-4D97-AF65-F5344CB8AC3E}">
        <p14:creationId xmlns:p14="http://schemas.microsoft.com/office/powerpoint/2010/main" val="22889923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49408"/>
            <a:ext cx="10772775" cy="619583"/>
          </a:xfrm>
        </p:spPr>
        <p:txBody>
          <a:bodyPr>
            <a:normAutofit/>
          </a:bodyPr>
          <a:lstStyle/>
          <a:p>
            <a:r>
              <a:rPr lang="en-US" sz="3600" dirty="0"/>
              <a:t>End – Use Method</a:t>
            </a:r>
          </a:p>
        </p:txBody>
      </p:sp>
      <p:sp>
        <p:nvSpPr>
          <p:cNvPr id="3" name="Content Placeholder 2"/>
          <p:cNvSpPr>
            <a:spLocks noGrp="1"/>
          </p:cNvSpPr>
          <p:nvPr>
            <p:ph idx="1"/>
          </p:nvPr>
        </p:nvSpPr>
        <p:spPr>
          <a:xfrm>
            <a:off x="657606" y="968991"/>
            <a:ext cx="10753725" cy="5595582"/>
          </a:xfrm>
        </p:spPr>
        <p:txBody>
          <a:bodyPr>
            <a:normAutofit fontScale="85000" lnSpcReduction="10000"/>
          </a:bodyPr>
          <a:lstStyle/>
          <a:p>
            <a:pPr>
              <a:buFont typeface="Arial" panose="020B0604020202020204" pitchFamily="34" charset="0"/>
              <a:buChar char="•"/>
            </a:pPr>
            <a:endParaRPr lang="en-US" dirty="0"/>
          </a:p>
          <a:p>
            <a:pPr>
              <a:buFont typeface="Arial" panose="020B0604020202020204" pitchFamily="34" charset="0"/>
              <a:buChar char="•"/>
            </a:pPr>
            <a:r>
              <a:rPr lang="en-US" dirty="0"/>
              <a:t> This method is quite useful for industries which are mainly producer’s goods. In this method, the sale of the product under consideration is projected as the basis of demand survey of the industries using this product as an intermediate product.</a:t>
            </a:r>
          </a:p>
          <a:p>
            <a:pPr>
              <a:buFont typeface="Arial" panose="020B0604020202020204" pitchFamily="34" charset="0"/>
              <a:buChar char="•"/>
            </a:pPr>
            <a:r>
              <a:rPr lang="en-US" dirty="0"/>
              <a:t>The end user demand estimation of an intermediate product may involve many final good industries using this product at home and abroad. It helps us to understand inter-industry’ relations. An intermediate product may have many end-users, </a:t>
            </a:r>
            <a:r>
              <a:rPr lang="en-US" b="1" dirty="0"/>
              <a:t>for e.g., steel</a:t>
            </a:r>
            <a:r>
              <a:rPr lang="en-US" dirty="0"/>
              <a:t> can be used for making various types of agricultural and industrial machinery, for construction, for transportation, etc. </a:t>
            </a:r>
          </a:p>
          <a:p>
            <a:pPr>
              <a:buFont typeface="Arial" panose="020B0604020202020204" pitchFamily="34" charset="0"/>
              <a:buChar char="•"/>
            </a:pPr>
            <a:r>
              <a:rPr lang="en-US" dirty="0"/>
              <a:t> It may have demand both in the domestic market as well as the international market. Thus, end – use demand estimation of an intermediate product may involve many final goods ’ industries using this product, at home and in abroad. </a:t>
            </a:r>
          </a:p>
          <a:p>
            <a:pPr>
              <a:buFont typeface="Arial" panose="020B0604020202020204" pitchFamily="34" charset="0"/>
              <a:buChar char="•"/>
            </a:pPr>
            <a:r>
              <a:rPr lang="en-US" dirty="0"/>
              <a:t>After we know the demand for final consumption of goods including their exports, we can estimate the demand for the product which is used as intermediate goods in the production of these final goods with the help of input – output coefficients.</a:t>
            </a:r>
          </a:p>
        </p:txBody>
      </p:sp>
    </p:spTree>
    <p:extLst>
      <p:ext uri="{BB962C8B-B14F-4D97-AF65-F5344CB8AC3E}">
        <p14:creationId xmlns:p14="http://schemas.microsoft.com/office/powerpoint/2010/main" val="17954900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Quantitative Methods</a:t>
            </a:r>
          </a:p>
        </p:txBody>
      </p:sp>
      <p:sp>
        <p:nvSpPr>
          <p:cNvPr id="3" name="Content Placeholder 2"/>
          <p:cNvSpPr>
            <a:spLocks noGrp="1"/>
          </p:cNvSpPr>
          <p:nvPr>
            <p:ph idx="1"/>
          </p:nvPr>
        </p:nvSpPr>
        <p:spPr>
          <a:xfrm>
            <a:off x="666748" y="1725077"/>
            <a:ext cx="10753725" cy="3766185"/>
          </a:xfrm>
        </p:spPr>
        <p:txBody>
          <a:bodyPr/>
          <a:lstStyle/>
          <a:p>
            <a:pPr marL="0" indent="0">
              <a:buNone/>
              <a:defRPr/>
            </a:pPr>
            <a:r>
              <a:rPr lang="en-US" dirty="0"/>
              <a:t>1.Statistical Methods</a:t>
            </a:r>
          </a:p>
          <a:p>
            <a:pPr>
              <a:defRPr/>
            </a:pPr>
            <a:r>
              <a:rPr lang="en-US" sz="2400" dirty="0"/>
              <a:t>Trend Projection</a:t>
            </a:r>
          </a:p>
          <a:p>
            <a:pPr>
              <a:defRPr/>
            </a:pPr>
            <a:r>
              <a:rPr lang="en-US" sz="2400" dirty="0"/>
              <a:t>Simple Moving Average</a:t>
            </a:r>
          </a:p>
          <a:p>
            <a:pPr>
              <a:defRPr/>
            </a:pPr>
            <a:r>
              <a:rPr lang="en-US" sz="2400" dirty="0"/>
              <a:t>Weighted moving Average</a:t>
            </a:r>
          </a:p>
          <a:p>
            <a:pPr>
              <a:defRPr/>
            </a:pPr>
            <a:r>
              <a:rPr lang="en-US" sz="2400" dirty="0"/>
              <a:t>Regression Method</a:t>
            </a:r>
          </a:p>
          <a:p>
            <a:pPr marL="0" indent="0">
              <a:buNone/>
              <a:defRPr/>
            </a:pPr>
            <a:r>
              <a:rPr lang="en-US" dirty="0"/>
              <a:t>2. Barometric Method</a:t>
            </a:r>
          </a:p>
        </p:txBody>
      </p:sp>
    </p:spTree>
    <p:extLst>
      <p:ext uri="{BB962C8B-B14F-4D97-AF65-F5344CB8AC3E}">
        <p14:creationId xmlns:p14="http://schemas.microsoft.com/office/powerpoint/2010/main" val="91783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Law of Demand</a:t>
            </a:r>
          </a:p>
        </p:txBody>
      </p:sp>
      <p:sp>
        <p:nvSpPr>
          <p:cNvPr id="3" name="Content Placeholder 2"/>
          <p:cNvSpPr>
            <a:spLocks noGrp="1"/>
          </p:cNvSpPr>
          <p:nvPr>
            <p:ph idx="1"/>
          </p:nvPr>
        </p:nvSpPr>
        <p:spPr/>
        <p:txBody>
          <a:bodyPr>
            <a:normAutofit/>
          </a:bodyPr>
          <a:lstStyle/>
          <a:p>
            <a:r>
              <a:rPr lang="en-US" sz="2400" i="0" u="none" strike="noStrike" baseline="0" dirty="0">
                <a:solidFill>
                  <a:srgbClr val="000000"/>
                </a:solidFill>
                <a:latin typeface="Tahoma-Bold"/>
              </a:rPr>
              <a:t>Law of demand expresses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relationship between the Quantity</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demanded and the Price of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commodity.</a:t>
            </a:r>
          </a:p>
          <a:p>
            <a:r>
              <a:rPr lang="en-US" sz="2400" i="0" u="none" strike="noStrike" baseline="0" dirty="0">
                <a:solidFill>
                  <a:srgbClr val="000000"/>
                </a:solidFill>
                <a:latin typeface="Tahoma-Bold"/>
              </a:rPr>
              <a:t>The law of demands states that,</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“Ceteris Paribus, (other things</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remaining constant) the lower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price of a commodity the larger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quantity demanded of it and vice versa.”</a:t>
            </a:r>
          </a:p>
          <a:p>
            <a:r>
              <a:rPr lang="en-US" sz="2400" i="0" u="none" strike="noStrike" baseline="0" dirty="0">
                <a:solidFill>
                  <a:srgbClr val="000000"/>
                </a:solidFill>
                <a:latin typeface="Tahoma-Bold"/>
              </a:rPr>
              <a:t>In simple terms other things remain</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constant, if the price of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commodity increases, </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the demand</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will decrease and if the price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of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commodity decreases, the demand</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will increase.</a:t>
            </a:r>
          </a:p>
          <a:p>
            <a:r>
              <a:rPr lang="en-US" sz="2400" dirty="0"/>
              <a:t>The quantity of a good that consumers are willing and able to buy per period relates inversely, or negatively, to the price, other things constant.</a:t>
            </a:r>
          </a:p>
          <a:p>
            <a:pPr marL="0" indent="0">
              <a:buNone/>
            </a:pPr>
            <a:endParaRPr lang="en-US" sz="1600" dirty="0"/>
          </a:p>
        </p:txBody>
      </p:sp>
    </p:spTree>
    <p:extLst>
      <p:ext uri="{BB962C8B-B14F-4D97-AF65-F5344CB8AC3E}">
        <p14:creationId xmlns:p14="http://schemas.microsoft.com/office/powerpoint/2010/main" val="5744775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828800" y="5334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How should we pick our forecasting model?</a:t>
            </a:r>
          </a:p>
        </p:txBody>
      </p:sp>
      <p:sp>
        <p:nvSpPr>
          <p:cNvPr id="34819" name="Text Box 3"/>
          <p:cNvSpPr txBox="1">
            <a:spLocks noChangeArrowheads="1"/>
          </p:cNvSpPr>
          <p:nvPr/>
        </p:nvSpPr>
        <p:spPr bwMode="auto">
          <a:xfrm>
            <a:off x="2362200" y="2144714"/>
            <a:ext cx="7391400" cy="22748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AutoNum type="arabicPeriod"/>
            </a:pPr>
            <a:r>
              <a:rPr lang="en-US" altLang="en-US">
                <a:solidFill>
                  <a:schemeClr val="bg1"/>
                </a:solidFill>
              </a:rPr>
              <a:t>Data availability</a:t>
            </a:r>
          </a:p>
          <a:p>
            <a:pPr eaLnBrk="1" hangingPunct="1">
              <a:spcBef>
                <a:spcPct val="50000"/>
              </a:spcBef>
              <a:buFontTx/>
              <a:buAutoNum type="arabicPeriod"/>
            </a:pPr>
            <a:r>
              <a:rPr lang="en-US" altLang="en-US">
                <a:solidFill>
                  <a:schemeClr val="bg1"/>
                </a:solidFill>
              </a:rPr>
              <a:t>Time horizon for the forecast</a:t>
            </a:r>
          </a:p>
          <a:p>
            <a:pPr eaLnBrk="1" hangingPunct="1">
              <a:spcBef>
                <a:spcPct val="50000"/>
              </a:spcBef>
              <a:buFontTx/>
              <a:buAutoNum type="arabicPeriod"/>
            </a:pPr>
            <a:r>
              <a:rPr lang="en-US" altLang="en-US">
                <a:solidFill>
                  <a:schemeClr val="bg1"/>
                </a:solidFill>
              </a:rPr>
              <a:t>Required accuracy</a:t>
            </a:r>
          </a:p>
          <a:p>
            <a:pPr eaLnBrk="1" hangingPunct="1">
              <a:spcBef>
                <a:spcPct val="50000"/>
              </a:spcBef>
              <a:buFontTx/>
              <a:buAutoNum type="arabicPeriod"/>
            </a:pPr>
            <a:r>
              <a:rPr lang="en-US" altLang="en-US">
                <a:solidFill>
                  <a:schemeClr val="bg1"/>
                </a:solidFill>
              </a:rPr>
              <a:t>Required Resources</a:t>
            </a:r>
          </a:p>
        </p:txBody>
      </p:sp>
    </p:spTree>
    <p:extLst>
      <p:ext uri="{BB962C8B-B14F-4D97-AF65-F5344CB8AC3E}">
        <p14:creationId xmlns:p14="http://schemas.microsoft.com/office/powerpoint/2010/main" val="10427514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905000" y="6096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Time Series: Moving average</a:t>
            </a:r>
          </a:p>
        </p:txBody>
      </p:sp>
      <p:sp>
        <p:nvSpPr>
          <p:cNvPr id="36867" name="Text Box 3"/>
          <p:cNvSpPr txBox="1">
            <a:spLocks noChangeArrowheads="1"/>
          </p:cNvSpPr>
          <p:nvPr/>
        </p:nvSpPr>
        <p:spPr bwMode="auto">
          <a:xfrm>
            <a:off x="1981200" y="2168525"/>
            <a:ext cx="8229600" cy="30469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Char char="•"/>
            </a:pPr>
            <a:r>
              <a:rPr lang="en-US" altLang="en-US" sz="2400">
                <a:solidFill>
                  <a:schemeClr val="bg1"/>
                </a:solidFill>
              </a:rPr>
              <a:t>The moving average model uses the last  </a:t>
            </a:r>
            <a:r>
              <a:rPr lang="en-US" altLang="en-US" sz="2400" i="1">
                <a:solidFill>
                  <a:schemeClr val="bg1"/>
                </a:solidFill>
              </a:rPr>
              <a:t>t</a:t>
            </a:r>
            <a:r>
              <a:rPr lang="en-US" altLang="en-US" sz="2400">
                <a:solidFill>
                  <a:schemeClr val="bg1"/>
                </a:solidFill>
              </a:rPr>
              <a:t>  periods in order to predict demand in period  </a:t>
            </a:r>
            <a:r>
              <a:rPr lang="en-US" altLang="en-US" sz="2400" i="1">
                <a:solidFill>
                  <a:schemeClr val="bg1"/>
                </a:solidFill>
              </a:rPr>
              <a:t>t+</a:t>
            </a:r>
            <a:r>
              <a:rPr lang="en-US" altLang="en-US" sz="2400">
                <a:solidFill>
                  <a:schemeClr val="bg1"/>
                </a:solidFill>
              </a:rPr>
              <a:t>1.</a:t>
            </a:r>
          </a:p>
          <a:p>
            <a:pPr eaLnBrk="1" hangingPunct="1">
              <a:spcBef>
                <a:spcPct val="50000"/>
              </a:spcBef>
              <a:buFontTx/>
              <a:buChar char="•"/>
            </a:pPr>
            <a:r>
              <a:rPr lang="en-US" altLang="en-US" sz="2400">
                <a:solidFill>
                  <a:schemeClr val="bg1"/>
                </a:solidFill>
              </a:rPr>
              <a:t>There can be two types of moving average models: simple moving average and weighted moving average</a:t>
            </a:r>
          </a:p>
          <a:p>
            <a:pPr eaLnBrk="1" hangingPunct="1">
              <a:spcBef>
                <a:spcPct val="50000"/>
              </a:spcBef>
              <a:buFontTx/>
              <a:buChar char="•"/>
            </a:pPr>
            <a:r>
              <a:rPr lang="en-US" altLang="en-US" sz="2400">
                <a:solidFill>
                  <a:schemeClr val="bg1"/>
                </a:solidFill>
              </a:rPr>
              <a:t>The moving average model assumption is that the most accurate prediction of future demand is a simple (linear) combination of past demand.</a:t>
            </a:r>
          </a:p>
        </p:txBody>
      </p:sp>
    </p:spTree>
    <p:extLst>
      <p:ext uri="{BB962C8B-B14F-4D97-AF65-F5344CB8AC3E}">
        <p14:creationId xmlns:p14="http://schemas.microsoft.com/office/powerpoint/2010/main" val="24408373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905000" y="4572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Time series: simple moving average</a:t>
            </a:r>
          </a:p>
        </p:txBody>
      </p:sp>
      <p:sp>
        <p:nvSpPr>
          <p:cNvPr id="38915" name="Text Box 3"/>
          <p:cNvSpPr txBox="1">
            <a:spLocks noChangeArrowheads="1"/>
          </p:cNvSpPr>
          <p:nvPr/>
        </p:nvSpPr>
        <p:spPr bwMode="auto">
          <a:xfrm>
            <a:off x="2057400" y="1524000"/>
            <a:ext cx="8077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In the simple moving average models the forecast value is</a:t>
            </a:r>
          </a:p>
        </p:txBody>
      </p:sp>
      <p:sp>
        <p:nvSpPr>
          <p:cNvPr id="38916" name="Text Box 4"/>
          <p:cNvSpPr txBox="1">
            <a:spLocks noChangeArrowheads="1"/>
          </p:cNvSpPr>
          <p:nvPr/>
        </p:nvSpPr>
        <p:spPr bwMode="auto">
          <a:xfrm>
            <a:off x="4267200" y="2667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t+1</a:t>
            </a:r>
            <a:r>
              <a:rPr lang="en-US" altLang="en-US" sz="2400" i="1"/>
              <a:t> =</a:t>
            </a:r>
          </a:p>
        </p:txBody>
      </p:sp>
      <p:sp>
        <p:nvSpPr>
          <p:cNvPr id="38917" name="Line 5"/>
          <p:cNvSpPr>
            <a:spLocks noChangeShapeType="1"/>
          </p:cNvSpPr>
          <p:nvPr/>
        </p:nvSpPr>
        <p:spPr bwMode="auto">
          <a:xfrm>
            <a:off x="5181600" y="2895600"/>
            <a:ext cx="2667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Text Box 6"/>
          <p:cNvSpPr txBox="1">
            <a:spLocks noChangeArrowheads="1"/>
          </p:cNvSpPr>
          <p:nvPr/>
        </p:nvSpPr>
        <p:spPr bwMode="auto">
          <a:xfrm>
            <a:off x="5181600" y="24384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A</a:t>
            </a:r>
            <a:r>
              <a:rPr lang="en-US" altLang="en-US" sz="2400" i="1" baseline="-25000"/>
              <a:t>t</a:t>
            </a:r>
            <a:r>
              <a:rPr lang="en-US" altLang="en-US" sz="2400" i="1"/>
              <a:t> + A</a:t>
            </a:r>
            <a:r>
              <a:rPr lang="en-US" altLang="en-US" sz="2400" i="1" baseline="-25000"/>
              <a:t>t-1</a:t>
            </a:r>
            <a:r>
              <a:rPr lang="en-US" altLang="en-US" sz="2400" i="1"/>
              <a:t> + … + A</a:t>
            </a:r>
            <a:r>
              <a:rPr lang="en-US" altLang="en-US" sz="2400" i="1" baseline="-25000"/>
              <a:t>t-n</a:t>
            </a:r>
            <a:endParaRPr lang="en-US" altLang="en-US" sz="2400" i="1"/>
          </a:p>
        </p:txBody>
      </p:sp>
      <p:sp>
        <p:nvSpPr>
          <p:cNvPr id="38919" name="Text Box 7"/>
          <p:cNvSpPr txBox="1">
            <a:spLocks noChangeArrowheads="1"/>
          </p:cNvSpPr>
          <p:nvPr/>
        </p:nvSpPr>
        <p:spPr bwMode="auto">
          <a:xfrm>
            <a:off x="6172200" y="2895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n</a:t>
            </a:r>
          </a:p>
        </p:txBody>
      </p:sp>
      <p:sp>
        <p:nvSpPr>
          <p:cNvPr id="38920" name="Text Box 11"/>
          <p:cNvSpPr txBox="1">
            <a:spLocks noChangeArrowheads="1"/>
          </p:cNvSpPr>
          <p:nvPr/>
        </p:nvSpPr>
        <p:spPr bwMode="auto">
          <a:xfrm>
            <a:off x="2590800" y="4010025"/>
            <a:ext cx="7162800" cy="212365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solidFill>
                  <a:schemeClr val="bg1"/>
                </a:solidFill>
              </a:rPr>
              <a:t>t      </a:t>
            </a:r>
            <a:r>
              <a:rPr lang="en-US" altLang="en-US" sz="2400">
                <a:solidFill>
                  <a:schemeClr val="bg1"/>
                </a:solidFill>
              </a:rPr>
              <a:t>is the current period.</a:t>
            </a:r>
          </a:p>
          <a:p>
            <a:pPr eaLnBrk="1" hangingPunct="1">
              <a:spcBef>
                <a:spcPct val="50000"/>
              </a:spcBef>
            </a:pPr>
            <a:r>
              <a:rPr lang="en-US" altLang="en-US" sz="2400" i="1">
                <a:solidFill>
                  <a:schemeClr val="bg1"/>
                </a:solidFill>
              </a:rPr>
              <a:t>F</a:t>
            </a:r>
            <a:r>
              <a:rPr lang="en-US" altLang="en-US" sz="2400" i="1" baseline="-25000">
                <a:solidFill>
                  <a:schemeClr val="bg1"/>
                </a:solidFill>
              </a:rPr>
              <a:t>t+1 </a:t>
            </a:r>
            <a:r>
              <a:rPr lang="en-US" altLang="en-US" sz="2400" baseline="-25000">
                <a:solidFill>
                  <a:schemeClr val="bg1"/>
                </a:solidFill>
              </a:rPr>
              <a:t> </a:t>
            </a:r>
            <a:r>
              <a:rPr lang="en-US" altLang="en-US" sz="2400">
                <a:solidFill>
                  <a:schemeClr val="bg1"/>
                </a:solidFill>
              </a:rPr>
              <a:t>is the forecast for next period</a:t>
            </a:r>
          </a:p>
          <a:p>
            <a:pPr eaLnBrk="1" hangingPunct="1">
              <a:spcBef>
                <a:spcPct val="50000"/>
              </a:spcBef>
            </a:pPr>
            <a:r>
              <a:rPr lang="en-US" altLang="en-US" sz="2400" i="1">
                <a:solidFill>
                  <a:schemeClr val="bg1"/>
                </a:solidFill>
              </a:rPr>
              <a:t>n</a:t>
            </a:r>
            <a:r>
              <a:rPr lang="en-US" altLang="en-US" sz="2400">
                <a:solidFill>
                  <a:schemeClr val="bg1"/>
                </a:solidFill>
              </a:rPr>
              <a:t>     is the forecasting horizon (how far back we look),</a:t>
            </a:r>
          </a:p>
          <a:p>
            <a:pPr eaLnBrk="1" hangingPunct="1">
              <a:spcBef>
                <a:spcPct val="50000"/>
              </a:spcBef>
            </a:pPr>
            <a:r>
              <a:rPr lang="en-US" altLang="en-US" sz="2400" i="1">
                <a:solidFill>
                  <a:schemeClr val="bg1"/>
                </a:solidFill>
              </a:rPr>
              <a:t>A</a:t>
            </a:r>
            <a:r>
              <a:rPr lang="en-US" altLang="en-US" sz="2400" i="1" baseline="-25000">
                <a:solidFill>
                  <a:schemeClr val="bg1"/>
                </a:solidFill>
              </a:rPr>
              <a:t> </a:t>
            </a:r>
            <a:r>
              <a:rPr lang="en-US" altLang="en-US" sz="2400">
                <a:solidFill>
                  <a:schemeClr val="bg1"/>
                </a:solidFill>
              </a:rPr>
              <a:t>    is the actual sales figure from each period.</a:t>
            </a:r>
          </a:p>
        </p:txBody>
      </p:sp>
    </p:spTree>
    <p:extLst>
      <p:ext uri="{BB962C8B-B14F-4D97-AF65-F5344CB8AC3E}">
        <p14:creationId xmlns:p14="http://schemas.microsoft.com/office/powerpoint/2010/main" val="2987517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797050" y="27305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forecasting sales at Kroger</a:t>
            </a:r>
          </a:p>
        </p:txBody>
      </p:sp>
      <p:sp>
        <p:nvSpPr>
          <p:cNvPr id="40963" name="Text Box 3"/>
          <p:cNvSpPr txBox="1">
            <a:spLocks noChangeArrowheads="1"/>
          </p:cNvSpPr>
          <p:nvPr/>
        </p:nvSpPr>
        <p:spPr bwMode="auto">
          <a:xfrm>
            <a:off x="1981200" y="1447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t>Kroger sells (among other stuff) bottled water</a:t>
            </a:r>
          </a:p>
        </p:txBody>
      </p:sp>
      <p:graphicFrame>
        <p:nvGraphicFramePr>
          <p:cNvPr id="68654" name="Group 46"/>
          <p:cNvGraphicFramePr>
            <a:graphicFrameLocks noGrp="1"/>
          </p:cNvGraphicFramePr>
          <p:nvPr/>
        </p:nvGraphicFramePr>
        <p:xfrm>
          <a:off x="2133600" y="2552700"/>
          <a:ext cx="4038600" cy="3170240"/>
        </p:xfrm>
        <a:graphic>
          <a:graphicData uri="http://schemas.openxmlformats.org/drawingml/2006/table">
            <a:tbl>
              <a:tblPr/>
              <a:tblGrid>
                <a:gridCol w="1828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Month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Bottles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Feb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1,353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Mar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1,305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Apr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1,275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May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1,210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1,195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Jul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0993" name="AutoShape 47"/>
          <p:cNvSpPr>
            <a:spLocks noChangeArrowheads="1"/>
          </p:cNvSpPr>
          <p:nvPr/>
        </p:nvSpPr>
        <p:spPr bwMode="auto">
          <a:xfrm>
            <a:off x="6705600" y="2209800"/>
            <a:ext cx="3733800" cy="3733800"/>
          </a:xfrm>
          <a:prstGeom prst="irregularSeal2">
            <a:avLst/>
          </a:prstGeom>
          <a:solidFill>
            <a:srgbClr val="FF0000"/>
          </a:solidFill>
          <a:ln w="9525">
            <a:solidFill>
              <a:schemeClr val="tx1"/>
            </a:solidFill>
            <a:miter lim="800000"/>
            <a:headEnd/>
            <a:tailEnd/>
          </a:ln>
          <a:effec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200" b="1" dirty="0">
                <a:solidFill>
                  <a:schemeClr val="bg1"/>
                </a:solidFill>
              </a:rPr>
              <a:t>What will the sales be for July?</a:t>
            </a:r>
          </a:p>
        </p:txBody>
      </p:sp>
    </p:spTree>
    <p:extLst>
      <p:ext uri="{BB962C8B-B14F-4D97-AF65-F5344CB8AC3E}">
        <p14:creationId xmlns:p14="http://schemas.microsoft.com/office/powerpoint/2010/main" val="28216620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905000" y="457200"/>
            <a:ext cx="8305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What if we use a 3-month simple moving average?</a:t>
            </a:r>
          </a:p>
        </p:txBody>
      </p:sp>
      <p:sp>
        <p:nvSpPr>
          <p:cNvPr id="43011" name="Text Box 13"/>
          <p:cNvSpPr txBox="1">
            <a:spLocks noChangeArrowheads="1"/>
          </p:cNvSpPr>
          <p:nvPr/>
        </p:nvSpPr>
        <p:spPr bwMode="auto">
          <a:xfrm>
            <a:off x="3810000" y="1905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Jul</a:t>
            </a:r>
            <a:r>
              <a:rPr lang="en-US" altLang="en-US" sz="2400" i="1"/>
              <a:t> =</a:t>
            </a:r>
          </a:p>
        </p:txBody>
      </p:sp>
      <p:sp>
        <p:nvSpPr>
          <p:cNvPr id="43012" name="Line 14"/>
          <p:cNvSpPr>
            <a:spLocks noChangeShapeType="1"/>
          </p:cNvSpPr>
          <p:nvPr/>
        </p:nvSpPr>
        <p:spPr bwMode="auto">
          <a:xfrm>
            <a:off x="4724400" y="2133600"/>
            <a:ext cx="2667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 name="Text Box 15"/>
          <p:cNvSpPr txBox="1">
            <a:spLocks noChangeArrowheads="1"/>
          </p:cNvSpPr>
          <p:nvPr/>
        </p:nvSpPr>
        <p:spPr bwMode="auto">
          <a:xfrm>
            <a:off x="4800600" y="1676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A</a:t>
            </a:r>
            <a:r>
              <a:rPr lang="en-US" altLang="en-US" sz="2400" i="1" baseline="-25000"/>
              <a:t>Jun</a:t>
            </a:r>
            <a:r>
              <a:rPr lang="en-US" altLang="en-US" sz="2400" i="1"/>
              <a:t> + A</a:t>
            </a:r>
            <a:r>
              <a:rPr lang="en-US" altLang="en-US" sz="2400" i="1" baseline="-25000"/>
              <a:t>May</a:t>
            </a:r>
            <a:r>
              <a:rPr lang="en-US" altLang="en-US" sz="2400" i="1"/>
              <a:t> + A</a:t>
            </a:r>
            <a:r>
              <a:rPr lang="en-US" altLang="en-US" sz="2400" i="1" baseline="-25000"/>
              <a:t>Apr</a:t>
            </a:r>
            <a:endParaRPr lang="en-US" altLang="en-US" sz="2400" i="1"/>
          </a:p>
        </p:txBody>
      </p:sp>
      <p:sp>
        <p:nvSpPr>
          <p:cNvPr id="43014" name="Text Box 16"/>
          <p:cNvSpPr txBox="1">
            <a:spLocks noChangeArrowheads="1"/>
          </p:cNvSpPr>
          <p:nvPr/>
        </p:nvSpPr>
        <p:spPr bwMode="auto">
          <a:xfrm>
            <a:off x="5638800" y="2209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3</a:t>
            </a:r>
          </a:p>
        </p:txBody>
      </p:sp>
      <p:sp>
        <p:nvSpPr>
          <p:cNvPr id="43015" name="Text Box 19"/>
          <p:cNvSpPr txBox="1">
            <a:spLocks noChangeArrowheads="1"/>
          </p:cNvSpPr>
          <p:nvPr/>
        </p:nvSpPr>
        <p:spPr bwMode="auto">
          <a:xfrm>
            <a:off x="7391400" y="1905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 1,227</a:t>
            </a:r>
          </a:p>
        </p:txBody>
      </p:sp>
      <p:sp>
        <p:nvSpPr>
          <p:cNvPr id="43016" name="Text Box 24"/>
          <p:cNvSpPr txBox="1">
            <a:spLocks noChangeArrowheads="1"/>
          </p:cNvSpPr>
          <p:nvPr/>
        </p:nvSpPr>
        <p:spPr bwMode="auto">
          <a:xfrm>
            <a:off x="1905000" y="3505200"/>
            <a:ext cx="8305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What if we use a 5-month simple moving average?</a:t>
            </a:r>
          </a:p>
        </p:txBody>
      </p:sp>
      <p:sp>
        <p:nvSpPr>
          <p:cNvPr id="43017" name="Text Box 25"/>
          <p:cNvSpPr txBox="1">
            <a:spLocks noChangeArrowheads="1"/>
          </p:cNvSpPr>
          <p:nvPr/>
        </p:nvSpPr>
        <p:spPr bwMode="auto">
          <a:xfrm>
            <a:off x="3048000" y="5181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Jul</a:t>
            </a:r>
            <a:r>
              <a:rPr lang="en-US" altLang="en-US" sz="2400" i="1"/>
              <a:t>  =</a:t>
            </a:r>
          </a:p>
        </p:txBody>
      </p:sp>
      <p:sp>
        <p:nvSpPr>
          <p:cNvPr id="43018" name="Line 26"/>
          <p:cNvSpPr>
            <a:spLocks noChangeShapeType="1"/>
          </p:cNvSpPr>
          <p:nvPr/>
        </p:nvSpPr>
        <p:spPr bwMode="auto">
          <a:xfrm>
            <a:off x="4038600" y="5410200"/>
            <a:ext cx="419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Text Box 27"/>
          <p:cNvSpPr txBox="1">
            <a:spLocks noChangeArrowheads="1"/>
          </p:cNvSpPr>
          <p:nvPr/>
        </p:nvSpPr>
        <p:spPr bwMode="auto">
          <a:xfrm>
            <a:off x="3962400" y="4876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A</a:t>
            </a:r>
            <a:r>
              <a:rPr lang="en-US" altLang="en-US" sz="2400" i="1" baseline="-25000"/>
              <a:t>Jun</a:t>
            </a:r>
            <a:r>
              <a:rPr lang="en-US" altLang="en-US" sz="2400" i="1"/>
              <a:t> + A</a:t>
            </a:r>
            <a:r>
              <a:rPr lang="en-US" altLang="en-US" sz="2400" i="1" baseline="-25000"/>
              <a:t>May</a:t>
            </a:r>
            <a:r>
              <a:rPr lang="en-US" altLang="en-US" sz="2400" i="1"/>
              <a:t> + A</a:t>
            </a:r>
            <a:r>
              <a:rPr lang="en-US" altLang="en-US" sz="2400" i="1" baseline="-25000"/>
              <a:t>Apr</a:t>
            </a:r>
            <a:r>
              <a:rPr lang="en-US" altLang="en-US" sz="2400" i="1"/>
              <a:t> + A</a:t>
            </a:r>
            <a:r>
              <a:rPr lang="en-US" altLang="en-US" sz="2400" i="1" baseline="-25000"/>
              <a:t>Mar</a:t>
            </a:r>
            <a:r>
              <a:rPr lang="en-US" altLang="en-US" sz="2400" i="1"/>
              <a:t> + A</a:t>
            </a:r>
            <a:r>
              <a:rPr lang="en-US" altLang="en-US" sz="2400" i="1" baseline="-25000"/>
              <a:t>Feb</a:t>
            </a:r>
            <a:endParaRPr lang="en-US" altLang="en-US" sz="2400" i="1"/>
          </a:p>
        </p:txBody>
      </p:sp>
      <p:sp>
        <p:nvSpPr>
          <p:cNvPr id="43020" name="Text Box 28"/>
          <p:cNvSpPr txBox="1">
            <a:spLocks noChangeArrowheads="1"/>
          </p:cNvSpPr>
          <p:nvPr/>
        </p:nvSpPr>
        <p:spPr bwMode="auto">
          <a:xfrm>
            <a:off x="5715000" y="548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5</a:t>
            </a:r>
          </a:p>
        </p:txBody>
      </p:sp>
      <p:sp>
        <p:nvSpPr>
          <p:cNvPr id="43021" name="Text Box 29"/>
          <p:cNvSpPr txBox="1">
            <a:spLocks noChangeArrowheads="1"/>
          </p:cNvSpPr>
          <p:nvPr/>
        </p:nvSpPr>
        <p:spPr bwMode="auto">
          <a:xfrm>
            <a:off x="8305800" y="5181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 1,268</a:t>
            </a:r>
          </a:p>
        </p:txBody>
      </p:sp>
    </p:spTree>
    <p:extLst>
      <p:ext uri="{BB962C8B-B14F-4D97-AF65-F5344CB8AC3E}">
        <p14:creationId xmlns:p14="http://schemas.microsoft.com/office/powerpoint/2010/main" val="23563939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1" name="Text Box 21"/>
          <p:cNvSpPr txBox="1">
            <a:spLocks noChangeArrowheads="1"/>
          </p:cNvSpPr>
          <p:nvPr/>
        </p:nvSpPr>
        <p:spPr bwMode="auto">
          <a:xfrm>
            <a:off x="1905000" y="4557713"/>
            <a:ext cx="8458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What do we observe?</a:t>
            </a:r>
          </a:p>
        </p:txBody>
      </p:sp>
      <p:graphicFrame>
        <p:nvGraphicFramePr>
          <p:cNvPr id="45059" name="Object 40"/>
          <p:cNvGraphicFramePr>
            <a:graphicFrameLocks noChangeAspect="1"/>
          </p:cNvGraphicFramePr>
          <p:nvPr/>
        </p:nvGraphicFramePr>
        <p:xfrm>
          <a:off x="2066926" y="990601"/>
          <a:ext cx="6696075" cy="3001963"/>
        </p:xfrm>
        <a:graphic>
          <a:graphicData uri="http://schemas.openxmlformats.org/presentationml/2006/ole">
            <mc:AlternateContent xmlns:mc="http://schemas.openxmlformats.org/markup-compatibility/2006">
              <mc:Choice xmlns:v="urn:schemas-microsoft-com:vml" Requires="v">
                <p:oleObj name="Chart" r:id="rId3" imgW="5162729" imgH="2314456" progId="Excel.Chart.8">
                  <p:embed/>
                </p:oleObj>
              </mc:Choice>
              <mc:Fallback>
                <p:oleObj name="Chart" r:id="rId3" imgW="5162729" imgH="2314456" progId="Excel.Chart.8">
                  <p:embed/>
                  <p:pic>
                    <p:nvPicPr>
                      <p:cNvPr id="45059"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6" y="990601"/>
                        <a:ext cx="6696075"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0" name="Text Box 41"/>
          <p:cNvSpPr txBox="1">
            <a:spLocks noChangeArrowheads="1"/>
          </p:cNvSpPr>
          <p:nvPr/>
        </p:nvSpPr>
        <p:spPr bwMode="auto">
          <a:xfrm>
            <a:off x="8686800" y="2081213"/>
            <a:ext cx="1333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sz="1800"/>
              <a:t>3-month </a:t>
            </a:r>
          </a:p>
          <a:p>
            <a:pPr eaLnBrk="1" hangingPunct="1"/>
            <a:r>
              <a:rPr lang="en-US" altLang="en-US" sz="1800"/>
              <a:t>MA forecast</a:t>
            </a:r>
          </a:p>
        </p:txBody>
      </p:sp>
      <p:sp>
        <p:nvSpPr>
          <p:cNvPr id="45061" name="Text Box 42"/>
          <p:cNvSpPr txBox="1">
            <a:spLocks noChangeArrowheads="1"/>
          </p:cNvSpPr>
          <p:nvPr/>
        </p:nvSpPr>
        <p:spPr bwMode="auto">
          <a:xfrm>
            <a:off x="8686800" y="1524000"/>
            <a:ext cx="1333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sz="1800"/>
              <a:t>5-month </a:t>
            </a:r>
          </a:p>
          <a:p>
            <a:pPr eaLnBrk="1" hangingPunct="1"/>
            <a:r>
              <a:rPr lang="en-US" altLang="en-US" sz="1800"/>
              <a:t>MA forecast</a:t>
            </a:r>
          </a:p>
        </p:txBody>
      </p:sp>
      <p:sp>
        <p:nvSpPr>
          <p:cNvPr id="45062" name="Line 43"/>
          <p:cNvSpPr>
            <a:spLocks noChangeShapeType="1"/>
          </p:cNvSpPr>
          <p:nvPr/>
        </p:nvSpPr>
        <p:spPr bwMode="auto">
          <a:xfrm flipH="1">
            <a:off x="7924800" y="18288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3" name="Line 44"/>
          <p:cNvSpPr>
            <a:spLocks noChangeShapeType="1"/>
          </p:cNvSpPr>
          <p:nvPr/>
        </p:nvSpPr>
        <p:spPr bwMode="auto">
          <a:xfrm flipH="1" flipV="1">
            <a:off x="7924800" y="2209800"/>
            <a:ext cx="838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4" name="Text Box 45"/>
          <p:cNvSpPr txBox="1">
            <a:spLocks noChangeArrowheads="1"/>
          </p:cNvSpPr>
          <p:nvPr/>
        </p:nvSpPr>
        <p:spPr bwMode="auto">
          <a:xfrm>
            <a:off x="2422526" y="5349876"/>
            <a:ext cx="522446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a:t>5-month average smoothes data more;</a:t>
            </a:r>
          </a:p>
          <a:p>
            <a:pPr eaLnBrk="1" hangingPunct="1"/>
            <a:r>
              <a:rPr lang="en-US" altLang="en-US"/>
              <a:t>3-month average more responsive</a:t>
            </a:r>
          </a:p>
        </p:txBody>
      </p:sp>
    </p:spTree>
    <p:extLst>
      <p:ext uri="{BB962C8B-B14F-4D97-AF65-F5344CB8AC3E}">
        <p14:creationId xmlns:p14="http://schemas.microsoft.com/office/powerpoint/2010/main" val="3640019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1">
                                            <p:txEl>
                                              <p:pRg st="0" end="0"/>
                                            </p:txEl>
                                          </p:spTgt>
                                        </p:tgtEl>
                                        <p:attrNameLst>
                                          <p:attrName>style.visibility</p:attrName>
                                        </p:attrNameLst>
                                      </p:cBhvr>
                                      <p:to>
                                        <p:strVal val="visible"/>
                                      </p:to>
                                    </p:set>
                                    <p:anim calcmode="lin" valueType="num">
                                      <p:cBhvr additive="base">
                                        <p:cTn id="7" dur="500" fill="hold"/>
                                        <p:tgtEl>
                                          <p:spTgt spid="717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0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1"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797050" y="27305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Time series: weighted moving average</a:t>
            </a:r>
          </a:p>
        </p:txBody>
      </p:sp>
      <p:sp>
        <p:nvSpPr>
          <p:cNvPr id="47107" name="Text Box 3"/>
          <p:cNvSpPr txBox="1">
            <a:spLocks noChangeArrowheads="1"/>
          </p:cNvSpPr>
          <p:nvPr/>
        </p:nvSpPr>
        <p:spPr bwMode="auto">
          <a:xfrm>
            <a:off x="1905000" y="1066800"/>
            <a:ext cx="8305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We may want to give more importance to some of the data…</a:t>
            </a:r>
          </a:p>
        </p:txBody>
      </p:sp>
      <p:sp>
        <p:nvSpPr>
          <p:cNvPr id="47108" name="Text Box 5"/>
          <p:cNvSpPr txBox="1">
            <a:spLocks noChangeArrowheads="1"/>
          </p:cNvSpPr>
          <p:nvPr/>
        </p:nvSpPr>
        <p:spPr bwMode="auto">
          <a:xfrm>
            <a:off x="3505200" y="2057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t+1</a:t>
            </a:r>
            <a:r>
              <a:rPr lang="en-US" altLang="en-US" sz="2400" i="1"/>
              <a:t> =</a:t>
            </a:r>
          </a:p>
        </p:txBody>
      </p:sp>
      <p:sp>
        <p:nvSpPr>
          <p:cNvPr id="47109" name="Text Box 7"/>
          <p:cNvSpPr txBox="1">
            <a:spLocks noChangeArrowheads="1"/>
          </p:cNvSpPr>
          <p:nvPr/>
        </p:nvSpPr>
        <p:spPr bwMode="auto">
          <a:xfrm>
            <a:off x="4495800" y="2057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w</a:t>
            </a:r>
            <a:r>
              <a:rPr lang="en-US" altLang="en-US" sz="2400" i="1" baseline="-25000"/>
              <a:t>t</a:t>
            </a:r>
            <a:r>
              <a:rPr lang="en-US" altLang="en-US" sz="2400" i="1"/>
              <a:t> A</a:t>
            </a:r>
            <a:r>
              <a:rPr lang="en-US" altLang="en-US" sz="2400" i="1" baseline="-25000"/>
              <a:t>t</a:t>
            </a:r>
            <a:r>
              <a:rPr lang="en-US" altLang="en-US" sz="2400" i="1"/>
              <a:t> + w</a:t>
            </a:r>
            <a:r>
              <a:rPr lang="en-US" altLang="en-US" sz="2400" i="1" baseline="-25000"/>
              <a:t>t-1</a:t>
            </a:r>
            <a:r>
              <a:rPr lang="en-US" altLang="en-US" sz="2400" i="1"/>
              <a:t> A</a:t>
            </a:r>
            <a:r>
              <a:rPr lang="en-US" altLang="en-US" sz="2400" i="1" baseline="-25000"/>
              <a:t>t-1</a:t>
            </a:r>
            <a:r>
              <a:rPr lang="en-US" altLang="en-US" sz="2400" i="1"/>
              <a:t> + … + w</a:t>
            </a:r>
            <a:r>
              <a:rPr lang="en-US" altLang="en-US" sz="2400" i="1" baseline="-25000"/>
              <a:t>t-n</a:t>
            </a:r>
            <a:r>
              <a:rPr lang="en-US" altLang="en-US" sz="2400" i="1"/>
              <a:t> A</a:t>
            </a:r>
            <a:r>
              <a:rPr lang="en-US" altLang="en-US" sz="2400" i="1" baseline="-25000"/>
              <a:t>t-n</a:t>
            </a:r>
            <a:endParaRPr lang="en-US" altLang="en-US" sz="2400" i="1"/>
          </a:p>
        </p:txBody>
      </p:sp>
      <p:sp>
        <p:nvSpPr>
          <p:cNvPr id="47110" name="Text Box 15"/>
          <p:cNvSpPr txBox="1">
            <a:spLocks noChangeArrowheads="1"/>
          </p:cNvSpPr>
          <p:nvPr/>
        </p:nvSpPr>
        <p:spPr bwMode="auto">
          <a:xfrm>
            <a:off x="4419600" y="29718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w</a:t>
            </a:r>
            <a:r>
              <a:rPr lang="en-US" altLang="en-US" sz="2400" i="1" baseline="-25000"/>
              <a:t>t </a:t>
            </a:r>
            <a:r>
              <a:rPr lang="en-US" altLang="en-US" sz="2400" i="1"/>
              <a:t>+ w</a:t>
            </a:r>
            <a:r>
              <a:rPr lang="en-US" altLang="en-US" sz="2400" i="1" baseline="-25000"/>
              <a:t>t-1 </a:t>
            </a:r>
            <a:r>
              <a:rPr lang="en-US" altLang="en-US" sz="2400" i="1"/>
              <a:t>+ … + w</a:t>
            </a:r>
            <a:r>
              <a:rPr lang="en-US" altLang="en-US" sz="2400" i="1" baseline="-25000"/>
              <a:t>t-n </a:t>
            </a:r>
            <a:r>
              <a:rPr lang="en-US" altLang="en-US" sz="2400" i="1"/>
              <a:t>= </a:t>
            </a:r>
            <a:r>
              <a:rPr lang="en-US" altLang="en-US" sz="2400"/>
              <a:t>1</a:t>
            </a:r>
          </a:p>
        </p:txBody>
      </p:sp>
      <p:sp>
        <p:nvSpPr>
          <p:cNvPr id="47111" name="Text Box 16"/>
          <p:cNvSpPr txBox="1">
            <a:spLocks noChangeArrowheads="1"/>
          </p:cNvSpPr>
          <p:nvPr/>
        </p:nvSpPr>
        <p:spPr bwMode="auto">
          <a:xfrm>
            <a:off x="2514600" y="3981450"/>
            <a:ext cx="7162800" cy="267765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solidFill>
                  <a:schemeClr val="bg1"/>
                </a:solidFill>
              </a:rPr>
              <a:t>t       </a:t>
            </a:r>
            <a:r>
              <a:rPr lang="en-US" altLang="en-US" sz="2400">
                <a:solidFill>
                  <a:schemeClr val="bg1"/>
                </a:solidFill>
              </a:rPr>
              <a:t>is the current period.</a:t>
            </a:r>
          </a:p>
          <a:p>
            <a:pPr eaLnBrk="1" hangingPunct="1">
              <a:spcBef>
                <a:spcPct val="50000"/>
              </a:spcBef>
            </a:pPr>
            <a:r>
              <a:rPr lang="en-US" altLang="en-US" sz="2400" i="1">
                <a:solidFill>
                  <a:schemeClr val="bg1"/>
                </a:solidFill>
              </a:rPr>
              <a:t>F</a:t>
            </a:r>
            <a:r>
              <a:rPr lang="en-US" altLang="en-US" sz="2400" i="1" baseline="-25000">
                <a:solidFill>
                  <a:schemeClr val="bg1"/>
                </a:solidFill>
              </a:rPr>
              <a:t>t+1 </a:t>
            </a:r>
            <a:r>
              <a:rPr lang="en-US" altLang="en-US" sz="2400" baseline="-25000">
                <a:solidFill>
                  <a:schemeClr val="bg1"/>
                </a:solidFill>
              </a:rPr>
              <a:t>  </a:t>
            </a:r>
            <a:r>
              <a:rPr lang="en-US" altLang="en-US" sz="2400">
                <a:solidFill>
                  <a:schemeClr val="bg1"/>
                </a:solidFill>
              </a:rPr>
              <a:t>is the forecast for next period</a:t>
            </a:r>
          </a:p>
          <a:p>
            <a:pPr eaLnBrk="1" hangingPunct="1">
              <a:spcBef>
                <a:spcPct val="50000"/>
              </a:spcBef>
            </a:pPr>
            <a:r>
              <a:rPr lang="en-US" altLang="en-US" sz="2400" i="1">
                <a:solidFill>
                  <a:schemeClr val="bg1"/>
                </a:solidFill>
              </a:rPr>
              <a:t>n</a:t>
            </a:r>
            <a:r>
              <a:rPr lang="en-US" altLang="en-US" sz="2400">
                <a:solidFill>
                  <a:schemeClr val="bg1"/>
                </a:solidFill>
              </a:rPr>
              <a:t>      is the forecasting horizon (how far back we look),</a:t>
            </a:r>
          </a:p>
          <a:p>
            <a:pPr eaLnBrk="1" hangingPunct="1">
              <a:spcBef>
                <a:spcPct val="50000"/>
              </a:spcBef>
            </a:pPr>
            <a:r>
              <a:rPr lang="en-US" altLang="en-US" sz="2400" i="1">
                <a:solidFill>
                  <a:schemeClr val="bg1"/>
                </a:solidFill>
              </a:rPr>
              <a:t>A</a:t>
            </a:r>
            <a:r>
              <a:rPr lang="en-US" altLang="en-US" sz="2400" i="1" baseline="-25000">
                <a:solidFill>
                  <a:schemeClr val="bg1"/>
                </a:solidFill>
              </a:rPr>
              <a:t> </a:t>
            </a:r>
            <a:r>
              <a:rPr lang="en-US" altLang="en-US" sz="2400">
                <a:solidFill>
                  <a:schemeClr val="bg1"/>
                </a:solidFill>
              </a:rPr>
              <a:t>     is the actual sales figure from each period.</a:t>
            </a:r>
          </a:p>
          <a:p>
            <a:pPr eaLnBrk="1" hangingPunct="1">
              <a:spcBef>
                <a:spcPct val="50000"/>
              </a:spcBef>
            </a:pPr>
            <a:r>
              <a:rPr lang="en-US" altLang="en-US" sz="2400" i="1">
                <a:solidFill>
                  <a:schemeClr val="bg1"/>
                </a:solidFill>
              </a:rPr>
              <a:t>w     </a:t>
            </a:r>
            <a:r>
              <a:rPr lang="en-US" altLang="en-US" sz="2400">
                <a:solidFill>
                  <a:schemeClr val="bg1"/>
                </a:solidFill>
              </a:rPr>
              <a:t>is the importance (weight) we give to each period</a:t>
            </a:r>
          </a:p>
        </p:txBody>
      </p:sp>
    </p:spTree>
    <p:extLst>
      <p:ext uri="{BB962C8B-B14F-4D97-AF65-F5344CB8AC3E}">
        <p14:creationId xmlns:p14="http://schemas.microsoft.com/office/powerpoint/2010/main" val="39708593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905000" y="4572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Why do we need the WMA models?</a:t>
            </a:r>
          </a:p>
        </p:txBody>
      </p:sp>
      <p:sp>
        <p:nvSpPr>
          <p:cNvPr id="49155" name="Text Box 3"/>
          <p:cNvSpPr txBox="1">
            <a:spLocks noChangeArrowheads="1"/>
          </p:cNvSpPr>
          <p:nvPr/>
        </p:nvSpPr>
        <p:spPr bwMode="auto">
          <a:xfrm>
            <a:off x="1981200" y="1371601"/>
            <a:ext cx="79248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968375" indent="-457200">
              <a:defRPr sz="2600">
                <a:solidFill>
                  <a:schemeClr val="tx1"/>
                </a:solidFill>
                <a:latin typeface="Times New Roman" panose="02020603050405020304" pitchFamily="18" charset="0"/>
              </a:defRPr>
            </a:lvl2pPr>
            <a:lvl3pPr marL="1539875" indent="-457200">
              <a:defRPr sz="2600">
                <a:solidFill>
                  <a:schemeClr val="tx1"/>
                </a:solidFill>
                <a:latin typeface="Times New Roman" panose="02020603050405020304" pitchFamily="18" charset="0"/>
              </a:defRPr>
            </a:lvl3pPr>
            <a:lvl4pPr marL="2111375" indent="-457200">
              <a:defRPr sz="2600">
                <a:solidFill>
                  <a:schemeClr val="tx1"/>
                </a:solidFill>
                <a:latin typeface="Times New Roman" panose="02020603050405020304" pitchFamily="18" charset="0"/>
              </a:defRPr>
            </a:lvl4pPr>
            <a:lvl5pPr marL="2682875" indent="-457200">
              <a:defRPr sz="2600">
                <a:solidFill>
                  <a:schemeClr val="tx1"/>
                </a:solidFill>
                <a:latin typeface="Times New Roman" panose="02020603050405020304" pitchFamily="18" charset="0"/>
              </a:defRPr>
            </a:lvl5pPr>
            <a:lvl6pPr marL="3140075" indent="-457200" eaLnBrk="0" fontAlgn="base" hangingPunct="0">
              <a:spcBef>
                <a:spcPct val="0"/>
              </a:spcBef>
              <a:spcAft>
                <a:spcPct val="0"/>
              </a:spcAft>
              <a:defRPr sz="2600">
                <a:solidFill>
                  <a:schemeClr val="tx1"/>
                </a:solidFill>
                <a:latin typeface="Times New Roman" panose="02020603050405020304" pitchFamily="18" charset="0"/>
              </a:defRPr>
            </a:lvl6pPr>
            <a:lvl7pPr marL="3597275" indent="-457200" eaLnBrk="0" fontAlgn="base" hangingPunct="0">
              <a:spcBef>
                <a:spcPct val="0"/>
              </a:spcBef>
              <a:spcAft>
                <a:spcPct val="0"/>
              </a:spcAft>
              <a:defRPr sz="2600">
                <a:solidFill>
                  <a:schemeClr val="tx1"/>
                </a:solidFill>
                <a:latin typeface="Times New Roman" panose="02020603050405020304" pitchFamily="18" charset="0"/>
              </a:defRPr>
            </a:lvl7pPr>
            <a:lvl8pPr marL="4054475" indent="-457200" eaLnBrk="0" fontAlgn="base" hangingPunct="0">
              <a:spcBef>
                <a:spcPct val="0"/>
              </a:spcBef>
              <a:spcAft>
                <a:spcPct val="0"/>
              </a:spcAft>
              <a:defRPr sz="2600">
                <a:solidFill>
                  <a:schemeClr val="tx1"/>
                </a:solidFill>
                <a:latin typeface="Times New Roman" panose="02020603050405020304" pitchFamily="18" charset="0"/>
              </a:defRPr>
            </a:lvl8pPr>
            <a:lvl9pPr marL="4511675" indent="-4572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Because of the ability to give more importance to what happened recently, without losing the impact of the past.</a:t>
            </a:r>
          </a:p>
        </p:txBody>
      </p:sp>
      <p:grpSp>
        <p:nvGrpSpPr>
          <p:cNvPr id="75780" name="Group 4"/>
          <p:cNvGrpSpPr>
            <a:grpSpLocks/>
          </p:cNvGrpSpPr>
          <p:nvPr/>
        </p:nvGrpSpPr>
        <p:grpSpPr bwMode="auto">
          <a:xfrm>
            <a:off x="2667000" y="4953000"/>
            <a:ext cx="2057400" cy="381000"/>
            <a:chOff x="720" y="2304"/>
            <a:chExt cx="1296" cy="240"/>
          </a:xfrm>
        </p:grpSpPr>
        <p:sp>
          <p:nvSpPr>
            <p:cNvPr id="49189" name="Oval 5"/>
            <p:cNvSpPr>
              <a:spLocks noChangeArrowheads="1"/>
            </p:cNvSpPr>
            <p:nvPr/>
          </p:nvSpPr>
          <p:spPr bwMode="auto">
            <a:xfrm>
              <a:off x="72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0" name="Oval 6"/>
            <p:cNvSpPr>
              <a:spLocks noChangeArrowheads="1"/>
            </p:cNvSpPr>
            <p:nvPr/>
          </p:nvSpPr>
          <p:spPr bwMode="auto">
            <a:xfrm>
              <a:off x="960" y="230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1" name="Oval 7"/>
            <p:cNvSpPr>
              <a:spLocks noChangeArrowheads="1"/>
            </p:cNvSpPr>
            <p:nvPr/>
          </p:nvSpPr>
          <p:spPr bwMode="auto">
            <a:xfrm>
              <a:off x="120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2" name="Oval 8"/>
            <p:cNvSpPr>
              <a:spLocks noChangeArrowheads="1"/>
            </p:cNvSpPr>
            <p:nvPr/>
          </p:nvSpPr>
          <p:spPr bwMode="auto">
            <a:xfrm>
              <a:off x="1440" y="235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3" name="Oval 9"/>
            <p:cNvSpPr>
              <a:spLocks noChangeArrowheads="1"/>
            </p:cNvSpPr>
            <p:nvPr/>
          </p:nvSpPr>
          <p:spPr bwMode="auto">
            <a:xfrm>
              <a:off x="168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4" name="Oval 10"/>
            <p:cNvSpPr>
              <a:spLocks noChangeArrowheads="1"/>
            </p:cNvSpPr>
            <p:nvPr/>
          </p:nvSpPr>
          <p:spPr bwMode="auto">
            <a:xfrm>
              <a:off x="192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grpSp>
        <p:nvGrpSpPr>
          <p:cNvPr id="49157" name="Group 11"/>
          <p:cNvGrpSpPr>
            <a:grpSpLocks/>
          </p:cNvGrpSpPr>
          <p:nvPr/>
        </p:nvGrpSpPr>
        <p:grpSpPr bwMode="auto">
          <a:xfrm>
            <a:off x="1905000" y="2590800"/>
            <a:ext cx="4724400" cy="3733800"/>
            <a:chOff x="240" y="816"/>
            <a:chExt cx="2976" cy="2352"/>
          </a:xfrm>
        </p:grpSpPr>
        <p:sp>
          <p:nvSpPr>
            <p:cNvPr id="49168" name="Text Box 12"/>
            <p:cNvSpPr txBox="1">
              <a:spLocks noChangeArrowheads="1"/>
            </p:cNvSpPr>
            <p:nvPr/>
          </p:nvSpPr>
          <p:spPr bwMode="auto">
            <a:xfrm>
              <a:off x="240" y="816"/>
              <a:ext cx="20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Demand for Mercedes E-class</a:t>
              </a:r>
            </a:p>
          </p:txBody>
        </p:sp>
        <p:grpSp>
          <p:nvGrpSpPr>
            <p:cNvPr id="49169" name="Group 13"/>
            <p:cNvGrpSpPr>
              <a:grpSpLocks/>
            </p:cNvGrpSpPr>
            <p:nvPr/>
          </p:nvGrpSpPr>
          <p:grpSpPr bwMode="auto">
            <a:xfrm>
              <a:off x="528" y="1104"/>
              <a:ext cx="2688" cy="2064"/>
              <a:chOff x="528" y="1104"/>
              <a:chExt cx="2688" cy="2064"/>
            </a:xfrm>
          </p:grpSpPr>
          <p:sp>
            <p:nvSpPr>
              <p:cNvPr id="49170" name="Line 14"/>
              <p:cNvSpPr>
                <a:spLocks noChangeShapeType="1"/>
              </p:cNvSpPr>
              <p:nvPr/>
            </p:nvSpPr>
            <p:spPr bwMode="auto">
              <a:xfrm flipV="1">
                <a:off x="528" y="1104"/>
                <a:ext cx="0" cy="182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1" name="Line 15"/>
              <p:cNvSpPr>
                <a:spLocks noChangeShapeType="1"/>
              </p:cNvSpPr>
              <p:nvPr/>
            </p:nvSpPr>
            <p:spPr bwMode="auto">
              <a:xfrm>
                <a:off x="528" y="2928"/>
                <a:ext cx="220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2" name="Text Box 16"/>
              <p:cNvSpPr txBox="1">
                <a:spLocks noChangeArrowheads="1"/>
              </p:cNvSpPr>
              <p:nvPr/>
            </p:nvSpPr>
            <p:spPr bwMode="auto">
              <a:xfrm>
                <a:off x="2592" y="2841"/>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Time</a:t>
                </a:r>
              </a:p>
            </p:txBody>
          </p:sp>
          <p:sp>
            <p:nvSpPr>
              <p:cNvPr id="49173" name="Line 17"/>
              <p:cNvSpPr>
                <a:spLocks noChangeShapeType="1"/>
              </p:cNvSpPr>
              <p:nvPr/>
            </p:nvSpPr>
            <p:spPr bwMode="auto">
              <a:xfrm>
                <a:off x="76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Line 18"/>
              <p:cNvSpPr>
                <a:spLocks noChangeShapeType="1"/>
              </p:cNvSpPr>
              <p:nvPr/>
            </p:nvSpPr>
            <p:spPr bwMode="auto">
              <a:xfrm>
                <a:off x="100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5" name="Line 19"/>
              <p:cNvSpPr>
                <a:spLocks noChangeShapeType="1"/>
              </p:cNvSpPr>
              <p:nvPr/>
            </p:nvSpPr>
            <p:spPr bwMode="auto">
              <a:xfrm>
                <a:off x="124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6" name="Line 20"/>
              <p:cNvSpPr>
                <a:spLocks noChangeShapeType="1"/>
              </p:cNvSpPr>
              <p:nvPr/>
            </p:nvSpPr>
            <p:spPr bwMode="auto">
              <a:xfrm>
                <a:off x="148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7" name="Line 21"/>
              <p:cNvSpPr>
                <a:spLocks noChangeShapeType="1"/>
              </p:cNvSpPr>
              <p:nvPr/>
            </p:nvSpPr>
            <p:spPr bwMode="auto">
              <a:xfrm>
                <a:off x="172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8" name="Line 22"/>
              <p:cNvSpPr>
                <a:spLocks noChangeShapeType="1"/>
              </p:cNvSpPr>
              <p:nvPr/>
            </p:nvSpPr>
            <p:spPr bwMode="auto">
              <a:xfrm>
                <a:off x="196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9" name="Text Box 23"/>
              <p:cNvSpPr txBox="1">
                <a:spLocks noChangeArrowheads="1"/>
              </p:cNvSpPr>
              <p:nvPr/>
            </p:nvSpPr>
            <p:spPr bwMode="auto">
              <a:xfrm>
                <a:off x="624" y="29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Jan </a:t>
                </a:r>
              </a:p>
            </p:txBody>
          </p:sp>
          <p:sp>
            <p:nvSpPr>
              <p:cNvPr id="49180" name="Text Box 24"/>
              <p:cNvSpPr txBox="1">
                <a:spLocks noChangeArrowheads="1"/>
              </p:cNvSpPr>
              <p:nvPr/>
            </p:nvSpPr>
            <p:spPr bwMode="auto">
              <a:xfrm>
                <a:off x="864" y="29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Feb </a:t>
                </a:r>
              </a:p>
            </p:txBody>
          </p:sp>
          <p:sp>
            <p:nvSpPr>
              <p:cNvPr id="49181" name="Text Box 25"/>
              <p:cNvSpPr txBox="1">
                <a:spLocks noChangeArrowheads="1"/>
              </p:cNvSpPr>
              <p:nvPr/>
            </p:nvSpPr>
            <p:spPr bwMode="auto">
              <a:xfrm>
                <a:off x="110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Mar</a:t>
                </a:r>
              </a:p>
            </p:txBody>
          </p:sp>
          <p:sp>
            <p:nvSpPr>
              <p:cNvPr id="49182" name="Text Box 26"/>
              <p:cNvSpPr txBox="1">
                <a:spLocks noChangeArrowheads="1"/>
              </p:cNvSpPr>
              <p:nvPr/>
            </p:nvSpPr>
            <p:spPr bwMode="auto">
              <a:xfrm>
                <a:off x="134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Apr</a:t>
                </a:r>
              </a:p>
            </p:txBody>
          </p:sp>
          <p:sp>
            <p:nvSpPr>
              <p:cNvPr id="49183" name="Text Box 27"/>
              <p:cNvSpPr txBox="1">
                <a:spLocks noChangeArrowheads="1"/>
              </p:cNvSpPr>
              <p:nvPr/>
            </p:nvSpPr>
            <p:spPr bwMode="auto">
              <a:xfrm>
                <a:off x="158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May</a:t>
                </a:r>
              </a:p>
            </p:txBody>
          </p:sp>
          <p:sp>
            <p:nvSpPr>
              <p:cNvPr id="49184" name="Text Box 28"/>
              <p:cNvSpPr txBox="1">
                <a:spLocks noChangeArrowheads="1"/>
              </p:cNvSpPr>
              <p:nvPr/>
            </p:nvSpPr>
            <p:spPr bwMode="auto">
              <a:xfrm>
                <a:off x="182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Jun</a:t>
                </a:r>
              </a:p>
            </p:txBody>
          </p:sp>
          <p:sp>
            <p:nvSpPr>
              <p:cNvPr id="49185" name="Line 29"/>
              <p:cNvSpPr>
                <a:spLocks noChangeShapeType="1"/>
              </p:cNvSpPr>
              <p:nvPr/>
            </p:nvSpPr>
            <p:spPr bwMode="auto">
              <a:xfrm>
                <a:off x="220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6" name="Line 30"/>
              <p:cNvSpPr>
                <a:spLocks noChangeShapeType="1"/>
              </p:cNvSpPr>
              <p:nvPr/>
            </p:nvSpPr>
            <p:spPr bwMode="auto">
              <a:xfrm>
                <a:off x="244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7" name="Text Box 31"/>
              <p:cNvSpPr txBox="1">
                <a:spLocks noChangeArrowheads="1"/>
              </p:cNvSpPr>
              <p:nvPr/>
            </p:nvSpPr>
            <p:spPr bwMode="auto">
              <a:xfrm>
                <a:off x="206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Jul</a:t>
                </a:r>
              </a:p>
            </p:txBody>
          </p:sp>
          <p:sp>
            <p:nvSpPr>
              <p:cNvPr id="49188" name="Text Box 32"/>
              <p:cNvSpPr txBox="1">
                <a:spLocks noChangeArrowheads="1"/>
              </p:cNvSpPr>
              <p:nvPr/>
            </p:nvSpPr>
            <p:spPr bwMode="auto">
              <a:xfrm>
                <a:off x="230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Aug</a:t>
                </a:r>
              </a:p>
            </p:txBody>
          </p:sp>
        </p:grpSp>
      </p:grpSp>
      <p:sp>
        <p:nvSpPr>
          <p:cNvPr id="75810" name="Oval 34"/>
          <p:cNvSpPr>
            <a:spLocks noChangeArrowheads="1"/>
          </p:cNvSpPr>
          <p:nvPr/>
        </p:nvSpPr>
        <p:spPr bwMode="auto">
          <a:xfrm>
            <a:off x="4953000" y="5181600"/>
            <a:ext cx="152400" cy="152400"/>
          </a:xfrm>
          <a:prstGeom prst="ellipse">
            <a:avLst/>
          </a:prstGeom>
          <a:solidFill>
            <a:schemeClr val="accent1"/>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nvGrpSpPr>
          <p:cNvPr id="49159" name="Group 40"/>
          <p:cNvGrpSpPr>
            <a:grpSpLocks/>
          </p:cNvGrpSpPr>
          <p:nvPr/>
        </p:nvGrpSpPr>
        <p:grpSpPr bwMode="auto">
          <a:xfrm>
            <a:off x="5715000" y="2667001"/>
            <a:ext cx="4495800" cy="1069975"/>
            <a:chOff x="720" y="3262"/>
            <a:chExt cx="2832" cy="674"/>
          </a:xfrm>
        </p:grpSpPr>
        <p:sp>
          <p:nvSpPr>
            <p:cNvPr id="49164" name="Oval 41"/>
            <p:cNvSpPr>
              <a:spLocks noChangeArrowheads="1"/>
            </p:cNvSpPr>
            <p:nvPr/>
          </p:nvSpPr>
          <p:spPr bwMode="auto">
            <a:xfrm>
              <a:off x="720" y="336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65" name="Oval 42"/>
            <p:cNvSpPr>
              <a:spLocks noChangeArrowheads="1"/>
            </p:cNvSpPr>
            <p:nvPr/>
          </p:nvSpPr>
          <p:spPr bwMode="auto">
            <a:xfrm>
              <a:off x="720" y="3552"/>
              <a:ext cx="96" cy="96"/>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66" name="Oval 43"/>
            <p:cNvSpPr>
              <a:spLocks noChangeArrowheads="1"/>
            </p:cNvSpPr>
            <p:nvPr/>
          </p:nvSpPr>
          <p:spPr bwMode="auto">
            <a:xfrm>
              <a:off x="720" y="3744"/>
              <a:ext cx="96" cy="96"/>
            </a:xfrm>
            <a:prstGeom prst="ellipse">
              <a:avLst/>
            </a:prstGeom>
            <a:solidFill>
              <a:schemeClr val="accent1"/>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67" name="Text Box 44"/>
            <p:cNvSpPr txBox="1">
              <a:spLocks noChangeArrowheads="1"/>
            </p:cNvSpPr>
            <p:nvPr/>
          </p:nvSpPr>
          <p:spPr bwMode="auto">
            <a:xfrm>
              <a:off x="912" y="3262"/>
              <a:ext cx="264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600"/>
                <a:t>Actual demand (past sales)</a:t>
              </a:r>
            </a:p>
            <a:p>
              <a:pPr eaLnBrk="1" hangingPunct="1">
                <a:spcBef>
                  <a:spcPct val="50000"/>
                </a:spcBef>
              </a:pPr>
              <a:r>
                <a:rPr lang="en-US" altLang="en-US" sz="1600"/>
                <a:t>Prediction when using 6-month SMA</a:t>
              </a:r>
            </a:p>
            <a:p>
              <a:pPr eaLnBrk="1" hangingPunct="1">
                <a:spcBef>
                  <a:spcPct val="50000"/>
                </a:spcBef>
              </a:pPr>
              <a:r>
                <a:rPr lang="en-US" altLang="en-US" sz="1600"/>
                <a:t>Prediction when using 6-months WMA</a:t>
              </a:r>
            </a:p>
          </p:txBody>
        </p:sp>
      </p:grpSp>
      <p:grpSp>
        <p:nvGrpSpPr>
          <p:cNvPr id="75823" name="Group 47"/>
          <p:cNvGrpSpPr>
            <a:grpSpLocks/>
          </p:cNvGrpSpPr>
          <p:nvPr/>
        </p:nvGrpSpPr>
        <p:grpSpPr bwMode="auto">
          <a:xfrm>
            <a:off x="4953000" y="4343402"/>
            <a:ext cx="4724400" cy="1784351"/>
            <a:chOff x="2160" y="2736"/>
            <a:chExt cx="2976" cy="1124"/>
          </a:xfrm>
        </p:grpSpPr>
        <p:sp>
          <p:nvSpPr>
            <p:cNvPr id="49161" name="Oval 37"/>
            <p:cNvSpPr>
              <a:spLocks noChangeArrowheads="1"/>
            </p:cNvSpPr>
            <p:nvPr/>
          </p:nvSpPr>
          <p:spPr bwMode="auto">
            <a:xfrm>
              <a:off x="2160" y="3168"/>
              <a:ext cx="96" cy="96"/>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62" name="Freeform 45"/>
            <p:cNvSpPr>
              <a:spLocks/>
            </p:cNvSpPr>
            <p:nvPr/>
          </p:nvSpPr>
          <p:spPr bwMode="auto">
            <a:xfrm>
              <a:off x="2299" y="2752"/>
              <a:ext cx="1205" cy="368"/>
            </a:xfrm>
            <a:custGeom>
              <a:avLst/>
              <a:gdLst>
                <a:gd name="T0" fmla="*/ 0 w 1829"/>
                <a:gd name="T1" fmla="*/ 165 h 550"/>
                <a:gd name="T2" fmla="*/ 57 w 1829"/>
                <a:gd name="T3" fmla="*/ 96 h 550"/>
                <a:gd name="T4" fmla="*/ 304 w 1829"/>
                <a:gd name="T5" fmla="*/ 9 h 550"/>
                <a:gd name="T6" fmla="*/ 523 w 1829"/>
                <a:gd name="T7" fmla="*/ 153 h 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9" h="550">
                  <a:moveTo>
                    <a:pt x="0" y="550"/>
                  </a:moveTo>
                  <a:cubicBezTo>
                    <a:pt x="33" y="513"/>
                    <a:pt x="20" y="406"/>
                    <a:pt x="197" y="320"/>
                  </a:cubicBezTo>
                  <a:cubicBezTo>
                    <a:pt x="374" y="234"/>
                    <a:pt x="789" y="0"/>
                    <a:pt x="1061" y="32"/>
                  </a:cubicBezTo>
                  <a:cubicBezTo>
                    <a:pt x="1333" y="64"/>
                    <a:pt x="1581" y="288"/>
                    <a:pt x="1829" y="512"/>
                  </a:cubicBezTo>
                </a:path>
              </a:pathLst>
            </a:custGeom>
            <a:noFill/>
            <a:ln w="12700">
              <a:solidFill>
                <a:schemeClr val="tx1"/>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Text Box 46"/>
            <p:cNvSpPr txBox="1">
              <a:spLocks noChangeArrowheads="1"/>
            </p:cNvSpPr>
            <p:nvPr/>
          </p:nvSpPr>
          <p:spPr bwMode="auto">
            <a:xfrm>
              <a:off x="3600" y="2736"/>
              <a:ext cx="1536" cy="1124"/>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200">
                  <a:solidFill>
                    <a:schemeClr val="bg1"/>
                  </a:solidFill>
                </a:rPr>
                <a:t>For a 6-month SMA, attributing equal weights to all past data we miss the downward trend</a:t>
              </a:r>
            </a:p>
          </p:txBody>
        </p:sp>
      </p:grpSp>
    </p:spTree>
    <p:extLst>
      <p:ext uri="{BB962C8B-B14F-4D97-AF65-F5344CB8AC3E}">
        <p14:creationId xmlns:p14="http://schemas.microsoft.com/office/powerpoint/2010/main" val="2933052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823"/>
                                        </p:tgtEl>
                                        <p:attrNameLst>
                                          <p:attrName>style.visibility</p:attrName>
                                        </p:attrNameLst>
                                      </p:cBhvr>
                                      <p:to>
                                        <p:strVal val="visible"/>
                                      </p:to>
                                    </p:set>
                                    <p:animEffect transition="in" filter="dissolve">
                                      <p:cBhvr>
                                        <p:cTn id="12" dur="500"/>
                                        <p:tgtEl>
                                          <p:spTgt spid="75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810"/>
                                        </p:tgtEl>
                                        <p:attrNameLst>
                                          <p:attrName>style.visibility</p:attrName>
                                        </p:attrNameLst>
                                      </p:cBhvr>
                                      <p:to>
                                        <p:strVal val="visible"/>
                                      </p:to>
                                    </p:set>
                                    <p:animEffect transition="in" filter="dissolve">
                                      <p:cBhvr>
                                        <p:cTn id="17" dur="500"/>
                                        <p:tgtEl>
                                          <p:spTgt spid="75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981200" y="4572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Kroger sales of bottled water</a:t>
            </a:r>
          </a:p>
        </p:txBody>
      </p:sp>
      <p:graphicFrame>
        <p:nvGraphicFramePr>
          <p:cNvPr id="76803" name="Group 3"/>
          <p:cNvGraphicFramePr>
            <a:graphicFrameLocks noGrp="1"/>
          </p:cNvGraphicFramePr>
          <p:nvPr/>
        </p:nvGraphicFramePr>
        <p:xfrm>
          <a:off x="2209800" y="2019300"/>
          <a:ext cx="4038600" cy="3170240"/>
        </p:xfrm>
        <a:graphic>
          <a:graphicData uri="http://schemas.openxmlformats.org/drawingml/2006/table">
            <a:tbl>
              <a:tblPr/>
              <a:tblGrid>
                <a:gridCol w="1828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Month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Bottles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Feb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1,353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Mar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1,305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Apr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1,275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May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1,210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1,195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Jul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2" name="AutoShape 32"/>
          <p:cNvSpPr>
            <a:spLocks noChangeArrowheads="1"/>
          </p:cNvSpPr>
          <p:nvPr/>
        </p:nvSpPr>
        <p:spPr bwMode="auto">
          <a:xfrm>
            <a:off x="6553200" y="1600200"/>
            <a:ext cx="3733800" cy="3733800"/>
          </a:xfrm>
          <a:prstGeom prst="irregularSeal2">
            <a:avLst/>
          </a:prstGeom>
          <a:solidFill>
            <a:srgbClr val="FF0000"/>
          </a:solidFill>
          <a:ln w="9525">
            <a:solidFill>
              <a:schemeClr val="tx1"/>
            </a:solidFill>
            <a:miter lim="800000"/>
            <a:headEnd/>
            <a:tailEnd/>
          </a:ln>
          <a:effec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200" b="1">
                <a:solidFill>
                  <a:schemeClr val="bg1"/>
                </a:solidFill>
              </a:rPr>
              <a:t>What will be the sales for July?</a:t>
            </a:r>
          </a:p>
        </p:txBody>
      </p:sp>
    </p:spTree>
    <p:extLst>
      <p:ext uri="{BB962C8B-B14F-4D97-AF65-F5344CB8AC3E}">
        <p14:creationId xmlns:p14="http://schemas.microsoft.com/office/powerpoint/2010/main" val="3247602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828800" y="304800"/>
            <a:ext cx="861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sz="3200"/>
              <a:t>6-month simple moving average…</a:t>
            </a:r>
          </a:p>
        </p:txBody>
      </p:sp>
      <p:sp>
        <p:nvSpPr>
          <p:cNvPr id="53251" name="Text Box 19"/>
          <p:cNvSpPr txBox="1">
            <a:spLocks noChangeArrowheads="1"/>
          </p:cNvSpPr>
          <p:nvPr/>
        </p:nvSpPr>
        <p:spPr bwMode="auto">
          <a:xfrm>
            <a:off x="1905000" y="4968876"/>
            <a:ext cx="83820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In other words, because we used equal weights, a slight downward trend that actually exists is not observed…</a:t>
            </a:r>
          </a:p>
        </p:txBody>
      </p:sp>
      <p:sp>
        <p:nvSpPr>
          <p:cNvPr id="53252" name="Text Box 30"/>
          <p:cNvSpPr txBox="1">
            <a:spLocks noChangeArrowheads="1"/>
          </p:cNvSpPr>
          <p:nvPr/>
        </p:nvSpPr>
        <p:spPr bwMode="auto">
          <a:xfrm>
            <a:off x="2667000" y="2438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Jul</a:t>
            </a:r>
            <a:r>
              <a:rPr lang="en-US" altLang="en-US" sz="2400" i="1"/>
              <a:t>  =</a:t>
            </a:r>
          </a:p>
        </p:txBody>
      </p:sp>
      <p:sp>
        <p:nvSpPr>
          <p:cNvPr id="53253" name="Line 31"/>
          <p:cNvSpPr>
            <a:spLocks noChangeShapeType="1"/>
          </p:cNvSpPr>
          <p:nvPr/>
        </p:nvSpPr>
        <p:spPr bwMode="auto">
          <a:xfrm>
            <a:off x="3657600" y="26670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4" name="Text Box 32"/>
          <p:cNvSpPr txBox="1">
            <a:spLocks noChangeArrowheads="1"/>
          </p:cNvSpPr>
          <p:nvPr/>
        </p:nvSpPr>
        <p:spPr bwMode="auto">
          <a:xfrm>
            <a:off x="3581400" y="2133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A</a:t>
            </a:r>
            <a:r>
              <a:rPr lang="en-US" altLang="en-US" sz="2400" i="1" baseline="-25000"/>
              <a:t>Jun</a:t>
            </a:r>
            <a:r>
              <a:rPr lang="en-US" altLang="en-US" sz="2400" i="1"/>
              <a:t> + A</a:t>
            </a:r>
            <a:r>
              <a:rPr lang="en-US" altLang="en-US" sz="2400" i="1" baseline="-25000"/>
              <a:t>May</a:t>
            </a:r>
            <a:r>
              <a:rPr lang="en-US" altLang="en-US" sz="2400" i="1"/>
              <a:t> + A</a:t>
            </a:r>
            <a:r>
              <a:rPr lang="en-US" altLang="en-US" sz="2400" i="1" baseline="-25000"/>
              <a:t>Apr</a:t>
            </a:r>
            <a:r>
              <a:rPr lang="en-US" altLang="en-US" sz="2400" i="1"/>
              <a:t> + A</a:t>
            </a:r>
            <a:r>
              <a:rPr lang="en-US" altLang="en-US" sz="2400" i="1" baseline="-25000"/>
              <a:t>Mar</a:t>
            </a:r>
            <a:r>
              <a:rPr lang="en-US" altLang="en-US" sz="2400" i="1"/>
              <a:t> + A</a:t>
            </a:r>
            <a:r>
              <a:rPr lang="en-US" altLang="en-US" sz="2400" i="1" baseline="-25000"/>
              <a:t>Feb </a:t>
            </a:r>
            <a:r>
              <a:rPr lang="en-US" altLang="en-US" sz="2400" i="1"/>
              <a:t>+ A</a:t>
            </a:r>
            <a:r>
              <a:rPr lang="en-US" altLang="en-US" sz="2400" i="1" baseline="-25000"/>
              <a:t>Jan</a:t>
            </a:r>
            <a:endParaRPr lang="en-US" altLang="en-US" sz="2400" i="1"/>
          </a:p>
        </p:txBody>
      </p:sp>
      <p:sp>
        <p:nvSpPr>
          <p:cNvPr id="53255" name="Text Box 33"/>
          <p:cNvSpPr txBox="1">
            <a:spLocks noChangeArrowheads="1"/>
          </p:cNvSpPr>
          <p:nvPr/>
        </p:nvSpPr>
        <p:spPr bwMode="auto">
          <a:xfrm>
            <a:off x="5791200" y="2743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6</a:t>
            </a:r>
          </a:p>
        </p:txBody>
      </p:sp>
      <p:sp>
        <p:nvSpPr>
          <p:cNvPr id="53256" name="Text Box 34"/>
          <p:cNvSpPr txBox="1">
            <a:spLocks noChangeArrowheads="1"/>
          </p:cNvSpPr>
          <p:nvPr/>
        </p:nvSpPr>
        <p:spPr bwMode="auto">
          <a:xfrm>
            <a:off x="8534400" y="2438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 1,277</a:t>
            </a:r>
          </a:p>
        </p:txBody>
      </p:sp>
    </p:spTree>
    <p:extLst>
      <p:ext uri="{BB962C8B-B14F-4D97-AF65-F5344CB8AC3E}">
        <p14:creationId xmlns:p14="http://schemas.microsoft.com/office/powerpoint/2010/main" val="353924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2651" y="380999"/>
            <a:ext cx="8229600" cy="609600"/>
          </a:xfrm>
        </p:spPr>
        <p:txBody>
          <a:bodyPr>
            <a:normAutofit/>
          </a:bodyPr>
          <a:lstStyle/>
          <a:p>
            <a:pPr eaLnBrk="1" hangingPunct="1"/>
            <a:r>
              <a:rPr lang="en-US" altLang="en-US" sz="3600" b="1" dirty="0"/>
              <a:t>Law of Demand</a:t>
            </a:r>
          </a:p>
        </p:txBody>
      </p:sp>
      <p:sp>
        <p:nvSpPr>
          <p:cNvPr id="3075" name="Rectangle 3"/>
          <p:cNvSpPr>
            <a:spLocks noGrp="1" noChangeArrowheads="1"/>
          </p:cNvSpPr>
          <p:nvPr>
            <p:ph idx="1"/>
          </p:nvPr>
        </p:nvSpPr>
        <p:spPr>
          <a:xfrm>
            <a:off x="1660477" y="1089818"/>
            <a:ext cx="9144000" cy="5287963"/>
          </a:xfrm>
        </p:spPr>
        <p:txBody>
          <a:bodyPr/>
          <a:lstStyle/>
          <a:p>
            <a:pPr algn="ctr" eaLnBrk="1" hangingPunct="1">
              <a:buFontTx/>
              <a:buNone/>
            </a:pPr>
            <a:r>
              <a:rPr lang="en-US" altLang="en-US" u="sng" dirty="0"/>
              <a:t>Part 1</a:t>
            </a:r>
            <a:r>
              <a:rPr lang="en-US" altLang="en-US" dirty="0"/>
              <a:t>.</a:t>
            </a:r>
            <a:r>
              <a:rPr lang="en-US" altLang="en-US" dirty="0">
                <a:solidFill>
                  <a:srgbClr val="FF0000"/>
                </a:solidFill>
              </a:rPr>
              <a:t> As </a:t>
            </a:r>
            <a:r>
              <a:rPr lang="en-US" altLang="en-US" b="1" u="sng" dirty="0">
                <a:solidFill>
                  <a:srgbClr val="FF0000"/>
                </a:solidFill>
              </a:rPr>
              <a:t>PRICE</a:t>
            </a:r>
            <a:r>
              <a:rPr lang="en-US" altLang="en-US" dirty="0">
                <a:solidFill>
                  <a:srgbClr val="FF0000"/>
                </a:solidFill>
              </a:rPr>
              <a:t> increases, </a:t>
            </a:r>
            <a:r>
              <a:rPr lang="en-US" altLang="en-US" b="1" u="sng" dirty="0">
                <a:solidFill>
                  <a:srgbClr val="FF0000"/>
                </a:solidFill>
              </a:rPr>
              <a:t>DEMAND</a:t>
            </a:r>
            <a:r>
              <a:rPr lang="en-US" altLang="en-US" dirty="0">
                <a:solidFill>
                  <a:srgbClr val="FF0000"/>
                </a:solidFill>
              </a:rPr>
              <a:t> decreases</a:t>
            </a:r>
          </a:p>
          <a:p>
            <a:pPr eaLnBrk="1" hangingPunct="1"/>
            <a:endParaRPr lang="en-US" altLang="en-US" dirty="0"/>
          </a:p>
          <a:p>
            <a:pPr eaLnBrk="1" hangingPunct="1">
              <a:buFontTx/>
              <a:buNone/>
            </a:pPr>
            <a:endParaRPr lang="en-US" altLang="en-US" dirty="0"/>
          </a:p>
          <a:p>
            <a:pPr eaLnBrk="1" hangingPunct="1">
              <a:buFontTx/>
              <a:buNone/>
            </a:pPr>
            <a:endParaRPr lang="en-US" altLang="en-US" dirty="0"/>
          </a:p>
          <a:p>
            <a:pPr eaLnBrk="1" hangingPunct="1"/>
            <a:endParaRPr lang="en-US" altLang="en-US" dirty="0"/>
          </a:p>
          <a:p>
            <a:pPr algn="ctr" eaLnBrk="1" hangingPunct="1">
              <a:buFontTx/>
              <a:buNone/>
            </a:pPr>
            <a:endParaRPr lang="en-US" altLang="en-US" dirty="0">
              <a:solidFill>
                <a:srgbClr val="FF0000"/>
              </a:solidFill>
            </a:endParaRPr>
          </a:p>
          <a:p>
            <a:pPr algn="ctr" eaLnBrk="1" hangingPunct="1">
              <a:buFontTx/>
              <a:buNone/>
            </a:pPr>
            <a:r>
              <a:rPr lang="en-US" altLang="en-US" u="sng" dirty="0"/>
              <a:t>Part 2.</a:t>
            </a:r>
            <a:r>
              <a:rPr lang="en-US" altLang="en-US" dirty="0">
                <a:solidFill>
                  <a:srgbClr val="FF0000"/>
                </a:solidFill>
              </a:rPr>
              <a:t> As </a:t>
            </a:r>
            <a:r>
              <a:rPr lang="en-US" altLang="en-US" b="1" u="sng" dirty="0">
                <a:solidFill>
                  <a:srgbClr val="FF0000"/>
                </a:solidFill>
              </a:rPr>
              <a:t>PRICE</a:t>
            </a:r>
            <a:r>
              <a:rPr lang="en-US" altLang="en-US" dirty="0">
                <a:solidFill>
                  <a:srgbClr val="FF0000"/>
                </a:solidFill>
              </a:rPr>
              <a:t> decreases, </a:t>
            </a:r>
            <a:r>
              <a:rPr lang="en-US" altLang="en-US" b="1" u="sng" dirty="0">
                <a:solidFill>
                  <a:srgbClr val="FF0000"/>
                </a:solidFill>
              </a:rPr>
              <a:t>DEMAND</a:t>
            </a:r>
            <a:r>
              <a:rPr lang="en-US" altLang="en-US" dirty="0">
                <a:solidFill>
                  <a:srgbClr val="FF0000"/>
                </a:solidFill>
              </a:rPr>
              <a:t> increases</a:t>
            </a:r>
          </a:p>
        </p:txBody>
      </p:sp>
      <p:sp>
        <p:nvSpPr>
          <p:cNvPr id="3076" name="AutoShape 4"/>
          <p:cNvSpPr>
            <a:spLocks noChangeArrowheads="1"/>
          </p:cNvSpPr>
          <p:nvPr/>
        </p:nvSpPr>
        <p:spPr bwMode="auto">
          <a:xfrm>
            <a:off x="3521123" y="1625505"/>
            <a:ext cx="1219200" cy="2387790"/>
          </a:xfrm>
          <a:prstGeom prst="upArrow">
            <a:avLst>
              <a:gd name="adj1" fmla="val 50000"/>
              <a:gd name="adj2" fmla="val 484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Price goes up</a:t>
            </a:r>
          </a:p>
        </p:txBody>
      </p:sp>
      <p:sp>
        <p:nvSpPr>
          <p:cNvPr id="3077" name="AutoShape 5"/>
          <p:cNvSpPr>
            <a:spLocks noChangeArrowheads="1"/>
          </p:cNvSpPr>
          <p:nvPr/>
        </p:nvSpPr>
        <p:spPr bwMode="auto">
          <a:xfrm>
            <a:off x="6858000" y="1638300"/>
            <a:ext cx="1219200" cy="2514600"/>
          </a:xfrm>
          <a:prstGeom prst="downArrow">
            <a:avLst>
              <a:gd name="adj1" fmla="val 50000"/>
              <a:gd name="adj2" fmla="val 515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Demand goes down</a:t>
            </a:r>
          </a:p>
        </p:txBody>
      </p:sp>
      <p:sp>
        <p:nvSpPr>
          <p:cNvPr id="3078" name="AutoShape 6"/>
          <p:cNvSpPr>
            <a:spLocks noChangeArrowheads="1"/>
          </p:cNvSpPr>
          <p:nvPr/>
        </p:nvSpPr>
        <p:spPr bwMode="auto">
          <a:xfrm>
            <a:off x="6858000" y="4509448"/>
            <a:ext cx="1219200" cy="2133600"/>
          </a:xfrm>
          <a:prstGeom prst="up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dirty="0"/>
              <a:t>Demand goes up</a:t>
            </a:r>
          </a:p>
        </p:txBody>
      </p:sp>
      <p:sp>
        <p:nvSpPr>
          <p:cNvPr id="3079" name="AutoShape 7"/>
          <p:cNvSpPr>
            <a:spLocks noChangeArrowheads="1"/>
          </p:cNvSpPr>
          <p:nvPr/>
        </p:nvSpPr>
        <p:spPr bwMode="auto">
          <a:xfrm>
            <a:off x="3505200" y="4724400"/>
            <a:ext cx="1219200" cy="2057400"/>
          </a:xfrm>
          <a:prstGeom prst="downArrow">
            <a:avLst>
              <a:gd name="adj1" fmla="val 50000"/>
              <a:gd name="adj2" fmla="val 421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Price goes down</a:t>
            </a:r>
          </a:p>
        </p:txBody>
      </p:sp>
      <p:sp>
        <p:nvSpPr>
          <p:cNvPr id="3080" name="Rectangle 8"/>
          <p:cNvSpPr>
            <a:spLocks noChangeArrowheads="1"/>
          </p:cNvSpPr>
          <p:nvPr/>
        </p:nvSpPr>
        <p:spPr bwMode="auto">
          <a:xfrm>
            <a:off x="5257800" y="2362200"/>
            <a:ext cx="1447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THEN</a:t>
            </a:r>
          </a:p>
        </p:txBody>
      </p:sp>
      <p:sp>
        <p:nvSpPr>
          <p:cNvPr id="3081" name="Rectangle 9"/>
          <p:cNvSpPr>
            <a:spLocks noChangeArrowheads="1"/>
          </p:cNvSpPr>
          <p:nvPr/>
        </p:nvSpPr>
        <p:spPr bwMode="auto">
          <a:xfrm>
            <a:off x="5257800" y="5562600"/>
            <a:ext cx="1447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THEN</a:t>
            </a:r>
          </a:p>
        </p:txBody>
      </p:sp>
    </p:spTree>
    <p:extLst>
      <p:ext uri="{BB962C8B-B14F-4D97-AF65-F5344CB8AC3E}">
        <p14:creationId xmlns:p14="http://schemas.microsoft.com/office/powerpoint/2010/main" val="134682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9050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What if we use a weighted moving average?</a:t>
            </a:r>
          </a:p>
        </p:txBody>
      </p:sp>
      <p:sp>
        <p:nvSpPr>
          <p:cNvPr id="55299" name="Text Box 3"/>
          <p:cNvSpPr txBox="1">
            <a:spLocks noChangeArrowheads="1"/>
          </p:cNvSpPr>
          <p:nvPr/>
        </p:nvSpPr>
        <p:spPr bwMode="auto">
          <a:xfrm>
            <a:off x="1981200" y="1219201"/>
            <a:ext cx="83058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Make the weights for the last three months more than the first three months…</a:t>
            </a:r>
          </a:p>
        </p:txBody>
      </p:sp>
      <p:graphicFrame>
        <p:nvGraphicFramePr>
          <p:cNvPr id="78891" name="Group 43"/>
          <p:cNvGraphicFramePr>
            <a:graphicFrameLocks noGrp="1"/>
          </p:cNvGraphicFramePr>
          <p:nvPr/>
        </p:nvGraphicFramePr>
        <p:xfrm>
          <a:off x="1981200" y="2641600"/>
          <a:ext cx="8229600" cy="1778000"/>
        </p:xfrm>
        <a:graphic>
          <a:graphicData uri="http://schemas.openxmlformats.org/drawingml/2006/table">
            <a:tbl>
              <a:tblPr/>
              <a:tblGrid>
                <a:gridCol w="1612900">
                  <a:extLst>
                    <a:ext uri="{9D8B030D-6E8A-4147-A177-3AD203B41FA5}">
                      <a16:colId xmlns:a16="http://schemas.microsoft.com/office/drawing/2014/main" val="20000"/>
                    </a:ext>
                  </a:extLst>
                </a:gridCol>
                <a:gridCol w="1612900">
                  <a:extLst>
                    <a:ext uri="{9D8B030D-6E8A-4147-A177-3AD203B41FA5}">
                      <a16:colId xmlns:a16="http://schemas.microsoft.com/office/drawing/2014/main" val="20001"/>
                    </a:ext>
                  </a:extLst>
                </a:gridCol>
                <a:gridCol w="161290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939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6-month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SMA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WMA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40% / 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WMA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30% / 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WMA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20% / 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July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Forecast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1,277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1,257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1,247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5320" name="Text Box 26"/>
          <p:cNvSpPr txBox="1">
            <a:spLocks noChangeArrowheads="1"/>
          </p:cNvSpPr>
          <p:nvPr/>
        </p:nvSpPr>
        <p:spPr bwMode="auto">
          <a:xfrm>
            <a:off x="1981200" y="5029201"/>
            <a:ext cx="83058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The higher the importance we give to recent data, the more we pick up the declining trend in our forecast.</a:t>
            </a:r>
          </a:p>
        </p:txBody>
      </p:sp>
    </p:spTree>
    <p:extLst>
      <p:ext uri="{BB962C8B-B14F-4D97-AF65-F5344CB8AC3E}">
        <p14:creationId xmlns:p14="http://schemas.microsoft.com/office/powerpoint/2010/main" val="10243186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905000" y="4572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How do we choose weights?</a:t>
            </a:r>
          </a:p>
        </p:txBody>
      </p:sp>
      <p:sp>
        <p:nvSpPr>
          <p:cNvPr id="57347" name="Text Box 3"/>
          <p:cNvSpPr txBox="1">
            <a:spLocks noChangeArrowheads="1"/>
          </p:cNvSpPr>
          <p:nvPr/>
        </p:nvSpPr>
        <p:spPr bwMode="auto">
          <a:xfrm>
            <a:off x="2209800" y="1677989"/>
            <a:ext cx="7772400" cy="138499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AutoNum type="arabicPeriod"/>
            </a:pPr>
            <a:r>
              <a:rPr lang="en-US" altLang="en-US" sz="2400">
                <a:solidFill>
                  <a:schemeClr val="bg1"/>
                </a:solidFill>
              </a:rPr>
              <a:t>Depending on the importance that we feel past data has</a:t>
            </a:r>
          </a:p>
          <a:p>
            <a:pPr eaLnBrk="1" hangingPunct="1">
              <a:spcBef>
                <a:spcPct val="50000"/>
              </a:spcBef>
              <a:buFontTx/>
              <a:buAutoNum type="arabicPeriod"/>
            </a:pPr>
            <a:r>
              <a:rPr lang="en-US" altLang="en-US" sz="2400">
                <a:solidFill>
                  <a:schemeClr val="bg1"/>
                </a:solidFill>
              </a:rPr>
              <a:t>Depending on known seasonality (weights of past data can also be zero).</a:t>
            </a:r>
          </a:p>
        </p:txBody>
      </p:sp>
      <p:sp>
        <p:nvSpPr>
          <p:cNvPr id="79876" name="AutoShape 4"/>
          <p:cNvSpPr>
            <a:spLocks noChangeArrowheads="1"/>
          </p:cNvSpPr>
          <p:nvPr/>
        </p:nvSpPr>
        <p:spPr bwMode="auto">
          <a:xfrm>
            <a:off x="2438400" y="3581400"/>
            <a:ext cx="7620000" cy="2819400"/>
          </a:xfrm>
          <a:prstGeom prst="irregularSeal2">
            <a:avLst/>
          </a:prstGeom>
          <a:solidFill>
            <a:srgbClr val="FF0000"/>
          </a:solidFill>
          <a:ln w="9525">
            <a:solidFill>
              <a:schemeClr val="tx1"/>
            </a:solidFill>
            <a:miter lim="800000"/>
            <a:headEnd/>
            <a:tailEnd/>
          </a:ln>
          <a:effec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000" b="1" dirty="0">
                <a:solidFill>
                  <a:schemeClr val="bg1"/>
                </a:solidFill>
              </a:rPr>
              <a:t>WMA is better than SMA because of the ability to</a:t>
            </a:r>
          </a:p>
          <a:p>
            <a:pPr algn="ctr" eaLnBrk="1" hangingPunct="1"/>
            <a:r>
              <a:rPr lang="en-US" altLang="en-US" sz="2000" b="1" dirty="0">
                <a:solidFill>
                  <a:schemeClr val="bg1"/>
                </a:solidFill>
              </a:rPr>
              <a:t>vary the weights!</a:t>
            </a:r>
          </a:p>
        </p:txBody>
      </p:sp>
    </p:spTree>
    <p:extLst>
      <p:ext uri="{BB962C8B-B14F-4D97-AF65-F5344CB8AC3E}">
        <p14:creationId xmlns:p14="http://schemas.microsoft.com/office/powerpoint/2010/main" val="2345068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linds(horizontal)">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905000" y="3810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Time Series: Exponential Smoothing (ES)</a:t>
            </a:r>
          </a:p>
        </p:txBody>
      </p:sp>
      <p:sp>
        <p:nvSpPr>
          <p:cNvPr id="59395" name="Text Box 3"/>
          <p:cNvSpPr txBox="1">
            <a:spLocks noChangeArrowheads="1"/>
          </p:cNvSpPr>
          <p:nvPr/>
        </p:nvSpPr>
        <p:spPr bwMode="auto">
          <a:xfrm>
            <a:off x="1981200" y="1447801"/>
            <a:ext cx="82296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Main idea: The prediction of the future depends mostly on the most recent observation, and on the error for the latest forecast.</a:t>
            </a:r>
          </a:p>
        </p:txBody>
      </p:sp>
      <p:sp>
        <p:nvSpPr>
          <p:cNvPr id="59396" name="AutoShape 4"/>
          <p:cNvSpPr>
            <a:spLocks noChangeArrowheads="1"/>
          </p:cNvSpPr>
          <p:nvPr/>
        </p:nvSpPr>
        <p:spPr bwMode="auto">
          <a:xfrm>
            <a:off x="2286000" y="2895600"/>
            <a:ext cx="2743200" cy="2286000"/>
          </a:xfrm>
          <a:prstGeom prst="irregularSeal2">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1800" b="1">
                <a:solidFill>
                  <a:schemeClr val="bg1"/>
                </a:solidFill>
              </a:rPr>
              <a:t>Smoothing constant alpha </a:t>
            </a:r>
            <a:r>
              <a:rPr lang="en-US" altLang="en-US" sz="1800" b="1" i="1">
                <a:solidFill>
                  <a:schemeClr val="bg1"/>
                </a:solidFill>
                <a:cs typeface="Times New Roman" panose="02020603050405020304" pitchFamily="18" charset="0"/>
              </a:rPr>
              <a:t>α</a:t>
            </a:r>
            <a:endParaRPr lang="en-US" altLang="en-US" sz="1800" b="1" i="1">
              <a:solidFill>
                <a:schemeClr val="bg1"/>
              </a:solidFill>
            </a:endParaRPr>
          </a:p>
        </p:txBody>
      </p:sp>
      <p:sp>
        <p:nvSpPr>
          <p:cNvPr id="59397" name="Line 5"/>
          <p:cNvSpPr>
            <a:spLocks noChangeShapeType="1"/>
          </p:cNvSpPr>
          <p:nvPr/>
        </p:nvSpPr>
        <p:spPr bwMode="auto">
          <a:xfrm>
            <a:off x="4876800" y="4038600"/>
            <a:ext cx="1981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8" name="Text Box 6"/>
          <p:cNvSpPr txBox="1">
            <a:spLocks noChangeArrowheads="1"/>
          </p:cNvSpPr>
          <p:nvPr/>
        </p:nvSpPr>
        <p:spPr bwMode="auto">
          <a:xfrm>
            <a:off x="7086600" y="3673476"/>
            <a:ext cx="3276600"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Denotes the importance of the past error</a:t>
            </a:r>
          </a:p>
        </p:txBody>
      </p:sp>
    </p:spTree>
    <p:extLst>
      <p:ext uri="{BB962C8B-B14F-4D97-AF65-F5344CB8AC3E}">
        <p14:creationId xmlns:p14="http://schemas.microsoft.com/office/powerpoint/2010/main" val="11835529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828800" y="457200"/>
            <a:ext cx="853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Why use exponential smoothing?</a:t>
            </a:r>
          </a:p>
        </p:txBody>
      </p:sp>
      <p:sp>
        <p:nvSpPr>
          <p:cNvPr id="81923" name="Text Box 3"/>
          <p:cNvSpPr txBox="1">
            <a:spLocks noChangeArrowheads="1"/>
          </p:cNvSpPr>
          <p:nvPr/>
        </p:nvSpPr>
        <p:spPr bwMode="auto">
          <a:xfrm>
            <a:off x="2362200" y="2000250"/>
            <a:ext cx="7467600" cy="267765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AutoNum type="arabicPeriod"/>
            </a:pPr>
            <a:r>
              <a:rPr lang="en-US" altLang="en-US" sz="2400">
                <a:solidFill>
                  <a:schemeClr val="bg1"/>
                </a:solidFill>
              </a:rPr>
              <a:t>Uses less storage space for data</a:t>
            </a:r>
          </a:p>
          <a:p>
            <a:pPr eaLnBrk="1" hangingPunct="1">
              <a:spcBef>
                <a:spcPct val="50000"/>
              </a:spcBef>
              <a:buFontTx/>
              <a:buAutoNum type="arabicPeriod"/>
            </a:pPr>
            <a:r>
              <a:rPr lang="en-US" altLang="en-US" sz="2400">
                <a:solidFill>
                  <a:schemeClr val="bg1"/>
                </a:solidFill>
              </a:rPr>
              <a:t>Extremely accurate</a:t>
            </a:r>
          </a:p>
          <a:p>
            <a:pPr eaLnBrk="1" hangingPunct="1">
              <a:spcBef>
                <a:spcPct val="50000"/>
              </a:spcBef>
              <a:buFontTx/>
              <a:buAutoNum type="arabicPeriod"/>
            </a:pPr>
            <a:r>
              <a:rPr lang="en-US" altLang="en-US" sz="2400">
                <a:solidFill>
                  <a:schemeClr val="bg1"/>
                </a:solidFill>
              </a:rPr>
              <a:t>Easy to understand</a:t>
            </a:r>
          </a:p>
          <a:p>
            <a:pPr eaLnBrk="1" hangingPunct="1">
              <a:spcBef>
                <a:spcPct val="50000"/>
              </a:spcBef>
              <a:buFontTx/>
              <a:buAutoNum type="arabicPeriod"/>
            </a:pPr>
            <a:r>
              <a:rPr lang="en-US" altLang="en-US" sz="2400">
                <a:solidFill>
                  <a:schemeClr val="bg1"/>
                </a:solidFill>
              </a:rPr>
              <a:t>Little calculation complexity</a:t>
            </a:r>
          </a:p>
          <a:p>
            <a:pPr eaLnBrk="1" hangingPunct="1">
              <a:spcBef>
                <a:spcPct val="50000"/>
              </a:spcBef>
              <a:buFontTx/>
              <a:buAutoNum type="arabicPeriod"/>
            </a:pPr>
            <a:r>
              <a:rPr lang="en-US" altLang="en-US" sz="2400">
                <a:solidFill>
                  <a:schemeClr val="bg1"/>
                </a:solidFill>
              </a:rPr>
              <a:t>There are simple accuracy tests</a:t>
            </a:r>
          </a:p>
        </p:txBody>
      </p:sp>
    </p:spTree>
    <p:extLst>
      <p:ext uri="{BB962C8B-B14F-4D97-AF65-F5344CB8AC3E}">
        <p14:creationId xmlns:p14="http://schemas.microsoft.com/office/powerpoint/2010/main" val="3530242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4" end="4"/>
                                            </p:txEl>
                                          </p:spTgt>
                                        </p:tgtEl>
                                        <p:attrNameLst>
                                          <p:attrName>style.visibility</p:attrName>
                                        </p:attrNameLst>
                                      </p:cBhvr>
                                      <p:to>
                                        <p:strVal val="visible"/>
                                      </p:to>
                                    </p:set>
                                    <p:anim calcmode="lin" valueType="num">
                                      <p:cBhvr additive="base">
                                        <p:cTn id="31"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905000" y="4572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Exponential smoothing: the method</a:t>
            </a:r>
          </a:p>
        </p:txBody>
      </p:sp>
      <p:sp>
        <p:nvSpPr>
          <p:cNvPr id="63491" name="Text Box 4"/>
          <p:cNvSpPr txBox="1">
            <a:spLocks noChangeArrowheads="1"/>
          </p:cNvSpPr>
          <p:nvPr/>
        </p:nvSpPr>
        <p:spPr bwMode="auto">
          <a:xfrm>
            <a:off x="1981200" y="1524001"/>
            <a:ext cx="8305800" cy="120032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Assume that we are currently in period </a:t>
            </a:r>
            <a:r>
              <a:rPr lang="en-US" altLang="en-US" sz="2400" i="1">
                <a:solidFill>
                  <a:schemeClr val="bg1"/>
                </a:solidFill>
              </a:rPr>
              <a:t>t</a:t>
            </a:r>
            <a:r>
              <a:rPr lang="en-US" altLang="en-US" sz="2400">
                <a:solidFill>
                  <a:schemeClr val="bg1"/>
                </a:solidFill>
              </a:rPr>
              <a:t>.  We calculated the  forecast for the last period (</a:t>
            </a:r>
            <a:r>
              <a:rPr lang="en-US" altLang="en-US" sz="2400" i="1">
                <a:solidFill>
                  <a:schemeClr val="bg1"/>
                </a:solidFill>
              </a:rPr>
              <a:t>F</a:t>
            </a:r>
            <a:r>
              <a:rPr lang="en-US" altLang="en-US" sz="2400" i="1" baseline="-25000">
                <a:solidFill>
                  <a:schemeClr val="bg1"/>
                </a:solidFill>
              </a:rPr>
              <a:t>t-1</a:t>
            </a:r>
            <a:r>
              <a:rPr lang="en-US" altLang="en-US" sz="2400">
                <a:solidFill>
                  <a:schemeClr val="bg1"/>
                </a:solidFill>
              </a:rPr>
              <a:t>) and we know the actual demand last period (</a:t>
            </a:r>
            <a:r>
              <a:rPr lang="en-US" altLang="en-US" sz="2400" i="1">
                <a:solidFill>
                  <a:schemeClr val="bg1"/>
                </a:solidFill>
              </a:rPr>
              <a:t>A</a:t>
            </a:r>
            <a:r>
              <a:rPr lang="en-US" altLang="en-US" sz="2400" i="1" baseline="-25000">
                <a:solidFill>
                  <a:schemeClr val="bg1"/>
                </a:solidFill>
              </a:rPr>
              <a:t>t-1</a:t>
            </a:r>
            <a:r>
              <a:rPr lang="en-US" altLang="en-US" sz="2400">
                <a:solidFill>
                  <a:schemeClr val="bg1"/>
                </a:solidFill>
              </a:rPr>
              <a:t>)  …</a:t>
            </a:r>
          </a:p>
        </p:txBody>
      </p:sp>
      <p:graphicFrame>
        <p:nvGraphicFramePr>
          <p:cNvPr id="63492" name="Object 8"/>
          <p:cNvGraphicFramePr>
            <a:graphicFrameLocks noChangeAspect="1"/>
          </p:cNvGraphicFramePr>
          <p:nvPr/>
        </p:nvGraphicFramePr>
        <p:xfrm>
          <a:off x="4349751" y="3200400"/>
          <a:ext cx="3382963" cy="628650"/>
        </p:xfrm>
        <a:graphic>
          <a:graphicData uri="http://schemas.openxmlformats.org/presentationml/2006/ole">
            <mc:AlternateContent xmlns:mc="http://schemas.openxmlformats.org/markup-compatibility/2006">
              <mc:Choice xmlns:v="urn:schemas-microsoft-com:vml" Requires="v">
                <p:oleObj name="Equation" r:id="rId3" imgW="1409700" imgH="228600" progId="Equation.3">
                  <p:embed/>
                </p:oleObj>
              </mc:Choice>
              <mc:Fallback>
                <p:oleObj name="Equation" r:id="rId3" imgW="1409700" imgH="228600" progId="Equation.3">
                  <p:embed/>
                  <p:pic>
                    <p:nvPicPr>
                      <p:cNvPr id="6349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1" y="3200400"/>
                        <a:ext cx="3382963"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3" name="Text Box 9"/>
          <p:cNvSpPr txBox="1">
            <a:spLocks noChangeArrowheads="1"/>
          </p:cNvSpPr>
          <p:nvPr/>
        </p:nvSpPr>
        <p:spPr bwMode="auto">
          <a:xfrm>
            <a:off x="1981200" y="4359275"/>
            <a:ext cx="8305800" cy="1938992"/>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The smoothing constant </a:t>
            </a:r>
            <a:r>
              <a:rPr lang="en-US" altLang="en-US" sz="2400" i="1">
                <a:solidFill>
                  <a:schemeClr val="bg1"/>
                </a:solidFill>
                <a:cs typeface="Times New Roman" panose="02020603050405020304" pitchFamily="18" charset="0"/>
              </a:rPr>
              <a:t>α</a:t>
            </a:r>
            <a:r>
              <a:rPr lang="en-US" altLang="en-US" sz="2400">
                <a:solidFill>
                  <a:schemeClr val="bg1"/>
                </a:solidFill>
                <a:cs typeface="Times New Roman" panose="02020603050405020304" pitchFamily="18" charset="0"/>
              </a:rPr>
              <a:t> expresses how much our forecast will react to observed differences…</a:t>
            </a:r>
          </a:p>
          <a:p>
            <a:pPr eaLnBrk="1" hangingPunct="1">
              <a:spcBef>
                <a:spcPct val="50000"/>
              </a:spcBef>
            </a:pPr>
            <a:r>
              <a:rPr lang="en-US" altLang="en-US" sz="2400">
                <a:solidFill>
                  <a:schemeClr val="bg1"/>
                </a:solidFill>
                <a:cs typeface="Times New Roman" panose="02020603050405020304" pitchFamily="18" charset="0"/>
              </a:rPr>
              <a:t>If </a:t>
            </a:r>
            <a:r>
              <a:rPr lang="en-US" altLang="en-US" sz="2400" i="1">
                <a:solidFill>
                  <a:schemeClr val="bg1"/>
                </a:solidFill>
                <a:cs typeface="Times New Roman" panose="02020603050405020304" pitchFamily="18" charset="0"/>
              </a:rPr>
              <a:t>α</a:t>
            </a:r>
            <a:r>
              <a:rPr lang="en-US" altLang="en-US" sz="2400">
                <a:solidFill>
                  <a:schemeClr val="bg1"/>
                </a:solidFill>
                <a:cs typeface="Times New Roman" panose="02020603050405020304" pitchFamily="18" charset="0"/>
              </a:rPr>
              <a:t> is low:  there is little reaction to differences.</a:t>
            </a:r>
          </a:p>
          <a:p>
            <a:pPr eaLnBrk="1" hangingPunct="1">
              <a:spcBef>
                <a:spcPct val="50000"/>
              </a:spcBef>
            </a:pPr>
            <a:r>
              <a:rPr lang="en-US" altLang="en-US" sz="2400">
                <a:solidFill>
                  <a:schemeClr val="bg1"/>
                </a:solidFill>
                <a:cs typeface="Times New Roman" panose="02020603050405020304" pitchFamily="18" charset="0"/>
              </a:rPr>
              <a:t>If </a:t>
            </a:r>
            <a:r>
              <a:rPr lang="en-US" altLang="en-US" sz="2400" i="1">
                <a:solidFill>
                  <a:schemeClr val="bg1"/>
                </a:solidFill>
                <a:cs typeface="Times New Roman" panose="02020603050405020304" pitchFamily="18" charset="0"/>
              </a:rPr>
              <a:t>α</a:t>
            </a:r>
            <a:r>
              <a:rPr lang="en-US" altLang="en-US" sz="2400">
                <a:solidFill>
                  <a:schemeClr val="bg1"/>
                </a:solidFill>
                <a:cs typeface="Times New Roman" panose="02020603050405020304" pitchFamily="18" charset="0"/>
              </a:rPr>
              <a:t> is high: there is a lot of reaction to differences.</a:t>
            </a:r>
          </a:p>
        </p:txBody>
      </p:sp>
    </p:spTree>
    <p:extLst>
      <p:ext uri="{BB962C8B-B14F-4D97-AF65-F5344CB8AC3E}">
        <p14:creationId xmlns:p14="http://schemas.microsoft.com/office/powerpoint/2010/main" val="37011807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905000" y="3810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bottled water at Kroger</a:t>
            </a:r>
          </a:p>
        </p:txBody>
      </p:sp>
      <p:graphicFrame>
        <p:nvGraphicFramePr>
          <p:cNvPr id="84062" name="Group 94"/>
          <p:cNvGraphicFramePr>
            <a:graphicFrameLocks noGrp="1"/>
          </p:cNvGraphicFramePr>
          <p:nvPr/>
        </p:nvGraphicFramePr>
        <p:xfrm>
          <a:off x="2057400" y="1651001"/>
          <a:ext cx="5486400" cy="4741865"/>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Month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Actual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Forecasted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Jan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1,325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1,370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Feb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1,353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1,361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Mar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1,305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1,359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Apr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1,275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1,349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May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1,210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1,334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Jun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1,309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5573" name="Text Box 42"/>
          <p:cNvSpPr txBox="1">
            <a:spLocks noChangeArrowheads="1"/>
          </p:cNvSpPr>
          <p:nvPr/>
        </p:nvSpPr>
        <p:spPr bwMode="auto">
          <a:xfrm>
            <a:off x="7696200" y="1676400"/>
            <a:ext cx="2667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 = 0.2</a:t>
            </a:r>
          </a:p>
        </p:txBody>
      </p:sp>
    </p:spTree>
    <p:extLst>
      <p:ext uri="{BB962C8B-B14F-4D97-AF65-F5344CB8AC3E}">
        <p14:creationId xmlns:p14="http://schemas.microsoft.com/office/powerpoint/2010/main" val="16632189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2"/>
          <p:cNvSpPr txBox="1">
            <a:spLocks noChangeArrowheads="1"/>
          </p:cNvSpPr>
          <p:nvPr/>
        </p:nvSpPr>
        <p:spPr bwMode="auto">
          <a:xfrm>
            <a:off x="1905000" y="3810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bottled water at Kroger</a:t>
            </a:r>
          </a:p>
        </p:txBody>
      </p:sp>
      <p:sp>
        <p:nvSpPr>
          <p:cNvPr id="67587" name="Text Box 53"/>
          <p:cNvSpPr txBox="1">
            <a:spLocks noChangeArrowheads="1"/>
          </p:cNvSpPr>
          <p:nvPr/>
        </p:nvSpPr>
        <p:spPr bwMode="auto">
          <a:xfrm>
            <a:off x="7543800" y="1676400"/>
            <a:ext cx="3124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 = 0.8</a:t>
            </a:r>
          </a:p>
        </p:txBody>
      </p:sp>
      <p:graphicFrame>
        <p:nvGraphicFramePr>
          <p:cNvPr id="85049" name="Group 57"/>
          <p:cNvGraphicFramePr>
            <a:graphicFrameLocks noGrp="1"/>
          </p:cNvGraphicFramePr>
          <p:nvPr/>
        </p:nvGraphicFramePr>
        <p:xfrm>
          <a:off x="2057400" y="1651001"/>
          <a:ext cx="5486400" cy="4741865"/>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Month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Actual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Forecasted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Jan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1,325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1,370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Feb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1,353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1,334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Mar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1,305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1,349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Apr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1,275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1,314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May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1,210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1,283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a:ln>
                            <a:noFill/>
                          </a:ln>
                          <a:solidFill>
                            <a:schemeClr val="tx1"/>
                          </a:solidFill>
                          <a:effectLst/>
                          <a:latin typeface="Times New Roman" panose="02020603050405020304" pitchFamily="18" charset="0"/>
                        </a:rPr>
                        <a:t>Jun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1,225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90990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l" eaLnBrk="1" hangingPunct="1"/>
            <a:r>
              <a:rPr lang="en-US" altLang="en-US" sz="3200"/>
              <a:t>Impact of the smoothing constant</a:t>
            </a:r>
          </a:p>
        </p:txBody>
      </p:sp>
      <p:graphicFrame>
        <p:nvGraphicFramePr>
          <p:cNvPr id="69635" name="Object 4"/>
          <p:cNvGraphicFramePr>
            <a:graphicFrameLocks noChangeAspect="1"/>
          </p:cNvGraphicFramePr>
          <p:nvPr/>
        </p:nvGraphicFramePr>
        <p:xfrm>
          <a:off x="2281238" y="2330450"/>
          <a:ext cx="6938962" cy="3155950"/>
        </p:xfrm>
        <a:graphic>
          <a:graphicData uri="http://schemas.openxmlformats.org/presentationml/2006/ole">
            <mc:AlternateContent xmlns:mc="http://schemas.openxmlformats.org/markup-compatibility/2006">
              <mc:Choice xmlns:v="urn:schemas-microsoft-com:vml" Requires="v">
                <p:oleObj name="Chart" r:id="rId3" imgW="4733925" imgH="2152769" progId="Excel.Chart.8">
                  <p:embed/>
                </p:oleObj>
              </mc:Choice>
              <mc:Fallback>
                <p:oleObj name="Chart" r:id="rId3" imgW="4733925" imgH="2152769" progId="Excel.Chart.8">
                  <p:embed/>
                  <p:pic>
                    <p:nvPicPr>
                      <p:cNvPr id="6963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2330450"/>
                        <a:ext cx="6938962"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629631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l" eaLnBrk="1" hangingPunct="1"/>
            <a:r>
              <a:rPr lang="en-US" altLang="en-US"/>
              <a:t>Trend..</a:t>
            </a:r>
          </a:p>
        </p:txBody>
      </p:sp>
      <p:sp>
        <p:nvSpPr>
          <p:cNvPr id="71683" name="Rectangle 4"/>
          <p:cNvSpPr>
            <a:spLocks noGrp="1" noChangeArrowheads="1"/>
          </p:cNvSpPr>
          <p:nvPr>
            <p:ph idx="1"/>
          </p:nvPr>
        </p:nvSpPr>
        <p:spPr bwMode="auto">
          <a:xfrm>
            <a:off x="1981200" y="1600201"/>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buFontTx/>
              <a:buNone/>
            </a:pPr>
            <a:r>
              <a:rPr lang="en-US" altLang="en-US"/>
              <a:t>	What do you think will happen to a moving average or exponential smoothing model when there is a </a:t>
            </a:r>
            <a:r>
              <a:rPr lang="en-US" altLang="en-US" i="1"/>
              <a:t>trend</a:t>
            </a:r>
            <a:r>
              <a:rPr lang="en-US" altLang="en-US"/>
              <a:t> in the data?</a:t>
            </a:r>
          </a:p>
        </p:txBody>
      </p:sp>
    </p:spTree>
    <p:extLst>
      <p:ext uri="{BB962C8B-B14F-4D97-AF65-F5344CB8AC3E}">
        <p14:creationId xmlns:p14="http://schemas.microsoft.com/office/powerpoint/2010/main" val="17009598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905000" y="3810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Impact of trend</a:t>
            </a:r>
          </a:p>
        </p:txBody>
      </p:sp>
      <p:sp>
        <p:nvSpPr>
          <p:cNvPr id="73731" name="Line 6"/>
          <p:cNvSpPr>
            <a:spLocks noChangeShapeType="1"/>
          </p:cNvSpPr>
          <p:nvPr/>
        </p:nvSpPr>
        <p:spPr bwMode="auto">
          <a:xfrm flipV="1">
            <a:off x="2362200" y="25908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2" name="Line 7"/>
          <p:cNvSpPr>
            <a:spLocks noChangeShapeType="1"/>
          </p:cNvSpPr>
          <p:nvPr/>
        </p:nvSpPr>
        <p:spPr bwMode="auto">
          <a:xfrm>
            <a:off x="2362200" y="5867400"/>
            <a:ext cx="502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Text Box 18"/>
          <p:cNvSpPr txBox="1">
            <a:spLocks noChangeArrowheads="1"/>
          </p:cNvSpPr>
          <p:nvPr/>
        </p:nvSpPr>
        <p:spPr bwMode="auto">
          <a:xfrm>
            <a:off x="1828800" y="2133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t>Sales</a:t>
            </a:r>
          </a:p>
        </p:txBody>
      </p:sp>
      <p:sp>
        <p:nvSpPr>
          <p:cNvPr id="73734" name="Text Box 19"/>
          <p:cNvSpPr txBox="1">
            <a:spLocks noChangeArrowheads="1"/>
          </p:cNvSpPr>
          <p:nvPr/>
        </p:nvSpPr>
        <p:spPr bwMode="auto">
          <a:xfrm>
            <a:off x="6553200" y="5943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t>Month</a:t>
            </a:r>
          </a:p>
        </p:txBody>
      </p:sp>
      <p:sp>
        <p:nvSpPr>
          <p:cNvPr id="73736" name="Oval 21"/>
          <p:cNvSpPr>
            <a:spLocks noChangeArrowheads="1"/>
          </p:cNvSpPr>
          <p:nvPr/>
        </p:nvSpPr>
        <p:spPr bwMode="auto">
          <a:xfrm>
            <a:off x="3162300" y="45339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37" name="Oval 22"/>
          <p:cNvSpPr>
            <a:spLocks noChangeArrowheads="1"/>
          </p:cNvSpPr>
          <p:nvPr/>
        </p:nvSpPr>
        <p:spPr bwMode="auto">
          <a:xfrm>
            <a:off x="2819400" y="48006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38" name="Oval 23"/>
          <p:cNvSpPr>
            <a:spLocks noChangeArrowheads="1"/>
          </p:cNvSpPr>
          <p:nvPr/>
        </p:nvSpPr>
        <p:spPr bwMode="auto">
          <a:xfrm>
            <a:off x="2514600" y="51054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39" name="Oval 24"/>
          <p:cNvSpPr>
            <a:spLocks noChangeArrowheads="1"/>
          </p:cNvSpPr>
          <p:nvPr/>
        </p:nvSpPr>
        <p:spPr bwMode="auto">
          <a:xfrm>
            <a:off x="3581400" y="42672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0" name="Oval 25"/>
          <p:cNvSpPr>
            <a:spLocks noChangeArrowheads="1"/>
          </p:cNvSpPr>
          <p:nvPr/>
        </p:nvSpPr>
        <p:spPr bwMode="auto">
          <a:xfrm>
            <a:off x="3810000" y="39624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1" name="Oval 26"/>
          <p:cNvSpPr>
            <a:spLocks noChangeArrowheads="1"/>
          </p:cNvSpPr>
          <p:nvPr/>
        </p:nvSpPr>
        <p:spPr bwMode="auto">
          <a:xfrm>
            <a:off x="4191000" y="38862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2" name="Oval 27"/>
          <p:cNvSpPr>
            <a:spLocks noChangeArrowheads="1"/>
          </p:cNvSpPr>
          <p:nvPr/>
        </p:nvSpPr>
        <p:spPr bwMode="auto">
          <a:xfrm>
            <a:off x="4572000" y="38100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3" name="Oval 28"/>
          <p:cNvSpPr>
            <a:spLocks noChangeArrowheads="1"/>
          </p:cNvSpPr>
          <p:nvPr/>
        </p:nvSpPr>
        <p:spPr bwMode="auto">
          <a:xfrm>
            <a:off x="4953000" y="35052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4" name="Oval 29"/>
          <p:cNvSpPr>
            <a:spLocks noChangeArrowheads="1"/>
          </p:cNvSpPr>
          <p:nvPr/>
        </p:nvSpPr>
        <p:spPr bwMode="auto">
          <a:xfrm>
            <a:off x="5334000" y="32004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5" name="Freeform 32"/>
          <p:cNvSpPr>
            <a:spLocks/>
          </p:cNvSpPr>
          <p:nvPr/>
        </p:nvSpPr>
        <p:spPr bwMode="auto">
          <a:xfrm>
            <a:off x="2541588" y="3200401"/>
            <a:ext cx="2868612" cy="1939925"/>
          </a:xfrm>
          <a:custGeom>
            <a:avLst/>
            <a:gdLst>
              <a:gd name="T0" fmla="*/ 0 w 1824"/>
              <a:gd name="T1" fmla="*/ 2147483646 h 1200"/>
              <a:gd name="T2" fmla="*/ 2147483646 w 1824"/>
              <a:gd name="T3" fmla="*/ 2147483646 h 1200"/>
              <a:gd name="T4" fmla="*/ 2147483646 w 1824"/>
              <a:gd name="T5" fmla="*/ 2147483646 h 1200"/>
              <a:gd name="T6" fmla="*/ 2147483646 w 1824"/>
              <a:gd name="T7" fmla="*/ 2147483646 h 1200"/>
              <a:gd name="T8" fmla="*/ 2147483646 w 1824"/>
              <a:gd name="T9" fmla="*/ 2147483646 h 1200"/>
              <a:gd name="T10" fmla="*/ 2147483646 w 1824"/>
              <a:gd name="T11" fmla="*/ 2147483646 h 1200"/>
              <a:gd name="T12" fmla="*/ 2147483646 w 1824"/>
              <a:gd name="T13" fmla="*/ 2147483646 h 1200"/>
              <a:gd name="T14" fmla="*/ 2147483646 w 1824"/>
              <a:gd name="T15" fmla="*/ 2147483646 h 1200"/>
              <a:gd name="T16" fmla="*/ 2147483646 w 1824"/>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24" h="1200">
                <a:moveTo>
                  <a:pt x="0" y="1200"/>
                </a:moveTo>
                <a:cubicBezTo>
                  <a:pt x="60" y="1156"/>
                  <a:pt x="120" y="1112"/>
                  <a:pt x="192" y="1056"/>
                </a:cubicBezTo>
                <a:cubicBezTo>
                  <a:pt x="264" y="1000"/>
                  <a:pt x="352" y="920"/>
                  <a:pt x="432" y="864"/>
                </a:cubicBezTo>
                <a:cubicBezTo>
                  <a:pt x="512" y="808"/>
                  <a:pt x="608" y="776"/>
                  <a:pt x="672" y="720"/>
                </a:cubicBezTo>
                <a:cubicBezTo>
                  <a:pt x="736" y="664"/>
                  <a:pt x="752" y="568"/>
                  <a:pt x="816" y="528"/>
                </a:cubicBezTo>
                <a:cubicBezTo>
                  <a:pt x="880" y="488"/>
                  <a:pt x="968" y="504"/>
                  <a:pt x="1056" y="480"/>
                </a:cubicBezTo>
                <a:cubicBezTo>
                  <a:pt x="1144" y="456"/>
                  <a:pt x="1256" y="432"/>
                  <a:pt x="1344" y="384"/>
                </a:cubicBezTo>
                <a:cubicBezTo>
                  <a:pt x="1432" y="336"/>
                  <a:pt x="1504" y="256"/>
                  <a:pt x="1584" y="192"/>
                </a:cubicBezTo>
                <a:cubicBezTo>
                  <a:pt x="1664" y="128"/>
                  <a:pt x="1784" y="32"/>
                  <a:pt x="182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6" name="Freeform 33"/>
          <p:cNvSpPr>
            <a:spLocks/>
          </p:cNvSpPr>
          <p:nvPr/>
        </p:nvSpPr>
        <p:spPr bwMode="auto">
          <a:xfrm>
            <a:off x="2590800" y="3352800"/>
            <a:ext cx="3200400" cy="1828800"/>
          </a:xfrm>
          <a:custGeom>
            <a:avLst/>
            <a:gdLst>
              <a:gd name="T0" fmla="*/ 0 w 2016"/>
              <a:gd name="T1" fmla="*/ 2147483646 h 1152"/>
              <a:gd name="T2" fmla="*/ 2147483646 w 2016"/>
              <a:gd name="T3" fmla="*/ 2147483646 h 1152"/>
              <a:gd name="T4" fmla="*/ 2147483646 w 2016"/>
              <a:gd name="T5" fmla="*/ 2147483646 h 1152"/>
              <a:gd name="T6" fmla="*/ 2147483646 w 2016"/>
              <a:gd name="T7" fmla="*/ 2147483646 h 1152"/>
              <a:gd name="T8" fmla="*/ 2147483646 w 2016"/>
              <a:gd name="T9" fmla="*/ 2147483646 h 1152"/>
              <a:gd name="T10" fmla="*/ 2147483646 w 2016"/>
              <a:gd name="T11" fmla="*/ 2147483646 h 1152"/>
              <a:gd name="T12" fmla="*/ 2147483646 w 2016"/>
              <a:gd name="T13" fmla="*/ 2147483646 h 1152"/>
              <a:gd name="T14" fmla="*/ 2147483646 w 2016"/>
              <a:gd name="T15" fmla="*/ 2147483646 h 1152"/>
              <a:gd name="T16" fmla="*/ 2147483646 w 2016"/>
              <a:gd name="T17" fmla="*/ 2147483646 h 1152"/>
              <a:gd name="T18" fmla="*/ 2147483646 w 2016"/>
              <a:gd name="T19" fmla="*/ 0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6" h="1152">
                <a:moveTo>
                  <a:pt x="0" y="1152"/>
                </a:moveTo>
                <a:cubicBezTo>
                  <a:pt x="80" y="1124"/>
                  <a:pt x="160" y="1096"/>
                  <a:pt x="240" y="1056"/>
                </a:cubicBezTo>
                <a:cubicBezTo>
                  <a:pt x="320" y="1016"/>
                  <a:pt x="392" y="960"/>
                  <a:pt x="480" y="912"/>
                </a:cubicBezTo>
                <a:cubicBezTo>
                  <a:pt x="568" y="864"/>
                  <a:pt x="688" y="816"/>
                  <a:pt x="768" y="768"/>
                </a:cubicBezTo>
                <a:cubicBezTo>
                  <a:pt x="848" y="720"/>
                  <a:pt x="904" y="664"/>
                  <a:pt x="960" y="624"/>
                </a:cubicBezTo>
                <a:cubicBezTo>
                  <a:pt x="1016" y="584"/>
                  <a:pt x="1048" y="552"/>
                  <a:pt x="1104" y="528"/>
                </a:cubicBezTo>
                <a:cubicBezTo>
                  <a:pt x="1160" y="504"/>
                  <a:pt x="1216" y="520"/>
                  <a:pt x="1296" y="480"/>
                </a:cubicBezTo>
                <a:cubicBezTo>
                  <a:pt x="1376" y="440"/>
                  <a:pt x="1504" y="344"/>
                  <a:pt x="1584" y="288"/>
                </a:cubicBezTo>
                <a:cubicBezTo>
                  <a:pt x="1664" y="232"/>
                  <a:pt x="1704" y="192"/>
                  <a:pt x="1776" y="144"/>
                </a:cubicBezTo>
                <a:cubicBezTo>
                  <a:pt x="1848" y="96"/>
                  <a:pt x="1976" y="24"/>
                  <a:pt x="2016" y="0"/>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7" name="Text Box 34"/>
          <p:cNvSpPr txBox="1">
            <a:spLocks noChangeArrowheads="1"/>
          </p:cNvSpPr>
          <p:nvPr/>
        </p:nvSpPr>
        <p:spPr bwMode="auto">
          <a:xfrm>
            <a:off x="4267200" y="278765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Actual Data</a:t>
            </a:r>
          </a:p>
        </p:txBody>
      </p:sp>
      <p:sp>
        <p:nvSpPr>
          <p:cNvPr id="73748" name="Text Box 35"/>
          <p:cNvSpPr txBox="1">
            <a:spLocks noChangeArrowheads="1"/>
          </p:cNvSpPr>
          <p:nvPr/>
        </p:nvSpPr>
        <p:spPr bwMode="auto">
          <a:xfrm>
            <a:off x="5334000" y="350520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Forecast</a:t>
            </a:r>
          </a:p>
        </p:txBody>
      </p:sp>
    </p:spTree>
    <p:extLst>
      <p:ext uri="{BB962C8B-B14F-4D97-AF65-F5344CB8AC3E}">
        <p14:creationId xmlns:p14="http://schemas.microsoft.com/office/powerpoint/2010/main" val="815169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B0D5A534DC20419EB8035CB6DE3815" ma:contentTypeVersion="2" ma:contentTypeDescription="Create a new document." ma:contentTypeScope="" ma:versionID="2b9cc4c9f9537534cf60414e0f62f8ea">
  <xsd:schema xmlns:xsd="http://www.w3.org/2001/XMLSchema" xmlns:xs="http://www.w3.org/2001/XMLSchema" xmlns:p="http://schemas.microsoft.com/office/2006/metadata/properties" xmlns:ns2="2fa0596d-1813-431b-af09-91f7fdc5d78d" targetNamespace="http://schemas.microsoft.com/office/2006/metadata/properties" ma:root="true" ma:fieldsID="322b0e9e095df7e137192ba46bac600c" ns2:_="">
    <xsd:import namespace="2fa0596d-1813-431b-af09-91f7fdc5d78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a0596d-1813-431b-af09-91f7fdc5d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2D2A2F-7501-4986-9603-6B2C1CFB1E50}">
  <ds:schemaRefs>
    <ds:schemaRef ds:uri="http://schemas.microsoft.com/sharepoint/v3/contenttype/forms"/>
  </ds:schemaRefs>
</ds:datastoreItem>
</file>

<file path=customXml/itemProps2.xml><?xml version="1.0" encoding="utf-8"?>
<ds:datastoreItem xmlns:ds="http://schemas.openxmlformats.org/officeDocument/2006/customXml" ds:itemID="{CEA567B9-638C-4FAA-A635-CBAC3B724718}">
  <ds:schemaRefs>
    <ds:schemaRef ds:uri="http://schemas.microsoft.com/office/2006/metadata/properties"/>
    <ds:schemaRef ds:uri="2fa0596d-1813-431b-af09-91f7fdc5d78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0127A986-D00E-45A5-933F-D0AB1F5E05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a0596d-1813-431b-af09-91f7fdc5d7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1049</TotalTime>
  <Words>8085</Words>
  <Application>Microsoft Office PowerPoint</Application>
  <PresentationFormat>Widescreen</PresentationFormat>
  <Paragraphs>1312</Paragraphs>
  <Slides>135</Slides>
  <Notes>80</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135</vt:i4>
      </vt:variant>
    </vt:vector>
  </HeadingPairs>
  <TitlesOfParts>
    <vt:vector size="149" baseType="lpstr">
      <vt:lpstr>Arial</vt:lpstr>
      <vt:lpstr>Arial Narrow</vt:lpstr>
      <vt:lpstr>AvenirLTStd-Book</vt:lpstr>
      <vt:lpstr>Calibri</vt:lpstr>
      <vt:lpstr>Calibri Light</vt:lpstr>
      <vt:lpstr>Monotype Sorts</vt:lpstr>
      <vt:lpstr>Plantagenet Cherokee</vt:lpstr>
      <vt:lpstr>Tahoma</vt:lpstr>
      <vt:lpstr>Tahoma-Bold</vt:lpstr>
      <vt:lpstr>Times New Roman</vt:lpstr>
      <vt:lpstr>Wingdings</vt:lpstr>
      <vt:lpstr>Office Theme</vt:lpstr>
      <vt:lpstr>Chart</vt:lpstr>
      <vt:lpstr>Equation</vt:lpstr>
      <vt:lpstr>UNIT I DEMAND ANALYSIS</vt:lpstr>
      <vt:lpstr>Meaning of Demand</vt:lpstr>
      <vt:lpstr>Types of Demand</vt:lpstr>
      <vt:lpstr> Demand for firm’s and industry product </vt:lpstr>
      <vt:lpstr> Autonomous and Derived demand </vt:lpstr>
      <vt:lpstr> Demand for durable and non-durable goods </vt:lpstr>
      <vt:lpstr> Short-term and long-term demand </vt:lpstr>
      <vt:lpstr>Law of Demand</vt:lpstr>
      <vt:lpstr>Law of Demand</vt:lpstr>
      <vt:lpstr>Demand Analysis</vt:lpstr>
      <vt:lpstr>Catherine’s Demand Schedule and Demand Curve: Example</vt:lpstr>
      <vt:lpstr>Demand (the Buyers)</vt:lpstr>
      <vt:lpstr>Market Demand as the Sum of Individual Demands (Demand Schedule)</vt:lpstr>
      <vt:lpstr>Market Demand as the Sum of Individual Demands</vt:lpstr>
      <vt:lpstr>Demand Analysis- Assumptions</vt:lpstr>
      <vt:lpstr>Demand Function</vt:lpstr>
      <vt:lpstr>Market Demand Function</vt:lpstr>
      <vt:lpstr>Demand Analysis</vt:lpstr>
      <vt:lpstr>Demand Analysis</vt:lpstr>
      <vt:lpstr>Exceptions to Law of Demand</vt:lpstr>
      <vt:lpstr>Exceptions to Law of Demand</vt:lpstr>
      <vt:lpstr>Contd..</vt:lpstr>
      <vt:lpstr>Contd..</vt:lpstr>
      <vt:lpstr>Contd..</vt:lpstr>
      <vt:lpstr>Change in Demand and Shift in demand</vt:lpstr>
      <vt:lpstr>Expansion of Demand</vt:lpstr>
      <vt:lpstr>Contraction of Demand</vt:lpstr>
      <vt:lpstr>Shift in Demand: Demand Curve Shifters</vt:lpstr>
      <vt:lpstr>Demand Curve Shifters:  Number of Buyers</vt:lpstr>
      <vt:lpstr>Demand Curve Shifters:  Number of Buyers</vt:lpstr>
      <vt:lpstr>Demand Curve Shifters:  Income</vt:lpstr>
      <vt:lpstr>Elasticity of Demand</vt:lpstr>
      <vt:lpstr>Contents</vt:lpstr>
      <vt:lpstr>Elasticity of Demand</vt:lpstr>
      <vt:lpstr>Price Elasticity of Demand</vt:lpstr>
      <vt:lpstr>Calculating Percentage Changes</vt:lpstr>
      <vt:lpstr>Calculating Percentage Changes</vt:lpstr>
      <vt:lpstr>Calculating Percentage Changes</vt:lpstr>
      <vt:lpstr>Calculating Percentage Changes</vt:lpstr>
      <vt:lpstr>Types of Price Elasticity of Demand</vt:lpstr>
      <vt:lpstr>Perfectly Inelastic Demand  - Elasticity equals 0</vt:lpstr>
      <vt:lpstr>Inelastic Demand  - Elasticity is less than 1</vt:lpstr>
      <vt:lpstr>Unitary Elastic Demand  - Elasticity equals 1</vt:lpstr>
      <vt:lpstr>Elastic Demand  - Elasticity is greater than 1</vt:lpstr>
      <vt:lpstr>Perfectly Elastic Demand  - Elasticity equals infinity</vt:lpstr>
      <vt:lpstr>Determinants of Price Elasticity of Demand</vt:lpstr>
      <vt:lpstr>Determinants of Price Elasticity of Demand</vt:lpstr>
      <vt:lpstr>Determinants of  Price Elasticity of Demand</vt:lpstr>
      <vt:lpstr>Elasticity and Total Revenue</vt:lpstr>
      <vt:lpstr>Elasticity and Total Revenue</vt:lpstr>
      <vt:lpstr>Price Elasticity and Total Revenue</vt:lpstr>
      <vt:lpstr>Price Elasticity and Total Revenue</vt:lpstr>
      <vt:lpstr>Income Elasticity of Demand</vt:lpstr>
      <vt:lpstr> Computing Income Elasticity</vt:lpstr>
      <vt:lpstr>Income Elasticity - Types of Goods </vt:lpstr>
      <vt:lpstr>Cross Price Elasticity of Demand</vt:lpstr>
      <vt:lpstr>Promotional Elasticity of Demand (Advertisement Elasticity)</vt:lpstr>
      <vt:lpstr>PowerPoint Presentation</vt:lpstr>
      <vt:lpstr>PowerPoint Presentation</vt:lpstr>
      <vt:lpstr>PowerPoint Presentation</vt:lpstr>
      <vt:lpstr>PowerPoint Presentation</vt:lpstr>
      <vt:lpstr>Some general characteristics of forecasts</vt:lpstr>
      <vt:lpstr>Classification of Demand Forecasts</vt:lpstr>
      <vt:lpstr>Contd..</vt:lpstr>
      <vt:lpstr>Contd… </vt:lpstr>
      <vt:lpstr>Contd..</vt:lpstr>
      <vt:lpstr>Steps in Demand Forecasting</vt:lpstr>
      <vt:lpstr>PowerPoint Presentation</vt:lpstr>
      <vt:lpstr>PowerPoint Presentation</vt:lpstr>
      <vt:lpstr>PowerPoint Presentation</vt:lpstr>
      <vt:lpstr> Some Important Questions</vt:lpstr>
      <vt:lpstr>PowerPoint Presentation</vt:lpstr>
      <vt:lpstr>Qualitative Models </vt:lpstr>
      <vt:lpstr>PowerPoint Presentation</vt:lpstr>
      <vt:lpstr> Consumer's opinion survey </vt:lpstr>
      <vt:lpstr>Expert opinion method or Delphi method</vt:lpstr>
      <vt:lpstr>Collective opinion survey or sales force opinion survey method</vt:lpstr>
      <vt:lpstr>End – Use Method</vt:lpstr>
      <vt:lpstr>Quantitative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Impact of the smoothing constant</vt:lpstr>
      <vt:lpstr>Trend..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Barometric Methods </vt:lpstr>
      <vt:lpstr>Contd..</vt:lpstr>
      <vt:lpstr>Contd..</vt:lpstr>
      <vt:lpstr>Contd..</vt:lpstr>
      <vt:lpstr>Contd..</vt:lpstr>
      <vt:lpstr>PowerPoint Presentation</vt:lpstr>
      <vt:lpstr>PowerPoint Presentation</vt:lpstr>
      <vt:lpstr>PowerPoint Presentation</vt:lpstr>
      <vt:lpstr>Key Point</vt:lpstr>
      <vt:lpstr>Criteria for Good Demand Forecasting</vt:lpstr>
      <vt:lpstr>Supply</vt:lpstr>
      <vt:lpstr>The Supply Schedule</vt:lpstr>
      <vt:lpstr>Market Supply versus Individual Supply</vt:lpstr>
      <vt:lpstr>PowerPoint Presentation</vt:lpstr>
      <vt:lpstr>The Law of Supply</vt:lpstr>
      <vt:lpstr>Determinants of Supply</vt:lpstr>
      <vt:lpstr>PowerPoint Presentation</vt:lpstr>
      <vt:lpstr>PowerPoint Presentation</vt:lpstr>
      <vt:lpstr>PowerPoint Presentation</vt:lpstr>
      <vt:lpstr>A Change in Supply Versus  a Change in Quantity Supplied</vt:lpstr>
      <vt:lpstr>A Change in Supply Versus a Change in Quantity Supplied</vt:lpstr>
      <vt:lpstr>A Change in Supply Versus a Change in Quantity Supplied</vt:lpstr>
      <vt:lpstr>From Individual Supply to Market Supply</vt:lpstr>
      <vt:lpstr>Market Supply</vt:lpstr>
      <vt:lpstr>Market Equilibrium</vt:lpstr>
      <vt:lpstr>Market Equilibrium</vt:lpstr>
      <vt:lpstr>Market Disequilibria</vt:lpstr>
      <vt:lpstr>Market Disequilibria</vt:lpstr>
      <vt:lpstr>Increases in Demand and Supply</vt:lpstr>
      <vt:lpstr>Decreases in Demand and Supply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PADMAJA</dc:creator>
  <cp:lastModifiedBy>Ragavi  Vijayaragavan</cp:lastModifiedBy>
  <cp:revision>4</cp:revision>
  <dcterms:created xsi:type="dcterms:W3CDTF">2020-09-09T15:00:13Z</dcterms:created>
  <dcterms:modified xsi:type="dcterms:W3CDTF">2021-02-25T07:13:09Z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0x010100B3B0D5A534DC20419EB8035CB6DE3815</vt:lpwstr>
  </property>
</Properties>
</file>