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383" r:id="rId5"/>
    <p:sldId id="384" r:id="rId6"/>
    <p:sldId id="385" r:id="rId7"/>
    <p:sldId id="446" r:id="rId8"/>
    <p:sldId id="447" r:id="rId9"/>
    <p:sldId id="386" r:id="rId10"/>
    <p:sldId id="389" r:id="rId11"/>
    <p:sldId id="390" r:id="rId12"/>
    <p:sldId id="450"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12" r:id="rId30"/>
    <p:sldId id="413" r:id="rId31"/>
    <p:sldId id="414" r:id="rId32"/>
    <p:sldId id="418" r:id="rId33"/>
    <p:sldId id="419" r:id="rId34"/>
    <p:sldId id="421" r:id="rId35"/>
    <p:sldId id="422" r:id="rId36"/>
    <p:sldId id="42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0BA1B-04CA-472E-A196-56959709E3CF}" v="7" dt="2021-02-22T07:05:40.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599"/>
  </p:normalViewPr>
  <p:slideViewPr>
    <p:cSldViewPr snapToGrid="0">
      <p:cViewPr varScale="1">
        <p:scale>
          <a:sx n="152" d="100"/>
          <a:sy n="152" d="100"/>
        </p:scale>
        <p:origin x="18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athi Prabhakaran" userId="S::106119091@nitt.edu::840f6001-426d-4fed-8a06-97827c2a38e7" providerId="AD" clId="Web-{E130BA1B-04CA-472E-A196-56959709E3CF}"/>
    <pc:docChg chg="modSld">
      <pc:chgData name="Parvathi Prabhakaran" userId="S::106119091@nitt.edu::840f6001-426d-4fed-8a06-97827c2a38e7" providerId="AD" clId="Web-{E130BA1B-04CA-472E-A196-56959709E3CF}" dt="2021-02-22T07:05:39.731" v="3" actId="20577"/>
      <pc:docMkLst>
        <pc:docMk/>
      </pc:docMkLst>
      <pc:sldChg chg="modSp">
        <pc:chgData name="Parvathi Prabhakaran" userId="S::106119091@nitt.edu::840f6001-426d-4fed-8a06-97827c2a38e7" providerId="AD" clId="Web-{E130BA1B-04CA-472E-A196-56959709E3CF}" dt="2021-02-22T07:05:39.731" v="3" actId="20577"/>
        <pc:sldMkLst>
          <pc:docMk/>
          <pc:sldMk cId="1010651532" sldId="385"/>
        </pc:sldMkLst>
        <pc:spChg chg="mod">
          <ac:chgData name="Parvathi Prabhakaran" userId="S::106119091@nitt.edu::840f6001-426d-4fed-8a06-97827c2a38e7" providerId="AD" clId="Web-{E130BA1B-04CA-472E-A196-56959709E3CF}" dt="2021-02-22T07:05:39.731" v="3" actId="20577"/>
          <ac:spMkLst>
            <pc:docMk/>
            <pc:sldMk cId="1010651532" sldId="385"/>
            <ac:spMk id="40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48E52-D8C9-42A0-9541-E494179C649E}"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7F5D8-42AA-4DB4-BC78-5CBB8765C3B1}" type="slidenum">
              <a:rPr lang="en-US" smtClean="0"/>
              <a:t>‹#›</a:t>
            </a:fld>
            <a:endParaRPr lang="en-US"/>
          </a:p>
        </p:txBody>
      </p:sp>
    </p:spTree>
    <p:extLst>
      <p:ext uri="{BB962C8B-B14F-4D97-AF65-F5344CB8AC3E}">
        <p14:creationId xmlns:p14="http://schemas.microsoft.com/office/powerpoint/2010/main" val="368527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2BABE18-2610-4F1A-BA34-5CE3F9A6D674}" type="slidenum">
              <a:rPr lang="en-US" altLang="en-US"/>
              <a:pPr/>
              <a:t>11</a:t>
            </a:fld>
            <a:endParaRPr lang="en-US" altLang="en-US"/>
          </a:p>
        </p:txBody>
      </p:sp>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12D6EFCF-4466-40B9-A915-408286D18EFA}" type="slidenum">
              <a:rPr lang="en-US" altLang="en-US" sz="1200">
                <a:cs typeface="Arial" panose="020B0604020202020204" pitchFamily="34" charset="0"/>
              </a:rPr>
              <a:pPr algn="r"/>
              <a:t>11</a:t>
            </a:fld>
            <a:endParaRPr lang="en-US" altLang="en-US" sz="1200">
              <a:cs typeface="Arial" panose="020B0604020202020204" pitchFamily="34" charset="0"/>
            </a:endParaRPr>
          </a:p>
        </p:txBody>
      </p:sp>
      <p:sp>
        <p:nvSpPr>
          <p:cNvPr id="52227" name="Rectangle 2"/>
          <p:cNvSpPr>
            <a:spLocks noGrp="1" noRot="1" noChangeAspect="1" noChangeArrowheads="1" noTextEdit="1"/>
          </p:cNvSpPr>
          <p:nvPr>
            <p:ph type="sldImg"/>
          </p:nvPr>
        </p:nvSpPr>
        <p:spPr>
          <a:xfrm>
            <a:off x="381000" y="534988"/>
            <a:ext cx="6096000" cy="3429000"/>
          </a:xfrm>
          <a:ln/>
        </p:spPr>
      </p:sp>
      <p:sp>
        <p:nvSpPr>
          <p:cNvPr id="52228" name="Rectangle 3"/>
          <p:cNvSpPr>
            <a:spLocks noGrp="1" noChangeArrowheads="1"/>
          </p:cNvSpPr>
          <p:nvPr>
            <p:ph type="body" idx="1"/>
          </p:nvPr>
        </p:nvSpPr>
        <p:spPr>
          <a:xfrm>
            <a:off x="685800" y="4248150"/>
            <a:ext cx="5486400" cy="4210050"/>
          </a:xfrm>
        </p:spPr>
        <p:txBody>
          <a:bodyPr/>
          <a:lstStyle/>
          <a:p>
            <a:endParaRPr lang="en-US" altLang="en-US"/>
          </a:p>
        </p:txBody>
      </p:sp>
    </p:spTree>
    <p:extLst>
      <p:ext uri="{BB962C8B-B14F-4D97-AF65-F5344CB8AC3E}">
        <p14:creationId xmlns:p14="http://schemas.microsoft.com/office/powerpoint/2010/main" val="126016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B8724-FDAB-4784-A42E-69AB582D3BBA}" type="slidenum">
              <a:rPr lang="en-US" altLang="en-US"/>
              <a:pPr/>
              <a:t>20</a:t>
            </a:fld>
            <a:endParaRPr lang="en-US"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778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CE63F-E8C0-4215-9BB5-FFFED281DB48}" type="slidenum">
              <a:rPr lang="en-US" altLang="en-US"/>
              <a:pPr/>
              <a:t>21</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7942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4A2B-662E-4405-A1E7-58313010E7D1}" type="slidenum">
              <a:rPr lang="en-US" altLang="en-US"/>
              <a:pPr/>
              <a:t>22</a:t>
            </a:fld>
            <a:endParaRPr lang="en-US"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195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2F1EF2-D23C-4900-A88E-2B4253244951}" type="slidenum">
              <a:rPr lang="en-US" altLang="en-US"/>
              <a:pPr/>
              <a:t>23</a:t>
            </a:fld>
            <a:endParaRPr lang="en-US" alt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262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22085-92FC-409F-8C8C-8FA3E59F563A}" type="slidenum">
              <a:rPr lang="en-US" altLang="en-US"/>
              <a:pPr/>
              <a:t>24</a:t>
            </a:fld>
            <a:endParaRPr lang="en-US"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altLang="en-US"/>
              <a:t>Hurley has more fish at B than at A, so an extra fish would be less valuable at B than at A.  </a:t>
            </a:r>
          </a:p>
        </p:txBody>
      </p:sp>
    </p:spTree>
    <p:extLst>
      <p:ext uri="{BB962C8B-B14F-4D97-AF65-F5344CB8AC3E}">
        <p14:creationId xmlns:p14="http://schemas.microsoft.com/office/powerpoint/2010/main" val="165935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EC77E-4A1B-448C-A709-4FCF4E190A71}" type="slidenum">
              <a:rPr lang="en-US" altLang="en-US"/>
              <a:pPr/>
              <a:t>25</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ltLang="en-US"/>
              <a:t>At </a:t>
            </a:r>
            <a:r>
              <a:rPr lang="en-US" altLang="en-US" b="1"/>
              <a:t>A</a:t>
            </a:r>
            <a:r>
              <a:rPr lang="en-US" altLang="en-US"/>
              <a:t>, Hurley has few fish, so an additional fish is very valuable to him. </a:t>
            </a:r>
          </a:p>
          <a:p>
            <a:endParaRPr lang="en-US" altLang="en-US"/>
          </a:p>
          <a:p>
            <a:r>
              <a:rPr lang="en-US" altLang="en-US"/>
              <a:t>At </a:t>
            </a:r>
            <a:r>
              <a:rPr lang="en-US" altLang="en-US" b="1"/>
              <a:t>B</a:t>
            </a:r>
            <a:r>
              <a:rPr lang="en-US" altLang="en-US"/>
              <a:t>, Hurley already has lots of fish, so an additional one is not as valuable to him.  </a:t>
            </a:r>
          </a:p>
        </p:txBody>
      </p:sp>
    </p:spTree>
    <p:extLst>
      <p:ext uri="{BB962C8B-B14F-4D97-AF65-F5344CB8AC3E}">
        <p14:creationId xmlns:p14="http://schemas.microsoft.com/office/powerpoint/2010/main" val="363957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129490-2D47-46BE-8E0D-AA36BD3158A5}" type="slidenum">
              <a:rPr lang="en-US" altLang="en-US"/>
              <a:pPr/>
              <a:t>26</a:t>
            </a:fld>
            <a:endParaRPr lang="en-US" alt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ltLang="en-US"/>
              <a:t>Simply put, optimization means buying the bundle that makes the consumer happiest, given his or her income.  </a:t>
            </a:r>
          </a:p>
        </p:txBody>
      </p:sp>
    </p:spTree>
    <p:extLst>
      <p:ext uri="{BB962C8B-B14F-4D97-AF65-F5344CB8AC3E}">
        <p14:creationId xmlns:p14="http://schemas.microsoft.com/office/powerpoint/2010/main" val="409582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8B50D-1695-4DC1-9E8A-DA6F9F2B8A81}" type="slidenum">
              <a:rPr lang="en-US" altLang="en-US"/>
              <a:pPr/>
              <a:t>27</a:t>
            </a:fld>
            <a:endParaRPr lang="en-US" alt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altLang="en-US"/>
              <a:t>Consumer optimization is another example of “thinking at the margin.”  </a:t>
            </a:r>
          </a:p>
          <a:p>
            <a:endParaRPr lang="en-US" altLang="en-US"/>
          </a:p>
          <a:p>
            <a:r>
              <a:rPr lang="en-US" altLang="en-US"/>
              <a:t>Remember that MRS = marginal value of the good on the X-axis (fish) in terms of the good on Y-axis (mangos).  </a:t>
            </a:r>
          </a:p>
          <a:p>
            <a:endParaRPr lang="en-US" altLang="en-US"/>
          </a:p>
          <a:p>
            <a:r>
              <a:rPr lang="en-US" altLang="en-US"/>
              <a:t>If MRS &gt; Pf/Pm, the value of another fish is greater than its cost, so Hurley can make himself happier by decreasing his mango purchases and using the proceeds to buy another fish.  </a:t>
            </a:r>
          </a:p>
          <a:p>
            <a:endParaRPr lang="en-US" altLang="en-US"/>
          </a:p>
          <a:p>
            <a:r>
              <a:rPr lang="en-US" altLang="en-US"/>
              <a:t>If MRS &lt; Pf/Pm, the value of another fish is less than its cost, so Hurley should move along his budget line to a bundle with less fish and more mangos to make himself happier. </a:t>
            </a:r>
          </a:p>
        </p:txBody>
      </p:sp>
    </p:spTree>
    <p:extLst>
      <p:ext uri="{BB962C8B-B14F-4D97-AF65-F5344CB8AC3E}">
        <p14:creationId xmlns:p14="http://schemas.microsoft.com/office/powerpoint/2010/main" val="4256192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35AE8-C2E3-4E76-9C2E-7EC0D15FF2FF}" type="slidenum">
              <a:rPr lang="en-US" altLang="en-US"/>
              <a:pPr/>
              <a:t>28</a:t>
            </a:fld>
            <a:endParaRPr lang="en-US" alt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altLang="en-US"/>
              <a:t>In Active Learning 2, students determined that a fall in income shifts the budget constraint downward.  They should readily accept, then, that an increase in income shifts the budget line upward/outward.  </a:t>
            </a:r>
          </a:p>
        </p:txBody>
      </p:sp>
    </p:spTree>
    <p:extLst>
      <p:ext uri="{BB962C8B-B14F-4D97-AF65-F5344CB8AC3E}">
        <p14:creationId xmlns:p14="http://schemas.microsoft.com/office/powerpoint/2010/main" val="2196060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707C5-DDFC-4435-A8EF-8F6B91A235CF}" type="slidenum">
              <a:rPr lang="en-US" altLang="en-US"/>
              <a:pPr/>
              <a:t>30</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altLang="en-US"/>
              <a:t>This diagram decomposes the movement from the old optimum (A) to the new one (C) into two parts.  </a:t>
            </a:r>
          </a:p>
          <a:p>
            <a:endParaRPr lang="en-US" altLang="en-US"/>
          </a:p>
          <a:p>
            <a:r>
              <a:rPr lang="en-US" altLang="en-US"/>
              <a:t>The first part, from A to B, represents the substitution effect.  It shows the change in the optimal bundle due to the relative price change, holding constant the consumer’s level of well-being.  </a:t>
            </a:r>
          </a:p>
          <a:p>
            <a:endParaRPr lang="en-US" altLang="en-US"/>
          </a:p>
          <a:p>
            <a:r>
              <a:rPr lang="en-US" altLang="en-US"/>
              <a:t>The second part, from B to C, represents the income effect.  It shows the change in the optimal bundle due to the increase in the purchasing power of the consumer’s income.  The dashed line through point B is parallel to the new budget line through point C, indicating that we are holding relative prices constant to see how the increase in income affects the optimal bundle. </a:t>
            </a:r>
          </a:p>
          <a:p>
            <a:endParaRPr lang="en-US" altLang="en-US"/>
          </a:p>
        </p:txBody>
      </p:sp>
    </p:spTree>
    <p:extLst>
      <p:ext uri="{BB962C8B-B14F-4D97-AF65-F5344CB8AC3E}">
        <p14:creationId xmlns:p14="http://schemas.microsoft.com/office/powerpoint/2010/main" val="59702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A7E3F8-AA9B-41FB-8B10-4DD87969D1E3}" type="slidenum">
              <a:rPr lang="en-US" altLang="en-US"/>
              <a:pPr/>
              <a:t>12</a:t>
            </a:fld>
            <a:endParaRPr lang="en-US" altLang="en-US"/>
          </a:p>
        </p:txBody>
      </p:sp>
      <p:sp>
        <p:nvSpPr>
          <p:cNvPr id="54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C35229BD-E390-4B14-9CE7-55E6EE584443}" type="slidenum">
              <a:rPr lang="en-US" altLang="en-US" sz="1200">
                <a:cs typeface="Arial" panose="020B0604020202020204" pitchFamily="34" charset="0"/>
              </a:rPr>
              <a:pPr algn="r"/>
              <a:t>12</a:t>
            </a:fld>
            <a:endParaRPr lang="en-US" altLang="en-US" sz="1200">
              <a:cs typeface="Arial" panose="020B0604020202020204" pitchFamily="34" charset="0"/>
            </a:endParaRPr>
          </a:p>
        </p:txBody>
      </p:sp>
      <p:sp>
        <p:nvSpPr>
          <p:cNvPr id="54275" name="Rectangle 2"/>
          <p:cNvSpPr>
            <a:spLocks noGrp="1" noRot="1" noChangeAspect="1" noChangeArrowheads="1" noTextEdit="1"/>
          </p:cNvSpPr>
          <p:nvPr>
            <p:ph type="sldImg"/>
          </p:nvPr>
        </p:nvSpPr>
        <p:spPr>
          <a:xfrm>
            <a:off x="381000" y="534988"/>
            <a:ext cx="6096000" cy="3429000"/>
          </a:xfrm>
          <a:ln/>
        </p:spPr>
      </p:sp>
      <p:sp>
        <p:nvSpPr>
          <p:cNvPr id="54276" name="Rectangle 3"/>
          <p:cNvSpPr>
            <a:spLocks noGrp="1" noChangeArrowheads="1"/>
          </p:cNvSpPr>
          <p:nvPr>
            <p:ph type="body" idx="1"/>
          </p:nvPr>
        </p:nvSpPr>
        <p:spPr>
          <a:xfrm>
            <a:off x="685800" y="4248150"/>
            <a:ext cx="5486400" cy="4210050"/>
          </a:xfrm>
        </p:spPr>
        <p:txBody>
          <a:bodyPr/>
          <a:lstStyle/>
          <a:p>
            <a:r>
              <a:rPr lang="en-US" altLang="en-US"/>
              <a:t>The two-good assumption greatly simplifies the analysis without altering the basic insights about consumer choice.  </a:t>
            </a:r>
          </a:p>
          <a:p>
            <a:endParaRPr lang="en-US" altLang="en-US"/>
          </a:p>
          <a:p>
            <a:r>
              <a:rPr lang="en-US" altLang="en-US"/>
              <a:t>If your students remember the Production Possibilities Frontier, you might tell them that a budget constraint is, in essence, a “consumption possibilities frontier” for the consumer:  it shows all combinations (bundles) of the two goods that the consumer can afford to buy.  </a:t>
            </a:r>
          </a:p>
          <a:p>
            <a:endParaRPr lang="en-US" altLang="en-US"/>
          </a:p>
        </p:txBody>
      </p:sp>
    </p:spTree>
    <p:extLst>
      <p:ext uri="{BB962C8B-B14F-4D97-AF65-F5344CB8AC3E}">
        <p14:creationId xmlns:p14="http://schemas.microsoft.com/office/powerpoint/2010/main" val="3650812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FA2E6-AF4A-4683-A1F7-D1145F898597}" type="slidenum">
              <a:rPr lang="en-US" altLang="en-US"/>
              <a:pPr/>
              <a:t>31</a:t>
            </a:fld>
            <a:endParaRPr lang="en-US" alt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9472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DEAD3-65F1-4C27-A4BC-D35EB7DE095C}" type="slidenum">
              <a:rPr lang="en-US" altLang="en-US"/>
              <a:pPr/>
              <a:t>32</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8971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3B57C-DB56-4F57-AF2A-10481F2E9C12}" type="slidenum">
              <a:rPr lang="en-US" altLang="en-US"/>
              <a:pPr/>
              <a:t>33</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456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AE1DC-76CB-4775-BDAE-06AAB8068C69}" type="slidenum">
              <a:rPr lang="en-US" altLang="en-US"/>
              <a:pPr/>
              <a:t>13</a:t>
            </a:fld>
            <a:endParaRPr lang="en-US"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ltLang="en-US"/>
              <a:t>A very straightforward exercise.  </a:t>
            </a:r>
          </a:p>
        </p:txBody>
      </p:sp>
    </p:spTree>
    <p:extLst>
      <p:ext uri="{BB962C8B-B14F-4D97-AF65-F5344CB8AC3E}">
        <p14:creationId xmlns:p14="http://schemas.microsoft.com/office/powerpoint/2010/main" val="114244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69642-7A7B-42EA-A3D3-FC0697BDB162}" type="slidenum">
              <a:rPr lang="en-US" altLang="en-US"/>
              <a:pPr/>
              <a:t>14</a:t>
            </a:fld>
            <a:endParaRPr lang="en-US" alt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858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D94B13-954C-438C-B66E-2BAA8A6E52C5}" type="slidenum">
              <a:rPr lang="en-US" altLang="en-US"/>
              <a:pPr/>
              <a:t>15</a:t>
            </a:fld>
            <a:endParaRPr lang="en-US" alt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584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72CA90-53D8-4C9C-B41D-4510FA782C6A}" type="slidenum">
              <a:rPr lang="en-US" altLang="en-US"/>
              <a:pPr/>
              <a:t>16</a:t>
            </a:fld>
            <a:endParaRPr lang="en-US" altLang="en-US"/>
          </a:p>
        </p:txBody>
      </p:sp>
      <p:sp>
        <p:nvSpPr>
          <p:cNvPr id="62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0D97D13F-76C3-4461-9AF4-A99CFBE82CCB}" type="slidenum">
              <a:rPr lang="en-US" altLang="en-US" sz="1200">
                <a:cs typeface="Arial" panose="020B0604020202020204" pitchFamily="34" charset="0"/>
              </a:rPr>
              <a:pPr algn="r"/>
              <a:t>16</a:t>
            </a:fld>
            <a:endParaRPr lang="en-US" altLang="en-US" sz="1200">
              <a:cs typeface="Arial" panose="020B0604020202020204" pitchFamily="34" charset="0"/>
            </a:endParaRPr>
          </a:p>
        </p:txBody>
      </p:sp>
      <p:sp>
        <p:nvSpPr>
          <p:cNvPr id="62467" name="Rectangle 2"/>
          <p:cNvSpPr>
            <a:spLocks noGrp="1" noRot="1" noChangeAspect="1" noChangeArrowheads="1" noTextEdit="1"/>
          </p:cNvSpPr>
          <p:nvPr>
            <p:ph type="sldImg"/>
          </p:nvPr>
        </p:nvSpPr>
        <p:spPr>
          <a:xfrm>
            <a:off x="381000" y="534988"/>
            <a:ext cx="6096000" cy="3429000"/>
          </a:xfrm>
          <a:ln/>
        </p:spPr>
      </p:sp>
      <p:sp>
        <p:nvSpPr>
          <p:cNvPr id="62468" name="Rectangle 3"/>
          <p:cNvSpPr>
            <a:spLocks noGrp="1" noChangeArrowheads="1"/>
          </p:cNvSpPr>
          <p:nvPr>
            <p:ph type="body" idx="1"/>
          </p:nvPr>
        </p:nvSpPr>
        <p:spPr>
          <a:xfrm>
            <a:off x="685800" y="4248150"/>
            <a:ext cx="5486400" cy="4210050"/>
          </a:xfrm>
        </p:spPr>
        <p:txBody>
          <a:bodyPr/>
          <a:lstStyle/>
          <a:p>
            <a:endParaRPr lang="en-US" altLang="en-US"/>
          </a:p>
        </p:txBody>
      </p:sp>
    </p:spTree>
    <p:extLst>
      <p:ext uri="{BB962C8B-B14F-4D97-AF65-F5344CB8AC3E}">
        <p14:creationId xmlns:p14="http://schemas.microsoft.com/office/powerpoint/2010/main" val="15968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9157E-4655-4A35-B04D-4F63A14EC14F}" type="slidenum">
              <a:rPr lang="en-US" altLang="en-US"/>
              <a:pPr/>
              <a:t>17</a:t>
            </a:fld>
            <a:endParaRPr lang="en-US" alt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altLang="en-US"/>
              <a:t>Another straightforward problem that will not take much class time.  Yet, students will learn these concepts better by figuring out for themselves how the budget line moves in response to income and price changes.  </a:t>
            </a:r>
          </a:p>
        </p:txBody>
      </p:sp>
    </p:spTree>
    <p:extLst>
      <p:ext uri="{BB962C8B-B14F-4D97-AF65-F5344CB8AC3E}">
        <p14:creationId xmlns:p14="http://schemas.microsoft.com/office/powerpoint/2010/main" val="202873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319E0-6460-40E7-925D-A5E58C3F32C7}" type="slidenum">
              <a:rPr lang="en-US" altLang="en-US"/>
              <a:pPr/>
              <a:t>18</a:t>
            </a:fld>
            <a:endParaRPr lang="en-US" alt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728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35218-851F-4925-8231-361FE480A250}" type="slidenum">
              <a:rPr lang="en-US" altLang="en-US"/>
              <a:pPr/>
              <a:t>19</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667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D054F14-FA72-47D9-B2E7-D7D71ACD5B3E}" type="datetime1">
              <a:rPr lang="en-US" smtClean="0"/>
              <a:t>2/21/2021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381346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DA541-C850-4A51-BD11-57F2536B0A9F}"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177078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2AF63-572C-4E9C-89C4-0360D6751BBB}"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50867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9B0CE-9884-4D38-9FED-85FF0FBF1BAA}"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6472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6017-6574-4100-B23A-B9B995922044}"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85361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CC3A5-D3F8-4CCD-A02B-E518942A1692}" type="datetime1">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6992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6E688-1F7C-4D89-9245-DE379AEC97D8}" type="datetime1">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21324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27470-D119-4340-AD9D-3FADC17F3963}" type="datetime1">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9441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DF645-BF78-4306-81FD-52E80CBD03A1}" type="datetime1">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399197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D4DD38E-B9F7-4EDD-8D33-EBF8EF231650}" type="datetime1">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109861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7893A32-DC4C-4AFC-83E7-E840A3B6DE02}" type="datetime1">
              <a:rPr lang="en-US" smtClean="0"/>
              <a:t>2/21/2021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4898561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D61174C-225F-4430-A07D-E606337EBB9F}" type="datetime1">
              <a:rPr lang="en-US" smtClean="0"/>
              <a:t>2/21/2021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3440419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53017" y="1347716"/>
            <a:ext cx="7772400" cy="1143000"/>
          </a:xfrm>
        </p:spPr>
        <p:txBody>
          <a:bodyPr anchor="ctr"/>
          <a:lstStyle/>
          <a:p>
            <a:pPr algn="ctr"/>
            <a:r>
              <a:rPr lang="en-US" altLang="en-US" sz="4400" dirty="0"/>
              <a:t>The Consumer Theory </a:t>
            </a:r>
          </a:p>
        </p:txBody>
      </p:sp>
      <p:sp>
        <p:nvSpPr>
          <p:cNvPr id="2051" name="Rectangle 3"/>
          <p:cNvSpPr>
            <a:spLocks noGrp="1" noChangeArrowheads="1"/>
          </p:cNvSpPr>
          <p:nvPr>
            <p:ph type="subTitle" idx="1"/>
          </p:nvPr>
        </p:nvSpPr>
        <p:spPr>
          <a:xfrm>
            <a:off x="2938817" y="3068472"/>
            <a:ext cx="6400800" cy="1752600"/>
          </a:xfrm>
        </p:spPr>
        <p:txBody>
          <a:bodyPr/>
          <a:lstStyle/>
          <a:p>
            <a:pPr algn="ctr"/>
            <a:r>
              <a:rPr lang="en-US" altLang="en-US" sz="3200" dirty="0"/>
              <a:t>How Consumers Make Choices under Income Constraints   </a:t>
            </a:r>
          </a:p>
        </p:txBody>
      </p:sp>
    </p:spTree>
    <p:extLst>
      <p:ext uri="{BB962C8B-B14F-4D97-AF65-F5344CB8AC3E}">
        <p14:creationId xmlns:p14="http://schemas.microsoft.com/office/powerpoint/2010/main" val="209741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141" y="2696201"/>
            <a:ext cx="10515600" cy="1325563"/>
          </a:xfrm>
        </p:spPr>
        <p:txBody>
          <a:bodyPr/>
          <a:lstStyle/>
          <a:p>
            <a:pPr algn="ctr"/>
            <a:r>
              <a:rPr lang="en-US" dirty="0"/>
              <a:t>Theory of Consumer Choice</a:t>
            </a:r>
          </a:p>
        </p:txBody>
      </p:sp>
    </p:spTree>
    <p:extLst>
      <p:ext uri="{BB962C8B-B14F-4D97-AF65-F5344CB8AC3E}">
        <p14:creationId xmlns:p14="http://schemas.microsoft.com/office/powerpoint/2010/main" val="46320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57224" y="499533"/>
            <a:ext cx="10772775" cy="735315"/>
          </a:xfrm>
        </p:spPr>
        <p:txBody>
          <a:bodyPr>
            <a:normAutofit/>
          </a:bodyPr>
          <a:lstStyle/>
          <a:p>
            <a:r>
              <a:rPr lang="en-US" altLang="en-US" sz="3600" dirty="0"/>
              <a:t>Introduction</a:t>
            </a:r>
          </a:p>
        </p:txBody>
      </p:sp>
      <p:sp>
        <p:nvSpPr>
          <p:cNvPr id="167939" name="Rectangle 3"/>
          <p:cNvSpPr>
            <a:spLocks noGrp="1" noChangeArrowheads="1"/>
          </p:cNvSpPr>
          <p:nvPr>
            <p:ph type="body" idx="4294967295"/>
          </p:nvPr>
        </p:nvSpPr>
        <p:spPr>
          <a:xfrm>
            <a:off x="676656" y="1377098"/>
            <a:ext cx="10753725" cy="4400767"/>
          </a:xfrm>
        </p:spPr>
        <p:txBody>
          <a:bodyPr/>
          <a:lstStyle/>
          <a:p>
            <a:br>
              <a:rPr lang="en-US" altLang="en-US" sz="2700" dirty="0"/>
            </a:br>
            <a:r>
              <a:rPr lang="en-US" altLang="en-US" sz="2700" dirty="0"/>
              <a:t>  </a:t>
            </a:r>
            <a:r>
              <a:rPr lang="en-US" altLang="en-US" sz="2700" b="1" i="1" dirty="0">
                <a:solidFill>
                  <a:srgbClr val="996633"/>
                </a:solidFill>
              </a:rPr>
              <a:t>People face tradeoffs</a:t>
            </a:r>
            <a:endParaRPr lang="en-US" altLang="en-US" sz="2700" dirty="0">
              <a:solidFill>
                <a:srgbClr val="996633"/>
              </a:solidFill>
            </a:endParaRPr>
          </a:p>
          <a:p>
            <a:endParaRPr lang="en-US" altLang="en-US" sz="2700" dirty="0"/>
          </a:p>
          <a:p>
            <a:pPr marL="909638" lvl="1"/>
            <a:r>
              <a:rPr lang="en-US" altLang="en-US" sz="2600" dirty="0"/>
              <a:t>Buying more of one good leaves less income to buy other goods.</a:t>
            </a:r>
          </a:p>
          <a:p>
            <a:pPr marL="909638" lvl="1"/>
            <a:r>
              <a:rPr lang="en-US" altLang="en-US" sz="2600" dirty="0"/>
              <a:t>Working more hours means more income and more consumption, but less leisure time.  </a:t>
            </a:r>
          </a:p>
          <a:p>
            <a:pPr marL="909638" lvl="1"/>
            <a:r>
              <a:rPr lang="en-US" altLang="en-US" sz="2600" dirty="0"/>
              <a:t>Reducing saving allows more consumption today but reduces future consumption.</a:t>
            </a:r>
          </a:p>
        </p:txBody>
      </p:sp>
    </p:spTree>
    <p:extLst>
      <p:ext uri="{BB962C8B-B14F-4D97-AF65-F5344CB8AC3E}">
        <p14:creationId xmlns:p14="http://schemas.microsoft.com/office/powerpoint/2010/main" val="18022463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pRg st="2" end="2"/>
                                            </p:txEl>
                                          </p:spTgt>
                                        </p:tgtEl>
                                        <p:attrNameLst>
                                          <p:attrName>style.visibility</p:attrName>
                                        </p:attrNameLst>
                                      </p:cBhvr>
                                      <p:to>
                                        <p:strVal val="visible"/>
                                      </p:to>
                                    </p:set>
                                    <p:animEffect transition="in" filter="wipe(left)">
                                      <p:cBhvr>
                                        <p:cTn id="12" dur="500"/>
                                        <p:tgtEl>
                                          <p:spTgt spid="167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pRg st="3" end="3"/>
                                            </p:txEl>
                                          </p:spTgt>
                                        </p:tgtEl>
                                        <p:attrNameLst>
                                          <p:attrName>style.visibility</p:attrName>
                                        </p:attrNameLst>
                                      </p:cBhvr>
                                      <p:to>
                                        <p:strVal val="visible"/>
                                      </p:to>
                                    </p:set>
                                    <p:animEffect transition="in" filter="wipe(left)">
                                      <p:cBhvr>
                                        <p:cTn id="17" dur="500"/>
                                        <p:tgtEl>
                                          <p:spTgt spid="1679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7939">
                                            <p:txEl>
                                              <p:pRg st="4" end="4"/>
                                            </p:txEl>
                                          </p:spTgt>
                                        </p:tgtEl>
                                        <p:attrNameLst>
                                          <p:attrName>style.visibility</p:attrName>
                                        </p:attrNameLst>
                                      </p:cBhvr>
                                      <p:to>
                                        <p:strVal val="visible"/>
                                      </p:to>
                                    </p:set>
                                    <p:animEffect transition="in" filter="wipe(left)">
                                      <p:cBhvr>
                                        <p:cTn id="22" dur="500"/>
                                        <p:tgtEl>
                                          <p:spTgt spid="16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53038" y="458100"/>
            <a:ext cx="10088002" cy="649288"/>
          </a:xfrm>
        </p:spPr>
        <p:txBody>
          <a:bodyPr>
            <a:normAutofit/>
          </a:bodyPr>
          <a:lstStyle/>
          <a:p>
            <a:r>
              <a:rPr lang="en-US" altLang="en-US" sz="3400" dirty="0"/>
              <a:t>The Budget Constraint:  What the Consumer Can Afford</a:t>
            </a:r>
          </a:p>
        </p:txBody>
      </p:sp>
      <p:sp>
        <p:nvSpPr>
          <p:cNvPr id="53251" name="Rectangle 3"/>
          <p:cNvSpPr>
            <a:spLocks noGrp="1" noChangeArrowheads="1"/>
          </p:cNvSpPr>
          <p:nvPr>
            <p:ph type="body" idx="4294967295"/>
          </p:nvPr>
        </p:nvSpPr>
        <p:spPr>
          <a:xfrm>
            <a:off x="1198698" y="1464553"/>
            <a:ext cx="9257764" cy="4879975"/>
          </a:xfrm>
        </p:spPr>
        <p:txBody>
          <a:bodyPr/>
          <a:lstStyle/>
          <a:p>
            <a:pPr>
              <a:spcBef>
                <a:spcPct val="50000"/>
              </a:spcBef>
            </a:pPr>
            <a:r>
              <a:rPr lang="en-US" altLang="en-US" sz="2700" b="1" dirty="0"/>
              <a:t>Example: </a:t>
            </a:r>
            <a:br>
              <a:rPr lang="en-US" altLang="en-US" sz="2700" dirty="0"/>
            </a:br>
            <a:r>
              <a:rPr lang="en-US" altLang="en-US" sz="2700" dirty="0"/>
              <a:t>Hurley divides his income between two goods:</a:t>
            </a:r>
            <a:br>
              <a:rPr lang="en-US" altLang="en-US" sz="2700" dirty="0"/>
            </a:br>
            <a:r>
              <a:rPr lang="en-US" altLang="en-US" sz="2700" dirty="0"/>
              <a:t>fish and mangos.  </a:t>
            </a:r>
          </a:p>
          <a:p>
            <a:pPr>
              <a:spcBef>
                <a:spcPct val="50000"/>
              </a:spcBef>
            </a:pPr>
            <a:r>
              <a:rPr lang="en-US" altLang="en-US" sz="2700" dirty="0"/>
              <a:t>A “consumption bundle” is a particular combination of the goods, </a:t>
            </a:r>
            <a:r>
              <a:rPr lang="en-US" altLang="en-US" sz="2700" i="1" dirty="0"/>
              <a:t>e.g.</a:t>
            </a:r>
            <a:r>
              <a:rPr lang="en-US" altLang="en-US" sz="2700" dirty="0"/>
              <a:t>, 40 fish &amp; 300 mangos. </a:t>
            </a:r>
          </a:p>
          <a:p>
            <a:pPr>
              <a:spcBef>
                <a:spcPct val="50000"/>
              </a:spcBef>
            </a:pPr>
            <a:r>
              <a:rPr lang="en-US" altLang="en-US" sz="2700" b="1" dirty="0">
                <a:solidFill>
                  <a:srgbClr val="CC0000"/>
                </a:solidFill>
              </a:rPr>
              <a:t>Budget constraint</a:t>
            </a:r>
            <a:r>
              <a:rPr lang="en-US" altLang="en-US" sz="2700" dirty="0"/>
              <a:t>:  the limit on the consumption bundles that a consumer can afford given his income.</a:t>
            </a:r>
          </a:p>
        </p:txBody>
      </p:sp>
    </p:spTree>
    <p:extLst>
      <p:ext uri="{BB962C8B-B14F-4D97-AF65-F5344CB8AC3E}">
        <p14:creationId xmlns:p14="http://schemas.microsoft.com/office/powerpoint/2010/main" val="287402241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2098675" y="1281114"/>
            <a:ext cx="8218488" cy="5576887"/>
          </a:xfrm>
        </p:spPr>
        <p:txBody>
          <a:bodyPr/>
          <a:lstStyle/>
          <a:p>
            <a:pPr marL="0" indent="0">
              <a:buSzPct val="115000"/>
              <a:buNone/>
            </a:pPr>
            <a:r>
              <a:rPr lang="en-US" altLang="en-US" sz="2700" dirty="0"/>
              <a:t>Hurley’s income:  $1200</a:t>
            </a:r>
          </a:p>
          <a:p>
            <a:pPr marL="0" indent="0">
              <a:spcBef>
                <a:spcPct val="20000"/>
              </a:spcBef>
              <a:buSzPct val="115000"/>
              <a:buNone/>
            </a:pPr>
            <a:r>
              <a:rPr lang="en-US" altLang="en-US" sz="2700" dirty="0"/>
              <a:t>Prices: </a:t>
            </a:r>
            <a:r>
              <a:rPr lang="en-US" altLang="en-US" sz="2700" b="1" i="1" dirty="0"/>
              <a:t>P</a:t>
            </a:r>
            <a:r>
              <a:rPr lang="en-US" altLang="en-US" sz="2700" b="1" baseline="-25000" dirty="0"/>
              <a:t>F</a:t>
            </a:r>
            <a:r>
              <a:rPr lang="en-US" altLang="en-US" sz="2700" dirty="0"/>
              <a:t> = $4 per fish, </a:t>
            </a:r>
            <a:r>
              <a:rPr lang="en-US" altLang="en-US" sz="2700" b="1" i="1" dirty="0"/>
              <a:t>P</a:t>
            </a:r>
            <a:r>
              <a:rPr lang="en-US" altLang="en-US" sz="2700" b="1" baseline="-25000" dirty="0"/>
              <a:t>M</a:t>
            </a:r>
            <a:r>
              <a:rPr lang="en-US" altLang="en-US" sz="2700" dirty="0"/>
              <a:t> = $1 per mango</a:t>
            </a:r>
          </a:p>
          <a:p>
            <a:pPr marL="623888" lvl="1" indent="-509588">
              <a:lnSpc>
                <a:spcPct val="105000"/>
              </a:lnSpc>
              <a:buSzPct val="115000"/>
              <a:buNone/>
            </a:pPr>
            <a:r>
              <a:rPr lang="en-US" altLang="en-US" sz="2600" b="1" dirty="0">
                <a:solidFill>
                  <a:srgbClr val="339966"/>
                </a:solidFill>
              </a:rPr>
              <a:t>A.	</a:t>
            </a:r>
            <a:r>
              <a:rPr lang="en-US" altLang="en-US" dirty="0"/>
              <a:t>If Hurley spends all his income on fish, </a:t>
            </a:r>
            <a:br>
              <a:rPr lang="en-US" altLang="en-US" dirty="0"/>
            </a:br>
            <a:r>
              <a:rPr lang="en-US" altLang="en-US" dirty="0"/>
              <a:t>how many fish does he buy?</a:t>
            </a:r>
          </a:p>
          <a:p>
            <a:pPr marL="623888" lvl="1" indent="-509588">
              <a:lnSpc>
                <a:spcPct val="105000"/>
              </a:lnSpc>
              <a:buSzPct val="115000"/>
              <a:buNone/>
            </a:pPr>
            <a:r>
              <a:rPr lang="en-US" altLang="en-US" sz="2600" b="1" dirty="0">
                <a:solidFill>
                  <a:srgbClr val="339966"/>
                </a:solidFill>
              </a:rPr>
              <a:t>B.	</a:t>
            </a:r>
            <a:r>
              <a:rPr lang="en-US" altLang="en-US" dirty="0"/>
              <a:t>If Hurley spends all his income on mangos, </a:t>
            </a:r>
            <a:br>
              <a:rPr lang="en-US" altLang="en-US" dirty="0"/>
            </a:br>
            <a:r>
              <a:rPr lang="en-US" altLang="en-US" dirty="0"/>
              <a:t>how many mangos does he buy?</a:t>
            </a:r>
          </a:p>
          <a:p>
            <a:pPr marL="623888" lvl="1" indent="-509588">
              <a:lnSpc>
                <a:spcPct val="105000"/>
              </a:lnSpc>
              <a:buSzPct val="115000"/>
              <a:buNone/>
            </a:pPr>
            <a:r>
              <a:rPr lang="en-US" altLang="en-US" sz="2600" b="1" dirty="0">
                <a:solidFill>
                  <a:srgbClr val="339966"/>
                </a:solidFill>
              </a:rPr>
              <a:t>C.	</a:t>
            </a:r>
            <a:r>
              <a:rPr lang="en-US" altLang="en-US" dirty="0"/>
              <a:t>If Hurley buys 100 fish, how many mangos can he buy?</a:t>
            </a:r>
          </a:p>
          <a:p>
            <a:pPr marL="623888" lvl="1" indent="-509588">
              <a:lnSpc>
                <a:spcPct val="105000"/>
              </a:lnSpc>
              <a:buSzPct val="115000"/>
              <a:buNone/>
            </a:pPr>
            <a:r>
              <a:rPr lang="en-US" altLang="en-US" sz="2600" b="1" dirty="0">
                <a:solidFill>
                  <a:srgbClr val="339966"/>
                </a:solidFill>
              </a:rPr>
              <a:t>D.	</a:t>
            </a:r>
            <a:r>
              <a:rPr lang="en-US" altLang="en-US" dirty="0"/>
              <a:t>Plot each of the bundles from parts </a:t>
            </a:r>
            <a:r>
              <a:rPr lang="en-US" altLang="en-US" b="1" dirty="0"/>
              <a:t>A</a:t>
            </a:r>
            <a:r>
              <a:rPr lang="en-US" altLang="en-US" dirty="0"/>
              <a:t> – </a:t>
            </a:r>
            <a:r>
              <a:rPr lang="en-US" altLang="en-US" b="1" dirty="0"/>
              <a:t>C</a:t>
            </a:r>
            <a:r>
              <a:rPr lang="en-US" altLang="en-US" dirty="0"/>
              <a:t> on a graph that measures fish on the horizontal axis and mangos on the vertical, connect the dots. </a:t>
            </a:r>
          </a:p>
        </p:txBody>
      </p:sp>
      <p:sp>
        <p:nvSpPr>
          <p:cNvPr id="227331" name="Rectangle 8"/>
          <p:cNvSpPr>
            <a:spLocks noChangeArrowheads="1"/>
          </p:cNvSpPr>
          <p:nvPr/>
        </p:nvSpPr>
        <p:spPr bwMode="auto">
          <a:xfrm>
            <a:off x="152400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73732" name="Rectangle 4"/>
          <p:cNvSpPr>
            <a:spLocks noGrp="1" noChangeArrowheads="1"/>
          </p:cNvSpPr>
          <p:nvPr>
            <p:ph type="title"/>
          </p:nvPr>
        </p:nvSpPr>
        <p:spPr>
          <a:xfrm>
            <a:off x="2111376" y="352425"/>
            <a:ext cx="8208963" cy="9540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0" rIns="91440" bIns="0" rtlCol="0" anchor="t">
            <a:normAutofit/>
          </a:bodyPr>
          <a:lstStyle/>
          <a:p>
            <a:pPr algn="l"/>
            <a:r>
              <a:rPr lang="en-US" altLang="en-US" sz="2000" dirty="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A C T I V E  L E A R N I N G  </a:t>
            </a:r>
            <a:r>
              <a:rPr lang="en-US" altLang="en-US" sz="2400" i="1" dirty="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1</a:t>
            </a:r>
            <a:r>
              <a:rPr lang="en-US" altLang="en-US" sz="2000" dirty="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   </a:t>
            </a:r>
            <a:br>
              <a:rPr lang="en-US" altLang="en-US" sz="2000" dirty="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br>
            <a:r>
              <a:rPr lang="en-US" altLang="en-US" sz="3200" dirty="0">
                <a:solidFill>
                  <a:srgbClr val="339966"/>
                </a:solidFill>
                <a:effectLst>
                  <a:outerShdw blurRad="38100" dist="38100" dir="2700000" algn="tl">
                    <a:srgbClr val="C0C0C0"/>
                  </a:outerShdw>
                </a:effectLst>
                <a:cs typeface="Arial" panose="020B0604020202020204" pitchFamily="34" charset="0"/>
              </a:rPr>
              <a:t>Budget Constraint</a:t>
            </a:r>
          </a:p>
        </p:txBody>
      </p:sp>
      <p:sp>
        <p:nvSpPr>
          <p:cNvPr id="227334" name="Line 9"/>
          <p:cNvSpPr>
            <a:spLocks noChangeShapeType="1"/>
          </p:cNvSpPr>
          <p:nvPr/>
        </p:nvSpPr>
        <p:spPr bwMode="auto">
          <a:xfrm>
            <a:off x="2120901" y="1225550"/>
            <a:ext cx="8207375"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35" name="Line 10"/>
          <p:cNvSpPr>
            <a:spLocks noChangeShapeType="1"/>
          </p:cNvSpPr>
          <p:nvPr/>
        </p:nvSpPr>
        <p:spPr bwMode="auto">
          <a:xfrm>
            <a:off x="2117726" y="290513"/>
            <a:ext cx="8207375"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36" name="Rectangle 8"/>
          <p:cNvSpPr>
            <a:spLocks noChangeArrowheads="1"/>
          </p:cNvSpPr>
          <p:nvPr/>
        </p:nvSpPr>
        <p:spPr bwMode="auto">
          <a:xfrm>
            <a:off x="9826626"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B04F510-6565-49CA-B64A-E83516DB7ECE}" type="slidenum">
              <a:rPr lang="en-US" altLang="en-US" sz="1700">
                <a:solidFill>
                  <a:srgbClr val="777777"/>
                </a:solidFill>
                <a:latin typeface="Tahoma" panose="020B0604030504040204" pitchFamily="34" charset="0"/>
              </a:rPr>
              <a:pPr algn="r"/>
              <a:t>13</a:t>
            </a:fld>
            <a:endParaRPr lang="en-US" altLang="en-US" sz="1700">
              <a:solidFill>
                <a:srgbClr val="777777"/>
              </a:solidFill>
              <a:latin typeface="Tahoma" panose="020B0604030504040204" pitchFamily="34" charset="0"/>
            </a:endParaRPr>
          </a:p>
        </p:txBody>
      </p:sp>
    </p:spTree>
    <p:extLst>
      <p:ext uri="{BB962C8B-B14F-4D97-AF65-F5344CB8AC3E}">
        <p14:creationId xmlns:p14="http://schemas.microsoft.com/office/powerpoint/2010/main" val="3916301738"/>
      </p:ext>
    </p:extLst>
  </p:cSld>
  <p:clrMapOvr>
    <a:masterClrMapping/>
  </p:clrMapOvr>
  <p:transition spd="med">
    <p:diamond/>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2055814" y="2005014"/>
            <a:ext cx="2238375" cy="4452937"/>
          </a:xfrm>
        </p:spPr>
        <p:txBody>
          <a:bodyPr/>
          <a:lstStyle/>
          <a:p>
            <a:pPr marL="463550" indent="-463550">
              <a:spcBef>
                <a:spcPct val="55000"/>
              </a:spcBef>
              <a:buSzPct val="115000"/>
              <a:buNone/>
            </a:pPr>
            <a:r>
              <a:rPr lang="en-US" altLang="en-US" sz="2500" b="1">
                <a:solidFill>
                  <a:srgbClr val="339966"/>
                </a:solidFill>
              </a:rPr>
              <a:t>A.  </a:t>
            </a:r>
            <a:r>
              <a:rPr lang="en-US" altLang="en-US" sz="2500"/>
              <a:t>$1200/$4</a:t>
            </a:r>
            <a:br>
              <a:rPr lang="en-US" altLang="en-US" sz="2500"/>
            </a:br>
            <a:r>
              <a:rPr lang="en-US" altLang="en-US" sz="2500"/>
              <a:t>= </a:t>
            </a:r>
            <a:r>
              <a:rPr lang="en-US" altLang="en-US" sz="2500">
                <a:solidFill>
                  <a:srgbClr val="FF0000"/>
                </a:solidFill>
              </a:rPr>
              <a:t>300</a:t>
            </a:r>
            <a:r>
              <a:rPr lang="en-US" altLang="en-US" sz="2500"/>
              <a:t> </a:t>
            </a:r>
            <a:r>
              <a:rPr lang="en-US" altLang="en-US" sz="2500">
                <a:solidFill>
                  <a:srgbClr val="FF0000"/>
                </a:solidFill>
              </a:rPr>
              <a:t>fish</a:t>
            </a:r>
          </a:p>
          <a:p>
            <a:pPr marL="463550" indent="-463550">
              <a:spcBef>
                <a:spcPct val="55000"/>
              </a:spcBef>
              <a:buSzPct val="115000"/>
              <a:buNone/>
            </a:pPr>
            <a:r>
              <a:rPr lang="en-US" altLang="en-US" sz="2500" b="1">
                <a:solidFill>
                  <a:srgbClr val="339966"/>
                </a:solidFill>
              </a:rPr>
              <a:t>B.  </a:t>
            </a:r>
            <a:r>
              <a:rPr lang="en-US" altLang="en-US" sz="2500"/>
              <a:t>$1200/$1</a:t>
            </a:r>
            <a:br>
              <a:rPr lang="en-US" altLang="en-US" sz="2500"/>
            </a:br>
            <a:r>
              <a:rPr lang="en-US" altLang="en-US" sz="2500"/>
              <a:t>= </a:t>
            </a:r>
            <a:r>
              <a:rPr lang="en-US" altLang="en-US" sz="2500">
                <a:solidFill>
                  <a:srgbClr val="FF0000"/>
                </a:solidFill>
              </a:rPr>
              <a:t>1200</a:t>
            </a:r>
            <a:r>
              <a:rPr lang="en-US" altLang="en-US" sz="2500"/>
              <a:t> </a:t>
            </a:r>
            <a:r>
              <a:rPr lang="en-US" altLang="en-US" sz="2500">
                <a:solidFill>
                  <a:srgbClr val="FF0000"/>
                </a:solidFill>
              </a:rPr>
              <a:t>mangos</a:t>
            </a:r>
          </a:p>
          <a:p>
            <a:pPr marL="463550" indent="-463550">
              <a:spcBef>
                <a:spcPct val="55000"/>
              </a:spcBef>
              <a:buSzPct val="115000"/>
              <a:buNone/>
            </a:pPr>
            <a:r>
              <a:rPr lang="en-US" altLang="en-US" sz="2500" b="1">
                <a:solidFill>
                  <a:srgbClr val="339966"/>
                </a:solidFill>
              </a:rPr>
              <a:t>C.  </a:t>
            </a:r>
            <a:r>
              <a:rPr lang="en-US" altLang="en-US" sz="2500">
                <a:solidFill>
                  <a:srgbClr val="FF0000"/>
                </a:solidFill>
              </a:rPr>
              <a:t>100</a:t>
            </a:r>
            <a:r>
              <a:rPr lang="en-US" altLang="en-US" sz="2500"/>
              <a:t> </a:t>
            </a:r>
            <a:r>
              <a:rPr lang="en-US" altLang="en-US" sz="2500">
                <a:solidFill>
                  <a:srgbClr val="FF0000"/>
                </a:solidFill>
              </a:rPr>
              <a:t>fish</a:t>
            </a:r>
            <a:r>
              <a:rPr lang="en-US" altLang="en-US" sz="2500"/>
              <a:t> cost $400,</a:t>
            </a:r>
            <a:br>
              <a:rPr lang="en-US" altLang="en-US" sz="2500"/>
            </a:br>
            <a:r>
              <a:rPr lang="en-US" altLang="en-US" sz="2500"/>
              <a:t>$800 left buys </a:t>
            </a:r>
            <a:r>
              <a:rPr lang="en-US" altLang="en-US" sz="2500">
                <a:solidFill>
                  <a:srgbClr val="FF0000"/>
                </a:solidFill>
              </a:rPr>
              <a:t>800</a:t>
            </a:r>
            <a:r>
              <a:rPr lang="en-US" altLang="en-US" sz="2500"/>
              <a:t> </a:t>
            </a:r>
            <a:r>
              <a:rPr lang="en-US" altLang="en-US" sz="2500">
                <a:solidFill>
                  <a:srgbClr val="FF0000"/>
                </a:solidFill>
              </a:rPr>
              <a:t>mangos</a:t>
            </a:r>
          </a:p>
        </p:txBody>
      </p:sp>
      <p:sp>
        <p:nvSpPr>
          <p:cNvPr id="234499" name="Rectangle 8"/>
          <p:cNvSpPr>
            <a:spLocks noChangeArrowheads="1"/>
          </p:cNvSpPr>
          <p:nvPr/>
        </p:nvSpPr>
        <p:spPr bwMode="auto">
          <a:xfrm>
            <a:off x="152400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73732" name="Rectangle 4"/>
          <p:cNvSpPr>
            <a:spLocks noGrp="1" noChangeArrowheads="1"/>
          </p:cNvSpPr>
          <p:nvPr>
            <p:ph type="title"/>
          </p:nvPr>
        </p:nvSpPr>
        <p:spPr>
          <a:xfrm>
            <a:off x="2111376" y="352425"/>
            <a:ext cx="8208963" cy="9540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0" rIns="91440" bIns="0" rtlCol="0" anchor="t">
            <a:normAutofit/>
          </a:bodyPr>
          <a:lstStyle/>
          <a:p>
            <a:pPr algn="l"/>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A C T I V E  L E A R N I N G  </a:t>
            </a:r>
            <a:r>
              <a:rPr lang="en-US" altLang="en-US" sz="2400" i="1">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1</a:t>
            </a:r>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   </a:t>
            </a:r>
            <a:b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br>
            <a:r>
              <a:rPr lang="en-US" altLang="en-US" sz="3200">
                <a:solidFill>
                  <a:srgbClr val="339966"/>
                </a:solidFill>
                <a:effectLst>
                  <a:outerShdw blurRad="38100" dist="38100" dir="2700000" algn="tl">
                    <a:srgbClr val="C0C0C0"/>
                  </a:outerShdw>
                </a:effectLst>
                <a:cs typeface="Arial" panose="020B0604020202020204" pitchFamily="34" charset="0"/>
              </a:rPr>
              <a:t>Answers</a:t>
            </a:r>
          </a:p>
        </p:txBody>
      </p:sp>
      <p:grpSp>
        <p:nvGrpSpPr>
          <p:cNvPr id="234531" name="Group 35"/>
          <p:cNvGrpSpPr>
            <a:grpSpLocks/>
          </p:cNvGrpSpPr>
          <p:nvPr/>
        </p:nvGrpSpPr>
        <p:grpSpPr bwMode="auto">
          <a:xfrm>
            <a:off x="2117725" y="290514"/>
            <a:ext cx="8210550" cy="935037"/>
            <a:chOff x="374" y="183"/>
            <a:chExt cx="5172" cy="589"/>
          </a:xfrm>
        </p:grpSpPr>
        <p:sp>
          <p:nvSpPr>
            <p:cNvPr id="234501" name="Line 9"/>
            <p:cNvSpPr>
              <a:spLocks noChangeShapeType="1"/>
            </p:cNvSpPr>
            <p:nvPr/>
          </p:nvSpPr>
          <p:spPr bwMode="auto">
            <a:xfrm>
              <a:off x="376" y="772"/>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502" name="Line 10"/>
            <p:cNvSpPr>
              <a:spLocks noChangeShapeType="1"/>
            </p:cNvSpPr>
            <p:nvPr/>
          </p:nvSpPr>
          <p:spPr bwMode="auto">
            <a:xfrm>
              <a:off x="374" y="183"/>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345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414" y="1236663"/>
            <a:ext cx="5792787"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4507" name="Text Box 11"/>
          <p:cNvSpPr txBox="1">
            <a:spLocks noChangeArrowheads="1"/>
          </p:cNvSpPr>
          <p:nvPr/>
        </p:nvSpPr>
        <p:spPr bwMode="auto">
          <a:xfrm>
            <a:off x="9405939" y="5927725"/>
            <a:ext cx="117633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50000"/>
              </a:spcBef>
            </a:pPr>
            <a:r>
              <a:rPr lang="en-US" altLang="en-US" sz="2000"/>
              <a:t>Quantity of Fish</a:t>
            </a:r>
          </a:p>
        </p:txBody>
      </p:sp>
      <p:sp>
        <p:nvSpPr>
          <p:cNvPr id="234506" name="Text Box 10"/>
          <p:cNvSpPr txBox="1">
            <a:spLocks noChangeArrowheads="1"/>
          </p:cNvSpPr>
          <p:nvPr/>
        </p:nvSpPr>
        <p:spPr bwMode="auto">
          <a:xfrm>
            <a:off x="3860801" y="1189038"/>
            <a:ext cx="14081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5000"/>
              </a:lnSpc>
              <a:spcBef>
                <a:spcPct val="50000"/>
              </a:spcBef>
            </a:pPr>
            <a:r>
              <a:rPr lang="en-US" altLang="en-US" sz="2000"/>
              <a:t>Quantity of Mangos</a:t>
            </a:r>
          </a:p>
        </p:txBody>
      </p:sp>
      <p:sp>
        <p:nvSpPr>
          <p:cNvPr id="234513" name="Line 17"/>
          <p:cNvSpPr>
            <a:spLocks noChangeShapeType="1"/>
          </p:cNvSpPr>
          <p:nvPr/>
        </p:nvSpPr>
        <p:spPr bwMode="auto">
          <a:xfrm>
            <a:off x="5337176" y="2022475"/>
            <a:ext cx="3851275" cy="38115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4519" name="Group 23"/>
          <p:cNvGrpSpPr>
            <a:grpSpLocks/>
          </p:cNvGrpSpPr>
          <p:nvPr/>
        </p:nvGrpSpPr>
        <p:grpSpPr bwMode="auto">
          <a:xfrm>
            <a:off x="9110663" y="5470525"/>
            <a:ext cx="393700" cy="427038"/>
            <a:chOff x="4779" y="3446"/>
            <a:chExt cx="248" cy="269"/>
          </a:xfrm>
        </p:grpSpPr>
        <p:sp>
          <p:nvSpPr>
            <p:cNvPr id="234510" name="Oval 25"/>
            <p:cNvSpPr>
              <a:spLocks noChangeArrowheads="1"/>
            </p:cNvSpPr>
            <p:nvPr/>
          </p:nvSpPr>
          <p:spPr bwMode="auto">
            <a:xfrm>
              <a:off x="4779" y="3628"/>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34516" name="Text Box 36"/>
            <p:cNvSpPr txBox="1">
              <a:spLocks noChangeArrowheads="1"/>
            </p:cNvSpPr>
            <p:nvPr/>
          </p:nvSpPr>
          <p:spPr bwMode="auto">
            <a:xfrm>
              <a:off x="4903" y="3446"/>
              <a:ext cx="1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solidFill>
                    <a:srgbClr val="FF0000"/>
                  </a:solidFill>
                  <a:cs typeface="Arial" panose="020B0604020202020204" pitchFamily="34" charset="0"/>
                </a:rPr>
                <a:t>A</a:t>
              </a:r>
              <a:endParaRPr lang="en-US" altLang="en-US" sz="2200" b="1" baseline="-25000">
                <a:solidFill>
                  <a:srgbClr val="FF0000"/>
                </a:solidFill>
                <a:cs typeface="Arial" panose="020B0604020202020204" pitchFamily="34" charset="0"/>
              </a:endParaRPr>
            </a:p>
          </p:txBody>
        </p:sp>
      </p:grpSp>
      <p:grpSp>
        <p:nvGrpSpPr>
          <p:cNvPr id="234520" name="Group 24"/>
          <p:cNvGrpSpPr>
            <a:grpSpLocks/>
          </p:cNvGrpSpPr>
          <p:nvPr/>
        </p:nvGrpSpPr>
        <p:grpSpPr bwMode="auto">
          <a:xfrm>
            <a:off x="5280025" y="1679576"/>
            <a:ext cx="490538" cy="409575"/>
            <a:chOff x="2366" y="1058"/>
            <a:chExt cx="309" cy="258"/>
          </a:xfrm>
        </p:grpSpPr>
        <p:sp>
          <p:nvSpPr>
            <p:cNvPr id="234512" name="Oval 25"/>
            <p:cNvSpPr>
              <a:spLocks noChangeArrowheads="1"/>
            </p:cNvSpPr>
            <p:nvPr/>
          </p:nvSpPr>
          <p:spPr bwMode="auto">
            <a:xfrm>
              <a:off x="2366" y="1229"/>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34517" name="Text Box 36"/>
            <p:cNvSpPr txBox="1">
              <a:spLocks noChangeArrowheads="1"/>
            </p:cNvSpPr>
            <p:nvPr/>
          </p:nvSpPr>
          <p:spPr bwMode="auto">
            <a:xfrm>
              <a:off x="2491" y="1058"/>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solidFill>
                    <a:srgbClr val="FF0000"/>
                  </a:solidFill>
                  <a:cs typeface="Arial" panose="020B0604020202020204" pitchFamily="34" charset="0"/>
                </a:rPr>
                <a:t>B</a:t>
              </a:r>
              <a:endParaRPr lang="en-US" altLang="en-US" sz="2200" b="1" baseline="-25000">
                <a:solidFill>
                  <a:srgbClr val="FF0000"/>
                </a:solidFill>
                <a:cs typeface="Arial" panose="020B0604020202020204" pitchFamily="34" charset="0"/>
              </a:endParaRPr>
            </a:p>
          </p:txBody>
        </p:sp>
      </p:grpSp>
      <p:grpSp>
        <p:nvGrpSpPr>
          <p:cNvPr id="234529" name="Group 33"/>
          <p:cNvGrpSpPr>
            <a:grpSpLocks/>
          </p:cNvGrpSpPr>
          <p:nvPr/>
        </p:nvGrpSpPr>
        <p:grpSpPr bwMode="auto">
          <a:xfrm>
            <a:off x="5341939" y="2959101"/>
            <a:ext cx="1717675" cy="2868613"/>
            <a:chOff x="2405" y="1864"/>
            <a:chExt cx="1082" cy="1807"/>
          </a:xfrm>
        </p:grpSpPr>
        <p:grpSp>
          <p:nvGrpSpPr>
            <p:cNvPr id="234521" name="Group 25"/>
            <p:cNvGrpSpPr>
              <a:grpSpLocks/>
            </p:cNvGrpSpPr>
            <p:nvPr/>
          </p:nvGrpSpPr>
          <p:grpSpPr bwMode="auto">
            <a:xfrm>
              <a:off x="3170" y="1864"/>
              <a:ext cx="317" cy="256"/>
              <a:chOff x="3170" y="1864"/>
              <a:chExt cx="317" cy="256"/>
            </a:xfrm>
          </p:grpSpPr>
          <p:sp>
            <p:nvSpPr>
              <p:cNvPr id="234518" name="Text Box 36"/>
              <p:cNvSpPr txBox="1">
                <a:spLocks noChangeArrowheads="1"/>
              </p:cNvSpPr>
              <p:nvPr/>
            </p:nvSpPr>
            <p:spPr bwMode="auto">
              <a:xfrm>
                <a:off x="3303" y="1864"/>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solidFill>
                      <a:srgbClr val="FF0000"/>
                    </a:solidFill>
                    <a:cs typeface="Arial" panose="020B0604020202020204" pitchFamily="34" charset="0"/>
                  </a:rPr>
                  <a:t>C</a:t>
                </a:r>
                <a:endParaRPr lang="en-US" altLang="en-US" sz="2200" b="1" baseline="-25000">
                  <a:solidFill>
                    <a:srgbClr val="FF0000"/>
                  </a:solidFill>
                  <a:cs typeface="Arial" panose="020B0604020202020204" pitchFamily="34" charset="0"/>
                </a:endParaRPr>
              </a:p>
            </p:txBody>
          </p:sp>
          <p:sp>
            <p:nvSpPr>
              <p:cNvPr id="234511" name="Oval 25"/>
              <p:cNvSpPr>
                <a:spLocks noChangeArrowheads="1"/>
              </p:cNvSpPr>
              <p:nvPr/>
            </p:nvSpPr>
            <p:spPr bwMode="auto">
              <a:xfrm>
                <a:off x="3170" y="2033"/>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grpSp>
        <p:grpSp>
          <p:nvGrpSpPr>
            <p:cNvPr id="234526" name="Group 65"/>
            <p:cNvGrpSpPr>
              <a:grpSpLocks/>
            </p:cNvGrpSpPr>
            <p:nvPr/>
          </p:nvGrpSpPr>
          <p:grpSpPr bwMode="auto">
            <a:xfrm>
              <a:off x="2405" y="2077"/>
              <a:ext cx="806" cy="1594"/>
              <a:chOff x="357" y="2450"/>
              <a:chExt cx="795" cy="646"/>
            </a:xfrm>
          </p:grpSpPr>
          <p:sp>
            <p:nvSpPr>
              <p:cNvPr id="234527" name="Line 66"/>
              <p:cNvSpPr>
                <a:spLocks noChangeShapeType="1"/>
              </p:cNvSpPr>
              <p:nvPr/>
            </p:nvSpPr>
            <p:spPr bwMode="auto">
              <a:xfrm>
                <a:off x="357" y="2450"/>
                <a:ext cx="795" cy="0"/>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4528" name="Line 67"/>
              <p:cNvSpPr>
                <a:spLocks noChangeShapeType="1"/>
              </p:cNvSpPr>
              <p:nvPr/>
            </p:nvSpPr>
            <p:spPr bwMode="auto">
              <a:xfrm>
                <a:off x="1152" y="2451"/>
                <a:ext cx="0" cy="645"/>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74140" name="Text Box 60"/>
          <p:cNvSpPr txBox="1">
            <a:spLocks noChangeArrowheads="1"/>
          </p:cNvSpPr>
          <p:nvPr/>
        </p:nvSpPr>
        <p:spPr bwMode="auto">
          <a:xfrm>
            <a:off x="6705600" y="925514"/>
            <a:ext cx="3379788" cy="1616075"/>
          </a:xfrm>
          <a:prstGeom prst="rect">
            <a:avLst/>
          </a:prstGeom>
          <a:solidFill>
            <a:srgbClr val="CCFFCC"/>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500" b="1">
                <a:solidFill>
                  <a:srgbClr val="339966"/>
                </a:solidFill>
                <a:cs typeface="Arial" panose="020B0604020202020204" pitchFamily="34" charset="0"/>
              </a:rPr>
              <a:t>D.</a:t>
            </a:r>
            <a:r>
              <a:rPr lang="en-US" altLang="en-US" sz="2500">
                <a:solidFill>
                  <a:srgbClr val="339966"/>
                </a:solidFill>
                <a:cs typeface="Arial" panose="020B0604020202020204" pitchFamily="34" charset="0"/>
              </a:rPr>
              <a:t> 	</a:t>
            </a:r>
            <a:r>
              <a:rPr lang="en-US" altLang="en-US" sz="2500">
                <a:cs typeface="Arial" panose="020B0604020202020204" pitchFamily="34" charset="0"/>
              </a:rPr>
              <a:t>Hurley’s </a:t>
            </a:r>
            <a:r>
              <a:rPr lang="en-US" altLang="en-US" sz="2500">
                <a:solidFill>
                  <a:srgbClr val="FF0000"/>
                </a:solidFill>
                <a:cs typeface="Arial" panose="020B0604020202020204" pitchFamily="34" charset="0"/>
              </a:rPr>
              <a:t>budget constraint</a:t>
            </a:r>
            <a:r>
              <a:rPr lang="en-US" altLang="en-US" sz="2500">
                <a:cs typeface="Arial" panose="020B0604020202020204" pitchFamily="34" charset="0"/>
              </a:rPr>
              <a:t> shows the bundles he can afford.</a:t>
            </a:r>
          </a:p>
        </p:txBody>
      </p:sp>
    </p:spTree>
    <p:extLst>
      <p:ext uri="{BB962C8B-B14F-4D97-AF65-F5344CB8AC3E}">
        <p14:creationId xmlns:p14="http://schemas.microsoft.com/office/powerpoint/2010/main" val="2560151198"/>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8">
                                            <p:txEl>
                                              <p:pRg st="0" end="0"/>
                                            </p:txEl>
                                          </p:spTgt>
                                        </p:tgtEl>
                                        <p:attrNameLst>
                                          <p:attrName>style.visibility</p:attrName>
                                        </p:attrNameLst>
                                      </p:cBhvr>
                                      <p:to>
                                        <p:strVal val="visible"/>
                                      </p:to>
                                    </p:set>
                                    <p:animEffect transition="in" filter="wipe(left)">
                                      <p:cBhvr>
                                        <p:cTn id="7" dur="500"/>
                                        <p:tgtEl>
                                          <p:spTgt spid="234498">
                                            <p:txEl>
                                              <p:pRg st="0" end="0"/>
                                            </p:txEl>
                                          </p:spTgt>
                                        </p:tgtEl>
                                      </p:cBhvr>
                                    </p:animEffect>
                                  </p:childTnLst>
                                  <p:subTnLst>
                                    <p:animClr clrSpc="rgb" dir="cw">
                                      <p:cBhvr override="childStyle">
                                        <p:cTn dur="1" fill="hold" display="0" masterRel="nextClick" afterEffect="1"/>
                                        <p:tgtEl>
                                          <p:spTgt spid="234498">
                                            <p:txEl>
                                              <p:pRg st="0" end="0"/>
                                            </p:txEl>
                                          </p:spTgt>
                                        </p:tgtEl>
                                        <p:attrNameLst>
                                          <p:attrName>ppt_c</p:attrName>
                                        </p:attrNameLst>
                                      </p:cBhvr>
                                      <p:to>
                                        <a:srgbClr val="000000"/>
                                      </p:to>
                                    </p:animClr>
                                  </p:subTnLst>
                                </p:cTn>
                              </p:par>
                              <p:par>
                                <p:cTn id="8" presetID="18" presetClass="entr" presetSubtype="12" fill="hold" nodeType="withEffect">
                                  <p:stCondLst>
                                    <p:cond delay="0"/>
                                  </p:stCondLst>
                                  <p:childTnLst>
                                    <p:set>
                                      <p:cBhvr>
                                        <p:cTn id="9" dur="1" fill="hold">
                                          <p:stCondLst>
                                            <p:cond delay="0"/>
                                          </p:stCondLst>
                                        </p:cTn>
                                        <p:tgtEl>
                                          <p:spTgt spid="234519"/>
                                        </p:tgtEl>
                                        <p:attrNameLst>
                                          <p:attrName>style.visibility</p:attrName>
                                        </p:attrNameLst>
                                      </p:cBhvr>
                                      <p:to>
                                        <p:strVal val="visible"/>
                                      </p:to>
                                    </p:set>
                                    <p:animEffect transition="in" filter="strips(downLeft)">
                                      <p:cBhvr>
                                        <p:cTn id="10" dur="500"/>
                                        <p:tgtEl>
                                          <p:spTgt spid="234519"/>
                                        </p:tgtEl>
                                      </p:cBhvr>
                                    </p:animEffect>
                                  </p:childTnLst>
                                  <p:subTnLst>
                                    <p:animClr clrSpc="rgb" dir="cw">
                                      <p:cBhvr override="childStyle">
                                        <p:cTn dur="1" fill="hold" display="0" masterRel="nextClick" afterEffect="1"/>
                                        <p:tgtEl>
                                          <p:spTgt spid="234519"/>
                                        </p:tgtEl>
                                        <p:attrNameLst>
                                          <p:attrName>ppt_c</p:attrName>
                                        </p:attrNameLst>
                                      </p:cBhvr>
                                      <p:to>
                                        <a:srgbClr val="0000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4498">
                                            <p:txEl>
                                              <p:pRg st="1" end="1"/>
                                            </p:txEl>
                                          </p:spTgt>
                                        </p:tgtEl>
                                        <p:attrNameLst>
                                          <p:attrName>style.visibility</p:attrName>
                                        </p:attrNameLst>
                                      </p:cBhvr>
                                      <p:to>
                                        <p:strVal val="visible"/>
                                      </p:to>
                                    </p:set>
                                    <p:animEffect transition="in" filter="wipe(left)">
                                      <p:cBhvr>
                                        <p:cTn id="15" dur="500"/>
                                        <p:tgtEl>
                                          <p:spTgt spid="234498">
                                            <p:txEl>
                                              <p:pRg st="1" end="1"/>
                                            </p:txEl>
                                          </p:spTgt>
                                        </p:tgtEl>
                                      </p:cBhvr>
                                    </p:animEffect>
                                  </p:childTnLst>
                                  <p:subTnLst>
                                    <p:animClr clrSpc="rgb" dir="cw">
                                      <p:cBhvr override="childStyle">
                                        <p:cTn dur="1" fill="hold" display="0" masterRel="nextClick" afterEffect="1"/>
                                        <p:tgtEl>
                                          <p:spTgt spid="234498">
                                            <p:txEl>
                                              <p:pRg st="1" end="1"/>
                                            </p:txEl>
                                          </p:spTgt>
                                        </p:tgtEl>
                                        <p:attrNameLst>
                                          <p:attrName>ppt_c</p:attrName>
                                        </p:attrNameLst>
                                      </p:cBhvr>
                                      <p:to>
                                        <a:srgbClr val="000000"/>
                                      </p:to>
                                    </p:animClr>
                                  </p:subTnLst>
                                </p:cTn>
                              </p:par>
                              <p:par>
                                <p:cTn id="16" presetID="18" presetClass="entr" presetSubtype="12" fill="hold" nodeType="withEffect">
                                  <p:stCondLst>
                                    <p:cond delay="0"/>
                                  </p:stCondLst>
                                  <p:childTnLst>
                                    <p:set>
                                      <p:cBhvr>
                                        <p:cTn id="17" dur="1" fill="hold">
                                          <p:stCondLst>
                                            <p:cond delay="0"/>
                                          </p:stCondLst>
                                        </p:cTn>
                                        <p:tgtEl>
                                          <p:spTgt spid="234520"/>
                                        </p:tgtEl>
                                        <p:attrNameLst>
                                          <p:attrName>style.visibility</p:attrName>
                                        </p:attrNameLst>
                                      </p:cBhvr>
                                      <p:to>
                                        <p:strVal val="visible"/>
                                      </p:to>
                                    </p:set>
                                    <p:animEffect transition="in" filter="strips(downLeft)">
                                      <p:cBhvr>
                                        <p:cTn id="18" dur="500"/>
                                        <p:tgtEl>
                                          <p:spTgt spid="234520"/>
                                        </p:tgtEl>
                                      </p:cBhvr>
                                    </p:animEffect>
                                  </p:childTnLst>
                                  <p:subTnLst>
                                    <p:animClr clrSpc="rgb" dir="cw">
                                      <p:cBhvr override="childStyle">
                                        <p:cTn dur="1" fill="hold" display="0" masterRel="nextClick" afterEffect="1"/>
                                        <p:tgtEl>
                                          <p:spTgt spid="234520"/>
                                        </p:tgtEl>
                                        <p:attrNameLst>
                                          <p:attrName>ppt_c</p:attrName>
                                        </p:attrNameLst>
                                      </p:cBhvr>
                                      <p:to>
                                        <a:srgbClr val="0000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4498">
                                            <p:txEl>
                                              <p:pRg st="2" end="2"/>
                                            </p:txEl>
                                          </p:spTgt>
                                        </p:tgtEl>
                                        <p:attrNameLst>
                                          <p:attrName>style.visibility</p:attrName>
                                        </p:attrNameLst>
                                      </p:cBhvr>
                                      <p:to>
                                        <p:strVal val="visible"/>
                                      </p:to>
                                    </p:set>
                                    <p:animEffect transition="in" filter="wipe(left)">
                                      <p:cBhvr>
                                        <p:cTn id="23" dur="500"/>
                                        <p:tgtEl>
                                          <p:spTgt spid="234498">
                                            <p:txEl>
                                              <p:pRg st="2" end="2"/>
                                            </p:txEl>
                                          </p:spTgt>
                                        </p:tgtEl>
                                      </p:cBhvr>
                                    </p:animEffect>
                                  </p:childTnLst>
                                  <p:subTnLst>
                                    <p:animClr clrSpc="rgb" dir="cw">
                                      <p:cBhvr override="childStyle">
                                        <p:cTn dur="1" fill="hold" display="0" masterRel="nextClick" afterEffect="1"/>
                                        <p:tgtEl>
                                          <p:spTgt spid="234498">
                                            <p:txEl>
                                              <p:pRg st="2" end="2"/>
                                            </p:txEl>
                                          </p:spTgt>
                                        </p:tgtEl>
                                        <p:attrNameLst>
                                          <p:attrName>ppt_c</p:attrName>
                                        </p:attrNameLst>
                                      </p:cBhvr>
                                      <p:to>
                                        <a:srgbClr val="000000"/>
                                      </p:to>
                                    </p:animClr>
                                  </p:subTnLst>
                                </p:cTn>
                              </p:par>
                              <p:par>
                                <p:cTn id="24" presetID="18" presetClass="entr" presetSubtype="9" fill="hold" nodeType="withEffect">
                                  <p:stCondLst>
                                    <p:cond delay="0"/>
                                  </p:stCondLst>
                                  <p:childTnLst>
                                    <p:set>
                                      <p:cBhvr>
                                        <p:cTn id="25" dur="1" fill="hold">
                                          <p:stCondLst>
                                            <p:cond delay="0"/>
                                          </p:stCondLst>
                                        </p:cTn>
                                        <p:tgtEl>
                                          <p:spTgt spid="234529"/>
                                        </p:tgtEl>
                                        <p:attrNameLst>
                                          <p:attrName>style.visibility</p:attrName>
                                        </p:attrNameLst>
                                      </p:cBhvr>
                                      <p:to>
                                        <p:strVal val="visible"/>
                                      </p:to>
                                    </p:set>
                                    <p:animEffect transition="in" filter="strips(upLeft)">
                                      <p:cBhvr>
                                        <p:cTn id="26" dur="500"/>
                                        <p:tgtEl>
                                          <p:spTgt spid="234529"/>
                                        </p:tgtEl>
                                      </p:cBhvr>
                                    </p:animEffect>
                                  </p:childTnLst>
                                  <p:subTnLst>
                                    <p:animClr clrSpc="rgb" dir="cw">
                                      <p:cBhvr override="childStyle">
                                        <p:cTn dur="1" fill="hold" display="0" masterRel="nextClick" afterEffect="1"/>
                                        <p:tgtEl>
                                          <p:spTgt spid="234529"/>
                                        </p:tgtEl>
                                        <p:attrNameLst>
                                          <p:attrName>ppt_c</p:attrName>
                                        </p:attrNameLst>
                                      </p:cBhvr>
                                      <p:to>
                                        <a:srgbClr val="0000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34513"/>
                                        </p:tgtEl>
                                        <p:attrNameLst>
                                          <p:attrName>style.visibility</p:attrName>
                                        </p:attrNameLst>
                                      </p:cBhvr>
                                      <p:to>
                                        <p:strVal val="visible"/>
                                      </p:to>
                                    </p:set>
                                    <p:animEffect transition="in" filter="strips(downRight)">
                                      <p:cBhvr>
                                        <p:cTn id="31" dur="500"/>
                                        <p:tgtEl>
                                          <p:spTgt spid="2345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4140"/>
                                        </p:tgtEl>
                                        <p:attrNameLst>
                                          <p:attrName>style.visibility</p:attrName>
                                        </p:attrNameLst>
                                      </p:cBhvr>
                                      <p:to>
                                        <p:strVal val="visible"/>
                                      </p:to>
                                    </p:set>
                                    <p:animEffect transition="in" filter="fade">
                                      <p:cBhvr>
                                        <p:cTn id="34" dur="1000"/>
                                        <p:tgtEl>
                                          <p:spTgt spid="17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build="p" bldLvl="4"/>
      <p:bldP spid="234513" grpId="0" animBg="1"/>
      <p:bldP spid="1741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838200" y="365126"/>
            <a:ext cx="10515600" cy="593726"/>
          </a:xfrm>
        </p:spPr>
        <p:txBody>
          <a:bodyPr>
            <a:normAutofit fontScale="90000"/>
          </a:bodyPr>
          <a:lstStyle/>
          <a:p>
            <a:r>
              <a:rPr lang="en-US" altLang="en-US" dirty="0"/>
              <a:t>The Slope of the Budget Constraint</a:t>
            </a:r>
          </a:p>
        </p:txBody>
      </p:sp>
      <p:pic>
        <p:nvPicPr>
          <p:cNvPr id="2365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414" y="1236663"/>
            <a:ext cx="5792787"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6556" name="Text Box 12"/>
          <p:cNvSpPr txBox="1">
            <a:spLocks noChangeArrowheads="1"/>
          </p:cNvSpPr>
          <p:nvPr/>
        </p:nvSpPr>
        <p:spPr bwMode="auto">
          <a:xfrm>
            <a:off x="9405939" y="5927725"/>
            <a:ext cx="117633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50000"/>
              </a:spcBef>
            </a:pPr>
            <a:r>
              <a:rPr lang="en-US" altLang="en-US" sz="2000"/>
              <a:t>Quantity of Fish</a:t>
            </a:r>
          </a:p>
        </p:txBody>
      </p:sp>
      <p:sp>
        <p:nvSpPr>
          <p:cNvPr id="236557" name="Text Box 13"/>
          <p:cNvSpPr txBox="1">
            <a:spLocks noChangeArrowheads="1"/>
          </p:cNvSpPr>
          <p:nvPr/>
        </p:nvSpPr>
        <p:spPr bwMode="auto">
          <a:xfrm>
            <a:off x="3860801" y="1189038"/>
            <a:ext cx="14081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5000"/>
              </a:lnSpc>
              <a:spcBef>
                <a:spcPct val="50000"/>
              </a:spcBef>
            </a:pPr>
            <a:r>
              <a:rPr lang="en-US" altLang="en-US" sz="2000"/>
              <a:t>Quantity of Mangos</a:t>
            </a:r>
          </a:p>
        </p:txBody>
      </p:sp>
      <p:sp>
        <p:nvSpPr>
          <p:cNvPr id="236558" name="Line 14"/>
          <p:cNvSpPr>
            <a:spLocks noChangeShapeType="1"/>
          </p:cNvSpPr>
          <p:nvPr/>
        </p:nvSpPr>
        <p:spPr bwMode="auto">
          <a:xfrm>
            <a:off x="5337176" y="2022475"/>
            <a:ext cx="3851275" cy="381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6559" name="Group 15"/>
          <p:cNvGrpSpPr>
            <a:grpSpLocks/>
          </p:cNvGrpSpPr>
          <p:nvPr/>
        </p:nvGrpSpPr>
        <p:grpSpPr bwMode="auto">
          <a:xfrm>
            <a:off x="7189788" y="3563939"/>
            <a:ext cx="393700" cy="427037"/>
            <a:chOff x="4779" y="3446"/>
            <a:chExt cx="248" cy="269"/>
          </a:xfrm>
        </p:grpSpPr>
        <p:sp>
          <p:nvSpPr>
            <p:cNvPr id="236560" name="Oval 25"/>
            <p:cNvSpPr>
              <a:spLocks noChangeArrowheads="1"/>
            </p:cNvSpPr>
            <p:nvPr/>
          </p:nvSpPr>
          <p:spPr bwMode="auto">
            <a:xfrm>
              <a:off x="4779" y="3628"/>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36561" name="Text Box 36"/>
            <p:cNvSpPr txBox="1">
              <a:spLocks noChangeArrowheads="1"/>
            </p:cNvSpPr>
            <p:nvPr/>
          </p:nvSpPr>
          <p:spPr bwMode="auto">
            <a:xfrm>
              <a:off x="4903" y="3446"/>
              <a:ext cx="1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solidFill>
                    <a:srgbClr val="FF0000"/>
                  </a:solidFill>
                  <a:cs typeface="Arial" panose="020B0604020202020204" pitchFamily="34" charset="0"/>
                </a:rPr>
                <a:t>D</a:t>
              </a:r>
              <a:endParaRPr lang="en-US" altLang="en-US" sz="2200" b="1" baseline="-25000">
                <a:solidFill>
                  <a:srgbClr val="FF0000"/>
                </a:solidFill>
                <a:cs typeface="Arial" panose="020B0604020202020204" pitchFamily="34" charset="0"/>
              </a:endParaRPr>
            </a:p>
          </p:txBody>
        </p:sp>
      </p:grpSp>
      <p:sp>
        <p:nvSpPr>
          <p:cNvPr id="176131" name="Rectangle 3"/>
          <p:cNvSpPr>
            <a:spLocks noChangeArrowheads="1"/>
          </p:cNvSpPr>
          <p:nvPr/>
        </p:nvSpPr>
        <p:spPr bwMode="auto">
          <a:xfrm>
            <a:off x="1793876" y="1057275"/>
            <a:ext cx="2836863"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287338" indent="-173038">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Bef>
                <a:spcPct val="40000"/>
              </a:spcBef>
              <a:buFont typeface="Wingdings" panose="05000000000000000000" pitchFamily="2" charset="2"/>
              <a:buNone/>
            </a:pPr>
            <a:r>
              <a:rPr lang="en-US" altLang="en-US" sz="2500"/>
              <a:t>From </a:t>
            </a:r>
            <a:r>
              <a:rPr lang="en-US" altLang="en-US" sz="2500" b="1">
                <a:solidFill>
                  <a:srgbClr val="FF0000"/>
                </a:solidFill>
              </a:rPr>
              <a:t>C</a:t>
            </a:r>
            <a:r>
              <a:rPr lang="en-US" altLang="en-US" sz="2500"/>
              <a:t> to </a:t>
            </a:r>
            <a:r>
              <a:rPr lang="en-US" altLang="en-US" sz="2500" b="1">
                <a:solidFill>
                  <a:srgbClr val="FF0000"/>
                </a:solidFill>
              </a:rPr>
              <a:t>D</a:t>
            </a:r>
            <a:r>
              <a:rPr lang="en-US" altLang="en-US" sz="2500"/>
              <a:t>, </a:t>
            </a:r>
          </a:p>
          <a:p>
            <a:pPr lvl="1">
              <a:spcBef>
                <a:spcPct val="40000"/>
              </a:spcBef>
              <a:buFont typeface="Wingdings" panose="05000000000000000000" pitchFamily="2" charset="2"/>
              <a:buNone/>
            </a:pPr>
            <a:r>
              <a:rPr lang="en-US" altLang="en-US" sz="2500"/>
              <a:t>“rise” =</a:t>
            </a:r>
            <a:br>
              <a:rPr lang="en-US" altLang="en-US" sz="2500"/>
            </a:br>
            <a:r>
              <a:rPr lang="en-US" altLang="en-US" sz="2500">
                <a:solidFill>
                  <a:srgbClr val="0000FF"/>
                </a:solidFill>
              </a:rPr>
              <a:t>–200 mangos</a:t>
            </a:r>
          </a:p>
          <a:p>
            <a:pPr lvl="1">
              <a:spcBef>
                <a:spcPct val="40000"/>
              </a:spcBef>
              <a:buFont typeface="Wingdings" panose="05000000000000000000" pitchFamily="2" charset="2"/>
              <a:buNone/>
            </a:pPr>
            <a:r>
              <a:rPr lang="en-US" altLang="en-US" sz="2500"/>
              <a:t>“run” = </a:t>
            </a:r>
            <a:br>
              <a:rPr lang="en-US" altLang="en-US" sz="2500"/>
            </a:br>
            <a:r>
              <a:rPr lang="en-US" altLang="en-US" sz="2500">
                <a:solidFill>
                  <a:srgbClr val="0000FF"/>
                </a:solidFill>
              </a:rPr>
              <a:t>+50 fish</a:t>
            </a:r>
          </a:p>
          <a:p>
            <a:pPr lvl="1">
              <a:spcBef>
                <a:spcPct val="40000"/>
              </a:spcBef>
              <a:buFont typeface="Wingdings" panose="05000000000000000000" pitchFamily="2" charset="2"/>
              <a:buNone/>
            </a:pPr>
            <a:r>
              <a:rPr lang="en-US" altLang="en-US" sz="2500"/>
              <a:t>Slope = – 4</a:t>
            </a:r>
          </a:p>
          <a:p>
            <a:pPr>
              <a:spcBef>
                <a:spcPct val="40000"/>
              </a:spcBef>
              <a:buFont typeface="Wingdings" panose="05000000000000000000" pitchFamily="2" charset="2"/>
              <a:buNone/>
            </a:pPr>
            <a:r>
              <a:rPr lang="en-US" altLang="en-US" sz="2500"/>
              <a:t>Hurley must </a:t>
            </a:r>
            <a:br>
              <a:rPr lang="en-US" altLang="en-US" sz="2500"/>
            </a:br>
            <a:r>
              <a:rPr lang="en-US" altLang="en-US" sz="2500"/>
              <a:t>give up </a:t>
            </a:r>
            <a:br>
              <a:rPr lang="en-US" altLang="en-US" sz="2500"/>
            </a:br>
            <a:r>
              <a:rPr lang="en-US" altLang="en-US" sz="2500"/>
              <a:t>4 mangos </a:t>
            </a:r>
            <a:br>
              <a:rPr lang="en-US" altLang="en-US" sz="2500"/>
            </a:br>
            <a:r>
              <a:rPr lang="en-US" altLang="en-US" sz="2500"/>
              <a:t>to get one fish.</a:t>
            </a:r>
          </a:p>
        </p:txBody>
      </p:sp>
      <p:grpSp>
        <p:nvGrpSpPr>
          <p:cNvPr id="236575" name="Group 31"/>
          <p:cNvGrpSpPr>
            <a:grpSpLocks/>
          </p:cNvGrpSpPr>
          <p:nvPr/>
        </p:nvGrpSpPr>
        <p:grpSpPr bwMode="auto">
          <a:xfrm>
            <a:off x="6556375" y="2959100"/>
            <a:ext cx="503238" cy="406400"/>
            <a:chOff x="3170" y="1864"/>
            <a:chExt cx="317" cy="256"/>
          </a:xfrm>
        </p:grpSpPr>
        <p:sp>
          <p:nvSpPr>
            <p:cNvPr id="236576" name="Text Box 36"/>
            <p:cNvSpPr txBox="1">
              <a:spLocks noChangeArrowheads="1"/>
            </p:cNvSpPr>
            <p:nvPr/>
          </p:nvSpPr>
          <p:spPr bwMode="auto">
            <a:xfrm>
              <a:off x="3303" y="1864"/>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solidFill>
                    <a:srgbClr val="FF0000"/>
                  </a:solidFill>
                  <a:cs typeface="Arial" panose="020B0604020202020204" pitchFamily="34" charset="0"/>
                </a:rPr>
                <a:t>C</a:t>
              </a:r>
              <a:endParaRPr lang="en-US" altLang="en-US" sz="2200" b="1" baseline="-25000">
                <a:solidFill>
                  <a:srgbClr val="FF0000"/>
                </a:solidFill>
                <a:cs typeface="Arial" panose="020B0604020202020204" pitchFamily="34" charset="0"/>
              </a:endParaRPr>
            </a:p>
          </p:txBody>
        </p:sp>
        <p:sp>
          <p:nvSpPr>
            <p:cNvPr id="236577" name="Oval 25"/>
            <p:cNvSpPr>
              <a:spLocks noChangeArrowheads="1"/>
            </p:cNvSpPr>
            <p:nvPr/>
          </p:nvSpPr>
          <p:spPr bwMode="auto">
            <a:xfrm>
              <a:off x="3170" y="2033"/>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grpSp>
      <p:sp>
        <p:nvSpPr>
          <p:cNvPr id="236581" name="Line 37"/>
          <p:cNvSpPr>
            <a:spLocks noChangeShapeType="1"/>
          </p:cNvSpPr>
          <p:nvPr/>
        </p:nvSpPr>
        <p:spPr bwMode="auto">
          <a:xfrm flipH="1">
            <a:off x="6616701" y="3365500"/>
            <a:ext cx="4763" cy="5730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82" name="Line 38"/>
          <p:cNvSpPr>
            <a:spLocks noChangeShapeType="1"/>
          </p:cNvSpPr>
          <p:nvPr/>
        </p:nvSpPr>
        <p:spPr bwMode="auto">
          <a:xfrm>
            <a:off x="6621463" y="3927475"/>
            <a:ext cx="5715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45141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wipe(left)">
                                      <p:cBhvr>
                                        <p:cTn id="12" dur="500"/>
                                        <p:tgtEl>
                                          <p:spTgt spid="176131">
                                            <p:txEl>
                                              <p:pRg st="1" end="1"/>
                                            </p:txEl>
                                          </p:spTgt>
                                        </p:tgtEl>
                                      </p:cBhvr>
                                    </p:animEffect>
                                  </p:childTnLst>
                                  <p:subTnLst>
                                    <p:animClr clrSpc="rgb" dir="cw">
                                      <p:cBhvr override="childStyle">
                                        <p:cTn dur="1" fill="hold" display="0" masterRel="nextClick" afterEffect="1"/>
                                        <p:tgtEl>
                                          <p:spTgt spid="176131">
                                            <p:txEl>
                                              <p:pRg st="1" end="1"/>
                                            </p:txEl>
                                          </p:spTgt>
                                        </p:tgtEl>
                                        <p:attrNameLst>
                                          <p:attrName>ppt_c</p:attrName>
                                        </p:attrNameLst>
                                      </p:cBhvr>
                                      <p:to>
                                        <a:schemeClr val="tx1"/>
                                      </p:to>
                                    </p:animClr>
                                  </p:subTnLst>
                                </p:cTn>
                              </p:par>
                              <p:par>
                                <p:cTn id="13" presetID="22" presetClass="entr" presetSubtype="1" fill="hold" grpId="0" nodeType="withEffect">
                                  <p:stCondLst>
                                    <p:cond delay="0"/>
                                  </p:stCondLst>
                                  <p:childTnLst>
                                    <p:set>
                                      <p:cBhvr>
                                        <p:cTn id="14" dur="1" fill="hold">
                                          <p:stCondLst>
                                            <p:cond delay="0"/>
                                          </p:stCondLst>
                                        </p:cTn>
                                        <p:tgtEl>
                                          <p:spTgt spid="236581"/>
                                        </p:tgtEl>
                                        <p:attrNameLst>
                                          <p:attrName>style.visibility</p:attrName>
                                        </p:attrNameLst>
                                      </p:cBhvr>
                                      <p:to>
                                        <p:strVal val="visible"/>
                                      </p:to>
                                    </p:set>
                                    <p:animEffect transition="in" filter="wipe(up)">
                                      <p:cBhvr>
                                        <p:cTn id="15" dur="500"/>
                                        <p:tgtEl>
                                          <p:spTgt spid="236581"/>
                                        </p:tgtEl>
                                      </p:cBhvr>
                                    </p:animEffect>
                                  </p:childTnLst>
                                  <p:subTnLst>
                                    <p:animClr clrSpc="rgb" dir="cw">
                                      <p:cBhvr override="childStyle">
                                        <p:cTn dur="1" fill="hold" display="0" masterRel="nextClick" afterEffect="1"/>
                                        <p:tgtEl>
                                          <p:spTgt spid="236581"/>
                                        </p:tgtEl>
                                        <p:attrNameLst>
                                          <p:attrName>ppt_c</p:attrName>
                                        </p:attrNameLst>
                                      </p:cBhvr>
                                      <p:to>
                                        <a:schemeClr val="bg2"/>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6131">
                                            <p:txEl>
                                              <p:pRg st="2" end="2"/>
                                            </p:txEl>
                                          </p:spTgt>
                                        </p:tgtEl>
                                        <p:attrNameLst>
                                          <p:attrName>style.visibility</p:attrName>
                                        </p:attrNameLst>
                                      </p:cBhvr>
                                      <p:to>
                                        <p:strVal val="visible"/>
                                      </p:to>
                                    </p:set>
                                    <p:animEffect transition="in" filter="wipe(left)">
                                      <p:cBhvr>
                                        <p:cTn id="20" dur="500"/>
                                        <p:tgtEl>
                                          <p:spTgt spid="176131">
                                            <p:txEl>
                                              <p:pRg st="2" end="2"/>
                                            </p:txEl>
                                          </p:spTgt>
                                        </p:tgtEl>
                                      </p:cBhvr>
                                    </p:animEffect>
                                  </p:childTnLst>
                                  <p:subTnLst>
                                    <p:animClr clrSpc="rgb" dir="cw">
                                      <p:cBhvr override="childStyle">
                                        <p:cTn dur="1" fill="hold" display="0" masterRel="nextClick" afterEffect="1"/>
                                        <p:tgtEl>
                                          <p:spTgt spid="176131">
                                            <p:txEl>
                                              <p:pRg st="2" end="2"/>
                                            </p:txEl>
                                          </p:spTgt>
                                        </p:tgtEl>
                                        <p:attrNameLst>
                                          <p:attrName>ppt_c</p:attrName>
                                        </p:attrNameLst>
                                      </p:cBhvr>
                                      <p:to>
                                        <a:schemeClr val="tx1"/>
                                      </p:to>
                                    </p:animClr>
                                  </p:subTnLst>
                                </p:cTn>
                              </p:par>
                              <p:par>
                                <p:cTn id="21" presetID="22" presetClass="entr" presetSubtype="8" fill="hold" grpId="0" nodeType="withEffect">
                                  <p:stCondLst>
                                    <p:cond delay="0"/>
                                  </p:stCondLst>
                                  <p:childTnLst>
                                    <p:set>
                                      <p:cBhvr>
                                        <p:cTn id="22" dur="1" fill="hold">
                                          <p:stCondLst>
                                            <p:cond delay="0"/>
                                          </p:stCondLst>
                                        </p:cTn>
                                        <p:tgtEl>
                                          <p:spTgt spid="236582"/>
                                        </p:tgtEl>
                                        <p:attrNameLst>
                                          <p:attrName>style.visibility</p:attrName>
                                        </p:attrNameLst>
                                      </p:cBhvr>
                                      <p:to>
                                        <p:strVal val="visible"/>
                                      </p:to>
                                    </p:set>
                                    <p:animEffect transition="in" filter="wipe(left)">
                                      <p:cBhvr>
                                        <p:cTn id="23" dur="500"/>
                                        <p:tgtEl>
                                          <p:spTgt spid="236582"/>
                                        </p:tgtEl>
                                      </p:cBhvr>
                                    </p:animEffect>
                                  </p:childTnLst>
                                  <p:subTnLst>
                                    <p:animClr clrSpc="rgb" dir="cw">
                                      <p:cBhvr override="childStyle">
                                        <p:cTn dur="1" fill="hold" display="0" masterRel="nextClick" afterEffect="1"/>
                                        <p:tgtEl>
                                          <p:spTgt spid="236582"/>
                                        </p:tgtEl>
                                        <p:attrNameLst>
                                          <p:attrName>ppt_c</p:attrName>
                                        </p:attrNameLst>
                                      </p:cBhvr>
                                      <p:to>
                                        <a:schemeClr val="bg2"/>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6131">
                                            <p:txEl>
                                              <p:pRg st="3" end="3"/>
                                            </p:txEl>
                                          </p:spTgt>
                                        </p:tgtEl>
                                        <p:attrNameLst>
                                          <p:attrName>style.visibility</p:attrName>
                                        </p:attrNameLst>
                                      </p:cBhvr>
                                      <p:to>
                                        <p:strVal val="visible"/>
                                      </p:to>
                                    </p:set>
                                    <p:animEffect transition="in" filter="wipe(left)">
                                      <p:cBhvr>
                                        <p:cTn id="28" dur="500"/>
                                        <p:tgtEl>
                                          <p:spTgt spid="17613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6131">
                                            <p:txEl>
                                              <p:pRg st="4" end="4"/>
                                            </p:txEl>
                                          </p:spTgt>
                                        </p:tgtEl>
                                        <p:attrNameLst>
                                          <p:attrName>style.visibility</p:attrName>
                                        </p:attrNameLst>
                                      </p:cBhvr>
                                      <p:to>
                                        <p:strVal val="visible"/>
                                      </p:to>
                                    </p:set>
                                    <p:animEffect transition="in" filter="wipe(left)">
                                      <p:cBhvr>
                                        <p:cTn id="33" dur="500"/>
                                        <p:tgtEl>
                                          <p:spTgt spid="176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bldLvl="5"/>
      <p:bldP spid="236581" grpId="0" animBg="1"/>
      <p:bldP spid="2365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981200" y="263525"/>
            <a:ext cx="8229600" cy="649288"/>
          </a:xfrm>
        </p:spPr>
        <p:txBody>
          <a:bodyPr/>
          <a:lstStyle/>
          <a:p>
            <a:r>
              <a:rPr lang="en-US" altLang="en-US" sz="3600"/>
              <a:t>The Slope of the Budget Constraint</a:t>
            </a:r>
          </a:p>
        </p:txBody>
      </p:sp>
      <p:sp>
        <p:nvSpPr>
          <p:cNvPr id="61443" name="Rectangle 3"/>
          <p:cNvSpPr>
            <a:spLocks noGrp="1" noChangeArrowheads="1"/>
          </p:cNvSpPr>
          <p:nvPr>
            <p:ph type="body" idx="4294967295"/>
          </p:nvPr>
        </p:nvSpPr>
        <p:spPr>
          <a:xfrm>
            <a:off x="676656" y="1433016"/>
            <a:ext cx="10753725" cy="4344850"/>
          </a:xfrm>
        </p:spPr>
        <p:txBody>
          <a:bodyPr/>
          <a:lstStyle/>
          <a:p>
            <a:pPr marL="0" indent="0">
              <a:buNone/>
            </a:pPr>
            <a:r>
              <a:rPr lang="en-US" altLang="en-US" dirty="0"/>
              <a:t>The slope of the budget constraint equals</a:t>
            </a:r>
          </a:p>
          <a:p>
            <a:pPr marL="460375" lvl="1">
              <a:lnSpc>
                <a:spcPct val="105000"/>
              </a:lnSpc>
              <a:spcBef>
                <a:spcPct val="25000"/>
              </a:spcBef>
              <a:buFont typeface="Arial" panose="020B0604020202020204" pitchFamily="34" charset="0"/>
              <a:buChar char="•"/>
            </a:pPr>
            <a:r>
              <a:rPr lang="en-US" altLang="en-US" dirty="0"/>
              <a:t>the rate at which Hurley can trade mangos for fish</a:t>
            </a:r>
          </a:p>
          <a:p>
            <a:pPr marL="460375" lvl="1">
              <a:lnSpc>
                <a:spcPct val="105000"/>
              </a:lnSpc>
              <a:spcBef>
                <a:spcPct val="25000"/>
              </a:spcBef>
              <a:buFont typeface="Arial" panose="020B0604020202020204" pitchFamily="34" charset="0"/>
              <a:buChar char="•"/>
            </a:pPr>
            <a:r>
              <a:rPr lang="en-US" altLang="en-US" dirty="0"/>
              <a:t>the opportunity cost of fish in terms of mangos the relative price of fish:</a:t>
            </a:r>
          </a:p>
        </p:txBody>
      </p:sp>
      <p:graphicFrame>
        <p:nvGraphicFramePr>
          <p:cNvPr id="178194" name="Object 18"/>
          <p:cNvGraphicFramePr>
            <a:graphicFrameLocks noChangeAspect="1"/>
          </p:cNvGraphicFramePr>
          <p:nvPr>
            <p:extLst>
              <p:ext uri="{D42A27DB-BD31-4B8C-83A1-F6EECF244321}">
                <p14:modId xmlns:p14="http://schemas.microsoft.com/office/powerpoint/2010/main" val="1003137887"/>
              </p:ext>
            </p:extLst>
          </p:nvPr>
        </p:nvGraphicFramePr>
        <p:xfrm>
          <a:off x="2600124" y="3793351"/>
          <a:ext cx="7237412" cy="1177925"/>
        </p:xfrm>
        <a:graphic>
          <a:graphicData uri="http://schemas.openxmlformats.org/presentationml/2006/ole">
            <mc:AlternateContent xmlns:mc="http://schemas.openxmlformats.org/markup-compatibility/2006">
              <mc:Choice xmlns:v="urn:schemas-microsoft-com:vml" Requires="v">
                <p:oleObj spid="_x0000_s13361" name="Equation" r:id="rId4" imgW="3047760" imgH="419040" progId="Equation.DSMT4">
                  <p:embed/>
                </p:oleObj>
              </mc:Choice>
              <mc:Fallback>
                <p:oleObj name="Equation" r:id="rId4" imgW="304776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32" t="-10910" r="-1532" b="-10910"/>
                      <a:stretch>
                        <a:fillRect/>
                      </a:stretch>
                    </p:blipFill>
                    <p:spPr bwMode="auto">
                      <a:xfrm>
                        <a:off x="2600124" y="3793351"/>
                        <a:ext cx="7237412" cy="11779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54027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8194"/>
                                        </p:tgtEl>
                                        <p:attrNameLst>
                                          <p:attrName>style.visibility</p:attrName>
                                        </p:attrNameLst>
                                      </p:cBhvr>
                                      <p:to>
                                        <p:strVal val="visible"/>
                                      </p:to>
                                    </p:set>
                                    <p:animEffect transition="in" filter="dissolve">
                                      <p:cBhvr>
                                        <p:cTn id="7" dur="500"/>
                                        <p:tgtEl>
                                          <p:spTgt spid="17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2098676" y="1470026"/>
            <a:ext cx="8302625" cy="4773613"/>
          </a:xfrm>
        </p:spPr>
        <p:txBody>
          <a:bodyPr/>
          <a:lstStyle/>
          <a:p>
            <a:pPr marL="0" indent="0">
              <a:spcBef>
                <a:spcPct val="30000"/>
              </a:spcBef>
              <a:buSzPct val="115000"/>
              <a:buNone/>
            </a:pPr>
            <a:r>
              <a:rPr lang="en-US" altLang="en-US" sz="2700"/>
              <a:t>Show what happens to Hurley’s budget constraint if:</a:t>
            </a:r>
          </a:p>
          <a:p>
            <a:pPr marL="682625" lvl="1" indent="-568325">
              <a:lnSpc>
                <a:spcPct val="105000"/>
              </a:lnSpc>
              <a:spcBef>
                <a:spcPct val="50000"/>
              </a:spcBef>
              <a:buSzPct val="115000"/>
              <a:buNone/>
            </a:pPr>
            <a:r>
              <a:rPr lang="en-US" altLang="en-US" b="1">
                <a:solidFill>
                  <a:srgbClr val="339966"/>
                </a:solidFill>
              </a:rPr>
              <a:t>A.	</a:t>
            </a:r>
            <a:r>
              <a:rPr lang="en-US" altLang="en-US"/>
              <a:t>His income falls to $800.</a:t>
            </a:r>
          </a:p>
          <a:p>
            <a:pPr marL="682625" lvl="1" indent="-568325">
              <a:lnSpc>
                <a:spcPct val="105000"/>
              </a:lnSpc>
              <a:spcBef>
                <a:spcPct val="50000"/>
              </a:spcBef>
              <a:buSzPct val="115000"/>
              <a:buNone/>
            </a:pPr>
            <a:r>
              <a:rPr lang="en-US" altLang="en-US" b="1">
                <a:solidFill>
                  <a:srgbClr val="339966"/>
                </a:solidFill>
              </a:rPr>
              <a:t>B.	</a:t>
            </a:r>
            <a:r>
              <a:rPr lang="en-US" altLang="en-US"/>
              <a:t>The price of mangos rises to </a:t>
            </a:r>
            <a:br>
              <a:rPr lang="en-US" altLang="en-US"/>
            </a:br>
            <a:r>
              <a:rPr lang="en-US" altLang="en-US" b="1" i="1"/>
              <a:t>P</a:t>
            </a:r>
            <a:r>
              <a:rPr lang="en-US" altLang="en-US" b="1" baseline="-25000"/>
              <a:t>M</a:t>
            </a:r>
            <a:r>
              <a:rPr lang="en-US" altLang="en-US"/>
              <a:t> = $2 per mango</a:t>
            </a:r>
          </a:p>
        </p:txBody>
      </p:sp>
      <p:sp>
        <p:nvSpPr>
          <p:cNvPr id="245763" name="Rectangle 8"/>
          <p:cNvSpPr>
            <a:spLocks noChangeArrowheads="1"/>
          </p:cNvSpPr>
          <p:nvPr/>
        </p:nvSpPr>
        <p:spPr bwMode="auto">
          <a:xfrm>
            <a:off x="152400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73732" name="Rectangle 4"/>
          <p:cNvSpPr>
            <a:spLocks noGrp="1" noChangeArrowheads="1"/>
          </p:cNvSpPr>
          <p:nvPr>
            <p:ph type="title"/>
          </p:nvPr>
        </p:nvSpPr>
        <p:spPr>
          <a:xfrm>
            <a:off x="2111376" y="352425"/>
            <a:ext cx="8208963" cy="9540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0" rIns="91440" bIns="0" rtlCol="0" anchor="t">
            <a:normAutofit/>
          </a:bodyPr>
          <a:lstStyle/>
          <a:p>
            <a:pPr algn="l"/>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A C T I V E  L E A R N I N G  </a:t>
            </a:r>
            <a:r>
              <a:rPr lang="en-US" altLang="en-US" sz="2400" i="1">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2</a:t>
            </a:r>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   </a:t>
            </a:r>
            <a:b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br>
            <a:r>
              <a:rPr lang="en-US" altLang="en-US" sz="3200">
                <a:solidFill>
                  <a:srgbClr val="339966"/>
                </a:solidFill>
                <a:effectLst>
                  <a:outerShdw blurRad="38100" dist="38100" dir="2700000" algn="tl">
                    <a:srgbClr val="C0C0C0"/>
                  </a:outerShdw>
                </a:effectLst>
                <a:cs typeface="Arial" panose="020B0604020202020204" pitchFamily="34" charset="0"/>
              </a:rPr>
              <a:t>Budget constraint, </a:t>
            </a:r>
            <a:r>
              <a:rPr lang="en-US" altLang="en-US" sz="3200" i="1">
                <a:solidFill>
                  <a:srgbClr val="339966"/>
                </a:solidFill>
                <a:effectLst>
                  <a:outerShdw blurRad="38100" dist="38100" dir="2700000" algn="tl">
                    <a:srgbClr val="C0C0C0"/>
                  </a:outerShdw>
                </a:effectLst>
                <a:cs typeface="Arial" panose="020B0604020202020204" pitchFamily="34" charset="0"/>
              </a:rPr>
              <a:t>continued.</a:t>
            </a:r>
          </a:p>
        </p:txBody>
      </p:sp>
      <p:grpSp>
        <p:nvGrpSpPr>
          <p:cNvPr id="245769" name="Group 9"/>
          <p:cNvGrpSpPr>
            <a:grpSpLocks/>
          </p:cNvGrpSpPr>
          <p:nvPr/>
        </p:nvGrpSpPr>
        <p:grpSpPr bwMode="auto">
          <a:xfrm>
            <a:off x="2117725" y="290514"/>
            <a:ext cx="8210550" cy="935037"/>
            <a:chOff x="374" y="183"/>
            <a:chExt cx="5172" cy="589"/>
          </a:xfrm>
        </p:grpSpPr>
        <p:sp>
          <p:nvSpPr>
            <p:cNvPr id="245770" name="Line 9"/>
            <p:cNvSpPr>
              <a:spLocks noChangeShapeType="1"/>
            </p:cNvSpPr>
            <p:nvPr/>
          </p:nvSpPr>
          <p:spPr bwMode="auto">
            <a:xfrm>
              <a:off x="376" y="772"/>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771" name="Line 10"/>
            <p:cNvSpPr>
              <a:spLocks noChangeShapeType="1"/>
            </p:cNvSpPr>
            <p:nvPr/>
          </p:nvSpPr>
          <p:spPr bwMode="auto">
            <a:xfrm>
              <a:off x="374" y="183"/>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46499832"/>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2">
                                            <p:txEl>
                                              <p:pRg st="1" end="1"/>
                                            </p:txEl>
                                          </p:spTgt>
                                        </p:tgtEl>
                                        <p:attrNameLst>
                                          <p:attrName>style.visibility</p:attrName>
                                        </p:attrNameLst>
                                      </p:cBhvr>
                                      <p:to>
                                        <p:strVal val="visible"/>
                                      </p:to>
                                    </p:set>
                                    <p:animEffect transition="in" filter="wipe(left)">
                                      <p:cBhvr>
                                        <p:cTn id="7" dur="500"/>
                                        <p:tgtEl>
                                          <p:spTgt spid="2457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2">
                                            <p:txEl>
                                              <p:pRg st="2" end="2"/>
                                            </p:txEl>
                                          </p:spTgt>
                                        </p:tgtEl>
                                        <p:attrNameLst>
                                          <p:attrName>style.visibility</p:attrName>
                                        </p:attrNameLst>
                                      </p:cBhvr>
                                      <p:to>
                                        <p:strVal val="visible"/>
                                      </p:to>
                                    </p:set>
                                    <p:animEffect transition="in" filter="wipe(left)">
                                      <p:cBhvr>
                                        <p:cTn id="12" dur="500"/>
                                        <p:tgtEl>
                                          <p:spTgt spid="2457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body" idx="1"/>
          </p:nvPr>
        </p:nvSpPr>
        <p:spPr>
          <a:xfrm>
            <a:off x="2155826" y="1328738"/>
            <a:ext cx="2238375" cy="5149850"/>
          </a:xfrm>
        </p:spPr>
        <p:txBody>
          <a:bodyPr/>
          <a:lstStyle/>
          <a:p>
            <a:pPr marL="0" indent="0">
              <a:spcBef>
                <a:spcPct val="40000"/>
              </a:spcBef>
              <a:buSzPct val="115000"/>
              <a:buNone/>
            </a:pPr>
            <a:r>
              <a:rPr lang="en-US" altLang="en-US" sz="2500"/>
              <a:t>Now, </a:t>
            </a:r>
            <a:br>
              <a:rPr lang="en-US" altLang="en-US" sz="2500"/>
            </a:br>
            <a:r>
              <a:rPr lang="en-US" altLang="en-US" sz="2500"/>
              <a:t>Hurley </a:t>
            </a:r>
            <a:br>
              <a:rPr lang="en-US" altLang="en-US" sz="2500"/>
            </a:br>
            <a:r>
              <a:rPr lang="en-US" altLang="en-US" sz="2500"/>
              <a:t>can buy </a:t>
            </a:r>
          </a:p>
          <a:p>
            <a:pPr marL="0" indent="0">
              <a:spcBef>
                <a:spcPct val="40000"/>
              </a:spcBef>
              <a:buSzPct val="115000"/>
              <a:buNone/>
            </a:pPr>
            <a:r>
              <a:rPr lang="en-US" altLang="en-US" sz="2500"/>
              <a:t>$800/$4</a:t>
            </a:r>
            <a:br>
              <a:rPr lang="en-US" altLang="en-US" sz="2500"/>
            </a:br>
            <a:r>
              <a:rPr lang="en-US" altLang="en-US" sz="2500"/>
              <a:t>= </a:t>
            </a:r>
            <a:r>
              <a:rPr lang="en-US" altLang="en-US" sz="2500">
                <a:solidFill>
                  <a:srgbClr val="0000FF"/>
                </a:solidFill>
              </a:rPr>
              <a:t>200 fish</a:t>
            </a:r>
          </a:p>
          <a:p>
            <a:pPr marL="0" indent="0">
              <a:spcBef>
                <a:spcPct val="40000"/>
              </a:spcBef>
              <a:buSzPct val="115000"/>
              <a:buNone/>
            </a:pPr>
            <a:r>
              <a:rPr lang="en-US" altLang="en-US" sz="2500"/>
              <a:t>or</a:t>
            </a:r>
            <a:br>
              <a:rPr lang="en-US" altLang="en-US" sz="2500"/>
            </a:br>
            <a:r>
              <a:rPr lang="en-US" altLang="en-US" sz="2500"/>
              <a:t>$800/$1</a:t>
            </a:r>
            <a:br>
              <a:rPr lang="en-US" altLang="en-US" sz="2500"/>
            </a:br>
            <a:r>
              <a:rPr lang="en-US" altLang="en-US" sz="2500"/>
              <a:t>= </a:t>
            </a:r>
            <a:r>
              <a:rPr lang="en-US" altLang="en-US" sz="2500">
                <a:solidFill>
                  <a:srgbClr val="0000FF"/>
                </a:solidFill>
              </a:rPr>
              <a:t>800 mangos</a:t>
            </a:r>
          </a:p>
          <a:p>
            <a:pPr marL="0" indent="0">
              <a:spcBef>
                <a:spcPct val="40000"/>
              </a:spcBef>
              <a:buSzPct val="115000"/>
              <a:buNone/>
            </a:pPr>
            <a:r>
              <a:rPr lang="en-US" altLang="en-US" sz="2500">
                <a:solidFill>
                  <a:srgbClr val="0000FF"/>
                </a:solidFill>
              </a:rPr>
              <a:t>or any combination in between.</a:t>
            </a:r>
          </a:p>
        </p:txBody>
      </p:sp>
      <p:sp>
        <p:nvSpPr>
          <p:cNvPr id="256003" name="Rectangle 8"/>
          <p:cNvSpPr>
            <a:spLocks noChangeArrowheads="1"/>
          </p:cNvSpPr>
          <p:nvPr/>
        </p:nvSpPr>
        <p:spPr bwMode="auto">
          <a:xfrm>
            <a:off x="152400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73732" name="Rectangle 4"/>
          <p:cNvSpPr>
            <a:spLocks noGrp="1" noChangeArrowheads="1"/>
          </p:cNvSpPr>
          <p:nvPr>
            <p:ph type="title"/>
          </p:nvPr>
        </p:nvSpPr>
        <p:spPr>
          <a:xfrm>
            <a:off x="2111376" y="352425"/>
            <a:ext cx="8208963" cy="9540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0" rIns="91440" bIns="0" rtlCol="0" anchor="t">
            <a:normAutofit/>
          </a:bodyPr>
          <a:lstStyle/>
          <a:p>
            <a:pPr algn="l"/>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A C T I V E  L E A R N I N G  </a:t>
            </a:r>
            <a:r>
              <a:rPr lang="en-US" altLang="en-US" sz="2400" i="1">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2</a:t>
            </a:r>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   </a:t>
            </a:r>
            <a:b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br>
            <a:r>
              <a:rPr lang="en-US" altLang="en-US" sz="3200">
                <a:solidFill>
                  <a:srgbClr val="339966"/>
                </a:solidFill>
                <a:effectLst>
                  <a:outerShdw blurRad="38100" dist="38100" dir="2700000" algn="tl">
                    <a:srgbClr val="C0C0C0"/>
                  </a:outerShdw>
                </a:effectLst>
                <a:cs typeface="Arial" panose="020B0604020202020204" pitchFamily="34" charset="0"/>
              </a:rPr>
              <a:t>Answers, </a:t>
            </a:r>
            <a:r>
              <a:rPr lang="en-US" altLang="en-US" sz="2900">
                <a:solidFill>
                  <a:srgbClr val="339966"/>
                </a:solidFill>
                <a:effectLst>
                  <a:outerShdw blurRad="38100" dist="38100" dir="2700000" algn="tl">
                    <a:srgbClr val="C0C0C0"/>
                  </a:outerShdw>
                </a:effectLst>
                <a:cs typeface="Arial" panose="020B0604020202020204" pitchFamily="34" charset="0"/>
              </a:rPr>
              <a:t>part A</a:t>
            </a:r>
          </a:p>
        </p:txBody>
      </p:sp>
      <p:grpSp>
        <p:nvGrpSpPr>
          <p:cNvPr id="256005" name="Group 5"/>
          <p:cNvGrpSpPr>
            <a:grpSpLocks/>
          </p:cNvGrpSpPr>
          <p:nvPr/>
        </p:nvGrpSpPr>
        <p:grpSpPr bwMode="auto">
          <a:xfrm>
            <a:off x="2117725" y="290514"/>
            <a:ext cx="8210550" cy="935037"/>
            <a:chOff x="374" y="183"/>
            <a:chExt cx="5172" cy="589"/>
          </a:xfrm>
        </p:grpSpPr>
        <p:sp>
          <p:nvSpPr>
            <p:cNvPr id="256006" name="Line 9"/>
            <p:cNvSpPr>
              <a:spLocks noChangeShapeType="1"/>
            </p:cNvSpPr>
            <p:nvPr/>
          </p:nvSpPr>
          <p:spPr bwMode="auto">
            <a:xfrm>
              <a:off x="376" y="772"/>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07" name="Line 10"/>
            <p:cNvSpPr>
              <a:spLocks noChangeShapeType="1"/>
            </p:cNvSpPr>
            <p:nvPr/>
          </p:nvSpPr>
          <p:spPr bwMode="auto">
            <a:xfrm>
              <a:off x="374" y="183"/>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560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414" y="1236663"/>
            <a:ext cx="5792787"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09" name="Text Box 9"/>
          <p:cNvSpPr txBox="1">
            <a:spLocks noChangeArrowheads="1"/>
          </p:cNvSpPr>
          <p:nvPr/>
        </p:nvSpPr>
        <p:spPr bwMode="auto">
          <a:xfrm>
            <a:off x="9405939" y="5927725"/>
            <a:ext cx="117633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50000"/>
              </a:spcBef>
            </a:pPr>
            <a:r>
              <a:rPr lang="en-US" altLang="en-US" sz="2000"/>
              <a:t>Quantity of Fish</a:t>
            </a:r>
          </a:p>
        </p:txBody>
      </p:sp>
      <p:sp>
        <p:nvSpPr>
          <p:cNvPr id="256010" name="Text Box 10"/>
          <p:cNvSpPr txBox="1">
            <a:spLocks noChangeArrowheads="1"/>
          </p:cNvSpPr>
          <p:nvPr/>
        </p:nvSpPr>
        <p:spPr bwMode="auto">
          <a:xfrm>
            <a:off x="3860801" y="1189038"/>
            <a:ext cx="14081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5000"/>
              </a:lnSpc>
              <a:spcBef>
                <a:spcPct val="50000"/>
              </a:spcBef>
            </a:pPr>
            <a:r>
              <a:rPr lang="en-US" altLang="en-US" sz="2000"/>
              <a:t>Quantity of Mangos</a:t>
            </a:r>
          </a:p>
        </p:txBody>
      </p:sp>
      <p:sp>
        <p:nvSpPr>
          <p:cNvPr id="256011" name="Line 11"/>
          <p:cNvSpPr>
            <a:spLocks noChangeShapeType="1"/>
          </p:cNvSpPr>
          <p:nvPr/>
        </p:nvSpPr>
        <p:spPr bwMode="auto">
          <a:xfrm>
            <a:off x="5337176" y="2022475"/>
            <a:ext cx="3851275" cy="381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13" name="Oval 25"/>
          <p:cNvSpPr>
            <a:spLocks noChangeArrowheads="1"/>
          </p:cNvSpPr>
          <p:nvPr/>
        </p:nvSpPr>
        <p:spPr bwMode="auto">
          <a:xfrm>
            <a:off x="9110663" y="5759451"/>
            <a:ext cx="139700" cy="138113"/>
          </a:xfrm>
          <a:prstGeom prst="ellipse">
            <a:avLst/>
          </a:prstGeom>
          <a:solidFill>
            <a:schemeClr val="tx1"/>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56016" name="Oval 25"/>
          <p:cNvSpPr>
            <a:spLocks noChangeArrowheads="1"/>
          </p:cNvSpPr>
          <p:nvPr/>
        </p:nvSpPr>
        <p:spPr bwMode="auto">
          <a:xfrm>
            <a:off x="5280025" y="1951038"/>
            <a:ext cx="139700" cy="138112"/>
          </a:xfrm>
          <a:prstGeom prst="ellipse">
            <a:avLst/>
          </a:prstGeom>
          <a:solidFill>
            <a:schemeClr val="tx1"/>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56028" name="Line 28"/>
          <p:cNvSpPr>
            <a:spLocks noChangeShapeType="1"/>
          </p:cNvSpPr>
          <p:nvPr/>
        </p:nvSpPr>
        <p:spPr bwMode="auto">
          <a:xfrm>
            <a:off x="5343526" y="3290888"/>
            <a:ext cx="2555875" cy="25384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0" name="Text Box 60"/>
          <p:cNvSpPr txBox="1">
            <a:spLocks noChangeArrowheads="1"/>
          </p:cNvSpPr>
          <p:nvPr/>
        </p:nvSpPr>
        <p:spPr bwMode="auto">
          <a:xfrm>
            <a:off x="6343651" y="1039814"/>
            <a:ext cx="2627313" cy="1235075"/>
          </a:xfrm>
          <a:prstGeom prst="rect">
            <a:avLst/>
          </a:prstGeom>
          <a:solidFill>
            <a:srgbClr val="66CCFF"/>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80010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500" i="1">
                <a:cs typeface="Arial" panose="020B0604020202020204" pitchFamily="34" charset="0"/>
              </a:rPr>
              <a:t>A fall in income shifts the budget constraint down.</a:t>
            </a:r>
          </a:p>
        </p:txBody>
      </p:sp>
      <p:sp>
        <p:nvSpPr>
          <p:cNvPr id="256030" name="Line 30"/>
          <p:cNvSpPr>
            <a:spLocks noChangeShapeType="1"/>
          </p:cNvSpPr>
          <p:nvPr/>
        </p:nvSpPr>
        <p:spPr bwMode="auto">
          <a:xfrm flipH="1">
            <a:off x="5346701" y="2092325"/>
            <a:ext cx="3175" cy="1136650"/>
          </a:xfrm>
          <a:prstGeom prst="line">
            <a:avLst/>
          </a:prstGeom>
          <a:noFill/>
          <a:ln w="57150">
            <a:solidFill>
              <a:srgbClr val="00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31" name="Line 31"/>
          <p:cNvSpPr>
            <a:spLocks noChangeShapeType="1"/>
          </p:cNvSpPr>
          <p:nvPr/>
        </p:nvSpPr>
        <p:spPr bwMode="auto">
          <a:xfrm flipH="1">
            <a:off x="7978776" y="5832475"/>
            <a:ext cx="1133475" cy="0"/>
          </a:xfrm>
          <a:prstGeom prst="line">
            <a:avLst/>
          </a:prstGeom>
          <a:noFill/>
          <a:ln w="57150">
            <a:solidFill>
              <a:srgbClr val="00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6" name="Oval 25"/>
          <p:cNvSpPr>
            <a:spLocks noChangeArrowheads="1"/>
          </p:cNvSpPr>
          <p:nvPr/>
        </p:nvSpPr>
        <p:spPr bwMode="auto">
          <a:xfrm>
            <a:off x="7834313" y="5762626"/>
            <a:ext cx="139700" cy="138113"/>
          </a:xfrm>
          <a:prstGeom prst="ellipse">
            <a:avLst/>
          </a:prstGeom>
          <a:solidFill>
            <a:srgbClr val="0000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56027" name="Oval 25"/>
          <p:cNvSpPr>
            <a:spLocks noChangeArrowheads="1"/>
          </p:cNvSpPr>
          <p:nvPr/>
        </p:nvSpPr>
        <p:spPr bwMode="auto">
          <a:xfrm>
            <a:off x="5275263" y="3228976"/>
            <a:ext cx="139700" cy="138113"/>
          </a:xfrm>
          <a:prstGeom prst="ellipse">
            <a:avLst/>
          </a:prstGeom>
          <a:solidFill>
            <a:srgbClr val="0000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Tree>
    <p:extLst>
      <p:ext uri="{BB962C8B-B14F-4D97-AF65-F5344CB8AC3E}">
        <p14:creationId xmlns:p14="http://schemas.microsoft.com/office/powerpoint/2010/main" val="3806044580"/>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031"/>
                                        </p:tgtEl>
                                        <p:attrNameLst>
                                          <p:attrName>style.visibility</p:attrName>
                                        </p:attrNameLst>
                                      </p:cBhvr>
                                      <p:to>
                                        <p:strVal val="visible"/>
                                      </p:to>
                                    </p:set>
                                    <p:animEffect transition="in" filter="wipe(right)">
                                      <p:cBhvr>
                                        <p:cTn id="7" dur="500"/>
                                        <p:tgtEl>
                                          <p:spTgt spid="25603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02">
                                            <p:txEl>
                                              <p:pRg st="1" end="1"/>
                                            </p:txEl>
                                          </p:spTgt>
                                        </p:tgtEl>
                                        <p:attrNameLst>
                                          <p:attrName>style.visibility</p:attrName>
                                        </p:attrNameLst>
                                      </p:cBhvr>
                                      <p:to>
                                        <p:strVal val="visible"/>
                                      </p:to>
                                    </p:set>
                                    <p:animEffect transition="in" filter="wipe(left)">
                                      <p:cBhvr>
                                        <p:cTn id="11" dur="500"/>
                                        <p:tgtEl>
                                          <p:spTgt spid="256002">
                                            <p:txEl>
                                              <p:pRg st="1" end="1"/>
                                            </p:txEl>
                                          </p:spTgt>
                                        </p:tgtEl>
                                      </p:cBhvr>
                                    </p:animEffect>
                                  </p:childTnLst>
                                  <p:subTnLst>
                                    <p:animClr clrSpc="rgb" dir="cw">
                                      <p:cBhvr override="childStyle">
                                        <p:cTn dur="1" fill="hold" display="0" masterRel="nextClick" afterEffect="1"/>
                                        <p:tgtEl>
                                          <p:spTgt spid="256002">
                                            <p:txEl>
                                              <p:pRg st="1" end="1"/>
                                            </p:txEl>
                                          </p:spTgt>
                                        </p:tgtEl>
                                        <p:attrNameLst>
                                          <p:attrName>ppt_c</p:attrName>
                                        </p:attrNameLst>
                                      </p:cBhvr>
                                      <p:to>
                                        <a:srgbClr val="000000"/>
                                      </p:to>
                                    </p:animClr>
                                  </p:subTnLst>
                                </p:cTn>
                              </p:par>
                              <p:par>
                                <p:cTn id="12" presetID="10" presetClass="entr" presetSubtype="0" fill="hold" grpId="0" nodeType="withEffect">
                                  <p:stCondLst>
                                    <p:cond delay="0"/>
                                  </p:stCondLst>
                                  <p:childTnLst>
                                    <p:set>
                                      <p:cBhvr>
                                        <p:cTn id="13" dur="1" fill="hold">
                                          <p:stCondLst>
                                            <p:cond delay="0"/>
                                          </p:stCondLst>
                                        </p:cTn>
                                        <p:tgtEl>
                                          <p:spTgt spid="256026"/>
                                        </p:tgtEl>
                                        <p:attrNameLst>
                                          <p:attrName>style.visibility</p:attrName>
                                        </p:attrNameLst>
                                      </p:cBhvr>
                                      <p:to>
                                        <p:strVal val="visible"/>
                                      </p:to>
                                    </p:set>
                                    <p:animEffect transition="in" filter="fade">
                                      <p:cBhvr>
                                        <p:cTn id="14" dur="500"/>
                                        <p:tgtEl>
                                          <p:spTgt spid="2560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56030"/>
                                        </p:tgtEl>
                                        <p:attrNameLst>
                                          <p:attrName>style.visibility</p:attrName>
                                        </p:attrNameLst>
                                      </p:cBhvr>
                                      <p:to>
                                        <p:strVal val="visible"/>
                                      </p:to>
                                    </p:set>
                                    <p:animEffect transition="in" filter="wipe(up)">
                                      <p:cBhvr>
                                        <p:cTn id="19" dur="500"/>
                                        <p:tgtEl>
                                          <p:spTgt spid="256030"/>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56002">
                                            <p:txEl>
                                              <p:pRg st="2" end="2"/>
                                            </p:txEl>
                                          </p:spTgt>
                                        </p:tgtEl>
                                        <p:attrNameLst>
                                          <p:attrName>style.visibility</p:attrName>
                                        </p:attrNameLst>
                                      </p:cBhvr>
                                      <p:to>
                                        <p:strVal val="visible"/>
                                      </p:to>
                                    </p:set>
                                    <p:animEffect transition="in" filter="wipe(left)">
                                      <p:cBhvr>
                                        <p:cTn id="23" dur="500"/>
                                        <p:tgtEl>
                                          <p:spTgt spid="256002">
                                            <p:txEl>
                                              <p:pRg st="2" end="2"/>
                                            </p:txEl>
                                          </p:spTgt>
                                        </p:tgtEl>
                                      </p:cBhvr>
                                    </p:animEffect>
                                  </p:childTnLst>
                                  <p:subTnLst>
                                    <p:animClr clrSpc="rgb" dir="cw">
                                      <p:cBhvr override="childStyle">
                                        <p:cTn dur="1" fill="hold" display="0" masterRel="nextClick" afterEffect="1"/>
                                        <p:tgtEl>
                                          <p:spTgt spid="256002">
                                            <p:txEl>
                                              <p:pRg st="2" end="2"/>
                                            </p:txEl>
                                          </p:spTgt>
                                        </p:tgtEl>
                                        <p:attrNameLst>
                                          <p:attrName>ppt_c</p:attrName>
                                        </p:attrNameLst>
                                      </p:cBhvr>
                                      <p:to>
                                        <a:srgbClr val="000000"/>
                                      </p:to>
                                    </p:animClr>
                                  </p:subTnLst>
                                </p:cTn>
                              </p:par>
                              <p:par>
                                <p:cTn id="24" presetID="10" presetClass="entr" presetSubtype="0" fill="hold" grpId="0" nodeType="withEffect">
                                  <p:stCondLst>
                                    <p:cond delay="0"/>
                                  </p:stCondLst>
                                  <p:childTnLst>
                                    <p:set>
                                      <p:cBhvr>
                                        <p:cTn id="25" dur="1" fill="hold">
                                          <p:stCondLst>
                                            <p:cond delay="0"/>
                                          </p:stCondLst>
                                        </p:cTn>
                                        <p:tgtEl>
                                          <p:spTgt spid="256027"/>
                                        </p:tgtEl>
                                        <p:attrNameLst>
                                          <p:attrName>style.visibility</p:attrName>
                                        </p:attrNameLst>
                                      </p:cBhvr>
                                      <p:to>
                                        <p:strVal val="visible"/>
                                      </p:to>
                                    </p:set>
                                    <p:animEffect transition="in" filter="fade">
                                      <p:cBhvr>
                                        <p:cTn id="26" dur="500"/>
                                        <p:tgtEl>
                                          <p:spTgt spid="2560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6002">
                                            <p:txEl>
                                              <p:pRg st="3" end="3"/>
                                            </p:txEl>
                                          </p:spTgt>
                                        </p:tgtEl>
                                        <p:attrNameLst>
                                          <p:attrName>style.visibility</p:attrName>
                                        </p:attrNameLst>
                                      </p:cBhvr>
                                      <p:to>
                                        <p:strVal val="visible"/>
                                      </p:to>
                                    </p:set>
                                    <p:animEffect transition="in" filter="wipe(left)">
                                      <p:cBhvr>
                                        <p:cTn id="31" dur="500"/>
                                        <p:tgtEl>
                                          <p:spTgt spid="256002">
                                            <p:txEl>
                                              <p:pRg st="3" end="3"/>
                                            </p:txEl>
                                          </p:spTgt>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256028"/>
                                        </p:tgtEl>
                                        <p:attrNameLst>
                                          <p:attrName>style.visibility</p:attrName>
                                        </p:attrNameLst>
                                      </p:cBhvr>
                                      <p:to>
                                        <p:strVal val="visible"/>
                                      </p:to>
                                    </p:set>
                                    <p:animEffect transition="in" filter="strips(downRight)">
                                      <p:cBhvr>
                                        <p:cTn id="34" dur="500"/>
                                        <p:tgtEl>
                                          <p:spTgt spid="2560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4140"/>
                                        </p:tgtEl>
                                        <p:attrNameLst>
                                          <p:attrName>style.visibility</p:attrName>
                                        </p:attrNameLst>
                                      </p:cBhvr>
                                      <p:to>
                                        <p:strVal val="visible"/>
                                      </p:to>
                                    </p:set>
                                    <p:animEffect transition="in" filter="fade">
                                      <p:cBhvr>
                                        <p:cTn id="37" dur="1000"/>
                                        <p:tgtEl>
                                          <p:spTgt spid="17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build="p" bldLvl="4"/>
      <p:bldP spid="256028" grpId="0" animBg="1"/>
      <p:bldP spid="174140" grpId="0" animBg="1"/>
      <p:bldP spid="256030" grpId="0" animBg="1"/>
      <p:bldP spid="256031" grpId="0" animBg="1"/>
      <p:bldP spid="256026" grpId="0" animBg="1"/>
      <p:bldP spid="25602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2066925" y="1239838"/>
            <a:ext cx="2482850" cy="5383212"/>
          </a:xfrm>
        </p:spPr>
        <p:txBody>
          <a:bodyPr/>
          <a:lstStyle/>
          <a:p>
            <a:pPr marL="0" indent="0">
              <a:spcBef>
                <a:spcPct val="40000"/>
              </a:spcBef>
              <a:buSzPct val="115000"/>
              <a:buNone/>
            </a:pPr>
            <a:r>
              <a:rPr lang="en-US" altLang="en-US" sz="2500"/>
              <a:t>Hurley </a:t>
            </a:r>
            <a:br>
              <a:rPr lang="en-US" altLang="en-US" sz="2500"/>
            </a:br>
            <a:r>
              <a:rPr lang="en-US" altLang="en-US" sz="2500"/>
              <a:t>can still buy </a:t>
            </a:r>
            <a:br>
              <a:rPr lang="en-US" altLang="en-US" sz="2500"/>
            </a:br>
            <a:r>
              <a:rPr lang="en-US" altLang="en-US" sz="2500">
                <a:solidFill>
                  <a:srgbClr val="009900"/>
                </a:solidFill>
              </a:rPr>
              <a:t>300 fish</a:t>
            </a:r>
            <a:r>
              <a:rPr lang="en-US" altLang="en-US" sz="2500"/>
              <a:t>.   </a:t>
            </a:r>
          </a:p>
          <a:p>
            <a:pPr marL="0" indent="0">
              <a:spcBef>
                <a:spcPct val="40000"/>
              </a:spcBef>
              <a:buSzPct val="115000"/>
              <a:buNone/>
            </a:pPr>
            <a:r>
              <a:rPr lang="en-US" altLang="en-US" sz="2500"/>
              <a:t>But now he </a:t>
            </a:r>
            <a:br>
              <a:rPr lang="en-US" altLang="en-US" sz="2500"/>
            </a:br>
            <a:r>
              <a:rPr lang="en-US" altLang="en-US" sz="2500"/>
              <a:t>can only buy $1200/$2 = </a:t>
            </a:r>
            <a:br>
              <a:rPr lang="en-US" altLang="en-US" sz="2500"/>
            </a:br>
            <a:r>
              <a:rPr lang="en-US" altLang="en-US" sz="2500">
                <a:solidFill>
                  <a:srgbClr val="009900"/>
                </a:solidFill>
              </a:rPr>
              <a:t>600 mangos</a:t>
            </a:r>
            <a:r>
              <a:rPr lang="en-US" altLang="en-US" sz="2500"/>
              <a:t>.</a:t>
            </a:r>
          </a:p>
          <a:p>
            <a:pPr marL="0" indent="0">
              <a:spcBef>
                <a:spcPct val="40000"/>
              </a:spcBef>
              <a:buSzPct val="115000"/>
              <a:buNone/>
            </a:pPr>
            <a:r>
              <a:rPr lang="en-US" altLang="en-US" sz="2500"/>
              <a:t>Notice:  </a:t>
            </a:r>
            <a:br>
              <a:rPr lang="en-US" altLang="en-US" sz="2500"/>
            </a:br>
            <a:r>
              <a:rPr lang="en-US" altLang="en-US" sz="2500"/>
              <a:t>slope is smaller, relative price of fish is now only 2 mangos.</a:t>
            </a:r>
          </a:p>
        </p:txBody>
      </p:sp>
      <p:sp>
        <p:nvSpPr>
          <p:cNvPr id="260099" name="Rectangle 8"/>
          <p:cNvSpPr>
            <a:spLocks noChangeArrowheads="1"/>
          </p:cNvSpPr>
          <p:nvPr/>
        </p:nvSpPr>
        <p:spPr bwMode="auto">
          <a:xfrm>
            <a:off x="152400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73732" name="Rectangle 4"/>
          <p:cNvSpPr>
            <a:spLocks noGrp="1" noChangeArrowheads="1"/>
          </p:cNvSpPr>
          <p:nvPr>
            <p:ph type="title"/>
          </p:nvPr>
        </p:nvSpPr>
        <p:spPr>
          <a:xfrm>
            <a:off x="2111376" y="352425"/>
            <a:ext cx="8208963" cy="9540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0" rIns="91440" bIns="0" rtlCol="0" anchor="t">
            <a:normAutofit/>
          </a:bodyPr>
          <a:lstStyle/>
          <a:p>
            <a:pPr algn="l"/>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A C T I V E  L E A R N I N G  </a:t>
            </a:r>
            <a:r>
              <a:rPr lang="en-US" altLang="en-US" sz="2400" i="1">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2</a:t>
            </a:r>
            <a: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t>   </a:t>
            </a:r>
            <a:br>
              <a:rPr lang="en-US" altLang="en-US" sz="2000">
                <a:solidFill>
                  <a:srgbClr val="339966"/>
                </a:solidFill>
                <a:effectLst>
                  <a:outerShdw blurRad="38100" dist="38100" dir="2700000" algn="tl">
                    <a:srgbClr val="C0C0C0"/>
                  </a:outerShdw>
                </a:effectLst>
                <a:latin typeface="Tahoma" panose="020B0604030504040204" pitchFamily="34" charset="0"/>
                <a:cs typeface="Arial" panose="020B0604020202020204" pitchFamily="34" charset="0"/>
              </a:rPr>
            </a:br>
            <a:r>
              <a:rPr lang="en-US" altLang="en-US" sz="3200">
                <a:solidFill>
                  <a:srgbClr val="339966"/>
                </a:solidFill>
                <a:effectLst>
                  <a:outerShdw blurRad="38100" dist="38100" dir="2700000" algn="tl">
                    <a:srgbClr val="C0C0C0"/>
                  </a:outerShdw>
                </a:effectLst>
                <a:cs typeface="Arial" panose="020B0604020202020204" pitchFamily="34" charset="0"/>
              </a:rPr>
              <a:t>Answers, </a:t>
            </a:r>
            <a:r>
              <a:rPr lang="en-US" altLang="en-US" sz="2900">
                <a:solidFill>
                  <a:srgbClr val="339966"/>
                </a:solidFill>
                <a:effectLst>
                  <a:outerShdw blurRad="38100" dist="38100" dir="2700000" algn="tl">
                    <a:srgbClr val="C0C0C0"/>
                  </a:outerShdw>
                </a:effectLst>
                <a:cs typeface="Arial" panose="020B0604020202020204" pitchFamily="34" charset="0"/>
              </a:rPr>
              <a:t>part B</a:t>
            </a:r>
          </a:p>
        </p:txBody>
      </p:sp>
      <p:grpSp>
        <p:nvGrpSpPr>
          <p:cNvPr id="260101" name="Group 5"/>
          <p:cNvGrpSpPr>
            <a:grpSpLocks/>
          </p:cNvGrpSpPr>
          <p:nvPr/>
        </p:nvGrpSpPr>
        <p:grpSpPr bwMode="auto">
          <a:xfrm>
            <a:off x="2117725" y="290514"/>
            <a:ext cx="8210550" cy="935037"/>
            <a:chOff x="374" y="183"/>
            <a:chExt cx="5172" cy="589"/>
          </a:xfrm>
        </p:grpSpPr>
        <p:sp>
          <p:nvSpPr>
            <p:cNvPr id="260102" name="Line 9"/>
            <p:cNvSpPr>
              <a:spLocks noChangeShapeType="1"/>
            </p:cNvSpPr>
            <p:nvPr/>
          </p:nvSpPr>
          <p:spPr bwMode="auto">
            <a:xfrm>
              <a:off x="376" y="772"/>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103" name="Line 10"/>
            <p:cNvSpPr>
              <a:spLocks noChangeShapeType="1"/>
            </p:cNvSpPr>
            <p:nvPr/>
          </p:nvSpPr>
          <p:spPr bwMode="auto">
            <a:xfrm>
              <a:off x="374" y="183"/>
              <a:ext cx="5170"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0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414" y="1236663"/>
            <a:ext cx="5792787"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0105" name="Text Box 9"/>
          <p:cNvSpPr txBox="1">
            <a:spLocks noChangeArrowheads="1"/>
          </p:cNvSpPr>
          <p:nvPr/>
        </p:nvSpPr>
        <p:spPr bwMode="auto">
          <a:xfrm>
            <a:off x="9405939" y="5927725"/>
            <a:ext cx="117633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50000"/>
              </a:spcBef>
            </a:pPr>
            <a:r>
              <a:rPr lang="en-US" altLang="en-US" sz="2000"/>
              <a:t>Quantity of Fish</a:t>
            </a:r>
          </a:p>
        </p:txBody>
      </p:sp>
      <p:sp>
        <p:nvSpPr>
          <p:cNvPr id="260106" name="Text Box 10"/>
          <p:cNvSpPr txBox="1">
            <a:spLocks noChangeArrowheads="1"/>
          </p:cNvSpPr>
          <p:nvPr/>
        </p:nvSpPr>
        <p:spPr bwMode="auto">
          <a:xfrm>
            <a:off x="3860801" y="1189038"/>
            <a:ext cx="14081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5000"/>
              </a:lnSpc>
              <a:spcBef>
                <a:spcPct val="50000"/>
              </a:spcBef>
            </a:pPr>
            <a:r>
              <a:rPr lang="en-US" altLang="en-US" sz="2000"/>
              <a:t>Quantity of Mangos</a:t>
            </a:r>
          </a:p>
        </p:txBody>
      </p:sp>
      <p:sp>
        <p:nvSpPr>
          <p:cNvPr id="260107" name="Line 11"/>
          <p:cNvSpPr>
            <a:spLocks noChangeShapeType="1"/>
          </p:cNvSpPr>
          <p:nvPr/>
        </p:nvSpPr>
        <p:spPr bwMode="auto">
          <a:xfrm>
            <a:off x="5337176" y="2022475"/>
            <a:ext cx="3851275" cy="381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8" name="Oval 25"/>
          <p:cNvSpPr>
            <a:spLocks noChangeArrowheads="1"/>
          </p:cNvSpPr>
          <p:nvPr/>
        </p:nvSpPr>
        <p:spPr bwMode="auto">
          <a:xfrm>
            <a:off x="9110663" y="5759451"/>
            <a:ext cx="139700" cy="138113"/>
          </a:xfrm>
          <a:prstGeom prst="ellipse">
            <a:avLst/>
          </a:prstGeom>
          <a:solidFill>
            <a:schemeClr val="tx1"/>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60109" name="Oval 25"/>
          <p:cNvSpPr>
            <a:spLocks noChangeArrowheads="1"/>
          </p:cNvSpPr>
          <p:nvPr/>
        </p:nvSpPr>
        <p:spPr bwMode="auto">
          <a:xfrm>
            <a:off x="5280025" y="1951038"/>
            <a:ext cx="139700" cy="138112"/>
          </a:xfrm>
          <a:prstGeom prst="ellipse">
            <a:avLst/>
          </a:prstGeom>
          <a:solidFill>
            <a:schemeClr val="tx1"/>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60110" name="Line 14"/>
          <p:cNvSpPr>
            <a:spLocks noChangeShapeType="1"/>
          </p:cNvSpPr>
          <p:nvPr/>
        </p:nvSpPr>
        <p:spPr bwMode="auto">
          <a:xfrm>
            <a:off x="5346701" y="3929064"/>
            <a:ext cx="3832225" cy="1906587"/>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0" name="Text Box 60"/>
          <p:cNvSpPr txBox="1">
            <a:spLocks noChangeArrowheads="1"/>
          </p:cNvSpPr>
          <p:nvPr/>
        </p:nvSpPr>
        <p:spPr bwMode="auto">
          <a:xfrm>
            <a:off x="6343651" y="1039814"/>
            <a:ext cx="2874963" cy="1616075"/>
          </a:xfrm>
          <a:prstGeom prst="rect">
            <a:avLst/>
          </a:prstGeom>
          <a:solidFill>
            <a:srgbClr val="00CC99"/>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80010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500" i="1">
                <a:effectLst>
                  <a:outerShdw blurRad="38100" dist="38100" dir="2700000" algn="tl">
                    <a:srgbClr val="FFFFFF"/>
                  </a:outerShdw>
                </a:effectLst>
                <a:cs typeface="Arial" panose="020B0604020202020204" pitchFamily="34" charset="0"/>
              </a:rPr>
              <a:t>An increase in the price of one good pivots the budget constraint inward.</a:t>
            </a:r>
          </a:p>
        </p:txBody>
      </p:sp>
      <p:sp>
        <p:nvSpPr>
          <p:cNvPr id="260112" name="Line 16"/>
          <p:cNvSpPr>
            <a:spLocks noChangeShapeType="1"/>
          </p:cNvSpPr>
          <p:nvPr/>
        </p:nvSpPr>
        <p:spPr bwMode="auto">
          <a:xfrm flipH="1">
            <a:off x="5346701" y="2092326"/>
            <a:ext cx="3175" cy="1755775"/>
          </a:xfrm>
          <a:prstGeom prst="line">
            <a:avLst/>
          </a:prstGeom>
          <a:noFill/>
          <a:ln w="5715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4" name="Oval 25"/>
          <p:cNvSpPr>
            <a:spLocks noChangeArrowheads="1"/>
          </p:cNvSpPr>
          <p:nvPr/>
        </p:nvSpPr>
        <p:spPr bwMode="auto">
          <a:xfrm>
            <a:off x="9110663" y="5762626"/>
            <a:ext cx="139700" cy="138113"/>
          </a:xfrm>
          <a:prstGeom prst="ellipse">
            <a:avLst/>
          </a:prstGeom>
          <a:solidFill>
            <a:srgbClr val="0099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
        <p:nvSpPr>
          <p:cNvPr id="260115" name="Oval 25"/>
          <p:cNvSpPr>
            <a:spLocks noChangeArrowheads="1"/>
          </p:cNvSpPr>
          <p:nvPr/>
        </p:nvSpPr>
        <p:spPr bwMode="auto">
          <a:xfrm>
            <a:off x="5275263" y="3857626"/>
            <a:ext cx="139700" cy="138113"/>
          </a:xfrm>
          <a:prstGeom prst="ellipse">
            <a:avLst/>
          </a:prstGeom>
          <a:solidFill>
            <a:srgbClr val="0099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cs typeface="Arial" panose="020B0604020202020204" pitchFamily="34" charset="0"/>
            </a:endParaRPr>
          </a:p>
        </p:txBody>
      </p:sp>
    </p:spTree>
    <p:extLst>
      <p:ext uri="{BB962C8B-B14F-4D97-AF65-F5344CB8AC3E}">
        <p14:creationId xmlns:p14="http://schemas.microsoft.com/office/powerpoint/2010/main" val="2370476448"/>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animEffect transition="in" filter="wipe(left)">
                                      <p:cBhvr>
                                        <p:cTn id="7" dur="500"/>
                                        <p:tgtEl>
                                          <p:spTgt spid="260098">
                                            <p:txEl>
                                              <p:pRg st="0" end="0"/>
                                            </p:txEl>
                                          </p:spTgt>
                                        </p:tgtEl>
                                      </p:cBhvr>
                                    </p:animEffect>
                                  </p:childTnLst>
                                  <p:subTnLst>
                                    <p:animClr clrSpc="rgb" dir="cw">
                                      <p:cBhvr override="childStyle">
                                        <p:cTn dur="1" fill="hold" display="0" masterRel="nextClick" afterEffect="1"/>
                                        <p:tgtEl>
                                          <p:spTgt spid="260098">
                                            <p:txEl>
                                              <p:pRg st="0" end="0"/>
                                            </p:txEl>
                                          </p:spTgt>
                                        </p:tgtEl>
                                        <p:attrNameLst>
                                          <p:attrName>ppt_c</p:attrName>
                                        </p:attrNameLst>
                                      </p:cBhvr>
                                      <p:to>
                                        <a:schemeClr val="tx1"/>
                                      </p:to>
                                    </p:animClr>
                                  </p:subTnLst>
                                </p:cTn>
                              </p:par>
                              <p:par>
                                <p:cTn id="8" presetID="10" presetClass="entr" presetSubtype="0" fill="hold" grpId="0" nodeType="withEffect">
                                  <p:stCondLst>
                                    <p:cond delay="0"/>
                                  </p:stCondLst>
                                  <p:childTnLst>
                                    <p:set>
                                      <p:cBhvr>
                                        <p:cTn id="9" dur="1" fill="hold">
                                          <p:stCondLst>
                                            <p:cond delay="0"/>
                                          </p:stCondLst>
                                        </p:cTn>
                                        <p:tgtEl>
                                          <p:spTgt spid="260114"/>
                                        </p:tgtEl>
                                        <p:attrNameLst>
                                          <p:attrName>style.visibility</p:attrName>
                                        </p:attrNameLst>
                                      </p:cBhvr>
                                      <p:to>
                                        <p:strVal val="visible"/>
                                      </p:to>
                                    </p:set>
                                    <p:animEffect transition="in" filter="fade">
                                      <p:cBhvr>
                                        <p:cTn id="10" dur="500"/>
                                        <p:tgtEl>
                                          <p:spTgt spid="2601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60112"/>
                                        </p:tgtEl>
                                        <p:attrNameLst>
                                          <p:attrName>style.visibility</p:attrName>
                                        </p:attrNameLst>
                                      </p:cBhvr>
                                      <p:to>
                                        <p:strVal val="visible"/>
                                      </p:to>
                                    </p:set>
                                    <p:animEffect transition="in" filter="wipe(up)">
                                      <p:cBhvr>
                                        <p:cTn id="15" dur="500"/>
                                        <p:tgtEl>
                                          <p:spTgt spid="260112"/>
                                        </p:tgtEl>
                                      </p:cBhvr>
                                    </p:animEffect>
                                  </p:childTnLst>
                                  <p:subTnLst>
                                    <p:animClr clrSpc="rgb" dir="cw">
                                      <p:cBhvr override="childStyle">
                                        <p:cTn dur="1" fill="hold" display="0" masterRel="nextClick" afterEffect="1"/>
                                        <p:tgtEl>
                                          <p:spTgt spid="260112"/>
                                        </p:tgtEl>
                                        <p:attrNameLst>
                                          <p:attrName>ppt_c</p:attrName>
                                        </p:attrNameLst>
                                      </p:cBhvr>
                                      <p:to>
                                        <a:schemeClr val="bg2"/>
                                      </p:to>
                                    </p:animClr>
                                  </p:sub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60098">
                                            <p:txEl>
                                              <p:pRg st="1" end="1"/>
                                            </p:txEl>
                                          </p:spTgt>
                                        </p:tgtEl>
                                        <p:attrNameLst>
                                          <p:attrName>style.visibility</p:attrName>
                                        </p:attrNameLst>
                                      </p:cBhvr>
                                      <p:to>
                                        <p:strVal val="visible"/>
                                      </p:to>
                                    </p:set>
                                    <p:animEffect transition="in" filter="wipe(left)">
                                      <p:cBhvr>
                                        <p:cTn id="19" dur="500"/>
                                        <p:tgtEl>
                                          <p:spTgt spid="260098">
                                            <p:txEl>
                                              <p:pRg st="1" end="1"/>
                                            </p:txEl>
                                          </p:spTgt>
                                        </p:tgtEl>
                                      </p:cBhvr>
                                    </p:animEffect>
                                  </p:childTnLst>
                                  <p:subTnLst>
                                    <p:animClr clrSpc="rgb" dir="cw">
                                      <p:cBhvr override="childStyle">
                                        <p:cTn dur="1" fill="hold" display="0" masterRel="nextClick" afterEffect="1"/>
                                        <p:tgtEl>
                                          <p:spTgt spid="260098">
                                            <p:txEl>
                                              <p:pRg st="1" end="1"/>
                                            </p:txEl>
                                          </p:spTgt>
                                        </p:tgtEl>
                                        <p:attrNameLst>
                                          <p:attrName>ppt_c</p:attrName>
                                        </p:attrNameLst>
                                      </p:cBhvr>
                                      <p:to>
                                        <a:srgbClr val="000000"/>
                                      </p:to>
                                    </p:animClr>
                                  </p:subTnLst>
                                </p:cTn>
                              </p:par>
                              <p:par>
                                <p:cTn id="20" presetID="10" presetClass="entr" presetSubtype="0" fill="hold" grpId="0" nodeType="withEffect">
                                  <p:stCondLst>
                                    <p:cond delay="0"/>
                                  </p:stCondLst>
                                  <p:childTnLst>
                                    <p:set>
                                      <p:cBhvr>
                                        <p:cTn id="21" dur="1" fill="hold">
                                          <p:stCondLst>
                                            <p:cond delay="0"/>
                                          </p:stCondLst>
                                        </p:cTn>
                                        <p:tgtEl>
                                          <p:spTgt spid="260115"/>
                                        </p:tgtEl>
                                        <p:attrNameLst>
                                          <p:attrName>style.visibility</p:attrName>
                                        </p:attrNameLst>
                                      </p:cBhvr>
                                      <p:to>
                                        <p:strVal val="visible"/>
                                      </p:to>
                                    </p:set>
                                    <p:animEffect transition="in" filter="fade">
                                      <p:cBhvr>
                                        <p:cTn id="22" dur="500"/>
                                        <p:tgtEl>
                                          <p:spTgt spid="26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40"/>
                                        </p:tgtEl>
                                        <p:attrNameLst>
                                          <p:attrName>style.visibility</p:attrName>
                                        </p:attrNameLst>
                                      </p:cBhvr>
                                      <p:to>
                                        <p:strVal val="visible"/>
                                      </p:to>
                                    </p:set>
                                    <p:animEffect transition="in" filter="fade">
                                      <p:cBhvr>
                                        <p:cTn id="27" dur="1000"/>
                                        <p:tgtEl>
                                          <p:spTgt spid="174140"/>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260110"/>
                                        </p:tgtEl>
                                        <p:attrNameLst>
                                          <p:attrName>style.visibility</p:attrName>
                                        </p:attrNameLst>
                                      </p:cBhvr>
                                      <p:to>
                                        <p:strVal val="visible"/>
                                      </p:to>
                                    </p:set>
                                    <p:animEffect transition="in" filter="strips(downRight)">
                                      <p:cBhvr>
                                        <p:cTn id="30" dur="500"/>
                                        <p:tgtEl>
                                          <p:spTgt spid="2601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0098">
                                            <p:txEl>
                                              <p:pRg st="2" end="2"/>
                                            </p:txEl>
                                          </p:spTgt>
                                        </p:tgtEl>
                                        <p:attrNameLst>
                                          <p:attrName>style.visibility</p:attrName>
                                        </p:attrNameLst>
                                      </p:cBhvr>
                                      <p:to>
                                        <p:strVal val="visible"/>
                                      </p:to>
                                    </p:set>
                                    <p:animEffect transition="in" filter="wipe(left)">
                                      <p:cBhvr>
                                        <p:cTn id="35" dur="500"/>
                                        <p:tgtEl>
                                          <p:spTgt spid="2600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bldLvl="4"/>
      <p:bldP spid="260110" grpId="0" animBg="1"/>
      <p:bldP spid="174140" grpId="0" animBg="1"/>
      <p:bldP spid="260112" grpId="0" animBg="1"/>
      <p:bldP spid="260114" grpId="0" animBg="1"/>
      <p:bldP spid="2601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Some Questions </a:t>
            </a:r>
          </a:p>
        </p:txBody>
      </p:sp>
      <p:sp>
        <p:nvSpPr>
          <p:cNvPr id="3075" name="Rectangle 3"/>
          <p:cNvSpPr>
            <a:spLocks noGrp="1" noChangeArrowheads="1"/>
          </p:cNvSpPr>
          <p:nvPr>
            <p:ph type="body" idx="1"/>
          </p:nvPr>
        </p:nvSpPr>
        <p:spPr/>
        <p:txBody>
          <a:bodyPr/>
          <a:lstStyle/>
          <a:p>
            <a:r>
              <a:rPr lang="en-US" altLang="en-US"/>
              <a:t>What is behind a consumer’s  demand curve? </a:t>
            </a:r>
          </a:p>
          <a:p>
            <a:r>
              <a:rPr lang="en-US" altLang="en-US"/>
              <a:t>How do consumers choose from among various consumer “goods”? </a:t>
            </a:r>
          </a:p>
          <a:p>
            <a:r>
              <a:rPr lang="en-US" altLang="en-US"/>
              <a:t>What determines the value of a consumer good? </a:t>
            </a:r>
          </a:p>
        </p:txBody>
      </p:sp>
    </p:spTree>
    <p:extLst>
      <p:ext uri="{BB962C8B-B14F-4D97-AF65-F5344CB8AC3E}">
        <p14:creationId xmlns:p14="http://schemas.microsoft.com/office/powerpoint/2010/main" val="100194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p:txBody>
          <a:bodyPr/>
          <a:lstStyle/>
          <a:p>
            <a:r>
              <a:rPr lang="en-US" altLang="en-US"/>
              <a:t>THE THEORY OF CONSUMER CHOICE</a:t>
            </a:r>
          </a:p>
        </p:txBody>
      </p:sp>
      <p:sp>
        <p:nvSpPr>
          <p:cNvPr id="21" name="Slide Number Placeholder 3"/>
          <p:cNvSpPr>
            <a:spLocks noGrp="1"/>
          </p:cNvSpPr>
          <p:nvPr>
            <p:ph type="sldNum" sz="quarter" idx="11"/>
          </p:nvPr>
        </p:nvSpPr>
        <p:spPr/>
        <p:txBody>
          <a:bodyPr/>
          <a:lstStyle/>
          <a:p>
            <a:fld id="{E064E1D1-09BD-4925-A7B3-739E3F1F0357}" type="slidenum">
              <a:rPr lang="en-US" altLang="en-US"/>
              <a:pPr/>
              <a:t>20</a:t>
            </a:fld>
            <a:endParaRPr lang="en-US" altLang="en-US"/>
          </a:p>
        </p:txBody>
      </p:sp>
      <p:sp>
        <p:nvSpPr>
          <p:cNvPr id="201734" name="Rectangle 6"/>
          <p:cNvSpPr>
            <a:spLocks noGrp="1" noChangeArrowheads="1"/>
          </p:cNvSpPr>
          <p:nvPr>
            <p:ph type="title"/>
          </p:nvPr>
        </p:nvSpPr>
        <p:spPr>
          <a:xfrm>
            <a:off x="1866901" y="214314"/>
            <a:ext cx="8410575" cy="606425"/>
          </a:xfrm>
        </p:spPr>
        <p:txBody>
          <a:bodyPr/>
          <a:lstStyle/>
          <a:p>
            <a:r>
              <a:rPr lang="en-US" altLang="en-US" sz="3200"/>
              <a:t>Preferences:  What the Consumer Wants</a:t>
            </a:r>
          </a:p>
        </p:txBody>
      </p:sp>
      <p:grpSp>
        <p:nvGrpSpPr>
          <p:cNvPr id="201735" name="Group 7"/>
          <p:cNvGrpSpPr>
            <a:grpSpLocks/>
          </p:cNvGrpSpPr>
          <p:nvPr/>
        </p:nvGrpSpPr>
        <p:grpSpPr bwMode="auto">
          <a:xfrm>
            <a:off x="6573838" y="1895476"/>
            <a:ext cx="3270250" cy="3635375"/>
            <a:chOff x="2677" y="894"/>
            <a:chExt cx="2715" cy="2485"/>
          </a:xfrm>
        </p:grpSpPr>
        <p:sp>
          <p:nvSpPr>
            <p:cNvPr id="201736"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737"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1738" name="Text Box 36"/>
          <p:cNvSpPr txBox="1">
            <a:spLocks noChangeArrowheads="1"/>
          </p:cNvSpPr>
          <p:nvPr/>
        </p:nvSpPr>
        <p:spPr bwMode="auto">
          <a:xfrm>
            <a:off x="8772526" y="5576888"/>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01739" name="Text Box 36"/>
          <p:cNvSpPr txBox="1">
            <a:spLocks noChangeArrowheads="1"/>
          </p:cNvSpPr>
          <p:nvPr/>
        </p:nvSpPr>
        <p:spPr bwMode="auto">
          <a:xfrm>
            <a:off x="5373688" y="1244600"/>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201745" name="Text Box 17"/>
          <p:cNvSpPr txBox="1">
            <a:spLocks noChangeArrowheads="1"/>
          </p:cNvSpPr>
          <p:nvPr/>
        </p:nvSpPr>
        <p:spPr bwMode="auto">
          <a:xfrm>
            <a:off x="2024064" y="1147764"/>
            <a:ext cx="3125787"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500" b="1" dirty="0">
                <a:solidFill>
                  <a:srgbClr val="CC0000"/>
                </a:solidFill>
                <a:cs typeface="Arial" panose="020B0604020202020204" pitchFamily="34" charset="0"/>
              </a:rPr>
              <a:t>Indifference curve</a:t>
            </a:r>
            <a:r>
              <a:rPr lang="en-US" altLang="en-US" sz="2500" dirty="0">
                <a:cs typeface="Arial" panose="020B0604020202020204" pitchFamily="34" charset="0"/>
              </a:rPr>
              <a:t>:  </a:t>
            </a:r>
            <a:br>
              <a:rPr lang="en-US" altLang="en-US" sz="2500" dirty="0">
                <a:cs typeface="Arial" panose="020B0604020202020204" pitchFamily="34" charset="0"/>
              </a:rPr>
            </a:br>
            <a:r>
              <a:rPr lang="en-US" altLang="en-US" sz="2500" dirty="0">
                <a:cs typeface="Arial" panose="020B0604020202020204" pitchFamily="34" charset="0"/>
              </a:rPr>
              <a:t>shows consumption bundles of two goods that give the consumer the same level of satisfaction</a:t>
            </a:r>
          </a:p>
        </p:txBody>
      </p:sp>
      <p:sp>
        <p:nvSpPr>
          <p:cNvPr id="201746" name="Text Box 18"/>
          <p:cNvSpPr txBox="1">
            <a:spLocks noChangeArrowheads="1"/>
          </p:cNvSpPr>
          <p:nvPr/>
        </p:nvSpPr>
        <p:spPr bwMode="auto">
          <a:xfrm>
            <a:off x="2072483" y="3806087"/>
            <a:ext cx="34226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b="1" dirty="0"/>
              <a:t>A</a:t>
            </a:r>
            <a:r>
              <a:rPr lang="en-US" altLang="en-US" sz="2500" dirty="0"/>
              <a:t>, </a:t>
            </a:r>
            <a:r>
              <a:rPr lang="en-US" altLang="en-US" sz="2500" b="1" dirty="0"/>
              <a:t>B</a:t>
            </a:r>
            <a:r>
              <a:rPr lang="en-US" altLang="en-US" sz="2500" dirty="0"/>
              <a:t>, and all other bundles on </a:t>
            </a:r>
            <a:r>
              <a:rPr lang="en-US" altLang="en-US" sz="2500" b="1" i="1" dirty="0">
                <a:latin typeface="Tahoma" panose="020B0604030504040204" pitchFamily="34" charset="0"/>
                <a:cs typeface="Arial" panose="020B0604020202020204" pitchFamily="34" charset="0"/>
              </a:rPr>
              <a:t>I</a:t>
            </a:r>
            <a:r>
              <a:rPr lang="en-US" altLang="en-US" sz="2500" b="1" baseline="-25000" dirty="0">
                <a:latin typeface="Tahoma" panose="020B0604030504040204" pitchFamily="34" charset="0"/>
                <a:cs typeface="Arial" panose="020B0604020202020204" pitchFamily="34" charset="0"/>
              </a:rPr>
              <a:t>1  </a:t>
            </a:r>
            <a:r>
              <a:rPr lang="en-US" altLang="en-US" sz="2500" dirty="0"/>
              <a:t>make Hurley equally happy – he is </a:t>
            </a:r>
            <a:r>
              <a:rPr lang="en-US" altLang="en-US" sz="2500" i="1" dirty="0"/>
              <a:t>indifferent</a:t>
            </a:r>
            <a:r>
              <a:rPr lang="en-US" altLang="en-US" sz="2500" dirty="0"/>
              <a:t> between them.</a:t>
            </a:r>
          </a:p>
        </p:txBody>
      </p:sp>
      <p:grpSp>
        <p:nvGrpSpPr>
          <p:cNvPr id="201775" name="Group 47"/>
          <p:cNvGrpSpPr>
            <a:grpSpLocks/>
          </p:cNvGrpSpPr>
          <p:nvPr/>
        </p:nvGrpSpPr>
        <p:grpSpPr bwMode="auto">
          <a:xfrm>
            <a:off x="7215189" y="2687638"/>
            <a:ext cx="1958975" cy="2228850"/>
            <a:chOff x="3585" y="1693"/>
            <a:chExt cx="1234" cy="1404"/>
          </a:xfrm>
        </p:grpSpPr>
        <p:sp>
          <p:nvSpPr>
            <p:cNvPr id="201740" name="Arc 12"/>
            <p:cNvSpPr>
              <a:spLocks/>
            </p:cNvSpPr>
            <p:nvPr/>
          </p:nvSpPr>
          <p:spPr bwMode="auto">
            <a:xfrm flipH="1" flipV="1">
              <a:off x="3585" y="1693"/>
              <a:ext cx="1222" cy="1238"/>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01765" name="Text Box 36"/>
            <p:cNvSpPr txBox="1">
              <a:spLocks noChangeArrowheads="1"/>
            </p:cNvSpPr>
            <p:nvPr/>
          </p:nvSpPr>
          <p:spPr bwMode="auto">
            <a:xfrm>
              <a:off x="4609" y="2828"/>
              <a:ext cx="2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grpSp>
      <p:sp>
        <p:nvSpPr>
          <p:cNvPr id="201774" name="Text Box 46"/>
          <p:cNvSpPr txBox="1">
            <a:spLocks noChangeArrowheads="1"/>
          </p:cNvSpPr>
          <p:nvPr/>
        </p:nvSpPr>
        <p:spPr bwMode="auto">
          <a:xfrm>
            <a:off x="7180264" y="1100139"/>
            <a:ext cx="2828925" cy="8604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a:cs typeface="Arial" panose="020B0604020202020204" pitchFamily="34" charset="0"/>
              </a:rPr>
              <a:t>One of Hurley’s indifference curves</a:t>
            </a:r>
          </a:p>
        </p:txBody>
      </p:sp>
      <p:grpSp>
        <p:nvGrpSpPr>
          <p:cNvPr id="201749" name="Group 21"/>
          <p:cNvGrpSpPr>
            <a:grpSpLocks/>
          </p:cNvGrpSpPr>
          <p:nvPr/>
        </p:nvGrpSpPr>
        <p:grpSpPr bwMode="auto">
          <a:xfrm>
            <a:off x="7342188" y="3265488"/>
            <a:ext cx="404812" cy="360362"/>
            <a:chOff x="3094" y="2172"/>
            <a:chExt cx="255" cy="227"/>
          </a:xfrm>
        </p:grpSpPr>
        <p:sp>
          <p:nvSpPr>
            <p:cNvPr id="201750" name="Oval 22"/>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51"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grpSp>
        <p:nvGrpSpPr>
          <p:cNvPr id="201759" name="Group 31"/>
          <p:cNvGrpSpPr>
            <a:grpSpLocks/>
          </p:cNvGrpSpPr>
          <p:nvPr/>
        </p:nvGrpSpPr>
        <p:grpSpPr bwMode="auto">
          <a:xfrm>
            <a:off x="8039101" y="4049713"/>
            <a:ext cx="398463" cy="360362"/>
            <a:chOff x="3484" y="2235"/>
            <a:chExt cx="251" cy="227"/>
          </a:xfrm>
        </p:grpSpPr>
        <p:sp>
          <p:nvSpPr>
            <p:cNvPr id="201760" name="Oval 32"/>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61"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spTree>
    <p:extLst>
      <p:ext uri="{BB962C8B-B14F-4D97-AF65-F5344CB8AC3E}">
        <p14:creationId xmlns:p14="http://schemas.microsoft.com/office/powerpoint/2010/main" val="22644021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45"/>
                                        </p:tgtEl>
                                        <p:attrNameLst>
                                          <p:attrName>style.visibility</p:attrName>
                                        </p:attrNameLst>
                                      </p:cBhvr>
                                      <p:to>
                                        <p:strVal val="visible"/>
                                      </p:to>
                                    </p:set>
                                    <p:animEffect transition="in" filter="wipe(left)">
                                      <p:cBhvr>
                                        <p:cTn id="7" dur="500"/>
                                        <p:tgtEl>
                                          <p:spTgt spid="201745"/>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01775"/>
                                        </p:tgtEl>
                                        <p:attrNameLst>
                                          <p:attrName>style.visibility</p:attrName>
                                        </p:attrNameLst>
                                      </p:cBhvr>
                                      <p:to>
                                        <p:strVal val="visible"/>
                                      </p:to>
                                    </p:set>
                                    <p:animEffect transition="in" filter="strips(downRight)">
                                      <p:cBhvr>
                                        <p:cTn id="11" dur="500"/>
                                        <p:tgtEl>
                                          <p:spTgt spid="20177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1774"/>
                                        </p:tgtEl>
                                        <p:attrNameLst>
                                          <p:attrName>style.visibility</p:attrName>
                                        </p:attrNameLst>
                                      </p:cBhvr>
                                      <p:to>
                                        <p:strVal val="visible"/>
                                      </p:to>
                                    </p:set>
                                    <p:animEffect transition="in" filter="fade">
                                      <p:cBhvr>
                                        <p:cTn id="14" dur="1000"/>
                                        <p:tgtEl>
                                          <p:spTgt spid="20177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01759"/>
                                        </p:tgtEl>
                                        <p:attrNameLst>
                                          <p:attrName>style.visibility</p:attrName>
                                        </p:attrNameLst>
                                      </p:cBhvr>
                                      <p:to>
                                        <p:strVal val="visible"/>
                                      </p:to>
                                    </p:set>
                                    <p:animEffect transition="in" filter="fade">
                                      <p:cBhvr>
                                        <p:cTn id="19" dur="500"/>
                                        <p:tgtEl>
                                          <p:spTgt spid="201759"/>
                                        </p:tgtEl>
                                      </p:cBhvr>
                                    </p:animEffect>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201749"/>
                                        </p:tgtEl>
                                        <p:attrNameLst>
                                          <p:attrName>style.visibility</p:attrName>
                                        </p:attrNameLst>
                                      </p:cBhvr>
                                      <p:to>
                                        <p:strVal val="visible"/>
                                      </p:to>
                                    </p:set>
                                    <p:animEffect transition="in" filter="fade">
                                      <p:cBhvr>
                                        <p:cTn id="23" dur="500"/>
                                        <p:tgtEl>
                                          <p:spTgt spid="201749"/>
                                        </p:tgtEl>
                                      </p:cBhvr>
                                    </p:animEffect>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01746">
                                            <p:txEl>
                                              <p:pRg st="0" end="0"/>
                                            </p:txEl>
                                          </p:spTgt>
                                        </p:tgtEl>
                                        <p:attrNameLst>
                                          <p:attrName>style.visibility</p:attrName>
                                        </p:attrNameLst>
                                      </p:cBhvr>
                                      <p:to>
                                        <p:strVal val="visible"/>
                                      </p:to>
                                    </p:set>
                                    <p:animEffect transition="in" filter="wipe(left)">
                                      <p:cBhvr>
                                        <p:cTn id="27" dur="500"/>
                                        <p:tgtEl>
                                          <p:spTgt spid="2017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5" grpId="0"/>
      <p:bldP spid="201746" grpId="0" build="p" bldLvl="2"/>
      <p:bldP spid="201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en-US"/>
              <a:t>THE THEORY OF CONSUMER CHOICE</a:t>
            </a:r>
          </a:p>
        </p:txBody>
      </p:sp>
      <p:sp>
        <p:nvSpPr>
          <p:cNvPr id="22" name="Slide Number Placeholder 3"/>
          <p:cNvSpPr>
            <a:spLocks noGrp="1"/>
          </p:cNvSpPr>
          <p:nvPr>
            <p:ph type="sldNum" sz="quarter" idx="11"/>
          </p:nvPr>
        </p:nvSpPr>
        <p:spPr/>
        <p:txBody>
          <a:bodyPr/>
          <a:lstStyle/>
          <a:p>
            <a:fld id="{16492302-FCC3-4EB3-8BB0-F8B3946B4FE1}" type="slidenum">
              <a:rPr lang="en-US" altLang="en-US"/>
              <a:pPr/>
              <a:t>21</a:t>
            </a:fld>
            <a:endParaRPr lang="en-US" altLang="en-US"/>
          </a:p>
        </p:txBody>
      </p:sp>
      <p:sp>
        <p:nvSpPr>
          <p:cNvPr id="205826" name="Rectangle 2"/>
          <p:cNvSpPr>
            <a:spLocks noGrp="1" noChangeArrowheads="1"/>
          </p:cNvSpPr>
          <p:nvPr>
            <p:ph type="title"/>
          </p:nvPr>
        </p:nvSpPr>
        <p:spPr>
          <a:xfrm>
            <a:off x="1866901" y="214314"/>
            <a:ext cx="8410575" cy="606425"/>
          </a:xfrm>
        </p:spPr>
        <p:txBody>
          <a:bodyPr/>
          <a:lstStyle/>
          <a:p>
            <a:r>
              <a:rPr lang="en-US" altLang="en-US" sz="3200"/>
              <a:t>Four Properties of Indifference Curves</a:t>
            </a:r>
          </a:p>
        </p:txBody>
      </p:sp>
      <p:grpSp>
        <p:nvGrpSpPr>
          <p:cNvPr id="205827" name="Group 3"/>
          <p:cNvGrpSpPr>
            <a:grpSpLocks/>
          </p:cNvGrpSpPr>
          <p:nvPr/>
        </p:nvGrpSpPr>
        <p:grpSpPr bwMode="auto">
          <a:xfrm>
            <a:off x="6573838" y="1895476"/>
            <a:ext cx="3270250" cy="3635375"/>
            <a:chOff x="2677" y="894"/>
            <a:chExt cx="2715" cy="2485"/>
          </a:xfrm>
        </p:grpSpPr>
        <p:sp>
          <p:nvSpPr>
            <p:cNvPr id="205828"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29"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830" name="Text Box 36"/>
          <p:cNvSpPr txBox="1">
            <a:spLocks noChangeArrowheads="1"/>
          </p:cNvSpPr>
          <p:nvPr/>
        </p:nvSpPr>
        <p:spPr bwMode="auto">
          <a:xfrm>
            <a:off x="8772526" y="5576888"/>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05831" name="Text Box 36"/>
          <p:cNvSpPr txBox="1">
            <a:spLocks noChangeArrowheads="1"/>
          </p:cNvSpPr>
          <p:nvPr/>
        </p:nvSpPr>
        <p:spPr bwMode="auto">
          <a:xfrm>
            <a:off x="5373688" y="1244600"/>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205832" name="Arc 8"/>
          <p:cNvSpPr>
            <a:spLocks/>
          </p:cNvSpPr>
          <p:nvPr/>
        </p:nvSpPr>
        <p:spPr bwMode="auto">
          <a:xfrm flipH="1" flipV="1">
            <a:off x="7215189" y="2687639"/>
            <a:ext cx="1939925" cy="1965325"/>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05833" name="Text Box 9"/>
          <p:cNvSpPr txBox="1">
            <a:spLocks noChangeArrowheads="1"/>
          </p:cNvSpPr>
          <p:nvPr/>
        </p:nvSpPr>
        <p:spPr bwMode="auto">
          <a:xfrm>
            <a:off x="2300288" y="2925764"/>
            <a:ext cx="3167062"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a:t>If the quantity of </a:t>
            </a:r>
            <a:br>
              <a:rPr lang="en-US" altLang="en-US" sz="2500"/>
            </a:br>
            <a:r>
              <a:rPr lang="en-US" altLang="en-US" sz="2500"/>
              <a:t>fish is reduced, </a:t>
            </a:r>
          </a:p>
          <a:p>
            <a:pPr>
              <a:lnSpc>
                <a:spcPct val="105000"/>
              </a:lnSpc>
              <a:spcBef>
                <a:spcPct val="20000"/>
              </a:spcBef>
            </a:pPr>
            <a:r>
              <a:rPr lang="en-US" altLang="en-US" sz="2500"/>
              <a:t>the quantity of mangos must be increased to keep Hurley equally happy.</a:t>
            </a:r>
          </a:p>
        </p:txBody>
      </p:sp>
      <p:grpSp>
        <p:nvGrpSpPr>
          <p:cNvPr id="205837" name="Group 13"/>
          <p:cNvGrpSpPr>
            <a:grpSpLocks/>
          </p:cNvGrpSpPr>
          <p:nvPr/>
        </p:nvGrpSpPr>
        <p:grpSpPr bwMode="auto">
          <a:xfrm>
            <a:off x="8039101" y="4049713"/>
            <a:ext cx="398463" cy="360362"/>
            <a:chOff x="3484" y="2235"/>
            <a:chExt cx="251" cy="227"/>
          </a:xfrm>
        </p:grpSpPr>
        <p:sp>
          <p:nvSpPr>
            <p:cNvPr id="205838" name="Oval 14"/>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9"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sp>
        <p:nvSpPr>
          <p:cNvPr id="205840" name="Text Box 16"/>
          <p:cNvSpPr txBox="1">
            <a:spLocks noChangeArrowheads="1"/>
          </p:cNvSpPr>
          <p:nvPr/>
        </p:nvSpPr>
        <p:spPr bwMode="auto">
          <a:xfrm>
            <a:off x="7180264" y="1100139"/>
            <a:ext cx="2828925" cy="8604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a:cs typeface="Arial" panose="020B0604020202020204" pitchFamily="34" charset="0"/>
              </a:rPr>
              <a:t>One of Hurley’s indifference curves</a:t>
            </a:r>
          </a:p>
        </p:txBody>
      </p:sp>
      <p:sp>
        <p:nvSpPr>
          <p:cNvPr id="205841" name="Text Box 36"/>
          <p:cNvSpPr txBox="1">
            <a:spLocks noChangeArrowheads="1"/>
          </p:cNvSpPr>
          <p:nvPr/>
        </p:nvSpPr>
        <p:spPr bwMode="auto">
          <a:xfrm>
            <a:off x="8840789" y="4489450"/>
            <a:ext cx="333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sp>
        <p:nvSpPr>
          <p:cNvPr id="192515" name="Rectangle 3"/>
          <p:cNvSpPr>
            <a:spLocks noChangeArrowheads="1"/>
          </p:cNvSpPr>
          <p:nvPr/>
        </p:nvSpPr>
        <p:spPr bwMode="auto">
          <a:xfrm>
            <a:off x="1905000" y="1306513"/>
            <a:ext cx="3486150" cy="13763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4813" indent="-404813">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804863"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7763"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2400" b="1">
                <a:solidFill>
                  <a:srgbClr val="008080"/>
                </a:solidFill>
              </a:rPr>
              <a:t>1.</a:t>
            </a:r>
            <a:r>
              <a:rPr lang="en-US" altLang="en-US" sz="2400">
                <a:solidFill>
                  <a:srgbClr val="008080"/>
                </a:solidFill>
              </a:rPr>
              <a:t>	</a:t>
            </a:r>
            <a:r>
              <a:rPr lang="en-US" altLang="en-US" sz="2500"/>
              <a:t>Indifference curves are downward-sloping. </a:t>
            </a:r>
          </a:p>
        </p:txBody>
      </p:sp>
      <p:grpSp>
        <p:nvGrpSpPr>
          <p:cNvPr id="205851" name="Group 27"/>
          <p:cNvGrpSpPr>
            <a:grpSpLocks/>
          </p:cNvGrpSpPr>
          <p:nvPr/>
        </p:nvGrpSpPr>
        <p:grpSpPr bwMode="auto">
          <a:xfrm>
            <a:off x="7342188" y="3265488"/>
            <a:ext cx="404812" cy="360362"/>
            <a:chOff x="3094" y="2172"/>
            <a:chExt cx="255" cy="227"/>
          </a:xfrm>
        </p:grpSpPr>
        <p:sp>
          <p:nvSpPr>
            <p:cNvPr id="205852" name="Oval 28"/>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3"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sp>
        <p:nvSpPr>
          <p:cNvPr id="205854" name="Line 30"/>
          <p:cNvSpPr>
            <a:spLocks noChangeShapeType="1"/>
          </p:cNvSpPr>
          <p:nvPr/>
        </p:nvSpPr>
        <p:spPr bwMode="auto">
          <a:xfrm flipH="1">
            <a:off x="7380289" y="4373563"/>
            <a:ext cx="657225" cy="0"/>
          </a:xfrm>
          <a:prstGeom prst="line">
            <a:avLst/>
          </a:prstGeom>
          <a:noFill/>
          <a:ln w="381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5" name="Line 31"/>
          <p:cNvSpPr>
            <a:spLocks noChangeShapeType="1"/>
          </p:cNvSpPr>
          <p:nvPr/>
        </p:nvSpPr>
        <p:spPr bwMode="auto">
          <a:xfrm flipV="1">
            <a:off x="7385050" y="3611563"/>
            <a:ext cx="0" cy="762000"/>
          </a:xfrm>
          <a:prstGeom prst="line">
            <a:avLst/>
          </a:prstGeom>
          <a:noFill/>
          <a:ln w="381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188166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Effect transition="in" filter="dissolve">
                                      <p:cBhvr>
                                        <p:cTn id="7" dur="500"/>
                                        <p:tgtEl>
                                          <p:spTgt spid="19251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2515">
                                            <p:txEl>
                                              <p:pRg st="0" end="0"/>
                                            </p:txEl>
                                          </p:spTgt>
                                        </p:tgtEl>
                                        <p:attrNameLst>
                                          <p:attrName>style.visibility</p:attrName>
                                        </p:attrNameLst>
                                      </p:cBhvr>
                                      <p:to>
                                        <p:strVal val="visible"/>
                                      </p:to>
                                    </p:set>
                                    <p:animEffect transition="in" filter="dissolve">
                                      <p:cBhvr>
                                        <p:cTn id="10" dur="500"/>
                                        <p:tgtEl>
                                          <p:spTgt spid="19251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5833">
                                            <p:txEl>
                                              <p:pRg st="0" end="0"/>
                                            </p:txEl>
                                          </p:spTgt>
                                        </p:tgtEl>
                                        <p:attrNameLst>
                                          <p:attrName>style.visibility</p:attrName>
                                        </p:attrNameLst>
                                      </p:cBhvr>
                                      <p:to>
                                        <p:strVal val="visible"/>
                                      </p:to>
                                    </p:set>
                                    <p:animEffect transition="in" filter="wipe(left)">
                                      <p:cBhvr>
                                        <p:cTn id="15" dur="500"/>
                                        <p:tgtEl>
                                          <p:spTgt spid="205833">
                                            <p:txEl>
                                              <p:pRg st="0" end="0"/>
                                            </p:txEl>
                                          </p:spTgt>
                                        </p:tgtEl>
                                      </p:cBhvr>
                                    </p:animEffect>
                                  </p:childTnLst>
                                </p:cTn>
                              </p:par>
                            </p:childTnLst>
                          </p:cTn>
                        </p:par>
                        <p:par>
                          <p:cTn id="16" fill="hold" nodeType="afterGroup">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205854"/>
                                        </p:tgtEl>
                                        <p:attrNameLst>
                                          <p:attrName>style.visibility</p:attrName>
                                        </p:attrNameLst>
                                      </p:cBhvr>
                                      <p:to>
                                        <p:strVal val="visible"/>
                                      </p:to>
                                    </p:set>
                                    <p:animEffect transition="in" filter="wipe(right)">
                                      <p:cBhvr>
                                        <p:cTn id="19" dur="500"/>
                                        <p:tgtEl>
                                          <p:spTgt spid="2058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5833">
                                            <p:txEl>
                                              <p:pRg st="1" end="1"/>
                                            </p:txEl>
                                          </p:spTgt>
                                        </p:tgtEl>
                                        <p:attrNameLst>
                                          <p:attrName>style.visibility</p:attrName>
                                        </p:attrNameLst>
                                      </p:cBhvr>
                                      <p:to>
                                        <p:strVal val="visible"/>
                                      </p:to>
                                    </p:set>
                                    <p:animEffect transition="in" filter="wipe(left)">
                                      <p:cBhvr>
                                        <p:cTn id="24" dur="500"/>
                                        <p:tgtEl>
                                          <p:spTgt spid="205833">
                                            <p:txEl>
                                              <p:pRg st="1" end="1"/>
                                            </p:txEl>
                                          </p:spTgt>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205855"/>
                                        </p:tgtEl>
                                        <p:attrNameLst>
                                          <p:attrName>style.visibility</p:attrName>
                                        </p:attrNameLst>
                                      </p:cBhvr>
                                      <p:to>
                                        <p:strVal val="visible"/>
                                      </p:to>
                                    </p:set>
                                    <p:animEffect transition="in" filter="wipe(down)">
                                      <p:cBhvr>
                                        <p:cTn id="28" dur="500"/>
                                        <p:tgtEl>
                                          <p:spTgt spid="20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3" grpId="0" build="p" bldLvl="2"/>
      <p:bldP spid="192515" grpId="0" build="p" bldLvl="5" animBg="1" autoUpdateAnimBg="0"/>
      <p:bldP spid="205854" grpId="0" animBg="1"/>
      <p:bldP spid="2058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
          <p:cNvSpPr>
            <a:spLocks noGrp="1"/>
          </p:cNvSpPr>
          <p:nvPr>
            <p:ph type="ftr" sz="quarter" idx="10"/>
          </p:nvPr>
        </p:nvSpPr>
        <p:spPr/>
        <p:txBody>
          <a:bodyPr/>
          <a:lstStyle/>
          <a:p>
            <a:r>
              <a:rPr lang="en-US" altLang="en-US" dirty="0"/>
              <a:t>THE THEORY OF CONSUMER CHOICE</a:t>
            </a:r>
          </a:p>
        </p:txBody>
      </p:sp>
      <p:sp>
        <p:nvSpPr>
          <p:cNvPr id="31" name="Slide Number Placeholder 3"/>
          <p:cNvSpPr>
            <a:spLocks noGrp="1"/>
          </p:cNvSpPr>
          <p:nvPr>
            <p:ph type="sldNum" sz="quarter" idx="11"/>
          </p:nvPr>
        </p:nvSpPr>
        <p:spPr/>
        <p:txBody>
          <a:bodyPr/>
          <a:lstStyle/>
          <a:p>
            <a:fld id="{97151EA5-C1E1-40DE-9628-8BF4F3260320}" type="slidenum">
              <a:rPr lang="en-US" altLang="en-US"/>
              <a:pPr/>
              <a:t>22</a:t>
            </a:fld>
            <a:endParaRPr lang="en-US" altLang="en-US"/>
          </a:p>
        </p:txBody>
      </p:sp>
      <p:sp>
        <p:nvSpPr>
          <p:cNvPr id="203778" name="Rectangle 2"/>
          <p:cNvSpPr>
            <a:spLocks noGrp="1" noChangeArrowheads="1"/>
          </p:cNvSpPr>
          <p:nvPr>
            <p:ph type="title"/>
          </p:nvPr>
        </p:nvSpPr>
        <p:spPr>
          <a:xfrm>
            <a:off x="1866901" y="214314"/>
            <a:ext cx="8410575" cy="606425"/>
          </a:xfrm>
        </p:spPr>
        <p:txBody>
          <a:bodyPr/>
          <a:lstStyle/>
          <a:p>
            <a:r>
              <a:rPr lang="en-US" altLang="en-US" sz="3200"/>
              <a:t>Four Properties of Indifference Curves</a:t>
            </a:r>
          </a:p>
        </p:txBody>
      </p:sp>
      <p:grpSp>
        <p:nvGrpSpPr>
          <p:cNvPr id="203779" name="Group 3"/>
          <p:cNvGrpSpPr>
            <a:grpSpLocks/>
          </p:cNvGrpSpPr>
          <p:nvPr/>
        </p:nvGrpSpPr>
        <p:grpSpPr bwMode="auto">
          <a:xfrm>
            <a:off x="6573838" y="1895476"/>
            <a:ext cx="3270250" cy="3635375"/>
            <a:chOff x="2677" y="894"/>
            <a:chExt cx="2715" cy="2485"/>
          </a:xfrm>
        </p:grpSpPr>
        <p:sp>
          <p:nvSpPr>
            <p:cNvPr id="203780"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1"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3782" name="Text Box 36"/>
          <p:cNvSpPr txBox="1">
            <a:spLocks noChangeArrowheads="1"/>
          </p:cNvSpPr>
          <p:nvPr/>
        </p:nvSpPr>
        <p:spPr bwMode="auto">
          <a:xfrm>
            <a:off x="8772526" y="5576888"/>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03783" name="Text Box 36"/>
          <p:cNvSpPr txBox="1">
            <a:spLocks noChangeArrowheads="1"/>
          </p:cNvSpPr>
          <p:nvPr/>
        </p:nvSpPr>
        <p:spPr bwMode="auto">
          <a:xfrm>
            <a:off x="5373688" y="1244600"/>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203786" name="Text Box 10"/>
          <p:cNvSpPr txBox="1">
            <a:spLocks noChangeArrowheads="1"/>
          </p:cNvSpPr>
          <p:nvPr/>
        </p:nvSpPr>
        <p:spPr bwMode="auto">
          <a:xfrm>
            <a:off x="2162175" y="2949576"/>
            <a:ext cx="34226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a:t>Hurley prefers every bundle on </a:t>
            </a:r>
            <a:r>
              <a:rPr lang="en-US" altLang="en-US" sz="2500" b="1" i="1">
                <a:latin typeface="Tahoma" panose="020B0604030504040204" pitchFamily="34" charset="0"/>
                <a:cs typeface="Arial" panose="020B0604020202020204" pitchFamily="34" charset="0"/>
              </a:rPr>
              <a:t>I</a:t>
            </a:r>
            <a:r>
              <a:rPr lang="en-US" altLang="en-US" sz="2500" b="1" baseline="-25000">
                <a:latin typeface="Tahoma" panose="020B0604030504040204" pitchFamily="34" charset="0"/>
                <a:cs typeface="Arial" panose="020B0604020202020204" pitchFamily="34" charset="0"/>
              </a:rPr>
              <a:t>2</a:t>
            </a:r>
            <a:r>
              <a:rPr lang="en-US" altLang="en-US" sz="2500"/>
              <a:t> (like </a:t>
            </a:r>
            <a:r>
              <a:rPr lang="en-US" altLang="en-US" sz="2500" b="1"/>
              <a:t>C</a:t>
            </a:r>
            <a:r>
              <a:rPr lang="en-US" altLang="en-US" sz="2500"/>
              <a:t>) </a:t>
            </a:r>
            <a:br>
              <a:rPr lang="en-US" altLang="en-US" sz="2500"/>
            </a:br>
            <a:r>
              <a:rPr lang="en-US" altLang="en-US" sz="2500"/>
              <a:t>to every bundle on </a:t>
            </a:r>
            <a:r>
              <a:rPr lang="en-US" altLang="en-US" sz="2500" b="1" i="1">
                <a:latin typeface="Tahoma" panose="020B0604030504040204" pitchFamily="34" charset="0"/>
                <a:cs typeface="Arial" panose="020B0604020202020204" pitchFamily="34" charset="0"/>
              </a:rPr>
              <a:t>I</a:t>
            </a:r>
            <a:r>
              <a:rPr lang="en-US" altLang="en-US" sz="2500" b="1" baseline="-25000">
                <a:latin typeface="Tahoma" panose="020B0604030504040204" pitchFamily="34" charset="0"/>
                <a:cs typeface="Arial" panose="020B0604020202020204" pitchFamily="34" charset="0"/>
              </a:rPr>
              <a:t>1</a:t>
            </a:r>
            <a:r>
              <a:rPr lang="en-US" altLang="en-US" sz="2500" b="1">
                <a:latin typeface="Tahoma" panose="020B0604030504040204" pitchFamily="34" charset="0"/>
                <a:cs typeface="Arial" panose="020B0604020202020204" pitchFamily="34" charset="0"/>
              </a:rPr>
              <a:t> </a:t>
            </a:r>
            <a:r>
              <a:rPr lang="en-US" altLang="en-US" sz="2500"/>
              <a:t> (like </a:t>
            </a:r>
            <a:r>
              <a:rPr lang="en-US" altLang="en-US" sz="2500" b="1"/>
              <a:t>A</a:t>
            </a:r>
            <a:r>
              <a:rPr lang="en-US" altLang="en-US" sz="2500"/>
              <a:t>).  </a:t>
            </a:r>
          </a:p>
        </p:txBody>
      </p:sp>
      <p:sp>
        <p:nvSpPr>
          <p:cNvPr id="203796" name="Text Box 20"/>
          <p:cNvSpPr txBox="1">
            <a:spLocks noChangeArrowheads="1"/>
          </p:cNvSpPr>
          <p:nvPr/>
        </p:nvSpPr>
        <p:spPr bwMode="auto">
          <a:xfrm>
            <a:off x="7180264" y="1100139"/>
            <a:ext cx="2828925" cy="8604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a:cs typeface="Arial" panose="020B0604020202020204" pitchFamily="34" charset="0"/>
              </a:rPr>
              <a:t>A few of Hurley’s indifference curves</a:t>
            </a:r>
          </a:p>
        </p:txBody>
      </p:sp>
      <p:grpSp>
        <p:nvGrpSpPr>
          <p:cNvPr id="203807" name="Group 31"/>
          <p:cNvGrpSpPr>
            <a:grpSpLocks/>
          </p:cNvGrpSpPr>
          <p:nvPr/>
        </p:nvGrpSpPr>
        <p:grpSpPr bwMode="auto">
          <a:xfrm>
            <a:off x="7215189" y="2687638"/>
            <a:ext cx="1958975" cy="2228850"/>
            <a:chOff x="3585" y="1693"/>
            <a:chExt cx="1234" cy="1404"/>
          </a:xfrm>
        </p:grpSpPr>
        <p:sp>
          <p:nvSpPr>
            <p:cNvPr id="203784" name="Arc 8"/>
            <p:cNvSpPr>
              <a:spLocks/>
            </p:cNvSpPr>
            <p:nvPr/>
          </p:nvSpPr>
          <p:spPr bwMode="auto">
            <a:xfrm flipH="1" flipV="1">
              <a:off x="3585" y="1693"/>
              <a:ext cx="1222" cy="1238"/>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03797" name="Text Box 36"/>
            <p:cNvSpPr txBox="1">
              <a:spLocks noChangeArrowheads="1"/>
            </p:cNvSpPr>
            <p:nvPr/>
          </p:nvSpPr>
          <p:spPr bwMode="auto">
            <a:xfrm>
              <a:off x="4609" y="2828"/>
              <a:ext cx="2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grpSp>
      <p:grpSp>
        <p:nvGrpSpPr>
          <p:cNvPr id="203808" name="Group 32"/>
          <p:cNvGrpSpPr>
            <a:grpSpLocks/>
          </p:cNvGrpSpPr>
          <p:nvPr/>
        </p:nvGrpSpPr>
        <p:grpSpPr bwMode="auto">
          <a:xfrm>
            <a:off x="7653338" y="2211389"/>
            <a:ext cx="1960562" cy="2230437"/>
            <a:chOff x="3861" y="1393"/>
            <a:chExt cx="1235" cy="1405"/>
          </a:xfrm>
        </p:grpSpPr>
        <p:sp>
          <p:nvSpPr>
            <p:cNvPr id="203798" name="Text Box 36"/>
            <p:cNvSpPr txBox="1">
              <a:spLocks noChangeArrowheads="1"/>
            </p:cNvSpPr>
            <p:nvPr/>
          </p:nvSpPr>
          <p:spPr bwMode="auto">
            <a:xfrm>
              <a:off x="4886" y="2529"/>
              <a:ext cx="2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2</a:t>
              </a:r>
            </a:p>
          </p:txBody>
        </p:sp>
        <p:sp>
          <p:nvSpPr>
            <p:cNvPr id="203800" name="Arc 24"/>
            <p:cNvSpPr>
              <a:spLocks/>
            </p:cNvSpPr>
            <p:nvPr/>
          </p:nvSpPr>
          <p:spPr bwMode="auto">
            <a:xfrm flipH="1" flipV="1">
              <a:off x="3861" y="1393"/>
              <a:ext cx="1222" cy="1238"/>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grpSp>
        <p:nvGrpSpPr>
          <p:cNvPr id="203809" name="Group 33"/>
          <p:cNvGrpSpPr>
            <a:grpSpLocks/>
          </p:cNvGrpSpPr>
          <p:nvPr/>
        </p:nvGrpSpPr>
        <p:grpSpPr bwMode="auto">
          <a:xfrm>
            <a:off x="6934200" y="3216276"/>
            <a:ext cx="1949450" cy="2239963"/>
            <a:chOff x="3408" y="2026"/>
            <a:chExt cx="1228" cy="1411"/>
          </a:xfrm>
        </p:grpSpPr>
        <p:sp>
          <p:nvSpPr>
            <p:cNvPr id="203799" name="Text Box 36"/>
            <p:cNvSpPr txBox="1">
              <a:spLocks noChangeArrowheads="1"/>
            </p:cNvSpPr>
            <p:nvPr/>
          </p:nvSpPr>
          <p:spPr bwMode="auto">
            <a:xfrm>
              <a:off x="4426" y="3168"/>
              <a:ext cx="2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0</a:t>
              </a:r>
            </a:p>
          </p:txBody>
        </p:sp>
        <p:sp>
          <p:nvSpPr>
            <p:cNvPr id="203801" name="Arc 25"/>
            <p:cNvSpPr>
              <a:spLocks/>
            </p:cNvSpPr>
            <p:nvPr/>
          </p:nvSpPr>
          <p:spPr bwMode="auto">
            <a:xfrm flipH="1" flipV="1">
              <a:off x="3408" y="2026"/>
              <a:ext cx="1222" cy="1238"/>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grpSp>
        <p:nvGrpSpPr>
          <p:cNvPr id="203802" name="Group 26"/>
          <p:cNvGrpSpPr>
            <a:grpSpLocks/>
          </p:cNvGrpSpPr>
          <p:nvPr/>
        </p:nvGrpSpPr>
        <p:grpSpPr bwMode="auto">
          <a:xfrm>
            <a:off x="6994525" y="3651250"/>
            <a:ext cx="331788" cy="363538"/>
            <a:chOff x="3410" y="2895"/>
            <a:chExt cx="209" cy="229"/>
          </a:xfrm>
        </p:grpSpPr>
        <p:sp>
          <p:nvSpPr>
            <p:cNvPr id="203803" name="Oval 27"/>
            <p:cNvSpPr>
              <a:spLocks noChangeArrowheads="1"/>
            </p:cNvSpPr>
            <p:nvPr/>
          </p:nvSpPr>
          <p:spPr bwMode="auto">
            <a:xfrm>
              <a:off x="3410" y="3068"/>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4" name="Text Box 36"/>
            <p:cNvSpPr txBox="1">
              <a:spLocks noChangeArrowheads="1"/>
            </p:cNvSpPr>
            <p:nvPr/>
          </p:nvSpPr>
          <p:spPr bwMode="auto">
            <a:xfrm>
              <a:off x="3473" y="2895"/>
              <a:ext cx="1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D</a:t>
              </a:r>
              <a:endParaRPr lang="en-US" altLang="en-US" sz="2200" b="1" baseline="-25000">
                <a:cs typeface="Arial" panose="020B0604020202020204" pitchFamily="34" charset="0"/>
              </a:endParaRPr>
            </a:p>
          </p:txBody>
        </p:sp>
      </p:grpSp>
      <p:sp>
        <p:nvSpPr>
          <p:cNvPr id="192515" name="Rectangle 3"/>
          <p:cNvSpPr>
            <a:spLocks noChangeArrowheads="1"/>
          </p:cNvSpPr>
          <p:nvPr/>
        </p:nvSpPr>
        <p:spPr bwMode="auto">
          <a:xfrm>
            <a:off x="1905000" y="1306513"/>
            <a:ext cx="3486150" cy="13382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4813" indent="-404813">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804863"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7763"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2400" b="1">
                <a:solidFill>
                  <a:srgbClr val="008080"/>
                </a:solidFill>
              </a:rPr>
              <a:t>2.</a:t>
            </a:r>
            <a:r>
              <a:rPr lang="en-US" altLang="en-US" sz="2400"/>
              <a:t>	</a:t>
            </a:r>
            <a:r>
              <a:rPr lang="en-US" altLang="en-US" sz="2500"/>
              <a:t>Higher indifference curves are preferred to lower ones. </a:t>
            </a:r>
          </a:p>
        </p:txBody>
      </p:sp>
      <p:sp>
        <p:nvSpPr>
          <p:cNvPr id="203806" name="Text Box 30"/>
          <p:cNvSpPr txBox="1">
            <a:spLocks noChangeArrowheads="1"/>
          </p:cNvSpPr>
          <p:nvPr/>
        </p:nvSpPr>
        <p:spPr bwMode="auto">
          <a:xfrm>
            <a:off x="2176463" y="4602164"/>
            <a:ext cx="34226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a:t>He prefers every bundle on </a:t>
            </a:r>
            <a:r>
              <a:rPr lang="en-US" altLang="en-US" sz="2500" b="1" i="1">
                <a:latin typeface="Tahoma" panose="020B0604030504040204" pitchFamily="34" charset="0"/>
                <a:cs typeface="Arial" panose="020B0604020202020204" pitchFamily="34" charset="0"/>
              </a:rPr>
              <a:t>I</a:t>
            </a:r>
            <a:r>
              <a:rPr lang="en-US" altLang="en-US" sz="2500" b="1" baseline="-25000">
                <a:latin typeface="Tahoma" panose="020B0604030504040204" pitchFamily="34" charset="0"/>
                <a:cs typeface="Arial" panose="020B0604020202020204" pitchFamily="34" charset="0"/>
              </a:rPr>
              <a:t>1</a:t>
            </a:r>
            <a:r>
              <a:rPr lang="en-US" altLang="en-US" sz="2500"/>
              <a:t> (like </a:t>
            </a:r>
            <a:r>
              <a:rPr lang="en-US" altLang="en-US" sz="2500" b="1"/>
              <a:t>A</a:t>
            </a:r>
            <a:r>
              <a:rPr lang="en-US" altLang="en-US" sz="2500"/>
              <a:t>) </a:t>
            </a:r>
            <a:br>
              <a:rPr lang="en-US" altLang="en-US" sz="2500"/>
            </a:br>
            <a:r>
              <a:rPr lang="en-US" altLang="en-US" sz="2500"/>
              <a:t>to every bundle on </a:t>
            </a:r>
            <a:r>
              <a:rPr lang="en-US" altLang="en-US" sz="2500" b="1" i="1">
                <a:latin typeface="Tahoma" panose="020B0604030504040204" pitchFamily="34" charset="0"/>
                <a:cs typeface="Arial" panose="020B0604020202020204" pitchFamily="34" charset="0"/>
              </a:rPr>
              <a:t>I</a:t>
            </a:r>
            <a:r>
              <a:rPr lang="en-US" altLang="en-US" sz="2500" b="1" baseline="-25000">
                <a:latin typeface="Tahoma" panose="020B0604030504040204" pitchFamily="34" charset="0"/>
                <a:cs typeface="Arial" panose="020B0604020202020204" pitchFamily="34" charset="0"/>
              </a:rPr>
              <a:t>0</a:t>
            </a:r>
            <a:r>
              <a:rPr lang="en-US" altLang="en-US" sz="2500" b="1">
                <a:latin typeface="Tahoma" panose="020B0604030504040204" pitchFamily="34" charset="0"/>
                <a:cs typeface="Arial" panose="020B0604020202020204" pitchFamily="34" charset="0"/>
              </a:rPr>
              <a:t> </a:t>
            </a:r>
            <a:r>
              <a:rPr lang="en-US" altLang="en-US" sz="2500"/>
              <a:t> (like </a:t>
            </a:r>
            <a:r>
              <a:rPr lang="en-US" altLang="en-US" sz="2500" b="1"/>
              <a:t>D</a:t>
            </a:r>
            <a:r>
              <a:rPr lang="en-US" altLang="en-US" sz="2500"/>
              <a:t>).  </a:t>
            </a:r>
          </a:p>
        </p:txBody>
      </p:sp>
      <p:grpSp>
        <p:nvGrpSpPr>
          <p:cNvPr id="203790" name="Group 14"/>
          <p:cNvGrpSpPr>
            <a:grpSpLocks/>
          </p:cNvGrpSpPr>
          <p:nvPr/>
        </p:nvGrpSpPr>
        <p:grpSpPr bwMode="auto">
          <a:xfrm>
            <a:off x="8353425" y="3486150"/>
            <a:ext cx="331788" cy="363538"/>
            <a:chOff x="3410" y="2895"/>
            <a:chExt cx="209" cy="229"/>
          </a:xfrm>
        </p:grpSpPr>
        <p:sp>
          <p:nvSpPr>
            <p:cNvPr id="203791" name="Oval 15"/>
            <p:cNvSpPr>
              <a:spLocks noChangeArrowheads="1"/>
            </p:cNvSpPr>
            <p:nvPr/>
          </p:nvSpPr>
          <p:spPr bwMode="auto">
            <a:xfrm>
              <a:off x="3410" y="3068"/>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2" name="Text Box 36"/>
            <p:cNvSpPr txBox="1">
              <a:spLocks noChangeArrowheads="1"/>
            </p:cNvSpPr>
            <p:nvPr/>
          </p:nvSpPr>
          <p:spPr bwMode="auto">
            <a:xfrm>
              <a:off x="3473" y="2895"/>
              <a:ext cx="1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C</a:t>
              </a:r>
              <a:endParaRPr lang="en-US" altLang="en-US" sz="2200" b="1" baseline="-25000">
                <a:cs typeface="Arial" panose="020B0604020202020204" pitchFamily="34" charset="0"/>
              </a:endParaRPr>
            </a:p>
          </p:txBody>
        </p:sp>
      </p:grpSp>
      <p:grpSp>
        <p:nvGrpSpPr>
          <p:cNvPr id="203793" name="Group 17"/>
          <p:cNvGrpSpPr>
            <a:grpSpLocks/>
          </p:cNvGrpSpPr>
          <p:nvPr/>
        </p:nvGrpSpPr>
        <p:grpSpPr bwMode="auto">
          <a:xfrm>
            <a:off x="8039101" y="4049713"/>
            <a:ext cx="398463" cy="360362"/>
            <a:chOff x="3484" y="2235"/>
            <a:chExt cx="251" cy="227"/>
          </a:xfrm>
        </p:grpSpPr>
        <p:sp>
          <p:nvSpPr>
            <p:cNvPr id="203794" name="Oval 18"/>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5"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spTree>
    <p:extLst>
      <p:ext uri="{BB962C8B-B14F-4D97-AF65-F5344CB8AC3E}">
        <p14:creationId xmlns:p14="http://schemas.microsoft.com/office/powerpoint/2010/main" val="4335925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3796"/>
                                        </p:tgtEl>
                                        <p:attrNameLst>
                                          <p:attrName>style.visibility</p:attrName>
                                        </p:attrNameLst>
                                      </p:cBhvr>
                                      <p:to>
                                        <p:strVal val="visible"/>
                                      </p:to>
                                    </p:set>
                                    <p:animEffect transition="in" filter="fade">
                                      <p:cBhvr>
                                        <p:cTn id="7" dur="1000"/>
                                        <p:tgtEl>
                                          <p:spTgt spid="203796"/>
                                        </p:tgtEl>
                                      </p:cBhvr>
                                    </p:animEffect>
                                  </p:childTnLst>
                                </p:cTn>
                              </p:par>
                              <p:par>
                                <p:cTn id="8" presetID="18" presetClass="entr" presetSubtype="6" fill="hold" nodeType="withEffect">
                                  <p:stCondLst>
                                    <p:cond delay="0"/>
                                  </p:stCondLst>
                                  <p:childTnLst>
                                    <p:set>
                                      <p:cBhvr>
                                        <p:cTn id="9" dur="1" fill="hold">
                                          <p:stCondLst>
                                            <p:cond delay="0"/>
                                          </p:stCondLst>
                                        </p:cTn>
                                        <p:tgtEl>
                                          <p:spTgt spid="203808"/>
                                        </p:tgtEl>
                                        <p:attrNameLst>
                                          <p:attrName>style.visibility</p:attrName>
                                        </p:attrNameLst>
                                      </p:cBhvr>
                                      <p:to>
                                        <p:strVal val="visible"/>
                                      </p:to>
                                    </p:set>
                                    <p:animEffect transition="in" filter="strips(downRight)">
                                      <p:cBhvr>
                                        <p:cTn id="10" dur="500"/>
                                        <p:tgtEl>
                                          <p:spTgt spid="203808"/>
                                        </p:tgtEl>
                                      </p:cBhvr>
                                    </p:animEffect>
                                  </p:childTnLst>
                                </p:cTn>
                              </p:par>
                              <p:par>
                                <p:cTn id="11" presetID="18" presetClass="entr" presetSubtype="6" fill="hold" nodeType="withEffect">
                                  <p:stCondLst>
                                    <p:cond delay="0"/>
                                  </p:stCondLst>
                                  <p:childTnLst>
                                    <p:set>
                                      <p:cBhvr>
                                        <p:cTn id="12" dur="1" fill="hold">
                                          <p:stCondLst>
                                            <p:cond delay="0"/>
                                          </p:stCondLst>
                                        </p:cTn>
                                        <p:tgtEl>
                                          <p:spTgt spid="203809"/>
                                        </p:tgtEl>
                                        <p:attrNameLst>
                                          <p:attrName>style.visibility</p:attrName>
                                        </p:attrNameLst>
                                      </p:cBhvr>
                                      <p:to>
                                        <p:strVal val="visible"/>
                                      </p:to>
                                    </p:set>
                                    <p:animEffect transition="in" filter="strips(downRight)">
                                      <p:cBhvr>
                                        <p:cTn id="13" dur="500"/>
                                        <p:tgtEl>
                                          <p:spTgt spid="2038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2515">
                                            <p:bg/>
                                          </p:spTgt>
                                        </p:tgtEl>
                                        <p:attrNameLst>
                                          <p:attrName>style.visibility</p:attrName>
                                        </p:attrNameLst>
                                      </p:cBhvr>
                                      <p:to>
                                        <p:strVal val="visible"/>
                                      </p:to>
                                    </p:set>
                                    <p:animEffect transition="in" filter="dissolve">
                                      <p:cBhvr>
                                        <p:cTn id="18" dur="500"/>
                                        <p:tgtEl>
                                          <p:spTgt spid="192515">
                                            <p:bg/>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2515">
                                            <p:txEl>
                                              <p:pRg st="0" end="0"/>
                                            </p:txEl>
                                          </p:spTgt>
                                        </p:tgtEl>
                                        <p:attrNameLst>
                                          <p:attrName>style.visibility</p:attrName>
                                        </p:attrNameLst>
                                      </p:cBhvr>
                                      <p:to>
                                        <p:strVal val="visible"/>
                                      </p:to>
                                    </p:set>
                                    <p:animEffect transition="in" filter="dissolve">
                                      <p:cBhvr>
                                        <p:cTn id="21" dur="500"/>
                                        <p:tgtEl>
                                          <p:spTgt spid="1925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03790"/>
                                        </p:tgtEl>
                                        <p:attrNameLst>
                                          <p:attrName>style.visibility</p:attrName>
                                        </p:attrNameLst>
                                      </p:cBhvr>
                                      <p:to>
                                        <p:strVal val="visible"/>
                                      </p:to>
                                    </p:set>
                                    <p:animEffect transition="in" filter="fade">
                                      <p:cBhvr>
                                        <p:cTn id="26" dur="500"/>
                                        <p:tgtEl>
                                          <p:spTgt spid="203790"/>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03786">
                                            <p:txEl>
                                              <p:pRg st="0" end="0"/>
                                            </p:txEl>
                                          </p:spTgt>
                                        </p:tgtEl>
                                        <p:attrNameLst>
                                          <p:attrName>style.visibility</p:attrName>
                                        </p:attrNameLst>
                                      </p:cBhvr>
                                      <p:to>
                                        <p:strVal val="visible"/>
                                      </p:to>
                                    </p:set>
                                    <p:animEffect transition="in" filter="wipe(left)">
                                      <p:cBhvr>
                                        <p:cTn id="30" dur="500"/>
                                        <p:tgtEl>
                                          <p:spTgt spid="203786">
                                            <p:txEl>
                                              <p:pRg st="0" end="0"/>
                                            </p:txEl>
                                          </p:spTgt>
                                        </p:tgtEl>
                                      </p:cBhvr>
                                    </p:animEffect>
                                  </p:childTnLst>
                                  <p:subTnLst>
                                    <p:animClr clrSpc="rgb" dir="cw">
                                      <p:cBhvr override="childStyle">
                                        <p:cTn dur="1" fill="hold" display="0" masterRel="nextClick" afterEffect="1"/>
                                        <p:tgtEl>
                                          <p:spTgt spid="203786">
                                            <p:txEl>
                                              <p:pRg st="0" end="0"/>
                                            </p:txEl>
                                          </p:spTgt>
                                        </p:tgtEl>
                                        <p:attrNameLst>
                                          <p:attrName>ppt_c</p:attrName>
                                        </p:attrNameLst>
                                      </p:cBhvr>
                                      <p:to>
                                        <a:schemeClr val="bg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03802"/>
                                        </p:tgtEl>
                                        <p:attrNameLst>
                                          <p:attrName>style.visibility</p:attrName>
                                        </p:attrNameLst>
                                      </p:cBhvr>
                                      <p:to>
                                        <p:strVal val="visible"/>
                                      </p:to>
                                    </p:set>
                                    <p:animEffect transition="in" filter="fade">
                                      <p:cBhvr>
                                        <p:cTn id="35" dur="500"/>
                                        <p:tgtEl>
                                          <p:spTgt spid="203802"/>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3806">
                                            <p:txEl>
                                              <p:pRg st="0" end="0"/>
                                            </p:txEl>
                                          </p:spTgt>
                                        </p:tgtEl>
                                        <p:attrNameLst>
                                          <p:attrName>style.visibility</p:attrName>
                                        </p:attrNameLst>
                                      </p:cBhvr>
                                      <p:to>
                                        <p:strVal val="visible"/>
                                      </p:to>
                                    </p:set>
                                    <p:animEffect transition="in" filter="wipe(left)">
                                      <p:cBhvr>
                                        <p:cTn id="39" dur="500"/>
                                        <p:tgtEl>
                                          <p:spTgt spid="2038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6" grpId="0" build="p" bldLvl="2"/>
      <p:bldP spid="203796" grpId="0"/>
      <p:bldP spid="192515" grpId="0" build="p" bldLvl="5" animBg="1" autoUpdateAnimBg="0"/>
      <p:bldP spid="203806"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p:txBody>
          <a:bodyPr/>
          <a:lstStyle/>
          <a:p>
            <a:r>
              <a:rPr lang="en-US" altLang="en-US"/>
              <a:t>THE THEORY OF CONSUMER CHOICE</a:t>
            </a:r>
          </a:p>
        </p:txBody>
      </p:sp>
      <p:sp>
        <p:nvSpPr>
          <p:cNvPr id="26" name="Slide Number Placeholder 3"/>
          <p:cNvSpPr>
            <a:spLocks noGrp="1"/>
          </p:cNvSpPr>
          <p:nvPr>
            <p:ph type="sldNum" sz="quarter" idx="11"/>
          </p:nvPr>
        </p:nvSpPr>
        <p:spPr/>
        <p:txBody>
          <a:bodyPr/>
          <a:lstStyle/>
          <a:p>
            <a:fld id="{8033EE04-65D1-4E1D-A405-67A1754D1F96}" type="slidenum">
              <a:rPr lang="en-US" altLang="en-US"/>
              <a:pPr/>
              <a:t>23</a:t>
            </a:fld>
            <a:endParaRPr lang="en-US" altLang="en-US"/>
          </a:p>
        </p:txBody>
      </p:sp>
      <p:sp>
        <p:nvSpPr>
          <p:cNvPr id="207874" name="Rectangle 2"/>
          <p:cNvSpPr>
            <a:spLocks noGrp="1" noChangeArrowheads="1"/>
          </p:cNvSpPr>
          <p:nvPr>
            <p:ph type="title"/>
          </p:nvPr>
        </p:nvSpPr>
        <p:spPr>
          <a:xfrm>
            <a:off x="1866901" y="214314"/>
            <a:ext cx="8410575" cy="606425"/>
          </a:xfrm>
        </p:spPr>
        <p:txBody>
          <a:bodyPr/>
          <a:lstStyle/>
          <a:p>
            <a:r>
              <a:rPr lang="en-US" altLang="en-US" sz="3200"/>
              <a:t>Four Properties of Indifference Curves</a:t>
            </a:r>
          </a:p>
        </p:txBody>
      </p:sp>
      <p:grpSp>
        <p:nvGrpSpPr>
          <p:cNvPr id="207875" name="Group 3"/>
          <p:cNvGrpSpPr>
            <a:grpSpLocks/>
          </p:cNvGrpSpPr>
          <p:nvPr/>
        </p:nvGrpSpPr>
        <p:grpSpPr bwMode="auto">
          <a:xfrm>
            <a:off x="6573838" y="1895476"/>
            <a:ext cx="3270250" cy="3635375"/>
            <a:chOff x="2677" y="894"/>
            <a:chExt cx="2715" cy="2485"/>
          </a:xfrm>
        </p:grpSpPr>
        <p:sp>
          <p:nvSpPr>
            <p:cNvPr id="207876"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77"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7878" name="Text Box 36"/>
          <p:cNvSpPr txBox="1">
            <a:spLocks noChangeArrowheads="1"/>
          </p:cNvSpPr>
          <p:nvPr/>
        </p:nvSpPr>
        <p:spPr bwMode="auto">
          <a:xfrm>
            <a:off x="8772526" y="5576888"/>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07879" name="Text Box 36"/>
          <p:cNvSpPr txBox="1">
            <a:spLocks noChangeArrowheads="1"/>
          </p:cNvSpPr>
          <p:nvPr/>
        </p:nvSpPr>
        <p:spPr bwMode="auto">
          <a:xfrm>
            <a:off x="5373688" y="1244600"/>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207880" name="Arc 8"/>
          <p:cNvSpPr>
            <a:spLocks/>
          </p:cNvSpPr>
          <p:nvPr/>
        </p:nvSpPr>
        <p:spPr bwMode="auto">
          <a:xfrm flipH="1" flipV="1">
            <a:off x="7215189" y="2687639"/>
            <a:ext cx="1939925" cy="1965325"/>
          </a:xfrm>
          <a:custGeom>
            <a:avLst/>
            <a:gdLst>
              <a:gd name="G0" fmla="+- 0 0 0"/>
              <a:gd name="G1" fmla="+- 21348 0 0"/>
              <a:gd name="G2" fmla="+- 21600 0 0"/>
              <a:gd name="T0" fmla="*/ 3290 w 21120"/>
              <a:gd name="T1" fmla="*/ 0 h 21348"/>
              <a:gd name="T2" fmla="*/ 21120 w 21120"/>
              <a:gd name="T3" fmla="*/ 16819 h 21348"/>
              <a:gd name="T4" fmla="*/ 0 w 21120"/>
              <a:gd name="T5" fmla="*/ 21348 h 21348"/>
            </a:gdLst>
            <a:ahLst/>
            <a:cxnLst>
              <a:cxn ang="0">
                <a:pos x="T0" y="T1"/>
              </a:cxn>
              <a:cxn ang="0">
                <a:pos x="T2" y="T3"/>
              </a:cxn>
              <a:cxn ang="0">
                <a:pos x="T4" y="T5"/>
              </a:cxn>
            </a:cxnLst>
            <a:rect l="0" t="0" r="r" b="b"/>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07881" name="Text Box 9"/>
          <p:cNvSpPr txBox="1">
            <a:spLocks noChangeArrowheads="1"/>
          </p:cNvSpPr>
          <p:nvPr/>
        </p:nvSpPr>
        <p:spPr bwMode="auto">
          <a:xfrm>
            <a:off x="2043113" y="2259013"/>
            <a:ext cx="3784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400"/>
              <a:t>Suppose they did.</a:t>
            </a:r>
          </a:p>
          <a:p>
            <a:pPr>
              <a:lnSpc>
                <a:spcPct val="105000"/>
              </a:lnSpc>
              <a:spcBef>
                <a:spcPct val="20000"/>
              </a:spcBef>
            </a:pPr>
            <a:r>
              <a:rPr lang="en-US" altLang="en-US" sz="2400"/>
              <a:t>Hurley should prefer </a:t>
            </a:r>
            <a:br>
              <a:rPr lang="en-US" altLang="en-US" sz="2400"/>
            </a:br>
            <a:r>
              <a:rPr lang="en-US" altLang="en-US" sz="2400" b="1"/>
              <a:t>B</a:t>
            </a:r>
            <a:r>
              <a:rPr lang="en-US" altLang="en-US" sz="2400"/>
              <a:t> to </a:t>
            </a:r>
            <a:r>
              <a:rPr lang="en-US" altLang="en-US" sz="2400" b="1"/>
              <a:t>C</a:t>
            </a:r>
            <a:r>
              <a:rPr lang="en-US" altLang="en-US" sz="2400"/>
              <a:t>, since </a:t>
            </a:r>
            <a:r>
              <a:rPr lang="en-US" altLang="en-US" sz="2400" b="1"/>
              <a:t>B</a:t>
            </a:r>
            <a:r>
              <a:rPr lang="en-US" altLang="en-US" sz="2400"/>
              <a:t> has </a:t>
            </a:r>
            <a:br>
              <a:rPr lang="en-US" altLang="en-US" sz="2400"/>
            </a:br>
            <a:r>
              <a:rPr lang="en-US" altLang="en-US" sz="2400"/>
              <a:t>more of both goods.</a:t>
            </a:r>
          </a:p>
          <a:p>
            <a:pPr>
              <a:lnSpc>
                <a:spcPct val="105000"/>
              </a:lnSpc>
              <a:spcBef>
                <a:spcPct val="20000"/>
              </a:spcBef>
            </a:pPr>
            <a:r>
              <a:rPr lang="en-US" altLang="en-US" sz="2400"/>
              <a:t>Yet, Hurley is indifferent </a:t>
            </a:r>
            <a:br>
              <a:rPr lang="en-US" altLang="en-US" sz="2400"/>
            </a:br>
            <a:r>
              <a:rPr lang="en-US" altLang="en-US" sz="2400"/>
              <a:t>between </a:t>
            </a:r>
            <a:r>
              <a:rPr lang="en-US" altLang="en-US" sz="2400" b="1"/>
              <a:t>B</a:t>
            </a:r>
            <a:r>
              <a:rPr lang="en-US" altLang="en-US" sz="2400"/>
              <a:t> and </a:t>
            </a:r>
            <a:r>
              <a:rPr lang="en-US" altLang="en-US" sz="2400" b="1"/>
              <a:t>C</a:t>
            </a:r>
            <a:r>
              <a:rPr lang="en-US" altLang="en-US" sz="2400"/>
              <a:t>:</a:t>
            </a:r>
          </a:p>
          <a:p>
            <a:pPr lvl="1">
              <a:lnSpc>
                <a:spcPct val="105000"/>
              </a:lnSpc>
              <a:spcBef>
                <a:spcPct val="10000"/>
              </a:spcBef>
            </a:pPr>
            <a:r>
              <a:rPr lang="en-US" altLang="en-US" sz="2400"/>
              <a:t>He likes </a:t>
            </a:r>
            <a:r>
              <a:rPr lang="en-US" altLang="en-US" sz="2400" b="1"/>
              <a:t>C</a:t>
            </a:r>
            <a:r>
              <a:rPr lang="en-US" altLang="en-US" sz="2400"/>
              <a:t> as much as </a:t>
            </a:r>
            <a:r>
              <a:rPr lang="en-US" altLang="en-US" sz="2400" b="1"/>
              <a:t>A</a:t>
            </a:r>
            <a:r>
              <a:rPr lang="en-US" altLang="en-US" sz="2400"/>
              <a:t> (both are on </a:t>
            </a:r>
            <a:r>
              <a:rPr lang="en-US" altLang="en-US" sz="2400" b="1" i="1">
                <a:latin typeface="Tahoma" panose="020B0604030504040204" pitchFamily="34" charset="0"/>
                <a:cs typeface="Arial" panose="020B0604020202020204" pitchFamily="34" charset="0"/>
              </a:rPr>
              <a:t>I</a:t>
            </a:r>
            <a:r>
              <a:rPr lang="en-US" altLang="en-US" sz="2400" b="1" baseline="-25000">
                <a:latin typeface="Tahoma" panose="020B0604030504040204" pitchFamily="34" charset="0"/>
                <a:cs typeface="Arial" panose="020B0604020202020204" pitchFamily="34" charset="0"/>
              </a:rPr>
              <a:t>4</a:t>
            </a:r>
            <a:r>
              <a:rPr lang="en-US" altLang="en-US" sz="2400"/>
              <a:t>).</a:t>
            </a:r>
          </a:p>
          <a:p>
            <a:pPr lvl="1">
              <a:lnSpc>
                <a:spcPct val="105000"/>
              </a:lnSpc>
              <a:spcBef>
                <a:spcPct val="15000"/>
              </a:spcBef>
            </a:pPr>
            <a:r>
              <a:rPr lang="en-US" altLang="en-US" sz="2400"/>
              <a:t>He likes </a:t>
            </a:r>
            <a:r>
              <a:rPr lang="en-US" altLang="en-US" sz="2400" b="1"/>
              <a:t>A</a:t>
            </a:r>
            <a:r>
              <a:rPr lang="en-US" altLang="en-US" sz="2400"/>
              <a:t> as much as </a:t>
            </a:r>
            <a:r>
              <a:rPr lang="en-US" altLang="en-US" sz="2400" b="1"/>
              <a:t>B</a:t>
            </a:r>
            <a:r>
              <a:rPr lang="en-US" altLang="en-US" sz="2400"/>
              <a:t> (both are on </a:t>
            </a:r>
            <a:r>
              <a:rPr lang="en-US" altLang="en-US" sz="2400" b="1" i="1">
                <a:latin typeface="Tahoma" panose="020B0604030504040204" pitchFamily="34" charset="0"/>
                <a:cs typeface="Arial" panose="020B0604020202020204" pitchFamily="34" charset="0"/>
              </a:rPr>
              <a:t>I</a:t>
            </a:r>
            <a:r>
              <a:rPr lang="en-US" altLang="en-US" sz="2400" b="1" baseline="-25000">
                <a:latin typeface="Tahoma" panose="020B0604030504040204" pitchFamily="34" charset="0"/>
                <a:cs typeface="Arial" panose="020B0604020202020204" pitchFamily="34" charset="0"/>
              </a:rPr>
              <a:t>1</a:t>
            </a:r>
            <a:r>
              <a:rPr lang="en-US" altLang="en-US" sz="2400"/>
              <a:t>).</a:t>
            </a:r>
          </a:p>
        </p:txBody>
      </p:sp>
      <p:sp>
        <p:nvSpPr>
          <p:cNvPr id="207885" name="Text Box 13"/>
          <p:cNvSpPr txBox="1">
            <a:spLocks noChangeArrowheads="1"/>
          </p:cNvSpPr>
          <p:nvPr/>
        </p:nvSpPr>
        <p:spPr bwMode="auto">
          <a:xfrm>
            <a:off x="7180264" y="1100139"/>
            <a:ext cx="2828925" cy="8604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a:cs typeface="Arial" panose="020B0604020202020204" pitchFamily="34" charset="0"/>
              </a:rPr>
              <a:t>Hurley’s indifference curves</a:t>
            </a:r>
          </a:p>
        </p:txBody>
      </p:sp>
      <p:sp>
        <p:nvSpPr>
          <p:cNvPr id="207886" name="Text Box 36"/>
          <p:cNvSpPr txBox="1">
            <a:spLocks noChangeArrowheads="1"/>
          </p:cNvSpPr>
          <p:nvPr/>
        </p:nvSpPr>
        <p:spPr bwMode="auto">
          <a:xfrm>
            <a:off x="8840789" y="4489450"/>
            <a:ext cx="333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sp>
        <p:nvSpPr>
          <p:cNvPr id="192515" name="Rectangle 3"/>
          <p:cNvSpPr>
            <a:spLocks noChangeArrowheads="1"/>
          </p:cNvSpPr>
          <p:nvPr/>
        </p:nvSpPr>
        <p:spPr bwMode="auto">
          <a:xfrm>
            <a:off x="1905000" y="1306514"/>
            <a:ext cx="3486150" cy="9350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4813" indent="-404813">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804863"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7763"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2400" b="1">
                <a:solidFill>
                  <a:srgbClr val="008080"/>
                </a:solidFill>
              </a:rPr>
              <a:t>3.</a:t>
            </a:r>
            <a:r>
              <a:rPr lang="en-US" altLang="en-US" sz="2400">
                <a:solidFill>
                  <a:srgbClr val="008080"/>
                </a:solidFill>
              </a:rPr>
              <a:t>	</a:t>
            </a:r>
            <a:r>
              <a:rPr lang="en-US" altLang="en-US" sz="2500"/>
              <a:t>Indifference curves cannot cross.</a:t>
            </a:r>
          </a:p>
        </p:txBody>
      </p:sp>
      <p:grpSp>
        <p:nvGrpSpPr>
          <p:cNvPr id="207888" name="Group 16"/>
          <p:cNvGrpSpPr>
            <a:grpSpLocks/>
          </p:cNvGrpSpPr>
          <p:nvPr/>
        </p:nvGrpSpPr>
        <p:grpSpPr bwMode="auto">
          <a:xfrm>
            <a:off x="7342188" y="3265488"/>
            <a:ext cx="404812" cy="360362"/>
            <a:chOff x="3094" y="2172"/>
            <a:chExt cx="255" cy="227"/>
          </a:xfrm>
        </p:grpSpPr>
        <p:sp>
          <p:nvSpPr>
            <p:cNvPr id="207889" name="Oval 17"/>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90"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grpSp>
        <p:nvGrpSpPr>
          <p:cNvPr id="207901" name="Group 29"/>
          <p:cNvGrpSpPr>
            <a:grpSpLocks/>
          </p:cNvGrpSpPr>
          <p:nvPr/>
        </p:nvGrpSpPr>
        <p:grpSpPr bwMode="auto">
          <a:xfrm>
            <a:off x="6848476" y="3343276"/>
            <a:ext cx="2963863" cy="1489075"/>
            <a:chOff x="3354" y="2106"/>
            <a:chExt cx="1867" cy="938"/>
          </a:xfrm>
        </p:grpSpPr>
        <p:sp>
          <p:nvSpPr>
            <p:cNvPr id="207898" name="Text Box 36"/>
            <p:cNvSpPr txBox="1">
              <a:spLocks noChangeArrowheads="1"/>
            </p:cNvSpPr>
            <p:nvPr/>
          </p:nvSpPr>
          <p:spPr bwMode="auto">
            <a:xfrm>
              <a:off x="3428" y="2465"/>
              <a:ext cx="1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C</a:t>
              </a:r>
              <a:endParaRPr lang="en-US" altLang="en-US" sz="2200" b="1" baseline="-25000">
                <a:cs typeface="Arial" panose="020B0604020202020204" pitchFamily="34" charset="0"/>
              </a:endParaRPr>
            </a:p>
          </p:txBody>
        </p:sp>
        <p:grpSp>
          <p:nvGrpSpPr>
            <p:cNvPr id="207899" name="Group 27"/>
            <p:cNvGrpSpPr>
              <a:grpSpLocks/>
            </p:cNvGrpSpPr>
            <p:nvPr/>
          </p:nvGrpSpPr>
          <p:grpSpPr bwMode="auto">
            <a:xfrm>
              <a:off x="3354" y="2106"/>
              <a:ext cx="1867" cy="938"/>
              <a:chOff x="3354" y="2106"/>
              <a:chExt cx="1867" cy="938"/>
            </a:xfrm>
          </p:grpSpPr>
          <p:sp>
            <p:nvSpPr>
              <p:cNvPr id="207894" name="Text Box 36"/>
              <p:cNvSpPr txBox="1">
                <a:spLocks noChangeArrowheads="1"/>
              </p:cNvSpPr>
              <p:nvPr/>
            </p:nvSpPr>
            <p:spPr bwMode="auto">
              <a:xfrm>
                <a:off x="4919" y="2775"/>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4</a:t>
                </a:r>
              </a:p>
            </p:txBody>
          </p:sp>
          <p:sp>
            <p:nvSpPr>
              <p:cNvPr id="207895" name="Arc 23"/>
              <p:cNvSpPr>
                <a:spLocks/>
              </p:cNvSpPr>
              <p:nvPr/>
            </p:nvSpPr>
            <p:spPr bwMode="auto">
              <a:xfrm flipH="1" flipV="1">
                <a:off x="3354" y="2106"/>
                <a:ext cx="1867" cy="784"/>
              </a:xfrm>
              <a:custGeom>
                <a:avLst/>
                <a:gdLst>
                  <a:gd name="G0" fmla="+- 0 0 0"/>
                  <a:gd name="G1" fmla="+- 21348 0 0"/>
                  <a:gd name="G2" fmla="+- 21600 0 0"/>
                  <a:gd name="T0" fmla="*/ 3290 w 21506"/>
                  <a:gd name="T1" fmla="*/ 0 h 21348"/>
                  <a:gd name="T2" fmla="*/ 21506 w 21506"/>
                  <a:gd name="T3" fmla="*/ 19339 h 21348"/>
                  <a:gd name="T4" fmla="*/ 0 w 21506"/>
                  <a:gd name="T5" fmla="*/ 21348 h 21348"/>
                </a:gdLst>
                <a:ahLst/>
                <a:cxnLst>
                  <a:cxn ang="0">
                    <a:pos x="T0" y="T1"/>
                  </a:cxn>
                  <a:cxn ang="0">
                    <a:pos x="T2" y="T3"/>
                  </a:cxn>
                  <a:cxn ang="0">
                    <a:pos x="T4" y="T5"/>
                  </a:cxn>
                </a:cxnLst>
                <a:rect l="0" t="0" r="r" b="b"/>
                <a:pathLst>
                  <a:path w="21506" h="21348" fill="none" extrusionOk="0">
                    <a:moveTo>
                      <a:pt x="3289" y="0"/>
                    </a:moveTo>
                    <a:cubicBezTo>
                      <a:pt x="13077" y="1508"/>
                      <a:pt x="20585" y="9479"/>
                      <a:pt x="21506" y="19338"/>
                    </a:cubicBezTo>
                  </a:path>
                  <a:path w="21506" h="21348" stroke="0" extrusionOk="0">
                    <a:moveTo>
                      <a:pt x="3289" y="0"/>
                    </a:moveTo>
                    <a:cubicBezTo>
                      <a:pt x="13077" y="1508"/>
                      <a:pt x="20585" y="9479"/>
                      <a:pt x="21506" y="19338"/>
                    </a:cubicBezTo>
                    <a:lnTo>
                      <a:pt x="0" y="21348"/>
                    </a:lnTo>
                    <a:close/>
                  </a:path>
                </a:pathLst>
              </a:cu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sp>
          <p:nvSpPr>
            <p:cNvPr id="207897" name="Oval 25"/>
            <p:cNvSpPr>
              <a:spLocks noChangeArrowheads="1"/>
            </p:cNvSpPr>
            <p:nvPr/>
          </p:nvSpPr>
          <p:spPr bwMode="auto">
            <a:xfrm>
              <a:off x="3513" y="243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7882" name="Group 10"/>
          <p:cNvGrpSpPr>
            <a:grpSpLocks/>
          </p:cNvGrpSpPr>
          <p:nvPr/>
        </p:nvGrpSpPr>
        <p:grpSpPr bwMode="auto">
          <a:xfrm>
            <a:off x="8039101" y="4049713"/>
            <a:ext cx="398463" cy="360362"/>
            <a:chOff x="3484" y="2235"/>
            <a:chExt cx="251" cy="227"/>
          </a:xfrm>
        </p:grpSpPr>
        <p:sp>
          <p:nvSpPr>
            <p:cNvPr id="207883" name="Oval 11"/>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84"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spTree>
    <p:extLst>
      <p:ext uri="{BB962C8B-B14F-4D97-AF65-F5344CB8AC3E}">
        <p14:creationId xmlns:p14="http://schemas.microsoft.com/office/powerpoint/2010/main" val="31067505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Effect transition="in" filter="dissolve">
                                      <p:cBhvr>
                                        <p:cTn id="7" dur="500"/>
                                        <p:tgtEl>
                                          <p:spTgt spid="19251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2515">
                                            <p:txEl>
                                              <p:pRg st="0" end="0"/>
                                            </p:txEl>
                                          </p:spTgt>
                                        </p:tgtEl>
                                        <p:attrNameLst>
                                          <p:attrName>style.visibility</p:attrName>
                                        </p:attrNameLst>
                                      </p:cBhvr>
                                      <p:to>
                                        <p:strVal val="visible"/>
                                      </p:to>
                                    </p:set>
                                    <p:animEffect transition="in" filter="dissolve">
                                      <p:cBhvr>
                                        <p:cTn id="10" dur="500"/>
                                        <p:tgtEl>
                                          <p:spTgt spid="19251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7881">
                                            <p:txEl>
                                              <p:pRg st="0" end="0"/>
                                            </p:txEl>
                                          </p:spTgt>
                                        </p:tgtEl>
                                        <p:attrNameLst>
                                          <p:attrName>style.visibility</p:attrName>
                                        </p:attrNameLst>
                                      </p:cBhvr>
                                      <p:to>
                                        <p:strVal val="visible"/>
                                      </p:to>
                                    </p:set>
                                    <p:animEffect transition="in" filter="wipe(left)">
                                      <p:cBhvr>
                                        <p:cTn id="15" dur="500"/>
                                        <p:tgtEl>
                                          <p:spTgt spid="207881">
                                            <p:txEl>
                                              <p:pRg st="0" end="0"/>
                                            </p:txEl>
                                          </p:spTgt>
                                        </p:tgtEl>
                                      </p:cBhvr>
                                    </p:animEffect>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207901"/>
                                        </p:tgtEl>
                                        <p:attrNameLst>
                                          <p:attrName>style.visibility</p:attrName>
                                        </p:attrNameLst>
                                      </p:cBhvr>
                                      <p:to>
                                        <p:strVal val="visible"/>
                                      </p:to>
                                    </p:set>
                                    <p:animEffect transition="in" filter="strips(downRight)">
                                      <p:cBhvr>
                                        <p:cTn id="19" dur="500"/>
                                        <p:tgtEl>
                                          <p:spTgt spid="2079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7881">
                                            <p:txEl>
                                              <p:pRg st="1" end="1"/>
                                            </p:txEl>
                                          </p:spTgt>
                                        </p:tgtEl>
                                        <p:attrNameLst>
                                          <p:attrName>style.visibility</p:attrName>
                                        </p:attrNameLst>
                                      </p:cBhvr>
                                      <p:to>
                                        <p:strVal val="visible"/>
                                      </p:to>
                                    </p:set>
                                    <p:animEffect transition="in" filter="wipe(left)">
                                      <p:cBhvr>
                                        <p:cTn id="24" dur="500"/>
                                        <p:tgtEl>
                                          <p:spTgt spid="20788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7881">
                                            <p:txEl>
                                              <p:pRg st="2" end="2"/>
                                            </p:txEl>
                                          </p:spTgt>
                                        </p:tgtEl>
                                        <p:attrNameLst>
                                          <p:attrName>style.visibility</p:attrName>
                                        </p:attrNameLst>
                                      </p:cBhvr>
                                      <p:to>
                                        <p:strVal val="visible"/>
                                      </p:to>
                                    </p:set>
                                    <p:animEffect transition="in" filter="wipe(left)">
                                      <p:cBhvr>
                                        <p:cTn id="29" dur="500"/>
                                        <p:tgtEl>
                                          <p:spTgt spid="207881">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7881">
                                            <p:txEl>
                                              <p:pRg st="3" end="3"/>
                                            </p:txEl>
                                          </p:spTgt>
                                        </p:tgtEl>
                                        <p:attrNameLst>
                                          <p:attrName>style.visibility</p:attrName>
                                        </p:attrNameLst>
                                      </p:cBhvr>
                                      <p:to>
                                        <p:strVal val="visible"/>
                                      </p:to>
                                    </p:set>
                                    <p:animEffect transition="in" filter="wipe(left)">
                                      <p:cBhvr>
                                        <p:cTn id="34" dur="500"/>
                                        <p:tgtEl>
                                          <p:spTgt spid="207881">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881">
                                            <p:txEl>
                                              <p:pRg st="4" end="4"/>
                                            </p:txEl>
                                          </p:spTgt>
                                        </p:tgtEl>
                                        <p:attrNameLst>
                                          <p:attrName>style.visibility</p:attrName>
                                        </p:attrNameLst>
                                      </p:cBhvr>
                                      <p:to>
                                        <p:strVal val="visible"/>
                                      </p:to>
                                    </p:set>
                                    <p:animEffect transition="in" filter="wipe(left)">
                                      <p:cBhvr>
                                        <p:cTn id="39" dur="500"/>
                                        <p:tgtEl>
                                          <p:spTgt spid="2078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1" grpId="0" build="p" bldLvl="2"/>
      <p:bldP spid="192515" grpId="0" build="p" bldLvl="5"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p:txBody>
          <a:bodyPr/>
          <a:lstStyle/>
          <a:p>
            <a:r>
              <a:rPr lang="en-US" altLang="en-US"/>
              <a:t>THE THEORY OF CONSUMER CHOICE</a:t>
            </a:r>
          </a:p>
        </p:txBody>
      </p:sp>
      <p:sp>
        <p:nvSpPr>
          <p:cNvPr id="30" name="Slide Number Placeholder 3"/>
          <p:cNvSpPr>
            <a:spLocks noGrp="1"/>
          </p:cNvSpPr>
          <p:nvPr>
            <p:ph type="sldNum" sz="quarter" idx="11"/>
          </p:nvPr>
        </p:nvSpPr>
        <p:spPr/>
        <p:txBody>
          <a:bodyPr/>
          <a:lstStyle/>
          <a:p>
            <a:fld id="{9FB56714-6BDA-439C-9665-417A99921CBF}" type="slidenum">
              <a:rPr lang="en-US" altLang="en-US"/>
              <a:pPr/>
              <a:t>24</a:t>
            </a:fld>
            <a:endParaRPr lang="en-US" altLang="en-US"/>
          </a:p>
        </p:txBody>
      </p:sp>
      <p:sp>
        <p:nvSpPr>
          <p:cNvPr id="211970" name="Rectangle 2"/>
          <p:cNvSpPr>
            <a:spLocks noGrp="1" noChangeArrowheads="1"/>
          </p:cNvSpPr>
          <p:nvPr>
            <p:ph type="title"/>
          </p:nvPr>
        </p:nvSpPr>
        <p:spPr>
          <a:xfrm>
            <a:off x="1866901" y="214314"/>
            <a:ext cx="8410575" cy="606425"/>
          </a:xfrm>
        </p:spPr>
        <p:txBody>
          <a:bodyPr/>
          <a:lstStyle/>
          <a:p>
            <a:r>
              <a:rPr lang="en-US" altLang="en-US" sz="3200"/>
              <a:t>Four Properties of Indifference Curves</a:t>
            </a:r>
          </a:p>
        </p:txBody>
      </p:sp>
      <p:grpSp>
        <p:nvGrpSpPr>
          <p:cNvPr id="212019" name="Group 51"/>
          <p:cNvGrpSpPr>
            <a:grpSpLocks/>
          </p:cNvGrpSpPr>
          <p:nvPr/>
        </p:nvGrpSpPr>
        <p:grpSpPr bwMode="auto">
          <a:xfrm>
            <a:off x="5373688" y="1244600"/>
            <a:ext cx="4514850" cy="4941888"/>
            <a:chOff x="2425" y="784"/>
            <a:chExt cx="2844" cy="3113"/>
          </a:xfrm>
        </p:grpSpPr>
        <p:grpSp>
          <p:nvGrpSpPr>
            <p:cNvPr id="211971" name="Group 3"/>
            <p:cNvGrpSpPr>
              <a:grpSpLocks/>
            </p:cNvGrpSpPr>
            <p:nvPr/>
          </p:nvGrpSpPr>
          <p:grpSpPr bwMode="auto">
            <a:xfrm>
              <a:off x="3181" y="1194"/>
              <a:ext cx="2060" cy="2290"/>
              <a:chOff x="2677" y="894"/>
              <a:chExt cx="2715" cy="2485"/>
            </a:xfrm>
          </p:grpSpPr>
          <p:sp>
            <p:nvSpPr>
              <p:cNvPr id="211972"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3"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1974" name="Text Box 36"/>
            <p:cNvSpPr txBox="1">
              <a:spLocks noChangeArrowheads="1"/>
            </p:cNvSpPr>
            <p:nvPr/>
          </p:nvSpPr>
          <p:spPr bwMode="auto">
            <a:xfrm>
              <a:off x="4566" y="3513"/>
              <a:ext cx="7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11975" name="Text Box 36"/>
            <p:cNvSpPr txBox="1">
              <a:spLocks noChangeArrowheads="1"/>
            </p:cNvSpPr>
            <p:nvPr/>
          </p:nvSpPr>
          <p:spPr bwMode="auto">
            <a:xfrm>
              <a:off x="2425" y="784"/>
              <a:ext cx="8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grpSp>
      <p:sp>
        <p:nvSpPr>
          <p:cNvPr id="211977" name="Text Box 9"/>
          <p:cNvSpPr txBox="1">
            <a:spLocks noChangeArrowheads="1"/>
          </p:cNvSpPr>
          <p:nvPr/>
        </p:nvSpPr>
        <p:spPr bwMode="auto">
          <a:xfrm>
            <a:off x="2122488" y="2509839"/>
            <a:ext cx="339725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10000"/>
              </a:lnSpc>
              <a:spcBef>
                <a:spcPct val="20000"/>
              </a:spcBef>
            </a:pPr>
            <a:r>
              <a:rPr lang="en-US" altLang="en-US" sz="2500"/>
              <a:t>Hurley is willing to give up more mangos for a fish if he has few fish (</a:t>
            </a:r>
            <a:r>
              <a:rPr lang="en-US" altLang="en-US" sz="2500" b="1"/>
              <a:t>A</a:t>
            </a:r>
            <a:r>
              <a:rPr lang="en-US" altLang="en-US" sz="2500"/>
              <a:t>) than if he has many (</a:t>
            </a:r>
            <a:r>
              <a:rPr lang="en-US" altLang="en-US" sz="2500" b="1"/>
              <a:t>B</a:t>
            </a:r>
            <a:r>
              <a:rPr lang="en-US" altLang="en-US" sz="2500"/>
              <a:t>).  </a:t>
            </a:r>
          </a:p>
        </p:txBody>
      </p:sp>
      <p:sp>
        <p:nvSpPr>
          <p:cNvPr id="192515" name="Rectangle 3"/>
          <p:cNvSpPr>
            <a:spLocks noChangeArrowheads="1"/>
          </p:cNvSpPr>
          <p:nvPr/>
        </p:nvSpPr>
        <p:spPr bwMode="auto">
          <a:xfrm>
            <a:off x="1905000" y="1306514"/>
            <a:ext cx="3335338" cy="9540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4813" indent="-404813">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804863"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7763"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2400" b="1">
                <a:solidFill>
                  <a:srgbClr val="008080"/>
                </a:solidFill>
              </a:rPr>
              <a:t>4.</a:t>
            </a:r>
            <a:r>
              <a:rPr lang="en-US" altLang="en-US" sz="2400">
                <a:solidFill>
                  <a:srgbClr val="008080"/>
                </a:solidFill>
              </a:rPr>
              <a:t>	</a:t>
            </a:r>
            <a:r>
              <a:rPr lang="en-US" altLang="en-US" sz="2500"/>
              <a:t>Indifference curves are bowed inward. </a:t>
            </a:r>
          </a:p>
        </p:txBody>
      </p:sp>
      <p:sp>
        <p:nvSpPr>
          <p:cNvPr id="211989" name="Arc 21"/>
          <p:cNvSpPr>
            <a:spLocks/>
          </p:cNvSpPr>
          <p:nvPr/>
        </p:nvSpPr>
        <p:spPr bwMode="auto">
          <a:xfrm flipH="1" flipV="1">
            <a:off x="7169150" y="1638300"/>
            <a:ext cx="2273300" cy="3182938"/>
          </a:xfrm>
          <a:custGeom>
            <a:avLst/>
            <a:gdLst>
              <a:gd name="G0" fmla="+- 0 0 0"/>
              <a:gd name="G1" fmla="+- 21539 0 0"/>
              <a:gd name="G2" fmla="+- 21600 0 0"/>
              <a:gd name="T0" fmla="*/ 1616 w 21120"/>
              <a:gd name="T1" fmla="*/ 0 h 21539"/>
              <a:gd name="T2" fmla="*/ 21120 w 21120"/>
              <a:gd name="T3" fmla="*/ 17010 h 21539"/>
              <a:gd name="T4" fmla="*/ 0 w 21120"/>
              <a:gd name="T5" fmla="*/ 21539 h 21539"/>
            </a:gdLst>
            <a:ahLst/>
            <a:cxnLst>
              <a:cxn ang="0">
                <a:pos x="T0" y="T1"/>
              </a:cxn>
              <a:cxn ang="0">
                <a:pos x="T2" y="T3"/>
              </a:cxn>
              <a:cxn ang="0">
                <a:pos x="T4" y="T5"/>
              </a:cxn>
            </a:cxnLst>
            <a:rect l="0" t="0" r="r" b="b"/>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11990" name="Text Box 36"/>
          <p:cNvSpPr txBox="1">
            <a:spLocks noChangeArrowheads="1"/>
          </p:cNvSpPr>
          <p:nvPr/>
        </p:nvSpPr>
        <p:spPr bwMode="auto">
          <a:xfrm>
            <a:off x="9347201" y="4667250"/>
            <a:ext cx="333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grpSp>
        <p:nvGrpSpPr>
          <p:cNvPr id="212006" name="Group 38"/>
          <p:cNvGrpSpPr>
            <a:grpSpLocks/>
          </p:cNvGrpSpPr>
          <p:nvPr/>
        </p:nvGrpSpPr>
        <p:grpSpPr bwMode="auto">
          <a:xfrm flipH="1" flipV="1">
            <a:off x="7258050" y="2740025"/>
            <a:ext cx="395288" cy="958850"/>
            <a:chOff x="993" y="2249"/>
            <a:chExt cx="503" cy="376"/>
          </a:xfrm>
        </p:grpSpPr>
        <p:sp>
          <p:nvSpPr>
            <p:cNvPr id="212007" name="Line 39"/>
            <p:cNvSpPr>
              <a:spLocks noChangeShapeType="1"/>
            </p:cNvSpPr>
            <p:nvPr/>
          </p:nvSpPr>
          <p:spPr bwMode="auto">
            <a:xfrm>
              <a:off x="993" y="2249"/>
              <a:ext cx="5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8" name="Line 40"/>
            <p:cNvSpPr>
              <a:spLocks noChangeShapeType="1"/>
            </p:cNvSpPr>
            <p:nvPr/>
          </p:nvSpPr>
          <p:spPr bwMode="auto">
            <a:xfrm>
              <a:off x="1495" y="2249"/>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009" name="Group 41"/>
          <p:cNvGrpSpPr>
            <a:grpSpLocks/>
          </p:cNvGrpSpPr>
          <p:nvPr/>
        </p:nvGrpSpPr>
        <p:grpSpPr bwMode="auto">
          <a:xfrm flipH="1" flipV="1">
            <a:off x="8291514" y="4441825"/>
            <a:ext cx="395287" cy="234950"/>
            <a:chOff x="993" y="2249"/>
            <a:chExt cx="503" cy="376"/>
          </a:xfrm>
        </p:grpSpPr>
        <p:sp>
          <p:nvSpPr>
            <p:cNvPr id="212010" name="Line 42"/>
            <p:cNvSpPr>
              <a:spLocks noChangeShapeType="1"/>
            </p:cNvSpPr>
            <p:nvPr/>
          </p:nvSpPr>
          <p:spPr bwMode="auto">
            <a:xfrm>
              <a:off x="993" y="2249"/>
              <a:ext cx="5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1" name="Line 43"/>
            <p:cNvSpPr>
              <a:spLocks noChangeShapeType="1"/>
            </p:cNvSpPr>
            <p:nvPr/>
          </p:nvSpPr>
          <p:spPr bwMode="auto">
            <a:xfrm>
              <a:off x="1495" y="2249"/>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2014" name="Text Box 46"/>
          <p:cNvSpPr txBox="1">
            <a:spLocks noChangeArrowheads="1"/>
          </p:cNvSpPr>
          <p:nvPr/>
        </p:nvSpPr>
        <p:spPr bwMode="auto">
          <a:xfrm>
            <a:off x="7337426" y="3705226"/>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1</a:t>
            </a:r>
          </a:p>
        </p:txBody>
      </p:sp>
      <p:sp>
        <p:nvSpPr>
          <p:cNvPr id="212016" name="Text Box 48"/>
          <p:cNvSpPr txBox="1">
            <a:spLocks noChangeArrowheads="1"/>
          </p:cNvSpPr>
          <p:nvPr/>
        </p:nvSpPr>
        <p:spPr bwMode="auto">
          <a:xfrm>
            <a:off x="8362951" y="4687889"/>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1</a:t>
            </a:r>
          </a:p>
        </p:txBody>
      </p:sp>
      <p:sp>
        <p:nvSpPr>
          <p:cNvPr id="212017" name="Text Box 49"/>
          <p:cNvSpPr txBox="1">
            <a:spLocks noChangeArrowheads="1"/>
          </p:cNvSpPr>
          <p:nvPr/>
        </p:nvSpPr>
        <p:spPr bwMode="auto">
          <a:xfrm>
            <a:off x="6934201" y="3057526"/>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6</a:t>
            </a:r>
          </a:p>
        </p:txBody>
      </p:sp>
      <p:sp>
        <p:nvSpPr>
          <p:cNvPr id="212018" name="Text Box 50"/>
          <p:cNvSpPr txBox="1">
            <a:spLocks noChangeArrowheads="1"/>
          </p:cNvSpPr>
          <p:nvPr/>
        </p:nvSpPr>
        <p:spPr bwMode="auto">
          <a:xfrm>
            <a:off x="8007351" y="4386264"/>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2</a:t>
            </a:r>
          </a:p>
        </p:txBody>
      </p:sp>
      <p:grpSp>
        <p:nvGrpSpPr>
          <p:cNvPr id="211978" name="Group 10"/>
          <p:cNvGrpSpPr>
            <a:grpSpLocks/>
          </p:cNvGrpSpPr>
          <p:nvPr/>
        </p:nvGrpSpPr>
        <p:grpSpPr bwMode="auto">
          <a:xfrm>
            <a:off x="7215188" y="2417763"/>
            <a:ext cx="398462" cy="360362"/>
            <a:chOff x="3484" y="2235"/>
            <a:chExt cx="251" cy="227"/>
          </a:xfrm>
        </p:grpSpPr>
        <p:sp>
          <p:nvSpPr>
            <p:cNvPr id="211979" name="Oval 11"/>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0"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grpSp>
        <p:nvGrpSpPr>
          <p:cNvPr id="211984" name="Group 16"/>
          <p:cNvGrpSpPr>
            <a:grpSpLocks/>
          </p:cNvGrpSpPr>
          <p:nvPr/>
        </p:nvGrpSpPr>
        <p:grpSpPr bwMode="auto">
          <a:xfrm>
            <a:off x="8247063" y="4097338"/>
            <a:ext cx="404812" cy="360362"/>
            <a:chOff x="3094" y="2172"/>
            <a:chExt cx="255" cy="227"/>
          </a:xfrm>
        </p:grpSpPr>
        <p:sp>
          <p:nvSpPr>
            <p:cNvPr id="211985" name="Oval 17"/>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6"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spTree>
    <p:extLst>
      <p:ext uri="{BB962C8B-B14F-4D97-AF65-F5344CB8AC3E}">
        <p14:creationId xmlns:p14="http://schemas.microsoft.com/office/powerpoint/2010/main" val="17073350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Effect transition="in" filter="dissolve">
                                      <p:cBhvr>
                                        <p:cTn id="7" dur="500"/>
                                        <p:tgtEl>
                                          <p:spTgt spid="19251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2515">
                                            <p:txEl>
                                              <p:pRg st="0" end="0"/>
                                            </p:txEl>
                                          </p:spTgt>
                                        </p:tgtEl>
                                        <p:attrNameLst>
                                          <p:attrName>style.visibility</p:attrName>
                                        </p:attrNameLst>
                                      </p:cBhvr>
                                      <p:to>
                                        <p:strVal val="visible"/>
                                      </p:to>
                                    </p:set>
                                    <p:animEffect transition="in" filter="dissolve">
                                      <p:cBhvr>
                                        <p:cTn id="10" dur="500"/>
                                        <p:tgtEl>
                                          <p:spTgt spid="19251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1977">
                                            <p:txEl>
                                              <p:pRg st="0" end="0"/>
                                            </p:txEl>
                                          </p:spTgt>
                                        </p:tgtEl>
                                        <p:attrNameLst>
                                          <p:attrName>style.visibility</p:attrName>
                                        </p:attrNameLst>
                                      </p:cBhvr>
                                      <p:to>
                                        <p:strVal val="visible"/>
                                      </p:to>
                                    </p:set>
                                    <p:animEffect transition="in" filter="wipe(left)">
                                      <p:cBhvr>
                                        <p:cTn id="15" dur="500"/>
                                        <p:tgtEl>
                                          <p:spTgt spid="2119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7" grpId="0" build="p" bldLvl="2"/>
      <p:bldP spid="192515" grpId="0" build="p" bldLvl="5"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p:txBody>
          <a:bodyPr/>
          <a:lstStyle/>
          <a:p>
            <a:r>
              <a:rPr lang="en-US" altLang="en-US"/>
              <a:t>THE THEORY OF CONSUMER CHOICE</a:t>
            </a:r>
          </a:p>
        </p:txBody>
      </p:sp>
      <p:sp>
        <p:nvSpPr>
          <p:cNvPr id="34" name="Slide Number Placeholder 3"/>
          <p:cNvSpPr>
            <a:spLocks noGrp="1"/>
          </p:cNvSpPr>
          <p:nvPr>
            <p:ph type="sldNum" sz="quarter" idx="11"/>
          </p:nvPr>
        </p:nvSpPr>
        <p:spPr/>
        <p:txBody>
          <a:bodyPr/>
          <a:lstStyle/>
          <a:p>
            <a:fld id="{1524A76E-2D77-4417-ACAE-23664DD7EEDB}" type="slidenum">
              <a:rPr lang="en-US" altLang="en-US"/>
              <a:pPr/>
              <a:t>25</a:t>
            </a:fld>
            <a:endParaRPr lang="en-US" altLang="en-US"/>
          </a:p>
        </p:txBody>
      </p:sp>
      <p:sp>
        <p:nvSpPr>
          <p:cNvPr id="216066" name="Rectangle 2"/>
          <p:cNvSpPr>
            <a:spLocks noGrp="1" noChangeArrowheads="1"/>
          </p:cNvSpPr>
          <p:nvPr>
            <p:ph type="title"/>
          </p:nvPr>
        </p:nvSpPr>
        <p:spPr>
          <a:xfrm>
            <a:off x="1866901" y="214314"/>
            <a:ext cx="8410575" cy="606425"/>
          </a:xfrm>
        </p:spPr>
        <p:txBody>
          <a:bodyPr/>
          <a:lstStyle/>
          <a:p>
            <a:r>
              <a:rPr lang="en-US" altLang="en-US" sz="3200"/>
              <a:t>The Marginal Rate of Substitution</a:t>
            </a:r>
          </a:p>
        </p:txBody>
      </p:sp>
      <p:grpSp>
        <p:nvGrpSpPr>
          <p:cNvPr id="216067" name="Group 3"/>
          <p:cNvGrpSpPr>
            <a:grpSpLocks/>
          </p:cNvGrpSpPr>
          <p:nvPr/>
        </p:nvGrpSpPr>
        <p:grpSpPr bwMode="auto">
          <a:xfrm>
            <a:off x="5373688" y="1244600"/>
            <a:ext cx="4514850" cy="4941888"/>
            <a:chOff x="2425" y="784"/>
            <a:chExt cx="2844" cy="3113"/>
          </a:xfrm>
        </p:grpSpPr>
        <p:grpSp>
          <p:nvGrpSpPr>
            <p:cNvPr id="216068" name="Group 4"/>
            <p:cNvGrpSpPr>
              <a:grpSpLocks/>
            </p:cNvGrpSpPr>
            <p:nvPr/>
          </p:nvGrpSpPr>
          <p:grpSpPr bwMode="auto">
            <a:xfrm>
              <a:off x="3181" y="1194"/>
              <a:ext cx="2060" cy="2290"/>
              <a:chOff x="2677" y="894"/>
              <a:chExt cx="2715" cy="2485"/>
            </a:xfrm>
          </p:grpSpPr>
          <p:sp>
            <p:nvSpPr>
              <p:cNvPr id="216069"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70"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6071" name="Text Box 36"/>
            <p:cNvSpPr txBox="1">
              <a:spLocks noChangeArrowheads="1"/>
            </p:cNvSpPr>
            <p:nvPr/>
          </p:nvSpPr>
          <p:spPr bwMode="auto">
            <a:xfrm>
              <a:off x="4566" y="3513"/>
              <a:ext cx="7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216072" name="Text Box 36"/>
            <p:cNvSpPr txBox="1">
              <a:spLocks noChangeArrowheads="1"/>
            </p:cNvSpPr>
            <p:nvPr/>
          </p:nvSpPr>
          <p:spPr bwMode="auto">
            <a:xfrm>
              <a:off x="2425" y="784"/>
              <a:ext cx="8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grpSp>
      <p:sp>
        <p:nvSpPr>
          <p:cNvPr id="216073" name="Text Box 9"/>
          <p:cNvSpPr txBox="1">
            <a:spLocks noChangeArrowheads="1"/>
          </p:cNvSpPr>
          <p:nvPr/>
        </p:nvSpPr>
        <p:spPr bwMode="auto">
          <a:xfrm>
            <a:off x="1960563" y="3295651"/>
            <a:ext cx="33972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a:t>Hurley’s MRS is the amount of mangos he would substitute for another fish.  </a:t>
            </a:r>
          </a:p>
        </p:txBody>
      </p:sp>
      <p:sp>
        <p:nvSpPr>
          <p:cNvPr id="216075" name="Arc 11"/>
          <p:cNvSpPr>
            <a:spLocks/>
          </p:cNvSpPr>
          <p:nvPr/>
        </p:nvSpPr>
        <p:spPr bwMode="auto">
          <a:xfrm flipH="1" flipV="1">
            <a:off x="7169150" y="1638300"/>
            <a:ext cx="2273300" cy="3182938"/>
          </a:xfrm>
          <a:custGeom>
            <a:avLst/>
            <a:gdLst>
              <a:gd name="G0" fmla="+- 0 0 0"/>
              <a:gd name="G1" fmla="+- 21539 0 0"/>
              <a:gd name="G2" fmla="+- 21600 0 0"/>
              <a:gd name="T0" fmla="*/ 1616 w 21120"/>
              <a:gd name="T1" fmla="*/ 0 h 21539"/>
              <a:gd name="T2" fmla="*/ 21120 w 21120"/>
              <a:gd name="T3" fmla="*/ 17010 h 21539"/>
              <a:gd name="T4" fmla="*/ 0 w 21120"/>
              <a:gd name="T5" fmla="*/ 21539 h 21539"/>
            </a:gdLst>
            <a:ahLst/>
            <a:cxnLst>
              <a:cxn ang="0">
                <a:pos x="T0" y="T1"/>
              </a:cxn>
              <a:cxn ang="0">
                <a:pos x="T2" y="T3"/>
              </a:cxn>
              <a:cxn ang="0">
                <a:pos x="T4" y="T5"/>
              </a:cxn>
            </a:cxnLst>
            <a:rect l="0" t="0" r="r" b="b"/>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216076" name="Text Box 36"/>
          <p:cNvSpPr txBox="1">
            <a:spLocks noChangeArrowheads="1"/>
          </p:cNvSpPr>
          <p:nvPr/>
        </p:nvSpPr>
        <p:spPr bwMode="auto">
          <a:xfrm>
            <a:off x="9347201" y="4667250"/>
            <a:ext cx="333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i="1">
                <a:latin typeface="Tahoma" panose="020B0604030504040204" pitchFamily="34" charset="0"/>
                <a:cs typeface="Arial" panose="020B0604020202020204" pitchFamily="34" charset="0"/>
              </a:rPr>
              <a:t>I</a:t>
            </a:r>
            <a:r>
              <a:rPr lang="en-US" altLang="en-US" sz="2200" b="1" baseline="-25000">
                <a:latin typeface="Tahoma" panose="020B0604030504040204" pitchFamily="34" charset="0"/>
                <a:cs typeface="Arial" panose="020B0604020202020204" pitchFamily="34" charset="0"/>
              </a:rPr>
              <a:t>1</a:t>
            </a:r>
          </a:p>
        </p:txBody>
      </p:sp>
      <p:grpSp>
        <p:nvGrpSpPr>
          <p:cNvPr id="216077" name="Group 13"/>
          <p:cNvGrpSpPr>
            <a:grpSpLocks/>
          </p:cNvGrpSpPr>
          <p:nvPr/>
        </p:nvGrpSpPr>
        <p:grpSpPr bwMode="auto">
          <a:xfrm flipH="1" flipV="1">
            <a:off x="7258050" y="2740025"/>
            <a:ext cx="395288" cy="958850"/>
            <a:chOff x="993" y="2249"/>
            <a:chExt cx="503" cy="376"/>
          </a:xfrm>
        </p:grpSpPr>
        <p:sp>
          <p:nvSpPr>
            <p:cNvPr id="216078" name="Line 14"/>
            <p:cNvSpPr>
              <a:spLocks noChangeShapeType="1"/>
            </p:cNvSpPr>
            <p:nvPr/>
          </p:nvSpPr>
          <p:spPr bwMode="auto">
            <a:xfrm>
              <a:off x="993" y="2249"/>
              <a:ext cx="5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79" name="Line 15"/>
            <p:cNvSpPr>
              <a:spLocks noChangeShapeType="1"/>
            </p:cNvSpPr>
            <p:nvPr/>
          </p:nvSpPr>
          <p:spPr bwMode="auto">
            <a:xfrm>
              <a:off x="1495" y="2249"/>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6080" name="Group 16"/>
          <p:cNvGrpSpPr>
            <a:grpSpLocks/>
          </p:cNvGrpSpPr>
          <p:nvPr/>
        </p:nvGrpSpPr>
        <p:grpSpPr bwMode="auto">
          <a:xfrm flipH="1" flipV="1">
            <a:off x="8291514" y="4441825"/>
            <a:ext cx="395287" cy="234950"/>
            <a:chOff x="993" y="2249"/>
            <a:chExt cx="503" cy="376"/>
          </a:xfrm>
        </p:grpSpPr>
        <p:sp>
          <p:nvSpPr>
            <p:cNvPr id="216081" name="Line 17"/>
            <p:cNvSpPr>
              <a:spLocks noChangeShapeType="1"/>
            </p:cNvSpPr>
            <p:nvPr/>
          </p:nvSpPr>
          <p:spPr bwMode="auto">
            <a:xfrm>
              <a:off x="993" y="2249"/>
              <a:ext cx="5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82" name="Line 18"/>
            <p:cNvSpPr>
              <a:spLocks noChangeShapeType="1"/>
            </p:cNvSpPr>
            <p:nvPr/>
          </p:nvSpPr>
          <p:spPr bwMode="auto">
            <a:xfrm>
              <a:off x="1495" y="2249"/>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6083" name="Text Box 19"/>
          <p:cNvSpPr txBox="1">
            <a:spLocks noChangeArrowheads="1"/>
          </p:cNvSpPr>
          <p:nvPr/>
        </p:nvSpPr>
        <p:spPr bwMode="auto">
          <a:xfrm>
            <a:off x="7337426" y="3705226"/>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1</a:t>
            </a:r>
          </a:p>
        </p:txBody>
      </p:sp>
      <p:sp>
        <p:nvSpPr>
          <p:cNvPr id="216084" name="Text Box 20"/>
          <p:cNvSpPr txBox="1">
            <a:spLocks noChangeArrowheads="1"/>
          </p:cNvSpPr>
          <p:nvPr/>
        </p:nvSpPr>
        <p:spPr bwMode="auto">
          <a:xfrm>
            <a:off x="8362951" y="4687889"/>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1</a:t>
            </a:r>
          </a:p>
        </p:txBody>
      </p:sp>
      <p:sp>
        <p:nvSpPr>
          <p:cNvPr id="216085" name="Text Box 21"/>
          <p:cNvSpPr txBox="1">
            <a:spLocks noChangeArrowheads="1"/>
          </p:cNvSpPr>
          <p:nvPr/>
        </p:nvSpPr>
        <p:spPr bwMode="auto">
          <a:xfrm>
            <a:off x="6934201" y="3057526"/>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6</a:t>
            </a:r>
          </a:p>
        </p:txBody>
      </p:sp>
      <p:sp>
        <p:nvSpPr>
          <p:cNvPr id="216086" name="Text Box 22"/>
          <p:cNvSpPr txBox="1">
            <a:spLocks noChangeArrowheads="1"/>
          </p:cNvSpPr>
          <p:nvPr/>
        </p:nvSpPr>
        <p:spPr bwMode="auto">
          <a:xfrm>
            <a:off x="8007351" y="4386264"/>
            <a:ext cx="265113" cy="3785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27432" rIns="45720">
            <a:spAutoFit/>
          </a:bodyPr>
          <a:lstStyle/>
          <a:p>
            <a:pPr algn="ctr">
              <a:lnSpc>
                <a:spcPct val="90000"/>
              </a:lnSpc>
              <a:spcBef>
                <a:spcPct val="50000"/>
              </a:spcBef>
            </a:pPr>
            <a:r>
              <a:rPr lang="en-US" altLang="en-US" sz="2200">
                <a:latin typeface="Tahoma" panose="020B0604030504040204" pitchFamily="34" charset="0"/>
              </a:rPr>
              <a:t>2</a:t>
            </a:r>
          </a:p>
        </p:txBody>
      </p:sp>
      <p:grpSp>
        <p:nvGrpSpPr>
          <p:cNvPr id="216087" name="Group 23"/>
          <p:cNvGrpSpPr>
            <a:grpSpLocks/>
          </p:cNvGrpSpPr>
          <p:nvPr/>
        </p:nvGrpSpPr>
        <p:grpSpPr bwMode="auto">
          <a:xfrm>
            <a:off x="7215188" y="2417763"/>
            <a:ext cx="398462" cy="360362"/>
            <a:chOff x="3484" y="2235"/>
            <a:chExt cx="251" cy="227"/>
          </a:xfrm>
        </p:grpSpPr>
        <p:sp>
          <p:nvSpPr>
            <p:cNvPr id="216088" name="Oval 24"/>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9"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grpSp>
        <p:nvGrpSpPr>
          <p:cNvPr id="216090" name="Group 26"/>
          <p:cNvGrpSpPr>
            <a:grpSpLocks/>
          </p:cNvGrpSpPr>
          <p:nvPr/>
        </p:nvGrpSpPr>
        <p:grpSpPr bwMode="auto">
          <a:xfrm>
            <a:off x="8247063" y="4097338"/>
            <a:ext cx="404812" cy="360362"/>
            <a:chOff x="3094" y="2172"/>
            <a:chExt cx="255" cy="227"/>
          </a:xfrm>
        </p:grpSpPr>
        <p:sp>
          <p:nvSpPr>
            <p:cNvPr id="216091" name="Oval 27"/>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2"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sp>
        <p:nvSpPr>
          <p:cNvPr id="191492" name="Rectangle 4"/>
          <p:cNvSpPr>
            <a:spLocks noChangeArrowheads="1"/>
          </p:cNvSpPr>
          <p:nvPr/>
        </p:nvSpPr>
        <p:spPr bwMode="auto">
          <a:xfrm>
            <a:off x="1922463" y="1189039"/>
            <a:ext cx="47545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500" b="1">
                <a:solidFill>
                  <a:srgbClr val="CC0000"/>
                </a:solidFill>
                <a:cs typeface="Arial" panose="020B0604020202020204" pitchFamily="34" charset="0"/>
              </a:rPr>
              <a:t>Marginal rate of </a:t>
            </a:r>
            <a:br>
              <a:rPr lang="en-US" altLang="en-US" sz="2500" b="1">
                <a:solidFill>
                  <a:srgbClr val="CC0000"/>
                </a:solidFill>
                <a:cs typeface="Arial" panose="020B0604020202020204" pitchFamily="34" charset="0"/>
              </a:rPr>
            </a:br>
            <a:r>
              <a:rPr lang="en-US" altLang="en-US" sz="2500" b="1">
                <a:solidFill>
                  <a:srgbClr val="CC0000"/>
                </a:solidFill>
                <a:cs typeface="Arial" panose="020B0604020202020204" pitchFamily="34" charset="0"/>
              </a:rPr>
              <a:t>substitution (MRS)</a:t>
            </a:r>
            <a:r>
              <a:rPr lang="en-US" altLang="en-US" sz="2500">
                <a:cs typeface="Arial" panose="020B0604020202020204" pitchFamily="34" charset="0"/>
              </a:rPr>
              <a:t>:  </a:t>
            </a:r>
            <a:br>
              <a:rPr lang="en-US" altLang="en-US" sz="2500">
                <a:cs typeface="Arial" panose="020B0604020202020204" pitchFamily="34" charset="0"/>
              </a:rPr>
            </a:br>
            <a:r>
              <a:rPr lang="en-US" altLang="en-US" sz="2500">
                <a:cs typeface="Arial" panose="020B0604020202020204" pitchFamily="34" charset="0"/>
              </a:rPr>
              <a:t>the rate at which a consumer </a:t>
            </a:r>
            <a:br>
              <a:rPr lang="en-US" altLang="en-US" sz="2500">
                <a:cs typeface="Arial" panose="020B0604020202020204" pitchFamily="34" charset="0"/>
              </a:rPr>
            </a:br>
            <a:r>
              <a:rPr lang="en-US" altLang="en-US" sz="2500">
                <a:cs typeface="Arial" panose="020B0604020202020204" pitchFamily="34" charset="0"/>
              </a:rPr>
              <a:t>is willing to trade one good for another.</a:t>
            </a:r>
          </a:p>
        </p:txBody>
      </p:sp>
      <p:sp>
        <p:nvSpPr>
          <p:cNvPr id="216094" name="Text Box 30"/>
          <p:cNvSpPr txBox="1">
            <a:spLocks noChangeArrowheads="1"/>
          </p:cNvSpPr>
          <p:nvPr/>
        </p:nvSpPr>
        <p:spPr bwMode="auto">
          <a:xfrm>
            <a:off x="7272338" y="1047751"/>
            <a:ext cx="2728912" cy="8921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20000"/>
              </a:spcBef>
            </a:pPr>
            <a:r>
              <a:rPr lang="en-US" altLang="en-US" sz="2500" i="1"/>
              <a:t>MRS = slope of indifference curve </a:t>
            </a:r>
          </a:p>
        </p:txBody>
      </p:sp>
      <p:sp>
        <p:nvSpPr>
          <p:cNvPr id="216097" name="Text Box 33"/>
          <p:cNvSpPr txBox="1">
            <a:spLocks noChangeArrowheads="1"/>
          </p:cNvSpPr>
          <p:nvPr/>
        </p:nvSpPr>
        <p:spPr bwMode="auto">
          <a:xfrm>
            <a:off x="5995989" y="3021014"/>
            <a:ext cx="941387" cy="427037"/>
          </a:xfrm>
          <a:prstGeom prst="rect">
            <a:avLst/>
          </a:prstGeom>
          <a:solidFill>
            <a:schemeClr val="bg1">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2200" i="1"/>
              <a:t>MRS</a:t>
            </a:r>
            <a:r>
              <a:rPr lang="en-US" altLang="en-US" sz="2200"/>
              <a:t> =</a:t>
            </a:r>
          </a:p>
        </p:txBody>
      </p:sp>
      <p:sp>
        <p:nvSpPr>
          <p:cNvPr id="216099" name="Text Box 35"/>
          <p:cNvSpPr txBox="1">
            <a:spLocks noChangeArrowheads="1"/>
          </p:cNvSpPr>
          <p:nvPr/>
        </p:nvSpPr>
        <p:spPr bwMode="auto">
          <a:xfrm>
            <a:off x="7053264" y="4346575"/>
            <a:ext cx="9413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en-US" altLang="en-US" sz="2200" i="1"/>
              <a:t>MRS</a:t>
            </a:r>
            <a:r>
              <a:rPr lang="en-US" altLang="en-US" sz="2200"/>
              <a:t> =</a:t>
            </a:r>
          </a:p>
        </p:txBody>
      </p:sp>
      <p:sp>
        <p:nvSpPr>
          <p:cNvPr id="216100" name="Text Box 36"/>
          <p:cNvSpPr txBox="1">
            <a:spLocks noChangeArrowheads="1"/>
          </p:cNvSpPr>
          <p:nvPr/>
        </p:nvSpPr>
        <p:spPr bwMode="auto">
          <a:xfrm>
            <a:off x="1981201" y="4986339"/>
            <a:ext cx="3933825"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500"/>
              <a:t>MRS falls as you move down along an indifference curve. </a:t>
            </a:r>
          </a:p>
        </p:txBody>
      </p:sp>
    </p:spTree>
    <p:extLst>
      <p:ext uri="{BB962C8B-B14F-4D97-AF65-F5344CB8AC3E}">
        <p14:creationId xmlns:p14="http://schemas.microsoft.com/office/powerpoint/2010/main" val="16841872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wipe(left)">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73">
                                            <p:txEl>
                                              <p:pRg st="0" end="0"/>
                                            </p:txEl>
                                          </p:spTgt>
                                        </p:tgtEl>
                                        <p:attrNameLst>
                                          <p:attrName>style.visibility</p:attrName>
                                        </p:attrNameLst>
                                      </p:cBhvr>
                                      <p:to>
                                        <p:strVal val="visible"/>
                                      </p:to>
                                    </p:set>
                                    <p:animEffect transition="in" filter="wipe(left)">
                                      <p:cBhvr>
                                        <p:cTn id="12" dur="500"/>
                                        <p:tgtEl>
                                          <p:spTgt spid="21607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6094">
                                            <p:bg/>
                                          </p:spTgt>
                                        </p:tgtEl>
                                        <p:attrNameLst>
                                          <p:attrName>style.visibility</p:attrName>
                                        </p:attrNameLst>
                                      </p:cBhvr>
                                      <p:to>
                                        <p:strVal val="visible"/>
                                      </p:to>
                                    </p:set>
                                    <p:animEffect transition="in" filter="fade">
                                      <p:cBhvr>
                                        <p:cTn id="17" dur="500"/>
                                        <p:tgtEl>
                                          <p:spTgt spid="216094">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6094">
                                            <p:txEl>
                                              <p:pRg st="0" end="0"/>
                                            </p:txEl>
                                          </p:spTgt>
                                        </p:tgtEl>
                                        <p:attrNameLst>
                                          <p:attrName>style.visibility</p:attrName>
                                        </p:attrNameLst>
                                      </p:cBhvr>
                                      <p:to>
                                        <p:strVal val="visible"/>
                                      </p:to>
                                    </p:set>
                                    <p:animEffect transition="in" filter="fade">
                                      <p:cBhvr>
                                        <p:cTn id="20" dur="500"/>
                                        <p:tgtEl>
                                          <p:spTgt spid="216094">
                                            <p:txEl>
                                              <p:pRg st="0" end="0"/>
                                            </p:txEl>
                                          </p:spTgt>
                                        </p:tgtEl>
                                      </p:cBhvr>
                                    </p:animEffec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16097"/>
                                        </p:tgtEl>
                                        <p:attrNameLst>
                                          <p:attrName>style.visibility</p:attrName>
                                        </p:attrNameLst>
                                      </p:cBhvr>
                                      <p:to>
                                        <p:strVal val="visible"/>
                                      </p:to>
                                    </p:set>
                                    <p:animEffect transition="in" filter="fade">
                                      <p:cBhvr>
                                        <p:cTn id="24" dur="500"/>
                                        <p:tgtEl>
                                          <p:spTgt spid="216097"/>
                                        </p:tgtEl>
                                      </p:cBhvr>
                                    </p:animEffect>
                                  </p:childTnLst>
                                </p:cTn>
                              </p:par>
                            </p:childTnLst>
                          </p:cTn>
                        </p:par>
                        <p:par>
                          <p:cTn id="25" fill="hold" nodeType="afterGroup">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16099"/>
                                        </p:tgtEl>
                                        <p:attrNameLst>
                                          <p:attrName>style.visibility</p:attrName>
                                        </p:attrNameLst>
                                      </p:cBhvr>
                                      <p:to>
                                        <p:strVal val="visible"/>
                                      </p:to>
                                    </p:set>
                                    <p:animEffect transition="in" filter="fade">
                                      <p:cBhvr>
                                        <p:cTn id="28" dur="500"/>
                                        <p:tgtEl>
                                          <p:spTgt spid="2160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6100">
                                            <p:txEl>
                                              <p:pRg st="0" end="0"/>
                                            </p:txEl>
                                          </p:spTgt>
                                        </p:tgtEl>
                                        <p:attrNameLst>
                                          <p:attrName>style.visibility</p:attrName>
                                        </p:attrNameLst>
                                      </p:cBhvr>
                                      <p:to>
                                        <p:strVal val="visible"/>
                                      </p:to>
                                    </p:set>
                                    <p:animEffect transition="in" filter="wipe(left)">
                                      <p:cBhvr>
                                        <p:cTn id="33" dur="500"/>
                                        <p:tgtEl>
                                          <p:spTgt spid="216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3" grpId="0" build="p" bldLvl="2"/>
      <p:bldP spid="191492" grpId="0"/>
      <p:bldP spid="216094" grpId="0" build="p" bldLvl="2" animBg="1"/>
      <p:bldP spid="216097" grpId="0" animBg="1"/>
      <p:bldP spid="216099" grpId="0"/>
      <p:bldP spid="216100"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2"/>
          <p:cNvSpPr>
            <a:spLocks noGrp="1"/>
          </p:cNvSpPr>
          <p:nvPr>
            <p:ph type="ftr" sz="quarter" idx="10"/>
          </p:nvPr>
        </p:nvSpPr>
        <p:spPr/>
        <p:txBody>
          <a:bodyPr/>
          <a:lstStyle/>
          <a:p>
            <a:r>
              <a:rPr lang="en-US" altLang="en-US"/>
              <a:t>THE THEORY OF CONSUMER CHOICE</a:t>
            </a:r>
          </a:p>
        </p:txBody>
      </p:sp>
      <p:sp>
        <p:nvSpPr>
          <p:cNvPr id="36" name="Slide Number Placeholder 3"/>
          <p:cNvSpPr>
            <a:spLocks noGrp="1"/>
          </p:cNvSpPr>
          <p:nvPr>
            <p:ph type="sldNum" sz="quarter" idx="11"/>
          </p:nvPr>
        </p:nvSpPr>
        <p:spPr/>
        <p:txBody>
          <a:bodyPr/>
          <a:lstStyle/>
          <a:p>
            <a:fld id="{B5D571B5-C5E1-45CD-A01E-5C9F214712F5}" type="slidenum">
              <a:rPr lang="en-US" altLang="en-US"/>
              <a:pPr/>
              <a:t>26</a:t>
            </a:fld>
            <a:endParaRPr lang="en-US" altLang="en-US"/>
          </a:p>
        </p:txBody>
      </p:sp>
      <p:sp>
        <p:nvSpPr>
          <p:cNvPr id="188419" name="Line 3"/>
          <p:cNvSpPr>
            <a:spLocks noChangeShapeType="1"/>
          </p:cNvSpPr>
          <p:nvPr/>
        </p:nvSpPr>
        <p:spPr bwMode="auto">
          <a:xfrm>
            <a:off x="6469063" y="2640013"/>
            <a:ext cx="1401762" cy="3186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8422" name="Group 6"/>
          <p:cNvGrpSpPr>
            <a:grpSpLocks/>
          </p:cNvGrpSpPr>
          <p:nvPr/>
        </p:nvGrpSpPr>
        <p:grpSpPr bwMode="auto">
          <a:xfrm>
            <a:off x="6462713" y="4227514"/>
            <a:ext cx="709612" cy="1597025"/>
            <a:chOff x="993" y="2249"/>
            <a:chExt cx="503" cy="376"/>
          </a:xfrm>
        </p:grpSpPr>
        <p:sp>
          <p:nvSpPr>
            <p:cNvPr id="188423" name="Line 7"/>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4" name="Line 8"/>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8431" name="Rectangle 15"/>
          <p:cNvSpPr>
            <a:spLocks noGrp="1" noChangeArrowheads="1"/>
          </p:cNvSpPr>
          <p:nvPr>
            <p:ph type="title"/>
          </p:nvPr>
        </p:nvSpPr>
        <p:spPr>
          <a:xfrm>
            <a:off x="1866901" y="214314"/>
            <a:ext cx="8410575" cy="606425"/>
          </a:xfrm>
        </p:spPr>
        <p:txBody>
          <a:bodyPr/>
          <a:lstStyle/>
          <a:p>
            <a:r>
              <a:rPr lang="en-US" altLang="en-US" sz="3200"/>
              <a:t>Optimization:  What the Consumer Chooses</a:t>
            </a:r>
          </a:p>
        </p:txBody>
      </p:sp>
      <p:grpSp>
        <p:nvGrpSpPr>
          <p:cNvPr id="188432" name="Group 16"/>
          <p:cNvGrpSpPr>
            <a:grpSpLocks/>
          </p:cNvGrpSpPr>
          <p:nvPr/>
        </p:nvGrpSpPr>
        <p:grpSpPr bwMode="auto">
          <a:xfrm>
            <a:off x="6462713" y="1365250"/>
            <a:ext cx="3270250" cy="4465638"/>
            <a:chOff x="2677" y="894"/>
            <a:chExt cx="2715" cy="2485"/>
          </a:xfrm>
        </p:grpSpPr>
        <p:sp>
          <p:nvSpPr>
            <p:cNvPr id="188433"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34"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8435" name="Text Box 36"/>
          <p:cNvSpPr txBox="1">
            <a:spLocks noChangeArrowheads="1"/>
          </p:cNvSpPr>
          <p:nvPr/>
        </p:nvSpPr>
        <p:spPr bwMode="auto">
          <a:xfrm>
            <a:off x="8661401" y="5876925"/>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188436" name="Text Box 36"/>
          <p:cNvSpPr txBox="1">
            <a:spLocks noChangeArrowheads="1"/>
          </p:cNvSpPr>
          <p:nvPr/>
        </p:nvSpPr>
        <p:spPr bwMode="auto">
          <a:xfrm>
            <a:off x="4987925" y="1081088"/>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188437" name="Arc 21"/>
          <p:cNvSpPr>
            <a:spLocks/>
          </p:cNvSpPr>
          <p:nvPr/>
        </p:nvSpPr>
        <p:spPr bwMode="auto">
          <a:xfrm flipH="1" flipV="1">
            <a:off x="6975475" y="3182939"/>
            <a:ext cx="1473200" cy="1963737"/>
          </a:xfrm>
          <a:custGeom>
            <a:avLst/>
            <a:gdLst>
              <a:gd name="G0" fmla="+- 0 0 0"/>
              <a:gd name="G1" fmla="+- 21329 0 0"/>
              <a:gd name="G2" fmla="+- 21600 0 0"/>
              <a:gd name="T0" fmla="*/ 3413 w 21511"/>
              <a:gd name="T1" fmla="*/ 0 h 21329"/>
              <a:gd name="T2" fmla="*/ 21511 w 21511"/>
              <a:gd name="T3" fmla="*/ 19366 h 21329"/>
              <a:gd name="T4" fmla="*/ 0 w 21511"/>
              <a:gd name="T5" fmla="*/ 21329 h 21329"/>
            </a:gdLst>
            <a:ahLst/>
            <a:cxnLst>
              <a:cxn ang="0">
                <a:pos x="T0" y="T1"/>
              </a:cxn>
              <a:cxn ang="0">
                <a:pos x="T2" y="T3"/>
              </a:cxn>
              <a:cxn ang="0">
                <a:pos x="T4" y="T5"/>
              </a:cxn>
            </a:cxnLst>
            <a:rect l="0" t="0" r="r" b="b"/>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188443" name="Text Box 36"/>
          <p:cNvSpPr txBox="1">
            <a:spLocks noChangeArrowheads="1"/>
          </p:cNvSpPr>
          <p:nvPr/>
        </p:nvSpPr>
        <p:spPr bwMode="auto">
          <a:xfrm>
            <a:off x="5730876" y="2487613"/>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solidFill>
                  <a:srgbClr val="969696"/>
                </a:solidFill>
                <a:cs typeface="Arial" panose="020B0604020202020204" pitchFamily="34" charset="0"/>
              </a:rPr>
              <a:t>1200</a:t>
            </a:r>
            <a:endParaRPr lang="en-US" altLang="en-US" sz="2000" baseline="-25000">
              <a:solidFill>
                <a:srgbClr val="969696"/>
              </a:solidFill>
              <a:cs typeface="Arial" panose="020B0604020202020204" pitchFamily="34" charset="0"/>
            </a:endParaRPr>
          </a:p>
        </p:txBody>
      </p:sp>
      <p:sp>
        <p:nvSpPr>
          <p:cNvPr id="188444" name="Text Box 36"/>
          <p:cNvSpPr txBox="1">
            <a:spLocks noChangeArrowheads="1"/>
          </p:cNvSpPr>
          <p:nvPr/>
        </p:nvSpPr>
        <p:spPr bwMode="auto">
          <a:xfrm>
            <a:off x="5732464" y="4067175"/>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600</a:t>
            </a:r>
            <a:endParaRPr lang="en-US" altLang="en-US" sz="2000" baseline="-25000">
              <a:cs typeface="Arial" panose="020B0604020202020204" pitchFamily="34" charset="0"/>
            </a:endParaRPr>
          </a:p>
        </p:txBody>
      </p:sp>
      <p:sp>
        <p:nvSpPr>
          <p:cNvPr id="188445" name="Text Box 36"/>
          <p:cNvSpPr txBox="1">
            <a:spLocks noChangeArrowheads="1"/>
          </p:cNvSpPr>
          <p:nvPr/>
        </p:nvSpPr>
        <p:spPr bwMode="auto">
          <a:xfrm>
            <a:off x="7599364" y="5856288"/>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solidFill>
                  <a:srgbClr val="969696"/>
                </a:solidFill>
                <a:cs typeface="Arial" panose="020B0604020202020204" pitchFamily="34" charset="0"/>
              </a:rPr>
              <a:t>300</a:t>
            </a:r>
            <a:endParaRPr lang="en-US" altLang="en-US" sz="2000" baseline="-25000">
              <a:solidFill>
                <a:srgbClr val="969696"/>
              </a:solidFill>
              <a:cs typeface="Arial" panose="020B0604020202020204" pitchFamily="34" charset="0"/>
            </a:endParaRPr>
          </a:p>
        </p:txBody>
      </p:sp>
      <p:sp>
        <p:nvSpPr>
          <p:cNvPr id="188446" name="Text Box 36"/>
          <p:cNvSpPr txBox="1">
            <a:spLocks noChangeArrowheads="1"/>
          </p:cNvSpPr>
          <p:nvPr/>
        </p:nvSpPr>
        <p:spPr bwMode="auto">
          <a:xfrm>
            <a:off x="6846889" y="5868988"/>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cs typeface="Arial" panose="020B0604020202020204" pitchFamily="34" charset="0"/>
              </a:rPr>
              <a:t>150</a:t>
            </a:r>
            <a:endParaRPr lang="en-US" altLang="en-US" sz="2000" baseline="-25000">
              <a:cs typeface="Arial" panose="020B0604020202020204" pitchFamily="34" charset="0"/>
            </a:endParaRPr>
          </a:p>
        </p:txBody>
      </p:sp>
      <p:sp>
        <p:nvSpPr>
          <p:cNvPr id="188458" name="Text Box 42"/>
          <p:cNvSpPr txBox="1">
            <a:spLocks noChangeArrowheads="1"/>
          </p:cNvSpPr>
          <p:nvPr/>
        </p:nvSpPr>
        <p:spPr bwMode="auto">
          <a:xfrm>
            <a:off x="2087563" y="962026"/>
            <a:ext cx="2817812"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pPr>
            <a:r>
              <a:rPr lang="en-US" altLang="en-US" sz="2400" b="1">
                <a:cs typeface="Arial" panose="020B0604020202020204" pitchFamily="34" charset="0"/>
              </a:rPr>
              <a:t>A</a:t>
            </a:r>
            <a:r>
              <a:rPr lang="en-US" altLang="en-US" sz="2400">
                <a:cs typeface="Arial" panose="020B0604020202020204" pitchFamily="34" charset="0"/>
              </a:rPr>
              <a:t> is the </a:t>
            </a:r>
            <a:r>
              <a:rPr lang="en-US" altLang="en-US" sz="2400" i="1">
                <a:cs typeface="Arial" panose="020B0604020202020204" pitchFamily="34" charset="0"/>
              </a:rPr>
              <a:t>optimum</a:t>
            </a:r>
            <a:r>
              <a:rPr lang="en-US" altLang="en-US" sz="2400">
                <a:cs typeface="Arial" panose="020B0604020202020204" pitchFamily="34" charset="0"/>
              </a:rPr>
              <a:t>:  </a:t>
            </a:r>
            <a:br>
              <a:rPr lang="en-US" altLang="en-US" sz="2400">
                <a:cs typeface="Arial" panose="020B0604020202020204" pitchFamily="34" charset="0"/>
              </a:rPr>
            </a:br>
            <a:r>
              <a:rPr lang="en-US" altLang="en-US" sz="2400">
                <a:cs typeface="Arial" panose="020B0604020202020204" pitchFamily="34" charset="0"/>
              </a:rPr>
              <a:t>the point on the budget constraint that touches the highest possible indifference curve.</a:t>
            </a:r>
          </a:p>
        </p:txBody>
      </p:sp>
      <p:sp>
        <p:nvSpPr>
          <p:cNvPr id="188459" name="Text Box 43"/>
          <p:cNvSpPr txBox="1">
            <a:spLocks noChangeArrowheads="1"/>
          </p:cNvSpPr>
          <p:nvPr/>
        </p:nvSpPr>
        <p:spPr bwMode="auto">
          <a:xfrm>
            <a:off x="2105025" y="3494089"/>
            <a:ext cx="328453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400"/>
              <a:t>Hurley prefers </a:t>
            </a:r>
            <a:r>
              <a:rPr lang="en-US" altLang="en-US" sz="2400" b="1"/>
              <a:t>B</a:t>
            </a:r>
            <a:r>
              <a:rPr lang="en-US" altLang="en-US" sz="2400"/>
              <a:t> to </a:t>
            </a:r>
            <a:r>
              <a:rPr lang="en-US" altLang="en-US" sz="2400" b="1"/>
              <a:t>A</a:t>
            </a:r>
            <a:r>
              <a:rPr lang="en-US" altLang="en-US" sz="2400"/>
              <a:t>, but he cannot afford </a:t>
            </a:r>
            <a:r>
              <a:rPr lang="en-US" altLang="en-US" sz="2400" b="1"/>
              <a:t>B</a:t>
            </a:r>
            <a:r>
              <a:rPr lang="en-US" altLang="en-US" sz="2400"/>
              <a:t>.</a:t>
            </a:r>
          </a:p>
        </p:txBody>
      </p:sp>
      <p:sp>
        <p:nvSpPr>
          <p:cNvPr id="188475" name="Arc 59"/>
          <p:cNvSpPr>
            <a:spLocks/>
          </p:cNvSpPr>
          <p:nvPr/>
        </p:nvSpPr>
        <p:spPr bwMode="auto">
          <a:xfrm flipH="1" flipV="1">
            <a:off x="6673850" y="3495675"/>
            <a:ext cx="1473200" cy="1963738"/>
          </a:xfrm>
          <a:custGeom>
            <a:avLst/>
            <a:gdLst>
              <a:gd name="G0" fmla="+- 0 0 0"/>
              <a:gd name="G1" fmla="+- 21329 0 0"/>
              <a:gd name="G2" fmla="+- 21600 0 0"/>
              <a:gd name="T0" fmla="*/ 3413 w 21511"/>
              <a:gd name="T1" fmla="*/ 0 h 21329"/>
              <a:gd name="T2" fmla="*/ 21511 w 21511"/>
              <a:gd name="T3" fmla="*/ 19366 h 21329"/>
              <a:gd name="T4" fmla="*/ 0 w 21511"/>
              <a:gd name="T5" fmla="*/ 21329 h 21329"/>
            </a:gdLst>
            <a:ahLst/>
            <a:cxnLst>
              <a:cxn ang="0">
                <a:pos x="T0" y="T1"/>
              </a:cxn>
              <a:cxn ang="0">
                <a:pos x="T2" y="T3"/>
              </a:cxn>
              <a:cxn ang="0">
                <a:pos x="T4" y="T5"/>
              </a:cxn>
            </a:cxnLst>
            <a:rect l="0" t="0" r="r" b="b"/>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188476" name="Arc 60"/>
          <p:cNvSpPr>
            <a:spLocks/>
          </p:cNvSpPr>
          <p:nvPr/>
        </p:nvSpPr>
        <p:spPr bwMode="auto">
          <a:xfrm flipH="1" flipV="1">
            <a:off x="7318375" y="2840038"/>
            <a:ext cx="1435100" cy="1871662"/>
          </a:xfrm>
          <a:custGeom>
            <a:avLst/>
            <a:gdLst>
              <a:gd name="G0" fmla="+- 0 0 0"/>
              <a:gd name="G1" fmla="+- 20315 0 0"/>
              <a:gd name="G2" fmla="+- 21600 0 0"/>
              <a:gd name="T0" fmla="*/ 7340 w 20959"/>
              <a:gd name="T1" fmla="*/ 0 h 20315"/>
              <a:gd name="T2" fmla="*/ 20959 w 20959"/>
              <a:gd name="T3" fmla="*/ 15092 h 20315"/>
              <a:gd name="T4" fmla="*/ 0 w 20959"/>
              <a:gd name="T5" fmla="*/ 20315 h 20315"/>
            </a:gdLst>
            <a:ahLst/>
            <a:cxnLst>
              <a:cxn ang="0">
                <a:pos x="T0" y="T1"/>
              </a:cxn>
              <a:cxn ang="0">
                <a:pos x="T2" y="T3"/>
              </a:cxn>
              <a:cxn ang="0">
                <a:pos x="T4" y="T5"/>
              </a:cxn>
            </a:cxnLst>
            <a:rect l="0" t="0" r="r" b="b"/>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nvGrpSpPr>
          <p:cNvPr id="188487" name="Group 71"/>
          <p:cNvGrpSpPr>
            <a:grpSpLocks/>
          </p:cNvGrpSpPr>
          <p:nvPr/>
        </p:nvGrpSpPr>
        <p:grpSpPr bwMode="auto">
          <a:xfrm>
            <a:off x="7124701" y="3914776"/>
            <a:ext cx="404813" cy="360363"/>
            <a:chOff x="3094" y="2172"/>
            <a:chExt cx="255" cy="227"/>
          </a:xfrm>
        </p:grpSpPr>
        <p:sp>
          <p:nvSpPr>
            <p:cNvPr id="188438" name="Oval 22"/>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77"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grpSp>
        <p:nvGrpSpPr>
          <p:cNvPr id="188484" name="Group 68"/>
          <p:cNvGrpSpPr>
            <a:grpSpLocks/>
          </p:cNvGrpSpPr>
          <p:nvPr/>
        </p:nvGrpSpPr>
        <p:grpSpPr bwMode="auto">
          <a:xfrm>
            <a:off x="6613526" y="4564064"/>
            <a:ext cx="358775" cy="338137"/>
            <a:chOff x="2772" y="2581"/>
            <a:chExt cx="226" cy="213"/>
          </a:xfrm>
        </p:grpSpPr>
        <p:sp>
          <p:nvSpPr>
            <p:cNvPr id="188480" name="Oval 64"/>
            <p:cNvSpPr>
              <a:spLocks noChangeArrowheads="1"/>
            </p:cNvSpPr>
            <p:nvPr/>
          </p:nvSpPr>
          <p:spPr bwMode="auto">
            <a:xfrm>
              <a:off x="2942" y="259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81" name="Text Box 36"/>
            <p:cNvSpPr txBox="1">
              <a:spLocks noChangeArrowheads="1"/>
            </p:cNvSpPr>
            <p:nvPr/>
          </p:nvSpPr>
          <p:spPr bwMode="auto">
            <a:xfrm>
              <a:off x="2772" y="2581"/>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b="1">
                  <a:cs typeface="Arial" panose="020B0604020202020204" pitchFamily="34" charset="0"/>
                </a:rPr>
                <a:t>C</a:t>
              </a:r>
              <a:endParaRPr lang="en-US" altLang="en-US" sz="2200" b="1" baseline="-25000">
                <a:cs typeface="Arial" panose="020B0604020202020204" pitchFamily="34" charset="0"/>
              </a:endParaRPr>
            </a:p>
          </p:txBody>
        </p:sp>
      </p:grpSp>
      <p:grpSp>
        <p:nvGrpSpPr>
          <p:cNvPr id="188485" name="Group 69"/>
          <p:cNvGrpSpPr>
            <a:grpSpLocks/>
          </p:cNvGrpSpPr>
          <p:nvPr/>
        </p:nvGrpSpPr>
        <p:grpSpPr bwMode="auto">
          <a:xfrm>
            <a:off x="7626350" y="5062539"/>
            <a:ext cx="331788" cy="363537"/>
            <a:chOff x="3410" y="2895"/>
            <a:chExt cx="209" cy="229"/>
          </a:xfrm>
        </p:grpSpPr>
        <p:sp>
          <p:nvSpPr>
            <p:cNvPr id="188482" name="Oval 66"/>
            <p:cNvSpPr>
              <a:spLocks noChangeArrowheads="1"/>
            </p:cNvSpPr>
            <p:nvPr/>
          </p:nvSpPr>
          <p:spPr bwMode="auto">
            <a:xfrm>
              <a:off x="3410" y="3068"/>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83" name="Text Box 36"/>
            <p:cNvSpPr txBox="1">
              <a:spLocks noChangeArrowheads="1"/>
            </p:cNvSpPr>
            <p:nvPr/>
          </p:nvSpPr>
          <p:spPr bwMode="auto">
            <a:xfrm>
              <a:off x="3473" y="2895"/>
              <a:ext cx="1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D</a:t>
              </a:r>
              <a:endParaRPr lang="en-US" altLang="en-US" sz="2200" b="1" baseline="-25000">
                <a:cs typeface="Arial" panose="020B0604020202020204" pitchFamily="34" charset="0"/>
              </a:endParaRPr>
            </a:p>
          </p:txBody>
        </p:sp>
      </p:grpSp>
      <p:sp>
        <p:nvSpPr>
          <p:cNvPr id="188488" name="Text Box 72"/>
          <p:cNvSpPr txBox="1">
            <a:spLocks noChangeArrowheads="1"/>
          </p:cNvSpPr>
          <p:nvPr/>
        </p:nvSpPr>
        <p:spPr bwMode="auto">
          <a:xfrm>
            <a:off x="2087563" y="4484689"/>
            <a:ext cx="28384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400"/>
              <a:t>Hurley can afford </a:t>
            </a:r>
            <a:r>
              <a:rPr lang="en-US" altLang="en-US" sz="2400" b="1"/>
              <a:t>C</a:t>
            </a:r>
            <a:r>
              <a:rPr lang="en-US" altLang="en-US" sz="2400"/>
              <a:t> and </a:t>
            </a:r>
            <a:r>
              <a:rPr lang="en-US" altLang="en-US" sz="2400" b="1"/>
              <a:t>D</a:t>
            </a:r>
            <a:r>
              <a:rPr lang="en-US" altLang="en-US" sz="2400"/>
              <a:t>, </a:t>
            </a:r>
            <a:br>
              <a:rPr lang="en-US" altLang="en-US" sz="2400"/>
            </a:br>
            <a:r>
              <a:rPr lang="en-US" altLang="en-US" sz="2400"/>
              <a:t>but </a:t>
            </a:r>
            <a:r>
              <a:rPr lang="en-US" altLang="en-US" sz="2400" b="1"/>
              <a:t>A</a:t>
            </a:r>
            <a:r>
              <a:rPr lang="en-US" altLang="en-US" sz="2400"/>
              <a:t> is on a higher indifference curve.</a:t>
            </a:r>
          </a:p>
        </p:txBody>
      </p:sp>
      <p:grpSp>
        <p:nvGrpSpPr>
          <p:cNvPr id="188486" name="Group 70"/>
          <p:cNvGrpSpPr>
            <a:grpSpLocks/>
          </p:cNvGrpSpPr>
          <p:nvPr/>
        </p:nvGrpSpPr>
        <p:grpSpPr bwMode="auto">
          <a:xfrm>
            <a:off x="7445376" y="3559176"/>
            <a:ext cx="398463" cy="360363"/>
            <a:chOff x="3484" y="2235"/>
            <a:chExt cx="251" cy="227"/>
          </a:xfrm>
        </p:grpSpPr>
        <p:sp>
          <p:nvSpPr>
            <p:cNvPr id="188478" name="Oval 62"/>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79"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sp>
        <p:nvSpPr>
          <p:cNvPr id="188494" name="Text Box 78"/>
          <p:cNvSpPr txBox="1">
            <a:spLocks noChangeArrowheads="1"/>
          </p:cNvSpPr>
          <p:nvPr/>
        </p:nvSpPr>
        <p:spPr bwMode="auto">
          <a:xfrm>
            <a:off x="7920039" y="1141414"/>
            <a:ext cx="2255837" cy="2397125"/>
          </a:xfrm>
          <a:prstGeom prst="rect">
            <a:avLst/>
          </a:prstGeom>
          <a:solidFill>
            <a:srgbClr val="CCFFCC"/>
          </a:soli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a:cs typeface="Arial" panose="020B0604020202020204" pitchFamily="34" charset="0"/>
              </a:rPr>
              <a:t>The optimum </a:t>
            </a:r>
            <a:br>
              <a:rPr lang="en-US" altLang="en-US" sz="2400">
                <a:cs typeface="Arial" panose="020B0604020202020204" pitchFamily="34" charset="0"/>
              </a:rPr>
            </a:br>
            <a:r>
              <a:rPr lang="en-US" altLang="en-US" sz="2400">
                <a:cs typeface="Arial" panose="020B0604020202020204" pitchFamily="34" charset="0"/>
              </a:rPr>
              <a:t>is the bundle Hurley most prefers out of all the bundles he can afford. </a:t>
            </a:r>
          </a:p>
        </p:txBody>
      </p:sp>
    </p:spTree>
    <p:extLst>
      <p:ext uri="{BB962C8B-B14F-4D97-AF65-F5344CB8AC3E}">
        <p14:creationId xmlns:p14="http://schemas.microsoft.com/office/powerpoint/2010/main" val="41661757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58"/>
                                        </p:tgtEl>
                                        <p:attrNameLst>
                                          <p:attrName>style.visibility</p:attrName>
                                        </p:attrNameLst>
                                      </p:cBhvr>
                                      <p:to>
                                        <p:strVal val="visible"/>
                                      </p:to>
                                    </p:set>
                                    <p:animEffect transition="in" filter="wipe(left)">
                                      <p:cBhvr>
                                        <p:cTn id="7" dur="500"/>
                                        <p:tgtEl>
                                          <p:spTgt spid="188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8486"/>
                                        </p:tgtEl>
                                        <p:attrNameLst>
                                          <p:attrName>style.visibility</p:attrName>
                                        </p:attrNameLst>
                                      </p:cBhvr>
                                      <p:to>
                                        <p:strVal val="visible"/>
                                      </p:to>
                                    </p:set>
                                    <p:animEffect transition="in" filter="fade">
                                      <p:cBhvr>
                                        <p:cTn id="12" dur="500"/>
                                        <p:tgtEl>
                                          <p:spTgt spid="18848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8459">
                                            <p:txEl>
                                              <p:pRg st="0" end="0"/>
                                            </p:txEl>
                                          </p:spTgt>
                                        </p:tgtEl>
                                        <p:attrNameLst>
                                          <p:attrName>style.visibility</p:attrName>
                                        </p:attrNameLst>
                                      </p:cBhvr>
                                      <p:to>
                                        <p:strVal val="visible"/>
                                      </p:to>
                                    </p:set>
                                    <p:animEffect transition="in" filter="wipe(left)">
                                      <p:cBhvr>
                                        <p:cTn id="16" dur="500"/>
                                        <p:tgtEl>
                                          <p:spTgt spid="188459">
                                            <p:txEl>
                                              <p:pRg st="0" end="0"/>
                                            </p:txEl>
                                          </p:spTgt>
                                        </p:tgtEl>
                                      </p:cBhvr>
                                    </p:animEffect>
                                  </p:childTnLst>
                                  <p:subTnLst>
                                    <p:animClr clrSpc="rgb" dir="cw">
                                      <p:cBhvr override="childStyle">
                                        <p:cTn dur="1" fill="hold" display="0" masterRel="nextClick" afterEffect="1"/>
                                        <p:tgtEl>
                                          <p:spTgt spid="188459">
                                            <p:txEl>
                                              <p:pRg st="0" end="0"/>
                                            </p:txEl>
                                          </p:spTgt>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88484"/>
                                        </p:tgtEl>
                                        <p:attrNameLst>
                                          <p:attrName>style.visibility</p:attrName>
                                        </p:attrNameLst>
                                      </p:cBhvr>
                                      <p:to>
                                        <p:strVal val="visible"/>
                                      </p:to>
                                    </p:set>
                                    <p:animEffect transition="in" filter="fade">
                                      <p:cBhvr>
                                        <p:cTn id="21" dur="500"/>
                                        <p:tgtEl>
                                          <p:spTgt spid="188484"/>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188485"/>
                                        </p:tgtEl>
                                        <p:attrNameLst>
                                          <p:attrName>style.visibility</p:attrName>
                                        </p:attrNameLst>
                                      </p:cBhvr>
                                      <p:to>
                                        <p:strVal val="visible"/>
                                      </p:to>
                                    </p:set>
                                    <p:animEffect transition="in" filter="fade">
                                      <p:cBhvr>
                                        <p:cTn id="25" dur="500"/>
                                        <p:tgtEl>
                                          <p:spTgt spid="188485"/>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8488">
                                            <p:txEl>
                                              <p:pRg st="0" end="0"/>
                                            </p:txEl>
                                          </p:spTgt>
                                        </p:tgtEl>
                                        <p:attrNameLst>
                                          <p:attrName>style.visibility</p:attrName>
                                        </p:attrNameLst>
                                      </p:cBhvr>
                                      <p:to>
                                        <p:strVal val="visible"/>
                                      </p:to>
                                    </p:set>
                                    <p:animEffect transition="in" filter="wipe(left)">
                                      <p:cBhvr>
                                        <p:cTn id="29" dur="500"/>
                                        <p:tgtEl>
                                          <p:spTgt spid="188488">
                                            <p:txEl>
                                              <p:pRg st="0" end="0"/>
                                            </p:txEl>
                                          </p:spTgt>
                                        </p:tgtEl>
                                      </p:cBhvr>
                                    </p:animEffect>
                                  </p:childTnLst>
                                  <p:subTnLst>
                                    <p:animClr clrSpc="rgb" dir="cw">
                                      <p:cBhvr override="childStyle">
                                        <p:cTn dur="1" fill="hold" display="0" masterRel="nextClick" afterEffect="1"/>
                                        <p:tgtEl>
                                          <p:spTgt spid="188488">
                                            <p:txEl>
                                              <p:pRg st="0" end="0"/>
                                            </p:txEl>
                                          </p:spTgt>
                                        </p:tgtEl>
                                        <p:attrNameLst>
                                          <p:attrName>ppt_c</p:attrName>
                                        </p:attrNameLst>
                                      </p:cBhvr>
                                      <p:to>
                                        <a:schemeClr val="bg2"/>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8494"/>
                                        </p:tgtEl>
                                        <p:attrNameLst>
                                          <p:attrName>style.visibility</p:attrName>
                                        </p:attrNameLst>
                                      </p:cBhvr>
                                      <p:to>
                                        <p:strVal val="visible"/>
                                      </p:to>
                                    </p:set>
                                    <p:animEffect transition="in" filter="fade">
                                      <p:cBhvr>
                                        <p:cTn id="34" dur="1000"/>
                                        <p:tgtEl>
                                          <p:spTgt spid="188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58" grpId="0"/>
      <p:bldP spid="188459" grpId="0" build="p" bldLvl="2"/>
      <p:bldP spid="188488" grpId="0" build="p" bldLvl="2"/>
      <p:bldP spid="18849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p:txBody>
          <a:bodyPr/>
          <a:lstStyle/>
          <a:p>
            <a:r>
              <a:rPr lang="en-US" altLang="en-US"/>
              <a:t>THE THEORY OF CONSUMER CHOICE</a:t>
            </a:r>
          </a:p>
        </p:txBody>
      </p:sp>
      <p:sp>
        <p:nvSpPr>
          <p:cNvPr id="30" name="Slide Number Placeholder 3"/>
          <p:cNvSpPr>
            <a:spLocks noGrp="1"/>
          </p:cNvSpPr>
          <p:nvPr>
            <p:ph type="sldNum" sz="quarter" idx="11"/>
          </p:nvPr>
        </p:nvSpPr>
        <p:spPr/>
        <p:txBody>
          <a:bodyPr/>
          <a:lstStyle/>
          <a:p>
            <a:fld id="{4FD18E5D-DE97-4F8A-9AC8-A86635AB0BC7}" type="slidenum">
              <a:rPr lang="en-US" altLang="en-US"/>
              <a:pPr/>
              <a:t>27</a:t>
            </a:fld>
            <a:endParaRPr lang="en-US" altLang="en-US"/>
          </a:p>
        </p:txBody>
      </p:sp>
      <p:sp>
        <p:nvSpPr>
          <p:cNvPr id="193538" name="Line 2"/>
          <p:cNvSpPr>
            <a:spLocks noChangeShapeType="1"/>
          </p:cNvSpPr>
          <p:nvPr/>
        </p:nvSpPr>
        <p:spPr bwMode="auto">
          <a:xfrm>
            <a:off x="6469063" y="2640013"/>
            <a:ext cx="1401762" cy="3186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3539" name="Group 3"/>
          <p:cNvGrpSpPr>
            <a:grpSpLocks/>
          </p:cNvGrpSpPr>
          <p:nvPr/>
        </p:nvGrpSpPr>
        <p:grpSpPr bwMode="auto">
          <a:xfrm>
            <a:off x="6462713" y="4227514"/>
            <a:ext cx="709612" cy="1597025"/>
            <a:chOff x="993" y="2249"/>
            <a:chExt cx="503" cy="376"/>
          </a:xfrm>
        </p:grpSpPr>
        <p:sp>
          <p:nvSpPr>
            <p:cNvPr id="193540" name="Line 4"/>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1" name="Line 5"/>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3542" name="Rectangle 6"/>
          <p:cNvSpPr>
            <a:spLocks noGrp="1" noChangeArrowheads="1"/>
          </p:cNvSpPr>
          <p:nvPr>
            <p:ph type="title"/>
          </p:nvPr>
        </p:nvSpPr>
        <p:spPr>
          <a:xfrm>
            <a:off x="1866901" y="214314"/>
            <a:ext cx="8410575" cy="606425"/>
          </a:xfrm>
        </p:spPr>
        <p:txBody>
          <a:bodyPr/>
          <a:lstStyle/>
          <a:p>
            <a:r>
              <a:rPr lang="en-US" altLang="en-US" sz="3200"/>
              <a:t>Optimization:  What the Consumer Chooses</a:t>
            </a:r>
          </a:p>
        </p:txBody>
      </p:sp>
      <p:grpSp>
        <p:nvGrpSpPr>
          <p:cNvPr id="193543" name="Group 7"/>
          <p:cNvGrpSpPr>
            <a:grpSpLocks/>
          </p:cNvGrpSpPr>
          <p:nvPr/>
        </p:nvGrpSpPr>
        <p:grpSpPr bwMode="auto">
          <a:xfrm>
            <a:off x="6462713" y="1365250"/>
            <a:ext cx="3270250" cy="4465638"/>
            <a:chOff x="2677" y="894"/>
            <a:chExt cx="2715" cy="2485"/>
          </a:xfrm>
        </p:grpSpPr>
        <p:sp>
          <p:nvSpPr>
            <p:cNvPr id="193544"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545"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3546" name="Text Box 36"/>
          <p:cNvSpPr txBox="1">
            <a:spLocks noChangeArrowheads="1"/>
          </p:cNvSpPr>
          <p:nvPr/>
        </p:nvSpPr>
        <p:spPr bwMode="auto">
          <a:xfrm>
            <a:off x="8661401" y="5876925"/>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193547" name="Text Box 36"/>
          <p:cNvSpPr txBox="1">
            <a:spLocks noChangeArrowheads="1"/>
          </p:cNvSpPr>
          <p:nvPr/>
        </p:nvSpPr>
        <p:spPr bwMode="auto">
          <a:xfrm>
            <a:off x="4987925" y="1081088"/>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193548" name="Arc 12"/>
          <p:cNvSpPr>
            <a:spLocks/>
          </p:cNvSpPr>
          <p:nvPr/>
        </p:nvSpPr>
        <p:spPr bwMode="auto">
          <a:xfrm flipH="1" flipV="1">
            <a:off x="6975475" y="3182939"/>
            <a:ext cx="1473200" cy="1963737"/>
          </a:xfrm>
          <a:custGeom>
            <a:avLst/>
            <a:gdLst>
              <a:gd name="G0" fmla="+- 0 0 0"/>
              <a:gd name="G1" fmla="+- 21329 0 0"/>
              <a:gd name="G2" fmla="+- 21600 0 0"/>
              <a:gd name="T0" fmla="*/ 3413 w 21511"/>
              <a:gd name="T1" fmla="*/ 0 h 21329"/>
              <a:gd name="T2" fmla="*/ 21511 w 21511"/>
              <a:gd name="T3" fmla="*/ 19366 h 21329"/>
              <a:gd name="T4" fmla="*/ 0 w 21511"/>
              <a:gd name="T5" fmla="*/ 21329 h 21329"/>
            </a:gdLst>
            <a:ahLst/>
            <a:cxnLst>
              <a:cxn ang="0">
                <a:pos x="T0" y="T1"/>
              </a:cxn>
              <a:cxn ang="0">
                <a:pos x="T2" y="T3"/>
              </a:cxn>
              <a:cxn ang="0">
                <a:pos x="T4" y="T5"/>
              </a:cxn>
            </a:cxnLst>
            <a:rect l="0" t="0" r="r" b="b"/>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193549" name="Text Box 36"/>
          <p:cNvSpPr txBox="1">
            <a:spLocks noChangeArrowheads="1"/>
          </p:cNvSpPr>
          <p:nvPr/>
        </p:nvSpPr>
        <p:spPr bwMode="auto">
          <a:xfrm>
            <a:off x="5730876" y="2487613"/>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solidFill>
                  <a:srgbClr val="969696"/>
                </a:solidFill>
                <a:cs typeface="Arial" panose="020B0604020202020204" pitchFamily="34" charset="0"/>
              </a:rPr>
              <a:t>1200</a:t>
            </a:r>
            <a:endParaRPr lang="en-US" altLang="en-US" sz="2000" baseline="-25000">
              <a:solidFill>
                <a:srgbClr val="969696"/>
              </a:solidFill>
              <a:cs typeface="Arial" panose="020B0604020202020204" pitchFamily="34" charset="0"/>
            </a:endParaRPr>
          </a:p>
        </p:txBody>
      </p:sp>
      <p:sp>
        <p:nvSpPr>
          <p:cNvPr id="193550" name="Text Box 36"/>
          <p:cNvSpPr txBox="1">
            <a:spLocks noChangeArrowheads="1"/>
          </p:cNvSpPr>
          <p:nvPr/>
        </p:nvSpPr>
        <p:spPr bwMode="auto">
          <a:xfrm>
            <a:off x="5732464" y="4067175"/>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600</a:t>
            </a:r>
            <a:endParaRPr lang="en-US" altLang="en-US" sz="2000" baseline="-25000">
              <a:cs typeface="Arial" panose="020B0604020202020204" pitchFamily="34" charset="0"/>
            </a:endParaRPr>
          </a:p>
        </p:txBody>
      </p:sp>
      <p:sp>
        <p:nvSpPr>
          <p:cNvPr id="193551" name="Text Box 36"/>
          <p:cNvSpPr txBox="1">
            <a:spLocks noChangeArrowheads="1"/>
          </p:cNvSpPr>
          <p:nvPr/>
        </p:nvSpPr>
        <p:spPr bwMode="auto">
          <a:xfrm>
            <a:off x="7599364" y="5856288"/>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solidFill>
                  <a:srgbClr val="969696"/>
                </a:solidFill>
                <a:cs typeface="Arial" panose="020B0604020202020204" pitchFamily="34" charset="0"/>
              </a:rPr>
              <a:t>300</a:t>
            </a:r>
            <a:endParaRPr lang="en-US" altLang="en-US" sz="2000" baseline="-25000">
              <a:solidFill>
                <a:srgbClr val="969696"/>
              </a:solidFill>
              <a:cs typeface="Arial" panose="020B0604020202020204" pitchFamily="34" charset="0"/>
            </a:endParaRPr>
          </a:p>
        </p:txBody>
      </p:sp>
      <p:sp>
        <p:nvSpPr>
          <p:cNvPr id="193552" name="Text Box 36"/>
          <p:cNvSpPr txBox="1">
            <a:spLocks noChangeArrowheads="1"/>
          </p:cNvSpPr>
          <p:nvPr/>
        </p:nvSpPr>
        <p:spPr bwMode="auto">
          <a:xfrm>
            <a:off x="6846889" y="5868988"/>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cs typeface="Arial" panose="020B0604020202020204" pitchFamily="34" charset="0"/>
              </a:rPr>
              <a:t>150</a:t>
            </a:r>
            <a:endParaRPr lang="en-US" altLang="en-US" sz="2000" baseline="-25000">
              <a:cs typeface="Arial" panose="020B0604020202020204" pitchFamily="34" charset="0"/>
            </a:endParaRPr>
          </a:p>
        </p:txBody>
      </p:sp>
      <p:sp>
        <p:nvSpPr>
          <p:cNvPr id="193553" name="Text Box 17"/>
          <p:cNvSpPr txBox="1">
            <a:spLocks noChangeArrowheads="1"/>
          </p:cNvSpPr>
          <p:nvPr/>
        </p:nvSpPr>
        <p:spPr bwMode="auto">
          <a:xfrm>
            <a:off x="2098676" y="1228726"/>
            <a:ext cx="2817813"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pPr>
            <a:r>
              <a:rPr lang="en-US" altLang="en-US" sz="2400">
                <a:cs typeface="Arial" panose="020B0604020202020204" pitchFamily="34" charset="0"/>
              </a:rPr>
              <a:t>At the optimum, </a:t>
            </a:r>
          </a:p>
          <a:p>
            <a:pPr>
              <a:lnSpc>
                <a:spcPct val="105000"/>
              </a:lnSpc>
            </a:pPr>
            <a:r>
              <a:rPr lang="en-US" altLang="en-US" sz="2400">
                <a:cs typeface="Arial" panose="020B0604020202020204" pitchFamily="34" charset="0"/>
              </a:rPr>
              <a:t>slope of the indifference curve equals </a:t>
            </a:r>
            <a:br>
              <a:rPr lang="en-US" altLang="en-US" sz="2400">
                <a:cs typeface="Arial" panose="020B0604020202020204" pitchFamily="34" charset="0"/>
              </a:rPr>
            </a:br>
            <a:r>
              <a:rPr lang="en-US" altLang="en-US" sz="2400">
                <a:cs typeface="Arial" panose="020B0604020202020204" pitchFamily="34" charset="0"/>
              </a:rPr>
              <a:t>slope of the budget constraint:</a:t>
            </a:r>
          </a:p>
        </p:txBody>
      </p:sp>
      <p:sp>
        <p:nvSpPr>
          <p:cNvPr id="193554" name="Text Box 18"/>
          <p:cNvSpPr txBox="1">
            <a:spLocks noChangeArrowheads="1"/>
          </p:cNvSpPr>
          <p:nvPr/>
        </p:nvSpPr>
        <p:spPr bwMode="auto">
          <a:xfrm>
            <a:off x="2570164" y="3700463"/>
            <a:ext cx="2306637" cy="476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400"/>
              <a:t>MRS  =  </a:t>
            </a:r>
            <a:r>
              <a:rPr lang="en-US" altLang="en-US" sz="2400" b="1" i="1"/>
              <a:t>P</a:t>
            </a:r>
            <a:r>
              <a:rPr lang="en-US" altLang="en-US" sz="2400" b="1" baseline="-25000"/>
              <a:t>F</a:t>
            </a:r>
            <a:r>
              <a:rPr lang="en-US" altLang="en-US" sz="2400"/>
              <a:t>/</a:t>
            </a:r>
            <a:r>
              <a:rPr lang="en-US" altLang="en-US" sz="2400" b="1" i="1"/>
              <a:t>P</a:t>
            </a:r>
            <a:r>
              <a:rPr lang="en-US" altLang="en-US" sz="2400" b="1" baseline="-25000"/>
              <a:t>M</a:t>
            </a:r>
            <a:endParaRPr lang="en-US" altLang="en-US" sz="2400"/>
          </a:p>
        </p:txBody>
      </p:sp>
      <p:grpSp>
        <p:nvGrpSpPr>
          <p:cNvPr id="193557" name="Group 21"/>
          <p:cNvGrpSpPr>
            <a:grpSpLocks/>
          </p:cNvGrpSpPr>
          <p:nvPr/>
        </p:nvGrpSpPr>
        <p:grpSpPr bwMode="auto">
          <a:xfrm>
            <a:off x="7124701" y="3914776"/>
            <a:ext cx="404813" cy="360363"/>
            <a:chOff x="3094" y="2172"/>
            <a:chExt cx="255" cy="227"/>
          </a:xfrm>
        </p:grpSpPr>
        <p:sp>
          <p:nvSpPr>
            <p:cNvPr id="193558" name="Oval 22"/>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9"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grpSp>
        <p:nvGrpSpPr>
          <p:cNvPr id="193577" name="Group 41"/>
          <p:cNvGrpSpPr>
            <a:grpSpLocks/>
          </p:cNvGrpSpPr>
          <p:nvPr/>
        </p:nvGrpSpPr>
        <p:grpSpPr bwMode="auto">
          <a:xfrm>
            <a:off x="1866900" y="4244975"/>
            <a:ext cx="1849438" cy="1974850"/>
            <a:chOff x="216" y="2674"/>
            <a:chExt cx="1165" cy="1244"/>
          </a:xfrm>
        </p:grpSpPr>
        <p:sp>
          <p:nvSpPr>
            <p:cNvPr id="193566" name="Text Box 30"/>
            <p:cNvSpPr txBox="1">
              <a:spLocks noChangeArrowheads="1"/>
            </p:cNvSpPr>
            <p:nvPr/>
          </p:nvSpPr>
          <p:spPr bwMode="auto">
            <a:xfrm>
              <a:off x="216" y="2892"/>
              <a:ext cx="1165" cy="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25000"/>
                </a:spcBef>
              </a:pPr>
              <a:r>
                <a:rPr lang="en-US" altLang="en-US" sz="2400"/>
                <a:t>marginal value of fish </a:t>
              </a:r>
              <a:br>
                <a:rPr lang="en-US" altLang="en-US" sz="2400"/>
              </a:br>
              <a:r>
                <a:rPr lang="en-US" altLang="en-US" sz="2400"/>
                <a:t>(in terms of mangos)</a:t>
              </a:r>
            </a:p>
          </p:txBody>
        </p:sp>
        <p:sp>
          <p:nvSpPr>
            <p:cNvPr id="193575" name="Line 39"/>
            <p:cNvSpPr>
              <a:spLocks noChangeShapeType="1"/>
            </p:cNvSpPr>
            <p:nvPr/>
          </p:nvSpPr>
          <p:spPr bwMode="auto">
            <a:xfrm flipV="1">
              <a:off x="810" y="2674"/>
              <a:ext cx="108" cy="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3578" name="Group 42"/>
          <p:cNvGrpSpPr>
            <a:grpSpLocks/>
          </p:cNvGrpSpPr>
          <p:nvPr/>
        </p:nvGrpSpPr>
        <p:grpSpPr bwMode="auto">
          <a:xfrm>
            <a:off x="4157664" y="4232275"/>
            <a:ext cx="1849437" cy="1785938"/>
            <a:chOff x="1659" y="2666"/>
            <a:chExt cx="1165" cy="1125"/>
          </a:xfrm>
        </p:grpSpPr>
        <p:sp>
          <p:nvSpPr>
            <p:cNvPr id="193574" name="Text Box 38"/>
            <p:cNvSpPr txBox="1">
              <a:spLocks noChangeArrowheads="1"/>
            </p:cNvSpPr>
            <p:nvPr/>
          </p:nvSpPr>
          <p:spPr bwMode="auto">
            <a:xfrm>
              <a:off x="1659" y="3007"/>
              <a:ext cx="1165"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5000"/>
                </a:spcBef>
              </a:pPr>
              <a:r>
                <a:rPr lang="en-US" altLang="en-US" sz="2400"/>
                <a:t>price of fish (in terms of mangos)</a:t>
              </a:r>
            </a:p>
          </p:txBody>
        </p:sp>
        <p:sp>
          <p:nvSpPr>
            <p:cNvPr id="193576" name="Line 40"/>
            <p:cNvSpPr>
              <a:spLocks noChangeShapeType="1"/>
            </p:cNvSpPr>
            <p:nvPr/>
          </p:nvSpPr>
          <p:spPr bwMode="auto">
            <a:xfrm flipH="1" flipV="1">
              <a:off x="1782" y="2666"/>
              <a:ext cx="214" cy="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3579" name="Text Box 43"/>
          <p:cNvSpPr txBox="1">
            <a:spLocks noChangeArrowheads="1"/>
          </p:cNvSpPr>
          <p:nvPr/>
        </p:nvSpPr>
        <p:spPr bwMode="auto">
          <a:xfrm>
            <a:off x="7580313" y="1174750"/>
            <a:ext cx="2690812" cy="2012950"/>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en-US" altLang="en-US" sz="2400" i="1">
                <a:cs typeface="Arial" panose="020B0604020202020204" pitchFamily="34" charset="0"/>
              </a:rPr>
              <a:t>Consumer optimization is another example of “thinking at the margin.”</a:t>
            </a:r>
          </a:p>
        </p:txBody>
      </p:sp>
    </p:spTree>
    <p:extLst>
      <p:ext uri="{BB962C8B-B14F-4D97-AF65-F5344CB8AC3E}">
        <p14:creationId xmlns:p14="http://schemas.microsoft.com/office/powerpoint/2010/main" val="40595309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53"/>
                                        </p:tgtEl>
                                        <p:attrNameLst>
                                          <p:attrName>style.visibility</p:attrName>
                                        </p:attrNameLst>
                                      </p:cBhvr>
                                      <p:to>
                                        <p:strVal val="visible"/>
                                      </p:to>
                                    </p:set>
                                    <p:animEffect transition="in" filter="wipe(left)">
                                      <p:cBhvr>
                                        <p:cTn id="7" dur="500"/>
                                        <p:tgtEl>
                                          <p:spTgt spid="1935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3554"/>
                                        </p:tgtEl>
                                        <p:attrNameLst>
                                          <p:attrName>style.visibility</p:attrName>
                                        </p:attrNameLst>
                                      </p:cBhvr>
                                      <p:to>
                                        <p:strVal val="visible"/>
                                      </p:to>
                                    </p:set>
                                    <p:animEffect transition="in" filter="fade">
                                      <p:cBhvr>
                                        <p:cTn id="12" dur="500"/>
                                        <p:tgtEl>
                                          <p:spTgt spid="19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3579"/>
                                        </p:tgtEl>
                                        <p:attrNameLst>
                                          <p:attrName>style.visibility</p:attrName>
                                        </p:attrNameLst>
                                      </p:cBhvr>
                                      <p:to>
                                        <p:strVal val="visible"/>
                                      </p:to>
                                    </p:set>
                                    <p:animEffect transition="in" filter="fade">
                                      <p:cBhvr>
                                        <p:cTn id="17" dur="1000"/>
                                        <p:tgtEl>
                                          <p:spTgt spid="193579"/>
                                        </p:tgtEl>
                                      </p:cBhvr>
                                    </p:animEffec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93577"/>
                                        </p:tgtEl>
                                        <p:attrNameLst>
                                          <p:attrName>style.visibility</p:attrName>
                                        </p:attrNameLst>
                                      </p:cBhvr>
                                      <p:to>
                                        <p:strVal val="visible"/>
                                      </p:to>
                                    </p:set>
                                    <p:animEffect transition="in" filter="strips(downLeft)">
                                      <p:cBhvr>
                                        <p:cTn id="21" dur="500"/>
                                        <p:tgtEl>
                                          <p:spTgt spid="193577"/>
                                        </p:tgtEl>
                                      </p:cBhvr>
                                    </p:animEffect>
                                  </p:childTnLst>
                                </p:cTn>
                              </p:par>
                            </p:childTnLst>
                          </p:cTn>
                        </p:par>
                        <p:par>
                          <p:cTn id="22" fill="hold" nodeType="afterGroup">
                            <p:stCondLst>
                              <p:cond delay="1500"/>
                            </p:stCondLst>
                            <p:childTnLst>
                              <p:par>
                                <p:cTn id="23" presetID="18" presetClass="entr" presetSubtype="6" fill="hold" nodeType="afterEffect">
                                  <p:stCondLst>
                                    <p:cond delay="0"/>
                                  </p:stCondLst>
                                  <p:childTnLst>
                                    <p:set>
                                      <p:cBhvr>
                                        <p:cTn id="24" dur="1" fill="hold">
                                          <p:stCondLst>
                                            <p:cond delay="0"/>
                                          </p:stCondLst>
                                        </p:cTn>
                                        <p:tgtEl>
                                          <p:spTgt spid="193578"/>
                                        </p:tgtEl>
                                        <p:attrNameLst>
                                          <p:attrName>style.visibility</p:attrName>
                                        </p:attrNameLst>
                                      </p:cBhvr>
                                      <p:to>
                                        <p:strVal val="visible"/>
                                      </p:to>
                                    </p:set>
                                    <p:animEffect transition="in" filter="strips(downRight)">
                                      <p:cBhvr>
                                        <p:cTn id="25" dur="500"/>
                                        <p:tgtEl>
                                          <p:spTgt spid="193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3" grpId="0"/>
      <p:bldP spid="193554" grpId="0" animBg="1"/>
      <p:bldP spid="1935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
          <p:cNvSpPr>
            <a:spLocks noGrp="1"/>
          </p:cNvSpPr>
          <p:nvPr>
            <p:ph type="ftr" sz="quarter" idx="10"/>
          </p:nvPr>
        </p:nvSpPr>
        <p:spPr/>
        <p:txBody>
          <a:bodyPr/>
          <a:lstStyle/>
          <a:p>
            <a:r>
              <a:rPr lang="en-US" altLang="en-US"/>
              <a:t>THE THEORY OF CONSUMER CHOICE</a:t>
            </a:r>
          </a:p>
        </p:txBody>
      </p:sp>
      <p:sp>
        <p:nvSpPr>
          <p:cNvPr id="31" name="Slide Number Placeholder 3"/>
          <p:cNvSpPr>
            <a:spLocks noGrp="1"/>
          </p:cNvSpPr>
          <p:nvPr>
            <p:ph type="sldNum" sz="quarter" idx="11"/>
          </p:nvPr>
        </p:nvSpPr>
        <p:spPr/>
        <p:txBody>
          <a:bodyPr/>
          <a:lstStyle/>
          <a:p>
            <a:fld id="{CFC17649-9A96-4D65-9EC3-83692977E55A}" type="slidenum">
              <a:rPr lang="en-US" altLang="en-US"/>
              <a:pPr/>
              <a:t>28</a:t>
            </a:fld>
            <a:endParaRPr lang="en-US" altLang="en-US"/>
          </a:p>
        </p:txBody>
      </p:sp>
      <p:grpSp>
        <p:nvGrpSpPr>
          <p:cNvPr id="195622" name="Group 38"/>
          <p:cNvGrpSpPr>
            <a:grpSpLocks/>
          </p:cNvGrpSpPr>
          <p:nvPr/>
        </p:nvGrpSpPr>
        <p:grpSpPr bwMode="auto">
          <a:xfrm>
            <a:off x="6462714" y="3883025"/>
            <a:ext cx="1017587" cy="1936750"/>
            <a:chOff x="993" y="2249"/>
            <a:chExt cx="503" cy="376"/>
          </a:xfrm>
        </p:grpSpPr>
        <p:sp>
          <p:nvSpPr>
            <p:cNvPr id="195623" name="Line 39"/>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4" name="Line 40"/>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586" name="Line 2"/>
          <p:cNvSpPr>
            <a:spLocks noChangeShapeType="1"/>
          </p:cNvSpPr>
          <p:nvPr/>
        </p:nvSpPr>
        <p:spPr bwMode="auto">
          <a:xfrm>
            <a:off x="6469063" y="2640013"/>
            <a:ext cx="1401762" cy="3186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5587" name="Group 3"/>
          <p:cNvGrpSpPr>
            <a:grpSpLocks/>
          </p:cNvGrpSpPr>
          <p:nvPr/>
        </p:nvGrpSpPr>
        <p:grpSpPr bwMode="auto">
          <a:xfrm>
            <a:off x="6462713" y="4227514"/>
            <a:ext cx="709612" cy="1597025"/>
            <a:chOff x="993" y="2249"/>
            <a:chExt cx="503" cy="376"/>
          </a:xfrm>
        </p:grpSpPr>
        <p:sp>
          <p:nvSpPr>
            <p:cNvPr id="195588" name="Line 4"/>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89" name="Line 5"/>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590" name="Rectangle 6"/>
          <p:cNvSpPr>
            <a:spLocks noGrp="1" noChangeArrowheads="1"/>
          </p:cNvSpPr>
          <p:nvPr>
            <p:ph type="title"/>
          </p:nvPr>
        </p:nvSpPr>
        <p:spPr>
          <a:xfrm>
            <a:off x="1866901" y="214314"/>
            <a:ext cx="8410575" cy="606425"/>
          </a:xfrm>
        </p:spPr>
        <p:txBody>
          <a:bodyPr/>
          <a:lstStyle/>
          <a:p>
            <a:r>
              <a:rPr lang="en-US" altLang="en-US" sz="3200"/>
              <a:t>The Effects of an Increase in Income</a:t>
            </a:r>
          </a:p>
        </p:txBody>
      </p:sp>
      <p:grpSp>
        <p:nvGrpSpPr>
          <p:cNvPr id="195591" name="Group 7"/>
          <p:cNvGrpSpPr>
            <a:grpSpLocks/>
          </p:cNvGrpSpPr>
          <p:nvPr/>
        </p:nvGrpSpPr>
        <p:grpSpPr bwMode="auto">
          <a:xfrm>
            <a:off x="6462713" y="1365250"/>
            <a:ext cx="3270250" cy="4465638"/>
            <a:chOff x="2677" y="894"/>
            <a:chExt cx="2715" cy="2485"/>
          </a:xfrm>
        </p:grpSpPr>
        <p:sp>
          <p:nvSpPr>
            <p:cNvPr id="195592"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593"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5594" name="Text Box 36"/>
          <p:cNvSpPr txBox="1">
            <a:spLocks noChangeArrowheads="1"/>
          </p:cNvSpPr>
          <p:nvPr/>
        </p:nvSpPr>
        <p:spPr bwMode="auto">
          <a:xfrm>
            <a:off x="8661401" y="5876925"/>
            <a:ext cx="1116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Fish</a:t>
            </a:r>
            <a:endParaRPr lang="en-US" altLang="en-US" sz="2000" baseline="-25000">
              <a:cs typeface="Arial" panose="020B0604020202020204" pitchFamily="34" charset="0"/>
            </a:endParaRPr>
          </a:p>
        </p:txBody>
      </p:sp>
      <p:sp>
        <p:nvSpPr>
          <p:cNvPr id="195595" name="Text Box 36"/>
          <p:cNvSpPr txBox="1">
            <a:spLocks noChangeArrowheads="1"/>
          </p:cNvSpPr>
          <p:nvPr/>
        </p:nvSpPr>
        <p:spPr bwMode="auto">
          <a:xfrm>
            <a:off x="4987925" y="1081088"/>
            <a:ext cx="1390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cs typeface="Arial" panose="020B0604020202020204" pitchFamily="34" charset="0"/>
              </a:rPr>
              <a:t>Quantity </a:t>
            </a:r>
            <a:br>
              <a:rPr lang="en-US" altLang="en-US" sz="2000">
                <a:cs typeface="Arial" panose="020B0604020202020204" pitchFamily="34" charset="0"/>
              </a:rPr>
            </a:br>
            <a:r>
              <a:rPr lang="en-US" altLang="en-US" sz="2000">
                <a:cs typeface="Arial" panose="020B0604020202020204" pitchFamily="34" charset="0"/>
              </a:rPr>
              <a:t>of Mangos</a:t>
            </a:r>
            <a:endParaRPr lang="en-US" altLang="en-US" sz="2000" baseline="-25000">
              <a:cs typeface="Arial" panose="020B0604020202020204" pitchFamily="34" charset="0"/>
            </a:endParaRPr>
          </a:p>
        </p:txBody>
      </p:sp>
      <p:sp>
        <p:nvSpPr>
          <p:cNvPr id="195596" name="Arc 12"/>
          <p:cNvSpPr>
            <a:spLocks/>
          </p:cNvSpPr>
          <p:nvPr/>
        </p:nvSpPr>
        <p:spPr bwMode="auto">
          <a:xfrm flipH="1" flipV="1">
            <a:off x="6975475" y="3182939"/>
            <a:ext cx="1473200" cy="1963737"/>
          </a:xfrm>
          <a:custGeom>
            <a:avLst/>
            <a:gdLst>
              <a:gd name="G0" fmla="+- 0 0 0"/>
              <a:gd name="G1" fmla="+- 21329 0 0"/>
              <a:gd name="G2" fmla="+- 21600 0 0"/>
              <a:gd name="T0" fmla="*/ 3413 w 21511"/>
              <a:gd name="T1" fmla="*/ 0 h 21329"/>
              <a:gd name="T2" fmla="*/ 21511 w 21511"/>
              <a:gd name="T3" fmla="*/ 19366 h 21329"/>
              <a:gd name="T4" fmla="*/ 0 w 21511"/>
              <a:gd name="T5" fmla="*/ 21329 h 21329"/>
            </a:gdLst>
            <a:ahLst/>
            <a:cxnLst>
              <a:cxn ang="0">
                <a:pos x="T0" y="T1"/>
              </a:cxn>
              <a:cxn ang="0">
                <a:pos x="T2" y="T3"/>
              </a:cxn>
              <a:cxn ang="0">
                <a:pos x="T4" y="T5"/>
              </a:cxn>
            </a:cxnLst>
            <a:rect l="0" t="0" r="r" b="b"/>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195601" name="Text Box 17"/>
          <p:cNvSpPr txBox="1">
            <a:spLocks noChangeArrowheads="1"/>
          </p:cNvSpPr>
          <p:nvPr/>
        </p:nvSpPr>
        <p:spPr bwMode="auto">
          <a:xfrm>
            <a:off x="2265363" y="1773239"/>
            <a:ext cx="2817812"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pPr>
            <a:r>
              <a:rPr lang="en-US" altLang="en-US" sz="2400">
                <a:cs typeface="Arial" panose="020B0604020202020204" pitchFamily="34" charset="0"/>
              </a:rPr>
              <a:t>An increase in income shifts the budget constraint outward.</a:t>
            </a:r>
          </a:p>
        </p:txBody>
      </p:sp>
      <p:sp>
        <p:nvSpPr>
          <p:cNvPr id="195602" name="Text Box 18"/>
          <p:cNvSpPr txBox="1">
            <a:spLocks noChangeArrowheads="1"/>
          </p:cNvSpPr>
          <p:nvPr/>
        </p:nvSpPr>
        <p:spPr bwMode="auto">
          <a:xfrm>
            <a:off x="2271713" y="3683000"/>
            <a:ext cx="283845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2333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en-US" sz="2400"/>
              <a:t>If both goods are “normal,” Hurley buys more of each.</a:t>
            </a:r>
          </a:p>
        </p:txBody>
      </p:sp>
      <p:grpSp>
        <p:nvGrpSpPr>
          <p:cNvPr id="195605" name="Group 21"/>
          <p:cNvGrpSpPr>
            <a:grpSpLocks/>
          </p:cNvGrpSpPr>
          <p:nvPr/>
        </p:nvGrpSpPr>
        <p:grpSpPr bwMode="auto">
          <a:xfrm>
            <a:off x="7124701" y="3914776"/>
            <a:ext cx="404813" cy="360363"/>
            <a:chOff x="3094" y="2172"/>
            <a:chExt cx="255" cy="227"/>
          </a:xfrm>
        </p:grpSpPr>
        <p:sp>
          <p:nvSpPr>
            <p:cNvPr id="195606" name="Oval 22"/>
            <p:cNvSpPr>
              <a:spLocks noChangeArrowheads="1"/>
            </p:cNvSpPr>
            <p:nvPr/>
          </p:nvSpPr>
          <p:spPr bwMode="auto">
            <a:xfrm>
              <a:off x="3094" y="2343"/>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7" name="Text Box 36"/>
            <p:cNvSpPr txBox="1">
              <a:spLocks noChangeArrowheads="1"/>
            </p:cNvSpPr>
            <p:nvPr/>
          </p:nvSpPr>
          <p:spPr bwMode="auto">
            <a:xfrm>
              <a:off x="3165" y="217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sp>
        <p:nvSpPr>
          <p:cNvPr id="195615" name="Line 31"/>
          <p:cNvSpPr>
            <a:spLocks noChangeShapeType="1"/>
          </p:cNvSpPr>
          <p:nvPr/>
        </p:nvSpPr>
        <p:spPr bwMode="auto">
          <a:xfrm>
            <a:off x="6465888" y="1622426"/>
            <a:ext cx="1858962" cy="4200525"/>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5625" name="Group 41"/>
          <p:cNvGrpSpPr>
            <a:grpSpLocks/>
          </p:cNvGrpSpPr>
          <p:nvPr/>
        </p:nvGrpSpPr>
        <p:grpSpPr bwMode="auto">
          <a:xfrm>
            <a:off x="7318375" y="2840038"/>
            <a:ext cx="1435100" cy="1871662"/>
            <a:chOff x="3650" y="1789"/>
            <a:chExt cx="904" cy="1179"/>
          </a:xfrm>
        </p:grpSpPr>
        <p:sp>
          <p:nvSpPr>
            <p:cNvPr id="195604" name="Arc 20"/>
            <p:cNvSpPr>
              <a:spLocks/>
            </p:cNvSpPr>
            <p:nvPr/>
          </p:nvSpPr>
          <p:spPr bwMode="auto">
            <a:xfrm flipH="1" flipV="1">
              <a:off x="3650" y="1789"/>
              <a:ext cx="904" cy="1179"/>
            </a:xfrm>
            <a:custGeom>
              <a:avLst/>
              <a:gdLst>
                <a:gd name="G0" fmla="+- 0 0 0"/>
                <a:gd name="G1" fmla="+- 20315 0 0"/>
                <a:gd name="G2" fmla="+- 21600 0 0"/>
                <a:gd name="T0" fmla="*/ 7340 w 20959"/>
                <a:gd name="T1" fmla="*/ 0 h 20315"/>
                <a:gd name="T2" fmla="*/ 20959 w 20959"/>
                <a:gd name="T3" fmla="*/ 15092 h 20315"/>
                <a:gd name="T4" fmla="*/ 0 w 20959"/>
                <a:gd name="T5" fmla="*/ 20315 h 20315"/>
              </a:gdLst>
              <a:ahLst/>
              <a:cxnLst>
                <a:cxn ang="0">
                  <a:pos x="T0" y="T1"/>
                </a:cxn>
                <a:cxn ang="0">
                  <a:pos x="T2" y="T3"/>
                </a:cxn>
                <a:cxn ang="0">
                  <a:pos x="T4" y="T5"/>
                </a:cxn>
              </a:cxnLst>
              <a:rect l="0" t="0" r="r" b="b"/>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nvGrpSpPr>
            <p:cNvPr id="195616" name="Group 32"/>
            <p:cNvGrpSpPr>
              <a:grpSpLocks/>
            </p:cNvGrpSpPr>
            <p:nvPr/>
          </p:nvGrpSpPr>
          <p:grpSpPr bwMode="auto">
            <a:xfrm>
              <a:off x="3730" y="2242"/>
              <a:ext cx="251" cy="227"/>
              <a:chOff x="3484" y="2235"/>
              <a:chExt cx="251" cy="227"/>
            </a:xfrm>
          </p:grpSpPr>
          <p:sp>
            <p:nvSpPr>
              <p:cNvPr id="195617" name="Oval 33"/>
              <p:cNvSpPr>
                <a:spLocks noChangeArrowheads="1"/>
              </p:cNvSpPr>
              <p:nvPr/>
            </p:nvSpPr>
            <p:spPr bwMode="auto">
              <a:xfrm>
                <a:off x="3484" y="2406"/>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8" name="Text Box 36"/>
              <p:cNvSpPr txBox="1">
                <a:spLocks noChangeArrowheads="1"/>
              </p:cNvSpPr>
              <p:nvPr/>
            </p:nvSpPr>
            <p:spPr bwMode="auto">
              <a:xfrm>
                <a:off x="3551" y="2235"/>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grpSp>
      <p:sp>
        <p:nvSpPr>
          <p:cNvPr id="195626" name="Line 42"/>
          <p:cNvSpPr>
            <a:spLocks noChangeShapeType="1"/>
          </p:cNvSpPr>
          <p:nvPr/>
        </p:nvSpPr>
        <p:spPr bwMode="auto">
          <a:xfrm flipV="1">
            <a:off x="6545263" y="3881439"/>
            <a:ext cx="0" cy="3444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7" name="Line 43"/>
          <p:cNvSpPr>
            <a:spLocks noChangeShapeType="1"/>
          </p:cNvSpPr>
          <p:nvPr/>
        </p:nvSpPr>
        <p:spPr bwMode="auto">
          <a:xfrm>
            <a:off x="7165976" y="5753100"/>
            <a:ext cx="31432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8" name="Line 44"/>
          <p:cNvSpPr>
            <a:spLocks noChangeShapeType="1"/>
          </p:cNvSpPr>
          <p:nvPr/>
        </p:nvSpPr>
        <p:spPr bwMode="auto">
          <a:xfrm>
            <a:off x="7704139" y="5407025"/>
            <a:ext cx="433387" cy="1588"/>
          </a:xfrm>
          <a:prstGeom prst="line">
            <a:avLst/>
          </a:prstGeom>
          <a:noFill/>
          <a:ln w="508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369688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601"/>
                                        </p:tgtEl>
                                        <p:attrNameLst>
                                          <p:attrName>style.visibility</p:attrName>
                                        </p:attrNameLst>
                                      </p:cBhvr>
                                      <p:to>
                                        <p:strVal val="visible"/>
                                      </p:to>
                                    </p:set>
                                    <p:animEffect transition="in" filter="wipe(left)">
                                      <p:cBhvr>
                                        <p:cTn id="7" dur="500"/>
                                        <p:tgtEl>
                                          <p:spTgt spid="19560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5628"/>
                                        </p:tgtEl>
                                        <p:attrNameLst>
                                          <p:attrName>style.visibility</p:attrName>
                                        </p:attrNameLst>
                                      </p:cBhvr>
                                      <p:to>
                                        <p:strVal val="visible"/>
                                      </p:to>
                                    </p:set>
                                    <p:animEffect transition="in" filter="wipe(left)">
                                      <p:cBhvr>
                                        <p:cTn id="11" dur="500"/>
                                        <p:tgtEl>
                                          <p:spTgt spid="195628"/>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195615"/>
                                        </p:tgtEl>
                                        <p:attrNameLst>
                                          <p:attrName>style.visibility</p:attrName>
                                        </p:attrNameLst>
                                      </p:cBhvr>
                                      <p:to>
                                        <p:strVal val="visible"/>
                                      </p:to>
                                    </p:set>
                                    <p:animEffect transition="in" filter="strips(downRight)">
                                      <p:cBhvr>
                                        <p:cTn id="14" dur="500"/>
                                        <p:tgtEl>
                                          <p:spTgt spid="1956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1" nodeType="clickEffect">
                                  <p:stCondLst>
                                    <p:cond delay="0"/>
                                  </p:stCondLst>
                                  <p:childTnLst>
                                    <p:animEffect transition="out" filter="fade">
                                      <p:cBhvr>
                                        <p:cTn id="18" dur="1000"/>
                                        <p:tgtEl>
                                          <p:spTgt spid="195628"/>
                                        </p:tgtEl>
                                      </p:cBhvr>
                                    </p:animEffect>
                                    <p:set>
                                      <p:cBhvr>
                                        <p:cTn id="19" dur="1" fill="hold">
                                          <p:stCondLst>
                                            <p:cond delay="999"/>
                                          </p:stCondLst>
                                        </p:cTn>
                                        <p:tgtEl>
                                          <p:spTgt spid="195628"/>
                                        </p:tgtEl>
                                        <p:attrNameLst>
                                          <p:attrName>style.visibility</p:attrName>
                                        </p:attrNameLst>
                                      </p:cBhvr>
                                      <p:to>
                                        <p:strVal val="hidden"/>
                                      </p:to>
                                    </p:se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95602">
                                            <p:txEl>
                                              <p:pRg st="0" end="0"/>
                                            </p:txEl>
                                          </p:spTgt>
                                        </p:tgtEl>
                                        <p:attrNameLst>
                                          <p:attrName>style.visibility</p:attrName>
                                        </p:attrNameLst>
                                      </p:cBhvr>
                                      <p:to>
                                        <p:strVal val="visible"/>
                                      </p:to>
                                    </p:set>
                                    <p:animEffect transition="in" filter="wipe(left)">
                                      <p:cBhvr>
                                        <p:cTn id="23" dur="500"/>
                                        <p:tgtEl>
                                          <p:spTgt spid="195602">
                                            <p:txEl>
                                              <p:pRg st="0" end="0"/>
                                            </p:txEl>
                                          </p:spTgt>
                                        </p:tgtEl>
                                      </p:cBhvr>
                                    </p:animEffect>
                                  </p:childTnLst>
                                </p:cTn>
                              </p:par>
                            </p:childTnLst>
                          </p:cTn>
                        </p:par>
                        <p:par>
                          <p:cTn id="24" fill="hold" nodeType="afterGroup">
                            <p:stCondLst>
                              <p:cond delay="1500"/>
                            </p:stCondLst>
                            <p:childTnLst>
                              <p:par>
                                <p:cTn id="25" presetID="18" presetClass="entr" presetSubtype="6" fill="hold" nodeType="afterEffect">
                                  <p:stCondLst>
                                    <p:cond delay="0"/>
                                  </p:stCondLst>
                                  <p:childTnLst>
                                    <p:set>
                                      <p:cBhvr>
                                        <p:cTn id="26" dur="1" fill="hold">
                                          <p:stCondLst>
                                            <p:cond delay="0"/>
                                          </p:stCondLst>
                                        </p:cTn>
                                        <p:tgtEl>
                                          <p:spTgt spid="195625"/>
                                        </p:tgtEl>
                                        <p:attrNameLst>
                                          <p:attrName>style.visibility</p:attrName>
                                        </p:attrNameLst>
                                      </p:cBhvr>
                                      <p:to>
                                        <p:strVal val="visible"/>
                                      </p:to>
                                    </p:set>
                                    <p:animEffect transition="in" filter="strips(downRight)">
                                      <p:cBhvr>
                                        <p:cTn id="27" dur="500"/>
                                        <p:tgtEl>
                                          <p:spTgt spid="195625"/>
                                        </p:tgtEl>
                                      </p:cBhvr>
                                    </p:animEffect>
                                  </p:childTnLst>
                                </p:cTn>
                              </p:par>
                            </p:childTnLst>
                          </p:cTn>
                        </p:par>
                        <p:par>
                          <p:cTn id="28" fill="hold" nodeType="afterGroup">
                            <p:stCondLst>
                              <p:cond delay="2000"/>
                            </p:stCondLst>
                            <p:childTnLst>
                              <p:par>
                                <p:cTn id="29" presetID="18" presetClass="entr" presetSubtype="12" fill="hold" nodeType="afterEffect">
                                  <p:stCondLst>
                                    <p:cond delay="0"/>
                                  </p:stCondLst>
                                  <p:childTnLst>
                                    <p:set>
                                      <p:cBhvr>
                                        <p:cTn id="30" dur="1" fill="hold">
                                          <p:stCondLst>
                                            <p:cond delay="0"/>
                                          </p:stCondLst>
                                        </p:cTn>
                                        <p:tgtEl>
                                          <p:spTgt spid="195622"/>
                                        </p:tgtEl>
                                        <p:attrNameLst>
                                          <p:attrName>style.visibility</p:attrName>
                                        </p:attrNameLst>
                                      </p:cBhvr>
                                      <p:to>
                                        <p:strVal val="visible"/>
                                      </p:to>
                                    </p:set>
                                    <p:animEffect transition="in" filter="strips(downLeft)">
                                      <p:cBhvr>
                                        <p:cTn id="31" dur="500"/>
                                        <p:tgtEl>
                                          <p:spTgt spid="195622"/>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95627"/>
                                        </p:tgtEl>
                                        <p:attrNameLst>
                                          <p:attrName>style.visibility</p:attrName>
                                        </p:attrNameLst>
                                      </p:cBhvr>
                                      <p:to>
                                        <p:strVal val="visible"/>
                                      </p:to>
                                    </p:set>
                                    <p:animEffect transition="in" filter="wipe(left)">
                                      <p:cBhvr>
                                        <p:cTn id="35" dur="500"/>
                                        <p:tgtEl>
                                          <p:spTgt spid="1956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5626"/>
                                        </p:tgtEl>
                                        <p:attrNameLst>
                                          <p:attrName>style.visibility</p:attrName>
                                        </p:attrNameLst>
                                      </p:cBhvr>
                                      <p:to>
                                        <p:strVal val="visible"/>
                                      </p:to>
                                    </p:set>
                                    <p:animEffect transition="in" filter="wipe(down)">
                                      <p:cBhvr>
                                        <p:cTn id="38" dur="500"/>
                                        <p:tgtEl>
                                          <p:spTgt spid="19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1" grpId="0"/>
      <p:bldP spid="195602" grpId="0" build="p" bldLvl="2"/>
      <p:bldP spid="195615" grpId="0" animBg="1"/>
      <p:bldP spid="195626" grpId="0" animBg="1"/>
      <p:bldP spid="195627" grpId="0" animBg="1"/>
      <p:bldP spid="195628" grpId="0" animBg="1"/>
      <p:bldP spid="19562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altLang="en-US" dirty="0"/>
              <a:t>The Income and Substitution Effects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altLang="en-US" sz="2700" dirty="0"/>
              <a:t>A fall in the price of fish has two effects on </a:t>
            </a:r>
            <a:br>
              <a:rPr lang="en-US" altLang="en-US" sz="2700" dirty="0"/>
            </a:br>
            <a:r>
              <a:rPr lang="en-US" altLang="en-US" sz="2700" dirty="0"/>
              <a:t>Hurley’s optimal consumption of both goods.</a:t>
            </a:r>
          </a:p>
          <a:p>
            <a:pPr marL="400050" lvl="1">
              <a:lnSpc>
                <a:spcPct val="105000"/>
              </a:lnSpc>
              <a:spcBef>
                <a:spcPct val="30000"/>
              </a:spcBef>
              <a:buClr>
                <a:srgbClr val="339966"/>
              </a:buClr>
            </a:pPr>
            <a:r>
              <a:rPr lang="en-US" altLang="en-US" b="1" dirty="0">
                <a:solidFill>
                  <a:srgbClr val="CC0000"/>
                </a:solidFill>
              </a:rPr>
              <a:t>Income effect</a:t>
            </a:r>
            <a:r>
              <a:rPr lang="en-US" altLang="en-US" dirty="0"/>
              <a:t> </a:t>
            </a:r>
            <a:br>
              <a:rPr lang="en-US" altLang="en-US" dirty="0"/>
            </a:br>
            <a:r>
              <a:rPr lang="en-US" altLang="en-US" sz="2600" dirty="0"/>
              <a:t>A fall in </a:t>
            </a:r>
            <a:r>
              <a:rPr lang="en-US" altLang="en-US" sz="2600" b="1" i="1" dirty="0"/>
              <a:t>P</a:t>
            </a:r>
            <a:r>
              <a:rPr lang="en-US" altLang="en-US" sz="2600" b="1" baseline="-25000" dirty="0"/>
              <a:t>F</a:t>
            </a:r>
            <a:r>
              <a:rPr lang="en-US" altLang="en-US" sz="2600" dirty="0"/>
              <a:t> boosts the purchasing power of Hurley’s income, allows him to buy more mangos and more fish.  </a:t>
            </a:r>
          </a:p>
          <a:p>
            <a:pPr marL="400050" lvl="1">
              <a:lnSpc>
                <a:spcPct val="105000"/>
              </a:lnSpc>
              <a:spcBef>
                <a:spcPct val="30000"/>
              </a:spcBef>
              <a:buClr>
                <a:srgbClr val="339966"/>
              </a:buClr>
            </a:pPr>
            <a:r>
              <a:rPr lang="en-US" altLang="en-US" b="1" dirty="0">
                <a:solidFill>
                  <a:srgbClr val="CC0000"/>
                </a:solidFill>
              </a:rPr>
              <a:t>Substitution effect </a:t>
            </a:r>
            <a:br>
              <a:rPr lang="en-US" altLang="en-US" b="1" dirty="0">
                <a:solidFill>
                  <a:srgbClr val="CC0000"/>
                </a:solidFill>
              </a:rPr>
            </a:br>
            <a:r>
              <a:rPr lang="en-US" altLang="en-US" sz="2600" dirty="0"/>
              <a:t>A fall in </a:t>
            </a:r>
            <a:r>
              <a:rPr lang="en-US" altLang="en-US" sz="2600" b="1" i="1" dirty="0"/>
              <a:t>P</a:t>
            </a:r>
            <a:r>
              <a:rPr lang="en-US" altLang="en-US" sz="2600" b="1" baseline="-25000" dirty="0"/>
              <a:t>F</a:t>
            </a:r>
            <a:r>
              <a:rPr lang="en-US" altLang="en-US" sz="2600" dirty="0"/>
              <a:t> makes mangos more expensive relative to fish, causes Hurley to buy fewer mangos &amp; more fish.  </a:t>
            </a:r>
          </a:p>
          <a:p>
            <a:pPr marL="0" indent="0">
              <a:spcBef>
                <a:spcPct val="30000"/>
              </a:spcBef>
              <a:buNone/>
            </a:pPr>
            <a:r>
              <a:rPr lang="en-US" altLang="en-US" sz="2700" dirty="0"/>
              <a:t>Notice:  </a:t>
            </a:r>
            <a:r>
              <a:rPr lang="en-US" altLang="en-US" sz="2700" i="1" dirty="0"/>
              <a:t>The net effect on mangos is ambiguous</a:t>
            </a:r>
            <a:endParaRPr lang="en-US" dirty="0"/>
          </a:p>
        </p:txBody>
      </p:sp>
    </p:spTree>
    <p:extLst>
      <p:ext uri="{BB962C8B-B14F-4D97-AF65-F5344CB8AC3E}">
        <p14:creationId xmlns:p14="http://schemas.microsoft.com/office/powerpoint/2010/main" val="178801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39473" y="516741"/>
            <a:ext cx="8475372" cy="685800"/>
          </a:xfrm>
        </p:spPr>
        <p:txBody>
          <a:bodyPr>
            <a:normAutofit fontScale="90000"/>
          </a:bodyPr>
          <a:lstStyle/>
          <a:p>
            <a:r>
              <a:rPr lang="en-US" altLang="en-US" dirty="0"/>
              <a:t>Utility </a:t>
            </a:r>
          </a:p>
        </p:txBody>
      </p:sp>
      <p:sp>
        <p:nvSpPr>
          <p:cNvPr id="4099" name="Rectangle 3"/>
          <p:cNvSpPr>
            <a:spLocks noGrp="1" noChangeArrowheads="1"/>
          </p:cNvSpPr>
          <p:nvPr>
            <p:ph type="body" idx="1"/>
          </p:nvPr>
        </p:nvSpPr>
        <p:spPr>
          <a:xfrm>
            <a:off x="1139301" y="1433591"/>
            <a:ext cx="8948670" cy="5138671"/>
          </a:xfrm>
        </p:spPr>
        <p:txBody>
          <a:bodyPr vert="horz" lIns="91440" tIns="45720" rIns="91440" bIns="45720" rtlCol="0" anchor="t">
            <a:normAutofit fontScale="92500"/>
          </a:bodyPr>
          <a:lstStyle/>
          <a:p>
            <a:pPr>
              <a:lnSpc>
                <a:spcPct val="90000"/>
              </a:lnSpc>
            </a:pPr>
            <a:r>
              <a:rPr lang="en-US" altLang="en-US" sz="2400" dirty="0"/>
              <a:t>The value a consumer places on a unit of a good or service depends on the pleasure or satisfaction he or she expects to derive </a:t>
            </a:r>
            <a:r>
              <a:rPr lang="en-US" altLang="en-US"/>
              <a:t>from</a:t>
            </a:r>
            <a:r>
              <a:rPr lang="en-US" altLang="en-US" dirty="0"/>
              <a:t> </a:t>
            </a:r>
            <a:r>
              <a:rPr lang="en-US" altLang="en-US" sz="2400" dirty="0"/>
              <a:t>having or consuming it at the point of making a consumption (consumer) choice.</a:t>
            </a:r>
            <a:r>
              <a:rPr lang="en-US" altLang="en-US" dirty="0"/>
              <a:t> </a:t>
            </a:r>
            <a:endParaRPr lang="en-US" altLang="en-US" sz="2400" dirty="0"/>
          </a:p>
          <a:p>
            <a:pPr>
              <a:lnSpc>
                <a:spcPct val="90000"/>
              </a:lnSpc>
            </a:pPr>
            <a:endParaRPr lang="en-US" altLang="en-US" sz="2400" dirty="0"/>
          </a:p>
          <a:p>
            <a:pPr>
              <a:lnSpc>
                <a:spcPct val="90000"/>
              </a:lnSpc>
            </a:pPr>
            <a:r>
              <a:rPr lang="en-US" altLang="en-US" sz="2400" dirty="0"/>
              <a:t>In economics the satisfaction or pleasure consumers derive from the consumption of consumer goods is called “utility”. </a:t>
            </a:r>
          </a:p>
          <a:p>
            <a:pPr>
              <a:lnSpc>
                <a:spcPct val="90000"/>
              </a:lnSpc>
            </a:pPr>
            <a:endParaRPr lang="en-US" altLang="en-US" sz="2400" dirty="0"/>
          </a:p>
          <a:p>
            <a:pPr>
              <a:lnSpc>
                <a:spcPct val="90000"/>
              </a:lnSpc>
            </a:pPr>
            <a:r>
              <a:rPr lang="en-US" altLang="en-US" sz="2400" dirty="0"/>
              <a:t>Consumers, however, cannot have every thing they wish to have. Consumers’ choices are constrained by their incomes.</a:t>
            </a:r>
          </a:p>
          <a:p>
            <a:pPr>
              <a:lnSpc>
                <a:spcPct val="90000"/>
              </a:lnSpc>
            </a:pPr>
            <a:endParaRPr lang="en-US" altLang="en-US" sz="2400" dirty="0"/>
          </a:p>
          <a:p>
            <a:pPr>
              <a:lnSpc>
                <a:spcPct val="90000"/>
              </a:lnSpc>
            </a:pPr>
            <a:r>
              <a:rPr lang="en-US" altLang="en-US" sz="2400" dirty="0"/>
              <a:t>Within the limits of their incomes, consumers make their consumption choices by evaluating and comparing consumer goods with regard to their “utilities.” </a:t>
            </a:r>
          </a:p>
        </p:txBody>
      </p:sp>
    </p:spTree>
    <p:extLst>
      <p:ext uri="{BB962C8B-B14F-4D97-AF65-F5344CB8AC3E}">
        <p14:creationId xmlns:p14="http://schemas.microsoft.com/office/powerpoint/2010/main" val="1010651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ltLang="en-US"/>
              <a:t>THE THEORY OF CONSUMER CHOICE</a:t>
            </a:r>
          </a:p>
        </p:txBody>
      </p:sp>
      <p:sp>
        <p:nvSpPr>
          <p:cNvPr id="37" name="Slide Number Placeholder 4"/>
          <p:cNvSpPr>
            <a:spLocks noGrp="1"/>
          </p:cNvSpPr>
          <p:nvPr>
            <p:ph type="sldNum" sz="quarter" idx="11"/>
          </p:nvPr>
        </p:nvSpPr>
        <p:spPr/>
        <p:txBody>
          <a:bodyPr/>
          <a:lstStyle/>
          <a:p>
            <a:fld id="{0D509588-6013-4453-AAFF-699032EC9DF9}" type="slidenum">
              <a:rPr lang="en-US" altLang="en-US"/>
              <a:pPr/>
              <a:t>30</a:t>
            </a:fld>
            <a:endParaRPr lang="en-US" altLang="en-US"/>
          </a:p>
        </p:txBody>
      </p:sp>
      <p:sp>
        <p:nvSpPr>
          <p:cNvPr id="181261" name="Line 13"/>
          <p:cNvSpPr>
            <a:spLocks noChangeShapeType="1"/>
          </p:cNvSpPr>
          <p:nvPr/>
        </p:nvSpPr>
        <p:spPr bwMode="auto">
          <a:xfrm>
            <a:off x="5780088" y="2173288"/>
            <a:ext cx="1401762" cy="3186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2" name="Line 14"/>
          <p:cNvSpPr>
            <a:spLocks noChangeShapeType="1"/>
          </p:cNvSpPr>
          <p:nvPr/>
        </p:nvSpPr>
        <p:spPr bwMode="auto">
          <a:xfrm>
            <a:off x="5780088" y="2176463"/>
            <a:ext cx="2806700" cy="3179762"/>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07" name="Arc 59"/>
          <p:cNvSpPr>
            <a:spLocks/>
          </p:cNvSpPr>
          <p:nvPr/>
        </p:nvSpPr>
        <p:spPr bwMode="auto">
          <a:xfrm flipH="1" flipV="1">
            <a:off x="6765925" y="1703388"/>
            <a:ext cx="3138488" cy="3008312"/>
          </a:xfrm>
          <a:custGeom>
            <a:avLst/>
            <a:gdLst>
              <a:gd name="G0" fmla="+- 0 0 0"/>
              <a:gd name="G1" fmla="+- 18829 0 0"/>
              <a:gd name="G2" fmla="+- 21600 0 0"/>
              <a:gd name="T0" fmla="*/ 10585 w 20336"/>
              <a:gd name="T1" fmla="*/ 0 h 18829"/>
              <a:gd name="T2" fmla="*/ 20336 w 20336"/>
              <a:gd name="T3" fmla="*/ 11548 h 18829"/>
              <a:gd name="T4" fmla="*/ 0 w 20336"/>
              <a:gd name="T5" fmla="*/ 18829 h 18829"/>
            </a:gdLst>
            <a:ahLst/>
            <a:cxnLst>
              <a:cxn ang="0">
                <a:pos x="T0" y="T1"/>
              </a:cxn>
              <a:cxn ang="0">
                <a:pos x="T2" y="T3"/>
              </a:cxn>
              <a:cxn ang="0">
                <a:pos x="T4" y="T5"/>
              </a:cxn>
            </a:cxnLst>
            <a:rect l="0" t="0" r="r" b="b"/>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grpSp>
        <p:nvGrpSpPr>
          <p:cNvPr id="181299" name="Group 51"/>
          <p:cNvGrpSpPr>
            <a:grpSpLocks/>
          </p:cNvGrpSpPr>
          <p:nvPr/>
        </p:nvGrpSpPr>
        <p:grpSpPr bwMode="auto">
          <a:xfrm>
            <a:off x="5773738" y="3760789"/>
            <a:ext cx="709612" cy="1597025"/>
            <a:chOff x="993" y="2249"/>
            <a:chExt cx="503" cy="376"/>
          </a:xfrm>
        </p:grpSpPr>
        <p:sp>
          <p:nvSpPr>
            <p:cNvPr id="181297" name="Line 49"/>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98" name="Line 50"/>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1300" name="Group 52"/>
          <p:cNvGrpSpPr>
            <a:grpSpLocks/>
          </p:cNvGrpSpPr>
          <p:nvPr/>
        </p:nvGrpSpPr>
        <p:grpSpPr bwMode="auto">
          <a:xfrm>
            <a:off x="5776913" y="4019551"/>
            <a:ext cx="1624012" cy="1343025"/>
            <a:chOff x="993" y="2249"/>
            <a:chExt cx="503" cy="376"/>
          </a:xfrm>
        </p:grpSpPr>
        <p:sp>
          <p:nvSpPr>
            <p:cNvPr id="181301" name="Line 53"/>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02" name="Line 54"/>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1308" name="Group 60"/>
          <p:cNvGrpSpPr>
            <a:grpSpLocks/>
          </p:cNvGrpSpPr>
          <p:nvPr/>
        </p:nvGrpSpPr>
        <p:grpSpPr bwMode="auto">
          <a:xfrm>
            <a:off x="5786438" y="4662489"/>
            <a:ext cx="1276350" cy="700087"/>
            <a:chOff x="993" y="2249"/>
            <a:chExt cx="503" cy="376"/>
          </a:xfrm>
        </p:grpSpPr>
        <p:sp>
          <p:nvSpPr>
            <p:cNvPr id="181309" name="Line 61"/>
            <p:cNvSpPr>
              <a:spLocks noChangeShapeType="1"/>
            </p:cNvSpPr>
            <p:nvPr/>
          </p:nvSpPr>
          <p:spPr bwMode="auto">
            <a:xfrm>
              <a:off x="993" y="2249"/>
              <a:ext cx="503"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10" name="Line 62"/>
            <p:cNvSpPr>
              <a:spLocks noChangeShapeType="1"/>
            </p:cNvSpPr>
            <p:nvPr/>
          </p:nvSpPr>
          <p:spPr bwMode="auto">
            <a:xfrm>
              <a:off x="1495" y="2249"/>
              <a:ext cx="0" cy="37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1252" name="Rectangle 4"/>
          <p:cNvSpPr>
            <a:spLocks noGrp="1" noChangeArrowheads="1"/>
          </p:cNvSpPr>
          <p:nvPr>
            <p:ph type="title"/>
          </p:nvPr>
        </p:nvSpPr>
        <p:spPr>
          <a:xfrm>
            <a:off x="1866901" y="176214"/>
            <a:ext cx="8410575" cy="681037"/>
          </a:xfrm>
        </p:spPr>
        <p:txBody>
          <a:bodyPr/>
          <a:lstStyle/>
          <a:p>
            <a:r>
              <a:rPr lang="en-US" altLang="en-US" sz="3200"/>
              <a:t>The Income and Substitution Effects</a:t>
            </a:r>
          </a:p>
        </p:txBody>
      </p:sp>
      <p:sp>
        <p:nvSpPr>
          <p:cNvPr id="181317" name="Rectangle 69"/>
          <p:cNvSpPr>
            <a:spLocks noGrp="1" noChangeArrowheads="1"/>
          </p:cNvSpPr>
          <p:nvPr>
            <p:ph type="body" idx="1"/>
          </p:nvPr>
        </p:nvSpPr>
        <p:spPr>
          <a:xfrm>
            <a:off x="2055814" y="1014414"/>
            <a:ext cx="2979737" cy="5132387"/>
          </a:xfrm>
        </p:spPr>
        <p:txBody>
          <a:bodyPr/>
          <a:lstStyle/>
          <a:p>
            <a:pPr marL="0" indent="0">
              <a:spcBef>
                <a:spcPct val="60000"/>
              </a:spcBef>
              <a:buNone/>
            </a:pPr>
            <a:r>
              <a:rPr lang="en-US" altLang="en-US" sz="2400"/>
              <a:t>Initial </a:t>
            </a:r>
            <a:br>
              <a:rPr lang="en-US" altLang="en-US" sz="2400"/>
            </a:br>
            <a:r>
              <a:rPr lang="en-US" altLang="en-US" sz="2400"/>
              <a:t>optimum at </a:t>
            </a:r>
            <a:r>
              <a:rPr lang="en-US" altLang="en-US" sz="2400" b="1"/>
              <a:t>A</a:t>
            </a:r>
            <a:r>
              <a:rPr lang="en-US" altLang="en-US" sz="2400"/>
              <a:t>.</a:t>
            </a:r>
          </a:p>
          <a:p>
            <a:pPr marL="0" indent="0">
              <a:spcBef>
                <a:spcPct val="60000"/>
              </a:spcBef>
              <a:buNone/>
            </a:pPr>
            <a:r>
              <a:rPr lang="en-US" altLang="en-US" sz="2400" b="1" i="1"/>
              <a:t>P</a:t>
            </a:r>
            <a:r>
              <a:rPr lang="en-US" altLang="en-US" sz="2400" b="1" baseline="-25000"/>
              <a:t>F</a:t>
            </a:r>
            <a:r>
              <a:rPr lang="en-US" altLang="en-US" sz="2400"/>
              <a:t> falls.</a:t>
            </a:r>
          </a:p>
          <a:p>
            <a:pPr marL="0" indent="0">
              <a:spcBef>
                <a:spcPct val="60000"/>
              </a:spcBef>
              <a:buNone/>
            </a:pPr>
            <a:r>
              <a:rPr lang="en-US" altLang="en-US" sz="2400" b="1" i="1">
                <a:solidFill>
                  <a:srgbClr val="339966"/>
                </a:solidFill>
              </a:rPr>
              <a:t>Substitution effect:</a:t>
            </a:r>
            <a:br>
              <a:rPr lang="en-US" altLang="en-US" sz="2400" b="1" i="1"/>
            </a:br>
            <a:r>
              <a:rPr lang="en-US" altLang="en-US" sz="2400"/>
              <a:t>from </a:t>
            </a:r>
            <a:r>
              <a:rPr lang="en-US" altLang="en-US" sz="2400" b="1"/>
              <a:t>A</a:t>
            </a:r>
            <a:r>
              <a:rPr lang="en-US" altLang="en-US" sz="2400"/>
              <a:t> to </a:t>
            </a:r>
            <a:r>
              <a:rPr lang="en-US" altLang="en-US" sz="2400" b="1"/>
              <a:t>B</a:t>
            </a:r>
            <a:r>
              <a:rPr lang="en-US" altLang="en-US" sz="2400"/>
              <a:t>, </a:t>
            </a:r>
            <a:br>
              <a:rPr lang="en-US" altLang="en-US" sz="2400"/>
            </a:br>
            <a:r>
              <a:rPr lang="en-US" altLang="en-US" sz="2400"/>
              <a:t>buy more fish and fewer mangos.</a:t>
            </a:r>
          </a:p>
          <a:p>
            <a:pPr marL="0" indent="0">
              <a:spcBef>
                <a:spcPct val="60000"/>
              </a:spcBef>
              <a:buNone/>
            </a:pPr>
            <a:r>
              <a:rPr lang="en-US" altLang="en-US" sz="2400" b="1" i="1">
                <a:solidFill>
                  <a:srgbClr val="996633"/>
                </a:solidFill>
              </a:rPr>
              <a:t>Income effect:</a:t>
            </a:r>
            <a:br>
              <a:rPr lang="en-US" altLang="en-US" sz="2400" b="1" i="1">
                <a:solidFill>
                  <a:srgbClr val="996633"/>
                </a:solidFill>
              </a:rPr>
            </a:br>
            <a:r>
              <a:rPr lang="en-US" altLang="en-US" sz="2400"/>
              <a:t>from </a:t>
            </a:r>
            <a:r>
              <a:rPr lang="en-US" altLang="en-US" sz="2400" b="1"/>
              <a:t>B</a:t>
            </a:r>
            <a:r>
              <a:rPr lang="en-US" altLang="en-US" sz="2400"/>
              <a:t> to </a:t>
            </a:r>
            <a:r>
              <a:rPr lang="en-US" altLang="en-US" sz="2400" b="1"/>
              <a:t>C</a:t>
            </a:r>
            <a:r>
              <a:rPr lang="en-US" altLang="en-US" sz="2400"/>
              <a:t>, </a:t>
            </a:r>
            <a:br>
              <a:rPr lang="en-US" altLang="en-US" sz="2400"/>
            </a:br>
            <a:r>
              <a:rPr lang="en-US" altLang="en-US" sz="2400"/>
              <a:t>buy more of both goods.</a:t>
            </a:r>
          </a:p>
        </p:txBody>
      </p:sp>
      <p:grpSp>
        <p:nvGrpSpPr>
          <p:cNvPr id="181265" name="Group 17"/>
          <p:cNvGrpSpPr>
            <a:grpSpLocks/>
          </p:cNvGrpSpPr>
          <p:nvPr/>
        </p:nvGrpSpPr>
        <p:grpSpPr bwMode="auto">
          <a:xfrm>
            <a:off x="5773738" y="1419225"/>
            <a:ext cx="4310062" cy="3944938"/>
            <a:chOff x="2677" y="894"/>
            <a:chExt cx="2715" cy="2485"/>
          </a:xfrm>
        </p:grpSpPr>
        <p:sp>
          <p:nvSpPr>
            <p:cNvPr id="181255" name="Line 33"/>
            <p:cNvSpPr>
              <a:spLocks noChangeShapeType="1"/>
            </p:cNvSpPr>
            <p:nvPr/>
          </p:nvSpPr>
          <p:spPr bwMode="auto">
            <a:xfrm>
              <a:off x="2680" y="894"/>
              <a:ext cx="0" cy="2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256" name="Line 34"/>
            <p:cNvSpPr>
              <a:spLocks noChangeShapeType="1"/>
            </p:cNvSpPr>
            <p:nvPr/>
          </p:nvSpPr>
          <p:spPr bwMode="auto">
            <a:xfrm>
              <a:off x="2677" y="3377"/>
              <a:ext cx="27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1258" name="Text Box 36"/>
          <p:cNvSpPr txBox="1">
            <a:spLocks noChangeArrowheads="1"/>
          </p:cNvSpPr>
          <p:nvPr/>
        </p:nvSpPr>
        <p:spPr bwMode="auto">
          <a:xfrm>
            <a:off x="9083676" y="5399088"/>
            <a:ext cx="11160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200">
                <a:solidFill>
                  <a:schemeClr val="bg2"/>
                </a:solidFill>
                <a:cs typeface="Arial" panose="020B0604020202020204" pitchFamily="34" charset="0"/>
              </a:rPr>
              <a:t>Quantity </a:t>
            </a:r>
            <a:br>
              <a:rPr lang="en-US" altLang="en-US" sz="2200">
                <a:solidFill>
                  <a:schemeClr val="bg2"/>
                </a:solidFill>
                <a:cs typeface="Arial" panose="020B0604020202020204" pitchFamily="34" charset="0"/>
              </a:rPr>
            </a:br>
            <a:r>
              <a:rPr lang="en-US" altLang="en-US" sz="2200">
                <a:solidFill>
                  <a:schemeClr val="bg2"/>
                </a:solidFill>
                <a:cs typeface="Arial" panose="020B0604020202020204" pitchFamily="34" charset="0"/>
              </a:rPr>
              <a:t>of Fish</a:t>
            </a:r>
            <a:endParaRPr lang="en-US" altLang="en-US" sz="2200" baseline="-25000">
              <a:solidFill>
                <a:schemeClr val="bg2"/>
              </a:solidFill>
              <a:cs typeface="Arial" panose="020B0604020202020204" pitchFamily="34" charset="0"/>
            </a:endParaRPr>
          </a:p>
        </p:txBody>
      </p:sp>
      <p:sp>
        <p:nvSpPr>
          <p:cNvPr id="181259" name="Text Box 36"/>
          <p:cNvSpPr txBox="1">
            <a:spLocks noChangeArrowheads="1"/>
          </p:cNvSpPr>
          <p:nvPr/>
        </p:nvSpPr>
        <p:spPr bwMode="auto">
          <a:xfrm>
            <a:off x="4337050" y="1112838"/>
            <a:ext cx="13906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200">
                <a:solidFill>
                  <a:schemeClr val="bg2"/>
                </a:solidFill>
                <a:cs typeface="Arial" panose="020B0604020202020204" pitchFamily="34" charset="0"/>
              </a:rPr>
              <a:t>Quantity </a:t>
            </a:r>
            <a:br>
              <a:rPr lang="en-US" altLang="en-US" sz="2200">
                <a:solidFill>
                  <a:schemeClr val="bg2"/>
                </a:solidFill>
                <a:cs typeface="Arial" panose="020B0604020202020204" pitchFamily="34" charset="0"/>
              </a:rPr>
            </a:br>
            <a:r>
              <a:rPr lang="en-US" altLang="en-US" sz="2200">
                <a:solidFill>
                  <a:schemeClr val="bg2"/>
                </a:solidFill>
                <a:cs typeface="Arial" panose="020B0604020202020204" pitchFamily="34" charset="0"/>
              </a:rPr>
              <a:t>of Mangos</a:t>
            </a:r>
            <a:endParaRPr lang="en-US" altLang="en-US" sz="2200" baseline="-25000">
              <a:solidFill>
                <a:schemeClr val="bg2"/>
              </a:solidFill>
              <a:cs typeface="Arial" panose="020B0604020202020204" pitchFamily="34" charset="0"/>
            </a:endParaRPr>
          </a:p>
        </p:txBody>
      </p:sp>
      <p:sp>
        <p:nvSpPr>
          <p:cNvPr id="181269" name="Arc 21"/>
          <p:cNvSpPr>
            <a:spLocks/>
          </p:cNvSpPr>
          <p:nvPr/>
        </p:nvSpPr>
        <p:spPr bwMode="auto">
          <a:xfrm flipH="1" flipV="1">
            <a:off x="6238875" y="2314575"/>
            <a:ext cx="3290888" cy="2757488"/>
          </a:xfrm>
          <a:custGeom>
            <a:avLst/>
            <a:gdLst>
              <a:gd name="G0" fmla="+- 0 0 0"/>
              <a:gd name="G1" fmla="+- 17253 0 0"/>
              <a:gd name="G2" fmla="+- 21600 0 0"/>
              <a:gd name="T0" fmla="*/ 12996 w 21314"/>
              <a:gd name="T1" fmla="*/ 0 h 17253"/>
              <a:gd name="T2" fmla="*/ 21314 w 21314"/>
              <a:gd name="T3" fmla="*/ 13747 h 17253"/>
              <a:gd name="T4" fmla="*/ 0 w 21314"/>
              <a:gd name="T5" fmla="*/ 17253 h 17253"/>
            </a:gdLst>
            <a:ahLst/>
            <a:cxnLst>
              <a:cxn ang="0">
                <a:pos x="T0" y="T1"/>
              </a:cxn>
              <a:cxn ang="0">
                <a:pos x="T2" y="T3"/>
              </a:cxn>
              <a:cxn ang="0">
                <a:pos x="T4" y="T5"/>
              </a:cxn>
            </a:cxnLst>
            <a:rect l="0" t="0" r="r" b="b"/>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a:p>
            <a:pPr algn="ctr"/>
            <a:endParaRPr lang="en-US" altLang="en-US"/>
          </a:p>
        </p:txBody>
      </p:sp>
      <p:sp>
        <p:nvSpPr>
          <p:cNvPr id="181275" name="Oval 27"/>
          <p:cNvSpPr>
            <a:spLocks noChangeArrowheads="1"/>
          </p:cNvSpPr>
          <p:nvPr/>
        </p:nvSpPr>
        <p:spPr bwMode="auto">
          <a:xfrm>
            <a:off x="6435725" y="3719513"/>
            <a:ext cx="88900" cy="889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8" name="Line 30"/>
          <p:cNvSpPr>
            <a:spLocks noChangeShapeType="1"/>
          </p:cNvSpPr>
          <p:nvPr/>
        </p:nvSpPr>
        <p:spPr bwMode="auto">
          <a:xfrm>
            <a:off x="6440488" y="3967164"/>
            <a:ext cx="1308100" cy="1482725"/>
          </a:xfrm>
          <a:prstGeom prst="line">
            <a:avLst/>
          </a:prstGeom>
          <a:noFill/>
          <a:ln w="1905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11" name="Text Box 36"/>
          <p:cNvSpPr txBox="1">
            <a:spLocks noChangeArrowheads="1"/>
          </p:cNvSpPr>
          <p:nvPr/>
        </p:nvSpPr>
        <p:spPr bwMode="auto">
          <a:xfrm>
            <a:off x="6548438" y="3448050"/>
            <a:ext cx="292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A</a:t>
            </a:r>
            <a:endParaRPr lang="en-US" altLang="en-US" sz="2200" b="1" baseline="-25000">
              <a:cs typeface="Arial" panose="020B0604020202020204" pitchFamily="34" charset="0"/>
            </a:endParaRPr>
          </a:p>
        </p:txBody>
      </p:sp>
      <p:grpSp>
        <p:nvGrpSpPr>
          <p:cNvPr id="181323" name="Group 75"/>
          <p:cNvGrpSpPr>
            <a:grpSpLocks/>
          </p:cNvGrpSpPr>
          <p:nvPr/>
        </p:nvGrpSpPr>
        <p:grpSpPr bwMode="auto">
          <a:xfrm>
            <a:off x="7023100" y="4319589"/>
            <a:ext cx="374650" cy="382587"/>
            <a:chOff x="3464" y="2721"/>
            <a:chExt cx="236" cy="241"/>
          </a:xfrm>
        </p:grpSpPr>
        <p:sp>
          <p:nvSpPr>
            <p:cNvPr id="181286" name="Oval 38"/>
            <p:cNvSpPr>
              <a:spLocks noChangeArrowheads="1"/>
            </p:cNvSpPr>
            <p:nvPr/>
          </p:nvSpPr>
          <p:spPr bwMode="auto">
            <a:xfrm>
              <a:off x="3464" y="2906"/>
              <a:ext cx="56" cy="56"/>
            </a:xfrm>
            <a:prstGeom prst="ellipse">
              <a:avLst/>
            </a:prstGeom>
            <a:solidFill>
              <a:srgbClr val="000000"/>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2" name="Text Box 36"/>
            <p:cNvSpPr txBox="1">
              <a:spLocks noChangeArrowheads="1"/>
            </p:cNvSpPr>
            <p:nvPr/>
          </p:nvSpPr>
          <p:spPr bwMode="auto">
            <a:xfrm>
              <a:off x="3516" y="2721"/>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B</a:t>
              </a:r>
              <a:endParaRPr lang="en-US" altLang="en-US" sz="2200" b="1" baseline="-25000">
                <a:cs typeface="Arial" panose="020B0604020202020204" pitchFamily="34" charset="0"/>
              </a:endParaRPr>
            </a:p>
          </p:txBody>
        </p:sp>
      </p:grpSp>
      <p:grpSp>
        <p:nvGrpSpPr>
          <p:cNvPr id="181322" name="Group 74"/>
          <p:cNvGrpSpPr>
            <a:grpSpLocks/>
          </p:cNvGrpSpPr>
          <p:nvPr/>
        </p:nvGrpSpPr>
        <p:grpSpPr bwMode="auto">
          <a:xfrm>
            <a:off x="7362826" y="3724275"/>
            <a:ext cx="392113" cy="338138"/>
            <a:chOff x="3678" y="2346"/>
            <a:chExt cx="247" cy="213"/>
          </a:xfrm>
        </p:grpSpPr>
        <p:sp>
          <p:nvSpPr>
            <p:cNvPr id="181291" name="Oval 43"/>
            <p:cNvSpPr>
              <a:spLocks noChangeArrowheads="1"/>
            </p:cNvSpPr>
            <p:nvPr/>
          </p:nvSpPr>
          <p:spPr bwMode="auto">
            <a:xfrm>
              <a:off x="3678" y="2500"/>
              <a:ext cx="56" cy="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313" name="Text Box 36"/>
            <p:cNvSpPr txBox="1">
              <a:spLocks noChangeArrowheads="1"/>
            </p:cNvSpPr>
            <p:nvPr/>
          </p:nvSpPr>
          <p:spPr bwMode="auto">
            <a:xfrm>
              <a:off x="3741" y="2346"/>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cs typeface="Arial" panose="020B0604020202020204" pitchFamily="34" charset="0"/>
                </a:rPr>
                <a:t>C</a:t>
              </a:r>
              <a:endParaRPr lang="en-US" altLang="en-US" sz="2200" b="1" baseline="-25000">
                <a:cs typeface="Arial" panose="020B0604020202020204" pitchFamily="34" charset="0"/>
              </a:endParaRPr>
            </a:p>
          </p:txBody>
        </p:sp>
      </p:grpSp>
      <p:sp>
        <p:nvSpPr>
          <p:cNvPr id="181318" name="Line 70"/>
          <p:cNvSpPr>
            <a:spLocks noChangeShapeType="1"/>
          </p:cNvSpPr>
          <p:nvPr/>
        </p:nvSpPr>
        <p:spPr bwMode="auto">
          <a:xfrm flipH="1">
            <a:off x="5830889" y="3763964"/>
            <a:ext cx="3175" cy="898525"/>
          </a:xfrm>
          <a:prstGeom prst="line">
            <a:avLst/>
          </a:prstGeom>
          <a:noFill/>
          <a:ln w="38100">
            <a:solidFill>
              <a:srgbClr val="339966"/>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19" name="Line 71"/>
          <p:cNvSpPr>
            <a:spLocks noChangeShapeType="1"/>
          </p:cNvSpPr>
          <p:nvPr/>
        </p:nvSpPr>
        <p:spPr bwMode="auto">
          <a:xfrm>
            <a:off x="6481764" y="5300663"/>
            <a:ext cx="574675" cy="0"/>
          </a:xfrm>
          <a:prstGeom prst="line">
            <a:avLst/>
          </a:prstGeom>
          <a:noFill/>
          <a:ln w="38100">
            <a:solidFill>
              <a:srgbClr val="339966"/>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20" name="Line 72"/>
          <p:cNvSpPr>
            <a:spLocks noChangeShapeType="1"/>
          </p:cNvSpPr>
          <p:nvPr/>
        </p:nvSpPr>
        <p:spPr bwMode="auto">
          <a:xfrm>
            <a:off x="7062788" y="5300663"/>
            <a:ext cx="336550" cy="0"/>
          </a:xfrm>
          <a:prstGeom prst="line">
            <a:avLst/>
          </a:prstGeom>
          <a:noFill/>
          <a:ln w="38100">
            <a:solidFill>
              <a:srgbClr val="9966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21" name="Line 73"/>
          <p:cNvSpPr>
            <a:spLocks noChangeShapeType="1"/>
          </p:cNvSpPr>
          <p:nvPr/>
        </p:nvSpPr>
        <p:spPr bwMode="auto">
          <a:xfrm flipV="1">
            <a:off x="5949950" y="4016376"/>
            <a:ext cx="0" cy="644525"/>
          </a:xfrm>
          <a:prstGeom prst="line">
            <a:avLst/>
          </a:prstGeom>
          <a:noFill/>
          <a:ln w="38100">
            <a:solidFill>
              <a:srgbClr val="9966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24" name="Text Box 76"/>
          <p:cNvSpPr txBox="1">
            <a:spLocks noChangeArrowheads="1"/>
          </p:cNvSpPr>
          <p:nvPr/>
        </p:nvSpPr>
        <p:spPr bwMode="auto">
          <a:xfrm>
            <a:off x="7466013" y="1174751"/>
            <a:ext cx="2328862" cy="1628775"/>
          </a:xfrm>
          <a:prstGeom prst="rect">
            <a:avLst/>
          </a:prstGeom>
          <a:solidFill>
            <a:srgbClr val="FFCCCC"/>
          </a:soli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05000"/>
              </a:lnSpc>
              <a:spcBef>
                <a:spcPct val="50000"/>
              </a:spcBef>
            </a:pPr>
            <a:r>
              <a:rPr lang="en-US" altLang="en-US" sz="2400" i="1"/>
              <a:t>In this example, the net effect on mangos is negative.</a:t>
            </a:r>
          </a:p>
        </p:txBody>
      </p:sp>
    </p:spTree>
    <p:extLst>
      <p:ext uri="{BB962C8B-B14F-4D97-AF65-F5344CB8AC3E}">
        <p14:creationId xmlns:p14="http://schemas.microsoft.com/office/powerpoint/2010/main" val="35145860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317">
                                            <p:txEl>
                                              <p:pRg st="1" end="1"/>
                                            </p:txEl>
                                          </p:spTgt>
                                        </p:tgtEl>
                                        <p:attrNameLst>
                                          <p:attrName>style.visibility</p:attrName>
                                        </p:attrNameLst>
                                      </p:cBhvr>
                                      <p:to>
                                        <p:strVal val="visible"/>
                                      </p:to>
                                    </p:set>
                                    <p:animEffect transition="in" filter="wipe(left)">
                                      <p:cBhvr>
                                        <p:cTn id="7" dur="500"/>
                                        <p:tgtEl>
                                          <p:spTgt spid="181317">
                                            <p:txEl>
                                              <p:pRg st="1" end="1"/>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1262"/>
                                        </p:tgtEl>
                                        <p:attrNameLst>
                                          <p:attrName>style.visibility</p:attrName>
                                        </p:attrNameLst>
                                      </p:cBhvr>
                                      <p:to>
                                        <p:strVal val="visible"/>
                                      </p:to>
                                    </p:set>
                                    <p:animEffect transition="in" filter="strips(downRight)">
                                      <p:cBhvr>
                                        <p:cTn id="11" dur="500"/>
                                        <p:tgtEl>
                                          <p:spTgt spid="1812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317">
                                            <p:txEl>
                                              <p:pRg st="2" end="2"/>
                                            </p:txEl>
                                          </p:spTgt>
                                        </p:tgtEl>
                                        <p:attrNameLst>
                                          <p:attrName>style.visibility</p:attrName>
                                        </p:attrNameLst>
                                      </p:cBhvr>
                                      <p:to>
                                        <p:strVal val="visible"/>
                                      </p:to>
                                    </p:set>
                                    <p:animEffect transition="in" filter="wipe(left)">
                                      <p:cBhvr>
                                        <p:cTn id="16" dur="500"/>
                                        <p:tgtEl>
                                          <p:spTgt spid="181317">
                                            <p:txEl>
                                              <p:pRg st="2" end="2"/>
                                            </p:txEl>
                                          </p:spTgt>
                                        </p:tgtEl>
                                      </p:cBhvr>
                                    </p:animEffect>
                                  </p:childTnLst>
                                </p:cTn>
                              </p:par>
                            </p:childTnLst>
                          </p:cTn>
                        </p:par>
                        <p:par>
                          <p:cTn id="17" fill="hold" nodeType="after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181278"/>
                                        </p:tgtEl>
                                        <p:attrNameLst>
                                          <p:attrName>style.visibility</p:attrName>
                                        </p:attrNameLst>
                                      </p:cBhvr>
                                      <p:to>
                                        <p:strVal val="visible"/>
                                      </p:to>
                                    </p:set>
                                    <p:animEffect transition="in" filter="strips(downRight)">
                                      <p:cBhvr>
                                        <p:cTn id="20" dur="500"/>
                                        <p:tgtEl>
                                          <p:spTgt spid="181278"/>
                                        </p:tgtEl>
                                      </p:cBhvr>
                                    </p:animEffec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181323"/>
                                        </p:tgtEl>
                                        <p:attrNameLst>
                                          <p:attrName>style.visibility</p:attrName>
                                        </p:attrNameLst>
                                      </p:cBhvr>
                                      <p:to>
                                        <p:strVal val="visible"/>
                                      </p:to>
                                    </p:set>
                                    <p:animEffect transition="in" filter="fade">
                                      <p:cBhvr>
                                        <p:cTn id="24" dur="500"/>
                                        <p:tgtEl>
                                          <p:spTgt spid="181323"/>
                                        </p:tgtEl>
                                      </p:cBhvr>
                                    </p:animEffect>
                                  </p:childTnLst>
                                </p:cTn>
                              </p:par>
                            </p:childTnLst>
                          </p:cTn>
                        </p:par>
                        <p:par>
                          <p:cTn id="25" fill="hold" nodeType="afterGroup">
                            <p:stCondLst>
                              <p:cond delay="1500"/>
                            </p:stCondLst>
                            <p:childTnLst>
                              <p:par>
                                <p:cTn id="26" presetID="18" presetClass="entr" presetSubtype="12" fill="hold" nodeType="afterEffect">
                                  <p:stCondLst>
                                    <p:cond delay="0"/>
                                  </p:stCondLst>
                                  <p:childTnLst>
                                    <p:set>
                                      <p:cBhvr>
                                        <p:cTn id="27" dur="1" fill="hold">
                                          <p:stCondLst>
                                            <p:cond delay="0"/>
                                          </p:stCondLst>
                                        </p:cTn>
                                        <p:tgtEl>
                                          <p:spTgt spid="181308"/>
                                        </p:tgtEl>
                                        <p:attrNameLst>
                                          <p:attrName>style.visibility</p:attrName>
                                        </p:attrNameLst>
                                      </p:cBhvr>
                                      <p:to>
                                        <p:strVal val="visible"/>
                                      </p:to>
                                    </p:set>
                                    <p:animEffect transition="in" filter="strips(downLeft)">
                                      <p:cBhvr>
                                        <p:cTn id="28" dur="500"/>
                                        <p:tgtEl>
                                          <p:spTgt spid="181308"/>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81318"/>
                                        </p:tgtEl>
                                        <p:attrNameLst>
                                          <p:attrName>style.visibility</p:attrName>
                                        </p:attrNameLst>
                                      </p:cBhvr>
                                      <p:to>
                                        <p:strVal val="visible"/>
                                      </p:to>
                                    </p:set>
                                    <p:animEffect transition="in" filter="wipe(up)">
                                      <p:cBhvr>
                                        <p:cTn id="32" dur="500"/>
                                        <p:tgtEl>
                                          <p:spTgt spid="18131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1319"/>
                                        </p:tgtEl>
                                        <p:attrNameLst>
                                          <p:attrName>style.visibility</p:attrName>
                                        </p:attrNameLst>
                                      </p:cBhvr>
                                      <p:to>
                                        <p:strVal val="visible"/>
                                      </p:to>
                                    </p:set>
                                    <p:animEffect transition="in" filter="wipe(left)">
                                      <p:cBhvr>
                                        <p:cTn id="35" dur="500"/>
                                        <p:tgtEl>
                                          <p:spTgt spid="1813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1317">
                                            <p:txEl>
                                              <p:pRg st="3" end="3"/>
                                            </p:txEl>
                                          </p:spTgt>
                                        </p:tgtEl>
                                        <p:attrNameLst>
                                          <p:attrName>style.visibility</p:attrName>
                                        </p:attrNameLst>
                                      </p:cBhvr>
                                      <p:to>
                                        <p:strVal val="visible"/>
                                      </p:to>
                                    </p:set>
                                    <p:animEffect transition="in" filter="wipe(left)">
                                      <p:cBhvr>
                                        <p:cTn id="40" dur="500"/>
                                        <p:tgtEl>
                                          <p:spTgt spid="181317">
                                            <p:txEl>
                                              <p:pRg st="3" end="3"/>
                                            </p:txEl>
                                          </p:spTgt>
                                        </p:tgtEl>
                                      </p:cBhvr>
                                    </p:animEffect>
                                  </p:childTnLst>
                                </p:cTn>
                              </p:par>
                            </p:childTnLst>
                          </p:cTn>
                        </p:par>
                        <p:par>
                          <p:cTn id="41" fill="hold" nodeType="afterGroup">
                            <p:stCondLst>
                              <p:cond delay="500"/>
                            </p:stCondLst>
                            <p:childTnLst>
                              <p:par>
                                <p:cTn id="42" presetID="18" presetClass="entr" presetSubtype="6" fill="hold" grpId="0" nodeType="afterEffect">
                                  <p:stCondLst>
                                    <p:cond delay="0"/>
                                  </p:stCondLst>
                                  <p:childTnLst>
                                    <p:set>
                                      <p:cBhvr>
                                        <p:cTn id="43" dur="1" fill="hold">
                                          <p:stCondLst>
                                            <p:cond delay="0"/>
                                          </p:stCondLst>
                                        </p:cTn>
                                        <p:tgtEl>
                                          <p:spTgt spid="181307"/>
                                        </p:tgtEl>
                                        <p:attrNameLst>
                                          <p:attrName>style.visibility</p:attrName>
                                        </p:attrNameLst>
                                      </p:cBhvr>
                                      <p:to>
                                        <p:strVal val="visible"/>
                                      </p:to>
                                    </p:set>
                                    <p:animEffect transition="in" filter="strips(downRight)">
                                      <p:cBhvr>
                                        <p:cTn id="44" dur="500"/>
                                        <p:tgtEl>
                                          <p:spTgt spid="181307"/>
                                        </p:tgtEl>
                                      </p:cBhvr>
                                    </p:animEffect>
                                  </p:childTnLst>
                                </p:cTn>
                              </p:par>
                            </p:childTnLst>
                          </p:cTn>
                        </p:par>
                        <p:par>
                          <p:cTn id="45" fill="hold" nodeType="afterGroup">
                            <p:stCondLst>
                              <p:cond delay="1000"/>
                            </p:stCondLst>
                            <p:childTnLst>
                              <p:par>
                                <p:cTn id="46" presetID="10" presetClass="entr" presetSubtype="0" fill="hold" nodeType="afterEffect">
                                  <p:stCondLst>
                                    <p:cond delay="0"/>
                                  </p:stCondLst>
                                  <p:childTnLst>
                                    <p:set>
                                      <p:cBhvr>
                                        <p:cTn id="47" dur="1" fill="hold">
                                          <p:stCondLst>
                                            <p:cond delay="0"/>
                                          </p:stCondLst>
                                        </p:cTn>
                                        <p:tgtEl>
                                          <p:spTgt spid="181322"/>
                                        </p:tgtEl>
                                        <p:attrNameLst>
                                          <p:attrName>style.visibility</p:attrName>
                                        </p:attrNameLst>
                                      </p:cBhvr>
                                      <p:to>
                                        <p:strVal val="visible"/>
                                      </p:to>
                                    </p:set>
                                    <p:animEffect transition="in" filter="fade">
                                      <p:cBhvr>
                                        <p:cTn id="48" dur="1000"/>
                                        <p:tgtEl>
                                          <p:spTgt spid="181322"/>
                                        </p:tgtEl>
                                      </p:cBhvr>
                                    </p:animEffect>
                                  </p:childTnLst>
                                </p:cTn>
                              </p:par>
                            </p:childTnLst>
                          </p:cTn>
                        </p:par>
                        <p:par>
                          <p:cTn id="49" fill="hold" nodeType="afterGroup">
                            <p:stCondLst>
                              <p:cond delay="2000"/>
                            </p:stCondLst>
                            <p:childTnLst>
                              <p:par>
                                <p:cTn id="50" presetID="18" presetClass="entr" presetSubtype="12" fill="hold" nodeType="afterEffect">
                                  <p:stCondLst>
                                    <p:cond delay="0"/>
                                  </p:stCondLst>
                                  <p:childTnLst>
                                    <p:set>
                                      <p:cBhvr>
                                        <p:cTn id="51" dur="1" fill="hold">
                                          <p:stCondLst>
                                            <p:cond delay="0"/>
                                          </p:stCondLst>
                                        </p:cTn>
                                        <p:tgtEl>
                                          <p:spTgt spid="181300"/>
                                        </p:tgtEl>
                                        <p:attrNameLst>
                                          <p:attrName>style.visibility</p:attrName>
                                        </p:attrNameLst>
                                      </p:cBhvr>
                                      <p:to>
                                        <p:strVal val="visible"/>
                                      </p:to>
                                    </p:set>
                                    <p:animEffect transition="in" filter="strips(downLeft)">
                                      <p:cBhvr>
                                        <p:cTn id="52" dur="500"/>
                                        <p:tgtEl>
                                          <p:spTgt spid="181300"/>
                                        </p:tgtEl>
                                      </p:cBhvr>
                                    </p:animEffect>
                                  </p:childTnLst>
                                </p:cTn>
                              </p:par>
                            </p:childTnLst>
                          </p:cTn>
                        </p:par>
                        <p:par>
                          <p:cTn id="53" fill="hold" nodeType="afterGroup">
                            <p:stCondLst>
                              <p:cond delay="2500"/>
                            </p:stCondLst>
                            <p:childTnLst>
                              <p:par>
                                <p:cTn id="54" presetID="22" presetClass="entr" presetSubtype="4" fill="hold" grpId="0" nodeType="afterEffect">
                                  <p:stCondLst>
                                    <p:cond delay="0"/>
                                  </p:stCondLst>
                                  <p:childTnLst>
                                    <p:set>
                                      <p:cBhvr>
                                        <p:cTn id="55" dur="1" fill="hold">
                                          <p:stCondLst>
                                            <p:cond delay="0"/>
                                          </p:stCondLst>
                                        </p:cTn>
                                        <p:tgtEl>
                                          <p:spTgt spid="181321"/>
                                        </p:tgtEl>
                                        <p:attrNameLst>
                                          <p:attrName>style.visibility</p:attrName>
                                        </p:attrNameLst>
                                      </p:cBhvr>
                                      <p:to>
                                        <p:strVal val="visible"/>
                                      </p:to>
                                    </p:set>
                                    <p:animEffect transition="in" filter="wipe(down)">
                                      <p:cBhvr>
                                        <p:cTn id="56" dur="500"/>
                                        <p:tgtEl>
                                          <p:spTgt spid="1813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1320"/>
                                        </p:tgtEl>
                                        <p:attrNameLst>
                                          <p:attrName>style.visibility</p:attrName>
                                        </p:attrNameLst>
                                      </p:cBhvr>
                                      <p:to>
                                        <p:strVal val="visible"/>
                                      </p:to>
                                    </p:set>
                                    <p:animEffect transition="in" filter="wipe(left)">
                                      <p:cBhvr>
                                        <p:cTn id="59" dur="500"/>
                                        <p:tgtEl>
                                          <p:spTgt spid="18132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1324"/>
                                        </p:tgtEl>
                                        <p:attrNameLst>
                                          <p:attrName>style.visibility</p:attrName>
                                        </p:attrNameLst>
                                      </p:cBhvr>
                                      <p:to>
                                        <p:strVal val="visible"/>
                                      </p:to>
                                    </p:set>
                                    <p:animEffect transition="in" filter="fade">
                                      <p:cBhvr>
                                        <p:cTn id="64" dur="1000"/>
                                        <p:tgtEl>
                                          <p:spTgt spid="18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animBg="1"/>
      <p:bldP spid="181307" grpId="0" animBg="1"/>
      <p:bldP spid="181317" grpId="0" build="p" bldLvl="4"/>
      <p:bldP spid="181278" grpId="0" animBg="1"/>
      <p:bldP spid="181318" grpId="0" animBg="1"/>
      <p:bldP spid="181319" grpId="0" animBg="1"/>
      <p:bldP spid="181320" grpId="0" animBg="1"/>
      <p:bldP spid="181321" grpId="0" animBg="1"/>
      <p:bldP spid="1813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ChangeArrowheads="1"/>
          </p:cNvSpPr>
          <p:nvPr>
            <p:ph type="body" idx="1"/>
          </p:nvPr>
        </p:nvSpPr>
        <p:spPr>
          <a:xfrm>
            <a:off x="1059937" y="1690688"/>
            <a:ext cx="10131804" cy="4262438"/>
          </a:xfrm>
        </p:spPr>
        <p:txBody>
          <a:bodyPr/>
          <a:lstStyle/>
          <a:p>
            <a:pPr>
              <a:buClr>
                <a:srgbClr val="996633"/>
              </a:buClr>
            </a:pPr>
            <a:r>
              <a:rPr lang="en-US" altLang="en-US" sz="2700" dirty="0"/>
              <a:t>A consumer’s budget constraint shows the possible combinations of different goods she can buy given her income and the prices of the goods.  The slope of the budget constraint equals the relative price of the goods.  </a:t>
            </a:r>
          </a:p>
          <a:p>
            <a:pPr>
              <a:buClr>
                <a:srgbClr val="996633"/>
              </a:buClr>
            </a:pPr>
            <a:r>
              <a:rPr lang="en-US" altLang="en-US" sz="2700" dirty="0"/>
              <a:t>An increase in income shifts the budget constraint outward.  A change in the price of one of the goods pivots the budget constraint. </a:t>
            </a:r>
          </a:p>
        </p:txBody>
      </p:sp>
      <p:sp>
        <p:nvSpPr>
          <p:cNvPr id="159749" name="Rectangle 5"/>
          <p:cNvSpPr>
            <a:spLocks noChangeArrowheads="1"/>
          </p:cNvSpPr>
          <p:nvPr/>
        </p:nvSpPr>
        <p:spPr bwMode="auto">
          <a:xfrm>
            <a:off x="9826626"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5DFBDFC0-8853-4E1B-9D49-414836894872}" type="slidenum">
              <a:rPr lang="en-US" altLang="en-US" sz="1700">
                <a:solidFill>
                  <a:srgbClr val="777777"/>
                </a:solidFill>
                <a:latin typeface="Tahoma" panose="020B0604030504040204" pitchFamily="34" charset="0"/>
              </a:rPr>
              <a:pPr algn="r"/>
              <a:t>31</a:t>
            </a:fld>
            <a:endParaRPr lang="en-US" altLang="en-US" sz="1700">
              <a:solidFill>
                <a:srgbClr val="777777"/>
              </a:solidFill>
              <a:latin typeface="Tahoma" panose="020B0604030504040204" pitchFamily="34" charset="0"/>
            </a:endParaRPr>
          </a:p>
        </p:txBody>
      </p:sp>
      <p:sp>
        <p:nvSpPr>
          <p:cNvPr id="2" name="Title 1"/>
          <p:cNvSpPr>
            <a:spLocks noGrp="1"/>
          </p:cNvSpPr>
          <p:nvPr>
            <p:ph type="title"/>
          </p:nvPr>
        </p:nvSpPr>
        <p:spPr>
          <a:xfrm>
            <a:off x="657224" y="499533"/>
            <a:ext cx="10772775" cy="768881"/>
          </a:xfrm>
        </p:spPr>
        <p:txBody>
          <a:bodyPr>
            <a:normAutofit fontScale="90000"/>
          </a:bodyPr>
          <a:lstStyle/>
          <a:p>
            <a:r>
              <a:rPr lang="en-US" dirty="0"/>
              <a:t>Summary</a:t>
            </a:r>
          </a:p>
        </p:txBody>
      </p:sp>
    </p:spTree>
    <p:extLst>
      <p:ext uri="{BB962C8B-B14F-4D97-AF65-F5344CB8AC3E}">
        <p14:creationId xmlns:p14="http://schemas.microsoft.com/office/powerpoint/2010/main" val="363251330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Grp="1" noChangeArrowheads="1"/>
          </p:cNvSpPr>
          <p:nvPr>
            <p:ph type="body" idx="1"/>
          </p:nvPr>
        </p:nvSpPr>
        <p:spPr>
          <a:xfrm>
            <a:off x="838200" y="1727200"/>
            <a:ext cx="10018690" cy="4611688"/>
          </a:xfrm>
        </p:spPr>
        <p:txBody>
          <a:bodyPr/>
          <a:lstStyle/>
          <a:p>
            <a:pPr>
              <a:buClr>
                <a:srgbClr val="996633"/>
              </a:buClr>
            </a:pPr>
            <a:r>
              <a:rPr lang="en-US" altLang="en-US" sz="2700" dirty="0"/>
              <a:t>A consumer’s indifference curves represent her preferences.  An indifference curve shows all the bundles that give the consumer a certain level of happiness.  The consumer prefers points on higher indifference curves to points on lower ones. </a:t>
            </a:r>
          </a:p>
          <a:p>
            <a:pPr>
              <a:buClr>
                <a:srgbClr val="996633"/>
              </a:buClr>
            </a:pPr>
            <a:r>
              <a:rPr lang="en-US" altLang="en-US" sz="2700" dirty="0"/>
              <a:t>The slope of an indifference curve at any point is the marginal rate of substitution – the rate at which the consumer is willing to trade one good for the other. </a:t>
            </a:r>
          </a:p>
        </p:txBody>
      </p:sp>
      <p:sp>
        <p:nvSpPr>
          <p:cNvPr id="163845" name="Rectangle 5"/>
          <p:cNvSpPr>
            <a:spLocks noChangeArrowheads="1"/>
          </p:cNvSpPr>
          <p:nvPr/>
        </p:nvSpPr>
        <p:spPr bwMode="auto">
          <a:xfrm>
            <a:off x="9826626"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30A0E401-4400-48AE-A1D7-8247A9792E50}" type="slidenum">
              <a:rPr lang="en-US" altLang="en-US" sz="1700">
                <a:solidFill>
                  <a:srgbClr val="777777"/>
                </a:solidFill>
                <a:latin typeface="Tahoma" panose="020B0604030504040204" pitchFamily="34" charset="0"/>
              </a:rPr>
              <a:pPr algn="r"/>
              <a:t>32</a:t>
            </a:fld>
            <a:endParaRPr lang="en-US" altLang="en-US" sz="1700">
              <a:solidFill>
                <a:srgbClr val="777777"/>
              </a:solidFill>
              <a:latin typeface="Tahoma" panose="020B0604030504040204" pitchFamily="34" charset="0"/>
            </a:endParaRPr>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388893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body" idx="1"/>
          </p:nvPr>
        </p:nvSpPr>
        <p:spPr>
          <a:xfrm>
            <a:off x="1034179" y="1901825"/>
            <a:ext cx="9784075" cy="4262437"/>
          </a:xfrm>
        </p:spPr>
        <p:txBody>
          <a:bodyPr/>
          <a:lstStyle/>
          <a:p>
            <a:pPr>
              <a:buClr>
                <a:srgbClr val="996633"/>
              </a:buClr>
            </a:pPr>
            <a:r>
              <a:rPr lang="en-US" altLang="en-US" sz="2700" dirty="0"/>
              <a:t>The consumer optimizes by choosing the point on her budget constraint that lies on the highest indifference curve.  At this point, the marginal rate of substitution equals the relative price of the two goods.  </a:t>
            </a:r>
          </a:p>
          <a:p>
            <a:pPr>
              <a:buClr>
                <a:srgbClr val="996633"/>
              </a:buClr>
            </a:pPr>
            <a:r>
              <a:rPr lang="en-US" altLang="en-US" sz="2700" dirty="0"/>
              <a:t>When the price of a good falls, the impact on the consumer’s choices can be broken down into two effects, an income effect and a substitution effect.</a:t>
            </a:r>
          </a:p>
        </p:txBody>
      </p:sp>
      <p:sp>
        <p:nvSpPr>
          <p:cNvPr id="38917" name="Rectangle 5"/>
          <p:cNvSpPr>
            <a:spLocks noChangeArrowheads="1"/>
          </p:cNvSpPr>
          <p:nvPr/>
        </p:nvSpPr>
        <p:spPr bwMode="auto">
          <a:xfrm>
            <a:off x="9826626"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01D12EC5-1381-4978-A190-E669C2576C6E}" type="slidenum">
              <a:rPr lang="en-US" altLang="en-US" sz="1700">
                <a:solidFill>
                  <a:srgbClr val="777777"/>
                </a:solidFill>
                <a:latin typeface="Tahoma" panose="020B0604030504040204" pitchFamily="34" charset="0"/>
              </a:rPr>
              <a:pPr algn="r"/>
              <a:t>33</a:t>
            </a:fld>
            <a:endParaRPr lang="en-US" altLang="en-US" sz="1700">
              <a:solidFill>
                <a:srgbClr val="777777"/>
              </a:solidFill>
              <a:latin typeface="Tahoma" panose="020B0604030504040204" pitchFamily="34" charset="0"/>
            </a:endParaRPr>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691164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484"/>
          </a:xfrm>
        </p:spPr>
        <p:txBody>
          <a:bodyPr>
            <a:normAutofit fontScale="90000"/>
          </a:bodyPr>
          <a:lstStyle/>
          <a:p>
            <a:r>
              <a:rPr lang="en-IN" dirty="0"/>
              <a:t>Cardinal and Ordinal Utility</a:t>
            </a:r>
          </a:p>
        </p:txBody>
      </p:sp>
      <p:sp>
        <p:nvSpPr>
          <p:cNvPr id="3" name="Content Placeholder 2"/>
          <p:cNvSpPr>
            <a:spLocks noGrp="1"/>
          </p:cNvSpPr>
          <p:nvPr>
            <p:ph idx="1"/>
          </p:nvPr>
        </p:nvSpPr>
        <p:spPr>
          <a:xfrm>
            <a:off x="676656" y="1526102"/>
            <a:ext cx="10753725" cy="4251763"/>
          </a:xfrm>
        </p:spPr>
        <p:txBody>
          <a:bodyPr/>
          <a:lstStyle/>
          <a:p>
            <a:pPr>
              <a:buFont typeface="Arial" panose="020B0604020202020204" pitchFamily="34" charset="0"/>
              <a:buChar char="•"/>
            </a:pPr>
            <a:r>
              <a:rPr lang="en-US" dirty="0"/>
              <a:t>The utility is a psychological phenomenon; that implies the satisfying power of a good or service. </a:t>
            </a:r>
          </a:p>
          <a:p>
            <a:pPr>
              <a:buFont typeface="Arial" panose="020B0604020202020204" pitchFamily="34" charset="0"/>
              <a:buChar char="•"/>
            </a:pPr>
            <a:r>
              <a:rPr lang="en-US" dirty="0"/>
              <a:t>It differs from person to person, as it depends on a person’s mental attitude. The measurability of utility is always a matter of contention. </a:t>
            </a:r>
          </a:p>
          <a:p>
            <a:pPr>
              <a:buFont typeface="Arial" panose="020B0604020202020204" pitchFamily="34" charset="0"/>
              <a:buChar char="•"/>
            </a:pPr>
            <a:r>
              <a:rPr lang="en-US" dirty="0"/>
              <a:t>The two principal theories for the utility are cardinal utility and ordinal utility. Many traditional economists hold the view that utility is measured quantitatively, like length, height, weight, temperature, etc. This concept is known as </a:t>
            </a:r>
            <a:r>
              <a:rPr lang="en-US" b="1" dirty="0"/>
              <a:t>cardinal utility</a:t>
            </a:r>
            <a:r>
              <a:rPr lang="en-US" dirty="0"/>
              <a:t> concept.</a:t>
            </a:r>
          </a:p>
          <a:p>
            <a:pPr>
              <a:buFont typeface="Arial" panose="020B0604020202020204" pitchFamily="34" charset="0"/>
              <a:buChar char="•"/>
            </a:pPr>
            <a:r>
              <a:rPr lang="en-US" dirty="0"/>
              <a:t>On the other hand, </a:t>
            </a:r>
            <a:r>
              <a:rPr lang="en-US" b="1" dirty="0"/>
              <a:t>ordinal utility</a:t>
            </a:r>
            <a:r>
              <a:rPr lang="en-US" dirty="0"/>
              <a:t> concept expresses the utility of a commodity in terms of ‘less than’ or ‘more than’.</a:t>
            </a:r>
            <a:endParaRPr lang="en-IN" dirty="0"/>
          </a:p>
        </p:txBody>
      </p:sp>
    </p:spTree>
    <p:extLst>
      <p:ext uri="{BB962C8B-B14F-4D97-AF65-F5344CB8AC3E}">
        <p14:creationId xmlns:p14="http://schemas.microsoft.com/office/powerpoint/2010/main" val="397546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194733"/>
            <a:ext cx="10772775" cy="971915"/>
          </a:xfrm>
        </p:spPr>
        <p:txBody>
          <a:bodyPr/>
          <a:lstStyle/>
          <a:p>
            <a:r>
              <a:rPr lang="en-IN" dirty="0"/>
              <a:t>Comparison: Cardinal and Ordinal Utility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3723164"/>
              </p:ext>
            </p:extLst>
          </p:nvPr>
        </p:nvGraphicFramePr>
        <p:xfrm>
          <a:off x="657225" y="1242324"/>
          <a:ext cx="10753725" cy="5335375"/>
        </p:xfrm>
        <a:graphic>
          <a:graphicData uri="http://schemas.openxmlformats.org/drawingml/2006/table">
            <a:tbl>
              <a:tblPr firstRow="1" bandRow="1">
                <a:tableStyleId>{5C22544A-7EE6-4342-B048-85BDC9FD1C3A}</a:tableStyleId>
              </a:tblPr>
              <a:tblGrid>
                <a:gridCol w="3584575">
                  <a:extLst>
                    <a:ext uri="{9D8B030D-6E8A-4147-A177-3AD203B41FA5}">
                      <a16:colId xmlns:a16="http://schemas.microsoft.com/office/drawing/2014/main" val="3934422287"/>
                    </a:ext>
                  </a:extLst>
                </a:gridCol>
                <a:gridCol w="3584575">
                  <a:extLst>
                    <a:ext uri="{9D8B030D-6E8A-4147-A177-3AD203B41FA5}">
                      <a16:colId xmlns:a16="http://schemas.microsoft.com/office/drawing/2014/main" val="2814698485"/>
                    </a:ext>
                  </a:extLst>
                </a:gridCol>
                <a:gridCol w="3584575">
                  <a:extLst>
                    <a:ext uri="{9D8B030D-6E8A-4147-A177-3AD203B41FA5}">
                      <a16:colId xmlns:a16="http://schemas.microsoft.com/office/drawing/2014/main" val="2878846138"/>
                    </a:ext>
                  </a:extLst>
                </a:gridCol>
              </a:tblGrid>
              <a:tr h="1530640">
                <a:tc>
                  <a:txBody>
                    <a:bodyPr/>
                    <a:lstStyle/>
                    <a:p>
                      <a:r>
                        <a:rPr lang="en-IN" b="0" dirty="0">
                          <a:solidFill>
                            <a:schemeClr val="tx1"/>
                          </a:solidFill>
                        </a:rPr>
                        <a:t>Meaning</a:t>
                      </a:r>
                    </a:p>
                  </a:txBody>
                  <a:tcPr/>
                </a:tc>
                <a:tc>
                  <a:txBody>
                    <a:bodyPr/>
                    <a:lstStyle/>
                    <a:p>
                      <a:r>
                        <a:rPr lang="en-US" sz="1800" b="0" i="0" kern="1200" dirty="0">
                          <a:solidFill>
                            <a:schemeClr val="dk1"/>
                          </a:solidFill>
                          <a:effectLst/>
                          <a:latin typeface="+mn-lt"/>
                          <a:ea typeface="+mn-ea"/>
                          <a:cs typeface="+mn-cs"/>
                        </a:rPr>
                        <a:t>Cardinal utility is the utility wherein the satisfaction derived by the consumers from the consumption of good or service can be expressed numerically.</a:t>
                      </a:r>
                      <a:endParaRPr lang="en-IN" dirty="0"/>
                    </a:p>
                  </a:txBody>
                  <a:tcPr/>
                </a:tc>
                <a:tc>
                  <a:txBody>
                    <a:bodyPr/>
                    <a:lstStyle/>
                    <a:p>
                      <a:r>
                        <a:rPr lang="en-US" sz="1800" b="0" i="0" kern="1200" dirty="0">
                          <a:solidFill>
                            <a:schemeClr val="dk1"/>
                          </a:solidFill>
                          <a:effectLst/>
                          <a:latin typeface="+mn-lt"/>
                          <a:ea typeface="+mn-ea"/>
                          <a:cs typeface="+mn-cs"/>
                        </a:rPr>
                        <a:t>Ordinal utility states that the satisfaction which a consumer derives from the consumption of good or service cannot be expressed numerical units.</a:t>
                      </a:r>
                      <a:endParaRPr lang="en-IN" dirty="0"/>
                    </a:p>
                  </a:txBody>
                  <a:tcPr/>
                </a:tc>
                <a:extLst>
                  <a:ext uri="{0D108BD9-81ED-4DB2-BD59-A6C34878D82A}">
                    <a16:rowId xmlns:a16="http://schemas.microsoft.com/office/drawing/2014/main" val="1539142413"/>
                  </a:ext>
                </a:extLst>
              </a:tr>
              <a:tr h="760947">
                <a:tc>
                  <a:txBody>
                    <a:bodyPr/>
                    <a:lstStyle/>
                    <a:p>
                      <a:r>
                        <a:rPr lang="en-IN" dirty="0"/>
                        <a:t>Approach</a:t>
                      </a:r>
                    </a:p>
                  </a:txBody>
                  <a:tcPr/>
                </a:tc>
                <a:tc>
                  <a:txBody>
                    <a:bodyPr/>
                    <a:lstStyle/>
                    <a:p>
                      <a:r>
                        <a:rPr lang="en-IN" sz="1800" b="0" i="0" kern="1200" dirty="0">
                          <a:solidFill>
                            <a:schemeClr val="dk1"/>
                          </a:solidFill>
                          <a:effectLst/>
                          <a:latin typeface="+mn-lt"/>
                          <a:ea typeface="+mn-ea"/>
                          <a:cs typeface="+mn-cs"/>
                        </a:rPr>
                        <a:t>Quantitative</a:t>
                      </a:r>
                      <a:endParaRPr lang="en-IN" dirty="0"/>
                    </a:p>
                  </a:txBody>
                  <a:tcPr/>
                </a:tc>
                <a:tc>
                  <a:txBody>
                    <a:bodyPr/>
                    <a:lstStyle/>
                    <a:p>
                      <a:r>
                        <a:rPr lang="en-IN" dirty="0"/>
                        <a:t>Qualitative</a:t>
                      </a:r>
                    </a:p>
                  </a:txBody>
                  <a:tcPr/>
                </a:tc>
                <a:extLst>
                  <a:ext uri="{0D108BD9-81ED-4DB2-BD59-A6C34878D82A}">
                    <a16:rowId xmlns:a16="http://schemas.microsoft.com/office/drawing/2014/main" val="1924185839"/>
                  </a:ext>
                </a:extLst>
              </a:tr>
              <a:tr h="760947">
                <a:tc>
                  <a:txBody>
                    <a:bodyPr/>
                    <a:lstStyle/>
                    <a:p>
                      <a:r>
                        <a:rPr lang="en-IN" dirty="0"/>
                        <a:t>Realistic </a:t>
                      </a:r>
                    </a:p>
                  </a:txBody>
                  <a:tcPr/>
                </a:tc>
                <a:tc>
                  <a:txBody>
                    <a:bodyPr/>
                    <a:lstStyle/>
                    <a:p>
                      <a:r>
                        <a:rPr lang="en-IN" dirty="0"/>
                        <a:t>Less</a:t>
                      </a:r>
                    </a:p>
                  </a:txBody>
                  <a:tcPr/>
                </a:tc>
                <a:tc>
                  <a:txBody>
                    <a:bodyPr/>
                    <a:lstStyle/>
                    <a:p>
                      <a:r>
                        <a:rPr lang="en-IN" dirty="0"/>
                        <a:t>More</a:t>
                      </a:r>
                    </a:p>
                  </a:txBody>
                  <a:tcPr/>
                </a:tc>
                <a:extLst>
                  <a:ext uri="{0D108BD9-81ED-4DB2-BD59-A6C34878D82A}">
                    <a16:rowId xmlns:a16="http://schemas.microsoft.com/office/drawing/2014/main" val="3250152154"/>
                  </a:ext>
                </a:extLst>
              </a:tr>
              <a:tr h="760947">
                <a:tc>
                  <a:txBody>
                    <a:bodyPr/>
                    <a:lstStyle/>
                    <a:p>
                      <a:r>
                        <a:rPr lang="en-IN" dirty="0"/>
                        <a:t>Measurement </a:t>
                      </a:r>
                    </a:p>
                  </a:txBody>
                  <a:tcPr/>
                </a:tc>
                <a:tc>
                  <a:txBody>
                    <a:bodyPr/>
                    <a:lstStyle/>
                    <a:p>
                      <a:r>
                        <a:rPr lang="en-IN" dirty="0" err="1"/>
                        <a:t>Utils</a:t>
                      </a:r>
                      <a:endParaRPr lang="en-IN" dirty="0"/>
                    </a:p>
                  </a:txBody>
                  <a:tcPr/>
                </a:tc>
                <a:tc>
                  <a:txBody>
                    <a:bodyPr/>
                    <a:lstStyle/>
                    <a:p>
                      <a:r>
                        <a:rPr lang="en-IN" dirty="0"/>
                        <a:t>Rank</a:t>
                      </a:r>
                    </a:p>
                  </a:txBody>
                  <a:tcPr/>
                </a:tc>
                <a:extLst>
                  <a:ext uri="{0D108BD9-81ED-4DB2-BD59-A6C34878D82A}">
                    <a16:rowId xmlns:a16="http://schemas.microsoft.com/office/drawing/2014/main" val="1317605402"/>
                  </a:ext>
                </a:extLst>
              </a:tr>
              <a:tr h="760947">
                <a:tc>
                  <a:txBody>
                    <a:bodyPr/>
                    <a:lstStyle/>
                    <a:p>
                      <a:r>
                        <a:rPr lang="en-IN" dirty="0"/>
                        <a:t>Analysis</a:t>
                      </a:r>
                    </a:p>
                  </a:txBody>
                  <a:tcPr/>
                </a:tc>
                <a:tc>
                  <a:txBody>
                    <a:bodyPr/>
                    <a:lstStyle/>
                    <a:p>
                      <a:r>
                        <a:rPr lang="en-IN" sz="1800" b="0" i="0" kern="1200" dirty="0">
                          <a:solidFill>
                            <a:schemeClr val="dk1"/>
                          </a:solidFill>
                          <a:effectLst/>
                          <a:latin typeface="+mn-lt"/>
                          <a:ea typeface="+mn-ea"/>
                          <a:cs typeface="+mn-cs"/>
                        </a:rPr>
                        <a:t>Marginal Utility Analysis</a:t>
                      </a:r>
                      <a:endParaRPr lang="en-IN" dirty="0"/>
                    </a:p>
                  </a:txBody>
                  <a:tcPr/>
                </a:tc>
                <a:tc>
                  <a:txBody>
                    <a:bodyPr/>
                    <a:lstStyle/>
                    <a:p>
                      <a:r>
                        <a:rPr lang="en-IN" dirty="0"/>
                        <a:t>Indifference curves</a:t>
                      </a:r>
                    </a:p>
                  </a:txBody>
                  <a:tcPr/>
                </a:tc>
                <a:extLst>
                  <a:ext uri="{0D108BD9-81ED-4DB2-BD59-A6C34878D82A}">
                    <a16:rowId xmlns:a16="http://schemas.microsoft.com/office/drawing/2014/main" val="165026074"/>
                  </a:ext>
                </a:extLst>
              </a:tr>
              <a:tr h="760947">
                <a:tc>
                  <a:txBody>
                    <a:bodyPr/>
                    <a:lstStyle/>
                    <a:p>
                      <a:r>
                        <a:rPr lang="en-IN" dirty="0"/>
                        <a:t>Promoted by</a:t>
                      </a:r>
                    </a:p>
                  </a:txBody>
                  <a:tcPr/>
                </a:tc>
                <a:tc>
                  <a:txBody>
                    <a:bodyPr/>
                    <a:lstStyle/>
                    <a:p>
                      <a:r>
                        <a:rPr lang="en-IN" sz="1800" b="0" i="0" kern="1200" dirty="0">
                          <a:solidFill>
                            <a:schemeClr val="dk1"/>
                          </a:solidFill>
                          <a:effectLst/>
                          <a:latin typeface="+mn-lt"/>
                          <a:ea typeface="+mn-ea"/>
                          <a:cs typeface="+mn-cs"/>
                        </a:rPr>
                        <a:t>Classical and Neo-classical Economists</a:t>
                      </a:r>
                      <a:endParaRPr lang="en-IN" dirty="0"/>
                    </a:p>
                  </a:txBody>
                  <a:tcPr/>
                </a:tc>
                <a:tc>
                  <a:txBody>
                    <a:bodyPr/>
                    <a:lstStyle/>
                    <a:p>
                      <a:r>
                        <a:rPr lang="en-IN" dirty="0"/>
                        <a:t>Modern Economists</a:t>
                      </a:r>
                    </a:p>
                  </a:txBody>
                  <a:tcPr/>
                </a:tc>
                <a:extLst>
                  <a:ext uri="{0D108BD9-81ED-4DB2-BD59-A6C34878D82A}">
                    <a16:rowId xmlns:a16="http://schemas.microsoft.com/office/drawing/2014/main" val="3749765832"/>
                  </a:ext>
                </a:extLst>
              </a:tr>
            </a:tbl>
          </a:graphicData>
        </a:graphic>
      </p:graphicFrame>
    </p:spTree>
    <p:extLst>
      <p:ext uri="{BB962C8B-B14F-4D97-AF65-F5344CB8AC3E}">
        <p14:creationId xmlns:p14="http://schemas.microsoft.com/office/powerpoint/2010/main" val="226030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85611" y="304800"/>
            <a:ext cx="9196589" cy="1046328"/>
          </a:xfrm>
        </p:spPr>
        <p:txBody>
          <a:bodyPr>
            <a:normAutofit/>
          </a:bodyPr>
          <a:lstStyle/>
          <a:p>
            <a:pPr algn="l"/>
            <a:r>
              <a:rPr lang="en-US" altLang="en-US" sz="3600" dirty="0"/>
              <a:t>Our basic assumptions about a “rational” consumer:</a:t>
            </a:r>
          </a:p>
        </p:txBody>
      </p:sp>
      <p:sp>
        <p:nvSpPr>
          <p:cNvPr id="28675" name="Rectangle 1027"/>
          <p:cNvSpPr>
            <a:spLocks noGrp="1" noChangeArrowheads="1"/>
          </p:cNvSpPr>
          <p:nvPr>
            <p:ph type="body" idx="1"/>
          </p:nvPr>
        </p:nvSpPr>
        <p:spPr>
          <a:xfrm>
            <a:off x="926511" y="1455762"/>
            <a:ext cx="9423042" cy="4953000"/>
          </a:xfrm>
        </p:spPr>
        <p:txBody>
          <a:bodyPr/>
          <a:lstStyle/>
          <a:p>
            <a:pPr marL="457200" indent="-457200">
              <a:buFont typeface="+mj-lt"/>
              <a:buAutoNum type="alphaLcPeriod"/>
            </a:pPr>
            <a:r>
              <a:rPr lang="en-US" altLang="en-US" dirty="0"/>
              <a:t>Consumers are utility maximizers</a:t>
            </a:r>
          </a:p>
          <a:p>
            <a:pPr marL="457200" indent="-457200">
              <a:buFont typeface="+mj-lt"/>
              <a:buAutoNum type="alphaLcPeriod"/>
            </a:pPr>
            <a:r>
              <a:rPr lang="en-US" altLang="en-US" dirty="0"/>
              <a:t>Consumers prefer more of a good (thing) to less of it. </a:t>
            </a:r>
          </a:p>
          <a:p>
            <a:pPr marL="457200" indent="-457200">
              <a:buFont typeface="+mj-lt"/>
              <a:buAutoNum type="alphaLcPeriod"/>
            </a:pPr>
            <a:r>
              <a:rPr lang="en-US" altLang="en-US" dirty="0"/>
              <a:t>Facing choices X and Y, a consumer would either prefer X to Y or Y to X, or would be indifferent between them. </a:t>
            </a:r>
          </a:p>
          <a:p>
            <a:pPr marL="457200" indent="-457200">
              <a:buFont typeface="+mj-lt"/>
              <a:buAutoNum type="alphaLcPeriod"/>
            </a:pPr>
            <a:r>
              <a:rPr lang="en-US" altLang="en-US" dirty="0"/>
              <a:t>Transitivity: If a consumer prefers X to Y and Y to Z, we conclude he/she prefers X to Z</a:t>
            </a:r>
          </a:p>
          <a:p>
            <a:pPr marL="457200" indent="-457200">
              <a:buFont typeface="+mj-lt"/>
              <a:buAutoNum type="alphaLcPeriod"/>
            </a:pPr>
            <a:r>
              <a:rPr lang="en-US" altLang="en-US" dirty="0"/>
              <a:t>Diminishing marginal utility: As more and more of good is consumed by a consumer, ceteris paribus, beyond a certain point the utility of each additional unit starts to fall.</a:t>
            </a:r>
          </a:p>
          <a:p>
            <a:endParaRPr lang="en-US" altLang="en-US" dirty="0"/>
          </a:p>
          <a:p>
            <a:endParaRPr lang="en-US" altLang="en-US" dirty="0"/>
          </a:p>
        </p:txBody>
      </p:sp>
    </p:spTree>
    <p:extLst>
      <p:ext uri="{BB962C8B-B14F-4D97-AF65-F5344CB8AC3E}">
        <p14:creationId xmlns:p14="http://schemas.microsoft.com/office/powerpoint/2010/main" val="301492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83056" y="700585"/>
            <a:ext cx="8839200" cy="609600"/>
          </a:xfrm>
        </p:spPr>
        <p:txBody>
          <a:bodyPr>
            <a:normAutofit/>
          </a:bodyPr>
          <a:lstStyle/>
          <a:p>
            <a:r>
              <a:rPr lang="en-US" altLang="en-US" sz="3600" dirty="0"/>
              <a:t>Total Utility versus Marginal Utility </a:t>
            </a:r>
          </a:p>
        </p:txBody>
      </p:sp>
      <p:sp>
        <p:nvSpPr>
          <p:cNvPr id="7171" name="Rectangle 3"/>
          <p:cNvSpPr>
            <a:spLocks noGrp="1" noChangeArrowheads="1"/>
          </p:cNvSpPr>
          <p:nvPr>
            <p:ph type="body" idx="1"/>
          </p:nvPr>
        </p:nvSpPr>
        <p:spPr>
          <a:xfrm>
            <a:off x="1483056" y="1901588"/>
            <a:ext cx="9121254" cy="3612108"/>
          </a:xfrm>
        </p:spPr>
        <p:txBody>
          <a:bodyPr/>
          <a:lstStyle/>
          <a:p>
            <a:pPr>
              <a:lnSpc>
                <a:spcPct val="90000"/>
              </a:lnSpc>
            </a:pPr>
            <a:r>
              <a:rPr lang="en-US" altLang="en-US" dirty="0"/>
              <a:t>Marginal utility is the utility a consumer derives from the last unit of a consumer good she or he consumes (during a given consumption period), ceteris paribus. </a:t>
            </a:r>
          </a:p>
          <a:p>
            <a:pPr>
              <a:lnSpc>
                <a:spcPct val="90000"/>
              </a:lnSpc>
            </a:pPr>
            <a:r>
              <a:rPr lang="en-US" altLang="en-US" dirty="0"/>
              <a:t>Total utility is the total utility a consumer derives from the consumption of all of the units of a good  or a combination of goods over a given consumption period, ceteris paribus. </a:t>
            </a:r>
          </a:p>
          <a:p>
            <a:pPr>
              <a:lnSpc>
                <a:spcPct val="90000"/>
              </a:lnSpc>
            </a:pPr>
            <a:endParaRPr lang="en-US" altLang="en-US" dirty="0"/>
          </a:p>
          <a:p>
            <a:pPr algn="ctr">
              <a:lnSpc>
                <a:spcPct val="90000"/>
              </a:lnSpc>
              <a:buFontTx/>
              <a:buNone/>
            </a:pPr>
            <a:r>
              <a:rPr lang="en-US" altLang="en-US" dirty="0">
                <a:solidFill>
                  <a:schemeClr val="tx1"/>
                </a:solidFill>
              </a:rPr>
              <a:t>         </a:t>
            </a:r>
            <a:r>
              <a:rPr lang="en-US" altLang="en-US" b="1" dirty="0">
                <a:solidFill>
                  <a:schemeClr val="tx1"/>
                </a:solidFill>
              </a:rPr>
              <a:t>Total utility = Sum of marginal utilities </a:t>
            </a:r>
          </a:p>
          <a:p>
            <a:pPr>
              <a:lnSpc>
                <a:spcPct val="90000"/>
              </a:lnSpc>
            </a:pPr>
            <a:endParaRPr lang="en-US" altLang="en-US" dirty="0"/>
          </a:p>
        </p:txBody>
      </p:sp>
    </p:spTree>
    <p:extLst>
      <p:ext uri="{BB962C8B-B14F-4D97-AF65-F5344CB8AC3E}">
        <p14:creationId xmlns:p14="http://schemas.microsoft.com/office/powerpoint/2010/main" val="165455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55845" y="545909"/>
            <a:ext cx="8534400" cy="914401"/>
          </a:xfrm>
        </p:spPr>
        <p:txBody>
          <a:bodyPr>
            <a:normAutofit/>
          </a:bodyPr>
          <a:lstStyle/>
          <a:p>
            <a:r>
              <a:rPr lang="en-US" altLang="en-US" sz="3600" b="1" dirty="0"/>
              <a:t>The Law of Diminishing Marginal Utility </a:t>
            </a:r>
          </a:p>
        </p:txBody>
      </p:sp>
      <p:sp>
        <p:nvSpPr>
          <p:cNvPr id="8195" name="Rectangle 3"/>
          <p:cNvSpPr>
            <a:spLocks noGrp="1" noChangeArrowheads="1"/>
          </p:cNvSpPr>
          <p:nvPr>
            <p:ph type="body" idx="1"/>
          </p:nvPr>
        </p:nvSpPr>
        <p:spPr>
          <a:xfrm>
            <a:off x="1651379" y="2077872"/>
            <a:ext cx="8534400" cy="4009029"/>
          </a:xfrm>
        </p:spPr>
        <p:txBody>
          <a:bodyPr/>
          <a:lstStyle/>
          <a:p>
            <a:r>
              <a:rPr lang="en-US" altLang="en-US" dirty="0"/>
              <a:t>Over a given consumption period, the more of a good a consumer has, or has consumed, the less marginal utility an additional unit contributes to his or her overall satisfaction (total utility). </a:t>
            </a:r>
          </a:p>
          <a:p>
            <a:endParaRPr lang="en-US" altLang="en-US" dirty="0"/>
          </a:p>
          <a:p>
            <a:r>
              <a:rPr lang="en-US" altLang="en-US" dirty="0"/>
              <a:t>Alternatively, we could say: over a given consumption period, as more and more of a good is consumed by a consumer, beyond a certain point, the marginal utility of additional units begins to fall. </a:t>
            </a:r>
          </a:p>
        </p:txBody>
      </p:sp>
    </p:spTree>
    <p:extLst>
      <p:ext uri="{BB962C8B-B14F-4D97-AF65-F5344CB8AC3E}">
        <p14:creationId xmlns:p14="http://schemas.microsoft.com/office/powerpoint/2010/main" val="9502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0514" y="1059443"/>
            <a:ext cx="8198068" cy="471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60492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570AAA-D5FD-4AC5-B253-1181FBAB33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F3BB4A-B155-463F-88E5-EF6DC8F7250E}">
  <ds:schemaRefs>
    <ds:schemaRef ds:uri="http://schemas.microsoft.com/sharepoint/v3/contenttype/forms"/>
  </ds:schemaRefs>
</ds:datastoreItem>
</file>

<file path=customXml/itemProps3.xml><?xml version="1.0" encoding="utf-8"?>
<ds:datastoreItem xmlns:ds="http://schemas.openxmlformats.org/officeDocument/2006/customXml" ds:itemID="{A929C76C-5D3B-49CA-AC04-4832A22F49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a0596d-1813-431b-af09-91f7fdc5d7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Metropolitan</Template>
  <TotalTime>18595</TotalTime>
  <Words>1977</Words>
  <Application>Microsoft Office PowerPoint</Application>
  <PresentationFormat>Widescreen</PresentationFormat>
  <Paragraphs>322</Paragraphs>
  <Slides>33</Slides>
  <Notes>22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Metropolitan</vt:lpstr>
      <vt:lpstr>The Consumer Theory </vt:lpstr>
      <vt:lpstr>Some Questions </vt:lpstr>
      <vt:lpstr>Utility </vt:lpstr>
      <vt:lpstr>Cardinal and Ordinal Utility</vt:lpstr>
      <vt:lpstr>Comparison: Cardinal and Ordinal Utility </vt:lpstr>
      <vt:lpstr>Our basic assumptions about a “rational” consumer:</vt:lpstr>
      <vt:lpstr>Total Utility versus Marginal Utility </vt:lpstr>
      <vt:lpstr>The Law of Diminishing Marginal Utility </vt:lpstr>
      <vt:lpstr>PowerPoint Presentation</vt:lpstr>
      <vt:lpstr>Theory of Consumer Choice</vt:lpstr>
      <vt:lpstr>Introduction</vt:lpstr>
      <vt:lpstr>The Budget Constraint:  What the Consumer Can Afford</vt:lpstr>
      <vt:lpstr>A C T I V E  L E A R N I N G  1    Budget Constraint</vt:lpstr>
      <vt:lpstr>A C T I V E  L E A R N I N G  1    Answers</vt:lpstr>
      <vt:lpstr>The Slope of the Budget Constraint</vt:lpstr>
      <vt:lpstr>The Slope of the Budget Constraint</vt:lpstr>
      <vt:lpstr>A C T I V E  L E A R N I N G  2    Budget constraint, continued.</vt:lpstr>
      <vt:lpstr>A C T I V E  L E A R N I N G  2    Answers, part A</vt:lpstr>
      <vt:lpstr>A C T I V E  L E A R N I N G  2    Answers, part B</vt:lpstr>
      <vt:lpstr>Preferences:  What the Consumer Wants</vt:lpstr>
      <vt:lpstr>Four Properties of Indifference Curves</vt:lpstr>
      <vt:lpstr>Four Properties of Indifference Curves</vt:lpstr>
      <vt:lpstr>Four Properties of Indifference Curves</vt:lpstr>
      <vt:lpstr>Four Properties of Indifference Curves</vt:lpstr>
      <vt:lpstr>The Marginal Rate of Substitution</vt:lpstr>
      <vt:lpstr>Optimization:  What the Consumer Chooses</vt:lpstr>
      <vt:lpstr>Optimization:  What the Consumer Chooses</vt:lpstr>
      <vt:lpstr>The Effects of an Increase in Income</vt:lpstr>
      <vt:lpstr>The Income and Substitution Effects</vt:lpstr>
      <vt:lpstr>The Income and Substitution Effects</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DEMAND AND SUPPLY ANALYSIS</dc:title>
  <dc:creator>Padmaja M</dc:creator>
  <cp:lastModifiedBy>PADMAJA</cp:lastModifiedBy>
  <cp:revision>96</cp:revision>
  <dcterms:created xsi:type="dcterms:W3CDTF">2018-09-10T02:51:35Z</dcterms:created>
  <dcterms:modified xsi:type="dcterms:W3CDTF">2021-02-22T07:05:48Z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