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4" r:id="rId15"/>
    <p:sldId id="265" r:id="rId16"/>
    <p:sldId id="270" r:id="rId17"/>
    <p:sldId id="284" r:id="rId18"/>
    <p:sldId id="271" r:id="rId19"/>
    <p:sldId id="272" r:id="rId20"/>
    <p:sldId id="273" r:id="rId21"/>
    <p:sldId id="274" r:id="rId22"/>
    <p:sldId id="275" r:id="rId23"/>
    <p:sldId id="276" r:id="rId24"/>
    <p:sldId id="285" r:id="rId25"/>
    <p:sldId id="279" r:id="rId26"/>
    <p:sldId id="277" r:id="rId27"/>
    <p:sldId id="27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BE08F-CDAC-4192-8B4A-1BE0D7E12480}" v="1" dt="2021-02-24T14:04:59.325"/>
    <p1510:client id="{9EED02A5-B866-4E79-BAD6-9AA4854CABED}" v="3" dt="2021-02-19T08:24:00.0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73"/>
  </p:normalViewPr>
  <p:slideViewPr>
    <p:cSldViewPr>
      <p:cViewPr varScale="1">
        <p:scale>
          <a:sx n="155" d="100"/>
          <a:sy n="155" d="100"/>
        </p:scale>
        <p:origin x="199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sha  Tharaneetharan" userId="S::106119133@nitt.edu::fa3aa7b3-b2c8-4e89-946b-2a4d1319472c" providerId="AD" clId="Web-{7F4BE08F-CDAC-4192-8B4A-1BE0D7E12480}"/>
    <pc:docChg chg="addSld">
      <pc:chgData name="Mithusha  Tharaneetharan" userId="S::106119133@nitt.edu::fa3aa7b3-b2c8-4e89-946b-2a4d1319472c" providerId="AD" clId="Web-{7F4BE08F-CDAC-4192-8B4A-1BE0D7E12480}" dt="2021-02-24T14:04:59.325" v="0"/>
      <pc:docMkLst>
        <pc:docMk/>
      </pc:docMkLst>
      <pc:sldChg chg="new">
        <pc:chgData name="Mithusha  Tharaneetharan" userId="S::106119133@nitt.edu::fa3aa7b3-b2c8-4e89-946b-2a4d1319472c" providerId="AD" clId="Web-{7F4BE08F-CDAC-4192-8B4A-1BE0D7E12480}" dt="2021-02-24T14:04:59.325" v="0"/>
        <pc:sldMkLst>
          <pc:docMk/>
          <pc:sldMk cId="3278919493" sldId="285"/>
        </pc:sldMkLst>
      </pc:sldChg>
    </pc:docChg>
  </pc:docChgLst>
  <pc:docChgLst>
    <pc:chgData name="Pranav Somaiah" userId="S::106119094@nitt.edu::588d0ffc-4d32-4872-af83-e479c92f9898" providerId="AD" clId="Web-{9EED02A5-B866-4E79-BAD6-9AA4854CABED}"/>
    <pc:docChg chg="sldOrd">
      <pc:chgData name="Pranav Somaiah" userId="S::106119094@nitt.edu::588d0ffc-4d32-4872-af83-e479c92f9898" providerId="AD" clId="Web-{9EED02A5-B866-4E79-BAD6-9AA4854CABED}" dt="2021-02-19T08:24:00.051" v="2"/>
      <pc:docMkLst>
        <pc:docMk/>
      </pc:docMkLst>
      <pc:sldChg chg="ord">
        <pc:chgData name="Pranav Somaiah" userId="S::106119094@nitt.edu::588d0ffc-4d32-4872-af83-e479c92f9898" providerId="AD" clId="Web-{9EED02A5-B866-4E79-BAD6-9AA4854CABED}" dt="2021-02-19T08:24:00.051" v="2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0920" y="426720"/>
            <a:ext cx="2042159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86800" y="1394460"/>
            <a:ext cx="304800" cy="4993640"/>
          </a:xfrm>
          <a:custGeom>
            <a:avLst/>
            <a:gdLst/>
            <a:ahLst/>
            <a:cxnLst/>
            <a:rect l="l" t="t" r="r" b="b"/>
            <a:pathLst>
              <a:path w="304800" h="4993640">
                <a:moveTo>
                  <a:pt x="0" y="4993640"/>
                </a:moveTo>
                <a:lnTo>
                  <a:pt x="304800" y="4993640"/>
                </a:lnTo>
                <a:lnTo>
                  <a:pt x="3048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1394460"/>
            <a:ext cx="228600" cy="4993640"/>
          </a:xfrm>
          <a:custGeom>
            <a:avLst/>
            <a:gdLst/>
            <a:ahLst/>
            <a:cxnLst/>
            <a:rect l="l" t="t" r="r" b="b"/>
            <a:pathLst>
              <a:path w="228600" h="4993640">
                <a:moveTo>
                  <a:pt x="0" y="4993640"/>
                </a:moveTo>
                <a:lnTo>
                  <a:pt x="228600" y="4993640"/>
                </a:lnTo>
                <a:lnTo>
                  <a:pt x="2286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5240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145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9177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1082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2987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4892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6797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8829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0734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2639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46709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575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690609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70965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72870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74775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76808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8713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80618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82523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84555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86460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88365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903969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92301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94206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96239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981440" y="1271269"/>
            <a:ext cx="3810" cy="10160"/>
          </a:xfrm>
          <a:custGeom>
            <a:avLst/>
            <a:gdLst/>
            <a:ahLst/>
            <a:cxnLst/>
            <a:rect l="l" t="t" r="r" b="b"/>
            <a:pathLst>
              <a:path w="3809" h="10159">
                <a:moveTo>
                  <a:pt x="0" y="0"/>
                </a:moveTo>
                <a:lnTo>
                  <a:pt x="3809" y="0"/>
                </a:lnTo>
                <a:lnTo>
                  <a:pt x="380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09" y="201929"/>
            <a:ext cx="7713980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230" y="1482090"/>
            <a:ext cx="7750175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44407" y="2622172"/>
            <a:ext cx="464502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-5" dirty="0">
                <a:solidFill>
                  <a:srgbClr val="FF0000"/>
                </a:solidFill>
                <a:latin typeface="Arial"/>
                <a:cs typeface="Arial"/>
              </a:rPr>
              <a:t>UNIT II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Theory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6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Production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8659" y="181609"/>
            <a:ext cx="1701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0000FF"/>
                </a:solidFill>
                <a:latin typeface="Georgia"/>
                <a:cs typeface="Georgia"/>
              </a:rPr>
              <a:t>•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0" marR="5080" indent="-1568450">
              <a:lnSpc>
                <a:spcPct val="100000"/>
              </a:lnSpc>
              <a:spcBef>
                <a:spcPts val="100"/>
              </a:spcBef>
            </a:pPr>
            <a:r>
              <a:rPr dirty="0"/>
              <a:t>Law of </a:t>
            </a:r>
            <a:r>
              <a:rPr spc="-5" dirty="0"/>
              <a:t>variable proportion: Short </a:t>
            </a:r>
            <a:r>
              <a:rPr dirty="0"/>
              <a:t>run  </a:t>
            </a:r>
            <a:r>
              <a:rPr spc="-5" dirty="0"/>
              <a:t>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9729" y="1470660"/>
            <a:ext cx="8148955" cy="493981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Explain</a:t>
            </a:r>
            <a:r>
              <a:rPr lang="en-IN" sz="2700" spc="-5" dirty="0">
                <a:latin typeface="Georgia"/>
                <a:cs typeface="Georgia"/>
              </a:rPr>
              <a:t>s the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short </a:t>
            </a:r>
            <a:r>
              <a:rPr sz="2700" spc="-5" dirty="0">
                <a:latin typeface="Georgia"/>
                <a:cs typeface="Georgia"/>
              </a:rPr>
              <a:t>run production function</a:t>
            </a:r>
            <a:endParaRPr sz="2700" dirty="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0" dirty="0">
                <a:latin typeface="Georgia"/>
                <a:cs typeface="Georgia"/>
              </a:rPr>
              <a:t>Production </a:t>
            </a:r>
            <a:r>
              <a:rPr sz="2700" spc="-5" dirty="0">
                <a:latin typeface="Georgia"/>
                <a:cs typeface="Georgia"/>
              </a:rPr>
              <a:t>function with </a:t>
            </a:r>
            <a:r>
              <a:rPr sz="2700" dirty="0">
                <a:latin typeface="Georgia"/>
                <a:cs typeface="Georgia"/>
              </a:rPr>
              <a:t>at </a:t>
            </a:r>
            <a:r>
              <a:rPr sz="2700" spc="-5" dirty="0">
                <a:latin typeface="Georgia"/>
                <a:cs typeface="Georgia"/>
              </a:rPr>
              <a:t>least one variable factor  keeping the quantities of others inputs </a:t>
            </a:r>
            <a:r>
              <a:rPr sz="2700" spc="-10" dirty="0">
                <a:latin typeface="Georgia"/>
                <a:cs typeface="Georgia"/>
              </a:rPr>
              <a:t>as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Fixed.</a:t>
            </a:r>
            <a:endParaRPr sz="2700" dirty="0">
              <a:latin typeface="Georgia"/>
              <a:cs typeface="Georgia"/>
            </a:endParaRPr>
          </a:p>
          <a:p>
            <a:pPr marL="285750" marR="158750" indent="-273050">
              <a:lnSpc>
                <a:spcPct val="100000"/>
              </a:lnSpc>
              <a:spcBef>
                <a:spcPts val="6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0" dirty="0">
                <a:latin typeface="Georgia"/>
                <a:cs typeface="Georgia"/>
              </a:rPr>
              <a:t>Show </a:t>
            </a:r>
            <a:r>
              <a:rPr sz="2700" spc="-5" dirty="0">
                <a:latin typeface="Georgia"/>
                <a:cs typeface="Georgia"/>
              </a:rPr>
              <a:t>the input-out put relation when one inputs </a:t>
            </a:r>
            <a:r>
              <a:rPr sz="2700" dirty="0">
                <a:latin typeface="Georgia"/>
                <a:cs typeface="Georgia"/>
              </a:rPr>
              <a:t>is  </a:t>
            </a:r>
            <a:r>
              <a:rPr sz="2700" spc="-5" dirty="0">
                <a:latin typeface="Georgia"/>
                <a:cs typeface="Georgia"/>
              </a:rPr>
              <a:t>variable</a:t>
            </a:r>
            <a:endParaRPr sz="2700" dirty="0">
              <a:latin typeface="Georgia"/>
              <a:cs typeface="Georgia"/>
            </a:endParaRPr>
          </a:p>
          <a:p>
            <a:pPr marL="560070" marR="26034" indent="-295910">
              <a:lnSpc>
                <a:spcPct val="100000"/>
              </a:lnSpc>
              <a:spcBef>
                <a:spcPts val="670"/>
              </a:spcBef>
              <a:tabLst>
                <a:tab pos="2506980" algn="l"/>
              </a:tabLst>
            </a:pP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“If one of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variable factor of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production </a:t>
            </a:r>
            <a:r>
              <a:rPr lang="en-IN"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used </a:t>
            </a:r>
            <a:r>
              <a:rPr sz="27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more 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unit,keeping other inputs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fixed,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total  product(TP) will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increase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at an </a:t>
            </a:r>
            <a:r>
              <a:rPr sz="2700" b="1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increas</a:t>
            </a:r>
            <a:r>
              <a:rPr lang="en-IN" sz="2700" b="1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ing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rate in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first stage,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second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stage TP </a:t>
            </a:r>
            <a:r>
              <a:rPr sz="2700" b="1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continu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 to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sz="27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diminishing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rate and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eventually</a:t>
            </a:r>
            <a:r>
              <a:rPr sz="2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TP</a:t>
            </a:r>
            <a:r>
              <a:rPr lang="en-IN" sz="270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decrease.”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8305800" cy="6096000"/>
          </a:xfrm>
          <a:custGeom>
            <a:avLst/>
            <a:gdLst/>
            <a:ahLst/>
            <a:cxnLst/>
            <a:rect l="l" t="t" r="r" b="b"/>
            <a:pathLst>
              <a:path w="8305800" h="6096000">
                <a:moveTo>
                  <a:pt x="8305800" y="0"/>
                </a:moveTo>
                <a:lnTo>
                  <a:pt x="0" y="0"/>
                </a:lnTo>
                <a:lnTo>
                  <a:pt x="0" y="6096000"/>
                </a:lnTo>
                <a:lnTo>
                  <a:pt x="8305800" y="60960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81000"/>
            <a:ext cx="8305800" cy="6096000"/>
          </a:xfrm>
          <a:custGeom>
            <a:avLst/>
            <a:gdLst/>
            <a:ahLst/>
            <a:cxnLst/>
            <a:rect l="l" t="t" r="r" b="b"/>
            <a:pathLst>
              <a:path w="8305800" h="6096000">
                <a:moveTo>
                  <a:pt x="4152900" y="6096000"/>
                </a:moveTo>
                <a:lnTo>
                  <a:pt x="0" y="60960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6096000"/>
                </a:lnTo>
                <a:lnTo>
                  <a:pt x="4152900" y="6096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81000"/>
            <a:ext cx="8305800" cy="533400"/>
          </a:xfrm>
          <a:custGeom>
            <a:avLst/>
            <a:gdLst/>
            <a:ahLst/>
            <a:cxnLst/>
            <a:rect l="l" t="t" r="r" b="b"/>
            <a:pathLst>
              <a:path w="8305800" h="533400">
                <a:moveTo>
                  <a:pt x="41529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533400"/>
                </a:lnTo>
                <a:lnTo>
                  <a:pt x="41529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762000"/>
            <a:ext cx="85344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762000"/>
            <a:ext cx="8534400" cy="990600"/>
          </a:xfrm>
          <a:custGeom>
            <a:avLst/>
            <a:gdLst/>
            <a:ahLst/>
            <a:cxnLst/>
            <a:rect l="l" t="t" r="r" b="b"/>
            <a:pathLst>
              <a:path w="8534400" h="990600">
                <a:moveTo>
                  <a:pt x="42672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8534400" y="0"/>
                </a:lnTo>
                <a:lnTo>
                  <a:pt x="8534400" y="990600"/>
                </a:lnTo>
                <a:lnTo>
                  <a:pt x="4267200" y="990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69" y="871220"/>
            <a:ext cx="802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ur  </a:t>
            </a:r>
            <a:r>
              <a:rPr sz="1800" b="1" spc="-5" dirty="0">
                <a:latin typeface="Arial"/>
                <a:cs typeface="Arial"/>
              </a:rPr>
              <a:t>(L)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838200"/>
            <a:ext cx="1295400" cy="64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7400" y="871220"/>
            <a:ext cx="85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pi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  </a:t>
            </a:r>
            <a:r>
              <a:rPr sz="1800" b="1" spc="-5" dirty="0">
                <a:latin typeface="Arial"/>
                <a:cs typeface="Arial"/>
              </a:rPr>
              <a:t>(K)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7600" y="871220"/>
            <a:ext cx="776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Total 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put  </a:t>
            </a:r>
            <a:r>
              <a:rPr sz="1800" b="1" spc="-5" dirty="0">
                <a:latin typeface="Arial"/>
                <a:cs typeface="Arial"/>
              </a:rPr>
              <a:t>(TP)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1150" y="871220"/>
            <a:ext cx="93916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ge  </a:t>
            </a:r>
            <a:r>
              <a:rPr sz="1800" b="1" spc="-5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  <a:p>
            <a:pPr marL="13335" algn="ctr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Arial"/>
                <a:cs typeface="Arial"/>
              </a:rPr>
              <a:t>(AP)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150" y="806450"/>
            <a:ext cx="1894205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519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Marginal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Product  (MP)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96243"/>
              </p:ext>
            </p:extLst>
          </p:nvPr>
        </p:nvGraphicFramePr>
        <p:xfrm>
          <a:off x="381000" y="2048574"/>
          <a:ext cx="8305800" cy="4519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470534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15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First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6435" marR="0" lvl="0" indent="0" defTabSz="914400" eaLnBrk="1" fontAlgn="auto" latinLnBrk="0" hangingPunct="1">
                        <a:lnSpc>
                          <a:spcPts val="17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09800" algn="l"/>
                        </a:tabLst>
                        <a:defRPr/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20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Stage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marL="686435">
                        <a:lnSpc>
                          <a:spcPts val="1760"/>
                        </a:lnSpc>
                        <a:tabLst>
                          <a:tab pos="2209800" algn="l"/>
                        </a:tabLst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20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19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Second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18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stage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220980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	</a:t>
                      </a:r>
                      <a:r>
                        <a:rPr sz="2700" baseline="26234" dirty="0">
                          <a:latin typeface="Arial"/>
                          <a:cs typeface="Arial"/>
                        </a:rPr>
                        <a:t>4</a:t>
                      </a:r>
                      <a:endParaRPr sz="2700" baseline="26234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470534">
                        <a:lnSpc>
                          <a:spcPts val="208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208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208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2080"/>
                        </a:lnSpc>
                        <a:spcBef>
                          <a:spcPts val="464"/>
                        </a:spcBef>
                        <a:tabLst>
                          <a:tab pos="220980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14	</a:t>
                      </a:r>
                      <a:r>
                        <a:rPr sz="2700" baseline="26234" dirty="0">
                          <a:latin typeface="Arial"/>
                          <a:cs typeface="Arial"/>
                        </a:rPr>
                        <a:t>0</a:t>
                      </a:r>
                      <a:endParaRPr sz="2700" baseline="26234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12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-4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Third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470534">
                        <a:lnSpc>
                          <a:spcPts val="212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212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212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 stage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25219" y="414020"/>
            <a:ext cx="669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Short run Production Function with </a:t>
            </a:r>
            <a:r>
              <a:rPr sz="1800" b="1" dirty="0">
                <a:solidFill>
                  <a:srgbClr val="BF0000"/>
                </a:solidFill>
                <a:latin typeface="Arial"/>
                <a:cs typeface="Arial"/>
              </a:rPr>
              <a:t>Labour </a:t>
            </a:r>
            <a:r>
              <a:rPr sz="1800" b="1" spc="-10" dirty="0">
                <a:solidFill>
                  <a:srgbClr val="BF0000"/>
                </a:solidFill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Variable</a:t>
            </a:r>
            <a:r>
              <a:rPr sz="1800" b="1" spc="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factor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5270" cy="1270"/>
          </a:xfrm>
          <a:custGeom>
            <a:avLst/>
            <a:gdLst/>
            <a:ahLst/>
            <a:cxnLst/>
            <a:rect l="l" t="t" r="r" b="b"/>
            <a:pathLst>
              <a:path w="9145270" h="1270">
                <a:moveTo>
                  <a:pt x="0" y="1270"/>
                </a:moveTo>
                <a:lnTo>
                  <a:pt x="9145270" y="1270"/>
                </a:lnTo>
                <a:lnTo>
                  <a:pt x="9145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39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1394460"/>
            <a:ext cx="1270" cy="67310"/>
          </a:xfrm>
          <a:custGeom>
            <a:avLst/>
            <a:gdLst/>
            <a:ahLst/>
            <a:cxnLst/>
            <a:rect l="l" t="t" r="r" b="b"/>
            <a:pathLst>
              <a:path w="1270" h="67309">
                <a:moveTo>
                  <a:pt x="0" y="67310"/>
                </a:moveTo>
                <a:lnTo>
                  <a:pt x="1270" y="67310"/>
                </a:lnTo>
                <a:lnTo>
                  <a:pt x="1270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F4A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309" y="1681025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40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146176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40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15532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15532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6446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16446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17360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F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17360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F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18275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18275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" y="19189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1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19189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1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" y="20104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20104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" y="21018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21018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" y="21932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21932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" y="22847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22847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" y="23761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23761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" y="24676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24676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25590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25590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00" y="26504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26504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400" y="27419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27419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400" y="28333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9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28333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9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400" y="29248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29248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400" y="30162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30162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400" y="31076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31076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2400" y="31991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31991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2400" y="32905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32905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2400" y="3382009"/>
            <a:ext cx="8839200" cy="92710"/>
          </a:xfrm>
          <a:custGeom>
            <a:avLst/>
            <a:gdLst/>
            <a:ahLst/>
            <a:cxnLst/>
            <a:rect l="l" t="t" r="r" b="b"/>
            <a:pathLst>
              <a:path w="8839200" h="92710">
                <a:moveTo>
                  <a:pt x="0" y="92710"/>
                </a:moveTo>
                <a:lnTo>
                  <a:pt x="8839200" y="92710"/>
                </a:lnTo>
                <a:lnTo>
                  <a:pt x="883920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F5B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3382009"/>
            <a:ext cx="1270" cy="92710"/>
          </a:xfrm>
          <a:custGeom>
            <a:avLst/>
            <a:gdLst/>
            <a:ahLst/>
            <a:cxnLst/>
            <a:rect l="l" t="t" r="r" b="b"/>
            <a:pathLst>
              <a:path w="1270" h="92710">
                <a:moveTo>
                  <a:pt x="0" y="92710"/>
                </a:moveTo>
                <a:lnTo>
                  <a:pt x="1270" y="92710"/>
                </a:lnTo>
                <a:lnTo>
                  <a:pt x="127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F5B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400" y="34747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34747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400" y="35661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35661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" y="36576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-1270" y="36576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400" y="37490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270" y="37490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400" y="38404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-1270" y="38404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" y="39319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-1270" y="39319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2400" y="40233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-1270" y="40233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2400" y="41148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-1270" y="41148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2400" y="42062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-1270" y="42062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400" y="42976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42976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2400" y="43891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43891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2400" y="44805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44805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2400" y="45720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45720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2400" y="46634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46634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400" y="47548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47548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2400" y="48463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48463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400" y="49377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49377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2400" y="50292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50292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2400" y="51206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51206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2400" y="52120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52120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2400" y="53035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-1270" y="53035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2400" y="53949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1270" y="53949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2400" y="54864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-1270" y="54864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2400" y="55778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-1270" y="55778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2400" y="56692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-1270" y="56692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2400" y="57607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-1270" y="57607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2400" y="58521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-1270" y="58521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400" y="59436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-1270" y="59436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2400" y="60350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-1270" y="60350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2400" y="61264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61264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2400" y="62179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A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62179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A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2400" y="6309359"/>
            <a:ext cx="8839200" cy="78740"/>
          </a:xfrm>
          <a:custGeom>
            <a:avLst/>
            <a:gdLst/>
            <a:ahLst/>
            <a:cxnLst/>
            <a:rect l="l" t="t" r="r" b="b"/>
            <a:pathLst>
              <a:path w="8839200" h="78739">
                <a:moveTo>
                  <a:pt x="0" y="78739"/>
                </a:moveTo>
                <a:lnTo>
                  <a:pt x="8839200" y="78739"/>
                </a:lnTo>
                <a:lnTo>
                  <a:pt x="8839200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F8D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63093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-1270" y="64008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64922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40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C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-1270" y="658368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40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8D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-1270" y="6675119"/>
            <a:ext cx="1270" cy="30480"/>
          </a:xfrm>
          <a:custGeom>
            <a:avLst/>
            <a:gdLst/>
            <a:ahLst/>
            <a:cxnLst/>
            <a:rect l="l" t="t" r="r" b="b"/>
            <a:pathLst>
              <a:path w="1270" h="30479">
                <a:moveTo>
                  <a:pt x="0" y="30479"/>
                </a:moveTo>
                <a:lnTo>
                  <a:pt x="1270" y="30479"/>
                </a:lnTo>
                <a:lnTo>
                  <a:pt x="127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F8D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24000" y="228600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24000" y="32004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24000" y="34290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24000" y="624840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33727" y="2509927"/>
            <a:ext cx="85544" cy="16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38527" y="1976527"/>
            <a:ext cx="85544" cy="161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43327" y="1214527"/>
            <a:ext cx="85544" cy="16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24527" y="300127"/>
            <a:ext cx="85544" cy="16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24000" y="381000"/>
            <a:ext cx="3505200" cy="2819400"/>
          </a:xfrm>
          <a:custGeom>
            <a:avLst/>
            <a:gdLst/>
            <a:ahLst/>
            <a:cxnLst/>
            <a:rect l="l" t="t" r="r" b="b"/>
            <a:pathLst>
              <a:path w="3505200" h="2819400">
                <a:moveTo>
                  <a:pt x="0" y="2819400"/>
                </a:moveTo>
                <a:lnTo>
                  <a:pt x="50509" y="2792895"/>
                </a:lnTo>
                <a:lnTo>
                  <a:pt x="100935" y="2766391"/>
                </a:lnTo>
                <a:lnTo>
                  <a:pt x="151191" y="2739886"/>
                </a:lnTo>
                <a:lnTo>
                  <a:pt x="201193" y="2713382"/>
                </a:lnTo>
                <a:lnTo>
                  <a:pt x="250858" y="2686878"/>
                </a:lnTo>
                <a:lnTo>
                  <a:pt x="300099" y="2660373"/>
                </a:lnTo>
                <a:lnTo>
                  <a:pt x="348834" y="2633869"/>
                </a:lnTo>
                <a:lnTo>
                  <a:pt x="396976" y="2607365"/>
                </a:lnTo>
                <a:lnTo>
                  <a:pt x="444442" y="2580860"/>
                </a:lnTo>
                <a:lnTo>
                  <a:pt x="491147" y="2554356"/>
                </a:lnTo>
                <a:lnTo>
                  <a:pt x="537007" y="2527852"/>
                </a:lnTo>
                <a:lnTo>
                  <a:pt x="581937" y="2501347"/>
                </a:lnTo>
                <a:lnTo>
                  <a:pt x="625852" y="2474843"/>
                </a:lnTo>
                <a:lnTo>
                  <a:pt x="668667" y="2448339"/>
                </a:lnTo>
                <a:lnTo>
                  <a:pt x="710300" y="2421834"/>
                </a:lnTo>
                <a:lnTo>
                  <a:pt x="750664" y="2395330"/>
                </a:lnTo>
                <a:lnTo>
                  <a:pt x="789675" y="2368826"/>
                </a:lnTo>
                <a:lnTo>
                  <a:pt x="827249" y="2342321"/>
                </a:lnTo>
                <a:lnTo>
                  <a:pt x="863301" y="2315817"/>
                </a:lnTo>
                <a:lnTo>
                  <a:pt x="897747" y="2289313"/>
                </a:lnTo>
                <a:lnTo>
                  <a:pt x="930501" y="2262808"/>
                </a:lnTo>
                <a:lnTo>
                  <a:pt x="961480" y="2236304"/>
                </a:lnTo>
                <a:lnTo>
                  <a:pt x="990600" y="2209800"/>
                </a:lnTo>
                <a:lnTo>
                  <a:pt x="1033670" y="2166257"/>
                </a:lnTo>
                <a:lnTo>
                  <a:pt x="1070798" y="2122714"/>
                </a:lnTo>
                <a:lnTo>
                  <a:pt x="1102650" y="2079171"/>
                </a:lnTo>
                <a:lnTo>
                  <a:pt x="1129892" y="2035628"/>
                </a:lnTo>
                <a:lnTo>
                  <a:pt x="1153191" y="1992085"/>
                </a:lnTo>
                <a:lnTo>
                  <a:pt x="1173213" y="1948542"/>
                </a:lnTo>
                <a:lnTo>
                  <a:pt x="1190625" y="1904999"/>
                </a:lnTo>
                <a:lnTo>
                  <a:pt x="1206092" y="1861457"/>
                </a:lnTo>
                <a:lnTo>
                  <a:pt x="1220283" y="1817914"/>
                </a:lnTo>
                <a:lnTo>
                  <a:pt x="1233862" y="1774371"/>
                </a:lnTo>
                <a:lnTo>
                  <a:pt x="1247497" y="1730828"/>
                </a:lnTo>
                <a:lnTo>
                  <a:pt x="1261854" y="1687285"/>
                </a:lnTo>
                <a:lnTo>
                  <a:pt x="1277599" y="1643742"/>
                </a:lnTo>
                <a:lnTo>
                  <a:pt x="1295400" y="1600200"/>
                </a:lnTo>
                <a:lnTo>
                  <a:pt x="1314649" y="1553099"/>
                </a:lnTo>
                <a:lnTo>
                  <a:pt x="1331713" y="1505652"/>
                </a:lnTo>
                <a:lnTo>
                  <a:pt x="1347113" y="1457962"/>
                </a:lnTo>
                <a:lnTo>
                  <a:pt x="1361368" y="1410133"/>
                </a:lnTo>
                <a:lnTo>
                  <a:pt x="1374998" y="1362270"/>
                </a:lnTo>
                <a:lnTo>
                  <a:pt x="1388525" y="1314476"/>
                </a:lnTo>
                <a:lnTo>
                  <a:pt x="1402468" y="1266855"/>
                </a:lnTo>
                <a:lnTo>
                  <a:pt x="1417347" y="1219512"/>
                </a:lnTo>
                <a:lnTo>
                  <a:pt x="1433683" y="1172550"/>
                </a:lnTo>
                <a:lnTo>
                  <a:pt x="1451996" y="1126074"/>
                </a:lnTo>
                <a:lnTo>
                  <a:pt x="1472806" y="1080187"/>
                </a:lnTo>
                <a:lnTo>
                  <a:pt x="1496634" y="1034995"/>
                </a:lnTo>
                <a:lnTo>
                  <a:pt x="1524000" y="990600"/>
                </a:lnTo>
                <a:lnTo>
                  <a:pt x="1551341" y="952037"/>
                </a:lnTo>
                <a:lnTo>
                  <a:pt x="1582205" y="912729"/>
                </a:lnTo>
                <a:lnTo>
                  <a:pt x="1616049" y="872947"/>
                </a:lnTo>
                <a:lnTo>
                  <a:pt x="1652332" y="832961"/>
                </a:lnTo>
                <a:lnTo>
                  <a:pt x="1690511" y="793044"/>
                </a:lnTo>
                <a:lnTo>
                  <a:pt x="1730044" y="753465"/>
                </a:lnTo>
                <a:lnTo>
                  <a:pt x="1770391" y="714496"/>
                </a:lnTo>
                <a:lnTo>
                  <a:pt x="1811008" y="676407"/>
                </a:lnTo>
                <a:lnTo>
                  <a:pt x="1851355" y="639470"/>
                </a:lnTo>
                <a:lnTo>
                  <a:pt x="1890888" y="603955"/>
                </a:lnTo>
                <a:lnTo>
                  <a:pt x="1929067" y="570134"/>
                </a:lnTo>
                <a:lnTo>
                  <a:pt x="1965350" y="538276"/>
                </a:lnTo>
                <a:lnTo>
                  <a:pt x="1999194" y="508654"/>
                </a:lnTo>
                <a:lnTo>
                  <a:pt x="2030058" y="481538"/>
                </a:lnTo>
                <a:lnTo>
                  <a:pt x="2112256" y="409751"/>
                </a:lnTo>
                <a:lnTo>
                  <a:pt x="2153355" y="378177"/>
                </a:lnTo>
                <a:lnTo>
                  <a:pt x="2185987" y="357187"/>
                </a:lnTo>
                <a:lnTo>
                  <a:pt x="2247018" y="325790"/>
                </a:lnTo>
                <a:lnTo>
                  <a:pt x="2286000" y="304800"/>
                </a:lnTo>
                <a:lnTo>
                  <a:pt x="2324211" y="282362"/>
                </a:lnTo>
                <a:lnTo>
                  <a:pt x="2363088" y="259035"/>
                </a:lnTo>
                <a:lnTo>
                  <a:pt x="2403299" y="235486"/>
                </a:lnTo>
                <a:lnTo>
                  <a:pt x="2445509" y="212382"/>
                </a:lnTo>
                <a:lnTo>
                  <a:pt x="2490384" y="190388"/>
                </a:lnTo>
                <a:lnTo>
                  <a:pt x="2538593" y="170172"/>
                </a:lnTo>
                <a:lnTo>
                  <a:pt x="2590800" y="152400"/>
                </a:lnTo>
                <a:lnTo>
                  <a:pt x="2638673" y="140170"/>
                </a:lnTo>
                <a:lnTo>
                  <a:pt x="2695326" y="128881"/>
                </a:lnTo>
                <a:lnTo>
                  <a:pt x="2757311" y="118533"/>
                </a:lnTo>
                <a:lnTo>
                  <a:pt x="2821176" y="109125"/>
                </a:lnTo>
                <a:lnTo>
                  <a:pt x="2883474" y="100659"/>
                </a:lnTo>
                <a:lnTo>
                  <a:pt x="2940755" y="93133"/>
                </a:lnTo>
                <a:lnTo>
                  <a:pt x="2989569" y="86548"/>
                </a:lnTo>
                <a:lnTo>
                  <a:pt x="3026467" y="80903"/>
                </a:lnTo>
                <a:lnTo>
                  <a:pt x="3048000" y="76200"/>
                </a:lnTo>
                <a:lnTo>
                  <a:pt x="3047686" y="73273"/>
                </a:lnTo>
                <a:lnTo>
                  <a:pt x="3025735" y="72541"/>
                </a:lnTo>
                <a:lnTo>
                  <a:pt x="2988733" y="73377"/>
                </a:lnTo>
                <a:lnTo>
                  <a:pt x="2943264" y="75154"/>
                </a:lnTo>
                <a:lnTo>
                  <a:pt x="2895913" y="77245"/>
                </a:lnTo>
                <a:lnTo>
                  <a:pt x="2853266" y="79022"/>
                </a:lnTo>
                <a:lnTo>
                  <a:pt x="2821908" y="79858"/>
                </a:lnTo>
                <a:lnTo>
                  <a:pt x="2808424" y="79126"/>
                </a:lnTo>
                <a:lnTo>
                  <a:pt x="2819400" y="76200"/>
                </a:lnTo>
                <a:lnTo>
                  <a:pt x="2874717" y="68646"/>
                </a:lnTo>
                <a:lnTo>
                  <a:pt x="2916871" y="63537"/>
                </a:lnTo>
                <a:lnTo>
                  <a:pt x="2966468" y="57760"/>
                </a:lnTo>
                <a:lnTo>
                  <a:pt x="3021840" y="51484"/>
                </a:lnTo>
                <a:lnTo>
                  <a:pt x="3081323" y="44875"/>
                </a:lnTo>
                <a:lnTo>
                  <a:pt x="3143249" y="38100"/>
                </a:lnTo>
                <a:lnTo>
                  <a:pt x="3205953" y="31324"/>
                </a:lnTo>
                <a:lnTo>
                  <a:pt x="3267769" y="24715"/>
                </a:lnTo>
                <a:lnTo>
                  <a:pt x="3327029" y="18439"/>
                </a:lnTo>
                <a:lnTo>
                  <a:pt x="3382069" y="12662"/>
                </a:lnTo>
                <a:lnTo>
                  <a:pt x="3431221" y="7553"/>
                </a:lnTo>
                <a:lnTo>
                  <a:pt x="3472820" y="3276"/>
                </a:lnTo>
                <a:lnTo>
                  <a:pt x="3505200" y="0"/>
                </a:lnTo>
              </a:path>
            </a:pathLst>
          </a:custGeom>
          <a:ln w="57146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05400" y="354329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1270" y="0"/>
                </a:moveTo>
                <a:lnTo>
                  <a:pt x="0" y="57150"/>
                </a:lnTo>
                <a:lnTo>
                  <a:pt x="55879" y="58420"/>
                </a:lnTo>
                <a:lnTo>
                  <a:pt x="5715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17159" y="359409"/>
            <a:ext cx="55880" cy="60960"/>
          </a:xfrm>
          <a:custGeom>
            <a:avLst/>
            <a:gdLst/>
            <a:ahLst/>
            <a:cxnLst/>
            <a:rect l="l" t="t" r="r" b="b"/>
            <a:pathLst>
              <a:path w="55879" h="60959">
                <a:moveTo>
                  <a:pt x="3810" y="0"/>
                </a:moveTo>
                <a:lnTo>
                  <a:pt x="2539" y="27939"/>
                </a:lnTo>
                <a:lnTo>
                  <a:pt x="0" y="57150"/>
                </a:lnTo>
                <a:lnTo>
                  <a:pt x="50800" y="60960"/>
                </a:lnTo>
                <a:lnTo>
                  <a:pt x="53339" y="31750"/>
                </a:lnTo>
                <a:lnTo>
                  <a:pt x="55879" y="3810"/>
                </a:lnTo>
                <a:lnTo>
                  <a:pt x="381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70500" y="363220"/>
            <a:ext cx="3810" cy="27940"/>
          </a:xfrm>
          <a:custGeom>
            <a:avLst/>
            <a:gdLst/>
            <a:ahLst/>
            <a:cxnLst/>
            <a:rect l="l" t="t" r="r" b="b"/>
            <a:pathLst>
              <a:path w="3810" h="27939">
                <a:moveTo>
                  <a:pt x="3810" y="0"/>
                </a:moveTo>
                <a:lnTo>
                  <a:pt x="2539" y="0"/>
                </a:lnTo>
                <a:lnTo>
                  <a:pt x="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66690" y="3632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7620" y="0"/>
                </a:moveTo>
                <a:lnTo>
                  <a:pt x="3810" y="27939"/>
                </a:lnTo>
                <a:lnTo>
                  <a:pt x="0" y="57150"/>
                </a:lnTo>
                <a:lnTo>
                  <a:pt x="5080" y="57150"/>
                </a:lnTo>
                <a:lnTo>
                  <a:pt x="1270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28920" y="372109"/>
            <a:ext cx="64769" cy="66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36870" y="39497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13969" y="0"/>
                </a:moveTo>
                <a:lnTo>
                  <a:pt x="0" y="54609"/>
                </a:lnTo>
                <a:lnTo>
                  <a:pt x="54609" y="68579"/>
                </a:lnTo>
                <a:lnTo>
                  <a:pt x="68579" y="13969"/>
                </a:lnTo>
                <a:lnTo>
                  <a:pt x="13969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44820" y="426719"/>
            <a:ext cx="72389" cy="72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47690" y="46735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24130" y="0"/>
                </a:moveTo>
                <a:lnTo>
                  <a:pt x="0" y="52069"/>
                </a:lnTo>
                <a:lnTo>
                  <a:pt x="52070" y="76200"/>
                </a:lnTo>
                <a:lnTo>
                  <a:pt x="74930" y="24129"/>
                </a:lnTo>
                <a:lnTo>
                  <a:pt x="2413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48020" y="518159"/>
            <a:ext cx="382269" cy="374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86350" y="457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86350" y="5334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86350" y="6083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86350" y="68453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86350" y="759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86350" y="8356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86350" y="910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86350" y="9867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86350" y="1061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86350" y="11379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86350" y="12128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86350" y="1289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86350" y="13639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86350" y="14401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86350" y="15151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86350" y="15913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86350" y="16662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86350" y="17424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86350" y="18173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86350" y="1893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6350" y="19697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86350" y="2044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86350" y="21209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86350" y="2195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86350" y="227202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86350" y="234696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86350" y="24231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86350" y="24980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86350" y="25742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86350" y="26492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86350" y="2725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86350" y="2800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86350" y="28765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86350" y="29514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86350" y="3027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86350" y="3102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86350" y="31788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86350" y="325500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86350" y="33299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86350" y="34061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86350" y="34810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86350" y="35572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86350" y="3632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86350" y="37084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86350" y="37833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86350" y="3859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86350" y="3934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86350" y="40106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086350" y="40855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86350" y="41617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086350" y="42367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086350" y="43129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086350" y="43878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086350" y="4464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86350" y="4538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86350" y="46151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086350" y="46913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086350" y="47663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086350" y="484250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086350" y="49174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086350" y="4993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086350" y="5068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086350" y="51447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086350" y="5219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086350" y="52959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086350" y="5370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086350" y="54470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086350" y="55219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86350" y="55981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086350" y="56730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086350" y="5749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086350" y="58242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086350" y="5900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086350" y="597662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086350" y="60515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86350" y="612775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086350" y="6202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028950" y="137033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31489" y="144653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34029" y="15214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36570" y="15976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37839" y="167386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2540" y="38100"/>
                </a:lnTo>
                <a:lnTo>
                  <a:pt x="3937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40379" y="174878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42920" y="182498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045460" y="18999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048000" y="197612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050539" y="20510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053079" y="21259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054350" y="22021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369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056889" y="227711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37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10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059429" y="235331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061970" y="242951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064510" y="250443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067050" y="258063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069589" y="26555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72129" y="27317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074670" y="280670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3683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075939" y="28816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254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078479" y="29578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81020" y="30327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083560" y="31089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086100" y="318516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088639" y="326009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089910" y="333629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92450" y="34112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94989" y="34861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097529" y="35623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100070" y="36372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102610" y="37134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105150" y="3788409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106420" y="386460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108960" y="39408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111500" y="40157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114039" y="40919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116579" y="41668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119120" y="42418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121660" y="43180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122929" y="43929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125470" y="44691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28010" y="45440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130550" y="46202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133089" y="469645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135629" y="477139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138170" y="484759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683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139439" y="49225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141979" y="49974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144520" y="50736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147060" y="51485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149600" y="52247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152139" y="529970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153410" y="537590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38100" y="0"/>
                </a:moveTo>
                <a:lnTo>
                  <a:pt x="0" y="1269"/>
                </a:lnTo>
                <a:lnTo>
                  <a:pt x="2539" y="39369"/>
                </a:lnTo>
                <a:lnTo>
                  <a:pt x="4063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155950" y="54521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099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158489" y="55270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161029" y="56032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163570" y="56781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166110" y="57531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168650" y="58293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169920" y="59042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9369" y="0"/>
                </a:moveTo>
                <a:lnTo>
                  <a:pt x="0" y="2540"/>
                </a:lnTo>
                <a:lnTo>
                  <a:pt x="2540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172460" y="59804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9369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175000" y="60553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77539" y="61315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180079" y="620649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800350" y="20574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801620" y="21323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802889" y="220852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804160" y="22834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805429" y="235966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806700" y="243458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369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807970" y="251078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09239" y="25857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811779" y="26619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69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813050" y="273685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814320" y="2813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815589" y="28892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816860" y="29641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818129" y="30403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819400" y="31153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820670" y="319151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821939" y="32664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823210" y="33413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824479" y="341757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825750" y="34925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827020" y="35687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828289" y="36449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829560" y="371982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830829" y="379602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833370" y="38709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69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33370" y="394715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5910" y="40220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837179" y="4098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838450" y="417322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839720" y="4249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099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840989" y="432435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842260" y="44005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43529" y="4475479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844800" y="455167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846070" y="462660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847339" y="47028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848610" y="47777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849879" y="48539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851150" y="49288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852420" y="500507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369" y="0"/>
                </a:moveTo>
                <a:lnTo>
                  <a:pt x="0" y="1269"/>
                </a:lnTo>
                <a:lnTo>
                  <a:pt x="1269" y="38099"/>
                </a:lnTo>
                <a:lnTo>
                  <a:pt x="39369" y="3809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854960" y="50812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6829" y="0"/>
                </a:moveTo>
                <a:lnTo>
                  <a:pt x="0" y="0"/>
                </a:lnTo>
                <a:lnTo>
                  <a:pt x="0" y="38099"/>
                </a:lnTo>
                <a:lnTo>
                  <a:pt x="38100" y="36829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854960" y="51562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857500" y="52324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858770" y="53073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860039" y="5383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861310" y="5458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862579" y="55346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099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863850" y="560959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865120" y="568452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66389" y="576072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70" y="3809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67660" y="583692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099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868929" y="59118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70200" y="59880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71470" y="606297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72739" y="613917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74010" y="62141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369" y="0"/>
                </a:moveTo>
                <a:lnTo>
                  <a:pt x="0" y="1269"/>
                </a:lnTo>
                <a:lnTo>
                  <a:pt x="1269" y="38099"/>
                </a:lnTo>
                <a:lnTo>
                  <a:pt x="39369" y="3809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75279" y="629030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89">
                <a:moveTo>
                  <a:pt x="38100" y="0"/>
                </a:moveTo>
                <a:lnTo>
                  <a:pt x="0" y="0"/>
                </a:lnTo>
                <a:lnTo>
                  <a:pt x="1269" y="34289"/>
                </a:lnTo>
                <a:lnTo>
                  <a:pt x="39369" y="3428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587500" y="308356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69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42110" y="30327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5400"/>
                </a:lnTo>
                <a:lnTo>
                  <a:pt x="26669" y="53339"/>
                </a:lnTo>
                <a:lnTo>
                  <a:pt x="53339" y="2666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97989" y="29806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70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52600" y="292862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7939" y="0"/>
                </a:moveTo>
                <a:lnTo>
                  <a:pt x="0" y="25400"/>
                </a:lnTo>
                <a:lnTo>
                  <a:pt x="26669" y="5460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808479" y="28765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70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863089" y="28257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70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917700" y="277367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39" y="0"/>
                </a:moveTo>
                <a:lnTo>
                  <a:pt x="0" y="26670"/>
                </a:lnTo>
                <a:lnTo>
                  <a:pt x="26669" y="53340"/>
                </a:lnTo>
                <a:lnTo>
                  <a:pt x="54610" y="2794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73579" y="272161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69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28189" y="2670810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40" y="0"/>
                </a:moveTo>
                <a:lnTo>
                  <a:pt x="0" y="25400"/>
                </a:lnTo>
                <a:lnTo>
                  <a:pt x="26670" y="53339"/>
                </a:lnTo>
                <a:lnTo>
                  <a:pt x="54610" y="2793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84070" y="26187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69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138679" y="25666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6669"/>
                </a:lnTo>
                <a:lnTo>
                  <a:pt x="25400" y="5333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193289" y="2515870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40" y="0"/>
                </a:moveTo>
                <a:lnTo>
                  <a:pt x="0" y="25400"/>
                </a:lnTo>
                <a:lnTo>
                  <a:pt x="26670" y="53339"/>
                </a:lnTo>
                <a:lnTo>
                  <a:pt x="54610" y="2666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249170" y="24638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40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303779" y="24117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39" y="0"/>
                </a:moveTo>
                <a:lnTo>
                  <a:pt x="0" y="25400"/>
                </a:lnTo>
                <a:lnTo>
                  <a:pt x="26669" y="53340"/>
                </a:lnTo>
                <a:lnTo>
                  <a:pt x="54609" y="2794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359660" y="235966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69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414270" y="23088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40" y="0"/>
                </a:moveTo>
                <a:lnTo>
                  <a:pt x="0" y="25400"/>
                </a:lnTo>
                <a:lnTo>
                  <a:pt x="26669" y="53339"/>
                </a:lnTo>
                <a:lnTo>
                  <a:pt x="53340" y="2793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470150" y="22567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69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524760" y="22047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6669"/>
                </a:lnTo>
                <a:lnTo>
                  <a:pt x="26669" y="5333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580639" y="21526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70" y="0"/>
                </a:moveTo>
                <a:lnTo>
                  <a:pt x="0" y="26670"/>
                </a:lnTo>
                <a:lnTo>
                  <a:pt x="25400" y="54610"/>
                </a:lnTo>
                <a:lnTo>
                  <a:pt x="53340" y="29210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635250" y="21018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689860" y="204977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39" y="0"/>
                </a:moveTo>
                <a:lnTo>
                  <a:pt x="0" y="25400"/>
                </a:lnTo>
                <a:lnTo>
                  <a:pt x="26669" y="53340"/>
                </a:lnTo>
                <a:lnTo>
                  <a:pt x="54609" y="2794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745739" y="19989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40" y="0"/>
                </a:moveTo>
                <a:lnTo>
                  <a:pt x="0" y="25400"/>
                </a:lnTo>
                <a:lnTo>
                  <a:pt x="25400" y="53340"/>
                </a:lnTo>
                <a:lnTo>
                  <a:pt x="53340" y="2667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00350" y="1967229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19">
                <a:moveTo>
                  <a:pt x="6350" y="0"/>
                </a:moveTo>
                <a:lnTo>
                  <a:pt x="0" y="5080"/>
                </a:lnTo>
                <a:lnTo>
                  <a:pt x="26669" y="33020"/>
                </a:lnTo>
                <a:lnTo>
                  <a:pt x="31750" y="2794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086350" y="457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086350" y="5334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086350" y="6083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086350" y="68453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086350" y="759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86350" y="8356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086350" y="910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086350" y="9867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86350" y="1061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086350" y="11379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086350" y="12128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086350" y="1289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086350" y="13639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086350" y="14401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86350" y="15151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086350" y="15913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086350" y="16662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086350" y="17424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086350" y="18173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086350" y="1893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086350" y="19697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086350" y="2044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086350" y="21209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086350" y="2195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86350" y="227202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086350" y="234696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086350" y="24231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086350" y="24980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86350" y="25742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086350" y="26492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086350" y="2725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86350" y="2800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086350" y="28765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086350" y="29514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086350" y="3027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086350" y="3102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086350" y="3178810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38100" y="0"/>
                </a:moveTo>
                <a:lnTo>
                  <a:pt x="38100" y="21589"/>
                </a:lnTo>
                <a:lnTo>
                  <a:pt x="0" y="2158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390900" y="75056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09"/>
                </a:lnTo>
                <a:lnTo>
                  <a:pt x="29210" y="53339"/>
                </a:lnTo>
                <a:lnTo>
                  <a:pt x="53339" y="2285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343909" y="81025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28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298190" y="86995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70" h="53340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207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251200" y="9296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3339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204210" y="9880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30479"/>
                </a:lnTo>
                <a:lnTo>
                  <a:pt x="30479" y="53339"/>
                </a:lnTo>
                <a:lnTo>
                  <a:pt x="53339" y="24129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158489" y="10477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111500" y="11074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30480"/>
                </a:lnTo>
                <a:lnTo>
                  <a:pt x="30480" y="53339"/>
                </a:lnTo>
                <a:lnTo>
                  <a:pt x="53339" y="241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064510" y="116713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30480"/>
                </a:lnTo>
                <a:lnTo>
                  <a:pt x="30479" y="53340"/>
                </a:lnTo>
                <a:lnTo>
                  <a:pt x="53339" y="2413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18789" y="122681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285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971800" y="12865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924810" y="13462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28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879089" y="14058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32100" y="146558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30480" y="53340"/>
                </a:lnTo>
                <a:lnTo>
                  <a:pt x="53339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785110" y="152526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29209"/>
                </a:lnTo>
                <a:lnTo>
                  <a:pt x="30479" y="53339"/>
                </a:lnTo>
                <a:lnTo>
                  <a:pt x="53339" y="22859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739389" y="1584960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69">
                <a:moveTo>
                  <a:pt x="22860" y="0"/>
                </a:moveTo>
                <a:lnTo>
                  <a:pt x="0" y="29210"/>
                </a:lnTo>
                <a:lnTo>
                  <a:pt x="29210" y="5206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692400" y="16446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645410" y="17030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29" y="0"/>
                </a:moveTo>
                <a:lnTo>
                  <a:pt x="0" y="30479"/>
                </a:lnTo>
                <a:lnTo>
                  <a:pt x="30479" y="53339"/>
                </a:lnTo>
                <a:lnTo>
                  <a:pt x="53339" y="24129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599689" y="17627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552700" y="18224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30480" y="53339"/>
                </a:lnTo>
                <a:lnTo>
                  <a:pt x="53339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505710" y="18821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413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459989" y="194182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80"/>
                </a:lnTo>
                <a:lnTo>
                  <a:pt x="29210" y="53340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413000" y="20015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09"/>
                </a:lnTo>
                <a:lnTo>
                  <a:pt x="30480" y="53339"/>
                </a:lnTo>
                <a:lnTo>
                  <a:pt x="53339" y="2285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366010" y="20612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28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20289" y="21209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273300" y="21805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28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227579" y="223901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2859" y="0"/>
                </a:moveTo>
                <a:lnTo>
                  <a:pt x="0" y="30479"/>
                </a:lnTo>
                <a:lnTo>
                  <a:pt x="29209" y="53339"/>
                </a:lnTo>
                <a:lnTo>
                  <a:pt x="52069" y="2412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180589" y="22987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133600" y="23583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30480"/>
                </a:lnTo>
                <a:lnTo>
                  <a:pt x="30480" y="53339"/>
                </a:lnTo>
                <a:lnTo>
                  <a:pt x="53339" y="2413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087879" y="24180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30480"/>
                </a:lnTo>
                <a:lnTo>
                  <a:pt x="29209" y="53340"/>
                </a:lnTo>
                <a:lnTo>
                  <a:pt x="53339" y="241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040889" y="24777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3048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993900" y="25374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412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948179" y="25971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29210"/>
                </a:lnTo>
                <a:lnTo>
                  <a:pt x="29209" y="53339"/>
                </a:lnTo>
                <a:lnTo>
                  <a:pt x="53339" y="2286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901189" y="26568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854200" y="271652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40"/>
                </a:lnTo>
                <a:lnTo>
                  <a:pt x="53339" y="228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808479" y="27762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29209"/>
                </a:lnTo>
                <a:lnTo>
                  <a:pt x="29209" y="53339"/>
                </a:lnTo>
                <a:lnTo>
                  <a:pt x="53339" y="2285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761489" y="28359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714500" y="28956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28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668779" y="29540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30479"/>
                </a:lnTo>
                <a:lnTo>
                  <a:pt x="29209" y="53339"/>
                </a:lnTo>
                <a:lnTo>
                  <a:pt x="53339" y="2412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621789" y="30137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30479"/>
                </a:lnTo>
                <a:lnTo>
                  <a:pt x="30479" y="53339"/>
                </a:lnTo>
                <a:lnTo>
                  <a:pt x="53340" y="2412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574800" y="30734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30479"/>
                </a:lnTo>
                <a:lnTo>
                  <a:pt x="30480" y="53339"/>
                </a:lnTo>
                <a:lnTo>
                  <a:pt x="53339" y="2412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529080" y="31330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2859" y="0"/>
                </a:moveTo>
                <a:lnTo>
                  <a:pt x="0" y="30480"/>
                </a:lnTo>
                <a:lnTo>
                  <a:pt x="29209" y="53339"/>
                </a:lnTo>
                <a:lnTo>
                  <a:pt x="53339" y="241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 txBox="1"/>
          <p:nvPr/>
        </p:nvSpPr>
        <p:spPr>
          <a:xfrm>
            <a:off x="2288539" y="23964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3202939" y="117729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2593339" y="178562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50673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9923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9161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4124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76504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9010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1390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53897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46277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38785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31165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23672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1605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0843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00939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93319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85825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78205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7071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6309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5560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4798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40487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3286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25374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17753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10261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2641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5147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87527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80035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72415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64795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5730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4968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42188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34568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27076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19456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1196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0434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96850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8923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81737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7411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66623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59003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100"/>
                </a:moveTo>
                <a:lnTo>
                  <a:pt x="0" y="38100"/>
                </a:lnTo>
                <a:lnTo>
                  <a:pt x="0" y="0"/>
                </a:lnTo>
                <a:lnTo>
                  <a:pt x="38099" y="0"/>
                </a:lnTo>
                <a:lnTo>
                  <a:pt x="380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51511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447800" y="36195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29209" y="38100"/>
                </a:moveTo>
                <a:lnTo>
                  <a:pt x="0" y="38100"/>
                </a:lnTo>
                <a:lnTo>
                  <a:pt x="0" y="0"/>
                </a:lnTo>
                <a:lnTo>
                  <a:pt x="29209" y="0"/>
                </a:lnTo>
                <a:lnTo>
                  <a:pt x="2920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362200" y="3581613"/>
            <a:ext cx="2743200" cy="2667000"/>
          </a:xfrm>
          <a:custGeom>
            <a:avLst/>
            <a:gdLst/>
            <a:ahLst/>
            <a:cxnLst/>
            <a:rect l="l" t="t" r="r" b="b"/>
            <a:pathLst>
              <a:path w="2743200" h="2667000">
                <a:moveTo>
                  <a:pt x="0" y="1309156"/>
                </a:moveTo>
                <a:lnTo>
                  <a:pt x="19549" y="1249211"/>
                </a:lnTo>
                <a:lnTo>
                  <a:pt x="39082" y="1189395"/>
                </a:lnTo>
                <a:lnTo>
                  <a:pt x="58570" y="1129836"/>
                </a:lnTo>
                <a:lnTo>
                  <a:pt x="77982" y="1070661"/>
                </a:lnTo>
                <a:lnTo>
                  <a:pt x="97288" y="1012000"/>
                </a:lnTo>
                <a:lnTo>
                  <a:pt x="116458" y="953982"/>
                </a:lnTo>
                <a:lnTo>
                  <a:pt x="135463" y="896733"/>
                </a:lnTo>
                <a:lnTo>
                  <a:pt x="154271" y="840383"/>
                </a:lnTo>
                <a:lnTo>
                  <a:pt x="172853" y="785061"/>
                </a:lnTo>
                <a:lnTo>
                  <a:pt x="191179" y="730893"/>
                </a:lnTo>
                <a:lnTo>
                  <a:pt x="209219" y="678010"/>
                </a:lnTo>
                <a:lnTo>
                  <a:pt x="226942" y="626539"/>
                </a:lnTo>
                <a:lnTo>
                  <a:pt x="244320" y="576609"/>
                </a:lnTo>
                <a:lnTo>
                  <a:pt x="261320" y="528347"/>
                </a:lnTo>
                <a:lnTo>
                  <a:pt x="277915" y="481883"/>
                </a:lnTo>
                <a:lnTo>
                  <a:pt x="294073" y="437345"/>
                </a:lnTo>
                <a:lnTo>
                  <a:pt x="309764" y="394861"/>
                </a:lnTo>
                <a:lnTo>
                  <a:pt x="324958" y="354560"/>
                </a:lnTo>
                <a:lnTo>
                  <a:pt x="339626" y="316570"/>
                </a:lnTo>
                <a:lnTo>
                  <a:pt x="353737" y="281019"/>
                </a:lnTo>
                <a:lnTo>
                  <a:pt x="380169" y="217749"/>
                </a:lnTo>
                <a:lnTo>
                  <a:pt x="392430" y="190286"/>
                </a:lnTo>
                <a:lnTo>
                  <a:pt x="416897" y="134245"/>
                </a:lnTo>
                <a:lnTo>
                  <a:pt x="436229" y="86989"/>
                </a:lnTo>
                <a:lnTo>
                  <a:pt x="451614" y="49229"/>
                </a:lnTo>
                <a:lnTo>
                  <a:pt x="464240" y="21671"/>
                </a:lnTo>
                <a:lnTo>
                  <a:pt x="475297" y="5025"/>
                </a:lnTo>
                <a:lnTo>
                  <a:pt x="485973" y="0"/>
                </a:lnTo>
                <a:lnTo>
                  <a:pt x="497456" y="7303"/>
                </a:lnTo>
                <a:lnTo>
                  <a:pt x="527601" y="61733"/>
                </a:lnTo>
                <a:lnTo>
                  <a:pt x="548639" y="110276"/>
                </a:lnTo>
                <a:lnTo>
                  <a:pt x="567554" y="164079"/>
                </a:lnTo>
                <a:lnTo>
                  <a:pt x="586670" y="234682"/>
                </a:lnTo>
                <a:lnTo>
                  <a:pt x="596381" y="275437"/>
                </a:lnTo>
                <a:lnTo>
                  <a:pt x="606236" y="319377"/>
                </a:lnTo>
                <a:lnTo>
                  <a:pt x="616267" y="366162"/>
                </a:lnTo>
                <a:lnTo>
                  <a:pt x="626503" y="415456"/>
                </a:lnTo>
                <a:lnTo>
                  <a:pt x="636977" y="466918"/>
                </a:lnTo>
                <a:lnTo>
                  <a:pt x="647720" y="520212"/>
                </a:lnTo>
                <a:lnTo>
                  <a:pt x="658762" y="574997"/>
                </a:lnTo>
                <a:lnTo>
                  <a:pt x="670136" y="630937"/>
                </a:lnTo>
                <a:lnTo>
                  <a:pt x="681872" y="687692"/>
                </a:lnTo>
                <a:lnTo>
                  <a:pt x="694002" y="744924"/>
                </a:lnTo>
                <a:lnTo>
                  <a:pt x="706556" y="802294"/>
                </a:lnTo>
                <a:lnTo>
                  <a:pt x="719567" y="859464"/>
                </a:lnTo>
                <a:lnTo>
                  <a:pt x="733064" y="916096"/>
                </a:lnTo>
                <a:lnTo>
                  <a:pt x="747080" y="971852"/>
                </a:lnTo>
                <a:lnTo>
                  <a:pt x="761646" y="1026391"/>
                </a:lnTo>
                <a:lnTo>
                  <a:pt x="776792" y="1079378"/>
                </a:lnTo>
                <a:lnTo>
                  <a:pt x="792551" y="1130471"/>
                </a:lnTo>
                <a:lnTo>
                  <a:pt x="808953" y="1179335"/>
                </a:lnTo>
                <a:lnTo>
                  <a:pt x="826029" y="1225629"/>
                </a:lnTo>
                <a:lnTo>
                  <a:pt x="843811" y="1269016"/>
                </a:lnTo>
                <a:lnTo>
                  <a:pt x="862330" y="1309156"/>
                </a:lnTo>
                <a:lnTo>
                  <a:pt x="888057" y="1358734"/>
                </a:lnTo>
                <a:lnTo>
                  <a:pt x="915772" y="1406824"/>
                </a:lnTo>
                <a:lnTo>
                  <a:pt x="945267" y="1453458"/>
                </a:lnTo>
                <a:lnTo>
                  <a:pt x="976334" y="1498670"/>
                </a:lnTo>
                <a:lnTo>
                  <a:pt x="1008766" y="1542491"/>
                </a:lnTo>
                <a:lnTo>
                  <a:pt x="1042353" y="1584953"/>
                </a:lnTo>
                <a:lnTo>
                  <a:pt x="1076890" y="1626088"/>
                </a:lnTo>
                <a:lnTo>
                  <a:pt x="1112167" y="1665929"/>
                </a:lnTo>
                <a:lnTo>
                  <a:pt x="1147978" y="1704508"/>
                </a:lnTo>
                <a:lnTo>
                  <a:pt x="1184114" y="1741858"/>
                </a:lnTo>
                <a:lnTo>
                  <a:pt x="1220368" y="1778010"/>
                </a:lnTo>
                <a:lnTo>
                  <a:pt x="1256532" y="1812996"/>
                </a:lnTo>
                <a:lnTo>
                  <a:pt x="1292398" y="1846849"/>
                </a:lnTo>
                <a:lnTo>
                  <a:pt x="1327759" y="1879601"/>
                </a:lnTo>
                <a:lnTo>
                  <a:pt x="1362407" y="1911285"/>
                </a:lnTo>
                <a:lnTo>
                  <a:pt x="1396133" y="1941932"/>
                </a:lnTo>
                <a:lnTo>
                  <a:pt x="1428731" y="1971575"/>
                </a:lnTo>
                <a:lnTo>
                  <a:pt x="1459992" y="2000245"/>
                </a:lnTo>
                <a:lnTo>
                  <a:pt x="1489710" y="2027976"/>
                </a:lnTo>
                <a:lnTo>
                  <a:pt x="1538639" y="2072557"/>
                </a:lnTo>
                <a:lnTo>
                  <a:pt x="1585794" y="2112443"/>
                </a:lnTo>
                <a:lnTo>
                  <a:pt x="1631352" y="2148167"/>
                </a:lnTo>
                <a:lnTo>
                  <a:pt x="1675490" y="2180262"/>
                </a:lnTo>
                <a:lnTo>
                  <a:pt x="1718386" y="2209259"/>
                </a:lnTo>
                <a:lnTo>
                  <a:pt x="1760217" y="2235691"/>
                </a:lnTo>
                <a:lnTo>
                  <a:pt x="1801160" y="2260091"/>
                </a:lnTo>
                <a:lnTo>
                  <a:pt x="1841394" y="2282991"/>
                </a:lnTo>
                <a:lnTo>
                  <a:pt x="1881095" y="2304924"/>
                </a:lnTo>
                <a:lnTo>
                  <a:pt x="1920441" y="2326421"/>
                </a:lnTo>
                <a:lnTo>
                  <a:pt x="1959610" y="2348016"/>
                </a:lnTo>
                <a:lnTo>
                  <a:pt x="2012310" y="2375676"/>
                </a:lnTo>
                <a:lnTo>
                  <a:pt x="2063075" y="2399273"/>
                </a:lnTo>
                <a:lnTo>
                  <a:pt x="2112352" y="2419744"/>
                </a:lnTo>
                <a:lnTo>
                  <a:pt x="2160587" y="2438027"/>
                </a:lnTo>
                <a:lnTo>
                  <a:pt x="2208227" y="2455061"/>
                </a:lnTo>
                <a:lnTo>
                  <a:pt x="2255718" y="2471782"/>
                </a:lnTo>
                <a:lnTo>
                  <a:pt x="2303507" y="2489128"/>
                </a:lnTo>
                <a:lnTo>
                  <a:pt x="2352040" y="2508036"/>
                </a:lnTo>
                <a:lnTo>
                  <a:pt x="2401039" y="2527619"/>
                </a:lnTo>
                <a:lnTo>
                  <a:pt x="2449949" y="2547307"/>
                </a:lnTo>
                <a:lnTo>
                  <a:pt x="2498799" y="2567084"/>
                </a:lnTo>
                <a:lnTo>
                  <a:pt x="2547619" y="2586935"/>
                </a:lnTo>
                <a:lnTo>
                  <a:pt x="2596440" y="2606846"/>
                </a:lnTo>
                <a:lnTo>
                  <a:pt x="2645290" y="2626801"/>
                </a:lnTo>
                <a:lnTo>
                  <a:pt x="2694200" y="2646786"/>
                </a:lnTo>
                <a:lnTo>
                  <a:pt x="2743200" y="2666786"/>
                </a:lnTo>
              </a:path>
            </a:pathLst>
          </a:custGeom>
          <a:ln w="571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438400" y="4647633"/>
            <a:ext cx="2667000" cy="838835"/>
          </a:xfrm>
          <a:custGeom>
            <a:avLst/>
            <a:gdLst/>
            <a:ahLst/>
            <a:cxnLst/>
            <a:rect l="l" t="t" r="r" b="b"/>
            <a:pathLst>
              <a:path w="2667000" h="838835">
                <a:moveTo>
                  <a:pt x="0" y="305366"/>
                </a:moveTo>
                <a:lnTo>
                  <a:pt x="45322" y="281047"/>
                </a:lnTo>
                <a:lnTo>
                  <a:pt x="90708" y="256866"/>
                </a:lnTo>
                <a:lnTo>
                  <a:pt x="136172" y="232958"/>
                </a:lnTo>
                <a:lnTo>
                  <a:pt x="181730" y="209463"/>
                </a:lnTo>
                <a:lnTo>
                  <a:pt x="227397" y="186516"/>
                </a:lnTo>
                <a:lnTo>
                  <a:pt x="273191" y="164255"/>
                </a:lnTo>
                <a:lnTo>
                  <a:pt x="319125" y="142817"/>
                </a:lnTo>
                <a:lnTo>
                  <a:pt x="365216" y="122340"/>
                </a:lnTo>
                <a:lnTo>
                  <a:pt x="411479" y="102960"/>
                </a:lnTo>
                <a:lnTo>
                  <a:pt x="457931" y="84815"/>
                </a:lnTo>
                <a:lnTo>
                  <a:pt x="504587" y="68041"/>
                </a:lnTo>
                <a:lnTo>
                  <a:pt x="551462" y="52777"/>
                </a:lnTo>
                <a:lnTo>
                  <a:pt x="598572" y="39159"/>
                </a:lnTo>
                <a:lnTo>
                  <a:pt x="645933" y="27325"/>
                </a:lnTo>
                <a:lnTo>
                  <a:pt x="693561" y="17411"/>
                </a:lnTo>
                <a:lnTo>
                  <a:pt x="741470" y="9555"/>
                </a:lnTo>
                <a:lnTo>
                  <a:pt x="789678" y="3895"/>
                </a:lnTo>
                <a:lnTo>
                  <a:pt x="838200" y="566"/>
                </a:lnTo>
                <a:lnTo>
                  <a:pt x="885226" y="0"/>
                </a:lnTo>
                <a:lnTo>
                  <a:pt x="933886" y="2155"/>
                </a:lnTo>
                <a:lnTo>
                  <a:pt x="983912" y="6799"/>
                </a:lnTo>
                <a:lnTo>
                  <a:pt x="1035037" y="13698"/>
                </a:lnTo>
                <a:lnTo>
                  <a:pt x="1086997" y="22618"/>
                </a:lnTo>
                <a:lnTo>
                  <a:pt x="1139522" y="33328"/>
                </a:lnTo>
                <a:lnTo>
                  <a:pt x="1192348" y="45593"/>
                </a:lnTo>
                <a:lnTo>
                  <a:pt x="1245207" y="59180"/>
                </a:lnTo>
                <a:lnTo>
                  <a:pt x="1297832" y="73855"/>
                </a:lnTo>
                <a:lnTo>
                  <a:pt x="1349958" y="89386"/>
                </a:lnTo>
                <a:lnTo>
                  <a:pt x="1401317" y="105540"/>
                </a:lnTo>
                <a:lnTo>
                  <a:pt x="1451643" y="122082"/>
                </a:lnTo>
                <a:lnTo>
                  <a:pt x="1500670" y="138779"/>
                </a:lnTo>
                <a:lnTo>
                  <a:pt x="1548129" y="155399"/>
                </a:lnTo>
                <a:lnTo>
                  <a:pt x="1593756" y="171708"/>
                </a:lnTo>
                <a:lnTo>
                  <a:pt x="1637283" y="187472"/>
                </a:lnTo>
                <a:lnTo>
                  <a:pt x="1678444" y="202459"/>
                </a:lnTo>
                <a:lnTo>
                  <a:pt x="1716971" y="216435"/>
                </a:lnTo>
                <a:lnTo>
                  <a:pt x="1817511" y="253730"/>
                </a:lnTo>
                <a:lnTo>
                  <a:pt x="1870192" y="277039"/>
                </a:lnTo>
                <a:lnTo>
                  <a:pt x="1913466" y="299722"/>
                </a:lnTo>
                <a:lnTo>
                  <a:pt x="1950155" y="322404"/>
                </a:lnTo>
                <a:lnTo>
                  <a:pt x="1983081" y="345713"/>
                </a:lnTo>
                <a:lnTo>
                  <a:pt x="2015066" y="370277"/>
                </a:lnTo>
                <a:lnTo>
                  <a:pt x="2048933" y="396722"/>
                </a:lnTo>
                <a:lnTo>
                  <a:pt x="2087503" y="425676"/>
                </a:lnTo>
                <a:lnTo>
                  <a:pt x="2133600" y="457766"/>
                </a:lnTo>
                <a:lnTo>
                  <a:pt x="2171093" y="483120"/>
                </a:lnTo>
                <a:lnTo>
                  <a:pt x="2212609" y="511803"/>
                </a:lnTo>
                <a:lnTo>
                  <a:pt x="2257212" y="543088"/>
                </a:lnTo>
                <a:lnTo>
                  <a:pt x="2303966" y="576245"/>
                </a:lnTo>
                <a:lnTo>
                  <a:pt x="2351933" y="610548"/>
                </a:lnTo>
                <a:lnTo>
                  <a:pt x="2400178" y="645266"/>
                </a:lnTo>
                <a:lnTo>
                  <a:pt x="2447764" y="679672"/>
                </a:lnTo>
                <a:lnTo>
                  <a:pt x="2493755" y="713038"/>
                </a:lnTo>
                <a:lnTo>
                  <a:pt x="2537213" y="744635"/>
                </a:lnTo>
                <a:lnTo>
                  <a:pt x="2577204" y="773734"/>
                </a:lnTo>
                <a:lnTo>
                  <a:pt x="2612789" y="799608"/>
                </a:lnTo>
                <a:lnTo>
                  <a:pt x="2643033" y="821528"/>
                </a:lnTo>
                <a:lnTo>
                  <a:pt x="2667000" y="838766"/>
                </a:lnTo>
              </a:path>
            </a:pathLst>
          </a:custGeom>
          <a:ln w="5714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085079" y="5466079"/>
            <a:ext cx="241300" cy="24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085079" y="6228079"/>
            <a:ext cx="322580" cy="322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 txBox="1"/>
          <p:nvPr/>
        </p:nvSpPr>
        <p:spPr>
          <a:xfrm>
            <a:off x="5855970" y="871220"/>
            <a:ext cx="138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Total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6325870" y="3082290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Labor per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month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5184140" y="32346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5029200" y="62826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2" name="object 502"/>
          <p:cNvSpPr txBox="1"/>
          <p:nvPr/>
        </p:nvSpPr>
        <p:spPr>
          <a:xfrm>
            <a:off x="2743200" y="6206490"/>
            <a:ext cx="53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</a:tabLst>
            </a:pPr>
            <a:r>
              <a:rPr sz="1800" dirty="0">
                <a:latin typeface="Arial"/>
                <a:cs typeface="Arial"/>
              </a:rPr>
              <a:t>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2898139" y="3234690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dirty="0">
                <a:latin typeface="Arial"/>
                <a:cs typeface="Arial"/>
              </a:rPr>
              <a:t>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3119527" y="4643527"/>
            <a:ext cx="161744" cy="85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 txBox="1"/>
          <p:nvPr/>
        </p:nvSpPr>
        <p:spPr>
          <a:xfrm>
            <a:off x="3202939" y="43776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5335270" y="5368290"/>
            <a:ext cx="169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Average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5182870" y="6525259"/>
            <a:ext cx="172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Marginal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229870" y="339090"/>
            <a:ext cx="124650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80"/>
              </a:lnSpc>
            </a:pPr>
            <a:r>
              <a:rPr sz="1800" spc="-5" dirty="0">
                <a:latin typeface="Arial"/>
                <a:cs typeface="Arial"/>
              </a:rPr>
              <a:t>Output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month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7011669" y="6129020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Labor per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month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1068069" y="1863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993139" y="3614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993139" y="45288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991869" y="55206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5106670" y="3429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257809"/>
            <a:ext cx="691578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Stages </a:t>
            </a:r>
            <a:r>
              <a:rPr u="heavy" dirty="0">
                <a:uFill>
                  <a:solidFill>
                    <a:srgbClr val="0000FF"/>
                  </a:solidFill>
                </a:uFill>
              </a:rPr>
              <a:t>in Law of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variable</a:t>
            </a:r>
            <a:r>
              <a:rPr u="heavy" dirty="0">
                <a:uFill>
                  <a:solidFill>
                    <a:srgbClr val="0000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proportion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023620"/>
            <a:ext cx="44862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First Stage: Increasing</a:t>
            </a:r>
            <a:r>
              <a:rPr sz="2300" b="1" spc="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return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338580"/>
            <a:ext cx="124460" cy="1498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50" y="1374140"/>
            <a:ext cx="7655559" cy="1498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Georgia"/>
                <a:cs typeface="Georgia"/>
              </a:rPr>
              <a:t>TP </a:t>
            </a:r>
            <a:r>
              <a:rPr sz="2000" spc="-5" dirty="0">
                <a:latin typeface="Georgia"/>
                <a:cs typeface="Georgia"/>
              </a:rPr>
              <a:t>increase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increasing rate till </a:t>
            </a:r>
            <a:r>
              <a:rPr sz="2000" dirty="0">
                <a:latin typeface="Georgia"/>
                <a:cs typeface="Georgia"/>
              </a:rPr>
              <a:t>the end of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stage.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20800"/>
              </a:lnSpc>
            </a:pPr>
            <a:r>
              <a:rPr sz="2000" spc="-5" dirty="0">
                <a:latin typeface="Georgia"/>
                <a:cs typeface="Georgia"/>
              </a:rPr>
              <a:t>AP also increase and </a:t>
            </a:r>
            <a:r>
              <a:rPr sz="2000" dirty="0">
                <a:latin typeface="Georgia"/>
                <a:cs typeface="Georgia"/>
              </a:rPr>
              <a:t>reaches at </a:t>
            </a:r>
            <a:r>
              <a:rPr sz="2000" spc="-5" dirty="0">
                <a:latin typeface="Georgia"/>
                <a:cs typeface="Georgia"/>
              </a:rPr>
              <a:t>highest point at the </a:t>
            </a:r>
            <a:r>
              <a:rPr sz="2000" dirty="0">
                <a:latin typeface="Georgia"/>
                <a:cs typeface="Georgia"/>
              </a:rPr>
              <a:t>end of </a:t>
            </a:r>
            <a:r>
              <a:rPr sz="2000" spc="-5" dirty="0">
                <a:latin typeface="Georgia"/>
                <a:cs typeface="Georgia"/>
              </a:rPr>
              <a:t>the stage.  </a:t>
            </a:r>
            <a:r>
              <a:rPr sz="2000" dirty="0">
                <a:latin typeface="Georgia"/>
                <a:cs typeface="Georgia"/>
              </a:rPr>
              <a:t>MP </a:t>
            </a:r>
            <a:r>
              <a:rPr sz="2000" spc="-5" dirty="0">
                <a:latin typeface="Georgia"/>
                <a:cs typeface="Georgia"/>
              </a:rPr>
              <a:t>also increase </a:t>
            </a:r>
            <a:r>
              <a:rPr sz="2000" dirty="0">
                <a:latin typeface="Georgia"/>
                <a:cs typeface="Georgia"/>
              </a:rPr>
              <a:t>at it become </a:t>
            </a:r>
            <a:r>
              <a:rPr sz="2000" spc="-5" dirty="0">
                <a:latin typeface="Georgia"/>
                <a:cs typeface="Georgia"/>
              </a:rPr>
              <a:t>equal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AP at the </a:t>
            </a:r>
            <a:r>
              <a:rPr sz="2000" dirty="0">
                <a:latin typeface="Georgia"/>
                <a:cs typeface="Georgia"/>
              </a:rPr>
              <a:t>end of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stage.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Georgia"/>
                <a:cs typeface="Georgia"/>
              </a:rPr>
              <a:t>MP&gt;AP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2780665"/>
            <a:ext cx="8251190" cy="2506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Second Stage: Diminishing</a:t>
            </a:r>
            <a:r>
              <a:rPr sz="2300" b="1" spc="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return</a:t>
            </a:r>
            <a:endParaRPr sz="230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500"/>
              </a:spcBef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TP increase but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diminishing rate </a:t>
            </a:r>
            <a:r>
              <a:rPr sz="2000" dirty="0">
                <a:latin typeface="Georgia"/>
                <a:cs typeface="Georgia"/>
              </a:rPr>
              <a:t>and it </a:t>
            </a:r>
            <a:r>
              <a:rPr sz="2000" spc="-5" dirty="0">
                <a:latin typeface="Georgia"/>
                <a:cs typeface="Georgia"/>
              </a:rPr>
              <a:t>reach at highest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end of  </a:t>
            </a:r>
            <a:r>
              <a:rPr sz="2000" spc="-5" dirty="0">
                <a:latin typeface="Georgia"/>
                <a:cs typeface="Georgia"/>
              </a:rPr>
              <a:t>the stage.</a:t>
            </a:r>
            <a:endParaRPr sz="2000">
              <a:latin typeface="Georgia"/>
              <a:cs typeface="Georgia"/>
            </a:endParaRPr>
          </a:p>
          <a:p>
            <a:pPr marL="285750" indent="-273050">
              <a:lnSpc>
                <a:spcPct val="100000"/>
              </a:lnSpc>
              <a:spcBef>
                <a:spcPts val="500"/>
              </a:spcBef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AP and MP are decreasing but </a:t>
            </a:r>
            <a:r>
              <a:rPr sz="2000" dirty="0">
                <a:latin typeface="Georgia"/>
                <a:cs typeface="Georgia"/>
              </a:rPr>
              <a:t>both are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positive.</a:t>
            </a:r>
            <a:endParaRPr sz="2000">
              <a:latin typeface="Georgia"/>
              <a:cs typeface="Georgia"/>
            </a:endParaRPr>
          </a:p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MP </a:t>
            </a:r>
            <a:r>
              <a:rPr sz="2000" dirty="0">
                <a:latin typeface="Georgia"/>
                <a:cs typeface="Georgia"/>
              </a:rPr>
              <a:t>become </a:t>
            </a: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zero </a:t>
            </a:r>
            <a:r>
              <a:rPr sz="2000" dirty="0">
                <a:latin typeface="Georgia"/>
                <a:cs typeface="Georgia"/>
              </a:rPr>
              <a:t>when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TP </a:t>
            </a: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at Maximum</a:t>
            </a:r>
            <a:r>
              <a:rPr sz="2000" spc="-5" dirty="0">
                <a:latin typeface="Georgia"/>
                <a:cs typeface="Georgia"/>
              </a:rPr>
              <a:t>, at the </a:t>
            </a:r>
            <a:r>
              <a:rPr sz="2000" dirty="0">
                <a:latin typeface="Georgia"/>
                <a:cs typeface="Georgia"/>
              </a:rPr>
              <a:t>end of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stage</a:t>
            </a:r>
            <a:endParaRPr sz="2000">
              <a:latin typeface="Georgia"/>
              <a:cs typeface="Georgia"/>
            </a:endParaRPr>
          </a:p>
          <a:p>
            <a:pPr marL="285750" indent="-273050">
              <a:lnSpc>
                <a:spcPts val="2120"/>
              </a:lnSpc>
              <a:spcBef>
                <a:spcPts val="500"/>
              </a:spcBef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MP&lt;AP.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ts val="2480"/>
              </a:lnSpc>
            </a:pP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Third Stage: Negative</a:t>
            </a:r>
            <a:r>
              <a:rPr sz="2300" b="1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return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5226050"/>
            <a:ext cx="124460" cy="7620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19" y="5261609"/>
            <a:ext cx="7077709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Georgia"/>
                <a:cs typeface="Georgia"/>
              </a:rPr>
              <a:t>TP decrease and </a:t>
            </a:r>
            <a:r>
              <a:rPr sz="2000" dirty="0">
                <a:latin typeface="Georgia"/>
                <a:cs typeface="Georgia"/>
              </a:rPr>
              <a:t>TP </a:t>
            </a:r>
            <a:r>
              <a:rPr sz="2000" spc="-5" dirty="0">
                <a:latin typeface="Georgia"/>
                <a:cs typeface="Georgia"/>
              </a:rPr>
              <a:t>Curve slopes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downward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Georgia"/>
                <a:cs typeface="Georgia"/>
              </a:rPr>
              <a:t>As TP is decrease </a:t>
            </a:r>
            <a:r>
              <a:rPr sz="2000" dirty="0">
                <a:latin typeface="Georgia"/>
                <a:cs typeface="Georgia"/>
              </a:rPr>
              <a:t>MP is </a:t>
            </a:r>
            <a:r>
              <a:rPr sz="2000" spc="-5" dirty="0">
                <a:latin typeface="Georgia"/>
                <a:cs typeface="Georgia"/>
              </a:rPr>
              <a:t>negative. </a:t>
            </a:r>
            <a:r>
              <a:rPr sz="2000" dirty="0">
                <a:latin typeface="Georgia"/>
                <a:cs typeface="Georgia"/>
              </a:rPr>
              <a:t>AP is </a:t>
            </a:r>
            <a:r>
              <a:rPr sz="2000" spc="-5" dirty="0">
                <a:latin typeface="Georgia"/>
                <a:cs typeface="Georgia"/>
              </a:rPr>
              <a:t>decreasing but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positive.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The Three Stages of Production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07996"/>
          </a:xfrm>
        </p:spPr>
        <p:txBody>
          <a:bodyPr/>
          <a:lstStyle/>
          <a:p>
            <a:pPr eaLnBrk="1" hangingPunct="1"/>
            <a:r>
              <a:rPr lang="en-US" altLang="en-US" dirty="0"/>
              <a:t>In the short run, rational firms should only be operating in Stage II.</a:t>
            </a:r>
          </a:p>
          <a:p>
            <a:pPr eaLnBrk="1" hangingPunct="1"/>
            <a:r>
              <a:rPr lang="en-US" altLang="en-US" dirty="0"/>
              <a:t>          Why Stage II?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gray">
          <a:xfrm>
            <a:off x="914400" y="2667000"/>
            <a:ext cx="70104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sz="2800" dirty="0">
                <a:latin typeface="Times New Roman" panose="02020603050405020304" pitchFamily="18" charset="0"/>
              </a:rPr>
              <a:t>Why not Stage III?</a:t>
            </a:r>
          </a:p>
          <a:p>
            <a:pPr lvl="2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dirty="0">
                <a:latin typeface="Times New Roman" panose="02020603050405020304" pitchFamily="18" charset="0"/>
              </a:rPr>
              <a:t>Firm uses more variable inputs to produce less output!</a:t>
            </a: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sz="2800" dirty="0">
                <a:latin typeface="Times New Roman" panose="02020603050405020304" pitchFamily="18" charset="0"/>
              </a:rPr>
              <a:t>Why not Stage I?</a:t>
            </a:r>
          </a:p>
          <a:p>
            <a:pPr lvl="2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dirty="0">
                <a:latin typeface="Times New Roman" panose="02020603050405020304" pitchFamily="18" charset="0"/>
              </a:rPr>
              <a:t>Underutilizing fixed capacity.</a:t>
            </a:r>
          </a:p>
          <a:p>
            <a:pPr lvl="2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dirty="0">
                <a:latin typeface="Times New Roman" panose="02020603050405020304" pitchFamily="18" charset="0"/>
              </a:rPr>
              <a:t>Can increase output per unit by increasing the amount of the variable input.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61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69" y="3302000"/>
            <a:ext cx="6880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Where should rational firm</a:t>
            </a:r>
            <a:r>
              <a:rPr sz="3300" b="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produce?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0970"/>
            <a:ext cx="8070850" cy="4038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750" marR="7620" indent="-273050">
              <a:lnSpc>
                <a:spcPct val="79700"/>
              </a:lnSpc>
              <a:spcBef>
                <a:spcPts val="660"/>
              </a:spcBef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b="1" dirty="0">
                <a:latin typeface="Times New Roman"/>
                <a:cs typeface="Times New Roman"/>
              </a:rPr>
              <a:t>Stage I: </a:t>
            </a:r>
            <a:r>
              <a:rPr sz="2300" dirty="0">
                <a:latin typeface="Times New Roman"/>
                <a:cs typeface="Times New Roman"/>
              </a:rPr>
              <a:t>MP is </a:t>
            </a:r>
            <a:r>
              <a:rPr sz="2300" spc="-5" dirty="0">
                <a:latin typeface="Times New Roman"/>
                <a:cs typeface="Times New Roman"/>
              </a:rPr>
              <a:t>above </a:t>
            </a:r>
            <a:r>
              <a:rPr sz="2300" dirty="0">
                <a:latin typeface="Times New Roman"/>
                <a:cs typeface="Times New Roman"/>
              </a:rPr>
              <a:t>AP </a:t>
            </a:r>
            <a:r>
              <a:rPr sz="2300" spc="-5" dirty="0">
                <a:latin typeface="Times New Roman"/>
                <a:cs typeface="Times New Roman"/>
              </a:rPr>
              <a:t>implies an increase in input increases  </a:t>
            </a:r>
            <a:r>
              <a:rPr sz="2300" dirty="0">
                <a:latin typeface="Times New Roman"/>
                <a:cs typeface="Times New Roman"/>
              </a:rPr>
              <a:t>output </a:t>
            </a:r>
            <a:r>
              <a:rPr sz="2300" spc="-5" dirty="0">
                <a:latin typeface="Times New Roman"/>
                <a:cs typeface="Times New Roman"/>
              </a:rPr>
              <a:t>in greater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proportion.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06248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spc="-5" dirty="0">
                <a:latin typeface="Times New Roman"/>
                <a:cs typeface="Times New Roman"/>
              </a:rPr>
              <a:t>The firm is </a:t>
            </a:r>
            <a:r>
              <a:rPr sz="2300" dirty="0">
                <a:latin typeface="Times New Roman"/>
                <a:cs typeface="Times New Roman"/>
              </a:rPr>
              <a:t>not </a:t>
            </a:r>
            <a:r>
              <a:rPr sz="2300" spc="-5" dirty="0">
                <a:latin typeface="Times New Roman"/>
                <a:cs typeface="Times New Roman"/>
              </a:rPr>
              <a:t>making </a:t>
            </a:r>
            <a:r>
              <a:rPr sz="2300" dirty="0">
                <a:latin typeface="Times New Roman"/>
                <a:cs typeface="Times New Roman"/>
              </a:rPr>
              <a:t>the best possible use of </a:t>
            </a:r>
            <a:r>
              <a:rPr sz="2300" spc="-5" dirty="0">
                <a:latin typeface="Times New Roman"/>
                <a:cs typeface="Times New Roman"/>
              </a:rPr>
              <a:t>the fixed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factor.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06248"/>
              </a:buClr>
              <a:buFont typeface="Wingdings 2"/>
              <a:buChar char=""/>
            </a:pPr>
            <a:endParaRPr sz="2850">
              <a:latin typeface="Times New Roman"/>
              <a:cs typeface="Times New Roman"/>
            </a:endParaRPr>
          </a:p>
          <a:p>
            <a:pPr marL="285750" marR="5080" indent="-273050">
              <a:lnSpc>
                <a:spcPts val="2210"/>
              </a:lnSpc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dirty="0">
                <a:latin typeface="Times New Roman"/>
                <a:cs typeface="Times New Roman"/>
              </a:rPr>
              <a:t>So, </a:t>
            </a:r>
            <a:r>
              <a:rPr sz="2300" spc="-5" dirty="0">
                <a:latin typeface="Times New Roman"/>
                <a:cs typeface="Times New Roman"/>
              </a:rPr>
              <a:t>the firm </a:t>
            </a:r>
            <a:r>
              <a:rPr sz="2300" dirty="0">
                <a:latin typeface="Times New Roman"/>
                <a:cs typeface="Times New Roman"/>
              </a:rPr>
              <a:t>has </a:t>
            </a:r>
            <a:r>
              <a:rPr sz="2300" spc="-5" dirty="0">
                <a:latin typeface="Times New Roman"/>
                <a:cs typeface="Times New Roman"/>
              </a:rPr>
              <a:t>an </a:t>
            </a:r>
            <a:r>
              <a:rPr sz="2300" dirty="0">
                <a:latin typeface="Times New Roman"/>
                <a:cs typeface="Times New Roman"/>
              </a:rPr>
              <a:t>incentive to </a:t>
            </a:r>
            <a:r>
              <a:rPr sz="2300" spc="-5" dirty="0">
                <a:latin typeface="Times New Roman"/>
                <a:cs typeface="Times New Roman"/>
              </a:rPr>
              <a:t>increase </a:t>
            </a:r>
            <a:r>
              <a:rPr sz="2300" dirty="0">
                <a:latin typeface="Times New Roman"/>
                <a:cs typeface="Times New Roman"/>
              </a:rPr>
              <a:t>input </a:t>
            </a:r>
            <a:r>
              <a:rPr sz="2300" spc="-5" dirty="0">
                <a:latin typeface="Times New Roman"/>
                <a:cs typeface="Times New Roman"/>
              </a:rPr>
              <a:t>until it crosses over  to stage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II.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06248"/>
              </a:buClr>
              <a:buFont typeface="Wingdings 2"/>
              <a:buChar char=""/>
            </a:pPr>
            <a:endParaRPr sz="29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79700"/>
              </a:lnSpc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b="1" dirty="0">
                <a:latin typeface="Times New Roman"/>
                <a:cs typeface="Times New Roman"/>
              </a:rPr>
              <a:t>Stage III: </a:t>
            </a:r>
            <a:r>
              <a:rPr sz="2300" spc="0" dirty="0">
                <a:latin typeface="Times New Roman"/>
                <a:cs typeface="Times New Roman"/>
              </a:rPr>
              <a:t>MP </a:t>
            </a:r>
            <a:r>
              <a:rPr sz="2300" spc="-5" dirty="0">
                <a:latin typeface="Times New Roman"/>
                <a:cs typeface="Times New Roman"/>
              </a:rPr>
              <a:t>is negative implies contribution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additional labor  is negative so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total output decreases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06248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"/>
              </a:spcBef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dirty="0">
                <a:latin typeface="Times New Roman"/>
                <a:cs typeface="Times New Roman"/>
              </a:rPr>
              <a:t>In </a:t>
            </a:r>
            <a:r>
              <a:rPr sz="2300" spc="-5" dirty="0">
                <a:latin typeface="Times New Roman"/>
                <a:cs typeface="Times New Roman"/>
              </a:rPr>
              <a:t>this case </a:t>
            </a:r>
            <a:r>
              <a:rPr sz="2300" dirty="0">
                <a:latin typeface="Times New Roman"/>
                <a:cs typeface="Times New Roman"/>
              </a:rPr>
              <a:t>it </a:t>
            </a:r>
            <a:r>
              <a:rPr sz="2300" spc="-5" dirty="0">
                <a:latin typeface="Times New Roman"/>
                <a:cs typeface="Times New Roman"/>
              </a:rPr>
              <a:t>will </a:t>
            </a:r>
            <a:r>
              <a:rPr sz="2300" dirty="0">
                <a:latin typeface="Times New Roman"/>
                <a:cs typeface="Times New Roman"/>
              </a:rPr>
              <a:t>be unwise to </a:t>
            </a:r>
            <a:r>
              <a:rPr sz="2300" spc="-5" dirty="0">
                <a:latin typeface="Times New Roman"/>
                <a:cs typeface="Times New Roman"/>
              </a:rPr>
              <a:t>employ an additional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labor.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5260" y="720090"/>
            <a:ext cx="403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should </a:t>
            </a:r>
            <a:r>
              <a:rPr sz="1800" spc="-5" dirty="0">
                <a:latin typeface="Arial"/>
                <a:cs typeface="Arial"/>
              </a:rPr>
              <a:t>rational firm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297179"/>
            <a:ext cx="8074025" cy="4650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5750" marR="5715" indent="-273050" algn="just">
              <a:lnSpc>
                <a:spcPts val="2910"/>
              </a:lnSpc>
              <a:spcBef>
                <a:spcPts val="4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Stage </a:t>
            </a:r>
            <a:r>
              <a:rPr sz="2700" b="1" dirty="0">
                <a:latin typeface="Times New Roman"/>
                <a:cs typeface="Times New Roman"/>
              </a:rPr>
              <a:t>II: </a:t>
            </a:r>
            <a:r>
              <a:rPr sz="2700" spc="-5" dirty="0">
                <a:latin typeface="Times New Roman"/>
                <a:cs typeface="Times New Roman"/>
              </a:rPr>
              <a:t>MP </a:t>
            </a:r>
            <a:r>
              <a:rPr sz="2700" dirty="0">
                <a:latin typeface="Times New Roman"/>
                <a:cs typeface="Times New Roman"/>
              </a:rPr>
              <a:t>is below </a:t>
            </a:r>
            <a:r>
              <a:rPr sz="2700" spc="-5" dirty="0">
                <a:latin typeface="Times New Roman"/>
                <a:cs typeface="Times New Roman"/>
              </a:rPr>
              <a:t>AP implies increase </a:t>
            </a:r>
            <a:r>
              <a:rPr sz="2700" dirty="0">
                <a:latin typeface="Times New Roman"/>
                <a:cs typeface="Times New Roman"/>
              </a:rPr>
              <a:t>in input  increases output in lesser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proportion.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0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A </a:t>
            </a:r>
            <a:r>
              <a:rPr sz="2700" b="1" i="1" spc="-5" dirty="0">
                <a:solidFill>
                  <a:srgbClr val="A40020"/>
                </a:solidFill>
                <a:latin typeface="Times New Roman"/>
                <a:cs typeface="Times New Roman"/>
              </a:rPr>
              <a:t>rational </a:t>
            </a: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producer/firm </a:t>
            </a:r>
            <a:r>
              <a:rPr sz="2700" b="1" i="1" spc="-5" dirty="0">
                <a:solidFill>
                  <a:srgbClr val="A40020"/>
                </a:solidFill>
                <a:latin typeface="Times New Roman"/>
                <a:cs typeface="Times New Roman"/>
              </a:rPr>
              <a:t>should </a:t>
            </a: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produce in stage</a:t>
            </a:r>
            <a:r>
              <a:rPr sz="2700" b="1" i="1" spc="-114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II.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06248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5750" marR="5080" indent="-273050" algn="just">
              <a:lnSpc>
                <a:spcPts val="291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dirty="0">
                <a:latin typeface="Times New Roman"/>
                <a:cs typeface="Times New Roman"/>
              </a:rPr>
              <a:t>But </a:t>
            </a:r>
            <a:r>
              <a:rPr sz="2700" spc="-5" dirty="0">
                <a:latin typeface="Times New Roman"/>
                <a:cs typeface="Times New Roman"/>
              </a:rPr>
              <a:t>where </a:t>
            </a:r>
            <a:r>
              <a:rPr sz="2700" dirty="0">
                <a:latin typeface="Times New Roman"/>
                <a:cs typeface="Times New Roman"/>
              </a:rPr>
              <a:t>exactly the </a:t>
            </a:r>
            <a:r>
              <a:rPr sz="2700" spc="-5" dirty="0">
                <a:latin typeface="Times New Roman"/>
                <a:cs typeface="Times New Roman"/>
              </a:rPr>
              <a:t>firm will </a:t>
            </a:r>
            <a:r>
              <a:rPr sz="2700" dirty="0">
                <a:latin typeface="Times New Roman"/>
                <a:cs typeface="Times New Roman"/>
              </a:rPr>
              <a:t>operate </a:t>
            </a:r>
            <a:r>
              <a:rPr sz="2700" spc="-5" dirty="0">
                <a:latin typeface="Times New Roman"/>
                <a:cs typeface="Times New Roman"/>
              </a:rPr>
              <a:t>within </a:t>
            </a:r>
            <a:r>
              <a:rPr sz="2700" dirty="0">
                <a:latin typeface="Times New Roman"/>
                <a:cs typeface="Times New Roman"/>
              </a:rPr>
              <a:t>stage </a:t>
            </a:r>
            <a:r>
              <a:rPr sz="2700" spc="-5" dirty="0">
                <a:latin typeface="Times New Roman"/>
                <a:cs typeface="Times New Roman"/>
              </a:rPr>
              <a:t>II  </a:t>
            </a:r>
            <a:r>
              <a:rPr sz="2700" dirty="0">
                <a:latin typeface="Times New Roman"/>
                <a:cs typeface="Times New Roman"/>
              </a:rPr>
              <a:t>cannot be </a:t>
            </a:r>
            <a:r>
              <a:rPr sz="2700" spc="-5" dirty="0">
                <a:latin typeface="Times New Roman"/>
                <a:cs typeface="Times New Roman"/>
              </a:rPr>
              <a:t>determined </a:t>
            </a:r>
            <a:r>
              <a:rPr sz="2700" dirty="0">
                <a:latin typeface="Times New Roman"/>
                <a:cs typeface="Times New Roman"/>
              </a:rPr>
              <a:t>only on the basis of the product  curves.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06248"/>
              </a:buClr>
              <a:buFont typeface="Wingdings 2"/>
              <a:buChar char=""/>
            </a:pPr>
            <a:endParaRPr sz="3700">
              <a:latin typeface="Times New Roman"/>
              <a:cs typeface="Times New Roman"/>
            </a:endParaRPr>
          </a:p>
          <a:p>
            <a:pPr marL="285750" marR="5715" indent="-273050" algn="just">
              <a:lnSpc>
                <a:spcPts val="291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10" dirty="0">
                <a:latin typeface="Times New Roman"/>
                <a:cs typeface="Times New Roman"/>
              </a:rPr>
              <a:t>We </a:t>
            </a:r>
            <a:r>
              <a:rPr sz="2700" dirty="0">
                <a:latin typeface="Times New Roman"/>
                <a:cs typeface="Times New Roman"/>
              </a:rPr>
              <a:t>need </a:t>
            </a:r>
            <a:r>
              <a:rPr sz="2700" spc="-5" dirty="0">
                <a:latin typeface="Times New Roman"/>
                <a:cs typeface="Times New Roman"/>
              </a:rPr>
              <a:t>information </a:t>
            </a:r>
            <a:r>
              <a:rPr sz="2700" dirty="0">
                <a:latin typeface="Times New Roman"/>
                <a:cs typeface="Times New Roman"/>
              </a:rPr>
              <a:t>about input costs and </a:t>
            </a:r>
            <a:r>
              <a:rPr sz="2700" spc="-5" dirty="0">
                <a:latin typeface="Times New Roman"/>
                <a:cs typeface="Times New Roman"/>
              </a:rPr>
              <a:t>price </a:t>
            </a:r>
            <a:r>
              <a:rPr sz="2700" dirty="0">
                <a:latin typeface="Times New Roman"/>
                <a:cs typeface="Times New Roman"/>
              </a:rPr>
              <a:t>of  output.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339" marR="5080" indent="-1383030">
              <a:lnSpc>
                <a:spcPct val="100000"/>
              </a:lnSpc>
              <a:spcBef>
                <a:spcPts val="100"/>
              </a:spcBef>
            </a:pPr>
            <a:r>
              <a:rPr dirty="0"/>
              <a:t>2. Law of </a:t>
            </a:r>
            <a:r>
              <a:rPr spc="-5" dirty="0"/>
              <a:t>return to scales: </a:t>
            </a:r>
            <a:r>
              <a:rPr dirty="0"/>
              <a:t>Long run  </a:t>
            </a:r>
            <a:r>
              <a:rPr spc="-5" dirty="0"/>
              <a:t>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729" y="1557020"/>
            <a:ext cx="8208009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71628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  <a:tab pos="2980690" algn="l"/>
              </a:tabLst>
            </a:pPr>
            <a:r>
              <a:rPr sz="2700" spc="-5" dirty="0">
                <a:latin typeface="Georgia"/>
                <a:cs typeface="Georgia"/>
              </a:rPr>
              <a:t>Explain</a:t>
            </a:r>
            <a:r>
              <a:rPr lang="en-IN" sz="2700" spc="-5" dirty="0">
                <a:latin typeface="Georgia"/>
                <a:cs typeface="Georgia"/>
              </a:rPr>
              <a:t>s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603304"/>
                </a:solidFill>
                <a:latin typeface="Georgia"/>
                <a:cs typeface="Georgia"/>
              </a:rPr>
              <a:t>long</a:t>
            </a:r>
            <a:r>
              <a:rPr sz="2700" spc="0" dirty="0">
                <a:solidFill>
                  <a:srgbClr val="603304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603304"/>
                </a:solidFill>
                <a:latin typeface="Georgia"/>
                <a:cs typeface="Georgia"/>
              </a:rPr>
              <a:t>run	production function </a:t>
            </a:r>
            <a:r>
              <a:rPr sz="2700" spc="-5" dirty="0">
                <a:latin typeface="Georgia"/>
                <a:cs typeface="Georgia"/>
              </a:rPr>
              <a:t>when the  inputs are changed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same proportion.</a:t>
            </a:r>
            <a:endParaRPr sz="2700" dirty="0">
              <a:latin typeface="Georgia"/>
              <a:cs typeface="Georgia"/>
            </a:endParaRPr>
          </a:p>
          <a:p>
            <a:pPr marL="285750" marR="269240" indent="-273050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  <a:tab pos="927735" algn="l"/>
              </a:tabLst>
            </a:pPr>
            <a:r>
              <a:rPr sz="2700" spc="-10" dirty="0">
                <a:latin typeface="Georgia"/>
                <a:cs typeface="Georgia"/>
              </a:rPr>
              <a:t>Production </a:t>
            </a:r>
            <a:r>
              <a:rPr sz="2700" spc="-5" dirty="0">
                <a:latin typeface="Georgia"/>
                <a:cs typeface="Georgia"/>
              </a:rPr>
              <a:t>function with all factors of production  variable.</a:t>
            </a:r>
            <a:endParaRPr sz="2700" dirty="0">
              <a:latin typeface="Georgia"/>
              <a:cs typeface="Georgia"/>
            </a:endParaRPr>
          </a:p>
          <a:p>
            <a:pPr marL="285750" marR="62865" indent="-273050">
              <a:lnSpc>
                <a:spcPct val="100000"/>
              </a:lnSpc>
              <a:spcBef>
                <a:spcPts val="6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0" dirty="0">
                <a:latin typeface="Georgia"/>
                <a:cs typeface="Georgia"/>
              </a:rPr>
              <a:t>Show</a:t>
            </a:r>
            <a:r>
              <a:rPr lang="en-IN" sz="2700" spc="-10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 input-out put relation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long run with </a:t>
            </a:r>
            <a:r>
              <a:rPr sz="2700" spc="-10" dirty="0">
                <a:latin typeface="Georgia"/>
                <a:cs typeface="Georgia"/>
              </a:rPr>
              <a:t>all </a:t>
            </a:r>
            <a:r>
              <a:rPr sz="2700" spc="-5" dirty="0">
                <a:latin typeface="Georgia"/>
                <a:cs typeface="Georgia"/>
              </a:rPr>
              <a:t>inputs are variable.</a:t>
            </a:r>
            <a:endParaRPr sz="2700" dirty="0">
              <a:latin typeface="Georgia"/>
              <a:cs typeface="Georgia"/>
            </a:endParaRPr>
          </a:p>
          <a:p>
            <a:pPr marL="455930" marR="5080" indent="54610">
              <a:lnSpc>
                <a:spcPct val="100000"/>
              </a:lnSpc>
              <a:spcBef>
                <a:spcPts val="670"/>
              </a:spcBef>
              <a:tabLst>
                <a:tab pos="3355340" algn="l"/>
              </a:tabLst>
            </a:pP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“Return to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scale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refers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the relationship between  </a:t>
            </a:r>
            <a:r>
              <a:rPr sz="2700" b="1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chang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 in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proportionate changes </a:t>
            </a:r>
            <a:endParaRPr sz="2700" dirty="0">
              <a:latin typeface="Times New Roman"/>
              <a:cs typeface="Times New Roman"/>
            </a:endParaRPr>
          </a:p>
          <a:p>
            <a:pPr marL="2200275">
              <a:lnSpc>
                <a:spcPct val="100000"/>
              </a:lnSpc>
            </a:pP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in all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factors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production</a:t>
            </a:r>
            <a:r>
              <a:rPr sz="27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339" marR="5080" indent="-1160780">
              <a:lnSpc>
                <a:spcPct val="100000"/>
              </a:lnSpc>
              <a:spcBef>
                <a:spcPts val="100"/>
              </a:spcBef>
            </a:pPr>
            <a:r>
              <a:rPr dirty="0"/>
              <a:t>Law </a:t>
            </a:r>
            <a:r>
              <a:rPr spc="-5" dirty="0"/>
              <a:t>of return to scales: </a:t>
            </a:r>
            <a:r>
              <a:rPr dirty="0"/>
              <a:t>Long </a:t>
            </a:r>
            <a:r>
              <a:rPr spc="-5" dirty="0"/>
              <a:t>run  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62009"/>
              </p:ext>
            </p:extLst>
          </p:nvPr>
        </p:nvGraphicFramePr>
        <p:xfrm>
          <a:off x="443003" y="1205003"/>
          <a:ext cx="5029199" cy="5005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724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Labour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Capital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TP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MP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18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</a:t>
                      </a: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3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30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12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40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5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50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12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14</a:t>
                      </a: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7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16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74</a:t>
                      </a:r>
                      <a:endParaRPr sz="2300" dirty="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9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78</a:t>
                      </a:r>
                      <a:endParaRPr sz="2300" dirty="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486400" y="19812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0" y="0"/>
                </a:moveTo>
                <a:lnTo>
                  <a:pt x="27979" y="10279"/>
                </a:lnTo>
                <a:lnTo>
                  <a:pt x="52387" y="37464"/>
                </a:lnTo>
                <a:lnTo>
                  <a:pt x="69651" y="76080"/>
                </a:lnTo>
                <a:lnTo>
                  <a:pt x="76200" y="120650"/>
                </a:lnTo>
                <a:lnTo>
                  <a:pt x="76200" y="603250"/>
                </a:lnTo>
                <a:lnTo>
                  <a:pt x="82748" y="647283"/>
                </a:lnTo>
                <a:lnTo>
                  <a:pt x="100012" y="685958"/>
                </a:lnTo>
                <a:lnTo>
                  <a:pt x="124420" y="713442"/>
                </a:lnTo>
                <a:lnTo>
                  <a:pt x="152400" y="723900"/>
                </a:lnTo>
                <a:lnTo>
                  <a:pt x="124420" y="734357"/>
                </a:lnTo>
                <a:lnTo>
                  <a:pt x="100012" y="761841"/>
                </a:lnTo>
                <a:lnTo>
                  <a:pt x="82748" y="800516"/>
                </a:lnTo>
                <a:lnTo>
                  <a:pt x="76200" y="844550"/>
                </a:lnTo>
                <a:lnTo>
                  <a:pt x="76200" y="1327150"/>
                </a:lnTo>
                <a:lnTo>
                  <a:pt x="69651" y="1371719"/>
                </a:lnTo>
                <a:lnTo>
                  <a:pt x="52387" y="1410334"/>
                </a:lnTo>
                <a:lnTo>
                  <a:pt x="27979" y="1437520"/>
                </a:lnTo>
                <a:lnTo>
                  <a:pt x="0" y="1447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34290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0" y="0"/>
                </a:moveTo>
                <a:lnTo>
                  <a:pt x="27979" y="10279"/>
                </a:lnTo>
                <a:lnTo>
                  <a:pt x="52387" y="37464"/>
                </a:lnTo>
                <a:lnTo>
                  <a:pt x="69651" y="76080"/>
                </a:lnTo>
                <a:lnTo>
                  <a:pt x="76200" y="120650"/>
                </a:lnTo>
                <a:lnTo>
                  <a:pt x="76200" y="603250"/>
                </a:lnTo>
                <a:lnTo>
                  <a:pt x="82748" y="647283"/>
                </a:lnTo>
                <a:lnTo>
                  <a:pt x="100012" y="685958"/>
                </a:lnTo>
                <a:lnTo>
                  <a:pt x="124420" y="713442"/>
                </a:lnTo>
                <a:lnTo>
                  <a:pt x="152400" y="723900"/>
                </a:lnTo>
                <a:lnTo>
                  <a:pt x="124420" y="734357"/>
                </a:lnTo>
                <a:lnTo>
                  <a:pt x="100012" y="761841"/>
                </a:lnTo>
                <a:lnTo>
                  <a:pt x="82748" y="800516"/>
                </a:lnTo>
                <a:lnTo>
                  <a:pt x="76200" y="844550"/>
                </a:lnTo>
                <a:lnTo>
                  <a:pt x="76200" y="1327150"/>
                </a:lnTo>
                <a:lnTo>
                  <a:pt x="69651" y="1371719"/>
                </a:lnTo>
                <a:lnTo>
                  <a:pt x="52387" y="1410335"/>
                </a:lnTo>
                <a:lnTo>
                  <a:pt x="27979" y="1437520"/>
                </a:lnTo>
                <a:lnTo>
                  <a:pt x="0" y="1447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48006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0" y="0"/>
                </a:moveTo>
                <a:lnTo>
                  <a:pt x="27979" y="10279"/>
                </a:lnTo>
                <a:lnTo>
                  <a:pt x="52387" y="37464"/>
                </a:lnTo>
                <a:lnTo>
                  <a:pt x="69651" y="76080"/>
                </a:lnTo>
                <a:lnTo>
                  <a:pt x="76200" y="120650"/>
                </a:lnTo>
                <a:lnTo>
                  <a:pt x="76200" y="603250"/>
                </a:lnTo>
                <a:lnTo>
                  <a:pt x="82748" y="647283"/>
                </a:lnTo>
                <a:lnTo>
                  <a:pt x="100012" y="685958"/>
                </a:lnTo>
                <a:lnTo>
                  <a:pt x="124420" y="713442"/>
                </a:lnTo>
                <a:lnTo>
                  <a:pt x="152400" y="723900"/>
                </a:lnTo>
                <a:lnTo>
                  <a:pt x="124420" y="734357"/>
                </a:lnTo>
                <a:lnTo>
                  <a:pt x="100012" y="761841"/>
                </a:lnTo>
                <a:lnTo>
                  <a:pt x="82748" y="800516"/>
                </a:lnTo>
                <a:lnTo>
                  <a:pt x="76200" y="844550"/>
                </a:lnTo>
                <a:lnTo>
                  <a:pt x="76200" y="1327150"/>
                </a:lnTo>
                <a:lnTo>
                  <a:pt x="69651" y="1371719"/>
                </a:lnTo>
                <a:lnTo>
                  <a:pt x="52387" y="1410335"/>
                </a:lnTo>
                <a:lnTo>
                  <a:pt x="27979" y="1437520"/>
                </a:lnTo>
                <a:lnTo>
                  <a:pt x="0" y="1447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41340" y="2562859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Increasing returns to</a:t>
            </a:r>
            <a:r>
              <a:rPr sz="1800" b="1" spc="-4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1690" y="4010659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Constant returns to</a:t>
            </a:r>
            <a:r>
              <a:rPr sz="1800" b="1" spc="-4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9809" y="5382259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Decreasing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returns to</a:t>
            </a:r>
            <a:r>
              <a:rPr sz="1800" b="1" spc="-1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8370" y="426720"/>
            <a:ext cx="46329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0000"/>
                </a:solidFill>
              </a:rPr>
              <a:t>Theory </a:t>
            </a:r>
            <a:r>
              <a:rPr sz="3300" dirty="0">
                <a:solidFill>
                  <a:srgbClr val="FF0000"/>
                </a:solidFill>
              </a:rPr>
              <a:t>of</a:t>
            </a:r>
            <a:r>
              <a:rPr sz="3300" spc="-50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Production</a:t>
            </a:r>
            <a:endParaRPr sz="3300"/>
          </a:p>
        </p:txBody>
      </p:sp>
      <p:sp>
        <p:nvSpPr>
          <p:cNvPr id="15" name="object 15"/>
          <p:cNvSpPr txBox="1"/>
          <p:nvPr/>
        </p:nvSpPr>
        <p:spPr>
          <a:xfrm>
            <a:off x="383540" y="2016759"/>
            <a:ext cx="8187055" cy="175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39115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Production </a:t>
            </a:r>
            <a:r>
              <a:rPr sz="2700" dirty="0">
                <a:latin typeface="Georgia"/>
                <a:cs typeface="Georgia"/>
              </a:rPr>
              <a:t>is a </a:t>
            </a:r>
            <a:r>
              <a:rPr sz="2700" spc="-5" dirty="0">
                <a:latin typeface="Georgia"/>
                <a:cs typeface="Georgia"/>
              </a:rPr>
              <a:t>process that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create</a:t>
            </a:r>
            <a:r>
              <a:rPr sz="2700" spc="-5" dirty="0">
                <a:latin typeface="Georgia"/>
                <a:cs typeface="Georgia"/>
              </a:rPr>
              <a:t>/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adds value </a:t>
            </a:r>
            <a:r>
              <a:rPr sz="2700" spc="-5" dirty="0">
                <a:latin typeface="Georgia"/>
                <a:cs typeface="Georgia"/>
              </a:rPr>
              <a:t>or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 utility</a:t>
            </a:r>
            <a:endParaRPr sz="270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6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It is </a:t>
            </a:r>
            <a:r>
              <a:rPr sz="2700" spc="-5" dirty="0">
                <a:latin typeface="Georgia"/>
                <a:cs typeface="Georgia"/>
              </a:rPr>
              <a:t>the process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which the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 </a:t>
            </a:r>
            <a:r>
              <a:rPr sz="2700" spc="-5" dirty="0">
                <a:latin typeface="Georgia"/>
                <a:cs typeface="Georgia"/>
              </a:rPr>
              <a:t>are converted </a:t>
            </a:r>
            <a:r>
              <a:rPr sz="2700" dirty="0">
                <a:latin typeface="Georgia"/>
                <a:cs typeface="Georgia"/>
              </a:rPr>
              <a:t>in  to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outputs.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4500" y="4180840"/>
            <a:ext cx="8255000" cy="1805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060" y="181609"/>
            <a:ext cx="1701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0000FF"/>
                </a:solidFill>
                <a:latin typeface="Georgia"/>
                <a:cs typeface="Georgia"/>
              </a:rPr>
              <a:t>•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0" marR="5080" indent="-1162050">
              <a:lnSpc>
                <a:spcPct val="100000"/>
              </a:lnSpc>
              <a:spcBef>
                <a:spcPts val="100"/>
              </a:spcBef>
            </a:pPr>
            <a:r>
              <a:rPr dirty="0"/>
              <a:t>Law of </a:t>
            </a:r>
            <a:r>
              <a:rPr spc="-5" dirty="0"/>
              <a:t>return to scales: Long </a:t>
            </a:r>
            <a:r>
              <a:rPr dirty="0"/>
              <a:t>run  </a:t>
            </a:r>
            <a:r>
              <a:rPr spc="-5" dirty="0"/>
              <a:t>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791200" y="16764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0"/>
                </a:moveTo>
                <a:lnTo>
                  <a:pt x="27979" y="5457"/>
                </a:lnTo>
                <a:lnTo>
                  <a:pt x="52387" y="19843"/>
                </a:lnTo>
                <a:lnTo>
                  <a:pt x="69651" y="40183"/>
                </a:lnTo>
                <a:lnTo>
                  <a:pt x="76200" y="63500"/>
                </a:lnTo>
                <a:lnTo>
                  <a:pt x="76200" y="317500"/>
                </a:lnTo>
                <a:lnTo>
                  <a:pt x="82748" y="340816"/>
                </a:lnTo>
                <a:lnTo>
                  <a:pt x="100012" y="361156"/>
                </a:lnTo>
                <a:lnTo>
                  <a:pt x="124420" y="375542"/>
                </a:lnTo>
                <a:lnTo>
                  <a:pt x="152400" y="381000"/>
                </a:lnTo>
                <a:lnTo>
                  <a:pt x="124420" y="386457"/>
                </a:lnTo>
                <a:lnTo>
                  <a:pt x="100012" y="400843"/>
                </a:lnTo>
                <a:lnTo>
                  <a:pt x="82748" y="421183"/>
                </a:lnTo>
                <a:lnTo>
                  <a:pt x="76200" y="444500"/>
                </a:lnTo>
                <a:lnTo>
                  <a:pt x="76200" y="698500"/>
                </a:lnTo>
                <a:lnTo>
                  <a:pt x="69651" y="721816"/>
                </a:lnTo>
                <a:lnTo>
                  <a:pt x="52387" y="742156"/>
                </a:lnTo>
                <a:lnTo>
                  <a:pt x="27979" y="756542"/>
                </a:ln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0"/>
                </a:moveTo>
                <a:lnTo>
                  <a:pt x="27979" y="5457"/>
                </a:lnTo>
                <a:lnTo>
                  <a:pt x="52387" y="19843"/>
                </a:lnTo>
                <a:lnTo>
                  <a:pt x="69651" y="40183"/>
                </a:lnTo>
                <a:lnTo>
                  <a:pt x="76200" y="63500"/>
                </a:lnTo>
                <a:lnTo>
                  <a:pt x="76200" y="317500"/>
                </a:lnTo>
                <a:lnTo>
                  <a:pt x="82748" y="340816"/>
                </a:lnTo>
                <a:lnTo>
                  <a:pt x="100012" y="361156"/>
                </a:lnTo>
                <a:lnTo>
                  <a:pt x="124420" y="375542"/>
                </a:lnTo>
                <a:lnTo>
                  <a:pt x="152400" y="381000"/>
                </a:lnTo>
                <a:lnTo>
                  <a:pt x="124420" y="386457"/>
                </a:lnTo>
                <a:lnTo>
                  <a:pt x="100012" y="400843"/>
                </a:lnTo>
                <a:lnTo>
                  <a:pt x="82748" y="421183"/>
                </a:lnTo>
                <a:lnTo>
                  <a:pt x="76200" y="444500"/>
                </a:lnTo>
                <a:lnTo>
                  <a:pt x="76200" y="698500"/>
                </a:lnTo>
                <a:lnTo>
                  <a:pt x="69651" y="721816"/>
                </a:lnTo>
                <a:lnTo>
                  <a:pt x="52387" y="742156"/>
                </a:lnTo>
                <a:lnTo>
                  <a:pt x="27979" y="756542"/>
                </a:ln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38100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0"/>
                </a:moveTo>
                <a:lnTo>
                  <a:pt x="27979" y="5913"/>
                </a:lnTo>
                <a:lnTo>
                  <a:pt x="52387" y="21589"/>
                </a:lnTo>
                <a:lnTo>
                  <a:pt x="69651" y="43934"/>
                </a:lnTo>
                <a:lnTo>
                  <a:pt x="76200" y="69850"/>
                </a:lnTo>
                <a:lnTo>
                  <a:pt x="76200" y="349250"/>
                </a:lnTo>
                <a:lnTo>
                  <a:pt x="82748" y="374630"/>
                </a:lnTo>
                <a:lnTo>
                  <a:pt x="100012" y="397033"/>
                </a:lnTo>
                <a:lnTo>
                  <a:pt x="124420" y="413007"/>
                </a:lnTo>
                <a:lnTo>
                  <a:pt x="152400" y="419100"/>
                </a:lnTo>
                <a:lnTo>
                  <a:pt x="124420" y="425013"/>
                </a:lnTo>
                <a:lnTo>
                  <a:pt x="100012" y="440689"/>
                </a:lnTo>
                <a:lnTo>
                  <a:pt x="82748" y="463034"/>
                </a:lnTo>
                <a:lnTo>
                  <a:pt x="76200" y="488950"/>
                </a:lnTo>
                <a:lnTo>
                  <a:pt x="76200" y="768350"/>
                </a:lnTo>
                <a:lnTo>
                  <a:pt x="69651" y="793730"/>
                </a:lnTo>
                <a:lnTo>
                  <a:pt x="52387" y="816133"/>
                </a:lnTo>
                <a:lnTo>
                  <a:pt x="27979" y="832107"/>
                </a:lnTo>
                <a:lnTo>
                  <a:pt x="0" y="838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8540" y="1863090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Increasing returns to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340" y="3082290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Constant returns to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5009" y="4149090"/>
            <a:ext cx="302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Decreasing </a:t>
            </a:r>
            <a:r>
              <a:rPr sz="1800" b="1" spc="-5" dirty="0">
                <a:latin typeface="Arial"/>
                <a:cs typeface="Arial"/>
              </a:rPr>
              <a:t>returns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785620"/>
            <a:ext cx="486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Inputs </a:t>
            </a:r>
            <a:r>
              <a:rPr sz="1800" b="1" spc="-5" dirty="0">
                <a:latin typeface="Arial"/>
                <a:cs typeface="Arial"/>
              </a:rPr>
              <a:t>10% increase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Outputs </a:t>
            </a:r>
            <a:r>
              <a:rPr sz="1800" b="1" spc="-10" dirty="0">
                <a:latin typeface="Arial"/>
                <a:cs typeface="Arial"/>
              </a:rPr>
              <a:t>15%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096259"/>
            <a:ext cx="486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Inputs </a:t>
            </a:r>
            <a:r>
              <a:rPr sz="1800" b="1" spc="-5" dirty="0">
                <a:latin typeface="Arial"/>
                <a:cs typeface="Arial"/>
              </a:rPr>
              <a:t>10% increase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Outputs </a:t>
            </a:r>
            <a:r>
              <a:rPr sz="1800" b="1" spc="-10" dirty="0">
                <a:latin typeface="Arial"/>
                <a:cs typeface="Arial"/>
              </a:rPr>
              <a:t>10%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4071620"/>
            <a:ext cx="473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Inputs </a:t>
            </a:r>
            <a:r>
              <a:rPr sz="1800" b="1" spc="-5" dirty="0">
                <a:latin typeface="Arial"/>
                <a:cs typeface="Arial"/>
              </a:rPr>
              <a:t>10% increase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Outputs 5%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0" y="5981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6019800"/>
            <a:ext cx="4053840" cy="0"/>
          </a:xfrm>
          <a:custGeom>
            <a:avLst/>
            <a:gdLst/>
            <a:ahLst/>
            <a:cxnLst/>
            <a:rect l="l" t="t" r="r" b="b"/>
            <a:pathLst>
              <a:path w="4053840">
                <a:moveTo>
                  <a:pt x="0" y="0"/>
                </a:moveTo>
                <a:lnTo>
                  <a:pt x="405384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100" y="46482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4707890"/>
            <a:ext cx="0" cy="1464310"/>
          </a:xfrm>
          <a:custGeom>
            <a:avLst/>
            <a:gdLst/>
            <a:ahLst/>
            <a:cxnLst/>
            <a:rect l="l" t="t" r="r" b="b"/>
            <a:pathLst>
              <a:path h="1464310">
                <a:moveTo>
                  <a:pt x="0" y="0"/>
                </a:moveTo>
                <a:lnTo>
                  <a:pt x="0" y="146431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6970" y="58293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2859"/>
                </a:lnTo>
                <a:lnTo>
                  <a:pt x="22860" y="53340"/>
                </a:lnTo>
                <a:lnTo>
                  <a:pt x="53340" y="30480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6660" y="57835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09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3339" y="2921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6350" y="573659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60"/>
                </a:lnTo>
                <a:lnTo>
                  <a:pt x="22860" y="53340"/>
                </a:lnTo>
                <a:lnTo>
                  <a:pt x="53339" y="3048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6039" y="56908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4130" y="53339"/>
                </a:lnTo>
                <a:lnTo>
                  <a:pt x="53340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0" y="564515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9210" y="0"/>
                </a:moveTo>
                <a:lnTo>
                  <a:pt x="0" y="22859"/>
                </a:lnTo>
                <a:lnTo>
                  <a:pt x="22860" y="53340"/>
                </a:lnTo>
                <a:lnTo>
                  <a:pt x="52069" y="30480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6689" y="559815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4129"/>
                </a:lnTo>
                <a:lnTo>
                  <a:pt x="22860" y="53339"/>
                </a:lnTo>
                <a:lnTo>
                  <a:pt x="53340" y="3047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6379" y="55524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3339" y="3048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6070" y="55067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2860" y="53339"/>
                </a:lnTo>
                <a:lnTo>
                  <a:pt x="53340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5760" y="54610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79" y="0"/>
                </a:moveTo>
                <a:lnTo>
                  <a:pt x="0" y="22859"/>
                </a:lnTo>
                <a:lnTo>
                  <a:pt x="24129" y="53340"/>
                </a:lnTo>
                <a:lnTo>
                  <a:pt x="53339" y="29209"/>
                </a:lnTo>
                <a:lnTo>
                  <a:pt x="304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5450" y="541400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4130" y="53339"/>
                </a:lnTo>
                <a:lnTo>
                  <a:pt x="53339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26410" y="536829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9209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2069" y="3048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86100" y="53225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2859"/>
                </a:lnTo>
                <a:lnTo>
                  <a:pt x="22860" y="53339"/>
                </a:lnTo>
                <a:lnTo>
                  <a:pt x="53339" y="3047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5789" y="52755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4130"/>
                </a:lnTo>
                <a:lnTo>
                  <a:pt x="22860" y="53340"/>
                </a:lnTo>
                <a:lnTo>
                  <a:pt x="53340" y="3048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5479" y="522985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4130" y="53339"/>
                </a:lnTo>
                <a:lnTo>
                  <a:pt x="53340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5170" y="51841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79" y="0"/>
                </a:moveTo>
                <a:lnTo>
                  <a:pt x="0" y="22860"/>
                </a:lnTo>
                <a:lnTo>
                  <a:pt x="24129" y="53340"/>
                </a:lnTo>
                <a:lnTo>
                  <a:pt x="53339" y="3048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26129" y="51384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2859"/>
                </a:lnTo>
                <a:lnTo>
                  <a:pt x="22860" y="53339"/>
                </a:lnTo>
                <a:lnTo>
                  <a:pt x="53340" y="2920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5820" y="509142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79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3339" y="3048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900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5200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012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6329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125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7459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239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8590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352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972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465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085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3577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197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8690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6310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804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1424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917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65370" y="5086350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0" y="0"/>
                </a:moveTo>
                <a:lnTo>
                  <a:pt x="11429" y="0"/>
                </a:lnTo>
                <a:lnTo>
                  <a:pt x="114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52820" y="5680709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7779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2069" y="1650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85509" y="564642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7779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0800" y="1777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18200" y="5613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4289" y="50800"/>
                </a:lnTo>
                <a:lnTo>
                  <a:pt x="50800" y="1650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50890" y="55791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0800" y="1650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579" y="5544820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16510" y="0"/>
                </a:moveTo>
                <a:lnTo>
                  <a:pt x="0" y="34289"/>
                </a:lnTo>
                <a:lnTo>
                  <a:pt x="33020" y="52069"/>
                </a:lnTo>
                <a:lnTo>
                  <a:pt x="50800" y="1777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5000" y="5511800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7779" y="0"/>
                </a:moveTo>
                <a:lnTo>
                  <a:pt x="0" y="34290"/>
                </a:lnTo>
                <a:lnTo>
                  <a:pt x="34289" y="50800"/>
                </a:lnTo>
                <a:lnTo>
                  <a:pt x="52070" y="1650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47690" y="5477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7780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0800" y="17779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0379" y="54444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3020"/>
                </a:lnTo>
                <a:lnTo>
                  <a:pt x="33020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13070" y="5410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09" y="0"/>
                </a:moveTo>
                <a:lnTo>
                  <a:pt x="0" y="34290"/>
                </a:lnTo>
                <a:lnTo>
                  <a:pt x="33019" y="50800"/>
                </a:lnTo>
                <a:lnTo>
                  <a:pt x="50800" y="16509"/>
                </a:lnTo>
                <a:lnTo>
                  <a:pt x="165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44490" y="5375909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17780" y="0"/>
                </a:moveTo>
                <a:lnTo>
                  <a:pt x="0" y="34289"/>
                </a:lnTo>
                <a:lnTo>
                  <a:pt x="34289" y="52069"/>
                </a:lnTo>
                <a:lnTo>
                  <a:pt x="50800" y="17779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77179" y="53428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4290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09870" y="53086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09" y="0"/>
                </a:moveTo>
                <a:lnTo>
                  <a:pt x="0" y="34290"/>
                </a:lnTo>
                <a:lnTo>
                  <a:pt x="33019" y="50800"/>
                </a:lnTo>
                <a:lnTo>
                  <a:pt x="50800" y="17780"/>
                </a:lnTo>
                <a:lnTo>
                  <a:pt x="165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42559" y="52755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3020"/>
                </a:lnTo>
                <a:lnTo>
                  <a:pt x="33019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75250" y="5241290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29" h="50800">
                <a:moveTo>
                  <a:pt x="16510" y="0"/>
                </a:moveTo>
                <a:lnTo>
                  <a:pt x="0" y="34290"/>
                </a:lnTo>
                <a:lnTo>
                  <a:pt x="33020" y="50800"/>
                </a:lnTo>
                <a:lnTo>
                  <a:pt x="49529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6670" y="5207000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17779" y="0"/>
                </a:moveTo>
                <a:lnTo>
                  <a:pt x="0" y="34290"/>
                </a:lnTo>
                <a:lnTo>
                  <a:pt x="34289" y="52069"/>
                </a:lnTo>
                <a:lnTo>
                  <a:pt x="50800" y="1778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39359" y="51739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4289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2050" y="51396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3020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03470" y="5105400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17779" y="0"/>
                </a:moveTo>
                <a:lnTo>
                  <a:pt x="0" y="34289"/>
                </a:lnTo>
                <a:lnTo>
                  <a:pt x="34289" y="52069"/>
                </a:lnTo>
                <a:lnTo>
                  <a:pt x="52069" y="1778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67909" y="5087620"/>
            <a:ext cx="19050" cy="35560"/>
          </a:xfrm>
          <a:custGeom>
            <a:avLst/>
            <a:gdLst/>
            <a:ahLst/>
            <a:cxnLst/>
            <a:rect l="l" t="t" r="r" b="b"/>
            <a:pathLst>
              <a:path w="19050" h="35560">
                <a:moveTo>
                  <a:pt x="17779" y="0"/>
                </a:moveTo>
                <a:lnTo>
                  <a:pt x="0" y="34289"/>
                </a:lnTo>
                <a:lnTo>
                  <a:pt x="2539" y="35559"/>
                </a:lnTo>
                <a:lnTo>
                  <a:pt x="19050" y="126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692D-0F21-4140-8730-C3012B08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CCE3-AD35-4666-BC88-D490509AC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5A6E2-0A9D-425F-B9B2-1BF44BF78535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239" y="121920"/>
            <a:ext cx="66763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Linearly Homogeneous</a:t>
            </a:r>
            <a:r>
              <a:rPr u="heavy" spc="55" dirty="0">
                <a:uFill>
                  <a:solidFill>
                    <a:srgbClr val="0000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production</a:t>
            </a:r>
          </a:p>
          <a:p>
            <a:pPr marL="419734" algn="ctr">
              <a:lnSpc>
                <a:spcPct val="100000"/>
              </a:lnSpc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405890"/>
            <a:ext cx="8202930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21971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long run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all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inputs are variable</a:t>
            </a:r>
            <a:r>
              <a:rPr sz="2400" b="1" spc="-5" dirty="0">
                <a:latin typeface="Arial"/>
                <a:cs typeface="Arial"/>
              </a:rPr>
              <a:t>. The production  function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Linearly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homogeneous </a:t>
            </a:r>
            <a:r>
              <a:rPr sz="2400" b="1" dirty="0">
                <a:latin typeface="Arial"/>
                <a:cs typeface="Arial"/>
              </a:rPr>
              <a:t>if all </a:t>
            </a:r>
            <a:r>
              <a:rPr sz="2400" b="1" spc="-5" dirty="0">
                <a:latin typeface="Arial"/>
                <a:cs typeface="Arial"/>
              </a:rPr>
              <a:t>inputs factors  are increased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same proportions </a:t>
            </a:r>
            <a:r>
              <a:rPr sz="2400" b="1" spc="-10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the output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52654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increased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same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proportion.</a:t>
            </a:r>
            <a:endParaRPr sz="2400">
              <a:latin typeface="Arial"/>
              <a:cs typeface="Arial"/>
            </a:endParaRPr>
          </a:p>
          <a:p>
            <a:pPr marL="1765300" marR="1333500" indent="-1752600">
              <a:lnSpc>
                <a:spcPct val="250000"/>
              </a:lnSpc>
              <a:spcBef>
                <a:spcPts val="2040"/>
              </a:spcBef>
            </a:pPr>
            <a:r>
              <a:rPr sz="1800" b="1" spc="-5" dirty="0">
                <a:latin typeface="Arial"/>
                <a:cs typeface="Arial"/>
              </a:rPr>
              <a:t>Constant returns to scale Homogeneous production function 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5443220"/>
            <a:ext cx="786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A </a:t>
            </a:r>
            <a:r>
              <a:rPr sz="1800" b="1" i="1" spc="-5" dirty="0">
                <a:latin typeface="Arial"/>
                <a:cs typeface="Arial"/>
              </a:rPr>
              <a:t>Linearly homogeneous Production </a:t>
            </a:r>
            <a:r>
              <a:rPr sz="1800" b="1" i="1" dirty="0">
                <a:latin typeface="Arial"/>
                <a:cs typeface="Arial"/>
              </a:rPr>
              <a:t>function Q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i="1" dirty="0">
                <a:latin typeface="Arial"/>
                <a:cs typeface="Arial"/>
              </a:rPr>
              <a:t>f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i="1" dirty="0">
                <a:latin typeface="Arial"/>
                <a:cs typeface="Arial"/>
              </a:rPr>
              <a:t>L, K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if </a:t>
            </a:r>
            <a:r>
              <a:rPr sz="1800" b="1" i="1" spc="-5" dirty="0">
                <a:latin typeface="Arial"/>
                <a:cs typeface="Arial"/>
              </a:rPr>
              <a:t>labour and capital </a:t>
            </a:r>
            <a:r>
              <a:rPr sz="1800" b="1" i="1" spc="-10" dirty="0">
                <a:latin typeface="Arial"/>
                <a:cs typeface="Arial"/>
              </a:rPr>
              <a:t>increased 10% </a:t>
            </a:r>
            <a:r>
              <a:rPr sz="1800" b="1" i="1" spc="-5" dirty="0">
                <a:latin typeface="Arial"/>
                <a:cs typeface="Arial"/>
              </a:rPr>
              <a:t>then </a:t>
            </a:r>
            <a:r>
              <a:rPr sz="1800" b="1" i="1" dirty="0">
                <a:latin typeface="Arial"/>
                <a:cs typeface="Arial"/>
              </a:rPr>
              <a:t>output </a:t>
            </a:r>
            <a:r>
              <a:rPr sz="1800" b="1" i="1" spc="-10" dirty="0">
                <a:latin typeface="Arial"/>
                <a:cs typeface="Arial"/>
              </a:rPr>
              <a:t>increased </a:t>
            </a:r>
            <a:r>
              <a:rPr sz="1800" b="1" i="1" spc="-5" dirty="0">
                <a:latin typeface="Arial"/>
                <a:cs typeface="Arial"/>
              </a:rPr>
              <a:t>the </a:t>
            </a:r>
            <a:r>
              <a:rPr sz="1800" b="1" i="1" spc="-10" dirty="0">
                <a:latin typeface="Arial"/>
                <a:cs typeface="Arial"/>
              </a:rPr>
              <a:t>same</a:t>
            </a:r>
            <a:r>
              <a:rPr sz="1800" b="1" i="1" spc="18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563879"/>
            <a:ext cx="66929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Homogeneous production</a:t>
            </a:r>
            <a:r>
              <a:rPr u="heavy" spc="55" dirty="0">
                <a:uFill>
                  <a:solidFill>
                    <a:srgbClr val="0000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dirty="0"/>
              <a:t>In </a:t>
            </a:r>
            <a:r>
              <a:rPr spc="-5" dirty="0"/>
              <a:t>the long run </a:t>
            </a:r>
            <a:r>
              <a:rPr dirty="0">
                <a:solidFill>
                  <a:srgbClr val="CC0000"/>
                </a:solidFill>
              </a:rPr>
              <a:t>all </a:t>
            </a:r>
            <a:r>
              <a:rPr spc="-5" dirty="0">
                <a:solidFill>
                  <a:srgbClr val="CC0000"/>
                </a:solidFill>
              </a:rPr>
              <a:t>inputs are variable</a:t>
            </a:r>
            <a:r>
              <a:rPr spc="-5" dirty="0"/>
              <a:t>. The production  function</a:t>
            </a:r>
            <a:r>
              <a:rPr spc="0" dirty="0"/>
              <a:t> </a:t>
            </a:r>
            <a:r>
              <a:rPr dirty="0"/>
              <a:t>is	</a:t>
            </a:r>
            <a:r>
              <a:rPr spc="-5" dirty="0"/>
              <a:t>homogeneous </a:t>
            </a:r>
            <a:r>
              <a:rPr dirty="0"/>
              <a:t>if </a:t>
            </a:r>
            <a:r>
              <a:rPr spc="-5" dirty="0"/>
              <a:t>all inputs factors are  increased </a:t>
            </a:r>
            <a:r>
              <a:rPr dirty="0"/>
              <a:t>in </a:t>
            </a:r>
            <a:r>
              <a:rPr spc="-5" dirty="0"/>
              <a:t>the </a:t>
            </a:r>
            <a:r>
              <a:rPr spc="-5" dirty="0">
                <a:solidFill>
                  <a:srgbClr val="CC0000"/>
                </a:solidFill>
              </a:rPr>
              <a:t>same proportions </a:t>
            </a:r>
            <a:r>
              <a:rPr dirty="0"/>
              <a:t>in </a:t>
            </a:r>
            <a:r>
              <a:rPr spc="-5" dirty="0"/>
              <a:t>order to</a:t>
            </a:r>
            <a:r>
              <a:rPr spc="30" dirty="0"/>
              <a:t> </a:t>
            </a:r>
            <a:r>
              <a:rPr spc="-10" dirty="0"/>
              <a:t>change</a:t>
            </a:r>
          </a:p>
          <a:p>
            <a:pPr marR="269875" algn="ctr">
              <a:lnSpc>
                <a:spcPct val="100000"/>
              </a:lnSpc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outputs.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Production </a:t>
            </a:r>
            <a:r>
              <a:rPr sz="1800" i="1" dirty="0">
                <a:latin typeface="Arial"/>
                <a:cs typeface="Arial"/>
              </a:rPr>
              <a:t>function Q </a:t>
            </a:r>
            <a:r>
              <a:rPr sz="1800" dirty="0"/>
              <a:t>= </a:t>
            </a:r>
            <a:r>
              <a:rPr sz="1800" i="1" dirty="0">
                <a:latin typeface="Arial"/>
                <a:cs typeface="Arial"/>
              </a:rPr>
              <a:t>f </a:t>
            </a:r>
            <a:r>
              <a:rPr sz="1800" dirty="0"/>
              <a:t>(</a:t>
            </a:r>
            <a:r>
              <a:rPr sz="1800" i="1" dirty="0">
                <a:latin typeface="Arial"/>
                <a:cs typeface="Arial"/>
              </a:rPr>
              <a:t>L, K </a:t>
            </a:r>
            <a:r>
              <a:rPr sz="1800" dirty="0"/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3859" y="3737609"/>
            <a:ext cx="452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1800" b="1" i="1" dirty="0">
                <a:latin typeface="Arial"/>
                <a:cs typeface="Arial"/>
              </a:rPr>
              <a:t>Q^	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f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CC0000"/>
                </a:solidFill>
                <a:latin typeface="Arial"/>
                <a:cs typeface="Arial"/>
              </a:rPr>
              <a:t>L+L.10%, K+K.10%</a:t>
            </a:r>
            <a:r>
              <a:rPr sz="1800" b="1" i="1" spc="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)-</a:t>
            </a:r>
            <a:endParaRPr sz="1800" dirty="0">
              <a:latin typeface="Arial"/>
              <a:cs typeface="Arial"/>
            </a:endParaRPr>
          </a:p>
          <a:p>
            <a:pPr marL="825500">
              <a:lnSpc>
                <a:spcPct val="100000"/>
              </a:lnSpc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increased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same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proportion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772659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Increasing returns 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8870" y="4757420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382259"/>
            <a:ext cx="83204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198495" algn="l"/>
              </a:tabLst>
            </a:pPr>
            <a:r>
              <a:rPr sz="1800" b="1" spc="-5" dirty="0">
                <a:latin typeface="Arial"/>
                <a:cs typeface="Arial"/>
              </a:rPr>
              <a:t>Constant returns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	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R="40640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Decreasing </a:t>
            </a:r>
            <a:r>
              <a:rPr sz="1800" b="1" spc="-5" dirty="0">
                <a:latin typeface="Arial"/>
                <a:cs typeface="Arial"/>
              </a:rPr>
              <a:t>returns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scale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1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8%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563879"/>
            <a:ext cx="66929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Homogeneous production</a:t>
            </a:r>
            <a:r>
              <a:rPr u="heavy" spc="55" dirty="0">
                <a:uFill>
                  <a:solidFill>
                    <a:srgbClr val="0000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dirty="0"/>
              <a:t>In </a:t>
            </a:r>
            <a:r>
              <a:rPr spc="-5" dirty="0"/>
              <a:t>the long run </a:t>
            </a:r>
            <a:r>
              <a:rPr dirty="0">
                <a:solidFill>
                  <a:srgbClr val="CC0000"/>
                </a:solidFill>
              </a:rPr>
              <a:t>all </a:t>
            </a:r>
            <a:r>
              <a:rPr spc="-5" dirty="0">
                <a:solidFill>
                  <a:srgbClr val="CC0000"/>
                </a:solidFill>
              </a:rPr>
              <a:t>inputs are variable</a:t>
            </a:r>
            <a:r>
              <a:rPr spc="-5" dirty="0"/>
              <a:t>. The production  function</a:t>
            </a:r>
            <a:r>
              <a:rPr spc="0" dirty="0"/>
              <a:t> </a:t>
            </a:r>
            <a:r>
              <a:rPr dirty="0"/>
              <a:t>is	</a:t>
            </a:r>
            <a:r>
              <a:rPr spc="-5" dirty="0"/>
              <a:t>homogeneous </a:t>
            </a:r>
            <a:r>
              <a:rPr dirty="0"/>
              <a:t>if </a:t>
            </a:r>
            <a:r>
              <a:rPr spc="-5" dirty="0">
                <a:solidFill>
                  <a:srgbClr val="CC0000"/>
                </a:solidFill>
              </a:rPr>
              <a:t>all inputs </a:t>
            </a:r>
            <a:r>
              <a:rPr spc="-5" dirty="0"/>
              <a:t>factors are  increased </a:t>
            </a:r>
            <a:r>
              <a:rPr dirty="0"/>
              <a:t>in </a:t>
            </a:r>
            <a:r>
              <a:rPr spc="-5" dirty="0"/>
              <a:t>the </a:t>
            </a:r>
            <a:r>
              <a:rPr spc="-5" dirty="0">
                <a:solidFill>
                  <a:srgbClr val="CC0000"/>
                </a:solidFill>
              </a:rPr>
              <a:t>same proportions </a:t>
            </a:r>
            <a:r>
              <a:rPr dirty="0"/>
              <a:t>in </a:t>
            </a:r>
            <a:r>
              <a:rPr spc="-5" dirty="0"/>
              <a:t>order to</a:t>
            </a:r>
            <a:r>
              <a:rPr spc="30" dirty="0"/>
              <a:t> </a:t>
            </a:r>
            <a:r>
              <a:rPr spc="-10" dirty="0"/>
              <a:t>change</a:t>
            </a:r>
          </a:p>
          <a:p>
            <a:pPr marR="269875" algn="ctr">
              <a:lnSpc>
                <a:spcPct val="100000"/>
              </a:lnSpc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outputs.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Production </a:t>
            </a:r>
            <a:r>
              <a:rPr sz="1800" i="1" dirty="0">
                <a:latin typeface="Arial"/>
                <a:cs typeface="Arial"/>
              </a:rPr>
              <a:t>function Q </a:t>
            </a:r>
            <a:r>
              <a:rPr sz="1800" dirty="0"/>
              <a:t>= </a:t>
            </a:r>
            <a:r>
              <a:rPr sz="1800" i="1" dirty="0">
                <a:latin typeface="Arial"/>
                <a:cs typeface="Arial"/>
              </a:rPr>
              <a:t>f </a:t>
            </a:r>
            <a:r>
              <a:rPr sz="1800" dirty="0"/>
              <a:t>(</a:t>
            </a:r>
            <a:r>
              <a:rPr sz="1800" i="1" dirty="0">
                <a:latin typeface="Arial"/>
                <a:cs typeface="Arial"/>
              </a:rPr>
              <a:t>L, K </a:t>
            </a:r>
            <a:r>
              <a:rPr sz="1800" dirty="0"/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3859" y="3737609"/>
            <a:ext cx="452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1800" b="1" i="1" dirty="0">
                <a:latin typeface="Arial"/>
                <a:cs typeface="Arial"/>
              </a:rPr>
              <a:t>Q</a:t>
            </a:r>
            <a:r>
              <a:rPr lang="en-US" sz="1800" b="1" i="1" dirty="0">
                <a:latin typeface="Arial"/>
                <a:cs typeface="Arial"/>
              </a:rPr>
              <a:t>1</a:t>
            </a:r>
            <a:r>
              <a:rPr sz="1800" b="1" i="1" dirty="0"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f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CC0000"/>
                </a:solidFill>
                <a:latin typeface="Arial"/>
                <a:cs typeface="Arial"/>
              </a:rPr>
              <a:t>L+L.10%, K+K.10%</a:t>
            </a:r>
            <a:r>
              <a:rPr sz="1800" b="1" i="1" spc="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)-</a:t>
            </a:r>
            <a:endParaRPr sz="1800" dirty="0">
              <a:latin typeface="Arial"/>
              <a:cs typeface="Arial"/>
            </a:endParaRPr>
          </a:p>
          <a:p>
            <a:pPr marL="825500">
              <a:lnSpc>
                <a:spcPct val="100000"/>
              </a:lnSpc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increased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same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proportion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772659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Increasing returns 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scale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8870" y="4757420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382259"/>
            <a:ext cx="83204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198495" algn="l"/>
              </a:tabLst>
            </a:pPr>
            <a:r>
              <a:rPr sz="1800" b="1" spc="-5" dirty="0">
                <a:latin typeface="Arial"/>
                <a:cs typeface="Arial"/>
              </a:rPr>
              <a:t>Constant returns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	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R="40640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Decreasing </a:t>
            </a:r>
            <a:r>
              <a:rPr sz="1800" b="1" spc="-5" dirty="0">
                <a:latin typeface="Arial"/>
                <a:cs typeface="Arial"/>
              </a:rPr>
              <a:t>returns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scale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1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8%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59329" y="426720"/>
            <a:ext cx="45123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0000"/>
                </a:solidFill>
              </a:rPr>
              <a:t>Production</a:t>
            </a:r>
            <a:r>
              <a:rPr sz="3300" spc="-35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Function</a:t>
            </a:r>
            <a:endParaRPr sz="3300"/>
          </a:p>
        </p:txBody>
      </p:sp>
      <p:sp>
        <p:nvSpPr>
          <p:cNvPr id="15" name="object 15"/>
          <p:cNvSpPr txBox="1"/>
          <p:nvPr/>
        </p:nvSpPr>
        <p:spPr>
          <a:xfrm>
            <a:off x="231140" y="1709420"/>
            <a:ext cx="8514715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Production function means the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functional relationship </a:t>
            </a:r>
            <a:r>
              <a:rPr sz="2700" spc="-5" dirty="0">
                <a:latin typeface="Georgia"/>
                <a:cs typeface="Georgia"/>
              </a:rPr>
              <a:t> between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 and outputs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process of  production.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06248"/>
              </a:buClr>
              <a:buFont typeface="Wingdings 2"/>
              <a:buChar char=""/>
            </a:pPr>
            <a:endParaRPr sz="3950">
              <a:latin typeface="Times New Roman"/>
              <a:cs typeface="Times New Roman"/>
            </a:endParaRPr>
          </a:p>
          <a:p>
            <a:pPr marL="285750" marR="100965" indent="-273050">
              <a:lnSpc>
                <a:spcPct val="10000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It is a </a:t>
            </a:r>
            <a:r>
              <a:rPr sz="2700" spc="-5" dirty="0">
                <a:latin typeface="Georgia"/>
                <a:cs typeface="Georgia"/>
              </a:rPr>
              <a:t>technical relation which connects </a:t>
            </a:r>
            <a:r>
              <a:rPr sz="2700" spc="-10" dirty="0">
                <a:latin typeface="Georgia"/>
                <a:cs typeface="Georgia"/>
              </a:rPr>
              <a:t>factors </a:t>
            </a:r>
            <a:r>
              <a:rPr sz="2700" spc="-5" dirty="0">
                <a:latin typeface="Georgia"/>
                <a:cs typeface="Georgia"/>
              </a:rPr>
              <a:t>inputs  used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production function and the level of  outputs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270" y="5059679"/>
            <a:ext cx="8680450" cy="136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7410" y="5534659"/>
            <a:ext cx="7406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Q = f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(Land, Labour, 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Capital, Organization,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Technology,</a:t>
            </a:r>
            <a:r>
              <a:rPr sz="2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etc)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850" y="1894839"/>
            <a:ext cx="8242300" cy="4188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01900" y="426720"/>
            <a:ext cx="40328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Georgia"/>
                <a:cs typeface="Georgia"/>
              </a:rPr>
              <a:t>Factors of</a:t>
            </a:r>
            <a:r>
              <a:rPr sz="3300" b="0" spc="-55" dirty="0">
                <a:latin typeface="Georgia"/>
                <a:cs typeface="Georgia"/>
              </a:rPr>
              <a:t> </a:t>
            </a:r>
            <a:r>
              <a:rPr sz="3300" b="0" spc="-5" dirty="0">
                <a:latin typeface="Georgia"/>
                <a:cs typeface="Georgia"/>
              </a:rPr>
              <a:t>Production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09930" y="426720"/>
            <a:ext cx="771588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9079" algn="l"/>
              </a:tabLst>
            </a:pP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 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:</a:t>
            </a:r>
            <a:r>
              <a:rPr sz="3300" b="0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Fixed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	and Variable</a:t>
            </a:r>
            <a:r>
              <a:rPr sz="3300" b="0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1560829"/>
            <a:ext cx="7851775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70104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The factors </a:t>
            </a:r>
            <a:r>
              <a:rPr sz="2700" dirty="0">
                <a:latin typeface="Georgia"/>
                <a:cs typeface="Georgia"/>
              </a:rPr>
              <a:t>of </a:t>
            </a:r>
            <a:r>
              <a:rPr sz="2700" spc="-5" dirty="0">
                <a:latin typeface="Georgia"/>
                <a:cs typeface="Georgia"/>
              </a:rPr>
              <a:t>production that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lang="en-IN" sz="2700" dirty="0">
                <a:latin typeface="Georgia"/>
                <a:cs typeface="Georgia"/>
              </a:rPr>
              <a:t>used to </a:t>
            </a:r>
            <a:r>
              <a:rPr sz="2700" spc="-5" dirty="0">
                <a:latin typeface="Georgia"/>
                <a:cs typeface="Georgia"/>
              </a:rPr>
              <a:t>carry out the production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called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inputs.</a:t>
            </a:r>
            <a:endParaRPr sz="2700" dirty="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Land, Labour, Capital, Organizer, Technology, </a:t>
            </a:r>
            <a:r>
              <a:rPr sz="2700" spc="-10" dirty="0">
                <a:latin typeface="Georgia"/>
                <a:cs typeface="Georgia"/>
              </a:rPr>
              <a:t>are  </a:t>
            </a:r>
            <a:r>
              <a:rPr sz="2700" spc="-5" dirty="0">
                <a:latin typeface="Georgia"/>
                <a:cs typeface="Georgia"/>
              </a:rPr>
              <a:t>the example of inputs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5800" y="4800600"/>
            <a:ext cx="1558290" cy="381000"/>
          </a:xfrm>
          <a:custGeom>
            <a:avLst/>
            <a:gdLst/>
            <a:ahLst/>
            <a:cxnLst/>
            <a:rect l="l" t="t" r="r" b="b"/>
            <a:pathLst>
              <a:path w="1558289" h="381000">
                <a:moveTo>
                  <a:pt x="1558289" y="381000"/>
                </a:moveTo>
                <a:lnTo>
                  <a:pt x="1558289" y="190500"/>
                </a:lnTo>
                <a:lnTo>
                  <a:pt x="0" y="190500"/>
                </a:ln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6239" y="4800600"/>
            <a:ext cx="1559560" cy="381000"/>
          </a:xfrm>
          <a:custGeom>
            <a:avLst/>
            <a:gdLst/>
            <a:ahLst/>
            <a:cxnLst/>
            <a:rect l="l" t="t" r="r" b="b"/>
            <a:pathLst>
              <a:path w="1559560" h="381000">
                <a:moveTo>
                  <a:pt x="0" y="381000"/>
                </a:moveTo>
                <a:lnTo>
                  <a:pt x="0" y="190500"/>
                </a:lnTo>
                <a:lnTo>
                  <a:pt x="1559560" y="190500"/>
                </a:lnTo>
                <a:lnTo>
                  <a:pt x="155956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9760" y="4038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2545079" y="0"/>
                </a:moveTo>
                <a:lnTo>
                  <a:pt x="125729" y="0"/>
                </a:lnTo>
                <a:lnTo>
                  <a:pt x="79831" y="10914"/>
                </a:lnTo>
                <a:lnTo>
                  <a:pt x="39528" y="39687"/>
                </a:lnTo>
                <a:lnTo>
                  <a:pt x="10894" y="80367"/>
                </a:lnTo>
                <a:lnTo>
                  <a:pt x="0" y="127000"/>
                </a:lnTo>
                <a:lnTo>
                  <a:pt x="0" y="635000"/>
                </a:lnTo>
                <a:lnTo>
                  <a:pt x="10894" y="681632"/>
                </a:lnTo>
                <a:lnTo>
                  <a:pt x="39528" y="722312"/>
                </a:lnTo>
                <a:lnTo>
                  <a:pt x="79831" y="751085"/>
                </a:lnTo>
                <a:lnTo>
                  <a:pt x="125729" y="762000"/>
                </a:lnTo>
                <a:lnTo>
                  <a:pt x="2545079" y="762000"/>
                </a:lnTo>
                <a:lnTo>
                  <a:pt x="2591712" y="751085"/>
                </a:lnTo>
                <a:lnTo>
                  <a:pt x="2632392" y="722312"/>
                </a:lnTo>
                <a:lnTo>
                  <a:pt x="2661165" y="681632"/>
                </a:lnTo>
                <a:lnTo>
                  <a:pt x="2672079" y="635000"/>
                </a:lnTo>
                <a:lnTo>
                  <a:pt x="2672079" y="127000"/>
                </a:lnTo>
                <a:lnTo>
                  <a:pt x="2661165" y="80367"/>
                </a:lnTo>
                <a:lnTo>
                  <a:pt x="2632392" y="39687"/>
                </a:lnTo>
                <a:lnTo>
                  <a:pt x="2591712" y="10914"/>
                </a:lnTo>
                <a:lnTo>
                  <a:pt x="2545079" y="0"/>
                </a:lnTo>
                <a:close/>
              </a:path>
            </a:pathLst>
          </a:custGeom>
          <a:solidFill>
            <a:srgbClr val="D0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9760" y="4038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125729" y="0"/>
                </a:moveTo>
                <a:lnTo>
                  <a:pt x="79831" y="10914"/>
                </a:lnTo>
                <a:lnTo>
                  <a:pt x="39528" y="39687"/>
                </a:lnTo>
                <a:lnTo>
                  <a:pt x="10894" y="80367"/>
                </a:lnTo>
                <a:lnTo>
                  <a:pt x="0" y="127000"/>
                </a:lnTo>
                <a:lnTo>
                  <a:pt x="0" y="635000"/>
                </a:lnTo>
                <a:lnTo>
                  <a:pt x="10894" y="681632"/>
                </a:lnTo>
                <a:lnTo>
                  <a:pt x="39528" y="722312"/>
                </a:lnTo>
                <a:lnTo>
                  <a:pt x="79831" y="751085"/>
                </a:lnTo>
                <a:lnTo>
                  <a:pt x="125729" y="762000"/>
                </a:lnTo>
                <a:lnTo>
                  <a:pt x="2545079" y="762000"/>
                </a:lnTo>
                <a:lnTo>
                  <a:pt x="2591712" y="751085"/>
                </a:lnTo>
                <a:lnTo>
                  <a:pt x="2632392" y="722312"/>
                </a:lnTo>
                <a:lnTo>
                  <a:pt x="2661165" y="681632"/>
                </a:lnTo>
                <a:lnTo>
                  <a:pt x="2672079" y="635000"/>
                </a:lnTo>
                <a:lnTo>
                  <a:pt x="2672079" y="127000"/>
                </a:lnTo>
                <a:lnTo>
                  <a:pt x="2661165" y="80367"/>
                </a:lnTo>
                <a:lnTo>
                  <a:pt x="2632392" y="39687"/>
                </a:lnTo>
                <a:lnTo>
                  <a:pt x="2591712" y="10914"/>
                </a:lnTo>
                <a:lnTo>
                  <a:pt x="2545079" y="0"/>
                </a:lnTo>
                <a:lnTo>
                  <a:pt x="12572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76650" y="4254500"/>
            <a:ext cx="1638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Inputs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0200" y="5181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2546350" y="0"/>
                </a:moveTo>
                <a:lnTo>
                  <a:pt x="127000" y="0"/>
                </a:ln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784" y="751085"/>
                </a:lnTo>
                <a:lnTo>
                  <a:pt x="2633027" y="722312"/>
                </a:lnTo>
                <a:lnTo>
                  <a:pt x="2661364" y="681632"/>
                </a:lnTo>
                <a:lnTo>
                  <a:pt x="2672079" y="635000"/>
                </a:lnTo>
                <a:lnTo>
                  <a:pt x="2672079" y="125730"/>
                </a:lnTo>
                <a:lnTo>
                  <a:pt x="2661364" y="79831"/>
                </a:lnTo>
                <a:lnTo>
                  <a:pt x="2633027" y="39528"/>
                </a:lnTo>
                <a:lnTo>
                  <a:pt x="2592784" y="10894"/>
                </a:lnTo>
                <a:lnTo>
                  <a:pt x="2546350" y="0"/>
                </a:lnTo>
                <a:close/>
              </a:path>
            </a:pathLst>
          </a:custGeom>
          <a:solidFill>
            <a:srgbClr val="D0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0200" y="5181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127000" y="0"/>
                </a:move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784" y="751085"/>
                </a:lnTo>
                <a:lnTo>
                  <a:pt x="2633027" y="722312"/>
                </a:lnTo>
                <a:lnTo>
                  <a:pt x="2661364" y="681632"/>
                </a:lnTo>
                <a:lnTo>
                  <a:pt x="2672079" y="635000"/>
                </a:lnTo>
                <a:lnTo>
                  <a:pt x="2672079" y="125730"/>
                </a:lnTo>
                <a:lnTo>
                  <a:pt x="2661364" y="79831"/>
                </a:lnTo>
                <a:lnTo>
                  <a:pt x="2633027" y="39528"/>
                </a:lnTo>
                <a:lnTo>
                  <a:pt x="2592784" y="10894"/>
                </a:lnTo>
                <a:lnTo>
                  <a:pt x="2546350" y="0"/>
                </a:lnTo>
                <a:lnTo>
                  <a:pt x="127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45970" y="5397500"/>
            <a:ext cx="1709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Variable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18050" y="5181600"/>
            <a:ext cx="2673350" cy="762000"/>
          </a:xfrm>
          <a:custGeom>
            <a:avLst/>
            <a:gdLst/>
            <a:ahLst/>
            <a:cxnLst/>
            <a:rect l="l" t="t" r="r" b="b"/>
            <a:pathLst>
              <a:path w="2673350" h="762000">
                <a:moveTo>
                  <a:pt x="2546350" y="0"/>
                </a:moveTo>
                <a:lnTo>
                  <a:pt x="127000" y="0"/>
                </a:ln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982" y="751085"/>
                </a:lnTo>
                <a:lnTo>
                  <a:pt x="2633662" y="722312"/>
                </a:lnTo>
                <a:lnTo>
                  <a:pt x="2662435" y="681632"/>
                </a:lnTo>
                <a:lnTo>
                  <a:pt x="2673350" y="635000"/>
                </a:lnTo>
                <a:lnTo>
                  <a:pt x="2673350" y="125730"/>
                </a:lnTo>
                <a:lnTo>
                  <a:pt x="2662435" y="79831"/>
                </a:lnTo>
                <a:lnTo>
                  <a:pt x="2633662" y="39528"/>
                </a:lnTo>
                <a:lnTo>
                  <a:pt x="2592982" y="10894"/>
                </a:lnTo>
                <a:lnTo>
                  <a:pt x="2546350" y="0"/>
                </a:lnTo>
                <a:close/>
              </a:path>
            </a:pathLst>
          </a:custGeom>
          <a:solidFill>
            <a:srgbClr val="D0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18050" y="5181600"/>
            <a:ext cx="2673350" cy="762000"/>
          </a:xfrm>
          <a:custGeom>
            <a:avLst/>
            <a:gdLst/>
            <a:ahLst/>
            <a:cxnLst/>
            <a:rect l="l" t="t" r="r" b="b"/>
            <a:pathLst>
              <a:path w="2673350" h="762000">
                <a:moveTo>
                  <a:pt x="127000" y="0"/>
                </a:move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982" y="751085"/>
                </a:lnTo>
                <a:lnTo>
                  <a:pt x="2633662" y="722312"/>
                </a:lnTo>
                <a:lnTo>
                  <a:pt x="2662435" y="681632"/>
                </a:lnTo>
                <a:lnTo>
                  <a:pt x="2673350" y="635000"/>
                </a:lnTo>
                <a:lnTo>
                  <a:pt x="2673350" y="125730"/>
                </a:lnTo>
                <a:lnTo>
                  <a:pt x="2662435" y="79831"/>
                </a:lnTo>
                <a:lnTo>
                  <a:pt x="2633662" y="39528"/>
                </a:lnTo>
                <a:lnTo>
                  <a:pt x="2592982" y="10894"/>
                </a:lnTo>
                <a:lnTo>
                  <a:pt x="2546350" y="0"/>
                </a:lnTo>
                <a:lnTo>
                  <a:pt x="127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47970" y="5397500"/>
            <a:ext cx="141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Fixed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200" y="425450"/>
            <a:ext cx="7714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7810" algn="l"/>
              </a:tabLst>
            </a:pP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 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:</a:t>
            </a:r>
            <a:r>
              <a:rPr sz="3300" b="0" spc="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Fixed</a:t>
            </a:r>
            <a:r>
              <a:rPr sz="3300" b="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	and Variable</a:t>
            </a:r>
            <a:r>
              <a:rPr sz="3300" b="0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00" y="2479040"/>
            <a:ext cx="3885565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4483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spc="-5" dirty="0">
                <a:latin typeface="Georgia"/>
                <a:cs typeface="Georgia"/>
              </a:rPr>
              <a:t>Remain the </a:t>
            </a:r>
            <a:r>
              <a:rPr sz="2300" dirty="0">
                <a:latin typeface="Georgia"/>
                <a:cs typeface="Georgia"/>
              </a:rPr>
              <a:t>same </a:t>
            </a:r>
            <a:r>
              <a:rPr sz="2300" spc="-5" dirty="0">
                <a:latin typeface="Georgia"/>
                <a:cs typeface="Georgia"/>
              </a:rPr>
              <a:t>in the  </a:t>
            </a:r>
            <a:r>
              <a:rPr sz="2300" dirty="0">
                <a:latin typeface="Georgia"/>
                <a:cs typeface="Georgia"/>
              </a:rPr>
              <a:t>short </a:t>
            </a:r>
            <a:r>
              <a:rPr sz="2300" spc="-5" dirty="0">
                <a:latin typeface="Georgia"/>
                <a:cs typeface="Georgia"/>
              </a:rPr>
              <a:t>period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57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At </a:t>
            </a:r>
            <a:r>
              <a:rPr sz="2300" spc="-5" dirty="0">
                <a:latin typeface="Georgia"/>
                <a:cs typeface="Georgia"/>
              </a:rPr>
              <a:t>any level of out put, the  amount is remain the</a:t>
            </a:r>
            <a:r>
              <a:rPr sz="230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same.</a:t>
            </a:r>
            <a:endParaRPr sz="2300">
              <a:latin typeface="Georgia"/>
              <a:cs typeface="Georgia"/>
            </a:endParaRPr>
          </a:p>
          <a:p>
            <a:pPr marL="285750" marR="66675" indent="-273050">
              <a:lnSpc>
                <a:spcPct val="100000"/>
              </a:lnSpc>
              <a:spcBef>
                <a:spcPts val="57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The </a:t>
            </a:r>
            <a:r>
              <a:rPr sz="2300" spc="-5" dirty="0">
                <a:latin typeface="Georgia"/>
                <a:cs typeface="Georgia"/>
              </a:rPr>
              <a:t>cost </a:t>
            </a:r>
            <a:r>
              <a:rPr sz="2300" dirty="0">
                <a:latin typeface="Georgia"/>
                <a:cs typeface="Georgia"/>
              </a:rPr>
              <a:t>of </a:t>
            </a:r>
            <a:r>
              <a:rPr sz="2300" spc="-5" dirty="0">
                <a:latin typeface="Georgia"/>
                <a:cs typeface="Georgia"/>
              </a:rPr>
              <a:t>these inputs </a:t>
            </a:r>
            <a:r>
              <a:rPr sz="2300" dirty="0">
                <a:latin typeface="Georgia"/>
                <a:cs typeface="Georgia"/>
              </a:rPr>
              <a:t>are  </a:t>
            </a:r>
            <a:r>
              <a:rPr sz="2300" spc="-5" dirty="0">
                <a:latin typeface="Georgia"/>
                <a:cs typeface="Georgia"/>
              </a:rPr>
              <a:t>called </a:t>
            </a:r>
            <a:r>
              <a:rPr sz="2300" spc="-5" dirty="0">
                <a:solidFill>
                  <a:srgbClr val="FF0000"/>
                </a:solidFill>
                <a:latin typeface="Georgia"/>
                <a:cs typeface="Georgia"/>
              </a:rPr>
              <a:t>Fixed</a:t>
            </a:r>
            <a:r>
              <a:rPr sz="23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Georgia"/>
                <a:cs typeface="Georgia"/>
              </a:rPr>
              <a:t>Cost</a:t>
            </a:r>
            <a:endParaRPr sz="2300">
              <a:latin typeface="Georgia"/>
              <a:cs typeface="Georgia"/>
            </a:endParaRPr>
          </a:p>
          <a:p>
            <a:pPr marL="285750" marR="139065" indent="-273050">
              <a:lnSpc>
                <a:spcPct val="100000"/>
              </a:lnSpc>
              <a:spcBef>
                <a:spcPts val="57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spc="-5" dirty="0">
                <a:latin typeface="Georgia"/>
                <a:cs typeface="Georgia"/>
              </a:rPr>
              <a:t>Examples:- Building, </a:t>
            </a:r>
            <a:r>
              <a:rPr sz="2300" dirty="0">
                <a:latin typeface="Georgia"/>
                <a:cs typeface="Georgia"/>
              </a:rPr>
              <a:t>Land  </a:t>
            </a:r>
            <a:r>
              <a:rPr sz="2300" spc="-5" dirty="0">
                <a:latin typeface="Georgia"/>
                <a:cs typeface="Georgia"/>
              </a:rPr>
              <a:t>etc</a:t>
            </a:r>
            <a:endParaRPr sz="2300">
              <a:latin typeface="Georgia"/>
              <a:cs typeface="Georgia"/>
            </a:endParaRPr>
          </a:p>
          <a:p>
            <a:pPr marL="285750" marR="142875" indent="-273050">
              <a:lnSpc>
                <a:spcPct val="100000"/>
              </a:lnSpc>
              <a:spcBef>
                <a:spcPts val="470"/>
              </a:spcBef>
              <a:buClr>
                <a:srgbClr val="D06248"/>
              </a:buClr>
              <a:buSzPct val="84210"/>
              <a:buFont typeface="Wingdings"/>
              <a:buChar char=""/>
              <a:tabLst>
                <a:tab pos="285750" algn="l"/>
              </a:tabLst>
            </a:pPr>
            <a:r>
              <a:rPr sz="1900" dirty="0">
                <a:solidFill>
                  <a:srgbClr val="FF0000"/>
                </a:solidFill>
                <a:latin typeface="Georgia"/>
                <a:cs typeface="Georgia"/>
              </a:rPr>
              <a:t>( In </a:t>
            </a:r>
            <a:r>
              <a:rPr sz="1900" spc="-5" dirty="0">
                <a:solidFill>
                  <a:srgbClr val="FF0000"/>
                </a:solidFill>
                <a:latin typeface="Georgia"/>
                <a:cs typeface="Georgia"/>
              </a:rPr>
              <a:t>the long </a:t>
            </a:r>
            <a:r>
              <a:rPr sz="1900" dirty="0">
                <a:solidFill>
                  <a:srgbClr val="FF0000"/>
                </a:solidFill>
                <a:latin typeface="Georgia"/>
                <a:cs typeface="Georgia"/>
              </a:rPr>
              <a:t>run </a:t>
            </a:r>
            <a:r>
              <a:rPr sz="1900" spc="-10" dirty="0">
                <a:solidFill>
                  <a:srgbClr val="FF0000"/>
                </a:solidFill>
                <a:latin typeface="Georgia"/>
                <a:cs typeface="Georgia"/>
              </a:rPr>
              <a:t>fixed </a:t>
            </a:r>
            <a:r>
              <a:rPr sz="1900" spc="-5" dirty="0">
                <a:solidFill>
                  <a:srgbClr val="FF0000"/>
                </a:solidFill>
                <a:latin typeface="Georgia"/>
                <a:cs typeface="Georgia"/>
              </a:rPr>
              <a:t>inputs</a:t>
            </a:r>
            <a:r>
              <a:rPr sz="1900" spc="-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FF0000"/>
                </a:solidFill>
                <a:latin typeface="Georgia"/>
                <a:cs typeface="Georgia"/>
              </a:rPr>
              <a:t>are  </a:t>
            </a:r>
            <a:r>
              <a:rPr sz="1900" spc="-5" dirty="0">
                <a:solidFill>
                  <a:srgbClr val="FF0000"/>
                </a:solidFill>
                <a:latin typeface="Georgia"/>
                <a:cs typeface="Georgia"/>
              </a:rPr>
              <a:t>become</a:t>
            </a:r>
            <a:r>
              <a:rPr sz="19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Georgia"/>
                <a:cs typeface="Georgia"/>
              </a:rPr>
              <a:t>varies)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2219" y="1557020"/>
            <a:ext cx="70269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7985" algn="l"/>
              </a:tabLst>
            </a:pPr>
            <a:r>
              <a:rPr sz="2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Fixed</a:t>
            </a:r>
            <a:r>
              <a:rPr sz="2800" b="1" u="heavy" spc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inputs</a:t>
            </a:r>
            <a:r>
              <a:rPr sz="2800" b="1" spc="-5" dirty="0">
                <a:solidFill>
                  <a:srgbClr val="0000FF"/>
                </a:solidFill>
                <a:latin typeface="Georgia"/>
                <a:cs typeface="Georgia"/>
              </a:rPr>
              <a:t>	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Variable</a:t>
            </a:r>
            <a:r>
              <a:rPr sz="2800" b="1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inputs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4270" y="2479040"/>
            <a:ext cx="3724275" cy="297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99900"/>
              </a:lnSpc>
              <a:spcBef>
                <a:spcPts val="10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In </a:t>
            </a:r>
            <a:r>
              <a:rPr sz="2300" spc="-5" dirty="0">
                <a:latin typeface="Georgia"/>
                <a:cs typeface="Georgia"/>
              </a:rPr>
              <a:t>the long run </a:t>
            </a:r>
            <a:r>
              <a:rPr sz="2300" dirty="0">
                <a:latin typeface="Georgia"/>
                <a:cs typeface="Georgia"/>
              </a:rPr>
              <a:t>all </a:t>
            </a:r>
            <a:r>
              <a:rPr sz="2300" spc="-5" dirty="0">
                <a:latin typeface="Georgia"/>
                <a:cs typeface="Georgia"/>
              </a:rPr>
              <a:t>factors  </a:t>
            </a:r>
            <a:r>
              <a:rPr sz="2300" dirty="0">
                <a:latin typeface="Georgia"/>
                <a:cs typeface="Georgia"/>
              </a:rPr>
              <a:t>of </a:t>
            </a:r>
            <a:r>
              <a:rPr sz="2300" spc="-5" dirty="0">
                <a:latin typeface="Georgia"/>
                <a:cs typeface="Georgia"/>
              </a:rPr>
              <a:t>production </a:t>
            </a:r>
            <a:r>
              <a:rPr sz="2300" dirty="0">
                <a:latin typeface="Georgia"/>
                <a:cs typeface="Georgia"/>
              </a:rPr>
              <a:t>are </a:t>
            </a:r>
            <a:r>
              <a:rPr sz="2300" spc="-5" dirty="0">
                <a:latin typeface="Georgia"/>
                <a:cs typeface="Georgia"/>
              </a:rPr>
              <a:t>varies  according to </a:t>
            </a:r>
            <a:r>
              <a:rPr sz="2300" dirty="0">
                <a:latin typeface="Georgia"/>
                <a:cs typeface="Georgia"/>
              </a:rPr>
              <a:t>the </a:t>
            </a:r>
            <a:r>
              <a:rPr sz="2300" spc="-5" dirty="0">
                <a:latin typeface="Georgia"/>
                <a:cs typeface="Georgia"/>
              </a:rPr>
              <a:t>volume </a:t>
            </a:r>
            <a:r>
              <a:rPr sz="2300" dirty="0">
                <a:latin typeface="Georgia"/>
                <a:cs typeface="Georgia"/>
              </a:rPr>
              <a:t>of  </a:t>
            </a:r>
            <a:r>
              <a:rPr sz="2300" spc="-5" dirty="0">
                <a:latin typeface="Georgia"/>
                <a:cs typeface="Georgia"/>
              </a:rPr>
              <a:t>outputs.</a:t>
            </a:r>
            <a:endParaRPr sz="2300">
              <a:latin typeface="Georgia"/>
              <a:cs typeface="Georgia"/>
            </a:endParaRPr>
          </a:p>
          <a:p>
            <a:pPr marL="285750" marR="29209" indent="-273050">
              <a:lnSpc>
                <a:spcPct val="100000"/>
              </a:lnSpc>
              <a:spcBef>
                <a:spcPts val="58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The </a:t>
            </a:r>
            <a:r>
              <a:rPr sz="2300" spc="-5" dirty="0">
                <a:latin typeface="Georgia"/>
                <a:cs typeface="Georgia"/>
              </a:rPr>
              <a:t>cost </a:t>
            </a:r>
            <a:r>
              <a:rPr sz="2300" dirty="0">
                <a:latin typeface="Georgia"/>
                <a:cs typeface="Georgia"/>
              </a:rPr>
              <a:t>of variable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inputs  is called </a:t>
            </a:r>
            <a:r>
              <a:rPr sz="2300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3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Georgia"/>
                <a:cs typeface="Georgia"/>
              </a:rPr>
              <a:t>Cost</a:t>
            </a:r>
            <a:endParaRPr sz="2300">
              <a:latin typeface="Georgia"/>
              <a:cs typeface="Georgia"/>
            </a:endParaRPr>
          </a:p>
          <a:p>
            <a:pPr marL="285750" marR="92075" indent="-273050">
              <a:lnSpc>
                <a:spcPct val="100000"/>
              </a:lnSpc>
              <a:spcBef>
                <a:spcPts val="56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spc="-5" dirty="0">
                <a:latin typeface="Georgia"/>
                <a:cs typeface="Georgia"/>
              </a:rPr>
              <a:t>Example:- </a:t>
            </a:r>
            <a:r>
              <a:rPr sz="2300" dirty="0">
                <a:latin typeface="Georgia"/>
                <a:cs typeface="Georgia"/>
              </a:rPr>
              <a:t>Raw </a:t>
            </a:r>
            <a:r>
              <a:rPr sz="2300" spc="-5" dirty="0">
                <a:latin typeface="Georgia"/>
                <a:cs typeface="Georgia"/>
              </a:rPr>
              <a:t>materials,  labour, etc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3400" y="1905000"/>
            <a:ext cx="7933690" cy="438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Total</a:t>
            </a:r>
            <a:r>
              <a:rPr sz="2800" b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Product</a:t>
            </a:r>
            <a:r>
              <a:rPr lang="en-IN" sz="2800" b="1" spc="-5" dirty="0">
                <a:solidFill>
                  <a:srgbClr val="FF0000"/>
                </a:solidFill>
                <a:latin typeface="Georgia"/>
                <a:cs typeface="Georgia"/>
              </a:rPr>
              <a:t> –        </a:t>
            </a:r>
            <a:r>
              <a:rPr lang="en-IN" b="1" spc="-5" dirty="0">
                <a:latin typeface="Georgia"/>
                <a:cs typeface="Georgia"/>
              </a:rPr>
              <a:t>Total quantity of output produced</a:t>
            </a:r>
            <a:endParaRPr dirty="0">
              <a:latin typeface="Georgia"/>
              <a:cs typeface="Georgia"/>
            </a:endParaRPr>
          </a:p>
          <a:p>
            <a:pPr marL="3549015" marR="53340" indent="-3536950">
              <a:lnSpc>
                <a:spcPct val="129800"/>
              </a:lnSpc>
              <a:spcBef>
                <a:spcPts val="2355"/>
              </a:spcBef>
            </a:pP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Average Product- </a:t>
            </a:r>
            <a:r>
              <a:rPr lang="en-IN" sz="2800" b="1" spc="-5" dirty="0">
                <a:solidFill>
                  <a:srgbClr val="FF0000"/>
                </a:solidFill>
                <a:latin typeface="Georgia"/>
                <a:cs typeface="Georgia"/>
              </a:rPr>
              <a:t>   </a:t>
            </a:r>
            <a:r>
              <a:rPr sz="1800" b="1" spc="-5" dirty="0">
                <a:latin typeface="Georgia"/>
                <a:cs typeface="Georgia"/>
              </a:rPr>
              <a:t>Ratio of Total Product </a:t>
            </a:r>
            <a:r>
              <a:rPr sz="1800" b="1" spc="-10" dirty="0">
                <a:latin typeface="Georgia"/>
                <a:cs typeface="Georgia"/>
              </a:rPr>
              <a:t>and </a:t>
            </a:r>
            <a:r>
              <a:rPr sz="1800" b="1" spc="-5" dirty="0">
                <a:latin typeface="Georgia"/>
                <a:cs typeface="Georgia"/>
              </a:rPr>
              <a:t>one </a:t>
            </a:r>
            <a:r>
              <a:rPr lang="en-US" sz="1800" b="1" spc="-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variable  inputs</a:t>
            </a:r>
            <a:endParaRPr lang="en-IN" sz="1800" b="1" spc="-5" dirty="0">
              <a:latin typeface="Georgia"/>
              <a:cs typeface="Georgia"/>
            </a:endParaRPr>
          </a:p>
          <a:p>
            <a:pPr marL="3549015" marR="53340" indent="-3536950">
              <a:lnSpc>
                <a:spcPct val="129800"/>
              </a:lnSpc>
              <a:spcBef>
                <a:spcPts val="2355"/>
              </a:spcBef>
            </a:pPr>
            <a:r>
              <a:rPr lang="en-US" dirty="0"/>
              <a:t>                                                                    Average Product = Total Product/ Units of    Variable Factor Input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Marginal Product </a:t>
            </a:r>
            <a:r>
              <a:rPr sz="2800" b="1" dirty="0">
                <a:solidFill>
                  <a:srgbClr val="FF0000"/>
                </a:solidFill>
                <a:latin typeface="Georgia"/>
                <a:cs typeface="Georgia"/>
              </a:rPr>
              <a:t>– </a:t>
            </a:r>
            <a:r>
              <a:rPr sz="1800" b="1" spc="-5" dirty="0">
                <a:latin typeface="Georgia"/>
                <a:cs typeface="Georgia"/>
              </a:rPr>
              <a:t>The rate of change of </a:t>
            </a:r>
            <a:r>
              <a:rPr sz="1800" b="1" dirty="0">
                <a:latin typeface="Georgia"/>
                <a:cs typeface="Georgia"/>
              </a:rPr>
              <a:t>out put </a:t>
            </a:r>
            <a:r>
              <a:rPr sz="1800" b="1" spc="-5" dirty="0">
                <a:latin typeface="Georgia"/>
                <a:cs typeface="Georgia"/>
              </a:rPr>
              <a:t>as</a:t>
            </a:r>
            <a:r>
              <a:rPr sz="1800" b="1" spc="-26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3722370">
              <a:lnSpc>
                <a:spcPct val="100000"/>
              </a:lnSpc>
              <a:spcBef>
                <a:spcPts val="990"/>
              </a:spcBef>
            </a:pPr>
            <a:r>
              <a:rPr sz="1800" b="1" spc="-5" dirty="0">
                <a:latin typeface="Georgia"/>
                <a:cs typeface="Georgia"/>
              </a:rPr>
              <a:t>result changes </a:t>
            </a:r>
            <a:r>
              <a:rPr sz="1800" b="1" dirty="0">
                <a:latin typeface="Georgia"/>
                <a:cs typeface="Georgia"/>
              </a:rPr>
              <a:t>in </a:t>
            </a:r>
            <a:r>
              <a:rPr sz="1800" b="1" spc="-5" dirty="0">
                <a:latin typeface="Georgia"/>
                <a:cs typeface="Georgia"/>
              </a:rPr>
              <a:t>one variable input</a:t>
            </a:r>
            <a:endParaRPr lang="en-IN" sz="1800" b="1" spc="-5" dirty="0">
              <a:latin typeface="Georgia"/>
              <a:cs typeface="Georgia"/>
            </a:endParaRPr>
          </a:p>
          <a:p>
            <a:pPr marL="3722370">
              <a:lnSpc>
                <a:spcPct val="100000"/>
              </a:lnSpc>
              <a:spcBef>
                <a:spcPts val="990"/>
              </a:spcBef>
            </a:pPr>
            <a:r>
              <a:rPr lang="en-US" dirty="0"/>
              <a:t>Marginal Product = Change in Output/ Change in Input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62760" y="425450"/>
            <a:ext cx="56140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Georgia"/>
                <a:cs typeface="Georgia"/>
              </a:rPr>
              <a:t>Various concept</a:t>
            </a:r>
            <a:r>
              <a:rPr lang="en-US" sz="2800" b="0" spc="-5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2800" b="0" spc="-5" dirty="0">
                <a:solidFill>
                  <a:srgbClr val="FF0000"/>
                </a:solidFill>
                <a:latin typeface="Georgia"/>
                <a:cs typeface="Georgia"/>
              </a:rPr>
              <a:t> of</a:t>
            </a:r>
            <a:r>
              <a:rPr sz="2800" b="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Georgia"/>
                <a:cs typeface="Georgia"/>
              </a:rPr>
              <a:t>production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8305800" cy="6248400"/>
          </a:xfrm>
          <a:custGeom>
            <a:avLst/>
            <a:gdLst/>
            <a:ahLst/>
            <a:cxnLst/>
            <a:rect l="l" t="t" r="r" b="b"/>
            <a:pathLst>
              <a:path w="8305800" h="6248400">
                <a:moveTo>
                  <a:pt x="8305800" y="0"/>
                </a:moveTo>
                <a:lnTo>
                  <a:pt x="0" y="0"/>
                </a:lnTo>
                <a:lnTo>
                  <a:pt x="0" y="6248400"/>
                </a:lnTo>
                <a:lnTo>
                  <a:pt x="8305800" y="62484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81000"/>
            <a:ext cx="8305800" cy="6248400"/>
          </a:xfrm>
          <a:custGeom>
            <a:avLst/>
            <a:gdLst/>
            <a:ahLst/>
            <a:cxnLst/>
            <a:rect l="l" t="t" r="r" b="b"/>
            <a:pathLst>
              <a:path w="8305800" h="6248400">
                <a:moveTo>
                  <a:pt x="4152900" y="6248400"/>
                </a:moveTo>
                <a:lnTo>
                  <a:pt x="0" y="62484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6248400"/>
                </a:lnTo>
                <a:lnTo>
                  <a:pt x="4152900" y="6248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81000"/>
            <a:ext cx="8305800" cy="533400"/>
          </a:xfrm>
          <a:custGeom>
            <a:avLst/>
            <a:gdLst/>
            <a:ahLst/>
            <a:cxnLst/>
            <a:rect l="l" t="t" r="r" b="b"/>
            <a:pathLst>
              <a:path w="8305800" h="533400">
                <a:moveTo>
                  <a:pt x="41529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533400"/>
                </a:lnTo>
                <a:lnTo>
                  <a:pt x="41529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762000"/>
            <a:ext cx="83058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762000"/>
            <a:ext cx="83058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41529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990600"/>
                </a:lnTo>
                <a:lnTo>
                  <a:pt x="4152900" y="990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69" y="871220"/>
            <a:ext cx="802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ur  </a:t>
            </a:r>
            <a:r>
              <a:rPr sz="1800" b="1" spc="-5" dirty="0">
                <a:latin typeface="Arial"/>
                <a:cs typeface="Arial"/>
              </a:rPr>
              <a:t>(L)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838200"/>
            <a:ext cx="1295400" cy="64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7400" y="871220"/>
            <a:ext cx="85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pi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  </a:t>
            </a:r>
            <a:r>
              <a:rPr sz="1800" b="1" spc="-5" dirty="0">
                <a:latin typeface="Arial"/>
                <a:cs typeface="Arial"/>
              </a:rPr>
              <a:t>(K)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7600" y="871220"/>
            <a:ext cx="776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Total 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put  </a:t>
            </a:r>
            <a:r>
              <a:rPr sz="1800" b="1" spc="-5" dirty="0">
                <a:latin typeface="Arial"/>
                <a:cs typeface="Arial"/>
              </a:rPr>
              <a:t>(TP)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200" y="871220"/>
            <a:ext cx="142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89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Average  </a:t>
            </a:r>
            <a:r>
              <a:rPr sz="1800" b="1" spc="-5" dirty="0">
                <a:latin typeface="Arial"/>
                <a:cs typeface="Arial"/>
              </a:rPr>
              <a:t>Product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(AP)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469" y="1871980"/>
            <a:ext cx="278765" cy="46101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1070" y="1871980"/>
            <a:ext cx="278765" cy="46101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150" y="806450"/>
            <a:ext cx="1894205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519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Marginal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Product  (MP)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5070" y="1797050"/>
            <a:ext cx="405765" cy="46101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95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5219" y="414020"/>
            <a:ext cx="669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Short run Production Function with </a:t>
            </a:r>
            <a:r>
              <a:rPr sz="1800" b="1" dirty="0">
                <a:solidFill>
                  <a:srgbClr val="BF0000"/>
                </a:solidFill>
                <a:latin typeface="Arial"/>
                <a:cs typeface="Arial"/>
              </a:rPr>
              <a:t>Labour </a:t>
            </a:r>
            <a:r>
              <a:rPr sz="1800" b="1" spc="-10" dirty="0">
                <a:solidFill>
                  <a:srgbClr val="BF0000"/>
                </a:solidFill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Variable</a:t>
            </a:r>
            <a:r>
              <a:rPr sz="1800" b="1" spc="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factor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02715" y="458538"/>
            <a:ext cx="69481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3700" algn="l"/>
              </a:tabLst>
            </a:pPr>
            <a:r>
              <a:rPr sz="3300" spc="-5" dirty="0">
                <a:solidFill>
                  <a:srgbClr val="FF0000"/>
                </a:solidFill>
              </a:rPr>
              <a:t>Law</a:t>
            </a:r>
            <a:r>
              <a:rPr lang="en-IN" sz="3300" spc="-5" dirty="0">
                <a:solidFill>
                  <a:srgbClr val="FF0000"/>
                </a:solidFill>
              </a:rPr>
              <a:t>s</a:t>
            </a:r>
            <a:r>
              <a:rPr sz="3300" spc="0" dirty="0">
                <a:solidFill>
                  <a:srgbClr val="FF0000"/>
                </a:solidFill>
              </a:rPr>
              <a:t> </a:t>
            </a:r>
            <a:r>
              <a:rPr sz="3300" dirty="0">
                <a:solidFill>
                  <a:srgbClr val="FF0000"/>
                </a:solidFill>
              </a:rPr>
              <a:t>of	</a:t>
            </a:r>
            <a:r>
              <a:rPr lang="en-IN" sz="3300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Production</a:t>
            </a:r>
            <a:r>
              <a:rPr sz="3300" spc="-50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Function</a:t>
            </a:r>
            <a:endParaRPr sz="3300" dirty="0"/>
          </a:p>
        </p:txBody>
      </p:sp>
      <p:sp>
        <p:nvSpPr>
          <p:cNvPr id="15" name="object 15"/>
          <p:cNvSpPr txBox="1"/>
          <p:nvPr/>
        </p:nvSpPr>
        <p:spPr>
          <a:xfrm>
            <a:off x="379729" y="2258059"/>
            <a:ext cx="21145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300" b="1" dirty="0">
                <a:solidFill>
                  <a:srgbClr val="D06248"/>
                </a:solidFill>
                <a:latin typeface="Georgia"/>
                <a:cs typeface="Georgia"/>
              </a:rPr>
              <a:t>i</a:t>
            </a:r>
            <a:endParaRPr sz="2300" dirty="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080" y="2242820"/>
            <a:ext cx="657098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00FF"/>
                </a:solidFill>
                <a:latin typeface="Georgia"/>
                <a:cs typeface="Georgia"/>
              </a:rPr>
              <a:t>Law of Variable proportion</a:t>
            </a:r>
            <a:r>
              <a:rPr sz="2700" spc="-5" dirty="0">
                <a:latin typeface="Georgia"/>
                <a:cs typeface="Georgia"/>
              </a:rPr>
              <a:t>- Law of  Diminishing Return </a:t>
            </a:r>
            <a:r>
              <a:rPr sz="2700" dirty="0">
                <a:latin typeface="Georgia"/>
                <a:cs typeface="Georgia"/>
              </a:rPr>
              <a:t>(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Short run </a:t>
            </a:r>
            <a:r>
              <a:rPr sz="2700" spc="-5" dirty="0">
                <a:latin typeface="Georgia"/>
                <a:cs typeface="Georgia"/>
              </a:rPr>
              <a:t>production  function </a:t>
            </a:r>
            <a:r>
              <a:rPr sz="2700" dirty="0">
                <a:latin typeface="Georgia"/>
                <a:cs typeface="Georgia"/>
              </a:rPr>
              <a:t>with </a:t>
            </a:r>
            <a:r>
              <a:rPr sz="2700" spc="-10" dirty="0">
                <a:latin typeface="Georgia"/>
                <a:cs typeface="Georgia"/>
              </a:rPr>
              <a:t>at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least one input </a:t>
            </a:r>
            <a:r>
              <a:rPr sz="2700" dirty="0">
                <a:solidFill>
                  <a:srgbClr val="FF0000"/>
                </a:solidFill>
                <a:latin typeface="Georgia"/>
                <a:cs typeface="Georgia"/>
              </a:rPr>
              <a:t>is</a:t>
            </a:r>
            <a:r>
              <a:rPr sz="27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700" spc="-5" dirty="0">
                <a:latin typeface="Georgia"/>
                <a:cs typeface="Georgia"/>
              </a:rPr>
              <a:t>)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729" y="4572000"/>
            <a:ext cx="229871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300" dirty="0" err="1">
                <a:solidFill>
                  <a:srgbClr val="D06248"/>
                </a:solidFill>
                <a:latin typeface="Georgia"/>
                <a:cs typeface="Georgia"/>
              </a:rPr>
              <a:t>i</a:t>
            </a:r>
            <a:r>
              <a:rPr sz="2300" dirty="0" err="1">
                <a:solidFill>
                  <a:srgbClr val="D06248"/>
                </a:solidFill>
                <a:latin typeface="Georgia"/>
                <a:cs typeface="Georgia"/>
              </a:rPr>
              <a:t>i</a:t>
            </a:r>
            <a:endParaRPr sz="2300" dirty="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080" y="4556759"/>
            <a:ext cx="738632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00FF"/>
                </a:solidFill>
                <a:latin typeface="Georgia"/>
                <a:cs typeface="Georgia"/>
              </a:rPr>
              <a:t>Law of Return</a:t>
            </a:r>
            <a:r>
              <a:rPr lang="en-IN" sz="2700" b="1" spc="-5">
                <a:solidFill>
                  <a:srgbClr val="0000FF"/>
                </a:solidFill>
                <a:latin typeface="Georgia"/>
                <a:cs typeface="Georgia"/>
              </a:rPr>
              <a:t> to</a:t>
            </a:r>
            <a:r>
              <a:rPr sz="2700" b="1" spc="-5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Georgia"/>
                <a:cs typeface="Georgia"/>
              </a:rPr>
              <a:t>scales </a:t>
            </a:r>
            <a:r>
              <a:rPr sz="2700" dirty="0">
                <a:latin typeface="Georgia"/>
                <a:cs typeface="Georgia"/>
              </a:rPr>
              <a:t>–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Long run </a:t>
            </a:r>
            <a:r>
              <a:rPr sz="2700" spc="-5" dirty="0">
                <a:latin typeface="Georgia"/>
                <a:cs typeface="Georgia"/>
              </a:rPr>
              <a:t>production  function </a:t>
            </a:r>
            <a:r>
              <a:rPr sz="2700" dirty="0">
                <a:latin typeface="Georgia"/>
                <a:cs typeface="Georgia"/>
              </a:rPr>
              <a:t>with </a:t>
            </a:r>
            <a:r>
              <a:rPr sz="2700" spc="-10" dirty="0">
                <a:solidFill>
                  <a:srgbClr val="FF0000"/>
                </a:solidFill>
                <a:latin typeface="Georgia"/>
                <a:cs typeface="Georgia"/>
              </a:rPr>
              <a:t>all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 factors are</a:t>
            </a:r>
            <a:r>
              <a:rPr sz="27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0D5A534DC20419EB8035CB6DE3815" ma:contentTypeVersion="2" ma:contentTypeDescription="Create a new document." ma:contentTypeScope="" ma:versionID="2b9cc4c9f9537534cf60414e0f62f8ea">
  <xsd:schema xmlns:xsd="http://www.w3.org/2001/XMLSchema" xmlns:xs="http://www.w3.org/2001/XMLSchema" xmlns:p="http://schemas.microsoft.com/office/2006/metadata/properties" xmlns:ns2="2fa0596d-1813-431b-af09-91f7fdc5d78d" targetNamespace="http://schemas.microsoft.com/office/2006/metadata/properties" ma:root="true" ma:fieldsID="322b0e9e095df7e137192ba46bac600c" ns2:_="">
    <xsd:import namespace="2fa0596d-1813-431b-af09-91f7fdc5d7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a0596d-1813-431b-af09-91f7fdc5d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35EDD7-6303-49CE-BC78-998C44EAAF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7C45E8-79AF-439E-95C6-D671FC6DA1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a0596d-1813-431b-af09-91f7fdc5d7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89A0EA-5DD4-4C99-85C2-486529F07E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5342</TotalTime>
  <Words>1187</Words>
  <Application>Microsoft Office PowerPoint</Application>
  <PresentationFormat>On-screen Show (4:3)</PresentationFormat>
  <Paragraphs>290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Theory of Production</vt:lpstr>
      <vt:lpstr>Production Function</vt:lpstr>
      <vt:lpstr>Factors of Production</vt:lpstr>
      <vt:lpstr>Inputs : Fixed inputs and Variable inputs</vt:lpstr>
      <vt:lpstr>Inputs : Fixed inputs and Variable inputs</vt:lpstr>
      <vt:lpstr>Various concepts of production</vt:lpstr>
      <vt:lpstr>PowerPoint Presentation</vt:lpstr>
      <vt:lpstr>Laws of  Production Function</vt:lpstr>
      <vt:lpstr>Law of variable proportion: Short run  Production Function</vt:lpstr>
      <vt:lpstr>PowerPoint Presentation</vt:lpstr>
      <vt:lpstr>PowerPoint Presentation</vt:lpstr>
      <vt:lpstr>Stages in Law of variable proportion</vt:lpstr>
      <vt:lpstr>The Three Stages of Production</vt:lpstr>
      <vt:lpstr>Where should rational firm produce?</vt:lpstr>
      <vt:lpstr>Where should rational firm produce?</vt:lpstr>
      <vt:lpstr>PowerPoint Presentation</vt:lpstr>
      <vt:lpstr>2. Law of return to scales: Long run  Production Function</vt:lpstr>
      <vt:lpstr>Law of return to scales: Long run  Production Function</vt:lpstr>
      <vt:lpstr>Law of return to scales: Long run  Production Function</vt:lpstr>
      <vt:lpstr>PowerPoint Presentation</vt:lpstr>
      <vt:lpstr>Linearly Homogeneous production function</vt:lpstr>
      <vt:lpstr>Homogeneous production function</vt:lpstr>
      <vt:lpstr>Homogeneous production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 Control Board Analysis &amp; Implementation Issues</dc:title>
  <dc:creator>Dvibahu</dc:creator>
  <cp:lastModifiedBy>PADMAJA</cp:lastModifiedBy>
  <cp:revision>25</cp:revision>
  <dcterms:created xsi:type="dcterms:W3CDTF">2017-10-25T09:48:55Z</dcterms:created>
  <dcterms:modified xsi:type="dcterms:W3CDTF">2021-02-24T14:04:59Z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2011-10-08T00:00:00Z</vt:filetime>
  </property>
  <property fmtid="{D5CDD505-2E9C-101B-9397-08002B2CF9AE}" pid="3" name="Creator">
    <vt:lpwstr>Impress</vt:lpwstr>
  </property>
  <property fmtid="{D5CDD505-2E9C-101B-9397-08002B2CF9AE}" pid="4" name="LastSaved">
    <vt:filetime>2017-10-25T00:00:00Z</vt:filetime>
  </property>
  <property fmtid="{D5CDD505-2E9C-101B-9397-08002B2CF9AE}" pid="5" name="ContentTypeId">
    <vt:lpwstr>0x010100B3B0D5A534DC20419EB8035CB6DE3815</vt:lpwstr>
  </property>
</Properties>
</file>