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9" r:id="rId3"/>
    <p:sldId id="278" r:id="rId4"/>
    <p:sldId id="305" r:id="rId5"/>
    <p:sldId id="273" r:id="rId6"/>
    <p:sldId id="261" r:id="rId7"/>
    <p:sldId id="262" r:id="rId8"/>
    <p:sldId id="263" r:id="rId9"/>
    <p:sldId id="297" r:id="rId10"/>
    <p:sldId id="264" r:id="rId11"/>
    <p:sldId id="265" r:id="rId12"/>
    <p:sldId id="266" r:id="rId13"/>
    <p:sldId id="267" r:id="rId14"/>
    <p:sldId id="270" r:id="rId15"/>
    <p:sldId id="271" r:id="rId16"/>
    <p:sldId id="272" r:id="rId17"/>
    <p:sldId id="274" r:id="rId18"/>
    <p:sldId id="275" r:id="rId19"/>
    <p:sldId id="276" r:id="rId20"/>
    <p:sldId id="304" r:id="rId21"/>
    <p:sldId id="285" r:id="rId22"/>
    <p:sldId id="277" r:id="rId23"/>
    <p:sldId id="282" r:id="rId24"/>
    <p:sldId id="286" r:id="rId25"/>
    <p:sldId id="283" r:id="rId26"/>
    <p:sldId id="284" r:id="rId27"/>
    <p:sldId id="287" r:id="rId28"/>
    <p:sldId id="288"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225A2-9106-4601-B9F4-B697B12BA999}" type="datetimeFigureOut">
              <a:rPr lang="en-IN" smtClean="0"/>
              <a:t>25-02-2020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64088-A870-4B56-8AEC-77F48664990F}" type="slidenum">
              <a:rPr lang="en-IN" smtClean="0"/>
              <a:t>‹#›</a:t>
            </a:fld>
            <a:endParaRPr lang="en-IN"/>
          </a:p>
        </p:txBody>
      </p:sp>
    </p:spTree>
    <p:extLst>
      <p:ext uri="{BB962C8B-B14F-4D97-AF65-F5344CB8AC3E}">
        <p14:creationId xmlns:p14="http://schemas.microsoft.com/office/powerpoint/2010/main" val="38127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409180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260437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41339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262137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10070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2F9FB1-846C-43A4-A517-50429DC12E20}"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162015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2F9FB1-846C-43A4-A517-50429DC12E20}" type="datetimeFigureOut">
              <a:rPr lang="en-IN" smtClean="0"/>
              <a:t>25-02-2020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247256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2F9FB1-846C-43A4-A517-50429DC12E20}" type="datetimeFigureOut">
              <a:rPr lang="en-IN" smtClean="0"/>
              <a:t>25-02-2020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359964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F9FB1-846C-43A4-A517-50429DC12E20}" type="datetimeFigureOut">
              <a:rPr lang="en-IN" smtClean="0"/>
              <a:t>25-02-2020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383734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F9FB1-846C-43A4-A517-50429DC12E20}"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26882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F9FB1-846C-43A4-A517-50429DC12E20}"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70188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F9FB1-846C-43A4-A517-50429DC12E20}" type="datetimeFigureOut">
              <a:rPr lang="en-IN" smtClean="0"/>
              <a:t>25-02-2020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29753-1FDA-48BF-922C-9133875C1000}" type="slidenum">
              <a:rPr lang="en-IN" smtClean="0"/>
              <a:t>‹#›</a:t>
            </a:fld>
            <a:endParaRPr lang="en-IN"/>
          </a:p>
        </p:txBody>
      </p:sp>
    </p:spTree>
    <p:extLst>
      <p:ext uri="{BB962C8B-B14F-4D97-AF65-F5344CB8AC3E}">
        <p14:creationId xmlns:p14="http://schemas.microsoft.com/office/powerpoint/2010/main" val="40781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Synchronization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2068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action</a:t>
            </a:r>
            <a:endParaRPr lang="en-IN" dirty="0"/>
          </a:p>
        </p:txBody>
      </p:sp>
      <p:sp>
        <p:nvSpPr>
          <p:cNvPr id="3" name="Content Placeholder 2"/>
          <p:cNvSpPr>
            <a:spLocks noGrp="1"/>
          </p:cNvSpPr>
          <p:nvPr>
            <p:ph idx="1"/>
          </p:nvPr>
        </p:nvSpPr>
        <p:spPr/>
        <p:txBody>
          <a:bodyPr/>
          <a:lstStyle/>
          <a:p>
            <a:r>
              <a:rPr lang="en-US" dirty="0" smtClean="0"/>
              <a:t>In </a:t>
            </a:r>
            <a:r>
              <a:rPr lang="en-US" dirty="0"/>
              <a:t>most machines, a single machine instruction is an atomic action, i.e. once the instruction has begun execution, the entire instruction executes before any interrupts are handled. </a:t>
            </a:r>
            <a:endParaRPr lang="en-US" dirty="0" smtClean="0"/>
          </a:p>
          <a:p>
            <a:r>
              <a:rPr lang="en-US" dirty="0" smtClean="0"/>
              <a:t>If </a:t>
            </a:r>
            <a:r>
              <a:rPr lang="en-US" dirty="0"/>
              <a:t>a time shared single processor executes processes, a timer interrupt can occur and the running process can change between any two instructions but not within a single instruction. </a:t>
            </a:r>
            <a:endParaRPr lang="en-US" dirty="0" smtClean="0"/>
          </a:p>
          <a:p>
            <a:r>
              <a:rPr lang="en-US" dirty="0" smtClean="0"/>
              <a:t>So </a:t>
            </a:r>
            <a:r>
              <a:rPr lang="en-US" dirty="0"/>
              <a:t>the sequence of instructions executed are to be atomic.</a:t>
            </a:r>
            <a:endParaRPr lang="en-IN" dirty="0"/>
          </a:p>
          <a:p>
            <a:endParaRPr lang="en-IN" dirty="0"/>
          </a:p>
        </p:txBody>
      </p:sp>
    </p:spTree>
    <p:extLst>
      <p:ext uri="{BB962C8B-B14F-4D97-AF65-F5344CB8AC3E}">
        <p14:creationId xmlns:p14="http://schemas.microsoft.com/office/powerpoint/2010/main" val="1499337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a:t>
            </a:r>
            <a:endParaRPr lang="en-IN" dirty="0"/>
          </a:p>
        </p:txBody>
      </p:sp>
      <p:sp>
        <p:nvSpPr>
          <p:cNvPr id="3" name="Content Placeholder 2"/>
          <p:cNvSpPr>
            <a:spLocks noGrp="1"/>
          </p:cNvSpPr>
          <p:nvPr>
            <p:ph idx="1"/>
          </p:nvPr>
        </p:nvSpPr>
        <p:spPr/>
        <p:txBody>
          <a:bodyPr/>
          <a:lstStyle/>
          <a:p>
            <a:r>
              <a:rPr lang="en-US" dirty="0" smtClean="0"/>
              <a:t>Normally </a:t>
            </a:r>
            <a:r>
              <a:rPr lang="en-US" dirty="0"/>
              <a:t>when two processes are running at the same time the results come out the same no matter which one finishes first. </a:t>
            </a:r>
            <a:endParaRPr lang="en-US" dirty="0" smtClean="0"/>
          </a:p>
          <a:p>
            <a:r>
              <a:rPr lang="en-US" dirty="0" smtClean="0"/>
              <a:t>But </a:t>
            </a:r>
            <a:r>
              <a:rPr lang="en-US" dirty="0"/>
              <a:t>it is </a:t>
            </a:r>
            <a:r>
              <a:rPr lang="en-US" dirty="0" smtClean="0"/>
              <a:t>not </a:t>
            </a:r>
            <a:r>
              <a:rPr lang="en-US" dirty="0"/>
              <a:t>so when the results depend on the order of </a:t>
            </a:r>
            <a:r>
              <a:rPr lang="en-US" dirty="0" smtClean="0"/>
              <a:t>execution in Uniprocessor systems.</a:t>
            </a:r>
            <a:r>
              <a:rPr lang="en-US" dirty="0"/>
              <a:t> </a:t>
            </a:r>
            <a:endParaRPr lang="en-US" dirty="0" smtClean="0"/>
          </a:p>
          <a:p>
            <a:r>
              <a:rPr lang="en-US" dirty="0"/>
              <a:t> </a:t>
            </a:r>
            <a:r>
              <a:rPr lang="en-IN" dirty="0" smtClean="0"/>
              <a:t>In Multi core  - Process 1 </a:t>
            </a:r>
            <a:r>
              <a:rPr lang="en-IN" dirty="0"/>
              <a:t>and </a:t>
            </a:r>
            <a:r>
              <a:rPr lang="en-IN" dirty="0" smtClean="0"/>
              <a:t>process </a:t>
            </a:r>
            <a:r>
              <a:rPr lang="en-IN" dirty="0"/>
              <a:t>2 are executing at the same time on different cores</a:t>
            </a:r>
          </a:p>
          <a:p>
            <a:endParaRPr lang="en-IN" dirty="0"/>
          </a:p>
          <a:p>
            <a:endParaRPr lang="en-IN" dirty="0"/>
          </a:p>
        </p:txBody>
      </p:sp>
    </p:spTree>
    <p:extLst>
      <p:ext uri="{BB962C8B-B14F-4D97-AF65-F5344CB8AC3E}">
        <p14:creationId xmlns:p14="http://schemas.microsoft.com/office/powerpoint/2010/main" val="45421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smtClean="0"/>
              <a:t>Consider</a:t>
            </a:r>
            <a:r>
              <a:rPr lang="en-US" dirty="0"/>
              <a:t>  two processes, Producer and Consumer with following code,</a:t>
            </a:r>
            <a:endParaRPr lang="en-IN" dirty="0"/>
          </a:p>
          <a:p>
            <a:pPr marL="457200" lvl="1" indent="0">
              <a:buNone/>
            </a:pPr>
            <a:endParaRPr lang="en-US" dirty="0" smtClean="0"/>
          </a:p>
          <a:p>
            <a:pPr marL="457200" lvl="1" indent="0">
              <a:buNone/>
            </a:pPr>
            <a:r>
              <a:rPr lang="en-US" dirty="0" smtClean="0"/>
              <a:t>process </a:t>
            </a:r>
            <a:r>
              <a:rPr lang="en-US" dirty="0"/>
              <a:t>producer {</a:t>
            </a:r>
            <a:endParaRPr lang="en-IN" dirty="0"/>
          </a:p>
          <a:p>
            <a:pPr marL="457200" lvl="1" indent="0">
              <a:buNone/>
            </a:pPr>
            <a:r>
              <a:rPr lang="en-US" dirty="0"/>
              <a:t>   while (true) {</a:t>
            </a:r>
            <a:endParaRPr lang="en-IN" dirty="0"/>
          </a:p>
          <a:p>
            <a:pPr marL="457200" lvl="1" indent="0">
              <a:buNone/>
            </a:pPr>
            <a:r>
              <a:rPr lang="en-US" dirty="0"/>
              <a:t>      while (count == BUFFER_SIZE</a:t>
            </a:r>
            <a:r>
              <a:rPr lang="en-US" dirty="0" smtClean="0"/>
              <a:t>); </a:t>
            </a:r>
            <a:r>
              <a:rPr lang="en-US" altLang="en-US" dirty="0">
                <a:latin typeface="Courier New" panose="02070309020205020404" pitchFamily="49" charset="0"/>
              </a:rPr>
              <a:t>// busy wait</a:t>
            </a:r>
          </a:p>
          <a:p>
            <a:pPr marL="457200" lvl="1" indent="0">
              <a:buNone/>
            </a:pPr>
            <a:r>
              <a:rPr lang="en-US" dirty="0"/>
              <a:t>      ++count;</a:t>
            </a:r>
            <a:endParaRPr lang="en-IN" dirty="0"/>
          </a:p>
          <a:p>
            <a:pPr marL="457200" lvl="1" indent="0">
              <a:buNone/>
            </a:pPr>
            <a:r>
              <a:rPr lang="en-US" dirty="0"/>
              <a:t>      buffer[in] = item;</a:t>
            </a:r>
            <a:endParaRPr lang="en-IN" dirty="0"/>
          </a:p>
          <a:p>
            <a:pPr marL="457200" lvl="1" indent="0">
              <a:buNone/>
            </a:pPr>
            <a:r>
              <a:rPr lang="en-US" dirty="0"/>
              <a:t>      in = (in + 1) % BUFFER_SIZE;</a:t>
            </a:r>
            <a:endParaRPr lang="en-IN" dirty="0"/>
          </a:p>
          <a:p>
            <a:pPr marL="457200" lvl="1" indent="0">
              <a:buNone/>
            </a:pPr>
            <a:r>
              <a:rPr lang="en-US" dirty="0"/>
              <a:t>   }</a:t>
            </a:r>
            <a:endParaRPr lang="en-IN" dirty="0"/>
          </a:p>
          <a:p>
            <a:pPr marL="457200" lvl="1" indent="0">
              <a:buNone/>
            </a:pPr>
            <a:r>
              <a:rPr lang="en-US" dirty="0"/>
              <a:t>}</a:t>
            </a:r>
            <a:endParaRPr lang="en-IN" dirty="0"/>
          </a:p>
          <a:p>
            <a:endParaRPr lang="en-IN" dirty="0"/>
          </a:p>
        </p:txBody>
      </p:sp>
    </p:spTree>
    <p:extLst>
      <p:ext uri="{BB962C8B-B14F-4D97-AF65-F5344CB8AC3E}">
        <p14:creationId xmlns:p14="http://schemas.microsoft.com/office/powerpoint/2010/main" val="98725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457200" lvl="1" indent="0">
              <a:buNone/>
            </a:pPr>
            <a:r>
              <a:rPr lang="en-US" dirty="0"/>
              <a:t>process consumer {</a:t>
            </a:r>
            <a:endParaRPr lang="en-IN" dirty="0"/>
          </a:p>
          <a:p>
            <a:pPr marL="457200" lvl="1" indent="0">
              <a:buNone/>
            </a:pPr>
            <a:r>
              <a:rPr lang="en-US" dirty="0"/>
              <a:t>    while (true) {</a:t>
            </a:r>
            <a:endParaRPr lang="en-IN" dirty="0"/>
          </a:p>
          <a:p>
            <a:pPr marL="457200" lvl="1" indent="0">
              <a:buNone/>
            </a:pPr>
            <a:r>
              <a:rPr lang="en-US" dirty="0"/>
              <a:t>       while (count == 0</a:t>
            </a:r>
            <a:r>
              <a:rPr lang="en-US" dirty="0" smtClean="0"/>
              <a:t>);</a:t>
            </a:r>
            <a:r>
              <a:rPr lang="en-US" altLang="en-US" dirty="0">
                <a:latin typeface="Courier New" panose="02070309020205020404" pitchFamily="49" charset="0"/>
              </a:rPr>
              <a:t> // busy wait</a:t>
            </a:r>
          </a:p>
          <a:p>
            <a:pPr marL="457200" lvl="1" indent="0">
              <a:buNone/>
            </a:pPr>
            <a:r>
              <a:rPr lang="en-US" dirty="0"/>
              <a:t>       --count;</a:t>
            </a:r>
            <a:endParaRPr lang="en-IN" dirty="0"/>
          </a:p>
          <a:p>
            <a:pPr marL="457200" lvl="1" indent="0">
              <a:buNone/>
            </a:pPr>
            <a:r>
              <a:rPr lang="en-US" dirty="0"/>
              <a:t>       item = buffer[out];</a:t>
            </a:r>
            <a:endParaRPr lang="en-IN" dirty="0"/>
          </a:p>
          <a:p>
            <a:pPr marL="457200" lvl="1" indent="0">
              <a:buNone/>
            </a:pPr>
            <a:r>
              <a:rPr lang="en-US" dirty="0"/>
              <a:t>       out = (out </a:t>
            </a:r>
            <a:r>
              <a:rPr lang="en-US" dirty="0" smtClean="0"/>
              <a:t>+ </a:t>
            </a:r>
            <a:r>
              <a:rPr lang="en-US" dirty="0"/>
              <a:t>1) % BUFFER_SIZE;</a:t>
            </a:r>
            <a:endParaRPr lang="en-IN" dirty="0"/>
          </a:p>
          <a:p>
            <a:pPr marL="457200" lvl="1" indent="0">
              <a:buNone/>
            </a:pPr>
            <a:r>
              <a:rPr lang="en-US" dirty="0"/>
              <a:t>    }</a:t>
            </a:r>
            <a:endParaRPr lang="en-IN" dirty="0"/>
          </a:p>
          <a:p>
            <a:pPr marL="457200" lvl="1" indent="0">
              <a:buNone/>
            </a:pPr>
            <a:r>
              <a:rPr lang="en-US" dirty="0" smtClean="0"/>
              <a:t>}</a:t>
            </a:r>
            <a:endParaRPr lang="en-IN" dirty="0"/>
          </a:p>
        </p:txBody>
      </p:sp>
    </p:spTree>
    <p:extLst>
      <p:ext uri="{BB962C8B-B14F-4D97-AF65-F5344CB8AC3E}">
        <p14:creationId xmlns:p14="http://schemas.microsoft.com/office/powerpoint/2010/main" val="321418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en-US"/>
              <a:t>Race Condition</a:t>
            </a:r>
          </a:p>
        </p:txBody>
      </p:sp>
      <p:sp>
        <p:nvSpPr>
          <p:cNvPr id="251907" name="Rectangle 3"/>
          <p:cNvSpPr>
            <a:spLocks noGrp="1" noChangeArrowheads="1"/>
          </p:cNvSpPr>
          <p:nvPr>
            <p:ph type="body" idx="1"/>
          </p:nvPr>
        </p:nvSpPr>
        <p:spPr>
          <a:xfrm>
            <a:off x="838200" y="1414732"/>
            <a:ext cx="9339263" cy="4928919"/>
          </a:xfrm>
        </p:spPr>
        <p:txBody>
          <a:bodyPr>
            <a:noAutofit/>
          </a:bodyPr>
          <a:lstStyle/>
          <a:p>
            <a:pPr marL="0" indent="0">
              <a:buNone/>
            </a:pPr>
            <a:r>
              <a:rPr lang="en-US" sz="2400" dirty="0" smtClean="0"/>
              <a:t>Assume </a:t>
            </a:r>
            <a:r>
              <a:rPr lang="en-US" sz="2400" i="1" dirty="0" smtClean="0"/>
              <a:t>count</a:t>
            </a:r>
            <a:r>
              <a:rPr lang="en-US" sz="2400" dirty="0" smtClean="0"/>
              <a:t> = 5 and both producer and consumer execute the statements </a:t>
            </a:r>
            <a:r>
              <a:rPr lang="en-US" sz="2400" i="1" dirty="0" smtClean="0"/>
              <a:t>++count</a:t>
            </a:r>
            <a:r>
              <a:rPr lang="en-US" sz="2400" dirty="0" smtClean="0"/>
              <a:t> and </a:t>
            </a:r>
            <a:r>
              <a:rPr lang="en-US" sz="2400" i="1" dirty="0" smtClean="0"/>
              <a:t>--count</a:t>
            </a:r>
            <a:r>
              <a:rPr lang="en-US" sz="2400" dirty="0" smtClean="0"/>
              <a:t>.</a:t>
            </a:r>
            <a:endParaRPr lang="en-IN" sz="2400" dirty="0" smtClean="0"/>
          </a:p>
          <a:p>
            <a:pPr marL="0" indent="0">
              <a:buNone/>
            </a:pPr>
            <a:r>
              <a:rPr lang="en-US" sz="2400" dirty="0" smtClean="0"/>
              <a:t>The results of  </a:t>
            </a:r>
            <a:r>
              <a:rPr lang="en-US" sz="2400" i="1" dirty="0" smtClean="0"/>
              <a:t>count</a:t>
            </a:r>
            <a:r>
              <a:rPr lang="en-US" sz="2400" dirty="0" smtClean="0"/>
              <a:t> could be set to 4, 5, or 6 (but only 5 is correct).</a:t>
            </a:r>
            <a:endParaRPr lang="en-IN" sz="2400" dirty="0" smtClean="0"/>
          </a:p>
          <a:p>
            <a:pPr>
              <a:tabLst>
                <a:tab pos="3586163" algn="l"/>
                <a:tab pos="5827713" algn="l"/>
              </a:tabLst>
            </a:pPr>
            <a:r>
              <a:rPr lang="en-US" altLang="en-US" sz="2400" dirty="0"/>
              <a:t>++ count</a:t>
            </a:r>
            <a:r>
              <a:rPr lang="en-US" altLang="en-US" sz="2400" dirty="0" smtClean="0"/>
              <a:t> </a:t>
            </a:r>
            <a:r>
              <a:rPr lang="en-US" altLang="en-US" sz="2400" dirty="0"/>
              <a:t>could be implemented as</a:t>
            </a:r>
            <a:br>
              <a:rPr lang="en-US" altLang="en-US" sz="2400" dirty="0"/>
            </a:br>
            <a:r>
              <a:rPr lang="en-US" altLang="en-US" sz="2400" dirty="0" smtClean="0"/>
              <a:t>     </a:t>
            </a:r>
            <a:r>
              <a:rPr lang="en-US" altLang="en-US" sz="2400" dirty="0"/>
              <a:t>reg1 = count</a:t>
            </a:r>
            <a:br>
              <a:rPr lang="en-US" altLang="en-US" sz="2400" dirty="0"/>
            </a:br>
            <a:r>
              <a:rPr lang="en-US" altLang="en-US" sz="2400" dirty="0"/>
              <a:t>     reg1 = reg1 + 1</a:t>
            </a:r>
            <a:br>
              <a:rPr lang="en-US" altLang="en-US" sz="2400" dirty="0"/>
            </a:br>
            <a:r>
              <a:rPr lang="en-US" altLang="en-US" sz="2400" dirty="0"/>
              <a:t>     count = reg1</a:t>
            </a:r>
          </a:p>
          <a:p>
            <a:pPr>
              <a:tabLst>
                <a:tab pos="3586163" algn="l"/>
                <a:tab pos="5827713" algn="l"/>
              </a:tabLst>
            </a:pPr>
            <a:r>
              <a:rPr lang="en-US" altLang="en-US" sz="2400" dirty="0"/>
              <a:t>-- </a:t>
            </a:r>
            <a:r>
              <a:rPr lang="en-US" altLang="en-US" sz="2400" dirty="0" smtClean="0"/>
              <a:t>count could </a:t>
            </a:r>
            <a:r>
              <a:rPr lang="en-US" altLang="en-US" sz="2400" dirty="0"/>
              <a:t>be implemented as</a:t>
            </a:r>
            <a:br>
              <a:rPr lang="en-US" altLang="en-US" sz="2400" dirty="0"/>
            </a:br>
            <a:r>
              <a:rPr lang="en-US" altLang="en-US" sz="2400" dirty="0" smtClean="0"/>
              <a:t>     </a:t>
            </a:r>
            <a:r>
              <a:rPr lang="en-US" altLang="en-US" sz="2400" dirty="0"/>
              <a:t>reg2 = count</a:t>
            </a:r>
            <a:br>
              <a:rPr lang="en-US" altLang="en-US" sz="2400" dirty="0"/>
            </a:br>
            <a:r>
              <a:rPr lang="en-US" altLang="en-US" sz="2400" dirty="0"/>
              <a:t>     reg2 = reg2 - 1</a:t>
            </a:r>
            <a:br>
              <a:rPr lang="en-US" altLang="en-US" sz="2400" dirty="0"/>
            </a:br>
            <a:r>
              <a:rPr lang="en-US" altLang="en-US" sz="2400" dirty="0"/>
              <a:t>     count = reg2</a:t>
            </a:r>
          </a:p>
          <a:p>
            <a:pPr>
              <a:tabLst>
                <a:tab pos="3586163" algn="l"/>
                <a:tab pos="5827713" algn="l"/>
              </a:tabLst>
            </a:pPr>
            <a:endParaRPr lang="en-US" altLang="en-US" sz="2400" dirty="0"/>
          </a:p>
        </p:txBody>
      </p:sp>
    </p:spTree>
    <p:extLst>
      <p:ext uri="{BB962C8B-B14F-4D97-AF65-F5344CB8AC3E}">
        <p14:creationId xmlns:p14="http://schemas.microsoft.com/office/powerpoint/2010/main" val="3611750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tabLst>
                <a:tab pos="3586163" algn="l"/>
                <a:tab pos="5827713" algn="l"/>
              </a:tabLst>
            </a:pPr>
            <a:r>
              <a:rPr lang="en-US" altLang="en-US" sz="2400" dirty="0" smtClean="0"/>
              <a:t>Consider this execution interleaving with “count = 5” initially:</a:t>
            </a:r>
          </a:p>
          <a:p>
            <a:pPr lvl="1">
              <a:buNone/>
              <a:tabLst>
                <a:tab pos="3586163" algn="l"/>
                <a:tab pos="5827713" algn="l"/>
              </a:tabLst>
            </a:pPr>
            <a:r>
              <a:rPr lang="en-US" altLang="en-US" dirty="0" smtClean="0"/>
              <a:t>	S0: producer executes 	reg1 = count	{reg1 = 5}</a:t>
            </a:r>
            <a:br>
              <a:rPr lang="en-US" altLang="en-US" dirty="0" smtClean="0"/>
            </a:br>
            <a:r>
              <a:rPr lang="en-US" altLang="en-US" dirty="0" smtClean="0"/>
              <a:t>S1: producer executes 	reg1 = reg1 + 1	{reg1 = 6} </a:t>
            </a:r>
            <a:br>
              <a:rPr lang="en-US" altLang="en-US" dirty="0" smtClean="0"/>
            </a:br>
            <a:r>
              <a:rPr lang="en-US" altLang="en-US" dirty="0" smtClean="0"/>
              <a:t>S2: consumer executes 	reg2 = count	{reg2 = 5} </a:t>
            </a:r>
            <a:br>
              <a:rPr lang="en-US" altLang="en-US" dirty="0" smtClean="0"/>
            </a:br>
            <a:r>
              <a:rPr lang="en-US" altLang="en-US" dirty="0" smtClean="0"/>
              <a:t>S3: consumer executes 	reg2 = reg2 – 1	{reg2 = 4} </a:t>
            </a:r>
            <a:br>
              <a:rPr lang="en-US" altLang="en-US" dirty="0" smtClean="0"/>
            </a:br>
            <a:r>
              <a:rPr lang="en-US" altLang="en-US" dirty="0" smtClean="0"/>
              <a:t>S4: producer executes 	count = reg1	{count = 6} </a:t>
            </a:r>
            <a:br>
              <a:rPr lang="en-US" altLang="en-US" dirty="0" smtClean="0"/>
            </a:br>
            <a:r>
              <a:rPr lang="en-US" altLang="en-US" dirty="0" smtClean="0"/>
              <a:t>S5: consumer executes	count = reg2	{count = 4}</a:t>
            </a:r>
          </a:p>
          <a:p>
            <a:pPr>
              <a:tabLst>
                <a:tab pos="3586163" algn="l"/>
                <a:tab pos="5827713" algn="l"/>
              </a:tabLst>
            </a:pPr>
            <a:endParaRPr lang="en-US" altLang="en-US" sz="2400" dirty="0" smtClean="0"/>
          </a:p>
          <a:p>
            <a:pPr>
              <a:tabLst>
                <a:tab pos="3586163" algn="l"/>
                <a:tab pos="5827713" algn="l"/>
              </a:tabLst>
            </a:pPr>
            <a:r>
              <a:rPr lang="en-US" altLang="en-US" sz="2400" dirty="0" smtClean="0"/>
              <a:t>Variable count represents a shared resource</a:t>
            </a:r>
          </a:p>
          <a:p>
            <a:pPr marL="0" indent="0">
              <a:buNone/>
            </a:pPr>
            <a:endParaRPr lang="en-IN" sz="2400" dirty="0"/>
          </a:p>
        </p:txBody>
      </p:sp>
    </p:spTree>
    <p:extLst>
      <p:ext uri="{BB962C8B-B14F-4D97-AF65-F5344CB8AC3E}">
        <p14:creationId xmlns:p14="http://schemas.microsoft.com/office/powerpoint/2010/main" val="37650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Critical Section Problem</a:t>
            </a:r>
            <a:endParaRPr lang="en-IN" dirty="0"/>
          </a:p>
        </p:txBody>
      </p:sp>
      <p:sp>
        <p:nvSpPr>
          <p:cNvPr id="3" name="Content Placeholder 2"/>
          <p:cNvSpPr>
            <a:spLocks noGrp="1"/>
          </p:cNvSpPr>
          <p:nvPr>
            <p:ph idx="1"/>
          </p:nvPr>
        </p:nvSpPr>
        <p:spPr/>
        <p:txBody>
          <a:bodyPr/>
          <a:lstStyle/>
          <a:p>
            <a:r>
              <a:rPr lang="en-US" dirty="0" smtClean="0"/>
              <a:t>Concurrent </a:t>
            </a:r>
            <a:r>
              <a:rPr lang="en-US" dirty="0"/>
              <a:t>access to shared data results in data inconsistency.  </a:t>
            </a:r>
            <a:endParaRPr lang="en-US" dirty="0" smtClean="0"/>
          </a:p>
          <a:p>
            <a:r>
              <a:rPr lang="en-US" dirty="0" smtClean="0"/>
              <a:t>Examples </a:t>
            </a:r>
            <a:r>
              <a:rPr lang="en-US" dirty="0"/>
              <a:t>are variables not recording all changes; a process may read inconsistent values ; final value of the variable may be inconsistent</a:t>
            </a:r>
            <a:r>
              <a:rPr lang="en-US" dirty="0" smtClean="0"/>
              <a:t>.</a:t>
            </a:r>
          </a:p>
          <a:p>
            <a:r>
              <a:rPr lang="en-US" dirty="0" smtClean="0"/>
              <a:t> </a:t>
            </a:r>
            <a:r>
              <a:rPr lang="en-US" dirty="0"/>
              <a:t>Maintaining data consistency in multi-process environment requires mechanisms to ensure orderly execution of cooperating processes i.e. processes are to be synchronized such a way that one process can access the variable at any one time. </a:t>
            </a:r>
            <a:endParaRPr lang="en-US" dirty="0" smtClean="0"/>
          </a:p>
          <a:p>
            <a:r>
              <a:rPr lang="en-US" dirty="0" smtClean="0"/>
              <a:t>This </a:t>
            </a:r>
            <a:r>
              <a:rPr lang="en-US" dirty="0"/>
              <a:t>is referred as the mutual exclusion problem.</a:t>
            </a:r>
            <a:endParaRPr lang="en-IN" dirty="0"/>
          </a:p>
          <a:p>
            <a:endParaRPr lang="en-IN" dirty="0"/>
          </a:p>
        </p:txBody>
      </p:sp>
    </p:spTree>
    <p:extLst>
      <p:ext uri="{BB962C8B-B14F-4D97-AF65-F5344CB8AC3E}">
        <p14:creationId xmlns:p14="http://schemas.microsoft.com/office/powerpoint/2010/main" val="220903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a:t>Critical section: A critical section is a code segment, common to n cooperating processes, in which the processes may be accessing common/shared variables.</a:t>
            </a:r>
            <a:endParaRPr lang="en-IN" dirty="0"/>
          </a:p>
          <a:p>
            <a:pPr marL="0" indent="0">
              <a:buNone/>
            </a:pPr>
            <a:r>
              <a:rPr lang="en-US" dirty="0"/>
              <a:t>A critical section environment consists of</a:t>
            </a:r>
            <a:endParaRPr lang="en-IN" dirty="0"/>
          </a:p>
          <a:p>
            <a:pPr lvl="1"/>
            <a:r>
              <a:rPr lang="en-US" dirty="0"/>
              <a:t>Entry Section : Core requesting entry into critical section</a:t>
            </a:r>
            <a:endParaRPr lang="en-IN" dirty="0"/>
          </a:p>
          <a:p>
            <a:pPr lvl="1"/>
            <a:r>
              <a:rPr lang="en-US" dirty="0"/>
              <a:t>Critical Section : Code in which only one process can execute at any  one time</a:t>
            </a:r>
            <a:endParaRPr lang="en-IN" dirty="0"/>
          </a:p>
          <a:p>
            <a:pPr lvl="1"/>
            <a:r>
              <a:rPr lang="en-US" dirty="0"/>
              <a:t>Exit Section : The end of critical section, releasing or allowing others in</a:t>
            </a:r>
            <a:endParaRPr lang="en-IN" dirty="0"/>
          </a:p>
          <a:p>
            <a:pPr lvl="1"/>
            <a:r>
              <a:rPr lang="en-US" dirty="0"/>
              <a:t>Remainder section  : Rest of the code after the critical section.</a:t>
            </a:r>
            <a:endParaRPr lang="en-IN" dirty="0"/>
          </a:p>
          <a:p>
            <a:pPr marL="457200" lvl="1" indent="0">
              <a:buNone/>
            </a:pPr>
            <a:endParaRPr lang="en-IN" dirty="0"/>
          </a:p>
        </p:txBody>
      </p:sp>
    </p:spTree>
    <p:extLst>
      <p:ext uri="{BB962C8B-B14F-4D97-AF65-F5344CB8AC3E}">
        <p14:creationId xmlns:p14="http://schemas.microsoft.com/office/powerpoint/2010/main" val="396008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The solution to the mutual exclusion must satisfy the following requirements:</a:t>
            </a:r>
            <a:endParaRPr lang="en-IN" dirty="0"/>
          </a:p>
          <a:p>
            <a:r>
              <a:rPr lang="en-US" dirty="0"/>
              <a:t> </a:t>
            </a:r>
            <a:r>
              <a:rPr lang="en-US" dirty="0" smtClean="0"/>
              <a:t> </a:t>
            </a:r>
            <a:r>
              <a:rPr lang="en-US" dirty="0"/>
              <a:t>Mutual Exclusion condition: only one process can execute its critical section at any one time.</a:t>
            </a:r>
            <a:endParaRPr lang="en-IN" dirty="0"/>
          </a:p>
          <a:p>
            <a:r>
              <a:rPr lang="en-US" dirty="0" smtClean="0"/>
              <a:t> </a:t>
            </a:r>
            <a:r>
              <a:rPr lang="en-US" dirty="0"/>
              <a:t>Progress: When no process is executing in its critical section, any process that requests entry to its critical section must be permitted to enter without delay.</a:t>
            </a:r>
            <a:endParaRPr lang="en-IN" dirty="0"/>
          </a:p>
          <a:p>
            <a:r>
              <a:rPr lang="en-US" dirty="0"/>
              <a:t>  Bounded Waiting: When two or more processes compete to enter the critical section, a fair chance should be given all processes and there should not be any indefinite postponement.</a:t>
            </a:r>
            <a:endParaRPr lang="en-IN" dirty="0"/>
          </a:p>
          <a:p>
            <a:endParaRPr lang="en-IN" dirty="0"/>
          </a:p>
        </p:txBody>
      </p:sp>
    </p:spTree>
    <p:extLst>
      <p:ext uri="{BB962C8B-B14F-4D97-AF65-F5344CB8AC3E}">
        <p14:creationId xmlns:p14="http://schemas.microsoft.com/office/powerpoint/2010/main" val="86476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Two general approach used to handle critical sections in </a:t>
            </a:r>
            <a:r>
              <a:rPr lang="en-US" dirty="0" smtClean="0"/>
              <a:t>OS</a:t>
            </a:r>
            <a:endParaRPr lang="en-IN" dirty="0" smtClean="0"/>
          </a:p>
          <a:p>
            <a:pPr marL="0" indent="0">
              <a:buNone/>
            </a:pPr>
            <a:r>
              <a:rPr lang="en-US" dirty="0"/>
              <a:t>     </a:t>
            </a:r>
            <a:endParaRPr lang="en-US" dirty="0" smtClean="0"/>
          </a:p>
          <a:p>
            <a:pPr lvl="1"/>
            <a:r>
              <a:rPr lang="en-US" i="1" dirty="0" smtClean="0"/>
              <a:t>Preemptive </a:t>
            </a:r>
            <a:r>
              <a:rPr lang="en-US" i="1" dirty="0"/>
              <a:t>kernels</a:t>
            </a:r>
            <a:r>
              <a:rPr lang="en-US" dirty="0"/>
              <a:t>, which allows a process to be pre-empted while it is running in a kernel mode,</a:t>
            </a:r>
            <a:endParaRPr lang="en-IN" dirty="0"/>
          </a:p>
          <a:p>
            <a:pPr marL="457200" lvl="1" indent="0">
              <a:buNone/>
            </a:pPr>
            <a:r>
              <a:rPr lang="en-US" dirty="0"/>
              <a:t>             </a:t>
            </a:r>
            <a:endParaRPr lang="en-US" dirty="0" smtClean="0"/>
          </a:p>
          <a:p>
            <a:pPr lvl="1"/>
            <a:r>
              <a:rPr lang="en-US" i="1" dirty="0" smtClean="0"/>
              <a:t>Non-preemptive </a:t>
            </a:r>
            <a:r>
              <a:rPr lang="en-US" i="1" dirty="0"/>
              <a:t>kernels</a:t>
            </a:r>
            <a:r>
              <a:rPr lang="en-US" dirty="0"/>
              <a:t>, which does not allow a process running in a kernel mode to pre-empt.</a:t>
            </a:r>
            <a:endParaRPr lang="en-IN" dirty="0"/>
          </a:p>
          <a:p>
            <a:pPr marL="0" indent="0">
              <a:buNone/>
            </a:pPr>
            <a:endParaRPr lang="en-IN" dirty="0"/>
          </a:p>
        </p:txBody>
      </p:sp>
    </p:spTree>
    <p:extLst>
      <p:ext uri="{BB962C8B-B14F-4D97-AF65-F5344CB8AC3E}">
        <p14:creationId xmlns:p14="http://schemas.microsoft.com/office/powerpoint/2010/main" val="78675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Concurrent Processes</a:t>
            </a:r>
            <a:endParaRPr lang="en-IN" dirty="0"/>
          </a:p>
        </p:txBody>
      </p:sp>
      <p:sp>
        <p:nvSpPr>
          <p:cNvPr id="3" name="Content Placeholder 2"/>
          <p:cNvSpPr>
            <a:spLocks noGrp="1"/>
          </p:cNvSpPr>
          <p:nvPr>
            <p:ph idx="1"/>
          </p:nvPr>
        </p:nvSpPr>
        <p:spPr/>
        <p:txBody>
          <a:bodyPr/>
          <a:lstStyle/>
          <a:p>
            <a:r>
              <a:rPr lang="en-US" dirty="0"/>
              <a:t> Two processes are concurrent if their execution can overlap in time. In a single processor system, physical concurrency can be due to concurrent execution of the CPU and an I/O. </a:t>
            </a:r>
            <a:endParaRPr lang="en-US" dirty="0" smtClean="0"/>
          </a:p>
          <a:p>
            <a:r>
              <a:rPr lang="en-US" dirty="0" smtClean="0"/>
              <a:t>Logical </a:t>
            </a:r>
            <a:r>
              <a:rPr lang="en-US" dirty="0"/>
              <a:t>concurrency is obtained, if a CPU interleaves the execution of several processes. </a:t>
            </a:r>
            <a:endParaRPr lang="en-IN" dirty="0"/>
          </a:p>
        </p:txBody>
      </p:sp>
    </p:spTree>
    <p:extLst>
      <p:ext uri="{BB962C8B-B14F-4D97-AF65-F5344CB8AC3E}">
        <p14:creationId xmlns:p14="http://schemas.microsoft.com/office/powerpoint/2010/main" val="95713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Solution </a:t>
            </a:r>
            <a:endParaRPr lang="en-US" dirty="0"/>
          </a:p>
        </p:txBody>
      </p:sp>
      <p:sp>
        <p:nvSpPr>
          <p:cNvPr id="3" name="Content Placeholder 2"/>
          <p:cNvSpPr>
            <a:spLocks noGrp="1"/>
          </p:cNvSpPr>
          <p:nvPr>
            <p:ph idx="1"/>
          </p:nvPr>
        </p:nvSpPr>
        <p:spPr/>
        <p:txBody>
          <a:bodyPr/>
          <a:lstStyle/>
          <a:p>
            <a:pPr marL="0" indent="0">
              <a:buNone/>
            </a:pPr>
            <a:r>
              <a:rPr lang="en-US" dirty="0" smtClean="0"/>
              <a:t>Disabling interrupts</a:t>
            </a:r>
          </a:p>
          <a:p>
            <a:pPr lvl="1"/>
            <a:r>
              <a:rPr lang="en-US" dirty="0" smtClean="0"/>
              <a:t>Each process disable all interrupts after entering CS and re- enable before leaving</a:t>
            </a:r>
          </a:p>
          <a:p>
            <a:pPr lvl="1"/>
            <a:endParaRPr lang="en-US" dirty="0"/>
          </a:p>
          <a:p>
            <a:pPr marL="0" indent="0">
              <a:buNone/>
            </a:pPr>
            <a:r>
              <a:rPr lang="en-US" dirty="0" smtClean="0"/>
              <a:t>Problem </a:t>
            </a:r>
          </a:p>
          <a:p>
            <a:pPr lvl="1"/>
            <a:r>
              <a:rPr lang="en-US" dirty="0"/>
              <a:t> </a:t>
            </a:r>
            <a:r>
              <a:rPr lang="en-US" dirty="0" smtClean="0"/>
              <a:t>      if user process does not turn on –&gt; end of the system </a:t>
            </a:r>
          </a:p>
          <a:p>
            <a:pPr lvl="1"/>
            <a:r>
              <a:rPr lang="en-US" dirty="0" smtClean="0"/>
              <a:t>       Kernel has to frequently disable interrupts for few instructions while </a:t>
            </a:r>
            <a:r>
              <a:rPr lang="en-US" smtClean="0"/>
              <a:t>it is  updating </a:t>
            </a:r>
            <a:r>
              <a:rPr lang="en-US" dirty="0" smtClean="0"/>
              <a:t>variables or  lists.</a:t>
            </a:r>
            <a:endParaRPr lang="en-US" dirty="0"/>
          </a:p>
        </p:txBody>
      </p:sp>
    </p:spTree>
    <p:extLst>
      <p:ext uri="{BB962C8B-B14F-4D97-AF65-F5344CB8AC3E}">
        <p14:creationId xmlns:p14="http://schemas.microsoft.com/office/powerpoint/2010/main" val="78818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smtClean="0"/>
              <a:t>Software Solutions</a:t>
            </a:r>
            <a:endParaRPr lang="en-US" altLang="en-US" dirty="0"/>
          </a:p>
        </p:txBody>
      </p:sp>
      <p:sp>
        <p:nvSpPr>
          <p:cNvPr id="49155" name="Rectangle 3"/>
          <p:cNvSpPr>
            <a:spLocks noGrp="1" noChangeArrowheads="1"/>
          </p:cNvSpPr>
          <p:nvPr>
            <p:ph type="body" idx="1"/>
          </p:nvPr>
        </p:nvSpPr>
        <p:spPr/>
        <p:txBody>
          <a:bodyPr>
            <a:normAutofit fontScale="92500"/>
          </a:bodyPr>
          <a:lstStyle/>
          <a:p>
            <a:pPr>
              <a:tabLst>
                <a:tab pos="2286000" algn="l"/>
                <a:tab pos="2630488" algn="l"/>
                <a:tab pos="2911475" algn="l"/>
              </a:tabLst>
            </a:pPr>
            <a:r>
              <a:rPr lang="en-US" altLang="en-US" dirty="0"/>
              <a:t>Only 2  processes, </a:t>
            </a:r>
            <a:r>
              <a:rPr lang="en-US" altLang="en-US" i="1" dirty="0" smtClean="0"/>
              <a:t>P</a:t>
            </a:r>
            <a:r>
              <a:rPr lang="en-US" altLang="en-US" baseline="-25000" dirty="0" smtClean="0"/>
              <a:t>i</a:t>
            </a:r>
            <a:r>
              <a:rPr lang="en-US" altLang="en-US" dirty="0" smtClean="0"/>
              <a:t> </a:t>
            </a:r>
            <a:r>
              <a:rPr lang="en-US" altLang="en-US" dirty="0"/>
              <a:t>and </a:t>
            </a:r>
            <a:r>
              <a:rPr lang="en-US" altLang="en-US" i="1" dirty="0" err="1" smtClean="0"/>
              <a:t>P</a:t>
            </a:r>
            <a:r>
              <a:rPr lang="en-US" altLang="en-US" baseline="-25000" dirty="0" err="1" smtClean="0"/>
              <a:t>j</a:t>
            </a:r>
            <a:endParaRPr lang="en-US" altLang="en-US" baseline="-25000" dirty="0"/>
          </a:p>
          <a:p>
            <a:pPr>
              <a:tabLst>
                <a:tab pos="2286000" algn="l"/>
                <a:tab pos="2630488" algn="l"/>
                <a:tab pos="2911475" algn="l"/>
              </a:tabLst>
            </a:pPr>
            <a:r>
              <a:rPr lang="en-US" altLang="en-US" dirty="0"/>
              <a:t>General structure of process </a:t>
            </a:r>
            <a:r>
              <a:rPr lang="en-US" altLang="en-US" i="1" dirty="0"/>
              <a:t>P</a:t>
            </a:r>
            <a:r>
              <a:rPr lang="en-US" altLang="en-US" i="1" baseline="-25000" dirty="0"/>
              <a:t>i</a:t>
            </a:r>
            <a:r>
              <a:rPr lang="en-US" altLang="en-US" i="1" dirty="0"/>
              <a:t> </a:t>
            </a:r>
            <a:r>
              <a:rPr lang="en-US" altLang="en-US" dirty="0"/>
              <a:t>(other process </a:t>
            </a:r>
            <a:r>
              <a:rPr lang="en-US" altLang="en-US" i="1" dirty="0" err="1"/>
              <a:t>P</a:t>
            </a:r>
            <a:r>
              <a:rPr lang="en-US" altLang="en-US" i="1" baseline="-25000" dirty="0" err="1"/>
              <a:t>j</a:t>
            </a:r>
            <a:r>
              <a:rPr lang="en-US" altLang="en-US" dirty="0"/>
              <a:t>)</a:t>
            </a:r>
          </a:p>
          <a:p>
            <a:pPr>
              <a:buNone/>
              <a:tabLst>
                <a:tab pos="2286000" algn="l"/>
                <a:tab pos="2630488" algn="l"/>
                <a:tab pos="2911475" algn="l"/>
              </a:tabLst>
            </a:pPr>
            <a:r>
              <a:rPr lang="en-US" altLang="en-US" dirty="0"/>
              <a:t>		</a:t>
            </a:r>
            <a:r>
              <a:rPr lang="en-US" altLang="en-US" b="1" dirty="0"/>
              <a:t>do</a:t>
            </a:r>
            <a:r>
              <a:rPr lang="en-US" altLang="en-US" dirty="0"/>
              <a:t> {</a:t>
            </a:r>
            <a:endParaRPr lang="en-US" altLang="en-US" b="1" dirty="0"/>
          </a:p>
          <a:p>
            <a:pPr>
              <a:buNone/>
              <a:tabLst>
                <a:tab pos="2286000" algn="l"/>
                <a:tab pos="2630488" algn="l"/>
                <a:tab pos="2911475" algn="l"/>
              </a:tabLst>
            </a:pPr>
            <a:r>
              <a:rPr lang="en-US" altLang="en-US" dirty="0"/>
              <a:t>			</a:t>
            </a:r>
            <a:r>
              <a:rPr lang="en-US" altLang="en-US" i="1" dirty="0"/>
              <a:t>entry section</a:t>
            </a:r>
          </a:p>
          <a:p>
            <a:pPr>
              <a:buNone/>
              <a:tabLst>
                <a:tab pos="2286000" algn="l"/>
                <a:tab pos="2630488" algn="l"/>
                <a:tab pos="2911475" algn="l"/>
              </a:tabLst>
            </a:pPr>
            <a:r>
              <a:rPr lang="en-US" altLang="en-US" dirty="0"/>
              <a:t>				critical section</a:t>
            </a:r>
          </a:p>
          <a:p>
            <a:pPr>
              <a:buNone/>
              <a:tabLst>
                <a:tab pos="2286000" algn="l"/>
                <a:tab pos="2630488" algn="l"/>
                <a:tab pos="2911475" algn="l"/>
              </a:tabLst>
            </a:pPr>
            <a:r>
              <a:rPr lang="en-US" altLang="en-US" dirty="0"/>
              <a:t>			</a:t>
            </a:r>
            <a:r>
              <a:rPr lang="en-US" altLang="en-US" i="1" dirty="0"/>
              <a:t>exit section</a:t>
            </a:r>
            <a:endParaRPr lang="en-US" altLang="en-US" dirty="0"/>
          </a:p>
          <a:p>
            <a:pPr>
              <a:buNone/>
              <a:tabLst>
                <a:tab pos="2286000" algn="l"/>
                <a:tab pos="2630488" algn="l"/>
                <a:tab pos="2911475" algn="l"/>
              </a:tabLst>
            </a:pPr>
            <a:r>
              <a:rPr lang="en-US" altLang="en-US" dirty="0"/>
              <a:t>				</a:t>
            </a:r>
            <a:r>
              <a:rPr lang="en-US" altLang="en-US" dirty="0" smtClean="0"/>
              <a:t>remainder </a:t>
            </a:r>
            <a:r>
              <a:rPr lang="en-US" altLang="en-US" dirty="0"/>
              <a:t>section</a:t>
            </a:r>
          </a:p>
          <a:p>
            <a:pPr>
              <a:buNone/>
              <a:tabLst>
                <a:tab pos="2286000" algn="l"/>
                <a:tab pos="2630488" algn="l"/>
                <a:tab pos="2911475" algn="l"/>
              </a:tabLst>
            </a:pPr>
            <a:r>
              <a:rPr lang="en-US" altLang="en-US" dirty="0"/>
              <a:t>		} </a:t>
            </a:r>
            <a:r>
              <a:rPr lang="en-US" altLang="en-US" b="1" dirty="0"/>
              <a:t>while (1)</a:t>
            </a:r>
            <a:r>
              <a:rPr lang="en-US" altLang="en-US" dirty="0"/>
              <a:t>;</a:t>
            </a:r>
          </a:p>
          <a:p>
            <a:pPr>
              <a:tabLst>
                <a:tab pos="2286000" algn="l"/>
                <a:tab pos="2630488" algn="l"/>
                <a:tab pos="2911475" algn="l"/>
              </a:tabLst>
            </a:pPr>
            <a:r>
              <a:rPr lang="en-US" altLang="en-US" dirty="0"/>
              <a:t>Processes may share some common variables to synchronize their actions.</a:t>
            </a:r>
          </a:p>
        </p:txBody>
      </p:sp>
    </p:spTree>
    <p:extLst>
      <p:ext uri="{BB962C8B-B14F-4D97-AF65-F5344CB8AC3E}">
        <p14:creationId xmlns:p14="http://schemas.microsoft.com/office/powerpoint/2010/main" val="3033686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Given below is a simple piece of code containing the components of a critical section used  for solving CS problem.</a:t>
            </a:r>
            <a:endParaRPr lang="en-IN" dirty="0"/>
          </a:p>
          <a:p>
            <a:pPr marL="0" indent="0">
              <a:buNone/>
            </a:pPr>
            <a:r>
              <a:rPr lang="en-US" dirty="0"/>
              <a:t>                     do {</a:t>
            </a:r>
            <a:endParaRPr lang="en-IN" dirty="0"/>
          </a:p>
          <a:p>
            <a:pPr marL="0" indent="0">
              <a:buNone/>
            </a:pPr>
            <a:r>
              <a:rPr lang="en-US" dirty="0"/>
              <a:t>                               while ( turn != </a:t>
            </a:r>
            <a:r>
              <a:rPr lang="en-US" dirty="0" err="1"/>
              <a:t>i</a:t>
            </a:r>
            <a:r>
              <a:rPr lang="en-US" dirty="0"/>
              <a:t> );                     /*   Entry Section*/</a:t>
            </a:r>
            <a:endParaRPr lang="en-IN" dirty="0"/>
          </a:p>
          <a:p>
            <a:pPr marL="0" indent="0">
              <a:buNone/>
            </a:pPr>
            <a:r>
              <a:rPr lang="en-US" dirty="0"/>
              <a:t>                             /* critical section */                                              </a:t>
            </a:r>
            <a:endParaRPr lang="en-IN" dirty="0"/>
          </a:p>
          <a:p>
            <a:pPr marL="0" indent="0">
              <a:buNone/>
            </a:pPr>
            <a:r>
              <a:rPr lang="en-US" dirty="0"/>
              <a:t>                                turn = j;                                   /*  Exit Section */</a:t>
            </a:r>
            <a:endParaRPr lang="en-IN" dirty="0"/>
          </a:p>
          <a:p>
            <a:pPr marL="0" indent="0">
              <a:buNone/>
            </a:pPr>
            <a:r>
              <a:rPr lang="en-US" dirty="0"/>
              <a:t>                             /* remainder section */                     </a:t>
            </a:r>
            <a:endParaRPr lang="en-IN" dirty="0"/>
          </a:p>
          <a:p>
            <a:pPr marL="0" indent="0">
              <a:buNone/>
            </a:pPr>
            <a:r>
              <a:rPr lang="en-US" dirty="0"/>
              <a:t>                           } while(TRUE);</a:t>
            </a:r>
            <a:endParaRPr lang="en-IN" dirty="0"/>
          </a:p>
          <a:p>
            <a:pPr marL="0" indent="0">
              <a:buNone/>
            </a:pPr>
            <a:endParaRPr lang="en-IN" dirty="0"/>
          </a:p>
        </p:txBody>
      </p:sp>
    </p:spTree>
    <p:extLst>
      <p:ext uri="{BB962C8B-B14F-4D97-AF65-F5344CB8AC3E}">
        <p14:creationId xmlns:p14="http://schemas.microsoft.com/office/powerpoint/2010/main" val="2033951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t>Algorithm 1</a:t>
            </a:r>
          </a:p>
        </p:txBody>
      </p:sp>
      <p:sp>
        <p:nvSpPr>
          <p:cNvPr id="50179" name="Rectangle 3"/>
          <p:cNvSpPr>
            <a:spLocks noGrp="1" noChangeArrowheads="1"/>
          </p:cNvSpPr>
          <p:nvPr>
            <p:ph idx="1"/>
          </p:nvPr>
        </p:nvSpPr>
        <p:spPr/>
        <p:txBody>
          <a:bodyPr>
            <a:normAutofit fontScale="92500" lnSpcReduction="20000"/>
          </a:bodyPr>
          <a:lstStyle/>
          <a:p>
            <a:pPr>
              <a:tabLst>
                <a:tab pos="2005013" algn="l"/>
                <a:tab pos="2339975" algn="l"/>
                <a:tab pos="2630488" algn="l"/>
              </a:tabLst>
            </a:pPr>
            <a:r>
              <a:rPr lang="en-US" altLang="en-US" dirty="0"/>
              <a:t>Shared variables: </a:t>
            </a:r>
          </a:p>
          <a:p>
            <a:pPr lvl="1">
              <a:tabLst>
                <a:tab pos="2005013" algn="l"/>
                <a:tab pos="2339975" algn="l"/>
                <a:tab pos="2630488" algn="l"/>
              </a:tabLst>
            </a:pPr>
            <a:r>
              <a:rPr lang="en-US" altLang="en-US" dirty="0" err="1"/>
              <a:t>int</a:t>
            </a:r>
            <a:r>
              <a:rPr lang="en-US" altLang="en-US" dirty="0"/>
              <a:t> turn</a:t>
            </a:r>
            <a:r>
              <a:rPr lang="en-US" altLang="en-US" dirty="0" smtClean="0"/>
              <a:t>;</a:t>
            </a:r>
          </a:p>
          <a:p>
            <a:pPr marL="457200" lvl="1" indent="0">
              <a:buNone/>
              <a:tabLst>
                <a:tab pos="2005013" algn="l"/>
                <a:tab pos="2339975" algn="l"/>
                <a:tab pos="2630488" algn="l"/>
              </a:tabLst>
            </a:pPr>
            <a:r>
              <a:rPr lang="en-US" altLang="en-US" dirty="0"/>
              <a:t/>
            </a:r>
            <a:br>
              <a:rPr lang="en-US" altLang="en-US" dirty="0"/>
            </a:br>
            <a:r>
              <a:rPr lang="en-US" altLang="en-US" dirty="0"/>
              <a:t>initially turn = 0</a:t>
            </a:r>
          </a:p>
          <a:p>
            <a:pPr lvl="1">
              <a:tabLst>
                <a:tab pos="2005013" algn="l"/>
                <a:tab pos="2339975" algn="l"/>
                <a:tab pos="2630488" algn="l"/>
              </a:tabLst>
            </a:pPr>
            <a:r>
              <a:rPr lang="en-US" altLang="en-US" dirty="0"/>
              <a:t>turn - </a:t>
            </a:r>
            <a:r>
              <a:rPr lang="en-US" altLang="en-US" dirty="0" err="1"/>
              <a:t>i</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can enter its critical section</a:t>
            </a:r>
          </a:p>
          <a:p>
            <a:pPr>
              <a:tabLst>
                <a:tab pos="2005013" algn="l"/>
                <a:tab pos="2339975" algn="l"/>
                <a:tab pos="2630488" algn="l"/>
              </a:tabLst>
            </a:pPr>
            <a:r>
              <a:rPr lang="en-US" altLang="en-US" dirty="0"/>
              <a:t>Process </a:t>
            </a:r>
            <a:r>
              <a:rPr lang="en-US" altLang="en-US" i="1" dirty="0"/>
              <a:t>P</a:t>
            </a:r>
            <a:r>
              <a:rPr lang="en-US" altLang="en-US" i="1" baseline="-25000" dirty="0"/>
              <a:t>i</a:t>
            </a:r>
            <a:endParaRPr lang="en-US" altLang="en-US" dirty="0"/>
          </a:p>
          <a:p>
            <a:pPr>
              <a:buNone/>
              <a:tabLst>
                <a:tab pos="2005013" algn="l"/>
                <a:tab pos="2339975" algn="l"/>
                <a:tab pos="2630488" algn="l"/>
              </a:tabLst>
            </a:pPr>
            <a:r>
              <a:rPr lang="en-US" altLang="en-US" dirty="0"/>
              <a:t>		do {</a:t>
            </a:r>
          </a:p>
          <a:p>
            <a:pPr>
              <a:buNone/>
              <a:tabLst>
                <a:tab pos="2005013" algn="l"/>
                <a:tab pos="2339975" algn="l"/>
                <a:tab pos="2630488" algn="l"/>
              </a:tabLst>
            </a:pPr>
            <a:r>
              <a:rPr lang="en-US" altLang="en-US" dirty="0"/>
              <a:t>			while (turn !=</a:t>
            </a:r>
            <a:r>
              <a:rPr lang="en-US" altLang="en-US" dirty="0">
                <a:sym typeface="Symbol" panose="05050102010706020507" pitchFamily="18" charset="2"/>
              </a:rPr>
              <a:t> </a:t>
            </a:r>
            <a:r>
              <a:rPr lang="en-US" altLang="en-US" dirty="0" err="1">
                <a:sym typeface="Symbol" panose="05050102010706020507" pitchFamily="18" charset="2"/>
              </a:rPr>
              <a:t>i</a:t>
            </a:r>
            <a:r>
              <a:rPr lang="en-US" altLang="en-US" dirty="0">
                <a:sym typeface="Symbol" panose="05050102010706020507" pitchFamily="18" charset="2"/>
              </a:rPr>
              <a:t>) ;</a:t>
            </a:r>
          </a:p>
          <a:p>
            <a:pPr>
              <a:buNone/>
              <a:tabLst>
                <a:tab pos="2005013" algn="l"/>
                <a:tab pos="2339975" algn="l"/>
                <a:tab pos="2630488" algn="l"/>
              </a:tabLst>
            </a:pPr>
            <a:r>
              <a:rPr lang="en-US" altLang="en-US" dirty="0">
                <a:sym typeface="Symbol" panose="05050102010706020507" pitchFamily="18" charset="2"/>
              </a:rPr>
              <a:t>				critical section</a:t>
            </a:r>
          </a:p>
          <a:p>
            <a:pPr>
              <a:buNone/>
              <a:tabLst>
                <a:tab pos="2005013" algn="l"/>
                <a:tab pos="2339975" algn="l"/>
                <a:tab pos="2630488" algn="l"/>
              </a:tabLst>
            </a:pPr>
            <a:r>
              <a:rPr lang="en-US" altLang="en-US" dirty="0">
                <a:sym typeface="Symbol" panose="05050102010706020507" pitchFamily="18" charset="2"/>
              </a:rPr>
              <a:t>			turn = j;</a:t>
            </a:r>
          </a:p>
          <a:p>
            <a:pPr>
              <a:buNone/>
              <a:tabLst>
                <a:tab pos="2005013" algn="l"/>
                <a:tab pos="2339975" algn="l"/>
                <a:tab pos="2630488" algn="l"/>
              </a:tabLst>
            </a:pPr>
            <a:r>
              <a:rPr lang="en-US" altLang="en-US" dirty="0">
                <a:sym typeface="Symbol" panose="05050102010706020507" pitchFamily="18" charset="2"/>
              </a:rPr>
              <a:t>				</a:t>
            </a:r>
            <a:r>
              <a:rPr lang="en-US" altLang="en-US" dirty="0" smtClean="0">
                <a:sym typeface="Symbol" panose="05050102010706020507" pitchFamily="18" charset="2"/>
              </a:rPr>
              <a:t>remainder </a:t>
            </a:r>
            <a:r>
              <a:rPr lang="en-US" altLang="en-US" dirty="0">
                <a:sym typeface="Symbol" panose="05050102010706020507" pitchFamily="18" charset="2"/>
              </a:rPr>
              <a:t>section</a:t>
            </a:r>
          </a:p>
          <a:p>
            <a:pPr>
              <a:buNone/>
              <a:tabLst>
                <a:tab pos="2005013" algn="l"/>
                <a:tab pos="2339975" algn="l"/>
                <a:tab pos="2630488" algn="l"/>
              </a:tabLst>
            </a:pPr>
            <a:r>
              <a:rPr lang="en-US" altLang="en-US" dirty="0">
                <a:sym typeface="Symbol" panose="05050102010706020507" pitchFamily="18" charset="2"/>
              </a:rPr>
              <a:t>		} while (1</a:t>
            </a:r>
            <a:r>
              <a:rPr lang="en-US" altLang="en-US" dirty="0" smtClean="0">
                <a:sym typeface="Symbol" panose="05050102010706020507" pitchFamily="18" charset="2"/>
              </a:rPr>
              <a:t>);</a:t>
            </a:r>
            <a:endParaRPr lang="en-US" altLang="en-US" dirty="0">
              <a:sym typeface="Symbol" panose="05050102010706020507" pitchFamily="18" charset="2"/>
            </a:endParaRPr>
          </a:p>
        </p:txBody>
      </p:sp>
    </p:spTree>
    <p:extLst>
      <p:ext uri="{BB962C8B-B14F-4D97-AF65-F5344CB8AC3E}">
        <p14:creationId xmlns:p14="http://schemas.microsoft.com/office/powerpoint/2010/main" val="2284996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tabLst>
                <a:tab pos="2005013" algn="l"/>
                <a:tab pos="2339975" algn="l"/>
                <a:tab pos="2630488" algn="l"/>
              </a:tabLst>
            </a:pPr>
            <a:r>
              <a:rPr lang="en-US" altLang="en-US" dirty="0"/>
              <a:t>Satisfies mutual exclusion, but not progress</a:t>
            </a:r>
          </a:p>
          <a:p>
            <a:pPr lvl="1"/>
            <a:r>
              <a:rPr lang="en-GB" altLang="en-US" dirty="0"/>
              <a:t>Suppose that </a:t>
            </a:r>
            <a:r>
              <a:rPr lang="en-GB" altLang="en-US" i="1" dirty="0" smtClean="0"/>
              <a:t>P</a:t>
            </a:r>
            <a:r>
              <a:rPr lang="en-GB" altLang="en-US" baseline="-25000" dirty="0" smtClean="0"/>
              <a:t>i</a:t>
            </a:r>
            <a:r>
              <a:rPr lang="en-GB" altLang="en-US" dirty="0" smtClean="0"/>
              <a:t> </a:t>
            </a:r>
            <a:r>
              <a:rPr lang="en-GB" altLang="en-US" dirty="0"/>
              <a:t>finishes its critical section quickly and sets </a:t>
            </a:r>
            <a:r>
              <a:rPr lang="en-GB" altLang="en-US" i="1" dirty="0"/>
              <a:t>turn</a:t>
            </a:r>
            <a:r>
              <a:rPr lang="en-GB" altLang="en-US" dirty="0"/>
              <a:t> = j</a:t>
            </a:r>
            <a:r>
              <a:rPr lang="en-GB" altLang="en-US" dirty="0" smtClean="0"/>
              <a:t>; </a:t>
            </a:r>
            <a:r>
              <a:rPr lang="en-GB" altLang="en-US" dirty="0"/>
              <a:t>both processes are in their non-critical parts. </a:t>
            </a:r>
            <a:r>
              <a:rPr lang="en-GB" altLang="en-US" i="1" dirty="0" smtClean="0"/>
              <a:t>P</a:t>
            </a:r>
            <a:r>
              <a:rPr lang="en-GB" altLang="en-US" baseline="-25000" dirty="0" smtClean="0"/>
              <a:t>i</a:t>
            </a:r>
            <a:r>
              <a:rPr lang="en-GB" altLang="en-US" dirty="0" smtClean="0"/>
              <a:t> </a:t>
            </a:r>
            <a:r>
              <a:rPr lang="en-GB" altLang="en-US" dirty="0"/>
              <a:t>is quick also in its non-critical part and wants to enter the critical section. As </a:t>
            </a:r>
            <a:r>
              <a:rPr lang="en-GB" altLang="en-US" i="1" dirty="0"/>
              <a:t>turn</a:t>
            </a:r>
            <a:r>
              <a:rPr lang="en-GB" altLang="en-US" dirty="0"/>
              <a:t> == </a:t>
            </a:r>
            <a:r>
              <a:rPr lang="en-GB" altLang="en-US" dirty="0" smtClean="0"/>
              <a:t>j, </a:t>
            </a:r>
            <a:r>
              <a:rPr lang="en-GB" altLang="en-US" dirty="0"/>
              <a:t>it will have to wait even though the critical section is free. </a:t>
            </a:r>
          </a:p>
          <a:p>
            <a:pPr lvl="1"/>
            <a:r>
              <a:rPr lang="en-GB" altLang="en-US" dirty="0"/>
              <a:t>Moreover, the behaviour inadmissibly depends on the relative speed of the processes</a:t>
            </a:r>
          </a:p>
          <a:p>
            <a:pPr>
              <a:tabLst>
                <a:tab pos="2005013" algn="l"/>
                <a:tab pos="2339975" algn="l"/>
                <a:tab pos="2630488" algn="l"/>
              </a:tabLst>
            </a:pPr>
            <a:endParaRPr lang="en-US" altLang="en-US" dirty="0"/>
          </a:p>
          <a:p>
            <a:endParaRPr lang="en-IN" dirty="0"/>
          </a:p>
        </p:txBody>
      </p:sp>
    </p:spTree>
    <p:extLst>
      <p:ext uri="{BB962C8B-B14F-4D97-AF65-F5344CB8AC3E}">
        <p14:creationId xmlns:p14="http://schemas.microsoft.com/office/powerpoint/2010/main" val="529388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t>Algorithm 2</a:t>
            </a:r>
          </a:p>
        </p:txBody>
      </p:sp>
      <p:sp>
        <p:nvSpPr>
          <p:cNvPr id="51203" name="Rectangle 3"/>
          <p:cNvSpPr>
            <a:spLocks noGrp="1" noChangeArrowheads="1"/>
          </p:cNvSpPr>
          <p:nvPr>
            <p:ph idx="1"/>
          </p:nvPr>
        </p:nvSpPr>
        <p:spPr/>
        <p:txBody>
          <a:bodyPr>
            <a:normAutofit fontScale="85000" lnSpcReduction="20000"/>
          </a:bodyPr>
          <a:lstStyle/>
          <a:p>
            <a:pPr>
              <a:tabLst>
                <a:tab pos="2403475" algn="l"/>
                <a:tab pos="2684463" algn="l"/>
                <a:tab pos="2974975" algn="l"/>
              </a:tabLst>
            </a:pPr>
            <a:r>
              <a:rPr lang="en-US" altLang="en-US" dirty="0"/>
              <a:t>Shared variables</a:t>
            </a:r>
          </a:p>
          <a:p>
            <a:pPr lvl="1">
              <a:tabLst>
                <a:tab pos="2403475" algn="l"/>
                <a:tab pos="2684463" algn="l"/>
                <a:tab pos="2974975" algn="l"/>
              </a:tabLst>
            </a:pPr>
            <a:r>
              <a:rPr lang="en-US" altLang="en-US" dirty="0" err="1"/>
              <a:t>boolean</a:t>
            </a:r>
            <a:r>
              <a:rPr lang="en-US" altLang="en-US" dirty="0"/>
              <a:t> flag[2];</a:t>
            </a:r>
            <a:br>
              <a:rPr lang="en-US" altLang="en-US" dirty="0"/>
            </a:br>
            <a:r>
              <a:rPr lang="en-US" altLang="en-US" dirty="0"/>
              <a:t>initially flag [0] = flag [1] = false.</a:t>
            </a:r>
          </a:p>
          <a:p>
            <a:pPr lvl="1">
              <a:tabLst>
                <a:tab pos="2403475" algn="l"/>
                <a:tab pos="2684463" algn="l"/>
                <a:tab pos="2974975" algn="l"/>
              </a:tabLst>
            </a:pPr>
            <a:r>
              <a:rPr lang="en-US" altLang="en-US" dirty="0"/>
              <a:t>flag [</a:t>
            </a:r>
            <a:r>
              <a:rPr lang="en-US" altLang="en-US" dirty="0" err="1"/>
              <a:t>i</a:t>
            </a:r>
            <a:r>
              <a:rPr lang="en-US" altLang="en-US" dirty="0"/>
              <a:t>] = true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ready to enter its critical section</a:t>
            </a:r>
          </a:p>
          <a:p>
            <a:pPr>
              <a:tabLst>
                <a:tab pos="2403475" algn="l"/>
                <a:tab pos="2684463" algn="l"/>
                <a:tab pos="2974975" algn="l"/>
              </a:tabLst>
            </a:pPr>
            <a:r>
              <a:rPr lang="en-US" altLang="en-US" dirty="0"/>
              <a:t>Process </a:t>
            </a:r>
            <a:r>
              <a:rPr lang="en-US" altLang="en-US" i="1" dirty="0"/>
              <a:t>P</a:t>
            </a:r>
            <a:r>
              <a:rPr lang="en-US" altLang="en-US" i="1" baseline="-25000" dirty="0"/>
              <a:t>i</a:t>
            </a:r>
            <a:endParaRPr lang="en-US" altLang="en-US" dirty="0"/>
          </a:p>
          <a:p>
            <a:pPr>
              <a:buNone/>
              <a:tabLst>
                <a:tab pos="2403475" algn="l"/>
                <a:tab pos="2684463" algn="l"/>
                <a:tab pos="2974975" algn="l"/>
              </a:tabLst>
            </a:pPr>
            <a:r>
              <a:rPr lang="en-US" altLang="en-US" dirty="0"/>
              <a:t>		do {</a:t>
            </a:r>
          </a:p>
          <a:p>
            <a:pPr>
              <a:buNone/>
              <a:tabLst>
                <a:tab pos="2403475" algn="l"/>
                <a:tab pos="2684463" algn="l"/>
                <a:tab pos="2974975" algn="l"/>
              </a:tabLst>
            </a:pPr>
            <a:r>
              <a:rPr lang="en-US" altLang="en-US" dirty="0"/>
              <a:t>			flag[</a:t>
            </a:r>
            <a:r>
              <a:rPr lang="en-US" altLang="en-US" dirty="0" err="1"/>
              <a:t>i</a:t>
            </a:r>
            <a:r>
              <a:rPr lang="en-US" altLang="en-US" dirty="0"/>
              <a:t>] := true;</a:t>
            </a:r>
            <a:br>
              <a:rPr lang="en-US" altLang="en-US" dirty="0"/>
            </a:br>
            <a:r>
              <a:rPr lang="en-US" altLang="en-US" dirty="0"/>
              <a:t>		while (flag[j]) ;	</a:t>
            </a:r>
            <a:r>
              <a:rPr lang="en-US" altLang="en-US" dirty="0" smtClean="0"/>
              <a:t>     critical </a:t>
            </a:r>
            <a:r>
              <a:rPr lang="en-US" altLang="en-US" dirty="0"/>
              <a:t>section</a:t>
            </a:r>
          </a:p>
          <a:p>
            <a:pPr>
              <a:buNone/>
              <a:tabLst>
                <a:tab pos="2403475" algn="l"/>
                <a:tab pos="2684463" algn="l"/>
                <a:tab pos="2974975" algn="l"/>
              </a:tabLst>
            </a:pPr>
            <a:r>
              <a:rPr lang="en-US" altLang="en-US" dirty="0"/>
              <a:t>			flag [</a:t>
            </a:r>
            <a:r>
              <a:rPr lang="en-US" altLang="en-US" dirty="0" err="1"/>
              <a:t>i</a:t>
            </a:r>
            <a:r>
              <a:rPr lang="en-US" altLang="en-US" dirty="0"/>
              <a:t>] = false;</a:t>
            </a:r>
          </a:p>
          <a:p>
            <a:pPr>
              <a:buNone/>
              <a:tabLst>
                <a:tab pos="2403475" algn="l"/>
                <a:tab pos="2684463" algn="l"/>
                <a:tab pos="2974975" algn="l"/>
              </a:tabLst>
            </a:pPr>
            <a:r>
              <a:rPr lang="en-US" altLang="en-US" dirty="0"/>
              <a:t>				remainder section</a:t>
            </a:r>
          </a:p>
          <a:p>
            <a:pPr>
              <a:buNone/>
              <a:tabLst>
                <a:tab pos="2403475" algn="l"/>
                <a:tab pos="2684463" algn="l"/>
                <a:tab pos="2974975" algn="l"/>
              </a:tabLst>
            </a:pPr>
            <a:r>
              <a:rPr lang="en-US" altLang="en-US" dirty="0"/>
              <a:t>		} while (1);</a:t>
            </a:r>
          </a:p>
          <a:p>
            <a:pPr>
              <a:tabLst>
                <a:tab pos="2403475" algn="l"/>
                <a:tab pos="2684463" algn="l"/>
                <a:tab pos="2974975" algn="l"/>
              </a:tabLst>
            </a:pPr>
            <a:r>
              <a:rPr lang="en-US" altLang="en-US" dirty="0"/>
              <a:t>Satisfies mutual exclusion, but not progress requirement.</a:t>
            </a:r>
          </a:p>
        </p:txBody>
      </p:sp>
    </p:spTree>
    <p:extLst>
      <p:ext uri="{BB962C8B-B14F-4D97-AF65-F5344CB8AC3E}">
        <p14:creationId xmlns:p14="http://schemas.microsoft.com/office/powerpoint/2010/main" val="337123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t>Algorithm </a:t>
            </a:r>
            <a:r>
              <a:rPr lang="en-US" altLang="en-US" dirty="0" smtClean="0"/>
              <a:t>3 (Peterson’s Solution)</a:t>
            </a:r>
            <a:endParaRPr lang="en-US" altLang="en-US" dirty="0"/>
          </a:p>
        </p:txBody>
      </p:sp>
      <p:sp>
        <p:nvSpPr>
          <p:cNvPr id="52227" name="Rectangle 3"/>
          <p:cNvSpPr>
            <a:spLocks noGrp="1" noChangeArrowheads="1"/>
          </p:cNvSpPr>
          <p:nvPr>
            <p:ph idx="1"/>
          </p:nvPr>
        </p:nvSpPr>
        <p:spPr/>
        <p:txBody>
          <a:bodyPr>
            <a:normAutofit fontScale="85000" lnSpcReduction="20000"/>
          </a:bodyPr>
          <a:lstStyle/>
          <a:p>
            <a:pPr>
              <a:tabLst>
                <a:tab pos="1370013" algn="l"/>
                <a:tab pos="1714500" algn="l"/>
                <a:tab pos="2005013" algn="l"/>
              </a:tabLst>
            </a:pPr>
            <a:r>
              <a:rPr lang="en-US" altLang="en-US" dirty="0"/>
              <a:t>Combined shared variables of algorithms 1 and 2.</a:t>
            </a:r>
          </a:p>
          <a:p>
            <a:pPr>
              <a:tabLst>
                <a:tab pos="1370013" algn="l"/>
                <a:tab pos="1714500" algn="l"/>
                <a:tab pos="2005013" algn="l"/>
              </a:tabLst>
            </a:pPr>
            <a:r>
              <a:rPr lang="en-US" altLang="en-US" dirty="0"/>
              <a:t>Process P</a:t>
            </a:r>
            <a:r>
              <a:rPr lang="en-US" altLang="en-US" baseline="-25000" dirty="0"/>
              <a:t>i</a:t>
            </a:r>
            <a:endParaRPr lang="en-US" altLang="en-US" dirty="0"/>
          </a:p>
          <a:p>
            <a:pPr>
              <a:buNone/>
              <a:tabLst>
                <a:tab pos="1370013" algn="l"/>
                <a:tab pos="1714500" algn="l"/>
                <a:tab pos="2005013" algn="l"/>
              </a:tabLst>
            </a:pPr>
            <a:r>
              <a:rPr lang="en-US" altLang="en-US" dirty="0"/>
              <a:t>		do {</a:t>
            </a:r>
          </a:p>
          <a:p>
            <a:pPr>
              <a:buNone/>
              <a:tabLst>
                <a:tab pos="1370013" algn="l"/>
                <a:tab pos="1714500" algn="l"/>
                <a:tab pos="2005013" algn="l"/>
              </a:tabLst>
            </a:pPr>
            <a:r>
              <a:rPr lang="en-US" altLang="en-US" dirty="0"/>
              <a:t>			flag [</a:t>
            </a:r>
            <a:r>
              <a:rPr lang="en-US" altLang="en-US" dirty="0" err="1"/>
              <a:t>i</a:t>
            </a:r>
            <a:r>
              <a:rPr lang="en-US" altLang="en-US" dirty="0"/>
              <a:t>]:= true;</a:t>
            </a:r>
            <a:br>
              <a:rPr lang="en-US" altLang="en-US" dirty="0"/>
            </a:br>
            <a:r>
              <a:rPr lang="en-US" altLang="en-US" dirty="0"/>
              <a:t>		turn = j;</a:t>
            </a:r>
            <a:br>
              <a:rPr lang="en-US" altLang="en-US" dirty="0"/>
            </a:br>
            <a:r>
              <a:rPr lang="en-US" altLang="en-US" dirty="0"/>
              <a:t>		while (flag [j] and turn = j) ;</a:t>
            </a:r>
          </a:p>
          <a:p>
            <a:pPr>
              <a:buNone/>
              <a:tabLst>
                <a:tab pos="1370013" algn="l"/>
                <a:tab pos="1714500" algn="l"/>
                <a:tab pos="2005013" algn="l"/>
              </a:tabLst>
            </a:pPr>
            <a:r>
              <a:rPr lang="en-US" altLang="en-US" dirty="0"/>
              <a:t>				critical section</a:t>
            </a:r>
          </a:p>
          <a:p>
            <a:pPr>
              <a:buNone/>
              <a:tabLst>
                <a:tab pos="1370013" algn="l"/>
                <a:tab pos="1714500" algn="l"/>
                <a:tab pos="2005013" algn="l"/>
              </a:tabLst>
            </a:pPr>
            <a:r>
              <a:rPr lang="en-US" altLang="en-US" dirty="0"/>
              <a:t>			flag [</a:t>
            </a:r>
            <a:r>
              <a:rPr lang="en-US" altLang="en-US" dirty="0" err="1"/>
              <a:t>i</a:t>
            </a:r>
            <a:r>
              <a:rPr lang="en-US" altLang="en-US" dirty="0"/>
              <a:t>] = false;</a:t>
            </a:r>
          </a:p>
          <a:p>
            <a:pPr>
              <a:buNone/>
              <a:tabLst>
                <a:tab pos="1370013" algn="l"/>
                <a:tab pos="1714500" algn="l"/>
                <a:tab pos="2005013" algn="l"/>
              </a:tabLst>
            </a:pPr>
            <a:r>
              <a:rPr lang="en-US" altLang="en-US" dirty="0"/>
              <a:t>				remainder section</a:t>
            </a:r>
          </a:p>
          <a:p>
            <a:pPr>
              <a:buNone/>
              <a:tabLst>
                <a:tab pos="1370013" algn="l"/>
                <a:tab pos="1714500" algn="l"/>
                <a:tab pos="2005013" algn="l"/>
              </a:tabLst>
            </a:pPr>
            <a:r>
              <a:rPr lang="en-US" altLang="en-US" dirty="0"/>
              <a:t>		} while (1);</a:t>
            </a:r>
          </a:p>
          <a:p>
            <a:pPr>
              <a:tabLst>
                <a:tab pos="1370013" algn="l"/>
                <a:tab pos="1714500" algn="l"/>
                <a:tab pos="2005013" algn="l"/>
              </a:tabLst>
            </a:pPr>
            <a:r>
              <a:rPr lang="en-US" altLang="en-US" dirty="0"/>
              <a:t>Meets all three requirements; solves the critical-section problem for two processes.</a:t>
            </a:r>
          </a:p>
        </p:txBody>
      </p:sp>
    </p:spTree>
    <p:extLst>
      <p:ext uri="{BB962C8B-B14F-4D97-AF65-F5344CB8AC3E}">
        <p14:creationId xmlns:p14="http://schemas.microsoft.com/office/powerpoint/2010/main" val="125096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Bakery Algorithm</a:t>
            </a:r>
          </a:p>
        </p:txBody>
      </p:sp>
      <p:sp>
        <p:nvSpPr>
          <p:cNvPr id="53251" name="Rectangle 3"/>
          <p:cNvSpPr>
            <a:spLocks noGrp="1" noChangeArrowheads="1"/>
          </p:cNvSpPr>
          <p:nvPr>
            <p:ph idx="1"/>
          </p:nvPr>
        </p:nvSpPr>
        <p:spPr/>
        <p:txBody>
          <a:bodyPr/>
          <a:lstStyle/>
          <a:p>
            <a:pPr marL="0" indent="0">
              <a:buNone/>
            </a:pPr>
            <a:r>
              <a:rPr lang="en-US" altLang="en-US" dirty="0" smtClean="0"/>
              <a:t>Critical </a:t>
            </a:r>
            <a:r>
              <a:rPr lang="en-US" altLang="en-US" dirty="0"/>
              <a:t>section for n processes</a:t>
            </a:r>
          </a:p>
          <a:p>
            <a:r>
              <a:rPr lang="en-US" altLang="en-US" dirty="0" smtClean="0"/>
              <a:t>Before </a:t>
            </a:r>
            <a:r>
              <a:rPr lang="en-US" altLang="en-US" dirty="0"/>
              <a:t>entering its critical section, process receives a number. Holder of the smallest number enters the critical section.</a:t>
            </a:r>
          </a:p>
          <a:p>
            <a:r>
              <a:rPr lang="en-US" altLang="en-US" dirty="0"/>
              <a:t>If processes </a:t>
            </a:r>
            <a:r>
              <a:rPr lang="en-US" altLang="en-US" i="1" dirty="0"/>
              <a:t>P</a:t>
            </a:r>
            <a:r>
              <a:rPr lang="en-US" altLang="en-US" i="1" baseline="-25000" dirty="0"/>
              <a:t>i</a:t>
            </a:r>
            <a:r>
              <a:rPr lang="en-US" altLang="en-US" dirty="0"/>
              <a:t> and </a:t>
            </a:r>
            <a:r>
              <a:rPr lang="en-US" altLang="en-US" i="1" dirty="0" err="1"/>
              <a:t>P</a:t>
            </a:r>
            <a:r>
              <a:rPr lang="en-US" altLang="en-US" i="1" baseline="-25000" dirty="0" err="1"/>
              <a:t>j</a:t>
            </a:r>
            <a:r>
              <a:rPr lang="en-US" altLang="en-US" dirty="0"/>
              <a:t> receive the same number, if </a:t>
            </a:r>
            <a:r>
              <a:rPr lang="en-US" altLang="en-US" i="1" dirty="0" err="1"/>
              <a:t>i</a:t>
            </a:r>
            <a:r>
              <a:rPr lang="en-US" altLang="en-US" dirty="0"/>
              <a:t> &lt; </a:t>
            </a:r>
            <a:r>
              <a:rPr lang="en-US" altLang="en-US" i="1" dirty="0"/>
              <a:t>j</a:t>
            </a:r>
            <a:r>
              <a:rPr lang="en-US" altLang="en-US" dirty="0"/>
              <a:t>, then </a:t>
            </a:r>
            <a:r>
              <a:rPr lang="en-US" altLang="en-US" i="1" dirty="0"/>
              <a:t>P</a:t>
            </a:r>
            <a:r>
              <a:rPr lang="en-US" altLang="en-US" i="1" baseline="-25000" dirty="0"/>
              <a:t>i</a:t>
            </a:r>
            <a:r>
              <a:rPr lang="en-US" altLang="en-US" dirty="0"/>
              <a:t> is served first; else </a:t>
            </a:r>
            <a:r>
              <a:rPr lang="en-US" altLang="en-US" i="1" dirty="0" err="1"/>
              <a:t>P</a:t>
            </a:r>
            <a:r>
              <a:rPr lang="en-US" altLang="en-US" i="1" baseline="-25000" dirty="0" err="1"/>
              <a:t>j</a:t>
            </a:r>
            <a:r>
              <a:rPr lang="en-US" altLang="en-US" dirty="0"/>
              <a:t> is served first.</a:t>
            </a:r>
          </a:p>
          <a:p>
            <a:r>
              <a:rPr lang="en-US" altLang="en-US" dirty="0"/>
              <a:t>The numbering scheme always generates numbers in increasing order of enumeration; i.e., </a:t>
            </a:r>
            <a:r>
              <a:rPr lang="en-US" altLang="en-US" dirty="0" smtClean="0"/>
              <a:t>1,2,3,3,4,5</a:t>
            </a:r>
            <a:r>
              <a:rPr lang="en-US" altLang="en-US" dirty="0"/>
              <a:t>...</a:t>
            </a:r>
          </a:p>
        </p:txBody>
      </p:sp>
    </p:spTree>
    <p:extLst>
      <p:ext uri="{BB962C8B-B14F-4D97-AF65-F5344CB8AC3E}">
        <p14:creationId xmlns:p14="http://schemas.microsoft.com/office/powerpoint/2010/main" val="4121386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Bakery Algorithm </a:t>
            </a:r>
          </a:p>
        </p:txBody>
      </p:sp>
      <p:sp>
        <p:nvSpPr>
          <p:cNvPr id="54275" name="Rectangle 3"/>
          <p:cNvSpPr>
            <a:spLocks noGrp="1" noChangeArrowheads="1"/>
          </p:cNvSpPr>
          <p:nvPr>
            <p:ph idx="1"/>
          </p:nvPr>
        </p:nvSpPr>
        <p:spPr/>
        <p:txBody>
          <a:bodyPr/>
          <a:lstStyle/>
          <a:p>
            <a:pPr>
              <a:tabLst>
                <a:tab pos="1316038" algn="l"/>
                <a:tab pos="1714500" algn="l"/>
              </a:tabLst>
            </a:pPr>
            <a:r>
              <a:rPr lang="en-US" altLang="en-US" dirty="0"/>
              <a:t>Notation &lt;</a:t>
            </a:r>
            <a:r>
              <a:rPr lang="en-US" altLang="en-US" dirty="0">
                <a:sym typeface="Symbol" panose="05050102010706020507" pitchFamily="18" charset="2"/>
              </a:rPr>
              <a:t> lexicographical order (ticket #, process id #)</a:t>
            </a:r>
          </a:p>
          <a:p>
            <a:pPr lvl="1">
              <a:tabLst>
                <a:tab pos="1316038" algn="l"/>
                <a:tab pos="1714500" algn="l"/>
              </a:tabLst>
            </a:pPr>
            <a:r>
              <a:rPr lang="en-US" altLang="en-US" dirty="0"/>
              <a:t>(</a:t>
            </a:r>
            <a:r>
              <a:rPr lang="en-US" altLang="en-US" i="1" dirty="0" err="1"/>
              <a:t>a,b</a:t>
            </a:r>
            <a:r>
              <a:rPr lang="en-US" altLang="en-US" dirty="0"/>
              <a:t>) &lt; </a:t>
            </a:r>
            <a:r>
              <a:rPr lang="en-US" altLang="en-US" dirty="0" smtClean="0"/>
              <a:t>(</a:t>
            </a:r>
            <a:r>
              <a:rPr lang="en-US" altLang="en-US" i="1" dirty="0" err="1" smtClean="0"/>
              <a:t>c,d</a:t>
            </a:r>
            <a:r>
              <a:rPr lang="en-US" altLang="en-US" dirty="0"/>
              <a:t>) if </a:t>
            </a:r>
            <a:r>
              <a:rPr lang="en-US" altLang="en-US" i="1" dirty="0"/>
              <a:t>a</a:t>
            </a:r>
            <a:r>
              <a:rPr lang="en-US" altLang="en-US" dirty="0"/>
              <a:t> &lt; </a:t>
            </a:r>
            <a:r>
              <a:rPr lang="en-US" altLang="en-US" i="1" dirty="0"/>
              <a:t>c</a:t>
            </a:r>
            <a:r>
              <a:rPr lang="en-US" altLang="en-US" dirty="0"/>
              <a:t> or if </a:t>
            </a:r>
            <a:r>
              <a:rPr lang="en-US" altLang="en-US" i="1" dirty="0"/>
              <a:t>a</a:t>
            </a:r>
            <a:r>
              <a:rPr lang="en-US" altLang="en-US" dirty="0"/>
              <a:t> = </a:t>
            </a:r>
            <a:r>
              <a:rPr lang="en-US" altLang="en-US" i="1" dirty="0"/>
              <a:t>c</a:t>
            </a:r>
            <a:r>
              <a:rPr lang="en-US" altLang="en-US" dirty="0"/>
              <a:t> and </a:t>
            </a:r>
            <a:r>
              <a:rPr lang="en-US" altLang="en-US" i="1" dirty="0"/>
              <a:t>b </a:t>
            </a:r>
            <a:r>
              <a:rPr lang="en-US" altLang="en-US" dirty="0"/>
              <a:t>&lt; </a:t>
            </a:r>
            <a:r>
              <a:rPr lang="en-US" altLang="en-US" i="1" dirty="0"/>
              <a:t>d</a:t>
            </a:r>
            <a:endParaRPr lang="en-US" altLang="en-US" dirty="0"/>
          </a:p>
          <a:p>
            <a:pPr lvl="1">
              <a:tabLst>
                <a:tab pos="1316038" algn="l"/>
                <a:tab pos="1714500" algn="l"/>
              </a:tabLst>
            </a:pPr>
            <a:r>
              <a:rPr lang="en-US" altLang="en-US" dirty="0"/>
              <a:t>max (</a:t>
            </a:r>
            <a:r>
              <a:rPr lang="en-US" altLang="en-US" i="1" dirty="0"/>
              <a:t>a</a:t>
            </a:r>
            <a:r>
              <a:rPr lang="en-US" altLang="en-US" i="1" baseline="-25000" dirty="0"/>
              <a:t>0</a:t>
            </a:r>
            <a:r>
              <a:rPr lang="en-US" altLang="en-US" dirty="0"/>
              <a:t>,…, </a:t>
            </a:r>
            <a:r>
              <a:rPr lang="en-US" altLang="en-US" i="1" dirty="0"/>
              <a:t>a</a:t>
            </a:r>
            <a:r>
              <a:rPr lang="en-US" altLang="en-US" i="1" baseline="-25000" dirty="0"/>
              <a:t>n</a:t>
            </a:r>
            <a:r>
              <a:rPr lang="en-US" altLang="en-US" baseline="-25000" dirty="0"/>
              <a:t>-1</a:t>
            </a:r>
            <a:r>
              <a:rPr lang="en-US" altLang="en-US" dirty="0"/>
              <a:t>) is a number, </a:t>
            </a:r>
            <a:r>
              <a:rPr lang="en-US" altLang="en-US" i="1" dirty="0"/>
              <a:t>k</a:t>
            </a:r>
            <a:r>
              <a:rPr lang="en-US" altLang="en-US" dirty="0"/>
              <a:t>, such that </a:t>
            </a:r>
            <a:r>
              <a:rPr lang="en-US" altLang="en-US" i="1" dirty="0"/>
              <a:t>k</a:t>
            </a:r>
            <a:r>
              <a:rPr lang="en-US" altLang="en-US" dirty="0"/>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i="1" dirty="0" err="1">
                <a:sym typeface="Symbol" panose="05050102010706020507" pitchFamily="18" charset="2"/>
              </a:rPr>
              <a:t>a</a:t>
            </a:r>
            <a:r>
              <a:rPr lang="en-US" altLang="en-US" baseline="-25000" dirty="0" err="1">
                <a:sym typeface="Symbol" panose="05050102010706020507" pitchFamily="18" charset="2"/>
              </a:rPr>
              <a:t>i</a:t>
            </a:r>
            <a:r>
              <a:rPr lang="en-US" altLang="en-US" dirty="0">
                <a:sym typeface="Symbol" panose="05050102010706020507" pitchFamily="18" charset="2"/>
              </a:rPr>
              <a:t> for </a:t>
            </a:r>
            <a:r>
              <a:rPr lang="en-US" altLang="en-US" i="1" dirty="0" err="1">
                <a:sym typeface="Symbol" panose="05050102010706020507" pitchFamily="18" charset="2"/>
              </a:rPr>
              <a:t>i</a:t>
            </a:r>
            <a:r>
              <a:rPr lang="en-US" altLang="en-US" dirty="0">
                <a:sym typeface="Symbol" panose="05050102010706020507" pitchFamily="18" charset="2"/>
              </a:rPr>
              <a:t> - 0, </a:t>
            </a:r>
            <a:r>
              <a:rPr lang="en-US" altLang="en-US" dirty="0" smtClean="0">
                <a:sym typeface="Symbol" panose="05050102010706020507" pitchFamily="18" charset="2"/>
              </a:rPr>
              <a:t>…, </a:t>
            </a:r>
            <a:r>
              <a:rPr lang="en-US" altLang="en-US" i="1" dirty="0">
                <a:sym typeface="Symbol" panose="05050102010706020507" pitchFamily="18" charset="2"/>
              </a:rPr>
              <a:t>n</a:t>
            </a:r>
            <a:r>
              <a:rPr lang="en-US" altLang="en-US" dirty="0">
                <a:sym typeface="Symbol" panose="05050102010706020507" pitchFamily="18" charset="2"/>
              </a:rPr>
              <a:t> – 1</a:t>
            </a:r>
            <a:endParaRPr lang="en-US" altLang="en-US" dirty="0"/>
          </a:p>
          <a:p>
            <a:pPr>
              <a:tabLst>
                <a:tab pos="1316038" algn="l"/>
                <a:tab pos="1714500" algn="l"/>
              </a:tabLst>
            </a:pPr>
            <a:r>
              <a:rPr lang="en-US" altLang="en-US" dirty="0"/>
              <a:t>Shared data</a:t>
            </a:r>
          </a:p>
          <a:p>
            <a:pPr>
              <a:buNone/>
              <a:tabLst>
                <a:tab pos="1316038" algn="l"/>
                <a:tab pos="1714500" algn="l"/>
              </a:tabLst>
            </a:pPr>
            <a:r>
              <a:rPr lang="en-US" altLang="en-US" dirty="0"/>
              <a:t>		</a:t>
            </a:r>
            <a:r>
              <a:rPr lang="en-US" altLang="en-US" dirty="0" err="1"/>
              <a:t>boolean</a:t>
            </a:r>
            <a:r>
              <a:rPr lang="en-US" altLang="en-US" dirty="0"/>
              <a:t> choosing[n]</a:t>
            </a:r>
            <a:r>
              <a:rPr lang="en-US" altLang="en-US" dirty="0">
                <a:sym typeface="Symbol" panose="05050102010706020507" pitchFamily="18" charset="2"/>
              </a:rPr>
              <a:t>;</a:t>
            </a:r>
          </a:p>
          <a:p>
            <a:pPr>
              <a:buNone/>
              <a:tabLst>
                <a:tab pos="1316038" algn="l"/>
                <a:tab pos="1714500" algn="l"/>
              </a:tabLst>
            </a:pPr>
            <a:r>
              <a:rPr lang="en-US" altLang="en-US" dirty="0">
                <a:sym typeface="Symbol" panose="05050102010706020507" pitchFamily="18" charset="2"/>
              </a:rPr>
              <a:t>		</a:t>
            </a:r>
            <a:r>
              <a:rPr lang="en-US" altLang="en-US" dirty="0" err="1">
                <a:sym typeface="Symbol" panose="05050102010706020507" pitchFamily="18" charset="2"/>
              </a:rPr>
              <a:t>int</a:t>
            </a:r>
            <a:r>
              <a:rPr lang="en-US" altLang="en-US" dirty="0">
                <a:sym typeface="Symbol" panose="05050102010706020507" pitchFamily="18" charset="2"/>
              </a:rPr>
              <a:t> number[n];</a:t>
            </a:r>
          </a:p>
          <a:p>
            <a:pPr>
              <a:buNone/>
              <a:tabLst>
                <a:tab pos="1316038" algn="l"/>
                <a:tab pos="1714500" algn="l"/>
              </a:tabLst>
            </a:pPr>
            <a:r>
              <a:rPr lang="en-US" altLang="en-US" dirty="0">
                <a:sym typeface="Symbol" panose="05050102010706020507" pitchFamily="18" charset="2"/>
              </a:rPr>
              <a:t>    Data structures are initialized to false and 0 respectively</a:t>
            </a:r>
          </a:p>
        </p:txBody>
      </p:sp>
    </p:spTree>
    <p:extLst>
      <p:ext uri="{BB962C8B-B14F-4D97-AF65-F5344CB8AC3E}">
        <p14:creationId xmlns:p14="http://schemas.microsoft.com/office/powerpoint/2010/main" val="1138563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Bakery Algorithm </a:t>
            </a:r>
          </a:p>
        </p:txBody>
      </p:sp>
      <p:sp>
        <p:nvSpPr>
          <p:cNvPr id="64515" name="Rectangle 3"/>
          <p:cNvSpPr>
            <a:spLocks noGrp="1" noChangeArrowheads="1"/>
          </p:cNvSpPr>
          <p:nvPr>
            <p:ph idx="1"/>
          </p:nvPr>
        </p:nvSpPr>
        <p:spPr/>
        <p:txBody>
          <a:bodyPr>
            <a:normAutofit fontScale="92500" lnSpcReduction="20000"/>
          </a:bodyPr>
          <a:lstStyle/>
          <a:p>
            <a:pPr>
              <a:spcBef>
                <a:spcPct val="15000"/>
              </a:spcBef>
              <a:buNone/>
              <a:tabLst>
                <a:tab pos="517525" algn="l"/>
                <a:tab pos="1196975" algn="l"/>
                <a:tab pos="1487488" algn="l"/>
                <a:tab pos="1831975" algn="l"/>
              </a:tabLst>
            </a:pPr>
            <a:r>
              <a:rPr lang="en-US" altLang="en-US" dirty="0"/>
              <a:t>do { </a:t>
            </a:r>
          </a:p>
          <a:p>
            <a:pPr>
              <a:spcBef>
                <a:spcPct val="15000"/>
              </a:spcBef>
              <a:buNone/>
              <a:tabLst>
                <a:tab pos="517525" algn="l"/>
                <a:tab pos="1196975" algn="l"/>
                <a:tab pos="1487488" algn="l"/>
                <a:tab pos="1831975" algn="l"/>
              </a:tabLst>
            </a:pPr>
            <a:r>
              <a:rPr lang="en-US" altLang="en-US" dirty="0"/>
              <a:t>	choosing[</a:t>
            </a:r>
            <a:r>
              <a:rPr lang="en-US" altLang="en-US" dirty="0" err="1"/>
              <a:t>i</a:t>
            </a:r>
            <a:r>
              <a:rPr lang="en-US" altLang="en-US" dirty="0"/>
              <a:t>] = true;</a:t>
            </a:r>
          </a:p>
          <a:p>
            <a:pPr>
              <a:spcBef>
                <a:spcPct val="15000"/>
              </a:spcBef>
              <a:buNone/>
              <a:tabLst>
                <a:tab pos="517525" algn="l"/>
                <a:tab pos="1196975" algn="l"/>
                <a:tab pos="1487488" algn="l"/>
                <a:tab pos="1831975" algn="l"/>
              </a:tabLst>
            </a:pPr>
            <a:r>
              <a:rPr lang="en-US" altLang="en-US" dirty="0"/>
              <a:t>	number[</a:t>
            </a:r>
            <a:r>
              <a:rPr lang="en-US" altLang="en-US" dirty="0" err="1"/>
              <a:t>i</a:t>
            </a:r>
            <a:r>
              <a:rPr lang="en-US" altLang="en-US" dirty="0"/>
              <a:t>] = max(number[0], number[1], …, number [n – 1])+1;</a:t>
            </a:r>
          </a:p>
          <a:p>
            <a:pPr>
              <a:spcBef>
                <a:spcPct val="15000"/>
              </a:spcBef>
              <a:buNone/>
              <a:tabLst>
                <a:tab pos="517525" algn="l"/>
                <a:tab pos="1196975" algn="l"/>
                <a:tab pos="1487488" algn="l"/>
                <a:tab pos="1831975" algn="l"/>
              </a:tabLst>
            </a:pPr>
            <a:r>
              <a:rPr lang="en-US" altLang="en-US" dirty="0"/>
              <a:t>	choosing[</a:t>
            </a:r>
            <a:r>
              <a:rPr lang="en-US" altLang="en-US" dirty="0" err="1"/>
              <a:t>i</a:t>
            </a:r>
            <a:r>
              <a:rPr lang="en-US" altLang="en-US" dirty="0"/>
              <a:t>] = false;</a:t>
            </a:r>
          </a:p>
          <a:p>
            <a:pPr>
              <a:spcBef>
                <a:spcPct val="15000"/>
              </a:spcBef>
              <a:buNone/>
              <a:tabLst>
                <a:tab pos="517525" algn="l"/>
                <a:tab pos="1196975" algn="l"/>
                <a:tab pos="1487488" algn="l"/>
                <a:tab pos="1831975" algn="l"/>
              </a:tabLst>
            </a:pPr>
            <a:r>
              <a:rPr lang="en-US" altLang="en-US" dirty="0"/>
              <a:t>	for (j = 0; j &lt; n; j++) {</a:t>
            </a:r>
          </a:p>
          <a:p>
            <a:pPr>
              <a:spcBef>
                <a:spcPct val="15000"/>
              </a:spcBef>
              <a:buNone/>
              <a:tabLst>
                <a:tab pos="517525" algn="l"/>
                <a:tab pos="1196975" algn="l"/>
                <a:tab pos="1487488" algn="l"/>
                <a:tab pos="1831975" algn="l"/>
              </a:tabLst>
            </a:pPr>
            <a:r>
              <a:rPr lang="en-US" altLang="en-US" dirty="0"/>
              <a:t>			while (choosing[j]) ; </a:t>
            </a:r>
          </a:p>
          <a:p>
            <a:pPr>
              <a:spcBef>
                <a:spcPct val="15000"/>
              </a:spcBef>
              <a:buNone/>
              <a:tabLst>
                <a:tab pos="517525" algn="l"/>
                <a:tab pos="1196975" algn="l"/>
                <a:tab pos="1487488" algn="l"/>
                <a:tab pos="1831975" algn="l"/>
              </a:tabLst>
            </a:pPr>
            <a:r>
              <a:rPr lang="en-US" altLang="en-US" dirty="0"/>
              <a:t>			while ((number[j] !=</a:t>
            </a:r>
            <a:r>
              <a:rPr lang="en-US" altLang="en-US" dirty="0">
                <a:sym typeface="Symbol" panose="05050102010706020507" pitchFamily="18" charset="2"/>
              </a:rPr>
              <a:t> 0) &amp;&amp; (number</a:t>
            </a:r>
            <a:r>
              <a:rPr lang="en-US" altLang="en-US" dirty="0" smtClean="0">
                <a:sym typeface="Symbol" panose="05050102010706020507" pitchFamily="18" charset="2"/>
              </a:rPr>
              <a:t>[ j] </a:t>
            </a:r>
            <a:r>
              <a:rPr lang="en-US" altLang="en-US" dirty="0">
                <a:sym typeface="Symbol" panose="05050102010706020507" pitchFamily="18" charset="2"/>
              </a:rPr>
              <a:t>&lt; </a:t>
            </a:r>
            <a:r>
              <a:rPr lang="en-US" altLang="en-US" dirty="0" smtClean="0">
                <a:sym typeface="Symbol" panose="05050102010706020507" pitchFamily="18" charset="2"/>
              </a:rPr>
              <a:t>number[</a:t>
            </a:r>
            <a:r>
              <a:rPr lang="en-US" altLang="en-US" dirty="0" err="1" smtClean="0">
                <a:sym typeface="Symbol" panose="05050102010706020507" pitchFamily="18" charset="2"/>
              </a:rPr>
              <a:t>i</a:t>
            </a:r>
            <a:r>
              <a:rPr lang="en-US" altLang="en-US" dirty="0">
                <a:sym typeface="Symbol" panose="05050102010706020507" pitchFamily="18" charset="2"/>
              </a:rPr>
              <a:t>])) ;</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critical section</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number[</a:t>
            </a:r>
            <a:r>
              <a:rPr lang="en-US" altLang="en-US" dirty="0" err="1">
                <a:sym typeface="Symbol" panose="05050102010706020507" pitchFamily="18" charset="2"/>
              </a:rPr>
              <a:t>i</a:t>
            </a:r>
            <a:r>
              <a:rPr lang="en-US" altLang="en-US" dirty="0">
                <a:sym typeface="Symbol" panose="05050102010706020507" pitchFamily="18" charset="2"/>
              </a:rPr>
              <a:t>] = 0;</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remainder section</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while (1);</a:t>
            </a:r>
            <a:endParaRPr lang="en-US" altLang="en-US" dirty="0"/>
          </a:p>
        </p:txBody>
      </p:sp>
    </p:spTree>
    <p:extLst>
      <p:ext uri="{BB962C8B-B14F-4D97-AF65-F5344CB8AC3E}">
        <p14:creationId xmlns:p14="http://schemas.microsoft.com/office/powerpoint/2010/main" val="128711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Relationship</a:t>
            </a:r>
            <a:endParaRPr lang="en-IN" dirty="0"/>
          </a:p>
        </p:txBody>
      </p:sp>
      <p:sp>
        <p:nvSpPr>
          <p:cNvPr id="3" name="Content Placeholder 2"/>
          <p:cNvSpPr>
            <a:spLocks noGrp="1"/>
          </p:cNvSpPr>
          <p:nvPr>
            <p:ph idx="1"/>
          </p:nvPr>
        </p:nvSpPr>
        <p:spPr/>
        <p:txBody>
          <a:bodyPr>
            <a:normAutofit/>
          </a:bodyPr>
          <a:lstStyle/>
          <a:p>
            <a:r>
              <a:rPr lang="en-US" dirty="0"/>
              <a:t>Since processes may be executing on the same physical computer, they will compete for processor time, hardware resources and slow down each other but other than that they operate independently. </a:t>
            </a:r>
          </a:p>
          <a:p>
            <a:r>
              <a:rPr lang="en-US" dirty="0"/>
              <a:t>But sometimes processes communicate with each other many reasons and in various ways and the communication may be repeated many times. Processes have to compete and coordinate with other for resources.</a:t>
            </a:r>
            <a:endParaRPr lang="en-IN" dirty="0"/>
          </a:p>
          <a:p>
            <a:pPr marL="0" indent="0">
              <a:buNone/>
            </a:pPr>
            <a:endParaRPr lang="en-IN" dirty="0"/>
          </a:p>
        </p:txBody>
      </p:sp>
    </p:spTree>
    <p:extLst>
      <p:ext uri="{BB962C8B-B14F-4D97-AF65-F5344CB8AC3E}">
        <p14:creationId xmlns:p14="http://schemas.microsoft.com/office/powerpoint/2010/main" val="14507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Two fundamental relations among concurrent process:</a:t>
            </a:r>
            <a:endParaRPr lang="en-IN" dirty="0"/>
          </a:p>
          <a:p>
            <a:pPr lvl="1"/>
            <a:r>
              <a:rPr lang="en-US" dirty="0"/>
              <a:t>Competition: By virtue of sharing resources of a single system all concurrent processes compete with each other for allocation of system resources needed for their operation.</a:t>
            </a:r>
            <a:endParaRPr lang="en-IN" dirty="0"/>
          </a:p>
          <a:p>
            <a:pPr lvl="1"/>
            <a:r>
              <a:rPr lang="en-US" dirty="0"/>
              <a:t>Cooperation: A collection of related processes that represent a single logical application cooperate with each other by exchanging data and synchronization signals.</a:t>
            </a:r>
            <a:endParaRPr lang="en-IN" dirty="0"/>
          </a:p>
          <a:p>
            <a:r>
              <a:rPr lang="en-US" dirty="0"/>
              <a:t>Synchronization among cooperating concurrent processes is essential for preserving precedence relationships and for preventing concurrently related timing problems. </a:t>
            </a:r>
          </a:p>
          <a:p>
            <a:endParaRPr lang="en-US" dirty="0"/>
          </a:p>
        </p:txBody>
      </p:sp>
    </p:spTree>
    <p:extLst>
      <p:ext uri="{BB962C8B-B14F-4D97-AF65-F5344CB8AC3E}">
        <p14:creationId xmlns:p14="http://schemas.microsoft.com/office/powerpoint/2010/main" val="92425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Interprocess</a:t>
            </a:r>
            <a:r>
              <a:rPr lang="en-US" b="1" dirty="0" smtClean="0"/>
              <a:t> Interaction</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There </a:t>
            </a:r>
            <a:r>
              <a:rPr lang="en-US" dirty="0"/>
              <a:t>are three primary forms of explicit interprocess interaction:</a:t>
            </a:r>
            <a:endParaRPr lang="en-IN" dirty="0"/>
          </a:p>
          <a:p>
            <a:pPr lvl="1"/>
            <a:r>
              <a:rPr lang="en-US" dirty="0"/>
              <a:t>Interprocess Synchronization: A set of protocols and mechanisms used to preserve system integrity and consistency when concurrent processes share resources that are serially reusable.</a:t>
            </a:r>
            <a:endParaRPr lang="en-IN" dirty="0"/>
          </a:p>
          <a:p>
            <a:pPr lvl="1"/>
            <a:r>
              <a:rPr lang="en-US" dirty="0"/>
              <a:t>Interprocess Signaling: Exchange of timing signals among concurrent processes or threads used to coordinate their collective progress.</a:t>
            </a:r>
            <a:endParaRPr lang="en-IN" dirty="0"/>
          </a:p>
          <a:p>
            <a:pPr lvl="1"/>
            <a:r>
              <a:rPr lang="en-US" dirty="0"/>
              <a:t>Interprocess Communication: Concurrent cooperating processes must communicate for some purposes like exchanging of data, reporting progress and accumulating collective results.</a:t>
            </a:r>
            <a:endParaRPr lang="en-IN" dirty="0"/>
          </a:p>
          <a:p>
            <a:endParaRPr lang="en-IN" dirty="0"/>
          </a:p>
        </p:txBody>
      </p:sp>
    </p:spTree>
    <p:extLst>
      <p:ext uri="{BB962C8B-B14F-4D97-AF65-F5344CB8AC3E}">
        <p14:creationId xmlns:p14="http://schemas.microsoft.com/office/powerpoint/2010/main" val="120339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Concurrent processes generally interact through either of the following models:</a:t>
            </a:r>
            <a:endParaRPr lang="en-IN" dirty="0"/>
          </a:p>
          <a:p>
            <a:endParaRPr lang="en-US" dirty="0" smtClean="0"/>
          </a:p>
          <a:p>
            <a:r>
              <a:rPr lang="en-US" dirty="0" smtClean="0"/>
              <a:t>Shared memory</a:t>
            </a:r>
          </a:p>
          <a:p>
            <a:endParaRPr lang="en-US" dirty="0" smtClean="0"/>
          </a:p>
          <a:p>
            <a:r>
              <a:rPr lang="en-US" dirty="0" smtClean="0"/>
              <a:t>Message Passing</a:t>
            </a:r>
            <a:endParaRPr lang="en-IN" dirty="0" smtClean="0"/>
          </a:p>
        </p:txBody>
      </p:sp>
    </p:spTree>
    <p:extLst>
      <p:ext uri="{BB962C8B-B14F-4D97-AF65-F5344CB8AC3E}">
        <p14:creationId xmlns:p14="http://schemas.microsoft.com/office/powerpoint/2010/main" val="51706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t>
            </a:r>
            <a:r>
              <a:rPr lang="en-US" dirty="0" smtClean="0"/>
              <a:t>model</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887287" y="3756520"/>
            <a:ext cx="4417426" cy="2628900"/>
          </a:xfrm>
          <a:prstGeom prst="rect">
            <a:avLst/>
          </a:prstGeom>
          <a:noFill/>
          <a:ln>
            <a:noFill/>
          </a:ln>
        </p:spPr>
      </p:pic>
      <p:sp>
        <p:nvSpPr>
          <p:cNvPr id="6" name="Rectangle 5"/>
          <p:cNvSpPr/>
          <p:nvPr/>
        </p:nvSpPr>
        <p:spPr>
          <a:xfrm>
            <a:off x="1193320" y="1690688"/>
            <a:ext cx="8157713" cy="1569660"/>
          </a:xfrm>
          <a:prstGeom prst="rect">
            <a:avLst/>
          </a:prstGeom>
        </p:spPr>
        <p:txBody>
          <a:bodyPr wrap="square">
            <a:spAutoFit/>
          </a:bodyPr>
          <a:lstStyle/>
          <a:p>
            <a:r>
              <a:rPr lang="en-US" sz="2400" dirty="0" smtClean="0"/>
              <a:t>In the shared memory model, a region of memory that is shared by co-operating processes is established. </a:t>
            </a:r>
          </a:p>
          <a:p>
            <a:r>
              <a:rPr lang="en-US" sz="2400" dirty="0" smtClean="0"/>
              <a:t>Processes can then exchange information by reading and writing a common variable or common data to shared region </a:t>
            </a:r>
            <a:endParaRPr lang="en-IN" sz="2400" dirty="0"/>
          </a:p>
        </p:txBody>
      </p:sp>
    </p:spTree>
    <p:extLst>
      <p:ext uri="{BB962C8B-B14F-4D97-AF65-F5344CB8AC3E}">
        <p14:creationId xmlns:p14="http://schemas.microsoft.com/office/powerpoint/2010/main" val="280351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IN" dirty="0"/>
          </a:p>
        </p:txBody>
      </p:sp>
      <p:sp>
        <p:nvSpPr>
          <p:cNvPr id="3" name="Content Placeholder 2"/>
          <p:cNvSpPr>
            <a:spLocks noGrp="1"/>
          </p:cNvSpPr>
          <p:nvPr>
            <p:ph idx="1"/>
          </p:nvPr>
        </p:nvSpPr>
        <p:spPr/>
        <p:txBody>
          <a:bodyPr/>
          <a:lstStyle/>
          <a:p>
            <a:pPr marL="0" indent="0">
              <a:buNone/>
            </a:pPr>
            <a:r>
              <a:rPr lang="en-US" dirty="0" smtClean="0"/>
              <a:t>In </a:t>
            </a:r>
            <a:r>
              <a:rPr lang="en-US" dirty="0"/>
              <a:t>the message passing model, communication takes place by means of messages exchanged between the co-operating processes using sending and receiving primitives</a:t>
            </a:r>
            <a:endParaRPr lang="en-IN" dirty="0"/>
          </a:p>
        </p:txBody>
      </p:sp>
      <p:pic>
        <p:nvPicPr>
          <p:cNvPr id="5" name="Picture 4"/>
          <p:cNvPicPr>
            <a:picLocks noChangeAspect="1"/>
          </p:cNvPicPr>
          <p:nvPr/>
        </p:nvPicPr>
        <p:blipFill>
          <a:blip r:embed="rId2"/>
          <a:stretch>
            <a:fillRect/>
          </a:stretch>
        </p:blipFill>
        <p:spPr>
          <a:xfrm>
            <a:off x="3905054" y="3883947"/>
            <a:ext cx="3783375" cy="1883700"/>
          </a:xfrm>
          <a:prstGeom prst="rect">
            <a:avLst/>
          </a:prstGeom>
        </p:spPr>
      </p:pic>
    </p:spTree>
    <p:extLst>
      <p:ext uri="{BB962C8B-B14F-4D97-AF65-F5344CB8AC3E}">
        <p14:creationId xmlns:p14="http://schemas.microsoft.com/office/powerpoint/2010/main" val="79142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Related to Concurrency</a:t>
            </a:r>
          </a:p>
        </p:txBody>
      </p:sp>
      <p:sp>
        <p:nvSpPr>
          <p:cNvPr id="3" name="Content Placeholder 2"/>
          <p:cNvSpPr>
            <a:spLocks noGrp="1"/>
          </p:cNvSpPr>
          <p:nvPr>
            <p:ph idx="1"/>
          </p:nvPr>
        </p:nvSpPr>
        <p:spPr/>
        <p:txBody>
          <a:bodyPr>
            <a:normAutofit fontScale="70000" lnSpcReduction="20000"/>
          </a:bodyPr>
          <a:lstStyle/>
          <a:p>
            <a:r>
              <a:rPr lang="en-US" b="1" dirty="0" smtClean="0"/>
              <a:t>Atomic </a:t>
            </a:r>
            <a:r>
              <a:rPr lang="en-US" b="1" dirty="0"/>
              <a:t>operation </a:t>
            </a:r>
            <a:r>
              <a:rPr lang="en-US" dirty="0"/>
              <a:t>A sequence of one or more statements that appears to be indivisible; that is, no </a:t>
            </a:r>
            <a:r>
              <a:rPr lang="en-US" dirty="0" smtClean="0"/>
              <a:t>other process </a:t>
            </a:r>
            <a:r>
              <a:rPr lang="en-US" dirty="0"/>
              <a:t>can see an intermediate state or interrupt the operation</a:t>
            </a:r>
            <a:r>
              <a:rPr lang="en-US" dirty="0" smtClean="0"/>
              <a:t>.</a:t>
            </a:r>
          </a:p>
          <a:p>
            <a:r>
              <a:rPr lang="en-US" b="1" dirty="0"/>
              <a:t>Race condition </a:t>
            </a:r>
            <a:r>
              <a:rPr lang="en-US" dirty="0"/>
              <a:t>A situation in which multiple threads or processes read and write a shared data item and the final result depends on the relative timing of their execution.</a:t>
            </a:r>
          </a:p>
          <a:p>
            <a:r>
              <a:rPr lang="en-US" b="1" dirty="0" smtClean="0"/>
              <a:t>Critical </a:t>
            </a:r>
            <a:r>
              <a:rPr lang="en-US" b="1" dirty="0"/>
              <a:t>section </a:t>
            </a:r>
            <a:r>
              <a:rPr lang="en-US" dirty="0"/>
              <a:t>A section of code within a process that requires access to shared resources and that </a:t>
            </a:r>
            <a:r>
              <a:rPr lang="en-US" dirty="0" smtClean="0"/>
              <a:t>must not </a:t>
            </a:r>
            <a:r>
              <a:rPr lang="en-US" dirty="0"/>
              <a:t>be executed while another process is in a corresponding section of code</a:t>
            </a:r>
            <a:r>
              <a:rPr lang="en-US" dirty="0" smtClean="0"/>
              <a:t>.</a:t>
            </a:r>
          </a:p>
          <a:p>
            <a:r>
              <a:rPr lang="en-US" b="1" dirty="0"/>
              <a:t>Mutual exclusion </a:t>
            </a:r>
            <a:r>
              <a:rPr lang="en-US" dirty="0"/>
              <a:t>The requirement that when one process is in a critical section that accesses shared   resources, no other process may be in a critical section that accesses any of those shared resources</a:t>
            </a:r>
            <a:r>
              <a:rPr lang="en-US" dirty="0" smtClean="0"/>
              <a:t>.</a:t>
            </a:r>
          </a:p>
          <a:p>
            <a:r>
              <a:rPr lang="en-US" b="1" dirty="0"/>
              <a:t>Starvation </a:t>
            </a:r>
            <a:r>
              <a:rPr lang="en-US" dirty="0"/>
              <a:t>A situation in which a runnable process is overlooked indefinitely by the scheduler; although it is able to proceed, it is never chosen.</a:t>
            </a:r>
          </a:p>
          <a:p>
            <a:r>
              <a:rPr lang="en-US" b="1" dirty="0" smtClean="0"/>
              <a:t>Deadlock </a:t>
            </a:r>
            <a:r>
              <a:rPr lang="en-US" dirty="0"/>
              <a:t>A situation in which two or more processes are unable to proceed because each is </a:t>
            </a:r>
            <a:r>
              <a:rPr lang="en-US" dirty="0" smtClean="0"/>
              <a:t>waiting for </a:t>
            </a:r>
            <a:r>
              <a:rPr lang="en-US" dirty="0"/>
              <a:t>one of the others to do something.</a:t>
            </a:r>
          </a:p>
          <a:p>
            <a:r>
              <a:rPr lang="en-US" b="1" dirty="0" err="1" smtClean="0"/>
              <a:t>Livelock</a:t>
            </a:r>
            <a:r>
              <a:rPr lang="en-US" b="1" dirty="0" smtClean="0"/>
              <a:t> </a:t>
            </a:r>
            <a:r>
              <a:rPr lang="en-US" dirty="0"/>
              <a:t>A situation in which two or more processes continuously change their states in </a:t>
            </a:r>
            <a:r>
              <a:rPr lang="en-US" dirty="0" smtClean="0"/>
              <a:t>response to </a:t>
            </a:r>
            <a:r>
              <a:rPr lang="en-US" dirty="0"/>
              <a:t>changes in the other process(</a:t>
            </a:r>
            <a:r>
              <a:rPr lang="en-US" dirty="0" err="1"/>
              <a:t>es</a:t>
            </a:r>
            <a:r>
              <a:rPr lang="en-US" dirty="0"/>
              <a:t>) without doing any useful work</a:t>
            </a:r>
            <a:r>
              <a:rPr lang="en-US" dirty="0" smtClean="0"/>
              <a:t>.</a:t>
            </a:r>
            <a:endParaRPr lang="en-US" dirty="0"/>
          </a:p>
        </p:txBody>
      </p:sp>
    </p:spTree>
    <p:extLst>
      <p:ext uri="{BB962C8B-B14F-4D97-AF65-F5344CB8AC3E}">
        <p14:creationId xmlns:p14="http://schemas.microsoft.com/office/powerpoint/2010/main" val="105445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B0D5A534DC20419EB8035CB6DE3815" ma:contentTypeVersion="2" ma:contentTypeDescription="Create a new document." ma:contentTypeScope="" ma:versionID="2b9cc4c9f9537534cf60414e0f62f8ea">
  <xsd:schema xmlns:xsd="http://www.w3.org/2001/XMLSchema" xmlns:xs="http://www.w3.org/2001/XMLSchema" xmlns:p="http://schemas.microsoft.com/office/2006/metadata/properties" xmlns:ns2="2fa0596d-1813-431b-af09-91f7fdc5d78d" targetNamespace="http://schemas.microsoft.com/office/2006/metadata/properties" ma:root="true" ma:fieldsID="322b0e9e095df7e137192ba46bac600c" ns2:_="">
    <xsd:import namespace="2fa0596d-1813-431b-af09-91f7fdc5d78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a0596d-1813-431b-af09-91f7fdc5d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FC8BE7-25E3-448F-9B07-72F8409E4B11}"/>
</file>

<file path=customXml/itemProps2.xml><?xml version="1.0" encoding="utf-8"?>
<ds:datastoreItem xmlns:ds="http://schemas.openxmlformats.org/officeDocument/2006/customXml" ds:itemID="{4DAF94BB-C565-434E-972B-2DD3E21865EC}"/>
</file>

<file path=customXml/itemProps3.xml><?xml version="1.0" encoding="utf-8"?>
<ds:datastoreItem xmlns:ds="http://schemas.openxmlformats.org/officeDocument/2006/customXml" ds:itemID="{80666C2B-A2AA-476A-89D6-5BFA0A7D8865}"/>
</file>

<file path=docProps/app.xml><?xml version="1.0" encoding="utf-8"?>
<Properties xmlns="http://schemas.openxmlformats.org/officeDocument/2006/extended-properties" xmlns:vt="http://schemas.openxmlformats.org/officeDocument/2006/docPropsVTypes">
  <TotalTime>165</TotalTime>
  <Words>1099</Words>
  <Application>Microsoft Office PowerPoint</Application>
  <PresentationFormat>Widescreen</PresentationFormat>
  <Paragraphs>175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Symbol</vt:lpstr>
      <vt:lpstr>Office Theme</vt:lpstr>
      <vt:lpstr>Process Synchronization</vt:lpstr>
      <vt:lpstr>Concurrent Processes</vt:lpstr>
      <vt:lpstr>Process Relationship</vt:lpstr>
      <vt:lpstr>PowerPoint Presentation</vt:lpstr>
      <vt:lpstr>Interprocess Interaction</vt:lpstr>
      <vt:lpstr>PowerPoint Presentation</vt:lpstr>
      <vt:lpstr>Shared Memory model</vt:lpstr>
      <vt:lpstr>Message Passing</vt:lpstr>
      <vt:lpstr>Terms Related to Concurrency</vt:lpstr>
      <vt:lpstr>Atomic action</vt:lpstr>
      <vt:lpstr>Race Conditions</vt:lpstr>
      <vt:lpstr>PowerPoint Presentation</vt:lpstr>
      <vt:lpstr>PowerPoint Presentation</vt:lpstr>
      <vt:lpstr>Race Condition</vt:lpstr>
      <vt:lpstr>PowerPoint Presentation</vt:lpstr>
      <vt:lpstr>Critical Section Problem</vt:lpstr>
      <vt:lpstr>PowerPoint Presentation</vt:lpstr>
      <vt:lpstr>PowerPoint Presentation</vt:lpstr>
      <vt:lpstr>PowerPoint Presentation</vt:lpstr>
      <vt:lpstr>Simplest Solution </vt:lpstr>
      <vt:lpstr>Software Solutions</vt:lpstr>
      <vt:lpstr>PowerPoint Presentation</vt:lpstr>
      <vt:lpstr>Algorithm 1</vt:lpstr>
      <vt:lpstr>PowerPoint Presentation</vt:lpstr>
      <vt:lpstr>Algorithm 2</vt:lpstr>
      <vt:lpstr>Algorithm 3 (Peterson’s Solution)</vt:lpstr>
      <vt:lpstr>Bakery Algorithm</vt:lpstr>
      <vt:lpstr>Bakery Algorithm </vt:lpstr>
      <vt:lpstr>Bakery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Mary</dc:creator>
  <cp:lastModifiedBy>csemsb</cp:lastModifiedBy>
  <cp:revision>71</cp:revision>
  <dcterms:created xsi:type="dcterms:W3CDTF">2019-02-07T15:30:01Z</dcterms:created>
  <dcterms:modified xsi:type="dcterms:W3CDTF">2020-02-25T10:24:44Z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0x010100B3B0D5A534DC20419EB8035CB6DE3815</vt:lpwstr>
  </property>
</Properties>
</file>