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emf" ContentType="image/x-emf"/>
  <Default Extension="jpeg" ContentType="image/jpeg"/>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3" r:id="rId25"/>
    <p:sldId id="282" r:id="rId26"/>
    <p:sldId id="300" r:id="rId27"/>
    <p:sldId id="286" r:id="rId28"/>
    <p:sldId id="287" r:id="rId29"/>
    <p:sldId id="290" r:id="rId30"/>
    <p:sldId id="292" r:id="rId31"/>
    <p:sldId id="293" r:id="rId32"/>
    <p:sldId id="294" r:id="rId33"/>
    <p:sldId id="295" r:id="rId34"/>
    <p:sldId id="301" r:id="rId35"/>
    <p:sldId id="302" r:id="rId36"/>
    <p:sldId id="303" r:id="rId37"/>
    <p:sldId id="298" r:id="rId38"/>
    <p:sldId id="299" r:id="rId39"/>
    <p:sldId id="30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1921" autoAdjust="0"/>
  </p:normalViewPr>
  <p:slideViewPr>
    <p:cSldViewPr snapToGrid="0">
      <p:cViewPr varScale="1">
        <p:scale>
          <a:sx n="63" d="100"/>
          <a:sy n="63" d="100"/>
        </p:scale>
        <p:origin x="-428"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6814D-57C9-4E9C-AA12-A759F5BF6B4A}" type="datetimeFigureOut">
              <a:rPr lang="en-US" smtClean="0"/>
              <a:pPr/>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F65D8-DA70-4E26-8CF0-A8DCD73A5774}" type="slidenum">
              <a:rPr lang="en-US" smtClean="0"/>
              <a:pPr/>
              <a:t>‹#›</a:t>
            </a:fld>
            <a:endParaRPr lang="en-US"/>
          </a:p>
        </p:txBody>
      </p:sp>
    </p:spTree>
    <p:extLst>
      <p:ext uri="{BB962C8B-B14F-4D97-AF65-F5344CB8AC3E}">
        <p14:creationId xmlns:p14="http://schemas.microsoft.com/office/powerpoint/2010/main" xmlns="" val="284216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smtClean="0">
                <a:latin typeface="Times" panose="02020603050405020304" pitchFamily="18" charset="0"/>
              </a:rPr>
              <a:t>Example is creating of MYCOMPUTER icon in operating system.</a:t>
            </a:r>
          </a:p>
        </p:txBody>
      </p:sp>
    </p:spTree>
    <p:extLst>
      <p:ext uri="{BB962C8B-B14F-4D97-AF65-F5344CB8AC3E}">
        <p14:creationId xmlns:p14="http://schemas.microsoft.com/office/powerpoint/2010/main" xmlns="" val="386494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smtClean="0">
                <a:latin typeface="Times" panose="02020603050405020304" pitchFamily="18" charset="0"/>
              </a:rPr>
              <a:t>Fig. shows the types of readers for the user and system requirements. The readers of the user requirements are not usually concerned with how the system will</a:t>
            </a:r>
          </a:p>
          <a:p>
            <a:r>
              <a:rPr lang="en-US" smtClean="0">
                <a:latin typeface="Times" panose="02020603050405020304" pitchFamily="18" charset="0"/>
              </a:rPr>
              <a:t>be implemented and managers who are not interested in the detailed facilities of the system.</a:t>
            </a:r>
          </a:p>
        </p:txBody>
      </p:sp>
    </p:spTree>
    <p:extLst>
      <p:ext uri="{BB962C8B-B14F-4D97-AF65-F5344CB8AC3E}">
        <p14:creationId xmlns:p14="http://schemas.microsoft.com/office/powerpoint/2010/main" xmlns="" val="175769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u="sng" dirty="0" smtClean="0"/>
              <a:t>STUDENT COURSE REGISTRATION:</a:t>
            </a:r>
          </a:p>
          <a:p>
            <a:pPr>
              <a:defRPr/>
            </a:pPr>
            <a:r>
              <a:rPr lang="en-US" b="1" u="sng" dirty="0" smtClean="0"/>
              <a:t>PROBLEM DEFINITION</a:t>
            </a:r>
            <a:endParaRPr lang="en-US" dirty="0" smtClean="0"/>
          </a:p>
          <a:p>
            <a:pPr>
              <a:defRPr/>
            </a:pPr>
            <a:r>
              <a:rPr lang="en-US" sz="800" dirty="0" smtClean="0"/>
              <a:t> </a:t>
            </a:r>
            <a:endParaRPr lang="en-US" sz="2400" dirty="0" smtClean="0"/>
          </a:p>
          <a:p>
            <a:pPr>
              <a:defRPr/>
            </a:pPr>
            <a:r>
              <a:rPr lang="en-US" dirty="0" smtClean="0"/>
              <a:t>To build software that automates the student’s course registration.</a:t>
            </a:r>
            <a:endParaRPr lang="en-US" sz="1100" dirty="0" smtClean="0"/>
          </a:p>
          <a:p>
            <a:pPr>
              <a:defRPr/>
            </a:pPr>
            <a:r>
              <a:rPr lang="en-US" sz="800" b="1" dirty="0" smtClean="0"/>
              <a:t> </a:t>
            </a:r>
            <a:endParaRPr lang="en-US" sz="2400" dirty="0" smtClean="0"/>
          </a:p>
          <a:p>
            <a:pPr marL="628650" lvl="1" indent="-171450">
              <a:buFont typeface="Arial" panose="020B0604020202020204" pitchFamily="34" charset="0"/>
              <a:buChar char="•"/>
              <a:defRPr/>
            </a:pPr>
            <a:r>
              <a:rPr lang="en-US" dirty="0" smtClean="0"/>
              <a:t>This is proposed for automating the student’s course registration. While the student joins any educational institution his admission is made on the basis of his previous records.</a:t>
            </a:r>
            <a:endParaRPr lang="en-US" sz="1100" dirty="0" smtClean="0"/>
          </a:p>
          <a:p>
            <a:pPr marL="628650" lvl="1" indent="-171450">
              <a:buFont typeface="Arial" panose="020B0604020202020204" pitchFamily="34" charset="0"/>
              <a:buChar char="•"/>
              <a:defRPr/>
            </a:pPr>
            <a:r>
              <a:rPr lang="en-US" dirty="0" smtClean="0"/>
              <a:t>The students who wish to the institution must be given with the available course details.</a:t>
            </a:r>
            <a:endParaRPr lang="en-US" sz="1100" dirty="0" smtClean="0"/>
          </a:p>
          <a:p>
            <a:pPr marL="628650" lvl="1" indent="-171450">
              <a:buFont typeface="Arial" panose="020B0604020202020204" pitchFamily="34" charset="0"/>
              <a:buChar char="•"/>
              <a:defRPr/>
            </a:pPr>
            <a:r>
              <a:rPr lang="en-US" dirty="0" smtClean="0"/>
              <a:t> The student is allotted with a seat in the institution based on the marks that he scored in the institution he studied previously. After the confirmation of his joining the student must be given with new identity and records as per the institution.</a:t>
            </a:r>
          </a:p>
          <a:p>
            <a:pPr marL="171450" indent="-171450">
              <a:buFont typeface="Arial" panose="020B0604020202020204" pitchFamily="34" charset="0"/>
              <a:buChar char="•"/>
              <a:defRPr/>
            </a:pPr>
            <a:endParaRPr lang="en-US" b="1" u="sng" dirty="0" smtClean="0"/>
          </a:p>
          <a:p>
            <a:pPr>
              <a:defRPr/>
            </a:pPr>
            <a:r>
              <a:rPr lang="en-US" b="1" u="sng" dirty="0" smtClean="0"/>
              <a:t>PAYROLL PROCESSING APPLICATION</a:t>
            </a:r>
            <a:endParaRPr lang="en-US" dirty="0" smtClean="0"/>
          </a:p>
          <a:p>
            <a:pPr>
              <a:defRPr/>
            </a:pPr>
            <a:r>
              <a:rPr lang="en-US" b="1" u="sng" dirty="0" smtClean="0"/>
              <a:t>PROBLEM DEFENITION</a:t>
            </a:r>
            <a:endParaRPr lang="en-US" dirty="0" smtClean="0"/>
          </a:p>
          <a:p>
            <a:pPr>
              <a:defRPr/>
            </a:pPr>
            <a:r>
              <a:rPr lang="en-US" b="1" dirty="0" smtClean="0"/>
              <a:t> </a:t>
            </a:r>
            <a:endParaRPr lang="en-US" dirty="0" smtClean="0"/>
          </a:p>
          <a:p>
            <a:pPr marL="171450" indent="-171450">
              <a:buFont typeface="Arial" panose="020B0604020202020204" pitchFamily="34" charset="0"/>
              <a:buChar char="•"/>
              <a:defRPr/>
            </a:pPr>
            <a:r>
              <a:rPr lang="en-US" dirty="0" smtClean="0"/>
              <a:t>A payroll application is to be developed which is required to perform the following functions:</a:t>
            </a:r>
          </a:p>
          <a:p>
            <a:pPr marL="171450" indent="-171450">
              <a:buFont typeface="Arial" panose="020B0604020202020204" pitchFamily="34" charset="0"/>
              <a:buChar char="•"/>
              <a:defRPr/>
            </a:pPr>
            <a:r>
              <a:rPr lang="en-US" dirty="0" smtClean="0"/>
              <a:t>It must provide a user in employee mode with the details of an employee, which includes his name, department, date of joining and salary.</a:t>
            </a:r>
          </a:p>
          <a:p>
            <a:pPr marL="171450" indent="-171450">
              <a:buFont typeface="Arial" panose="020B0604020202020204" pitchFamily="34" charset="0"/>
              <a:buChar char="•"/>
              <a:defRPr/>
            </a:pPr>
            <a:r>
              <a:rPr lang="en-US" dirty="0" smtClean="0"/>
              <a:t>It must validate an user to enter in administrator mode using password. It must provide a user to enter in administrator mode to view or modify an employee’s details using his employee ID. It must also allow the user to add a new employee and generate the payroll.</a:t>
            </a:r>
          </a:p>
          <a:p>
            <a:pPr lvl="1">
              <a:defRPr/>
            </a:pPr>
            <a:endParaRPr lang="en-US" sz="1100" dirty="0" smtClean="0"/>
          </a:p>
          <a:p>
            <a:pPr>
              <a:defRPr/>
            </a:pPr>
            <a:r>
              <a:rPr lang="en-US" b="1" u="sng" dirty="0" smtClean="0"/>
              <a:t>AUTOMATED BANKING SYSTEM</a:t>
            </a:r>
            <a:endParaRPr lang="en-US" dirty="0" smtClean="0"/>
          </a:p>
          <a:p>
            <a:pPr>
              <a:defRPr/>
            </a:pPr>
            <a:r>
              <a:rPr lang="en-US" b="1" u="sng" dirty="0" smtClean="0"/>
              <a:t>PROBLEM DEFENITION</a:t>
            </a:r>
            <a:endParaRPr lang="en-US" dirty="0" smtClean="0"/>
          </a:p>
          <a:p>
            <a:pPr>
              <a:defRPr/>
            </a:pPr>
            <a:r>
              <a:rPr lang="en-US" b="1" dirty="0" smtClean="0"/>
              <a:t> </a:t>
            </a:r>
            <a:endParaRPr lang="en-US" dirty="0" smtClean="0"/>
          </a:p>
          <a:p>
            <a:pPr>
              <a:defRPr/>
            </a:pPr>
            <a:r>
              <a:rPr lang="en-US" dirty="0" smtClean="0"/>
              <a:t>To develop an automated banking system, which is required to perform the following functions:</a:t>
            </a:r>
          </a:p>
          <a:p>
            <a:pPr marL="171450" indent="-171450">
              <a:buFont typeface="Arial" panose="020B0604020202020204" pitchFamily="34" charset="0"/>
              <a:buChar char="•"/>
              <a:defRPr/>
            </a:pPr>
            <a:r>
              <a:rPr lang="en-US" dirty="0" smtClean="0"/>
              <a:t>1.1 The customer logs into the system using card number and pin number. The system checks for validation.</a:t>
            </a:r>
          </a:p>
          <a:p>
            <a:pPr marL="171450" indent="-171450">
              <a:buFont typeface="Arial" panose="020B0604020202020204" pitchFamily="34" charset="0"/>
              <a:buChar char="•"/>
              <a:defRPr/>
            </a:pPr>
            <a:r>
              <a:rPr lang="en-US" dirty="0" smtClean="0"/>
              <a:t>1.2 The system queries the customer for the type of account either fixed deposit or credit account. After getting the type of account the system shows the balance left.</a:t>
            </a:r>
          </a:p>
          <a:p>
            <a:pPr marL="171450" indent="-171450">
              <a:buFont typeface="Arial" panose="020B0604020202020204" pitchFamily="34" charset="0"/>
              <a:buChar char="•"/>
              <a:defRPr/>
            </a:pPr>
            <a:r>
              <a:rPr lang="en-US" dirty="0" smtClean="0"/>
              <a:t>1.3 The system queries the customer for the transaction type either withdrawal or deposit and the required amount. The user enters the amount and the transaction if carries out</a:t>
            </a:r>
          </a:p>
          <a:p>
            <a:pPr>
              <a:defRPr/>
            </a:pPr>
            <a:r>
              <a:rPr lang="en-US" dirty="0" smtClean="0"/>
              <a:t> </a:t>
            </a:r>
          </a:p>
          <a:p>
            <a:pPr>
              <a:defRPr/>
            </a:pPr>
            <a:r>
              <a:rPr lang="en-US" b="1" u="sng" dirty="0" smtClean="0"/>
              <a:t>LIBRARY MANAGEMENT SYSTEM</a:t>
            </a:r>
            <a:endParaRPr lang="en-US" dirty="0" smtClean="0"/>
          </a:p>
          <a:p>
            <a:pPr>
              <a:defRPr/>
            </a:pPr>
            <a:r>
              <a:rPr lang="en-US" b="1" u="sng" dirty="0" smtClean="0"/>
              <a:t>PROBLEM DEFENITION</a:t>
            </a:r>
            <a:endParaRPr lang="en-US" dirty="0" smtClean="0"/>
          </a:p>
          <a:p>
            <a:pPr>
              <a:defRPr/>
            </a:pPr>
            <a:r>
              <a:rPr lang="en-US" b="1" dirty="0" smtClean="0"/>
              <a:t> </a:t>
            </a:r>
            <a:endParaRPr lang="en-US" dirty="0" smtClean="0"/>
          </a:p>
          <a:p>
            <a:pPr>
              <a:defRPr/>
            </a:pPr>
            <a:r>
              <a:rPr lang="en-US" dirty="0" smtClean="0"/>
              <a:t>The library management system is software, which automates the job of a librarian.</a:t>
            </a:r>
          </a:p>
          <a:p>
            <a:pPr marL="171450" indent="-171450">
              <a:buFont typeface="Arial" panose="020B0604020202020204" pitchFamily="34" charset="0"/>
              <a:buChar char="•"/>
              <a:defRPr/>
            </a:pPr>
            <a:r>
              <a:rPr lang="en-US" dirty="0" smtClean="0"/>
              <a:t>1.1 The user can inquire about the availability of a book in which he can search by entering the author’s name or by entering the title of the book.</a:t>
            </a:r>
          </a:p>
          <a:p>
            <a:pPr marL="171450" indent="-171450">
              <a:buFont typeface="Arial" panose="020B0604020202020204" pitchFamily="34" charset="0"/>
              <a:buChar char="•"/>
              <a:defRPr/>
            </a:pPr>
            <a:r>
              <a:rPr lang="en-US" dirty="0" smtClean="0"/>
              <a:t>1.2 The user can borrow a book. He must provide the username and the card number, which is unique and confidential to each user. By confirming the authenticity of a user, the library management system provides information about the number of books already borrowed by the user and by referring to the database whether the user can borrow books or not. The library management system allows the user to enter the title and the author of the book and hence issues the book if it is available.</a:t>
            </a:r>
          </a:p>
          <a:p>
            <a:pPr marL="171450" indent="-171450">
              <a:buFont typeface="Arial" panose="020B0604020202020204" pitchFamily="34" charset="0"/>
              <a:buChar char="•"/>
              <a:defRPr/>
            </a:pPr>
            <a:r>
              <a:rPr lang="en-US" dirty="0" smtClean="0"/>
              <a:t>1.3 By entering the user details and the book details the user can return the borrowed book.</a:t>
            </a:r>
          </a:p>
          <a:p>
            <a:pPr>
              <a:defRPr/>
            </a:pPr>
            <a:endParaRPr lang="en-US" b="1" u="sng" dirty="0" smtClean="0"/>
          </a:p>
          <a:p>
            <a:pPr>
              <a:defRPr/>
            </a:pPr>
            <a:r>
              <a:rPr lang="en-US" b="1" u="sng" dirty="0" smtClean="0"/>
              <a:t>RAILWAY RESERVATION SYSTEM</a:t>
            </a:r>
            <a:endParaRPr lang="en-US" dirty="0" smtClean="0"/>
          </a:p>
          <a:p>
            <a:pPr>
              <a:defRPr/>
            </a:pPr>
            <a:r>
              <a:rPr lang="en-US" b="1" u="sng" dirty="0" smtClean="0"/>
              <a:t>PROBLEM DEFENITION</a:t>
            </a:r>
            <a:endParaRPr lang="en-US" u="sng" dirty="0" smtClean="0"/>
          </a:p>
          <a:p>
            <a:pPr>
              <a:defRPr/>
            </a:pPr>
            <a:r>
              <a:rPr lang="en-US" b="1" dirty="0" smtClean="0"/>
              <a:t> </a:t>
            </a:r>
            <a:endParaRPr lang="en-US" dirty="0" smtClean="0"/>
          </a:p>
          <a:p>
            <a:pPr>
              <a:defRPr/>
            </a:pPr>
            <a:r>
              <a:rPr lang="en-US" dirty="0" smtClean="0"/>
              <a:t>Ticket reservation system for railway department has to be developed.</a:t>
            </a:r>
          </a:p>
          <a:p>
            <a:pPr>
              <a:defRPr/>
            </a:pPr>
            <a:r>
              <a:rPr lang="en-US" dirty="0" smtClean="0"/>
              <a:t>The system developed should contain the following features</a:t>
            </a:r>
          </a:p>
          <a:p>
            <a:pPr marL="171450" indent="-171450">
              <a:buFont typeface="Arial" panose="020B0604020202020204" pitchFamily="34" charset="0"/>
              <a:buChar char="•"/>
              <a:defRPr/>
            </a:pPr>
            <a:r>
              <a:rPr lang="en-US" dirty="0" smtClean="0"/>
              <a:t>The system should contain the following features</a:t>
            </a:r>
          </a:p>
          <a:p>
            <a:pPr marL="171450" indent="-171450">
              <a:buFont typeface="Arial" panose="020B0604020202020204" pitchFamily="34" charset="0"/>
              <a:buChar char="•"/>
              <a:defRPr/>
            </a:pPr>
            <a:r>
              <a:rPr lang="en-US" dirty="0" smtClean="0"/>
              <a:t>Search for information about the train by means of train number and destination </a:t>
            </a:r>
          </a:p>
          <a:p>
            <a:pPr marL="171450" indent="-171450">
              <a:buFont typeface="Arial" panose="020B0604020202020204" pitchFamily="34" charset="0"/>
              <a:buChar char="•"/>
              <a:defRPr/>
            </a:pPr>
            <a:r>
              <a:rPr lang="en-US" dirty="0" smtClean="0"/>
              <a:t>While displaying information about the train it has to provide availability of seats in different classes (first class , second class, </a:t>
            </a:r>
            <a:r>
              <a:rPr lang="en-US" dirty="0" err="1" smtClean="0"/>
              <a:t>a.c</a:t>
            </a:r>
            <a:r>
              <a:rPr lang="en-US" dirty="0" smtClean="0"/>
              <a:t>)</a:t>
            </a:r>
          </a:p>
          <a:p>
            <a:pPr marL="171450" indent="-171450">
              <a:buFont typeface="Arial" panose="020B0604020202020204" pitchFamily="34" charset="0"/>
              <a:buChar char="•"/>
              <a:defRPr/>
            </a:pPr>
            <a:r>
              <a:rPr lang="en-US" dirty="0" smtClean="0"/>
              <a:t>While reserving tickets the system obtain following information from the user</a:t>
            </a:r>
          </a:p>
          <a:p>
            <a:pPr>
              <a:defRPr/>
            </a:pPr>
            <a:r>
              <a:rPr lang="en-US" dirty="0" smtClean="0"/>
              <a:t> </a:t>
            </a:r>
          </a:p>
          <a:p>
            <a:pPr>
              <a:defRPr/>
            </a:pPr>
            <a:r>
              <a:rPr lang="en-US" dirty="0" smtClean="0"/>
              <a:t>Passenger Name, Sex, Age, Address.</a:t>
            </a:r>
          </a:p>
          <a:p>
            <a:pPr>
              <a:defRPr/>
            </a:pPr>
            <a:r>
              <a:rPr lang="en-US" dirty="0" smtClean="0"/>
              <a:t>Credit Card Number, Bank Name.</a:t>
            </a:r>
          </a:p>
          <a:p>
            <a:pPr>
              <a:defRPr/>
            </a:pPr>
            <a:r>
              <a:rPr lang="en-US" dirty="0" smtClean="0"/>
              <a:t>Class through passenger is going to travel </a:t>
            </a:r>
            <a:r>
              <a:rPr lang="en-US" dirty="0" err="1" smtClean="0"/>
              <a:t>i.e</a:t>
            </a:r>
            <a:r>
              <a:rPr lang="en-US" dirty="0" smtClean="0"/>
              <a:t> first class/second class/A.C</a:t>
            </a:r>
          </a:p>
          <a:p>
            <a:pPr>
              <a:defRPr/>
            </a:pPr>
            <a:r>
              <a:rPr lang="en-US" dirty="0" smtClean="0"/>
              <a:t>Train number, Train name, Date of Journey and number of tickets to be booked.</a:t>
            </a:r>
          </a:p>
          <a:p>
            <a:pPr>
              <a:defRPr/>
            </a:pPr>
            <a:r>
              <a:rPr lang="en-US" dirty="0" smtClean="0"/>
              <a:t> </a:t>
            </a:r>
          </a:p>
          <a:p>
            <a:pPr marL="171450" indent="-171450">
              <a:buFont typeface="Arial" panose="020B0604020202020204" pitchFamily="34" charset="0"/>
              <a:buChar char="•"/>
              <a:defRPr/>
            </a:pPr>
            <a:r>
              <a:rPr lang="en-US" dirty="0" smtClean="0"/>
              <a:t>Based on the availability of tickets, the ticket has to be issued. The ticket issued should contain the following information –PNR number, train no, train name, date of journey, class, number of passengers, sex, age and departure time.</a:t>
            </a:r>
          </a:p>
          <a:p>
            <a:pPr marL="228600" indent="-228600">
              <a:buFont typeface="Arial" panose="020B0604020202020204" pitchFamily="34" charset="0"/>
              <a:buChar char="•"/>
              <a:defRPr/>
            </a:pPr>
            <a:r>
              <a:rPr lang="en-US" dirty="0" smtClean="0"/>
              <a:t>Cancellation of booked tickets should be available.</a:t>
            </a:r>
          </a:p>
          <a:p>
            <a:pPr>
              <a:defRPr/>
            </a:pPr>
            <a:endParaRPr lang="en-US" dirty="0" smtClean="0"/>
          </a:p>
          <a:p>
            <a:pPr>
              <a:defRPr/>
            </a:pPr>
            <a:r>
              <a:rPr lang="en-US" b="1" u="sng" dirty="0" smtClean="0"/>
              <a:t>TRADING SYSTEM</a:t>
            </a:r>
            <a:endParaRPr lang="en-US" dirty="0" smtClean="0"/>
          </a:p>
          <a:p>
            <a:pPr>
              <a:defRPr/>
            </a:pPr>
            <a:r>
              <a:rPr lang="en-US" b="1" u="sng" dirty="0" smtClean="0"/>
              <a:t>PROBLEM DEFENITION</a:t>
            </a:r>
            <a:endParaRPr lang="en-US" dirty="0" smtClean="0"/>
          </a:p>
          <a:p>
            <a:pPr>
              <a:defRPr/>
            </a:pPr>
            <a:r>
              <a:rPr lang="en-US" b="1" dirty="0" smtClean="0"/>
              <a:t> </a:t>
            </a:r>
            <a:endParaRPr lang="en-US" dirty="0" smtClean="0"/>
          </a:p>
          <a:p>
            <a:pPr>
              <a:defRPr/>
            </a:pPr>
            <a:r>
              <a:rPr lang="en-US" dirty="0" smtClean="0"/>
              <a:t>The requirement to be developed is an Trading system which is required to perform the following functions.</a:t>
            </a:r>
          </a:p>
          <a:p>
            <a:pPr>
              <a:defRPr/>
            </a:pPr>
            <a:r>
              <a:rPr lang="en-US" dirty="0" smtClean="0"/>
              <a:t>1.1 It should allow user to view stock details of each part which must include part number, part name, demand per day, setup cost, holding cost, lead time, cycle time, EOQ, order amount and availability.</a:t>
            </a:r>
          </a:p>
          <a:p>
            <a:pPr marL="171450" indent="-171450">
              <a:buFont typeface="Arial" panose="020B0604020202020204" pitchFamily="34" charset="0"/>
              <a:buChar char="•"/>
              <a:defRPr/>
            </a:pPr>
            <a:r>
              <a:rPr lang="en-US" dirty="0" smtClean="0"/>
              <a:t>It should allow the user to take parts required for production.</a:t>
            </a:r>
          </a:p>
          <a:p>
            <a:pPr marL="171450" indent="-171450">
              <a:buFont typeface="Arial" panose="020B0604020202020204" pitchFamily="34" charset="0"/>
              <a:buChar char="•"/>
              <a:defRPr/>
            </a:pPr>
            <a:r>
              <a:rPr lang="en-US" dirty="0" smtClean="0"/>
              <a:t>It should allow the user to order required units of production.</a:t>
            </a:r>
          </a:p>
          <a:p>
            <a:pPr marL="171450" indent="-171450">
              <a:buFont typeface="Arial" panose="020B0604020202020204" pitchFamily="34" charset="0"/>
              <a:buChar char="•"/>
              <a:defRPr/>
            </a:pPr>
            <a:r>
              <a:rPr lang="en-US" dirty="0" smtClean="0"/>
              <a:t>It should allow the user to add a new part to the stock.</a:t>
            </a:r>
          </a:p>
          <a:p>
            <a:pPr>
              <a:defRPr/>
            </a:pPr>
            <a:endParaRPr lang="en-US" dirty="0"/>
          </a:p>
        </p:txBody>
      </p:sp>
    </p:spTree>
    <p:extLst>
      <p:ext uri="{BB962C8B-B14F-4D97-AF65-F5344CB8AC3E}">
        <p14:creationId xmlns:p14="http://schemas.microsoft.com/office/powerpoint/2010/main" xmlns="" val="154815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smtClean="0">
                <a:latin typeface="Times" panose="02020603050405020304" pitchFamily="18" charset="0"/>
              </a:rPr>
              <a:t>Fig. is a classification of non-functional requirements. You can see from this diagram that the non-functional requirements may come from required characteristics</a:t>
            </a:r>
          </a:p>
          <a:p>
            <a:r>
              <a:rPr lang="en-US" smtClean="0">
                <a:latin typeface="Times" panose="02020603050405020304" pitchFamily="18" charset="0"/>
              </a:rPr>
              <a:t>of the software (product requirements), the organization developing the software (organizational requirements) or from external sources.</a:t>
            </a:r>
          </a:p>
          <a:p>
            <a:r>
              <a:rPr lang="en-US" b="1" smtClean="0">
                <a:latin typeface="Times" panose="02020603050405020304" pitchFamily="18" charset="0"/>
              </a:rPr>
              <a:t>1. Product requirements</a:t>
            </a:r>
          </a:p>
          <a:p>
            <a:r>
              <a:rPr lang="en-US" smtClean="0">
                <a:latin typeface="Times" panose="02020603050405020304" pitchFamily="18" charset="0"/>
              </a:rPr>
              <a:t>These requirements specify product behavior.</a:t>
            </a:r>
          </a:p>
          <a:p>
            <a:r>
              <a:rPr lang="en-US" b="1" i="1" smtClean="0">
                <a:latin typeface="Times" panose="02020603050405020304" pitchFamily="18" charset="0"/>
              </a:rPr>
              <a:t>Examples include</a:t>
            </a:r>
          </a:p>
          <a:p>
            <a:r>
              <a:rPr lang="en-US" b="1" i="1" smtClean="0">
                <a:latin typeface="Times" panose="02020603050405020304" pitchFamily="18" charset="0"/>
              </a:rPr>
              <a:t>1. Performance requirements </a:t>
            </a:r>
            <a:r>
              <a:rPr lang="en-US" smtClean="0">
                <a:latin typeface="Times" panose="02020603050405020304" pitchFamily="18" charset="0"/>
              </a:rPr>
              <a:t>- how fast the system must execute and how much memory it requires.</a:t>
            </a:r>
          </a:p>
          <a:p>
            <a:r>
              <a:rPr lang="en-US" b="1" i="1" smtClean="0">
                <a:latin typeface="Times" panose="02020603050405020304" pitchFamily="18" charset="0"/>
              </a:rPr>
              <a:t>2. Reliability requirements </a:t>
            </a:r>
            <a:r>
              <a:rPr lang="en-US" smtClean="0">
                <a:latin typeface="Times" panose="02020603050405020304" pitchFamily="18" charset="0"/>
              </a:rPr>
              <a:t>- that set out the acceptable failure rate;</a:t>
            </a:r>
          </a:p>
          <a:p>
            <a:r>
              <a:rPr lang="en-US" b="1" i="1" smtClean="0">
                <a:latin typeface="Times" panose="02020603050405020304" pitchFamily="18" charset="0"/>
              </a:rPr>
              <a:t>3. Portability requirement </a:t>
            </a:r>
            <a:r>
              <a:rPr lang="en-US" smtClean="0">
                <a:latin typeface="Times" panose="02020603050405020304" pitchFamily="18" charset="0"/>
              </a:rPr>
              <a:t>and</a:t>
            </a:r>
          </a:p>
          <a:p>
            <a:r>
              <a:rPr lang="en-US" b="1" i="1" smtClean="0">
                <a:latin typeface="Times" panose="02020603050405020304" pitchFamily="18" charset="0"/>
              </a:rPr>
              <a:t>4. Usability requirements.</a:t>
            </a:r>
          </a:p>
          <a:p>
            <a:endParaRPr lang="en-US" b="1" i="1" smtClean="0">
              <a:latin typeface="Times" panose="02020603050405020304" pitchFamily="18" charset="0"/>
            </a:endParaRPr>
          </a:p>
          <a:p>
            <a:r>
              <a:rPr lang="en-US" b="1" smtClean="0">
                <a:latin typeface="Times" panose="02020603050405020304" pitchFamily="18" charset="0"/>
              </a:rPr>
              <a:t>2. Organizational requirements</a:t>
            </a:r>
          </a:p>
          <a:p>
            <a:r>
              <a:rPr lang="en-US" smtClean="0">
                <a:latin typeface="Times" panose="02020603050405020304" pitchFamily="18" charset="0"/>
              </a:rPr>
              <a:t>These requirements are derived from policies and procedures in the customer's and developer's organization.</a:t>
            </a:r>
          </a:p>
          <a:p>
            <a:r>
              <a:rPr lang="en-US" smtClean="0">
                <a:latin typeface="Times" panose="02020603050405020304" pitchFamily="18" charset="0"/>
              </a:rPr>
              <a:t>Examples include process standards that must be used.</a:t>
            </a:r>
          </a:p>
          <a:p>
            <a:r>
              <a:rPr lang="en-US" b="1" i="1" smtClean="0">
                <a:latin typeface="Times" panose="02020603050405020304" pitchFamily="18" charset="0"/>
              </a:rPr>
              <a:t>Implementation requirements </a:t>
            </a:r>
            <a:r>
              <a:rPr lang="en-US" smtClean="0">
                <a:latin typeface="Times" panose="02020603050405020304" pitchFamily="18" charset="0"/>
              </a:rPr>
              <a:t>- such as the programming language or design method used.</a:t>
            </a:r>
          </a:p>
          <a:p>
            <a:r>
              <a:rPr lang="en-US" b="1" i="1" smtClean="0">
                <a:latin typeface="Times" panose="02020603050405020304" pitchFamily="18" charset="0"/>
              </a:rPr>
              <a:t>Delivery requirements </a:t>
            </a:r>
            <a:r>
              <a:rPr lang="en-US" smtClean="0">
                <a:latin typeface="Times" panose="02020603050405020304" pitchFamily="18" charset="0"/>
              </a:rPr>
              <a:t>- that specify when the product and its documentation are to be delivered.</a:t>
            </a:r>
          </a:p>
          <a:p>
            <a:endParaRPr lang="en-US" b="1" smtClean="0">
              <a:latin typeface="Times" panose="02020603050405020304" pitchFamily="18" charset="0"/>
            </a:endParaRPr>
          </a:p>
          <a:p>
            <a:r>
              <a:rPr lang="en-US" b="1" smtClean="0">
                <a:latin typeface="Times" panose="02020603050405020304" pitchFamily="18" charset="0"/>
              </a:rPr>
              <a:t>3. External requirements</a:t>
            </a:r>
          </a:p>
          <a:p>
            <a:r>
              <a:rPr lang="en-US" smtClean="0">
                <a:latin typeface="Times" panose="02020603050405020304" pitchFamily="18" charset="0"/>
              </a:rPr>
              <a:t>This broad heading covers all requirements that are derived from factors external to the system and its development process. These may include</a:t>
            </a:r>
          </a:p>
          <a:p>
            <a:r>
              <a:rPr lang="en-US" b="1" i="1" smtClean="0">
                <a:latin typeface="Times" panose="02020603050405020304" pitchFamily="18" charset="0"/>
              </a:rPr>
              <a:t>Interoperability requirements - </a:t>
            </a:r>
            <a:r>
              <a:rPr lang="en-US" smtClean="0">
                <a:latin typeface="Times" panose="02020603050405020304" pitchFamily="18" charset="0"/>
              </a:rPr>
              <a:t>that define how the system interacts with systems in other organizations.</a:t>
            </a:r>
          </a:p>
          <a:p>
            <a:r>
              <a:rPr lang="en-US" b="1" i="1" smtClean="0">
                <a:latin typeface="Times" panose="02020603050405020304" pitchFamily="18" charset="0"/>
              </a:rPr>
              <a:t>Legislative requirements - </a:t>
            </a:r>
            <a:r>
              <a:rPr lang="en-US" smtClean="0">
                <a:latin typeface="Times" panose="02020603050405020304" pitchFamily="18" charset="0"/>
              </a:rPr>
              <a:t>that must be followed to ensure that the system operates within the law and ethical requirements.</a:t>
            </a:r>
          </a:p>
          <a:p>
            <a:r>
              <a:rPr lang="en-US" b="1" i="1" smtClean="0">
                <a:latin typeface="Times" panose="02020603050405020304" pitchFamily="18" charset="0"/>
              </a:rPr>
              <a:t>Ethical requirements </a:t>
            </a:r>
            <a:r>
              <a:rPr lang="en-US" smtClean="0">
                <a:latin typeface="Times" panose="02020603050405020304" pitchFamily="18" charset="0"/>
              </a:rPr>
              <a:t>- are requirements placed on a system to ensure that it will be acceptable to its users and the general public.</a:t>
            </a:r>
          </a:p>
          <a:p>
            <a:endParaRPr lang="en-US" smtClean="0">
              <a:latin typeface="Times" panose="02020603050405020304" pitchFamily="18" charset="0"/>
            </a:endParaRPr>
          </a:p>
          <a:p>
            <a:r>
              <a:rPr lang="en-US" smtClean="0">
                <a:latin typeface="Times" panose="02020603050405020304" pitchFamily="18" charset="0"/>
              </a:rPr>
              <a:t>A common problem with non-functional requirements is that they can be difficult to verify. Users or customers often state these requirements as general goals such as</a:t>
            </a:r>
          </a:p>
          <a:p>
            <a:r>
              <a:rPr lang="en-US" smtClean="0">
                <a:latin typeface="Times" panose="02020603050405020304" pitchFamily="18" charset="0"/>
              </a:rPr>
              <a:t>ease of use, the ability of the system to recover from failure or rapid user response. A non-functional requirement should be expressed quantitatively using metrics</a:t>
            </a:r>
          </a:p>
          <a:p>
            <a:r>
              <a:rPr lang="en-US" smtClean="0">
                <a:latin typeface="Times" panose="02020603050405020304" pitchFamily="18" charset="0"/>
              </a:rPr>
              <a:t>that can be objectively-tested as followed.</a:t>
            </a:r>
          </a:p>
        </p:txBody>
      </p:sp>
    </p:spTree>
    <p:extLst>
      <p:ext uri="{BB962C8B-B14F-4D97-AF65-F5344CB8AC3E}">
        <p14:creationId xmlns:p14="http://schemas.microsoft.com/office/powerpoint/2010/main" xmlns="" val="48225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panose="02020603050405020304" pitchFamily="18" charset="0"/>
            </a:endParaRPr>
          </a:p>
        </p:txBody>
      </p:sp>
    </p:spTree>
    <p:extLst>
      <p:ext uri="{BB962C8B-B14F-4D97-AF65-F5344CB8AC3E}">
        <p14:creationId xmlns:p14="http://schemas.microsoft.com/office/powerpoint/2010/main" xmlns="" val="139252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E0DA20-812B-454E-89C9-6DAEC8FEA3DE}"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00456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0DA20-812B-454E-89C9-6DAEC8FEA3DE}"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271652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0DA20-812B-454E-89C9-6DAEC8FEA3DE}"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15008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0DA20-812B-454E-89C9-6DAEC8FEA3DE}"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293320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0DA20-812B-454E-89C9-6DAEC8FEA3DE}"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9730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E0DA20-812B-454E-89C9-6DAEC8FEA3DE}"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412100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E0DA20-812B-454E-89C9-6DAEC8FEA3DE}"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42423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E0DA20-812B-454E-89C9-6DAEC8FEA3DE}"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51276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0DA20-812B-454E-89C9-6DAEC8FEA3DE}"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29234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0DA20-812B-454E-89C9-6DAEC8FEA3DE}"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7287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0DA20-812B-454E-89C9-6DAEC8FEA3DE}"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12575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0DA20-812B-454E-89C9-6DAEC8FEA3DE}" type="datetimeFigureOut">
              <a:rPr lang="en-US" smtClean="0"/>
              <a:pPr/>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F9DDC-8634-486D-A9FE-F7B88CBC87DE}" type="slidenum">
              <a:rPr lang="en-US" smtClean="0"/>
              <a:pPr/>
              <a:t>‹#›</a:t>
            </a:fld>
            <a:endParaRPr lang="en-US"/>
          </a:p>
        </p:txBody>
      </p:sp>
    </p:spTree>
    <p:extLst>
      <p:ext uri="{BB962C8B-B14F-4D97-AF65-F5344CB8AC3E}">
        <p14:creationId xmlns:p14="http://schemas.microsoft.com/office/powerpoint/2010/main" xmlns="" val="371836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885950" y="2130426"/>
            <a:ext cx="8420100" cy="1470025"/>
          </a:xfrm>
          <a:noFill/>
        </p:spPr>
        <p:txBody>
          <a:bodyPr vert="horz" lIns="90487" tIns="44450" rIns="90487" bIns="44450" rtlCol="0" anchor="b">
            <a:normAutofit/>
          </a:bodyPr>
          <a:lstStyle/>
          <a:p>
            <a:pPr eaLnBrk="1" hangingPunct="1"/>
            <a:r>
              <a:rPr lang="en-GB" smtClean="0"/>
              <a:t>Software Requirements</a:t>
            </a:r>
          </a:p>
        </p:txBody>
      </p:sp>
      <p:sp>
        <p:nvSpPr>
          <p:cNvPr id="4" name="Subtitle 3"/>
          <p:cNvSpPr>
            <a:spLocks noGrp="1"/>
          </p:cNvSpPr>
          <p:nvPr>
            <p:ph type="subTitle" idx="1"/>
          </p:nvPr>
        </p:nvSpPr>
        <p:spPr>
          <a:xfrm>
            <a:off x="1600200" y="4419600"/>
            <a:ext cx="8610600" cy="1676400"/>
          </a:xfrm>
        </p:spPr>
        <p:txBody>
          <a:bodyPr rtlCol="0">
            <a:noAutofit/>
          </a:bodyPr>
          <a:lstStyle/>
          <a:p>
            <a:pPr algn="just">
              <a:defRPr/>
            </a:pPr>
            <a:r>
              <a:rPr lang="en-US" sz="2800" b="1" dirty="0"/>
              <a:t>Functional and non-functional </a:t>
            </a:r>
            <a:r>
              <a:rPr lang="en-US" sz="2800" b="1" dirty="0" smtClean="0"/>
              <a:t>Requirements</a:t>
            </a:r>
          </a:p>
          <a:p>
            <a:pPr algn="just">
              <a:defRPr/>
            </a:pPr>
            <a:r>
              <a:rPr lang="en-US" sz="2800" b="1" dirty="0" smtClean="0"/>
              <a:t>User requirements</a:t>
            </a:r>
          </a:p>
          <a:p>
            <a:pPr algn="just">
              <a:defRPr/>
            </a:pPr>
            <a:r>
              <a:rPr lang="en-US" sz="2800" b="1" dirty="0" smtClean="0"/>
              <a:t>System Requirements</a:t>
            </a:r>
          </a:p>
          <a:p>
            <a:pPr algn="just">
              <a:defRPr/>
            </a:pPr>
            <a:endParaRPr lang="en-US" sz="2800" b="1" dirty="0"/>
          </a:p>
        </p:txBody>
      </p:sp>
      <p:sp>
        <p:nvSpPr>
          <p:cNvPr id="3076" name="Line 5"/>
          <p:cNvSpPr>
            <a:spLocks noChangeShapeType="1"/>
          </p:cNvSpPr>
          <p:nvPr/>
        </p:nvSpPr>
        <p:spPr bwMode="auto">
          <a:xfrm>
            <a:off x="1143000" y="3962400"/>
            <a:ext cx="9906000" cy="0"/>
          </a:xfrm>
          <a:prstGeom prst="line">
            <a:avLst/>
          </a:prstGeom>
          <a:noFill/>
          <a:ln w="508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170E67-4840-4A64-8BAB-DFB99BBEFF80}" type="slidenum">
              <a:rPr lang="en-US" sz="1200">
                <a:solidFill>
                  <a:srgbClr val="898989"/>
                </a:solidFill>
                <a:latin typeface="Times" panose="02020603050405020304" pitchFamily="18" charset="0"/>
              </a:rPr>
              <a:pPr>
                <a:spcBef>
                  <a:spcPct val="0"/>
                </a:spcBef>
                <a:buFontTx/>
                <a:buNone/>
              </a:pPr>
              <a:t>1</a:t>
            </a:fld>
            <a:endParaRPr lang="en-US" sz="1200">
              <a:solidFill>
                <a:srgbClr val="898989"/>
              </a:solidFill>
              <a:latin typeface="Times" panose="02020603050405020304" pitchFamily="18" charset="0"/>
            </a:endParaRPr>
          </a:p>
        </p:txBody>
      </p:sp>
      <p:sp>
        <p:nvSpPr>
          <p:cNvPr id="6" name="Subtitle 3"/>
          <p:cNvSpPr txBox="1">
            <a:spLocks/>
          </p:cNvSpPr>
          <p:nvPr/>
        </p:nvSpPr>
        <p:spPr>
          <a:xfrm>
            <a:off x="481913" y="609001"/>
            <a:ext cx="11195222" cy="16764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n-US" sz="1600" b="1" dirty="0" smtClean="0"/>
              <a:t>UNIT-2</a:t>
            </a:r>
          </a:p>
          <a:p>
            <a:pPr algn="just">
              <a:defRPr/>
            </a:pPr>
            <a:r>
              <a:rPr lang="en-US" sz="1600" b="1" dirty="0" smtClean="0"/>
              <a:t>Functional and non-functional - user – system –requirement engineering process – feasibility studies – requirements – elicitation – validation and management – software prototyping – prototyping in the software process – rapid prototyping techniques – user interface prototyping -S/W document. Analysis and modeling – data, functional and behavioral models – structured analysis and data dictionary.</a:t>
            </a:r>
            <a:endParaRPr lang="en-US" sz="1600" b="1" dirty="0"/>
          </a:p>
        </p:txBody>
      </p:sp>
    </p:spTree>
    <p:extLst>
      <p:ext uri="{BB962C8B-B14F-4D97-AF65-F5344CB8AC3E}">
        <p14:creationId xmlns:p14="http://schemas.microsoft.com/office/powerpoint/2010/main" xmlns="" val="17449872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3200"/>
              <a:t>Requirements completeness and consistency</a:t>
            </a:r>
            <a:endParaRPr lang="en-GB" smtClean="0"/>
          </a:p>
        </p:txBody>
      </p:sp>
      <p:sp>
        <p:nvSpPr>
          <p:cNvPr id="14339" name="Rectangle 3"/>
          <p:cNvSpPr>
            <a:spLocks noGrp="1" noChangeArrowheads="1"/>
          </p:cNvSpPr>
          <p:nvPr>
            <p:ph idx="1"/>
          </p:nvPr>
        </p:nvSpPr>
        <p:spPr/>
        <p:txBody>
          <a:bodyPr/>
          <a:lstStyle/>
          <a:p>
            <a:pPr eaLnBrk="1" hangingPunct="1"/>
            <a:r>
              <a:rPr lang="en-GB" sz="2400" dirty="0">
                <a:solidFill>
                  <a:srgbClr val="00B0F0"/>
                </a:solidFill>
              </a:rPr>
              <a:t>In principle, requirements should be both complete and consistent.</a:t>
            </a:r>
          </a:p>
          <a:p>
            <a:pPr eaLnBrk="1" hangingPunct="1"/>
            <a:r>
              <a:rPr lang="en-GB" sz="2400" dirty="0">
                <a:solidFill>
                  <a:srgbClr val="FF0000"/>
                </a:solidFill>
              </a:rPr>
              <a:t>Complete</a:t>
            </a:r>
          </a:p>
          <a:p>
            <a:pPr lvl="1" eaLnBrk="1" hangingPunct="1"/>
            <a:r>
              <a:rPr lang="en-GB" dirty="0" smtClean="0">
                <a:solidFill>
                  <a:srgbClr val="FF0000"/>
                </a:solidFill>
              </a:rPr>
              <a:t>They should include descriptions of all facilities required.</a:t>
            </a:r>
          </a:p>
          <a:p>
            <a:pPr eaLnBrk="1" hangingPunct="1"/>
            <a:r>
              <a:rPr lang="en-GB" sz="2400" dirty="0">
                <a:solidFill>
                  <a:srgbClr val="00B050"/>
                </a:solidFill>
              </a:rPr>
              <a:t>Consistent</a:t>
            </a:r>
          </a:p>
          <a:p>
            <a:pPr lvl="1" eaLnBrk="1" hangingPunct="1"/>
            <a:r>
              <a:rPr lang="en-GB" dirty="0" smtClean="0">
                <a:solidFill>
                  <a:srgbClr val="00B050"/>
                </a:solidFill>
              </a:rPr>
              <a:t>There should be no conflicts or contradictions in the descriptions of the system facilities</a:t>
            </a:r>
            <a:r>
              <a:rPr lang="en-GB" dirty="0" smtClean="0"/>
              <a:t>.</a:t>
            </a:r>
          </a:p>
          <a:p>
            <a:pPr eaLnBrk="1" hangingPunct="1"/>
            <a:r>
              <a:rPr lang="en-GB" sz="2400" b="1" i="1" dirty="0"/>
              <a:t>In practice, it is impossible to produce a complete and consistent requirements document</a:t>
            </a:r>
            <a:r>
              <a:rPr lang="en-GB" sz="2400" b="1" dirty="0"/>
              <a:t>.</a:t>
            </a:r>
          </a:p>
        </p:txBody>
      </p:sp>
      <p:sp>
        <p:nvSpPr>
          <p:cNvPr id="1434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BCC4BB-F88A-4C3D-B0CA-D0A75070EB61}" type="slidenum">
              <a:rPr lang="en-US" sz="1200">
                <a:solidFill>
                  <a:srgbClr val="898989"/>
                </a:solidFill>
                <a:latin typeface="Times" panose="02020603050405020304" pitchFamily="18" charset="0"/>
              </a:rPr>
              <a:pPr>
                <a:spcBef>
                  <a:spcPct val="0"/>
                </a:spcBef>
                <a:buFontTx/>
                <a:buNone/>
              </a:pPr>
              <a:t>10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3987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 calcmode="lin" valueType="num">
                                      <p:cBhvr additive="base">
                                        <p:cTn id="1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 calcmode="lin" valueType="num">
                                      <p:cBhvr additive="base">
                                        <p:cTn id="23"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 calcmode="lin" valueType="num">
                                      <p:cBhvr additive="base">
                                        <p:cTn id="2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39">
                                            <p:txEl>
                                              <p:pRg st="5" end="5"/>
                                            </p:txEl>
                                          </p:spTgt>
                                        </p:tgtEl>
                                        <p:attrNameLst>
                                          <p:attrName>style.visibility</p:attrName>
                                        </p:attrNameLst>
                                      </p:cBhvr>
                                      <p:to>
                                        <p:strVal val="visible"/>
                                      </p:to>
                                    </p:set>
                                    <p:anim calcmode="lin" valueType="num">
                                      <p:cBhvr additive="base">
                                        <p:cTn id="33"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Functional requirements</a:t>
            </a:r>
          </a:p>
        </p:txBody>
      </p:sp>
      <p:sp>
        <p:nvSpPr>
          <p:cNvPr id="15363" name="Rectangle 3"/>
          <p:cNvSpPr>
            <a:spLocks noGrp="1" noChangeArrowheads="1"/>
          </p:cNvSpPr>
          <p:nvPr>
            <p:ph idx="1"/>
          </p:nvPr>
        </p:nvSpPr>
        <p:spPr/>
        <p:txBody>
          <a:bodyPr/>
          <a:lstStyle/>
          <a:p>
            <a:pPr algn="just" eaLnBrk="1" hangingPunct="1"/>
            <a:r>
              <a:rPr lang="en-GB" dirty="0" smtClean="0">
                <a:solidFill>
                  <a:srgbClr val="FF0000"/>
                </a:solidFill>
              </a:rPr>
              <a:t>Describe functionality or system services.</a:t>
            </a:r>
          </a:p>
          <a:p>
            <a:pPr algn="just" eaLnBrk="1" hangingPunct="1"/>
            <a:r>
              <a:rPr lang="en-GB" dirty="0" smtClean="0">
                <a:solidFill>
                  <a:srgbClr val="FFC000"/>
                </a:solidFill>
              </a:rPr>
              <a:t>Depend on the type of software, expected users and the type of system where the software is used.</a:t>
            </a:r>
          </a:p>
          <a:p>
            <a:pPr algn="just" eaLnBrk="1" hangingPunct="1"/>
            <a:r>
              <a:rPr lang="en-GB" u="sng" dirty="0" smtClean="0">
                <a:solidFill>
                  <a:srgbClr val="7030A0"/>
                </a:solidFill>
              </a:rPr>
              <a:t>Functional user requirements </a:t>
            </a:r>
            <a:r>
              <a:rPr lang="en-GB" dirty="0" smtClean="0">
                <a:solidFill>
                  <a:srgbClr val="7030A0"/>
                </a:solidFill>
              </a:rPr>
              <a:t>may be high-level statements of what the system should do but </a:t>
            </a:r>
            <a:r>
              <a:rPr lang="en-GB" u="sng" dirty="0" smtClean="0">
                <a:solidFill>
                  <a:srgbClr val="7030A0"/>
                </a:solidFill>
              </a:rPr>
              <a:t>functional system requirements</a:t>
            </a:r>
            <a:r>
              <a:rPr lang="en-GB" dirty="0" smtClean="0">
                <a:solidFill>
                  <a:srgbClr val="7030A0"/>
                </a:solidFill>
              </a:rPr>
              <a:t> should describe the system services in detail.</a:t>
            </a:r>
          </a:p>
        </p:txBody>
      </p:sp>
      <p:sp>
        <p:nvSpPr>
          <p:cNvPr id="1536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74F151-F74C-403E-8CD8-2644CBA55E5A}" type="slidenum">
              <a:rPr lang="en-US" sz="1200">
                <a:solidFill>
                  <a:srgbClr val="898989"/>
                </a:solidFill>
                <a:latin typeface="Times" panose="02020603050405020304" pitchFamily="18" charset="0"/>
              </a:rPr>
              <a:pPr>
                <a:spcBef>
                  <a:spcPct val="0"/>
                </a:spcBef>
                <a:buFontTx/>
                <a:buNone/>
              </a:pPr>
              <a:t>11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58622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The LIBSYS system</a:t>
            </a:r>
          </a:p>
        </p:txBody>
      </p:sp>
      <p:sp>
        <p:nvSpPr>
          <p:cNvPr id="16387" name="Rectangle 3"/>
          <p:cNvSpPr>
            <a:spLocks noGrp="1" noChangeArrowheads="1"/>
          </p:cNvSpPr>
          <p:nvPr>
            <p:ph idx="1"/>
          </p:nvPr>
        </p:nvSpPr>
        <p:spPr/>
        <p:txBody>
          <a:bodyPr/>
          <a:lstStyle/>
          <a:p>
            <a:pPr algn="just" eaLnBrk="1" hangingPunct="1"/>
            <a:r>
              <a:rPr lang="en-US" dirty="0" smtClean="0">
                <a:solidFill>
                  <a:srgbClr val="FF0000"/>
                </a:solidFill>
              </a:rPr>
              <a:t>A library system that provides a single interface to a number of databases of articles in different libraries.</a:t>
            </a:r>
          </a:p>
          <a:p>
            <a:pPr algn="just" eaLnBrk="1" hangingPunct="1"/>
            <a:r>
              <a:rPr lang="en-US" dirty="0" smtClean="0">
                <a:solidFill>
                  <a:srgbClr val="00B050"/>
                </a:solidFill>
              </a:rPr>
              <a:t>Users can search for, download and print these articles for personal study.</a:t>
            </a: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9274B8-F274-4273-B61D-C006876D189F}" type="slidenum">
              <a:rPr lang="en-US" sz="1200">
                <a:solidFill>
                  <a:srgbClr val="898989"/>
                </a:solidFill>
                <a:latin typeface="Times" panose="02020603050405020304" pitchFamily="18" charset="0"/>
              </a:rPr>
              <a:pPr>
                <a:spcBef>
                  <a:spcPct val="0"/>
                </a:spcBef>
                <a:buFontTx/>
                <a:buNone/>
              </a:pPr>
              <a:t>12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21619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 projects</a:t>
            </a:r>
          </a:p>
        </p:txBody>
      </p:sp>
      <p:sp>
        <p:nvSpPr>
          <p:cNvPr id="17411" name="Content Placeholder 2"/>
          <p:cNvSpPr>
            <a:spLocks noGrp="1"/>
          </p:cNvSpPr>
          <p:nvPr>
            <p:ph idx="1"/>
          </p:nvPr>
        </p:nvSpPr>
        <p:spPr/>
        <p:txBody>
          <a:bodyPr/>
          <a:lstStyle/>
          <a:p>
            <a:r>
              <a:rPr lang="en-US" dirty="0" smtClean="0">
                <a:solidFill>
                  <a:srgbClr val="00B050"/>
                </a:solidFill>
              </a:rPr>
              <a:t>PAYROLL SYSTEM</a:t>
            </a:r>
          </a:p>
          <a:p>
            <a:r>
              <a:rPr lang="en-US" dirty="0" smtClean="0">
                <a:solidFill>
                  <a:srgbClr val="0070C0"/>
                </a:solidFill>
              </a:rPr>
              <a:t>ONLINE SHOPPING </a:t>
            </a:r>
          </a:p>
          <a:p>
            <a:r>
              <a:rPr lang="en-US" dirty="0" smtClean="0">
                <a:solidFill>
                  <a:srgbClr val="002060"/>
                </a:solidFill>
              </a:rPr>
              <a:t>BANKING SYSTEM</a:t>
            </a:r>
          </a:p>
          <a:p>
            <a:r>
              <a:rPr lang="en-US" dirty="0" smtClean="0">
                <a:solidFill>
                  <a:srgbClr val="00B0F0"/>
                </a:solidFill>
              </a:rPr>
              <a:t>ONLINE VOTING SYSTEM</a:t>
            </a:r>
          </a:p>
          <a:p>
            <a:r>
              <a:rPr lang="en-US" dirty="0" smtClean="0">
                <a:solidFill>
                  <a:srgbClr val="FF0000"/>
                </a:solidFill>
              </a:rPr>
              <a:t>LIBRARY AUTOMATION SYSTEM</a:t>
            </a:r>
          </a:p>
          <a:p>
            <a:r>
              <a:rPr lang="en-US" dirty="0" smtClean="0">
                <a:solidFill>
                  <a:srgbClr val="FFC000"/>
                </a:solidFill>
              </a:rPr>
              <a:t>STUDENT COURSE REGISTRATION</a:t>
            </a:r>
          </a:p>
          <a:p>
            <a:r>
              <a:rPr lang="en-US" dirty="0" smtClean="0">
                <a:solidFill>
                  <a:srgbClr val="C00000"/>
                </a:solidFill>
              </a:rPr>
              <a:t>RAILWAY RESERVATION SYSTEM</a:t>
            </a:r>
          </a:p>
          <a:p>
            <a:endParaRPr lang="en-US" dirty="0" smtClean="0"/>
          </a:p>
          <a:p>
            <a:endParaRPr lang="en-US" dirty="0" smtClean="0"/>
          </a:p>
          <a:p>
            <a:endParaRPr lang="en-US" dirty="0" smtClean="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64C545-129F-4688-B819-D984C48B5420}" type="slidenum">
              <a:rPr lang="en-US" sz="1200">
                <a:solidFill>
                  <a:srgbClr val="898989"/>
                </a:solidFill>
                <a:latin typeface="Times" panose="02020603050405020304" pitchFamily="18" charset="0"/>
              </a:rPr>
              <a:pPr>
                <a:spcBef>
                  <a:spcPct val="0"/>
                </a:spcBef>
                <a:buFontTx/>
                <a:buNone/>
              </a:pPr>
              <a:t>13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70016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Example projects</a:t>
            </a:r>
          </a:p>
        </p:txBody>
      </p:sp>
      <p:pic>
        <p:nvPicPr>
          <p:cNvPr id="19459"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905000" y="1417638"/>
            <a:ext cx="8382000" cy="5497512"/>
          </a:xfrm>
        </p:spPr>
      </p:pic>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B7EED7-8ABF-4A5F-A6D6-7A6DC5C98520}" type="slidenum">
              <a:rPr lang="en-US" sz="1200">
                <a:solidFill>
                  <a:srgbClr val="898989"/>
                </a:solidFill>
                <a:latin typeface="Times" panose="02020603050405020304" pitchFamily="18" charset="0"/>
              </a:rPr>
              <a:pPr>
                <a:spcBef>
                  <a:spcPct val="0"/>
                </a:spcBef>
                <a:buFontTx/>
                <a:buNone/>
              </a:pPr>
              <a:t>14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65110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55750" y="266700"/>
            <a:ext cx="8915400" cy="1104900"/>
          </a:xfrm>
        </p:spPr>
        <p:txBody>
          <a:bodyPr/>
          <a:lstStyle/>
          <a:p>
            <a:pPr eaLnBrk="1" hangingPunct="1"/>
            <a:r>
              <a:rPr lang="en-GB" sz="3600"/>
              <a:t>Examples of functional requirements</a:t>
            </a:r>
            <a:endParaRPr lang="en-GB" smtClean="0"/>
          </a:p>
        </p:txBody>
      </p:sp>
      <p:sp>
        <p:nvSpPr>
          <p:cNvPr id="20483" name="Rectangle 3"/>
          <p:cNvSpPr>
            <a:spLocks noGrp="1" noChangeArrowheads="1"/>
          </p:cNvSpPr>
          <p:nvPr>
            <p:ph idx="1"/>
          </p:nvPr>
        </p:nvSpPr>
        <p:spPr/>
        <p:txBody>
          <a:bodyPr/>
          <a:lstStyle/>
          <a:p>
            <a:pPr algn="just">
              <a:spcBef>
                <a:spcPts val="600"/>
              </a:spcBef>
              <a:spcAft>
                <a:spcPts val="600"/>
              </a:spcAft>
            </a:pPr>
            <a:r>
              <a:rPr lang="en-GB" dirty="0" smtClean="0">
                <a:solidFill>
                  <a:srgbClr val="C00000"/>
                </a:solidFill>
              </a:rPr>
              <a:t>The user shall be able to search either all of the initial set of databases or select a subset from it.</a:t>
            </a:r>
          </a:p>
          <a:p>
            <a:pPr algn="just">
              <a:spcAft>
                <a:spcPts val="600"/>
              </a:spcAft>
            </a:pPr>
            <a:r>
              <a:rPr lang="en-GB" dirty="0" smtClean="0">
                <a:solidFill>
                  <a:srgbClr val="00B050"/>
                </a:solidFill>
              </a:rPr>
              <a:t>The system shall provide appropriate viewers for the user to read documents in the document store. </a:t>
            </a:r>
          </a:p>
          <a:p>
            <a:pPr algn="just" eaLnBrk="1" hangingPunct="1"/>
            <a:r>
              <a:rPr lang="en-GB" dirty="0" smtClean="0">
                <a:solidFill>
                  <a:srgbClr val="00B0F0"/>
                </a:solidFill>
              </a:rPr>
              <a:t>Every order shall be allocated a unique identifier (ORDER_ID) which the user shall be able to copy to the account’s permanent storage area.</a:t>
            </a: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6CF097-1966-4887-A79B-3FA3023246AC}" type="slidenum">
              <a:rPr lang="en-US" sz="1200">
                <a:solidFill>
                  <a:srgbClr val="898989"/>
                </a:solidFill>
                <a:latin typeface="Times" panose="02020603050405020304" pitchFamily="18" charset="0"/>
              </a:rPr>
              <a:pPr>
                <a:spcBef>
                  <a:spcPct val="0"/>
                </a:spcBef>
                <a:buFontTx/>
                <a:buNone/>
              </a:pPr>
              <a:t>15</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57273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Non-functional requirements</a:t>
            </a:r>
          </a:p>
        </p:txBody>
      </p:sp>
      <p:sp>
        <p:nvSpPr>
          <p:cNvPr id="21507" name="Rectangle 3"/>
          <p:cNvSpPr>
            <a:spLocks noGrp="1" noChangeArrowheads="1"/>
          </p:cNvSpPr>
          <p:nvPr>
            <p:ph idx="1"/>
          </p:nvPr>
        </p:nvSpPr>
        <p:spPr/>
        <p:txBody>
          <a:bodyPr vert="horz" lIns="90487" tIns="44450" rIns="90487" bIns="44450" rtlCol="0">
            <a:normAutofit/>
          </a:bodyPr>
          <a:lstStyle/>
          <a:p>
            <a:pPr algn="just" eaLnBrk="1" hangingPunct="1">
              <a:lnSpc>
                <a:spcPct val="90000"/>
              </a:lnSpc>
            </a:pPr>
            <a:r>
              <a:rPr lang="en-GB" dirty="0" smtClean="0">
                <a:solidFill>
                  <a:srgbClr val="FF0000"/>
                </a:solidFill>
              </a:rPr>
              <a:t>These define system properties and constraints e.g. </a:t>
            </a:r>
            <a:r>
              <a:rPr lang="en-GB" u="sng" dirty="0" smtClean="0">
                <a:solidFill>
                  <a:srgbClr val="FF0000"/>
                </a:solidFill>
              </a:rPr>
              <a:t>reliability, response time and storage requirements</a:t>
            </a:r>
            <a:r>
              <a:rPr lang="en-GB" dirty="0" smtClean="0">
                <a:solidFill>
                  <a:srgbClr val="FF0000"/>
                </a:solidFill>
              </a:rPr>
              <a:t>. Constraints are I/O device capability, system representations, etc.</a:t>
            </a:r>
          </a:p>
          <a:p>
            <a:pPr algn="just" eaLnBrk="1" hangingPunct="1">
              <a:lnSpc>
                <a:spcPct val="90000"/>
              </a:lnSpc>
            </a:pPr>
            <a:r>
              <a:rPr lang="en-GB" dirty="0" smtClean="0">
                <a:solidFill>
                  <a:srgbClr val="0070C0"/>
                </a:solidFill>
              </a:rPr>
              <a:t>Process requirements may also be specified mandating a particular CASE system, programming language or development method.</a:t>
            </a:r>
          </a:p>
          <a:p>
            <a:pPr algn="just" eaLnBrk="1" hangingPunct="1">
              <a:lnSpc>
                <a:spcPct val="90000"/>
              </a:lnSpc>
            </a:pPr>
            <a:r>
              <a:rPr lang="en-GB" dirty="0" smtClean="0"/>
              <a:t>Non-functional requirements may be more critical than functional requirements. If these are not met, the system is useless.</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7DF8E9-7EE9-4F56-98D0-A1CB0AF0FBB2}" type="slidenum">
              <a:rPr lang="en-US" sz="1200">
                <a:solidFill>
                  <a:srgbClr val="898989"/>
                </a:solidFill>
                <a:latin typeface="Times" panose="02020603050405020304" pitchFamily="18" charset="0"/>
              </a:rPr>
              <a:pPr>
                <a:spcBef>
                  <a:spcPct val="0"/>
                </a:spcBef>
                <a:buFontTx/>
                <a:buNone/>
              </a:pPr>
              <a:t>16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223722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Non-functional classifications</a:t>
            </a:r>
          </a:p>
        </p:txBody>
      </p:sp>
      <p:sp>
        <p:nvSpPr>
          <p:cNvPr id="22531" name="Rectangle 3"/>
          <p:cNvSpPr>
            <a:spLocks noGrp="1" noChangeArrowheads="1"/>
          </p:cNvSpPr>
          <p:nvPr>
            <p:ph idx="1"/>
          </p:nvPr>
        </p:nvSpPr>
        <p:spPr/>
        <p:txBody>
          <a:bodyPr vert="horz" lIns="90487" tIns="44450" rIns="90487" bIns="44450" rtlCol="0">
            <a:normAutofit/>
          </a:bodyPr>
          <a:lstStyle/>
          <a:p>
            <a:pPr eaLnBrk="1" hangingPunct="1"/>
            <a:r>
              <a:rPr lang="en-GB" sz="2400" dirty="0">
                <a:solidFill>
                  <a:srgbClr val="C00000"/>
                </a:solidFill>
              </a:rPr>
              <a:t>Product requirements</a:t>
            </a:r>
          </a:p>
          <a:p>
            <a:pPr lvl="1" algn="just" eaLnBrk="1" hangingPunct="1"/>
            <a:r>
              <a:rPr lang="en-GB" sz="2000" dirty="0">
                <a:solidFill>
                  <a:srgbClr val="C00000"/>
                </a:solidFill>
              </a:rPr>
              <a:t>Requirements which specify that the delivered product must behave in a particular way e.g. execution speed, reliability, etc.</a:t>
            </a:r>
          </a:p>
          <a:p>
            <a:pPr eaLnBrk="1" hangingPunct="1"/>
            <a:r>
              <a:rPr lang="en-GB" sz="2400" dirty="0">
                <a:solidFill>
                  <a:srgbClr val="00B050"/>
                </a:solidFill>
              </a:rPr>
              <a:t>Organisational requirements</a:t>
            </a:r>
          </a:p>
          <a:p>
            <a:pPr lvl="1" algn="just" eaLnBrk="1" hangingPunct="1"/>
            <a:r>
              <a:rPr lang="en-GB" sz="2000" dirty="0">
                <a:solidFill>
                  <a:srgbClr val="00B050"/>
                </a:solidFill>
              </a:rPr>
              <a:t>Requirements which are a consequence of organisational policies and procedures e.g. process standards used, implementation requirements, etc.</a:t>
            </a:r>
          </a:p>
          <a:p>
            <a:pPr eaLnBrk="1" hangingPunct="1"/>
            <a:r>
              <a:rPr lang="en-GB" sz="2400" dirty="0">
                <a:solidFill>
                  <a:srgbClr val="0070C0"/>
                </a:solidFill>
              </a:rPr>
              <a:t>External requirements</a:t>
            </a:r>
          </a:p>
          <a:p>
            <a:pPr lvl="1" algn="just" eaLnBrk="1" hangingPunct="1"/>
            <a:r>
              <a:rPr lang="en-GB" sz="2000" dirty="0">
                <a:solidFill>
                  <a:srgbClr val="0070C0"/>
                </a:solidFill>
              </a:rPr>
              <a:t>Requirements which arise from factors which are external to the system and its development process e.g. interoperability requirements, legislative requirements, etc.</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19A2FD-01F4-41FB-B8AC-2094A56F5B16}" type="slidenum">
              <a:rPr lang="en-US" sz="1200">
                <a:solidFill>
                  <a:srgbClr val="898989"/>
                </a:solidFill>
                <a:latin typeface="Times" panose="02020603050405020304" pitchFamily="18" charset="0"/>
              </a:rPr>
              <a:pPr>
                <a:spcBef>
                  <a:spcPct val="0"/>
                </a:spcBef>
                <a:buFontTx/>
                <a:buNone/>
              </a:pPr>
              <a:t>17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2773788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additive="base">
                                        <p:cTn id="27"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Non-functional requirement types</a:t>
            </a:r>
          </a:p>
        </p:txBody>
      </p:sp>
      <p:pic>
        <p:nvPicPr>
          <p:cNvPr id="2355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1219201"/>
            <a:ext cx="9296400" cy="507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03217A-BFAB-4A1C-80AF-66DFF3729C19}" type="slidenum">
              <a:rPr lang="en-US" sz="1200">
                <a:solidFill>
                  <a:srgbClr val="898989"/>
                </a:solidFill>
                <a:latin typeface="Times" panose="02020603050405020304" pitchFamily="18" charset="0"/>
              </a:rPr>
              <a:pPr>
                <a:spcBef>
                  <a:spcPct val="0"/>
                </a:spcBef>
                <a:buFontTx/>
                <a:buNone/>
              </a:pPr>
              <a:t>18</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895904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266700"/>
            <a:ext cx="9823450" cy="1104900"/>
          </a:xfrm>
          <a:noFill/>
        </p:spPr>
        <p:txBody>
          <a:bodyPr vert="horz" lIns="90487" tIns="44450" rIns="90487" bIns="44450" rtlCol="0" anchor="ctr">
            <a:normAutofit/>
          </a:bodyPr>
          <a:lstStyle/>
          <a:p>
            <a:pPr eaLnBrk="1" hangingPunct="1"/>
            <a:r>
              <a:rPr lang="en-GB" smtClean="0"/>
              <a:t>Non-functional requirements examples</a:t>
            </a:r>
          </a:p>
        </p:txBody>
      </p:sp>
      <p:sp>
        <p:nvSpPr>
          <p:cNvPr id="25603" name="Rectangle 3"/>
          <p:cNvSpPr>
            <a:spLocks noGrp="1" noChangeArrowheads="1"/>
          </p:cNvSpPr>
          <p:nvPr>
            <p:ph idx="1"/>
          </p:nvPr>
        </p:nvSpPr>
        <p:spPr>
          <a:xfrm>
            <a:off x="1390650" y="1600200"/>
            <a:ext cx="9080500" cy="4191000"/>
          </a:xfrm>
        </p:spPr>
        <p:txBody>
          <a:bodyPr vert="horz" lIns="90487" tIns="44450" rIns="90487" bIns="44450" rtlCol="0">
            <a:normAutofit/>
          </a:bodyPr>
          <a:lstStyle/>
          <a:p>
            <a:pPr eaLnBrk="1" hangingPunct="1"/>
            <a:r>
              <a:rPr lang="en-GB" sz="2400" dirty="0"/>
              <a:t>Product requirement</a:t>
            </a:r>
          </a:p>
          <a:p>
            <a:pPr lvl="1" eaLnBrk="1" hangingPunct="1">
              <a:buFontTx/>
              <a:buNone/>
            </a:pPr>
            <a:r>
              <a:rPr lang="en-GB" sz="2000" dirty="0">
                <a:solidFill>
                  <a:srgbClr val="FF0000"/>
                </a:solidFill>
              </a:rPr>
              <a:t>The user interface for LIBSYS shall be implemented as simple </a:t>
            </a:r>
            <a:r>
              <a:rPr lang="en-GB" sz="2000" u="sng" dirty="0">
                <a:solidFill>
                  <a:srgbClr val="FF0000"/>
                </a:solidFill>
              </a:rPr>
              <a:t>HTML without frames or Java applets.</a:t>
            </a:r>
          </a:p>
          <a:p>
            <a:pPr eaLnBrk="1" hangingPunct="1"/>
            <a:r>
              <a:rPr lang="en-GB" sz="2400" dirty="0"/>
              <a:t>Organisational requirement</a:t>
            </a:r>
          </a:p>
          <a:p>
            <a:pPr lvl="1" eaLnBrk="1" hangingPunct="1">
              <a:buFontTx/>
              <a:buNone/>
            </a:pPr>
            <a:r>
              <a:rPr lang="en-GB" sz="2000" dirty="0">
                <a:solidFill>
                  <a:srgbClr val="00B050"/>
                </a:solidFill>
              </a:rPr>
              <a:t>  The system development process and deliverable documents shall conform to the process and deliverables </a:t>
            </a:r>
            <a:r>
              <a:rPr lang="en-GB" sz="2000" u="sng" dirty="0">
                <a:solidFill>
                  <a:srgbClr val="00B050"/>
                </a:solidFill>
              </a:rPr>
              <a:t>defined in XYZCo-SP-STAN-95</a:t>
            </a:r>
            <a:r>
              <a:rPr lang="en-GB" sz="2000" dirty="0">
                <a:solidFill>
                  <a:srgbClr val="00B050"/>
                </a:solidFill>
              </a:rPr>
              <a:t>.</a:t>
            </a:r>
          </a:p>
          <a:p>
            <a:pPr eaLnBrk="1" hangingPunct="1"/>
            <a:r>
              <a:rPr lang="en-GB" sz="2400" dirty="0"/>
              <a:t>External requirement</a:t>
            </a:r>
          </a:p>
          <a:p>
            <a:pPr lvl="1" eaLnBrk="1" hangingPunct="1">
              <a:buFontTx/>
              <a:buNone/>
            </a:pPr>
            <a:r>
              <a:rPr lang="en-GB" sz="2000" dirty="0"/>
              <a:t>     The system shall not disclose any personal information about customers apart from their name and reference number to the operators of the system.</a:t>
            </a:r>
          </a:p>
        </p:txBody>
      </p:sp>
      <p:sp>
        <p:nvSpPr>
          <p:cNvPr id="2560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1F75F2-D9CB-41BE-8A33-B6A18AFAE206}" type="slidenum">
              <a:rPr lang="en-US" sz="1200">
                <a:solidFill>
                  <a:srgbClr val="898989"/>
                </a:solidFill>
                <a:latin typeface="Times" panose="02020603050405020304" pitchFamily="18" charset="0"/>
              </a:rPr>
              <a:pPr>
                <a:spcBef>
                  <a:spcPct val="0"/>
                </a:spcBef>
                <a:buFontTx/>
                <a:buNone/>
              </a:pPr>
              <a:t>19</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556364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 calcmode="lin" valueType="num">
                                      <p:cBhvr additive="base">
                                        <p:cTn id="1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 calcmode="lin" valueType="num">
                                      <p:cBhvr additive="base">
                                        <p:cTn id="2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 calcmode="lin" valueType="num">
                                      <p:cBhvr additive="base">
                                        <p:cTn id="27"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anim calcmode="lin" valueType="num">
                                      <p:cBhvr additive="base">
                                        <p:cTn id="31"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Requirements engineering</a:t>
            </a:r>
          </a:p>
        </p:txBody>
      </p:sp>
      <p:sp>
        <p:nvSpPr>
          <p:cNvPr id="4099" name="Rectangle 3"/>
          <p:cNvSpPr>
            <a:spLocks noGrp="1" noChangeArrowheads="1"/>
          </p:cNvSpPr>
          <p:nvPr>
            <p:ph idx="1"/>
          </p:nvPr>
        </p:nvSpPr>
        <p:spPr/>
        <p:txBody>
          <a:bodyPr vert="horz" lIns="90487" tIns="44450" rIns="90487" bIns="44450" rtlCol="0">
            <a:normAutofit/>
          </a:bodyPr>
          <a:lstStyle/>
          <a:p>
            <a:pPr algn="just"/>
            <a:r>
              <a:rPr lang="en-US" dirty="0">
                <a:solidFill>
                  <a:srgbClr val="0070C0"/>
                </a:solidFill>
              </a:rPr>
              <a:t>The process of finding out analyzing, documenting and </a:t>
            </a:r>
            <a:r>
              <a:rPr lang="en-US" u="sng" dirty="0">
                <a:solidFill>
                  <a:srgbClr val="0070C0"/>
                </a:solidFill>
              </a:rPr>
              <a:t>checking these services and constraints </a:t>
            </a:r>
            <a:r>
              <a:rPr lang="en-US" dirty="0">
                <a:solidFill>
                  <a:srgbClr val="0070C0"/>
                </a:solidFill>
              </a:rPr>
              <a:t>is called requirement engineering</a:t>
            </a:r>
            <a:r>
              <a:rPr lang="en-US" dirty="0"/>
              <a:t>.</a:t>
            </a:r>
            <a:endParaRPr lang="en-GB" dirty="0"/>
          </a:p>
          <a:p>
            <a:pPr algn="just" eaLnBrk="1" hangingPunct="1"/>
            <a:r>
              <a:rPr lang="en-GB" dirty="0">
                <a:solidFill>
                  <a:srgbClr val="FF0000"/>
                </a:solidFill>
              </a:rPr>
              <a:t>The requirements themselves are the descriptions of the system services and constraints that are generated during the requirements engineering process.</a:t>
            </a:r>
          </a:p>
        </p:txBody>
      </p:sp>
      <p:sp>
        <p:nvSpPr>
          <p:cNvPr id="410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8932DE-1E6B-4BCD-9AA3-67F1D5BC6137}" type="slidenum">
              <a:rPr lang="en-US" sz="1200">
                <a:solidFill>
                  <a:srgbClr val="898989"/>
                </a:solidFill>
                <a:latin typeface="Times" panose="02020603050405020304" pitchFamily="18" charset="0"/>
              </a:rPr>
              <a:pPr>
                <a:spcBef>
                  <a:spcPct val="0"/>
                </a:spcBef>
                <a:buFontTx/>
                <a:buNone/>
              </a:pPr>
              <a:t>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2575136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0"/>
            <a:ext cx="10515600" cy="1325563"/>
          </a:xfrm>
          <a:noFill/>
        </p:spPr>
        <p:txBody>
          <a:bodyPr vert="horz" lIns="90487" tIns="44450" rIns="90487" bIns="44450" rtlCol="0" anchor="ctr">
            <a:normAutofit/>
          </a:bodyPr>
          <a:lstStyle/>
          <a:p>
            <a:pPr eaLnBrk="1" hangingPunct="1"/>
            <a:r>
              <a:rPr lang="en-GB" smtClean="0"/>
              <a:t>Requirements measures</a:t>
            </a:r>
          </a:p>
        </p:txBody>
      </p:sp>
      <p:graphicFrame>
        <p:nvGraphicFramePr>
          <p:cNvPr id="26628" name="Object 5"/>
          <p:cNvGraphicFramePr>
            <a:graphicFrameLocks noChangeAspect="1"/>
          </p:cNvGraphicFramePr>
          <p:nvPr>
            <p:extLst>
              <p:ext uri="{D42A27DB-BD31-4B8C-83A1-F6EECF244321}">
                <p14:modId xmlns:p14="http://schemas.microsoft.com/office/powerpoint/2010/main" xmlns="" val="1028057186"/>
              </p:ext>
            </p:extLst>
          </p:nvPr>
        </p:nvGraphicFramePr>
        <p:xfrm>
          <a:off x="1257300" y="1023425"/>
          <a:ext cx="9677400" cy="5973763"/>
        </p:xfrm>
        <a:graphic>
          <a:graphicData uri="http://schemas.openxmlformats.org/presentationml/2006/ole">
            <p:oleObj spid="_x0000_s2075" name="Document" r:id="rId3" imgW="5685214" imgH="4797880" progId="Word.Document.8">
              <p:embed/>
            </p:oleObj>
          </a:graphicData>
        </a:graphic>
      </p:graphicFrame>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F57FFE-F898-471D-B380-68399DF6324D}" type="slidenum">
              <a:rPr lang="en-US" sz="1200">
                <a:solidFill>
                  <a:srgbClr val="898989"/>
                </a:solidFill>
                <a:latin typeface="Times" panose="02020603050405020304" pitchFamily="18" charset="0"/>
              </a:rPr>
              <a:pPr>
                <a:spcBef>
                  <a:spcPct val="0"/>
                </a:spcBef>
                <a:buFontTx/>
                <a:buNone/>
              </a:pPr>
              <a:t>20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439737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mtClean="0"/>
              <a:t>Domain requirements</a:t>
            </a:r>
          </a:p>
        </p:txBody>
      </p:sp>
      <p:sp>
        <p:nvSpPr>
          <p:cNvPr id="27651" name="Rectangle 3"/>
          <p:cNvSpPr>
            <a:spLocks noGrp="1" noChangeArrowheads="1"/>
          </p:cNvSpPr>
          <p:nvPr>
            <p:ph idx="1"/>
          </p:nvPr>
        </p:nvSpPr>
        <p:spPr>
          <a:xfrm>
            <a:off x="1371600" y="1600201"/>
            <a:ext cx="9448800" cy="4525963"/>
          </a:xfrm>
        </p:spPr>
        <p:txBody>
          <a:bodyPr/>
          <a:lstStyle/>
          <a:p>
            <a:pPr eaLnBrk="1" hangingPunct="1"/>
            <a:r>
              <a:rPr lang="en-GB" dirty="0" smtClean="0">
                <a:solidFill>
                  <a:srgbClr val="FF0000"/>
                </a:solidFill>
              </a:rPr>
              <a:t>Derived from the application domain and describe system characteristics and features that reflect the domain.</a:t>
            </a:r>
          </a:p>
          <a:p>
            <a:pPr algn="just" eaLnBrk="1" hangingPunct="1"/>
            <a:r>
              <a:rPr lang="en-GB" dirty="0" smtClean="0">
                <a:solidFill>
                  <a:srgbClr val="00B0F0"/>
                </a:solidFill>
              </a:rPr>
              <a:t>Domain requirements be new functional requirements, constraints on existing requirements or define specific computations.</a:t>
            </a:r>
          </a:p>
          <a:p>
            <a:pPr eaLnBrk="1" hangingPunct="1"/>
            <a:r>
              <a:rPr lang="en-GB" dirty="0" smtClean="0">
                <a:solidFill>
                  <a:srgbClr val="0070C0"/>
                </a:solidFill>
              </a:rPr>
              <a:t>If domain requirements are not satisfied, the system may be unworkable.</a:t>
            </a:r>
          </a:p>
        </p:txBody>
      </p:sp>
      <p:sp>
        <p:nvSpPr>
          <p:cNvPr id="2765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466017-CD04-4E23-BCD3-18FBFD876744}" type="slidenum">
              <a:rPr lang="en-US" sz="1200">
                <a:solidFill>
                  <a:srgbClr val="898989"/>
                </a:solidFill>
                <a:latin typeface="Times" panose="02020603050405020304" pitchFamily="18" charset="0"/>
              </a:rPr>
              <a:pPr>
                <a:spcBef>
                  <a:spcPct val="0"/>
                </a:spcBef>
                <a:buFontTx/>
                <a:buNone/>
              </a:pPr>
              <a:t>21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7660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Domain requirements problems</a:t>
            </a:r>
          </a:p>
        </p:txBody>
      </p:sp>
      <p:sp>
        <p:nvSpPr>
          <p:cNvPr id="29699" name="Rectangle 3"/>
          <p:cNvSpPr>
            <a:spLocks noGrp="1" noChangeArrowheads="1"/>
          </p:cNvSpPr>
          <p:nvPr>
            <p:ph idx="1"/>
          </p:nvPr>
        </p:nvSpPr>
        <p:spPr/>
        <p:txBody>
          <a:bodyPr/>
          <a:lstStyle/>
          <a:p>
            <a:pPr eaLnBrk="1" hangingPunct="1"/>
            <a:r>
              <a:rPr lang="en-GB" dirty="0" err="1" smtClean="0">
                <a:solidFill>
                  <a:srgbClr val="0070C0"/>
                </a:solidFill>
              </a:rPr>
              <a:t>Understandability</a:t>
            </a:r>
            <a:endParaRPr lang="en-GB" dirty="0" smtClean="0">
              <a:solidFill>
                <a:srgbClr val="0070C0"/>
              </a:solidFill>
            </a:endParaRPr>
          </a:p>
          <a:p>
            <a:pPr lvl="1" eaLnBrk="1" hangingPunct="1"/>
            <a:r>
              <a:rPr lang="en-GB" dirty="0" smtClean="0"/>
              <a:t>Requirements are expressed in the language of the application domain;</a:t>
            </a:r>
          </a:p>
          <a:p>
            <a:pPr lvl="1" eaLnBrk="1" hangingPunct="1"/>
            <a:r>
              <a:rPr lang="en-GB" dirty="0" smtClean="0"/>
              <a:t>This is often not understood by software engineers developing the system.</a:t>
            </a:r>
          </a:p>
          <a:p>
            <a:pPr eaLnBrk="1" hangingPunct="1"/>
            <a:r>
              <a:rPr lang="en-GB" dirty="0" smtClean="0">
                <a:solidFill>
                  <a:srgbClr val="7030A0"/>
                </a:solidFill>
              </a:rPr>
              <a:t>Implicitness</a:t>
            </a:r>
          </a:p>
          <a:p>
            <a:pPr lvl="1" eaLnBrk="1" hangingPunct="1"/>
            <a:r>
              <a:rPr lang="en-GB" dirty="0" smtClean="0"/>
              <a:t>Domain specialists understand the area so well that they do not think of making the domain requirements explicit.</a:t>
            </a:r>
          </a:p>
        </p:txBody>
      </p:sp>
      <p:sp>
        <p:nvSpPr>
          <p:cNvPr id="2970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904DE1-03DA-4049-9476-26667FDCD7E1}" type="slidenum">
              <a:rPr lang="en-US" sz="1200">
                <a:solidFill>
                  <a:srgbClr val="898989"/>
                </a:solidFill>
                <a:latin typeface="Times" panose="02020603050405020304" pitchFamily="18" charset="0"/>
              </a:rPr>
              <a:pPr>
                <a:spcBef>
                  <a:spcPct val="0"/>
                </a:spcBef>
                <a:buFontTx/>
                <a:buNone/>
              </a:pPr>
              <a:t>22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59778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User requirements</a:t>
            </a:r>
          </a:p>
        </p:txBody>
      </p:sp>
      <p:sp>
        <p:nvSpPr>
          <p:cNvPr id="31747" name="Rectangle 3"/>
          <p:cNvSpPr>
            <a:spLocks noGrp="1" noChangeArrowheads="1"/>
          </p:cNvSpPr>
          <p:nvPr>
            <p:ph idx="1"/>
          </p:nvPr>
        </p:nvSpPr>
        <p:spPr/>
        <p:txBody>
          <a:bodyPr/>
          <a:lstStyle/>
          <a:p>
            <a:pPr algn="just" eaLnBrk="1" hangingPunct="1"/>
            <a:r>
              <a:rPr lang="en-GB" dirty="0" smtClean="0">
                <a:solidFill>
                  <a:srgbClr val="C00000"/>
                </a:solidFill>
              </a:rPr>
              <a:t>Should describe functional and non-functional requirements in such a way that they are understandable by system users who don’t have detailed technical knowledge.</a:t>
            </a:r>
          </a:p>
          <a:p>
            <a:pPr algn="just" eaLnBrk="1" hangingPunct="1"/>
            <a:r>
              <a:rPr lang="en-GB" dirty="0" smtClean="0">
                <a:solidFill>
                  <a:srgbClr val="C00000"/>
                </a:solidFill>
              </a:rPr>
              <a:t>User requirements are defined using </a:t>
            </a:r>
            <a:r>
              <a:rPr lang="en-GB" u="sng" dirty="0" smtClean="0">
                <a:solidFill>
                  <a:srgbClr val="C00000"/>
                </a:solidFill>
              </a:rPr>
              <a:t>natural language,</a:t>
            </a:r>
            <a:r>
              <a:rPr lang="en-GB" dirty="0" smtClean="0">
                <a:solidFill>
                  <a:srgbClr val="C00000"/>
                </a:solidFill>
              </a:rPr>
              <a:t> </a:t>
            </a:r>
            <a:r>
              <a:rPr lang="en-GB" u="sng" dirty="0" smtClean="0">
                <a:solidFill>
                  <a:srgbClr val="C00000"/>
                </a:solidFill>
              </a:rPr>
              <a:t>tables and diagrams</a:t>
            </a:r>
            <a:r>
              <a:rPr lang="en-GB" dirty="0" smtClean="0">
                <a:solidFill>
                  <a:srgbClr val="C00000"/>
                </a:solidFill>
              </a:rPr>
              <a:t> as these can be understood by all users.</a:t>
            </a:r>
          </a:p>
        </p:txBody>
      </p:sp>
      <p:sp>
        <p:nvSpPr>
          <p:cNvPr id="31748"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4CDAFC-9D2D-4F29-9597-C2E87B6658A8}" type="slidenum">
              <a:rPr lang="en-US" sz="1200">
                <a:solidFill>
                  <a:srgbClr val="898989"/>
                </a:solidFill>
                <a:latin typeface="Times" panose="02020603050405020304" pitchFamily="18" charset="0"/>
              </a:rPr>
              <a:pPr>
                <a:spcBef>
                  <a:spcPct val="0"/>
                </a:spcBef>
                <a:buFontTx/>
                <a:buNone/>
              </a:pPr>
              <a:t>23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459058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System requirements</a:t>
            </a:r>
          </a:p>
        </p:txBody>
      </p:sp>
      <p:sp>
        <p:nvSpPr>
          <p:cNvPr id="35843" name="Rectangle 3"/>
          <p:cNvSpPr>
            <a:spLocks noGrp="1" noChangeArrowheads="1"/>
          </p:cNvSpPr>
          <p:nvPr>
            <p:ph idx="1"/>
          </p:nvPr>
        </p:nvSpPr>
        <p:spPr>
          <a:xfrm>
            <a:off x="838200" y="1825625"/>
            <a:ext cx="11023600" cy="4351338"/>
          </a:xfrm>
        </p:spPr>
        <p:txBody>
          <a:bodyPr/>
          <a:lstStyle/>
          <a:p>
            <a:pPr eaLnBrk="1" hangingPunct="1">
              <a:lnSpc>
                <a:spcPct val="90000"/>
              </a:lnSpc>
            </a:pPr>
            <a:r>
              <a:rPr lang="en-GB" dirty="0" smtClean="0">
                <a:solidFill>
                  <a:srgbClr val="FF0000"/>
                </a:solidFill>
              </a:rPr>
              <a:t>More </a:t>
            </a:r>
            <a:r>
              <a:rPr lang="en-GB" u="sng" dirty="0" smtClean="0">
                <a:solidFill>
                  <a:srgbClr val="FF0000"/>
                </a:solidFill>
              </a:rPr>
              <a:t>detailed specifications of system functions</a:t>
            </a:r>
            <a:r>
              <a:rPr lang="en-GB" dirty="0" smtClean="0">
                <a:solidFill>
                  <a:srgbClr val="FF0000"/>
                </a:solidFill>
              </a:rPr>
              <a:t>, </a:t>
            </a:r>
            <a:r>
              <a:rPr lang="en-GB" u="sng" dirty="0" smtClean="0">
                <a:solidFill>
                  <a:srgbClr val="FF0000"/>
                </a:solidFill>
              </a:rPr>
              <a:t>services and constraints </a:t>
            </a:r>
            <a:r>
              <a:rPr lang="en-GB" dirty="0" smtClean="0">
                <a:solidFill>
                  <a:srgbClr val="FF0000"/>
                </a:solidFill>
              </a:rPr>
              <a:t>than user requirements.</a:t>
            </a:r>
          </a:p>
          <a:p>
            <a:pPr eaLnBrk="1" hangingPunct="1">
              <a:lnSpc>
                <a:spcPct val="90000"/>
              </a:lnSpc>
            </a:pPr>
            <a:r>
              <a:rPr lang="en-GB" dirty="0" smtClean="0">
                <a:solidFill>
                  <a:srgbClr val="FF0000"/>
                </a:solidFill>
              </a:rPr>
              <a:t>They are intended to be a basis for designing the system.</a:t>
            </a:r>
          </a:p>
          <a:p>
            <a:pPr eaLnBrk="1" hangingPunct="1">
              <a:lnSpc>
                <a:spcPct val="90000"/>
              </a:lnSpc>
            </a:pPr>
            <a:r>
              <a:rPr lang="en-GB" dirty="0" smtClean="0">
                <a:solidFill>
                  <a:srgbClr val="FF0000"/>
                </a:solidFill>
              </a:rPr>
              <a:t>They may be incorporated into the system contract.</a:t>
            </a:r>
          </a:p>
          <a:p>
            <a:pPr eaLnBrk="1" hangingPunct="1">
              <a:lnSpc>
                <a:spcPct val="90000"/>
              </a:lnSpc>
            </a:pPr>
            <a:r>
              <a:rPr lang="en-GB" dirty="0" smtClean="0">
                <a:solidFill>
                  <a:srgbClr val="FF0000"/>
                </a:solidFill>
              </a:rPr>
              <a:t>System requirements may be defined or illustrated using system models</a:t>
            </a:r>
            <a:r>
              <a:rPr lang="en-GB" dirty="0" smtClean="0"/>
              <a:t>.</a:t>
            </a: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CECA24-06F0-4B98-A34A-749D074A78A0}" type="slidenum">
              <a:rPr lang="en-US" sz="1200">
                <a:solidFill>
                  <a:srgbClr val="898989"/>
                </a:solidFill>
                <a:latin typeface="Times" panose="02020603050405020304" pitchFamily="18" charset="0"/>
              </a:rPr>
              <a:pPr>
                <a:spcBef>
                  <a:spcPct val="0"/>
                </a:spcBef>
                <a:buFontTx/>
                <a:buNone/>
              </a:pPr>
              <a:t>24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933338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55750" y="266700"/>
            <a:ext cx="8915400" cy="1104900"/>
          </a:xfrm>
        </p:spPr>
        <p:txBody>
          <a:bodyPr/>
          <a:lstStyle/>
          <a:p>
            <a:pPr eaLnBrk="1" hangingPunct="1"/>
            <a:r>
              <a:rPr lang="en-GB" smtClean="0"/>
              <a:t>Guidelines for writing requirements</a:t>
            </a:r>
          </a:p>
        </p:txBody>
      </p:sp>
      <p:sp>
        <p:nvSpPr>
          <p:cNvPr id="34819" name="Rectangle 3"/>
          <p:cNvSpPr>
            <a:spLocks noGrp="1" noChangeArrowheads="1"/>
          </p:cNvSpPr>
          <p:nvPr>
            <p:ph idx="1"/>
          </p:nvPr>
        </p:nvSpPr>
        <p:spPr/>
        <p:txBody>
          <a:bodyPr/>
          <a:lstStyle/>
          <a:p>
            <a:pPr algn="just" eaLnBrk="1" hangingPunct="1"/>
            <a:r>
              <a:rPr lang="en-GB" dirty="0" smtClean="0">
                <a:solidFill>
                  <a:srgbClr val="00B050"/>
                </a:solidFill>
              </a:rPr>
              <a:t>Invent a standard format and use it for all requirements.</a:t>
            </a:r>
          </a:p>
          <a:p>
            <a:pPr algn="just" eaLnBrk="1" hangingPunct="1"/>
            <a:r>
              <a:rPr lang="en-GB" dirty="0" smtClean="0">
                <a:solidFill>
                  <a:srgbClr val="00B050"/>
                </a:solidFill>
              </a:rPr>
              <a:t>Use language in a consistent way. Use </a:t>
            </a:r>
            <a:r>
              <a:rPr lang="en-GB" dirty="0" smtClean="0">
                <a:solidFill>
                  <a:srgbClr val="FF0000"/>
                </a:solidFill>
              </a:rPr>
              <a:t>shall</a:t>
            </a:r>
            <a:r>
              <a:rPr lang="en-GB" dirty="0" smtClean="0">
                <a:solidFill>
                  <a:srgbClr val="00B050"/>
                </a:solidFill>
              </a:rPr>
              <a:t> for mandatory requirements, </a:t>
            </a:r>
            <a:r>
              <a:rPr lang="en-GB" dirty="0" smtClean="0">
                <a:solidFill>
                  <a:srgbClr val="FF0000"/>
                </a:solidFill>
              </a:rPr>
              <a:t>should</a:t>
            </a:r>
            <a:r>
              <a:rPr lang="en-GB" dirty="0" smtClean="0">
                <a:solidFill>
                  <a:srgbClr val="00B050"/>
                </a:solidFill>
              </a:rPr>
              <a:t> for desirable requirements.</a:t>
            </a:r>
          </a:p>
          <a:p>
            <a:pPr algn="just" eaLnBrk="1" hangingPunct="1"/>
            <a:r>
              <a:rPr lang="en-GB" dirty="0" smtClean="0">
                <a:solidFill>
                  <a:srgbClr val="00B050"/>
                </a:solidFill>
              </a:rPr>
              <a:t>Use text highlighting to identify key parts of the requirement.</a:t>
            </a:r>
          </a:p>
          <a:p>
            <a:pPr algn="just" eaLnBrk="1" hangingPunct="1"/>
            <a:r>
              <a:rPr lang="en-GB" dirty="0" smtClean="0">
                <a:solidFill>
                  <a:srgbClr val="00B050"/>
                </a:solidFill>
              </a:rPr>
              <a:t>Avoid the use of computer jargon.</a:t>
            </a: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454426-7260-4632-ADC5-8B840ACB391C}" type="slidenum">
              <a:rPr lang="en-US" sz="1200">
                <a:solidFill>
                  <a:srgbClr val="898989"/>
                </a:solidFill>
                <a:latin typeface="Times" panose="02020603050405020304" pitchFamily="18" charset="0"/>
              </a:rPr>
              <a:pPr>
                <a:spcBef>
                  <a:spcPct val="0"/>
                </a:spcBef>
                <a:buFontTx/>
                <a:buNone/>
              </a:pPr>
              <a:t>25</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6326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smtClean="0"/>
              <a:t>Problems with natural language</a:t>
            </a:r>
          </a:p>
        </p:txBody>
      </p:sp>
      <p:sp>
        <p:nvSpPr>
          <p:cNvPr id="32771" name="Rectangle 3"/>
          <p:cNvSpPr>
            <a:spLocks noGrp="1" noChangeArrowheads="1"/>
          </p:cNvSpPr>
          <p:nvPr>
            <p:ph idx="1"/>
          </p:nvPr>
        </p:nvSpPr>
        <p:spPr/>
        <p:txBody>
          <a:bodyPr>
            <a:normAutofit/>
          </a:bodyPr>
          <a:lstStyle/>
          <a:p>
            <a:pPr eaLnBrk="1" hangingPunct="1"/>
            <a:r>
              <a:rPr lang="en-GB" dirty="0" smtClean="0">
                <a:solidFill>
                  <a:srgbClr val="00B0F0"/>
                </a:solidFill>
              </a:rPr>
              <a:t>Lack of clarity </a:t>
            </a:r>
          </a:p>
          <a:p>
            <a:pPr lvl="1" eaLnBrk="1" hangingPunct="1"/>
            <a:r>
              <a:rPr lang="en-GB" dirty="0" smtClean="0">
                <a:solidFill>
                  <a:srgbClr val="00B0F0"/>
                </a:solidFill>
              </a:rPr>
              <a:t>Precision is difficult without making the document difficult to read.</a:t>
            </a:r>
          </a:p>
          <a:p>
            <a:pPr eaLnBrk="1" hangingPunct="1"/>
            <a:r>
              <a:rPr lang="en-GB" dirty="0" smtClean="0">
                <a:solidFill>
                  <a:srgbClr val="7030A0"/>
                </a:solidFill>
              </a:rPr>
              <a:t>Requirements confusion</a:t>
            </a:r>
          </a:p>
          <a:p>
            <a:pPr lvl="1" eaLnBrk="1" hangingPunct="1"/>
            <a:r>
              <a:rPr lang="en-GB" dirty="0" smtClean="0">
                <a:solidFill>
                  <a:srgbClr val="7030A0"/>
                </a:solidFill>
              </a:rPr>
              <a:t>Functional and non-functional requirements tend to be mixed-up.</a:t>
            </a:r>
          </a:p>
          <a:p>
            <a:pPr eaLnBrk="1" hangingPunct="1"/>
            <a:r>
              <a:rPr lang="en-GB" dirty="0" smtClean="0">
                <a:solidFill>
                  <a:srgbClr val="FF0000"/>
                </a:solidFill>
              </a:rPr>
              <a:t>Requirements amalgamation(consolidation)</a:t>
            </a:r>
          </a:p>
          <a:p>
            <a:pPr lvl="1" eaLnBrk="1" hangingPunct="1"/>
            <a:r>
              <a:rPr lang="en-GB" dirty="0" smtClean="0">
                <a:solidFill>
                  <a:srgbClr val="FF0000"/>
                </a:solidFill>
              </a:rPr>
              <a:t>Several different requirements may be expressed together.</a:t>
            </a:r>
          </a:p>
          <a:p>
            <a:pPr marL="457200" lvl="1" indent="0" eaLnBrk="1" hangingPunct="1">
              <a:buNone/>
            </a:pPr>
            <a:endParaRPr lang="en-GB" dirty="0" smtClean="0">
              <a:solidFill>
                <a:srgbClr val="FF0000"/>
              </a:solidFill>
            </a:endParaRPr>
          </a:p>
        </p:txBody>
      </p:sp>
      <p:sp>
        <p:nvSpPr>
          <p:cNvPr id="3277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CB7B5F-7201-4CA1-B9E6-36AFD2B06785}" type="slidenum">
              <a:rPr lang="en-US" sz="1200">
                <a:solidFill>
                  <a:srgbClr val="898989"/>
                </a:solidFill>
                <a:latin typeface="Times" panose="02020603050405020304" pitchFamily="18" charset="0"/>
              </a:rPr>
              <a:pPr>
                <a:spcBef>
                  <a:spcPct val="0"/>
                </a:spcBef>
                <a:buFontTx/>
                <a:buNone/>
              </a:pPr>
              <a:t>26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40887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 calcmode="lin" valueType="num">
                                      <p:cBhvr additive="base">
                                        <p:cTn id="1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771">
                                            <p:txEl>
                                              <p:pRg st="3" end="3"/>
                                            </p:txEl>
                                          </p:spTgt>
                                        </p:tgtEl>
                                        <p:attrNameLst>
                                          <p:attrName>style.visibility</p:attrName>
                                        </p:attrNameLst>
                                      </p:cBhvr>
                                      <p:to>
                                        <p:strVal val="visible"/>
                                      </p:to>
                                    </p:set>
                                    <p:anim calcmode="lin" valueType="num">
                                      <p:cBhvr additive="base">
                                        <p:cTn id="2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 calcmode="lin" valueType="num">
                                      <p:cBhvr additive="base">
                                        <p:cTn id="2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 calcmode="lin" valueType="num">
                                      <p:cBhvr additive="base">
                                        <p:cTn id="31"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mtClean="0"/>
              <a:t>Alternatives to NL specification</a:t>
            </a:r>
          </a:p>
        </p:txBody>
      </p:sp>
      <p:graphicFrame>
        <p:nvGraphicFramePr>
          <p:cNvPr id="38916" name="Object 10"/>
          <p:cNvGraphicFramePr>
            <a:graphicFrameLocks noChangeAspect="1"/>
          </p:cNvGraphicFramePr>
          <p:nvPr/>
        </p:nvGraphicFramePr>
        <p:xfrm>
          <a:off x="1668463" y="1524001"/>
          <a:ext cx="8686800" cy="4487863"/>
        </p:xfrm>
        <a:graphic>
          <a:graphicData uri="http://schemas.openxmlformats.org/presentationml/2006/ole">
            <p:oleObj spid="_x0000_s3098" name="Document" r:id="rId3" imgW="6519382" imgH="3371881" progId="Word.Document.8">
              <p:embed/>
            </p:oleObj>
          </a:graphicData>
        </a:graphic>
      </p:graphicFrame>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B4FCB7-9F41-4B08-ADF8-C4D6657C91F6}" type="slidenum">
              <a:rPr lang="en-US" sz="1200">
                <a:solidFill>
                  <a:srgbClr val="898989"/>
                </a:solidFill>
                <a:latin typeface="Times" panose="02020603050405020304" pitchFamily="18" charset="0"/>
              </a:rPr>
              <a:pPr>
                <a:spcBef>
                  <a:spcPct val="0"/>
                </a:spcBef>
                <a:buFontTx/>
                <a:buNone/>
              </a:pPr>
              <a:t>27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84287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r>
              <a:rPr lang="en-US" smtClean="0"/>
              <a:t>Structured language specifications</a:t>
            </a:r>
          </a:p>
        </p:txBody>
      </p:sp>
      <p:sp>
        <p:nvSpPr>
          <p:cNvPr id="39939" name="Rectangle 1027"/>
          <p:cNvSpPr>
            <a:spLocks noGrp="1" noChangeArrowheads="1"/>
          </p:cNvSpPr>
          <p:nvPr>
            <p:ph idx="1"/>
          </p:nvPr>
        </p:nvSpPr>
        <p:spPr/>
        <p:txBody>
          <a:bodyPr/>
          <a:lstStyle/>
          <a:p>
            <a:pPr eaLnBrk="1" hangingPunct="1">
              <a:lnSpc>
                <a:spcPct val="90000"/>
              </a:lnSpc>
            </a:pPr>
            <a:r>
              <a:rPr lang="en-US" dirty="0" smtClean="0">
                <a:solidFill>
                  <a:srgbClr val="FF0000"/>
                </a:solidFill>
              </a:rPr>
              <a:t>The freedom of the requirements writer is limited by a predefined template for requirements.</a:t>
            </a:r>
          </a:p>
          <a:p>
            <a:pPr eaLnBrk="1" hangingPunct="1">
              <a:lnSpc>
                <a:spcPct val="90000"/>
              </a:lnSpc>
            </a:pPr>
            <a:r>
              <a:rPr lang="en-US" dirty="0" smtClean="0">
                <a:solidFill>
                  <a:srgbClr val="00B0F0"/>
                </a:solidFill>
              </a:rPr>
              <a:t>All requirements are written </a:t>
            </a:r>
            <a:r>
              <a:rPr lang="en-US" u="sng" dirty="0" smtClean="0">
                <a:solidFill>
                  <a:srgbClr val="00B0F0"/>
                </a:solidFill>
              </a:rPr>
              <a:t>in a standard way.</a:t>
            </a:r>
          </a:p>
          <a:p>
            <a:pPr eaLnBrk="1" hangingPunct="1">
              <a:lnSpc>
                <a:spcPct val="90000"/>
              </a:lnSpc>
            </a:pPr>
            <a:r>
              <a:rPr lang="en-US" dirty="0" smtClean="0">
                <a:solidFill>
                  <a:srgbClr val="7030A0"/>
                </a:solidFill>
              </a:rPr>
              <a:t>The terminology used in the description may be limited.</a:t>
            </a:r>
          </a:p>
          <a:p>
            <a:pPr algn="just" eaLnBrk="1" hangingPunct="1">
              <a:lnSpc>
                <a:spcPct val="90000"/>
              </a:lnSpc>
            </a:pPr>
            <a:r>
              <a:rPr lang="en-US" dirty="0" smtClean="0">
                <a:solidFill>
                  <a:srgbClr val="C00000"/>
                </a:solidFill>
              </a:rPr>
              <a:t>The advantage is that the most of the </a:t>
            </a:r>
            <a:r>
              <a:rPr lang="en-US" u="sng" dirty="0" smtClean="0">
                <a:solidFill>
                  <a:srgbClr val="C00000"/>
                </a:solidFill>
              </a:rPr>
              <a:t>expressiveness of natural language is maintained </a:t>
            </a:r>
            <a:r>
              <a:rPr lang="en-US" dirty="0" smtClean="0">
                <a:solidFill>
                  <a:srgbClr val="C00000"/>
                </a:solidFill>
              </a:rPr>
              <a:t>but a degree of uniformity is imposed on the specification.</a:t>
            </a: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29BF5A-D717-4A97-868B-B95C446CB645}" type="slidenum">
              <a:rPr lang="en-US" sz="1200">
                <a:solidFill>
                  <a:srgbClr val="898989"/>
                </a:solidFill>
                <a:latin typeface="Times" panose="02020603050405020304" pitchFamily="18" charset="0"/>
              </a:rPr>
              <a:pPr>
                <a:spcBef>
                  <a:spcPct val="0"/>
                </a:spcBef>
                <a:buFontTx/>
                <a:buNone/>
              </a:pPr>
              <a:t>28</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54469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Tabular specification</a:t>
            </a:r>
          </a:p>
        </p:txBody>
      </p:sp>
      <p:sp>
        <p:nvSpPr>
          <p:cNvPr id="43011" name="Rectangle 3"/>
          <p:cNvSpPr>
            <a:spLocks noGrp="1" noChangeArrowheads="1"/>
          </p:cNvSpPr>
          <p:nvPr>
            <p:ph idx="1"/>
          </p:nvPr>
        </p:nvSpPr>
        <p:spPr/>
        <p:txBody>
          <a:bodyPr/>
          <a:lstStyle/>
          <a:p>
            <a:pPr algn="just" eaLnBrk="1" hangingPunct="1"/>
            <a:r>
              <a:rPr lang="en-US" dirty="0" smtClean="0">
                <a:solidFill>
                  <a:srgbClr val="FF0000"/>
                </a:solidFill>
              </a:rPr>
              <a:t>Used to supplement natural language.</a:t>
            </a:r>
          </a:p>
          <a:p>
            <a:pPr algn="just" eaLnBrk="1" hangingPunct="1"/>
            <a:r>
              <a:rPr lang="en-US" dirty="0" smtClean="0">
                <a:solidFill>
                  <a:srgbClr val="7030A0"/>
                </a:solidFill>
              </a:rPr>
              <a:t>Particularly useful when you have to define a number of possible alternative courses of action.</a:t>
            </a:r>
          </a:p>
        </p:txBody>
      </p:sp>
      <p:sp>
        <p:nvSpPr>
          <p:cNvPr id="4301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BE2EB9-88EE-45CB-B6BA-B29CA9287225}" type="slidenum">
              <a:rPr lang="en-US" sz="1200">
                <a:solidFill>
                  <a:srgbClr val="898989"/>
                </a:solidFill>
                <a:latin typeface="Times" panose="02020603050405020304" pitchFamily="18" charset="0"/>
              </a:rPr>
              <a:pPr>
                <a:spcBef>
                  <a:spcPct val="0"/>
                </a:spcBef>
                <a:buFontTx/>
                <a:buNone/>
              </a:pPr>
              <a:t>29</a:t>
            </a:fld>
            <a:endParaRPr lang="en-US" sz="1200">
              <a:solidFill>
                <a:srgbClr val="898989"/>
              </a:solidFill>
              <a:latin typeface="Times" panose="02020603050405020304" pitchFamily="18" charset="0"/>
            </a:endParaRPr>
          </a:p>
        </p:txBody>
      </p:sp>
      <p:graphicFrame>
        <p:nvGraphicFramePr>
          <p:cNvPr id="5" name="Object 7"/>
          <p:cNvGraphicFramePr>
            <a:graphicFrameLocks noChangeAspect="1"/>
          </p:cNvGraphicFramePr>
          <p:nvPr>
            <p:extLst>
              <p:ext uri="{D42A27DB-BD31-4B8C-83A1-F6EECF244321}">
                <p14:modId xmlns:p14="http://schemas.microsoft.com/office/powerpoint/2010/main" xmlns="" val="4017083061"/>
              </p:ext>
            </p:extLst>
          </p:nvPr>
        </p:nvGraphicFramePr>
        <p:xfrm>
          <a:off x="1325881" y="3648296"/>
          <a:ext cx="7843271" cy="2528667"/>
        </p:xfrm>
        <a:graphic>
          <a:graphicData uri="http://schemas.openxmlformats.org/presentationml/2006/ole">
            <p:oleObj spid="_x0000_s6149" name="Document" r:id="rId3" imgW="5641848" imgH="1819656" progId="Word.Document.8">
              <p:embed/>
            </p:oleObj>
          </a:graphicData>
        </a:graphic>
      </p:graphicFrame>
    </p:spTree>
    <p:extLst>
      <p:ext uri="{BB962C8B-B14F-4D97-AF65-F5344CB8AC3E}">
        <p14:creationId xmlns:p14="http://schemas.microsoft.com/office/powerpoint/2010/main" xmlns="" val="41058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 calcmode="lin" valueType="num">
                                      <p:cBhvr additive="base">
                                        <p:cTn id="11"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What is a requirement?</a:t>
            </a:r>
          </a:p>
        </p:txBody>
      </p:sp>
      <p:sp>
        <p:nvSpPr>
          <p:cNvPr id="5123" name="Rectangle 3"/>
          <p:cNvSpPr>
            <a:spLocks noGrp="1" noChangeArrowheads="1"/>
          </p:cNvSpPr>
          <p:nvPr>
            <p:ph idx="1"/>
          </p:nvPr>
        </p:nvSpPr>
        <p:spPr/>
        <p:txBody>
          <a:bodyPr vert="horz" lIns="90487" tIns="44450" rIns="90487" bIns="44450" rtlCol="0">
            <a:normAutofit/>
          </a:bodyPr>
          <a:lstStyle/>
          <a:p>
            <a:pPr algn="just" eaLnBrk="1" hangingPunct="1">
              <a:lnSpc>
                <a:spcPct val="90000"/>
              </a:lnSpc>
            </a:pPr>
            <a:r>
              <a:rPr lang="en-GB" sz="2400" dirty="0">
                <a:solidFill>
                  <a:srgbClr val="00B050"/>
                </a:solidFill>
              </a:rPr>
              <a:t>It may range from a high-level abstract statement of a service or of a system constraint to a detailed mathematical functional specification.</a:t>
            </a:r>
          </a:p>
          <a:p>
            <a:pPr algn="just" eaLnBrk="1" hangingPunct="1">
              <a:lnSpc>
                <a:spcPct val="90000"/>
              </a:lnSpc>
            </a:pPr>
            <a:r>
              <a:rPr lang="en-GB" sz="2400" dirty="0">
                <a:solidFill>
                  <a:srgbClr val="7030A0"/>
                </a:solidFill>
              </a:rPr>
              <a:t>This is inevitable as requirements may serve a dual function</a:t>
            </a:r>
          </a:p>
          <a:p>
            <a:pPr lvl="1" algn="just" eaLnBrk="1" hangingPunct="1">
              <a:lnSpc>
                <a:spcPct val="90000"/>
              </a:lnSpc>
            </a:pPr>
            <a:r>
              <a:rPr lang="en-GB" dirty="0">
                <a:solidFill>
                  <a:srgbClr val="7030A0"/>
                </a:solidFill>
              </a:rPr>
              <a:t>May be the basis for a </a:t>
            </a:r>
            <a:r>
              <a:rPr lang="en-GB" u="sng" dirty="0">
                <a:solidFill>
                  <a:srgbClr val="FF0000"/>
                </a:solidFill>
              </a:rPr>
              <a:t>bid for a contract </a:t>
            </a:r>
            <a:r>
              <a:rPr lang="en-GB" dirty="0">
                <a:solidFill>
                  <a:srgbClr val="7030A0"/>
                </a:solidFill>
              </a:rPr>
              <a:t>- therefore must be open to interpretation;</a:t>
            </a:r>
          </a:p>
          <a:p>
            <a:pPr lvl="1" algn="just" eaLnBrk="1" hangingPunct="1">
              <a:lnSpc>
                <a:spcPct val="90000"/>
              </a:lnSpc>
            </a:pPr>
            <a:r>
              <a:rPr lang="en-GB" dirty="0">
                <a:solidFill>
                  <a:srgbClr val="7030A0"/>
                </a:solidFill>
              </a:rPr>
              <a:t>May be the basis for the </a:t>
            </a:r>
            <a:r>
              <a:rPr lang="en-GB" u="sng" dirty="0">
                <a:solidFill>
                  <a:srgbClr val="FF0000"/>
                </a:solidFill>
              </a:rPr>
              <a:t>contract itself</a:t>
            </a:r>
            <a:r>
              <a:rPr lang="en-GB" u="sng" dirty="0">
                <a:solidFill>
                  <a:srgbClr val="7030A0"/>
                </a:solidFill>
              </a:rPr>
              <a:t> </a:t>
            </a:r>
            <a:r>
              <a:rPr lang="en-GB" dirty="0">
                <a:solidFill>
                  <a:srgbClr val="7030A0"/>
                </a:solidFill>
              </a:rPr>
              <a:t>- therefore must be defined in detail;</a:t>
            </a:r>
          </a:p>
          <a:p>
            <a:pPr lvl="1" algn="just" eaLnBrk="1" hangingPunct="1">
              <a:lnSpc>
                <a:spcPct val="90000"/>
              </a:lnSpc>
            </a:pPr>
            <a:r>
              <a:rPr lang="en-GB" dirty="0">
                <a:solidFill>
                  <a:srgbClr val="7030A0"/>
                </a:solidFill>
              </a:rPr>
              <a:t>Both these statements may be called requirements.</a:t>
            </a:r>
          </a:p>
        </p:txBody>
      </p:sp>
      <p:sp>
        <p:nvSpPr>
          <p:cNvPr id="512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53C83B-24C1-4181-B2C7-9321B90AAAD0}" type="slidenum">
              <a:rPr lang="en-US" sz="1200">
                <a:solidFill>
                  <a:srgbClr val="898989"/>
                </a:solidFill>
                <a:latin typeface="Times" panose="02020603050405020304" pitchFamily="18" charset="0"/>
              </a:rPr>
              <a:pPr>
                <a:spcBef>
                  <a:spcPct val="0"/>
                </a:spcBef>
                <a:buFontTx/>
                <a:buNone/>
              </a:pPr>
              <a:t>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936170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 calcmode="lin" valueType="num">
                                      <p:cBhvr additive="base">
                                        <p:cTn id="17"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additive="base">
                                        <p:cTn id="2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Graphical models</a:t>
            </a:r>
          </a:p>
        </p:txBody>
      </p:sp>
      <p:sp>
        <p:nvSpPr>
          <p:cNvPr id="45059" name="Rectangle 3"/>
          <p:cNvSpPr>
            <a:spLocks noGrp="1" noChangeArrowheads="1"/>
          </p:cNvSpPr>
          <p:nvPr>
            <p:ph idx="1"/>
          </p:nvPr>
        </p:nvSpPr>
        <p:spPr/>
        <p:txBody>
          <a:bodyPr/>
          <a:lstStyle/>
          <a:p>
            <a:pPr algn="just" eaLnBrk="1" hangingPunct="1"/>
            <a:r>
              <a:rPr lang="en-US" dirty="0" smtClean="0">
                <a:solidFill>
                  <a:srgbClr val="FF0000"/>
                </a:solidFill>
              </a:rPr>
              <a:t>Graphical models are most useful when you need to show how state changes or where you need to describe a sequence of actions.</a:t>
            </a:r>
          </a:p>
          <a:p>
            <a:pPr algn="just" eaLnBrk="1" hangingPunct="1">
              <a:buFont typeface="Arial" panose="020B0604020202020204" pitchFamily="34" charset="0"/>
              <a:buNone/>
            </a:pPr>
            <a:endParaRPr lang="en-US" dirty="0" smtClean="0">
              <a:solidFill>
                <a:srgbClr val="FF0000"/>
              </a:solidFill>
            </a:endParaRPr>
          </a:p>
        </p:txBody>
      </p:sp>
      <p:sp>
        <p:nvSpPr>
          <p:cNvPr id="45060"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10E9C9-7E56-48A7-AA75-50911BE67098}" type="slidenum">
              <a:rPr lang="en-US" sz="1200">
                <a:solidFill>
                  <a:srgbClr val="898989"/>
                </a:solidFill>
                <a:latin typeface="Times" panose="02020603050405020304" pitchFamily="18" charset="0"/>
              </a:rPr>
              <a:pPr>
                <a:spcBef>
                  <a:spcPct val="0"/>
                </a:spcBef>
                <a:buFontTx/>
                <a:buNone/>
              </a:pPr>
              <a:t>30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81836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Sequence diagrams</a:t>
            </a:r>
          </a:p>
        </p:txBody>
      </p:sp>
      <p:sp>
        <p:nvSpPr>
          <p:cNvPr id="46083" name="Rectangle 3"/>
          <p:cNvSpPr>
            <a:spLocks noGrp="1" noChangeArrowheads="1"/>
          </p:cNvSpPr>
          <p:nvPr>
            <p:ph idx="1"/>
          </p:nvPr>
        </p:nvSpPr>
        <p:spPr/>
        <p:txBody>
          <a:bodyPr/>
          <a:lstStyle/>
          <a:p>
            <a:pPr eaLnBrk="1" hangingPunct="1">
              <a:lnSpc>
                <a:spcPct val="90000"/>
              </a:lnSpc>
            </a:pPr>
            <a:r>
              <a:rPr lang="en-US" dirty="0" smtClean="0">
                <a:solidFill>
                  <a:srgbClr val="FF0000"/>
                </a:solidFill>
              </a:rPr>
              <a:t>These show the sequence of events that take place during some user interaction with a system.</a:t>
            </a:r>
          </a:p>
          <a:p>
            <a:pPr eaLnBrk="1" hangingPunct="1">
              <a:lnSpc>
                <a:spcPct val="90000"/>
              </a:lnSpc>
            </a:pPr>
            <a:r>
              <a:rPr lang="en-US" dirty="0" smtClean="0">
                <a:solidFill>
                  <a:srgbClr val="FF0000"/>
                </a:solidFill>
              </a:rPr>
              <a:t>You read them from top to bottom to see the order of the actions that take place.</a:t>
            </a:r>
          </a:p>
          <a:p>
            <a:pPr eaLnBrk="1" hangingPunct="1">
              <a:lnSpc>
                <a:spcPct val="90000"/>
              </a:lnSpc>
            </a:pPr>
            <a:r>
              <a:rPr lang="en-US" dirty="0" smtClean="0">
                <a:solidFill>
                  <a:srgbClr val="92D050"/>
                </a:solidFill>
              </a:rPr>
              <a:t>Cash withdrawal from an ATM</a:t>
            </a:r>
          </a:p>
          <a:p>
            <a:pPr lvl="1" eaLnBrk="1" hangingPunct="1">
              <a:lnSpc>
                <a:spcPct val="90000"/>
              </a:lnSpc>
            </a:pPr>
            <a:r>
              <a:rPr lang="en-US" dirty="0" smtClean="0">
                <a:solidFill>
                  <a:srgbClr val="92D050"/>
                </a:solidFill>
              </a:rPr>
              <a:t>Validate card;</a:t>
            </a:r>
          </a:p>
          <a:p>
            <a:pPr lvl="1" eaLnBrk="1" hangingPunct="1">
              <a:lnSpc>
                <a:spcPct val="90000"/>
              </a:lnSpc>
            </a:pPr>
            <a:r>
              <a:rPr lang="en-US" dirty="0" smtClean="0">
                <a:solidFill>
                  <a:srgbClr val="92D050"/>
                </a:solidFill>
              </a:rPr>
              <a:t>Handle request;</a:t>
            </a:r>
          </a:p>
          <a:p>
            <a:pPr lvl="1" eaLnBrk="1" hangingPunct="1">
              <a:lnSpc>
                <a:spcPct val="90000"/>
              </a:lnSpc>
            </a:pPr>
            <a:r>
              <a:rPr lang="en-US" dirty="0" smtClean="0">
                <a:solidFill>
                  <a:srgbClr val="92D050"/>
                </a:solidFill>
              </a:rPr>
              <a:t>Complete transaction.</a:t>
            </a:r>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8FD565-E0FA-46E3-9FFB-EAE9A1D7826A}" type="slidenum">
              <a:rPr lang="en-US" sz="1200">
                <a:solidFill>
                  <a:srgbClr val="898989"/>
                </a:solidFill>
                <a:latin typeface="Times" panose="02020603050405020304" pitchFamily="18" charset="0"/>
              </a:rPr>
              <a:pPr>
                <a:spcBef>
                  <a:spcPct val="0"/>
                </a:spcBef>
                <a:buFontTx/>
                <a:buNone/>
              </a:pPr>
              <a:t>31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61342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 calcmode="lin" valueType="num">
                                      <p:cBhvr additive="base">
                                        <p:cTn id="23"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GB" sz="3600"/>
              <a:t>Sequence diagram of ATM withdrawal</a:t>
            </a:r>
            <a:endParaRPr lang="en-GB" smtClean="0"/>
          </a:p>
        </p:txBody>
      </p:sp>
      <p:pic>
        <p:nvPicPr>
          <p:cNvPr id="47108" name="Picture 9" descr="6.14 ATM Sequence diagram.eps                                  0010579DMacintosh HD                   B8AA5F2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0900" y="1447800"/>
            <a:ext cx="8051800" cy="478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E5110C-8442-4EF6-B54C-BEB8E1CD6F45}" type="slidenum">
              <a:rPr lang="en-US" sz="1200">
                <a:solidFill>
                  <a:srgbClr val="898989"/>
                </a:solidFill>
                <a:latin typeface="Times" panose="02020603050405020304" pitchFamily="18" charset="0"/>
              </a:rPr>
              <a:pPr>
                <a:spcBef>
                  <a:spcPct val="0"/>
                </a:spcBef>
                <a:buFontTx/>
                <a:buNone/>
              </a:pPr>
              <a:t>32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91454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ppt_x"/>
                                          </p:val>
                                        </p:tav>
                                        <p:tav tm="100000">
                                          <p:val>
                                            <p:strVal val="#ppt_x"/>
                                          </p:val>
                                        </p:tav>
                                      </p:tavLst>
                                    </p:anim>
                                    <p:anim calcmode="lin" valueType="num">
                                      <p:cBhvr additive="base">
                                        <p:cTn id="8"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The requirements document</a:t>
            </a:r>
          </a:p>
        </p:txBody>
      </p:sp>
      <p:sp>
        <p:nvSpPr>
          <p:cNvPr id="48131" name="Rectangle 3"/>
          <p:cNvSpPr>
            <a:spLocks noGrp="1" noChangeArrowheads="1"/>
          </p:cNvSpPr>
          <p:nvPr>
            <p:ph idx="1"/>
          </p:nvPr>
        </p:nvSpPr>
        <p:spPr/>
        <p:txBody>
          <a:bodyPr vert="horz" lIns="90487" tIns="44450" rIns="90487" bIns="44450" rtlCol="0">
            <a:normAutofit/>
          </a:bodyPr>
          <a:lstStyle/>
          <a:p>
            <a:pPr algn="just" eaLnBrk="1" hangingPunct="1"/>
            <a:r>
              <a:rPr lang="en-GB" dirty="0" smtClean="0">
                <a:solidFill>
                  <a:srgbClr val="92D050"/>
                </a:solidFill>
              </a:rPr>
              <a:t>The requirements document is the official statement of what is required of the system developers.</a:t>
            </a:r>
          </a:p>
          <a:p>
            <a:pPr algn="just" eaLnBrk="1" hangingPunct="1"/>
            <a:r>
              <a:rPr lang="en-GB" dirty="0" smtClean="0">
                <a:solidFill>
                  <a:srgbClr val="FF0000"/>
                </a:solidFill>
              </a:rPr>
              <a:t>Should include both a definition of user requirements and a specification of the system requirements.</a:t>
            </a:r>
          </a:p>
          <a:p>
            <a:pPr algn="just" eaLnBrk="1" hangingPunct="1"/>
            <a:r>
              <a:rPr lang="en-GB" dirty="0" smtClean="0">
                <a:solidFill>
                  <a:srgbClr val="FF0000"/>
                </a:solidFill>
              </a:rPr>
              <a:t>It is NOT a design document. As far as possible, it should set of WHAT the system should do rather than HOW it should do it</a:t>
            </a:r>
          </a:p>
          <a:p>
            <a:pPr algn="just"/>
            <a:r>
              <a:rPr lang="en-US" dirty="0">
                <a:solidFill>
                  <a:srgbClr val="00B0F0"/>
                </a:solidFill>
              </a:rPr>
              <a:t>What is an SRS ?</a:t>
            </a:r>
          </a:p>
          <a:p>
            <a:pPr marL="571500" lvl="1" indent="-279400" algn="just">
              <a:spcBef>
                <a:spcPts val="1000"/>
              </a:spcBef>
            </a:pPr>
            <a:r>
              <a:rPr lang="en-US" dirty="0">
                <a:solidFill>
                  <a:srgbClr val="00B0F0"/>
                </a:solidFill>
              </a:rPr>
              <a:t>A complete specification of what the proposed system should do!</a:t>
            </a:r>
          </a:p>
          <a:p>
            <a:pPr algn="just" eaLnBrk="1" hangingPunct="1"/>
            <a:endParaRPr lang="en-GB" dirty="0" smtClean="0"/>
          </a:p>
        </p:txBody>
      </p:sp>
      <p:sp>
        <p:nvSpPr>
          <p:cNvPr id="4813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55B9BB-0737-4496-8EEE-CB6477BE1181}" type="slidenum">
              <a:rPr lang="en-US" sz="1200">
                <a:solidFill>
                  <a:srgbClr val="898989"/>
                </a:solidFill>
                <a:latin typeface="Times" panose="02020603050405020304" pitchFamily="18" charset="0"/>
              </a:rPr>
              <a:pPr>
                <a:spcBef>
                  <a:spcPct val="0"/>
                </a:spcBef>
                <a:buFontTx/>
                <a:buNone/>
              </a:pPr>
              <a:t>33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192351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8131">
                                            <p:txEl>
                                              <p:pRg st="4" end="4"/>
                                            </p:txEl>
                                          </p:spTgt>
                                        </p:tgtEl>
                                        <p:attrNameLst>
                                          <p:attrName>style.visibility</p:attrName>
                                        </p:attrNameLst>
                                      </p:cBhvr>
                                      <p:to>
                                        <p:strVal val="visible"/>
                                      </p:to>
                                    </p:set>
                                    <p:anim calcmode="lin" valueType="num">
                                      <p:cBhvr additive="base">
                                        <p:cTn id="29"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133600" y="685800"/>
            <a:ext cx="7772400" cy="762000"/>
          </a:xfrm>
        </p:spPr>
        <p:txBody>
          <a:bodyPr/>
          <a:lstStyle/>
          <a:p>
            <a:pPr eaLnBrk="1" hangingPunct="1"/>
            <a:r>
              <a:rPr lang="en-US" sz="4000"/>
              <a:t>Characteristics of an SRS</a:t>
            </a:r>
          </a:p>
        </p:txBody>
      </p:sp>
      <p:sp>
        <p:nvSpPr>
          <p:cNvPr id="38915" name="Rectangle 3"/>
          <p:cNvSpPr>
            <a:spLocks noGrp="1" noChangeArrowheads="1"/>
          </p:cNvSpPr>
          <p:nvPr>
            <p:ph idx="1"/>
          </p:nvPr>
        </p:nvSpPr>
        <p:spPr>
          <a:xfrm>
            <a:off x="914400" y="1536700"/>
            <a:ext cx="7848600" cy="4419600"/>
          </a:xfrm>
        </p:spPr>
        <p:txBody>
          <a:bodyPr/>
          <a:lstStyle/>
          <a:p>
            <a:pPr eaLnBrk="1" hangingPunct="1"/>
            <a:r>
              <a:rPr lang="en-US" dirty="0"/>
              <a:t>Correct</a:t>
            </a:r>
          </a:p>
          <a:p>
            <a:pPr eaLnBrk="1" hangingPunct="1"/>
            <a:r>
              <a:rPr lang="en-US" dirty="0"/>
              <a:t>Complete</a:t>
            </a:r>
          </a:p>
          <a:p>
            <a:pPr eaLnBrk="1" hangingPunct="1"/>
            <a:r>
              <a:rPr lang="en-US" dirty="0"/>
              <a:t>Unambiguous</a:t>
            </a:r>
          </a:p>
          <a:p>
            <a:pPr eaLnBrk="1" hangingPunct="1"/>
            <a:r>
              <a:rPr lang="en-US" dirty="0"/>
              <a:t>Consistent</a:t>
            </a:r>
          </a:p>
          <a:p>
            <a:pPr eaLnBrk="1" hangingPunct="1"/>
            <a:r>
              <a:rPr lang="en-US" dirty="0"/>
              <a:t>Verifiable</a:t>
            </a:r>
          </a:p>
          <a:p>
            <a:pPr eaLnBrk="1" hangingPunct="1"/>
            <a:r>
              <a:rPr lang="en-US" dirty="0"/>
              <a:t>Traceable</a:t>
            </a:r>
          </a:p>
          <a:p>
            <a:pPr eaLnBrk="1" hangingPunct="1"/>
            <a:r>
              <a:rPr lang="en-US" dirty="0"/>
              <a:t>Modifiable</a:t>
            </a:r>
          </a:p>
          <a:p>
            <a:pPr eaLnBrk="1" hangingPunct="1"/>
            <a:r>
              <a:rPr lang="en-US" dirty="0"/>
              <a:t>Ranked for importance and/or stability</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81ACEC8-D78A-40FD-B6BD-AE6C311901EF}" type="slidenum">
              <a:rPr lang="en-US">
                <a:solidFill>
                  <a:srgbClr val="045C75"/>
                </a:solidFill>
              </a:rPr>
              <a:pPr/>
              <a:t>34</a:t>
            </a:fld>
            <a:endParaRPr lang="en-US">
              <a:solidFill>
                <a:srgbClr val="045C75"/>
              </a:solidFill>
            </a:endParaRPr>
          </a:p>
        </p:txBody>
      </p:sp>
    </p:spTree>
    <p:extLst>
      <p:ext uri="{BB962C8B-B14F-4D97-AF65-F5344CB8AC3E}">
        <p14:creationId xmlns:p14="http://schemas.microsoft.com/office/powerpoint/2010/main" xmlns="" val="4093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15">
                                            <p:txEl>
                                              <p:pRg st="6" end="6"/>
                                            </p:txEl>
                                          </p:spTgt>
                                        </p:tgtEl>
                                        <p:attrNameLst>
                                          <p:attrName>style.visibility</p:attrName>
                                        </p:attrNameLst>
                                      </p:cBhvr>
                                      <p:to>
                                        <p:strVal val="visible"/>
                                      </p:to>
                                    </p:set>
                                    <p:anim calcmode="lin" valueType="num">
                                      <p:cBhvr additive="base">
                                        <p:cTn id="43"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915">
                                            <p:txEl>
                                              <p:pRg st="7" end="7"/>
                                            </p:txEl>
                                          </p:spTgt>
                                        </p:tgtEl>
                                        <p:attrNameLst>
                                          <p:attrName>style.visibility</p:attrName>
                                        </p:attrNameLst>
                                      </p:cBhvr>
                                      <p:to>
                                        <p:strVal val="visible"/>
                                      </p:to>
                                    </p:set>
                                    <p:anim calcmode="lin" valueType="num">
                                      <p:cBhvr additive="base">
                                        <p:cTn id="49"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9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057400" y="609600"/>
            <a:ext cx="7924800" cy="762000"/>
          </a:xfrm>
        </p:spPr>
        <p:txBody>
          <a:bodyPr/>
          <a:lstStyle/>
          <a:p>
            <a:pPr eaLnBrk="1" hangingPunct="1"/>
            <a:r>
              <a:rPr lang="en-US" sz="4000"/>
              <a:t>Characteristics…</a:t>
            </a:r>
          </a:p>
        </p:txBody>
      </p:sp>
      <p:sp>
        <p:nvSpPr>
          <p:cNvPr id="39939" name="Rectangle 3"/>
          <p:cNvSpPr>
            <a:spLocks noGrp="1" noChangeArrowheads="1"/>
          </p:cNvSpPr>
          <p:nvPr>
            <p:ph idx="1"/>
          </p:nvPr>
        </p:nvSpPr>
        <p:spPr>
          <a:xfrm>
            <a:off x="774700" y="1473200"/>
            <a:ext cx="10350500" cy="4572000"/>
          </a:xfrm>
        </p:spPr>
        <p:txBody>
          <a:bodyPr>
            <a:normAutofit lnSpcReduction="10000"/>
          </a:bodyPr>
          <a:lstStyle/>
          <a:p>
            <a:pPr eaLnBrk="1" hangingPunct="1">
              <a:lnSpc>
                <a:spcPct val="90000"/>
              </a:lnSpc>
            </a:pPr>
            <a:r>
              <a:rPr lang="en-US" dirty="0"/>
              <a:t>Correctness</a:t>
            </a:r>
          </a:p>
          <a:p>
            <a:pPr lvl="1" eaLnBrk="1" hangingPunct="1">
              <a:lnSpc>
                <a:spcPct val="90000"/>
              </a:lnSpc>
            </a:pPr>
            <a:r>
              <a:rPr lang="en-US" dirty="0" smtClean="0"/>
              <a:t>Each requirement accurately represents some desired feature in the final system</a:t>
            </a:r>
          </a:p>
          <a:p>
            <a:pPr eaLnBrk="1" hangingPunct="1">
              <a:lnSpc>
                <a:spcPct val="90000"/>
              </a:lnSpc>
            </a:pPr>
            <a:r>
              <a:rPr lang="en-US" dirty="0"/>
              <a:t>Completeness</a:t>
            </a:r>
          </a:p>
          <a:p>
            <a:pPr lvl="1" eaLnBrk="1" hangingPunct="1">
              <a:lnSpc>
                <a:spcPct val="90000"/>
              </a:lnSpc>
            </a:pPr>
            <a:r>
              <a:rPr lang="en-US" dirty="0" smtClean="0"/>
              <a:t>All desired features/characteristics specified</a:t>
            </a:r>
          </a:p>
          <a:p>
            <a:pPr lvl="1" eaLnBrk="1" hangingPunct="1">
              <a:lnSpc>
                <a:spcPct val="90000"/>
              </a:lnSpc>
            </a:pPr>
            <a:r>
              <a:rPr lang="en-US" dirty="0" smtClean="0"/>
              <a:t>Hardest to satisfy</a:t>
            </a:r>
          </a:p>
          <a:p>
            <a:pPr lvl="1" eaLnBrk="1" hangingPunct="1">
              <a:lnSpc>
                <a:spcPct val="90000"/>
              </a:lnSpc>
            </a:pPr>
            <a:r>
              <a:rPr lang="en-US" dirty="0" smtClean="0"/>
              <a:t>Completeness and correctness strongly related</a:t>
            </a:r>
          </a:p>
          <a:p>
            <a:pPr eaLnBrk="1" hangingPunct="1">
              <a:lnSpc>
                <a:spcPct val="90000"/>
              </a:lnSpc>
            </a:pPr>
            <a:r>
              <a:rPr lang="en-US" dirty="0"/>
              <a:t>Unambiguous </a:t>
            </a:r>
          </a:p>
          <a:p>
            <a:pPr lvl="1" eaLnBrk="1" hangingPunct="1">
              <a:lnSpc>
                <a:spcPct val="90000"/>
              </a:lnSpc>
            </a:pPr>
            <a:r>
              <a:rPr lang="en-US" dirty="0" smtClean="0"/>
              <a:t>Each </a:t>
            </a:r>
            <a:r>
              <a:rPr lang="en-US" dirty="0" err="1" smtClean="0"/>
              <a:t>req</a:t>
            </a:r>
            <a:r>
              <a:rPr lang="en-US" dirty="0" smtClean="0"/>
              <a:t> has exactly one meaning</a:t>
            </a:r>
          </a:p>
          <a:p>
            <a:pPr lvl="1" eaLnBrk="1" hangingPunct="1">
              <a:lnSpc>
                <a:spcPct val="90000"/>
              </a:lnSpc>
            </a:pPr>
            <a:r>
              <a:rPr lang="en-US" dirty="0" smtClean="0"/>
              <a:t>Without this errors will creep in</a:t>
            </a:r>
          </a:p>
          <a:p>
            <a:pPr lvl="1" eaLnBrk="1" hangingPunct="1">
              <a:lnSpc>
                <a:spcPct val="90000"/>
              </a:lnSpc>
            </a:pPr>
            <a:r>
              <a:rPr lang="en-US" dirty="0" smtClean="0"/>
              <a:t>Important as natural languages often used</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58093C4-8401-4BEE-858B-A1BF77E1EC58}" type="slidenum">
              <a:rPr lang="en-US">
                <a:solidFill>
                  <a:srgbClr val="045C75"/>
                </a:solidFill>
              </a:rPr>
              <a:pPr/>
              <a:t>35</a:t>
            </a:fld>
            <a:endParaRPr lang="en-US">
              <a:solidFill>
                <a:srgbClr val="045C75"/>
              </a:solidFill>
            </a:endParaRPr>
          </a:p>
        </p:txBody>
      </p:sp>
    </p:spTree>
    <p:extLst>
      <p:ext uri="{BB962C8B-B14F-4D97-AF65-F5344CB8AC3E}">
        <p14:creationId xmlns:p14="http://schemas.microsoft.com/office/powerpoint/2010/main" xmlns="" val="2660079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Characteristics…</a:t>
            </a:r>
          </a:p>
        </p:txBody>
      </p:sp>
      <p:sp>
        <p:nvSpPr>
          <p:cNvPr id="40963" name="Rectangle 3"/>
          <p:cNvSpPr>
            <a:spLocks noGrp="1" noChangeArrowheads="1"/>
          </p:cNvSpPr>
          <p:nvPr>
            <p:ph idx="1"/>
          </p:nvPr>
        </p:nvSpPr>
        <p:spPr>
          <a:xfrm>
            <a:off x="254000" y="1825625"/>
            <a:ext cx="11099800" cy="4351338"/>
          </a:xfrm>
        </p:spPr>
        <p:txBody>
          <a:bodyPr/>
          <a:lstStyle/>
          <a:p>
            <a:pPr eaLnBrk="1" hangingPunct="1">
              <a:lnSpc>
                <a:spcPct val="90000"/>
              </a:lnSpc>
            </a:pPr>
            <a:r>
              <a:rPr lang="en-US" sz="2400" dirty="0"/>
              <a:t>Verifiability</a:t>
            </a:r>
          </a:p>
          <a:p>
            <a:pPr lvl="1" eaLnBrk="1" hangingPunct="1">
              <a:lnSpc>
                <a:spcPct val="90000"/>
              </a:lnSpc>
            </a:pPr>
            <a:r>
              <a:rPr lang="en-US" sz="2000" dirty="0"/>
              <a:t>There must exist a cost effective way of checking if </a:t>
            </a:r>
            <a:r>
              <a:rPr lang="en-US" sz="2000" dirty="0" err="1"/>
              <a:t>sw</a:t>
            </a:r>
            <a:r>
              <a:rPr lang="en-US" sz="2000" dirty="0"/>
              <a:t> satisfies requirements</a:t>
            </a:r>
          </a:p>
          <a:p>
            <a:pPr eaLnBrk="1" hangingPunct="1">
              <a:lnSpc>
                <a:spcPct val="90000"/>
              </a:lnSpc>
            </a:pPr>
            <a:r>
              <a:rPr lang="en-US" sz="2400" dirty="0"/>
              <a:t>Consistent</a:t>
            </a:r>
          </a:p>
          <a:p>
            <a:pPr lvl="1" eaLnBrk="1" hangingPunct="1">
              <a:lnSpc>
                <a:spcPct val="90000"/>
              </a:lnSpc>
            </a:pPr>
            <a:r>
              <a:rPr lang="en-US" sz="2000" dirty="0"/>
              <a:t>two requirements don’t contradict each other</a:t>
            </a:r>
          </a:p>
          <a:p>
            <a:pPr eaLnBrk="1" hangingPunct="1">
              <a:lnSpc>
                <a:spcPct val="90000"/>
              </a:lnSpc>
            </a:pPr>
            <a:r>
              <a:rPr lang="en-US" sz="2400" dirty="0"/>
              <a:t>Traceable</a:t>
            </a:r>
          </a:p>
          <a:p>
            <a:pPr lvl="1" eaLnBrk="1" hangingPunct="1">
              <a:lnSpc>
                <a:spcPct val="90000"/>
              </a:lnSpc>
            </a:pPr>
            <a:r>
              <a:rPr lang="en-US" sz="2000" dirty="0"/>
              <a:t>The origin of the </a:t>
            </a:r>
            <a:r>
              <a:rPr lang="en-US" sz="2000" dirty="0" err="1"/>
              <a:t>req</a:t>
            </a:r>
            <a:r>
              <a:rPr lang="en-US" sz="2000" dirty="0"/>
              <a:t>, and how the </a:t>
            </a:r>
            <a:r>
              <a:rPr lang="en-US" sz="2000" dirty="0" err="1"/>
              <a:t>req</a:t>
            </a:r>
            <a:r>
              <a:rPr lang="en-US" sz="2000" dirty="0"/>
              <a:t> relates to software elements can be determined</a:t>
            </a:r>
          </a:p>
          <a:p>
            <a:pPr eaLnBrk="1" hangingPunct="1">
              <a:lnSpc>
                <a:spcPct val="90000"/>
              </a:lnSpc>
            </a:pPr>
            <a:r>
              <a:rPr lang="en-US" sz="2400" dirty="0"/>
              <a:t>Ranked for importance/stability</a:t>
            </a:r>
          </a:p>
          <a:p>
            <a:pPr lvl="1" eaLnBrk="1" hangingPunct="1">
              <a:lnSpc>
                <a:spcPct val="90000"/>
              </a:lnSpc>
            </a:pPr>
            <a:r>
              <a:rPr lang="en-US" sz="2000" dirty="0"/>
              <a:t>Needed for prioritizing in construction</a:t>
            </a:r>
          </a:p>
          <a:p>
            <a:pPr lvl="1" eaLnBrk="1" hangingPunct="1">
              <a:lnSpc>
                <a:spcPct val="90000"/>
              </a:lnSpc>
            </a:pPr>
            <a:r>
              <a:rPr lang="en-US" sz="2000" dirty="0"/>
              <a:t>To reduce risks due to changing requirements</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9BA18A0-96F9-4F31-B56D-2C46B368AB88}" type="slidenum">
              <a:rPr lang="en-US">
                <a:solidFill>
                  <a:srgbClr val="045C75"/>
                </a:solidFill>
              </a:rPr>
              <a:pPr/>
              <a:t>36</a:t>
            </a:fld>
            <a:endParaRPr lang="en-US">
              <a:solidFill>
                <a:srgbClr val="045C75"/>
              </a:solidFill>
            </a:endParaRPr>
          </a:p>
        </p:txBody>
      </p:sp>
    </p:spTree>
    <p:extLst>
      <p:ext uri="{BB962C8B-B14F-4D97-AF65-F5344CB8AC3E}">
        <p14:creationId xmlns:p14="http://schemas.microsoft.com/office/powerpoint/2010/main" xmlns="" val="7760754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Requirements document structure</a:t>
            </a:r>
          </a:p>
        </p:txBody>
      </p:sp>
      <p:sp>
        <p:nvSpPr>
          <p:cNvPr id="51203" name="Rectangle 3"/>
          <p:cNvSpPr>
            <a:spLocks noGrp="1" noChangeArrowheads="1"/>
          </p:cNvSpPr>
          <p:nvPr>
            <p:ph idx="1"/>
          </p:nvPr>
        </p:nvSpPr>
        <p:spPr/>
        <p:txBody>
          <a:bodyPr>
            <a:normAutofit lnSpcReduction="10000"/>
          </a:bodyPr>
          <a:lstStyle/>
          <a:p>
            <a:pPr eaLnBrk="1" hangingPunct="1">
              <a:lnSpc>
                <a:spcPct val="90000"/>
              </a:lnSpc>
            </a:pPr>
            <a:r>
              <a:rPr lang="en-GB" sz="2400" dirty="0"/>
              <a:t>Preface</a:t>
            </a:r>
          </a:p>
          <a:p>
            <a:pPr eaLnBrk="1" hangingPunct="1">
              <a:lnSpc>
                <a:spcPct val="90000"/>
              </a:lnSpc>
            </a:pPr>
            <a:r>
              <a:rPr lang="en-GB" sz="2400" dirty="0"/>
              <a:t>Introduction</a:t>
            </a:r>
          </a:p>
          <a:p>
            <a:pPr eaLnBrk="1" hangingPunct="1">
              <a:lnSpc>
                <a:spcPct val="90000"/>
              </a:lnSpc>
            </a:pPr>
            <a:r>
              <a:rPr lang="en-GB" sz="2400" dirty="0"/>
              <a:t>Glossary</a:t>
            </a:r>
          </a:p>
          <a:p>
            <a:pPr eaLnBrk="1" hangingPunct="1">
              <a:lnSpc>
                <a:spcPct val="90000"/>
              </a:lnSpc>
            </a:pPr>
            <a:r>
              <a:rPr lang="en-GB" sz="2400" dirty="0"/>
              <a:t>User requirements definition</a:t>
            </a:r>
          </a:p>
          <a:p>
            <a:pPr eaLnBrk="1" hangingPunct="1">
              <a:lnSpc>
                <a:spcPct val="90000"/>
              </a:lnSpc>
            </a:pPr>
            <a:r>
              <a:rPr lang="en-GB" sz="2400" dirty="0"/>
              <a:t>System architecture</a:t>
            </a:r>
          </a:p>
          <a:p>
            <a:pPr eaLnBrk="1" hangingPunct="1">
              <a:lnSpc>
                <a:spcPct val="90000"/>
              </a:lnSpc>
            </a:pPr>
            <a:r>
              <a:rPr lang="en-GB" sz="2400" dirty="0"/>
              <a:t>System requirements specification</a:t>
            </a:r>
          </a:p>
          <a:p>
            <a:pPr eaLnBrk="1" hangingPunct="1">
              <a:lnSpc>
                <a:spcPct val="90000"/>
              </a:lnSpc>
            </a:pPr>
            <a:r>
              <a:rPr lang="en-GB" sz="2400" dirty="0"/>
              <a:t>System models</a:t>
            </a:r>
          </a:p>
          <a:p>
            <a:pPr eaLnBrk="1" hangingPunct="1">
              <a:lnSpc>
                <a:spcPct val="90000"/>
              </a:lnSpc>
            </a:pPr>
            <a:r>
              <a:rPr lang="en-GB" sz="2400" dirty="0"/>
              <a:t>System evolution</a:t>
            </a:r>
          </a:p>
          <a:p>
            <a:pPr eaLnBrk="1" hangingPunct="1">
              <a:lnSpc>
                <a:spcPct val="90000"/>
              </a:lnSpc>
            </a:pPr>
            <a:r>
              <a:rPr lang="en-GB" sz="2400" dirty="0"/>
              <a:t>Appendices</a:t>
            </a:r>
          </a:p>
          <a:p>
            <a:pPr eaLnBrk="1" hangingPunct="1">
              <a:lnSpc>
                <a:spcPct val="90000"/>
              </a:lnSpc>
            </a:pPr>
            <a:r>
              <a:rPr lang="en-GB" sz="2400" dirty="0"/>
              <a:t>Index</a:t>
            </a:r>
          </a:p>
        </p:txBody>
      </p:sp>
      <p:sp>
        <p:nvSpPr>
          <p:cNvPr id="5120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B257C7-3CCF-41FC-ACB9-5FD20F81890F}" type="slidenum">
              <a:rPr lang="en-US" sz="1200">
                <a:solidFill>
                  <a:srgbClr val="898989"/>
                </a:solidFill>
                <a:latin typeface="Times" panose="02020603050405020304" pitchFamily="18" charset="0"/>
              </a:rPr>
              <a:pPr>
                <a:spcBef>
                  <a:spcPct val="0"/>
                </a:spcBef>
                <a:buFontTx/>
                <a:buNone/>
              </a:pPr>
              <a:t>37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218150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03">
                                            <p:txEl>
                                              <p:pRg st="4" end="4"/>
                                            </p:txEl>
                                          </p:spTgt>
                                        </p:tgtEl>
                                        <p:attrNameLst>
                                          <p:attrName>style.visibility</p:attrName>
                                        </p:attrNameLst>
                                      </p:cBhvr>
                                      <p:to>
                                        <p:strVal val="visible"/>
                                      </p:to>
                                    </p:set>
                                    <p:anim calcmode="lin" valueType="num">
                                      <p:cBhvr additive="base">
                                        <p:cTn id="31"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03">
                                            <p:txEl>
                                              <p:pRg st="5" end="5"/>
                                            </p:txEl>
                                          </p:spTgt>
                                        </p:tgtEl>
                                        <p:attrNameLst>
                                          <p:attrName>style.visibility</p:attrName>
                                        </p:attrNameLst>
                                      </p:cBhvr>
                                      <p:to>
                                        <p:strVal val="visible"/>
                                      </p:to>
                                    </p:set>
                                    <p:anim calcmode="lin" valueType="num">
                                      <p:cBhvr additive="base">
                                        <p:cTn id="37"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03">
                                            <p:txEl>
                                              <p:pRg st="6" end="6"/>
                                            </p:txEl>
                                          </p:spTgt>
                                        </p:tgtEl>
                                        <p:attrNameLst>
                                          <p:attrName>style.visibility</p:attrName>
                                        </p:attrNameLst>
                                      </p:cBhvr>
                                      <p:to>
                                        <p:strVal val="visible"/>
                                      </p:to>
                                    </p:set>
                                    <p:anim calcmode="lin" valueType="num">
                                      <p:cBhvr additive="base">
                                        <p:cTn id="43"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03">
                                            <p:txEl>
                                              <p:pRg st="7" end="7"/>
                                            </p:txEl>
                                          </p:spTgt>
                                        </p:tgtEl>
                                        <p:attrNameLst>
                                          <p:attrName>style.visibility</p:attrName>
                                        </p:attrNameLst>
                                      </p:cBhvr>
                                      <p:to>
                                        <p:strVal val="visible"/>
                                      </p:to>
                                    </p:set>
                                    <p:anim calcmode="lin" valueType="num">
                                      <p:cBhvr additive="base">
                                        <p:cTn id="49"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203">
                                            <p:txEl>
                                              <p:pRg st="8" end="8"/>
                                            </p:txEl>
                                          </p:spTgt>
                                        </p:tgtEl>
                                        <p:attrNameLst>
                                          <p:attrName>style.visibility</p:attrName>
                                        </p:attrNameLst>
                                      </p:cBhvr>
                                      <p:to>
                                        <p:strVal val="visible"/>
                                      </p:to>
                                    </p:set>
                                    <p:anim calcmode="lin" valueType="num">
                                      <p:cBhvr additive="base">
                                        <p:cTn id="55"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2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1203">
                                            <p:txEl>
                                              <p:pRg st="9" end="9"/>
                                            </p:txEl>
                                          </p:spTgt>
                                        </p:tgtEl>
                                        <p:attrNameLst>
                                          <p:attrName>style.visibility</p:attrName>
                                        </p:attrNameLst>
                                      </p:cBhvr>
                                      <p:to>
                                        <p:strVal val="visible"/>
                                      </p:to>
                                    </p:set>
                                    <p:anim calcmode="lin" valueType="num">
                                      <p:cBhvr additive="base">
                                        <p:cTn id="61" dur="5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671414-90D1-40B9-98AF-A4BB7E37A9E2}" type="slidenum">
              <a:rPr lang="en-US" sz="1200">
                <a:solidFill>
                  <a:srgbClr val="898989"/>
                </a:solidFill>
                <a:latin typeface="Times" panose="02020603050405020304" pitchFamily="18" charset="0"/>
              </a:rPr>
              <a:pPr>
                <a:spcBef>
                  <a:spcPct val="0"/>
                </a:spcBef>
                <a:buFontTx/>
                <a:buNone/>
              </a:pPr>
              <a:t>38</a:t>
            </a:fld>
            <a:endParaRPr lang="en-US" sz="1200">
              <a:solidFill>
                <a:srgbClr val="898989"/>
              </a:solidFill>
              <a:latin typeface="Times" panose="02020603050405020304" pitchFamily="18" charset="0"/>
            </a:endParaRPr>
          </a:p>
        </p:txBody>
      </p:sp>
      <p:pic>
        <p:nvPicPr>
          <p:cNvPr id="5222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143000" y="0"/>
            <a:ext cx="9906000" cy="6858000"/>
          </a:xfrm>
          <a:noFill/>
        </p:spPr>
      </p:pic>
    </p:spTree>
    <p:extLst>
      <p:ext uri="{BB962C8B-B14F-4D97-AF65-F5344CB8AC3E}">
        <p14:creationId xmlns:p14="http://schemas.microsoft.com/office/powerpoint/2010/main" xmlns="" val="245214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a:t>
            </a:r>
            <a:endParaRPr lang="en-GB" dirty="0"/>
          </a:p>
        </p:txBody>
      </p:sp>
      <p:sp>
        <p:nvSpPr>
          <p:cNvPr id="3" name="Content Placeholder 2"/>
          <p:cNvSpPr>
            <a:spLocks noGrp="1"/>
          </p:cNvSpPr>
          <p:nvPr>
            <p:ph idx="1"/>
          </p:nvPr>
        </p:nvSpPr>
        <p:spPr>
          <a:xfrm>
            <a:off x="838200" y="1825625"/>
            <a:ext cx="11119338" cy="4351338"/>
          </a:xfrm>
        </p:spPr>
        <p:txBody>
          <a:bodyPr/>
          <a:lstStyle/>
          <a:p>
            <a:r>
              <a:rPr lang="en-GB" dirty="0"/>
              <a:t>To learn aspects of </a:t>
            </a:r>
            <a:r>
              <a:rPr lang="en-GB" dirty="0" smtClean="0"/>
              <a:t>previous semester project, </a:t>
            </a:r>
            <a:r>
              <a:rPr lang="en-GB" dirty="0"/>
              <a:t>try to </a:t>
            </a:r>
            <a:r>
              <a:rPr lang="en-GB" dirty="0" smtClean="0"/>
              <a:t>Re-define SRS  (Previous semester project).</a:t>
            </a:r>
          </a:p>
          <a:p>
            <a:endParaRPr lang="en-GB" dirty="0"/>
          </a:p>
          <a:p>
            <a:r>
              <a:rPr lang="en-GB" b="1" dirty="0"/>
              <a:t>Aim</a:t>
            </a:r>
            <a:r>
              <a:rPr lang="en-GB" dirty="0"/>
              <a:t>: To know the concepts of </a:t>
            </a:r>
            <a:r>
              <a:rPr lang="en-GB" dirty="0" smtClean="0"/>
              <a:t> </a:t>
            </a:r>
            <a:r>
              <a:rPr lang="en-GB" dirty="0"/>
              <a:t>project and define SRS according to SDLC</a:t>
            </a:r>
          </a:p>
          <a:p>
            <a:r>
              <a:rPr lang="en-GB" b="1" dirty="0"/>
              <a:t>Inpu</a:t>
            </a:r>
            <a:r>
              <a:rPr lang="en-GB" dirty="0"/>
              <a:t>t: Current project</a:t>
            </a:r>
          </a:p>
          <a:p>
            <a:r>
              <a:rPr lang="en-GB" b="1" dirty="0"/>
              <a:t>Conclusion</a:t>
            </a:r>
            <a:r>
              <a:rPr lang="en-GB" dirty="0"/>
              <a:t>: Define SRS of current project.</a:t>
            </a:r>
          </a:p>
        </p:txBody>
      </p:sp>
    </p:spTree>
    <p:extLst>
      <p:ext uri="{BB962C8B-B14F-4D97-AF65-F5344CB8AC3E}">
        <p14:creationId xmlns:p14="http://schemas.microsoft.com/office/powerpoint/2010/main" xmlns="" val="303781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838200" y="2149523"/>
            <a:ext cx="10680511" cy="3446060"/>
          </a:xfrm>
          <a:prstGeom prst="rect">
            <a:avLst/>
          </a:prstGeom>
          <a:solidFill>
            <a:srgbClr val="CC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6147" name="Rectangle 2"/>
          <p:cNvSpPr>
            <a:spLocks noGrp="1" noChangeArrowheads="1"/>
          </p:cNvSpPr>
          <p:nvPr>
            <p:ph type="title"/>
          </p:nvPr>
        </p:nvSpPr>
        <p:spPr/>
        <p:txBody>
          <a:bodyPr/>
          <a:lstStyle/>
          <a:p>
            <a:pPr eaLnBrk="1" hangingPunct="1"/>
            <a:r>
              <a:rPr lang="en-GB" smtClean="0"/>
              <a:t>Requirements abstraction (Davis)</a:t>
            </a:r>
          </a:p>
        </p:txBody>
      </p:sp>
      <p:graphicFrame>
        <p:nvGraphicFramePr>
          <p:cNvPr id="6148" name="Object 4"/>
          <p:cNvGraphicFramePr>
            <a:graphicFrameLocks noChangeAspect="1"/>
          </p:cNvGraphicFramePr>
          <p:nvPr/>
        </p:nvGraphicFramePr>
        <p:xfrm>
          <a:off x="1668464" y="2438400"/>
          <a:ext cx="8956675" cy="2946400"/>
        </p:xfrm>
        <a:graphic>
          <a:graphicData uri="http://schemas.openxmlformats.org/presentationml/2006/ole">
            <p:oleObj spid="_x0000_s1050" name="Document" r:id="rId3" imgW="5483491" imgH="1810505" progId="Word.Document.8">
              <p:embed/>
            </p:oleObj>
          </a:graphicData>
        </a:graphic>
      </p:graphicFrame>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0D4F74-8428-473B-ABFF-D3386E81616A}" type="slidenum">
              <a:rPr lang="en-US" sz="1200">
                <a:solidFill>
                  <a:srgbClr val="898989"/>
                </a:solidFill>
                <a:latin typeface="Times" panose="02020603050405020304" pitchFamily="18" charset="0"/>
              </a:rPr>
              <a:pPr>
                <a:spcBef>
                  <a:spcPct val="0"/>
                </a:spcBef>
                <a:buFontTx/>
                <a:buNone/>
              </a:pPr>
              <a:t>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0441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6"/>
                                        </p:tgtEl>
                                        <p:attrNameLst>
                                          <p:attrName>style.visibility</p:attrName>
                                        </p:attrNameLst>
                                      </p:cBhvr>
                                      <p:to>
                                        <p:strVal val="visible"/>
                                      </p:to>
                                    </p:set>
                                    <p:anim calcmode="lin" valueType="num">
                                      <p:cBhvr additive="base">
                                        <p:cTn id="11" dur="500" fill="hold"/>
                                        <p:tgtEl>
                                          <p:spTgt spid="6146"/>
                                        </p:tgtEl>
                                        <p:attrNameLst>
                                          <p:attrName>ppt_x</p:attrName>
                                        </p:attrNameLst>
                                      </p:cBhvr>
                                      <p:tavLst>
                                        <p:tav tm="0">
                                          <p:val>
                                            <p:strVal val="#ppt_x"/>
                                          </p:val>
                                        </p:tav>
                                        <p:tav tm="100000">
                                          <p:val>
                                            <p:strVal val="#ppt_x"/>
                                          </p:val>
                                        </p:tav>
                                      </p:tavLst>
                                    </p:anim>
                                    <p:anim calcmode="lin" valueType="num">
                                      <p:cBhvr additive="base">
                                        <p:cTn id="12"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20850" y="304800"/>
            <a:ext cx="9658350" cy="1104900"/>
          </a:xfrm>
          <a:noFill/>
        </p:spPr>
        <p:txBody>
          <a:bodyPr vert="horz" lIns="90487" tIns="44450" rIns="90487" bIns="44450" rtlCol="0" anchor="ctr">
            <a:normAutofit/>
          </a:bodyPr>
          <a:lstStyle/>
          <a:p>
            <a:pPr eaLnBrk="1" hangingPunct="1"/>
            <a:r>
              <a:rPr lang="en-GB" smtClean="0"/>
              <a:t>Types of requirement</a:t>
            </a:r>
          </a:p>
        </p:txBody>
      </p:sp>
      <p:sp>
        <p:nvSpPr>
          <p:cNvPr id="9219" name="Rectangle 3"/>
          <p:cNvSpPr>
            <a:spLocks noGrp="1" noChangeArrowheads="1"/>
          </p:cNvSpPr>
          <p:nvPr>
            <p:ph idx="1"/>
          </p:nvPr>
        </p:nvSpPr>
        <p:spPr/>
        <p:txBody>
          <a:bodyPr vert="horz" lIns="90487" tIns="44450" rIns="90487" bIns="44450" rtlCol="0">
            <a:normAutofit/>
          </a:bodyPr>
          <a:lstStyle/>
          <a:p>
            <a:pPr>
              <a:defRPr/>
            </a:pPr>
            <a:r>
              <a:rPr lang="en-GB" dirty="0" smtClean="0">
                <a:solidFill>
                  <a:srgbClr val="FF0000"/>
                </a:solidFill>
              </a:rPr>
              <a:t>User requirements</a:t>
            </a:r>
          </a:p>
          <a:p>
            <a:pPr lvl="1" algn="just">
              <a:defRPr/>
            </a:pPr>
            <a:r>
              <a:rPr lang="en-GB" dirty="0" smtClean="0">
                <a:solidFill>
                  <a:srgbClr val="FF0000"/>
                </a:solidFill>
              </a:rPr>
              <a:t>Statements in natural language plus diagrams of the services the system provides and its operational constraints. Written for customers.</a:t>
            </a:r>
          </a:p>
          <a:p>
            <a:pPr>
              <a:defRPr/>
            </a:pPr>
            <a:r>
              <a:rPr lang="en-GB" dirty="0" smtClean="0">
                <a:solidFill>
                  <a:srgbClr val="7030A0"/>
                </a:solidFill>
              </a:rPr>
              <a:t>System requirements</a:t>
            </a:r>
          </a:p>
          <a:p>
            <a:pPr lvl="1" algn="just">
              <a:defRPr/>
            </a:pPr>
            <a:r>
              <a:rPr lang="en-GB" dirty="0" smtClean="0">
                <a:solidFill>
                  <a:srgbClr val="7030A0"/>
                </a:solidFill>
              </a:rPr>
              <a:t>A structured document setting out detailed descriptions of the system’s functions, services and operational constraints. Defines what should be implemented so may be part of a contract between client and contractor.</a:t>
            </a:r>
          </a:p>
        </p:txBody>
      </p:sp>
      <p:sp>
        <p:nvSpPr>
          <p:cNvPr id="7172"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D517A5-6DA6-439C-86DF-A076D7468953}" type="slidenum">
              <a:rPr lang="en-US" sz="1200">
                <a:solidFill>
                  <a:srgbClr val="898989"/>
                </a:solidFill>
                <a:latin typeface="Times" panose="02020603050405020304" pitchFamily="18" charset="0"/>
              </a:rPr>
              <a:pPr>
                <a:spcBef>
                  <a:spcPct val="0"/>
                </a:spcBef>
                <a:buFontTx/>
                <a:buNone/>
              </a:pPr>
              <a:t>5</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4180116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Definitions and specifications</a:t>
            </a:r>
          </a:p>
        </p:txBody>
      </p:sp>
      <p:grpSp>
        <p:nvGrpSpPr>
          <p:cNvPr id="8196" name="Group 9"/>
          <p:cNvGrpSpPr>
            <a:grpSpLocks noChangeAspect="1"/>
          </p:cNvGrpSpPr>
          <p:nvPr/>
        </p:nvGrpSpPr>
        <p:grpSpPr bwMode="auto">
          <a:xfrm>
            <a:off x="3048000" y="1600200"/>
            <a:ext cx="6324600" cy="4681538"/>
            <a:chOff x="1200" y="1008"/>
            <a:chExt cx="3984" cy="2949"/>
          </a:xfrm>
        </p:grpSpPr>
        <p:sp>
          <p:nvSpPr>
            <p:cNvPr id="8198" name="AutoShape 8"/>
            <p:cNvSpPr>
              <a:spLocks noChangeAspect="1" noChangeArrowheads="1" noTextEdit="1"/>
            </p:cNvSpPr>
            <p:nvPr/>
          </p:nvSpPr>
          <p:spPr bwMode="auto">
            <a:xfrm>
              <a:off x="1200" y="1008"/>
              <a:ext cx="3984" cy="2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199" name="Rectangle 10"/>
            <p:cNvSpPr>
              <a:spLocks noChangeArrowheads="1"/>
            </p:cNvSpPr>
            <p:nvPr/>
          </p:nvSpPr>
          <p:spPr bwMode="auto">
            <a:xfrm>
              <a:off x="1200" y="1008"/>
              <a:ext cx="3984" cy="2949"/>
            </a:xfrm>
            <a:prstGeom prst="rect">
              <a:avLst/>
            </a:prstGeom>
            <a:noFill/>
            <a:ln w="0">
              <a:solidFill>
                <a:srgbClr val="FFFFFE"/>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200" name="Rectangle 11"/>
            <p:cNvSpPr>
              <a:spLocks noChangeArrowheads="1"/>
            </p:cNvSpPr>
            <p:nvPr/>
          </p:nvSpPr>
          <p:spPr bwMode="auto">
            <a:xfrm>
              <a:off x="1264" y="2149"/>
              <a:ext cx="3899" cy="1787"/>
            </a:xfrm>
            <a:prstGeom prst="rect">
              <a:avLst/>
            </a:prstGeom>
            <a:solidFill>
              <a:srgbClr val="00AFE9"/>
            </a:solidFill>
            <a:ln w="22225">
              <a:solidFill>
                <a:srgbClr val="00AFE9"/>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201" name="Rectangle 12"/>
            <p:cNvSpPr>
              <a:spLocks noChangeArrowheads="1"/>
            </p:cNvSpPr>
            <p:nvPr/>
          </p:nvSpPr>
          <p:spPr bwMode="auto">
            <a:xfrm>
              <a:off x="1264" y="1284"/>
              <a:ext cx="3899" cy="440"/>
            </a:xfrm>
            <a:prstGeom prst="rect">
              <a:avLst/>
            </a:prstGeom>
            <a:solidFill>
              <a:srgbClr val="00AFE9"/>
            </a:solidFill>
            <a:ln w="22225">
              <a:solidFill>
                <a:srgbClr val="00AFE9"/>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202" name="Rectangle 13"/>
            <p:cNvSpPr>
              <a:spLocks noChangeArrowheads="1"/>
            </p:cNvSpPr>
            <p:nvPr/>
          </p:nvSpPr>
          <p:spPr bwMode="auto">
            <a:xfrm>
              <a:off x="1235" y="2107"/>
              <a:ext cx="3899" cy="1786"/>
            </a:xfrm>
            <a:prstGeom prst="rect">
              <a:avLst/>
            </a:prstGeom>
            <a:solidFill>
              <a:srgbClr val="FFFFFF"/>
            </a:solidFill>
            <a:ln w="22225">
              <a:solidFill>
                <a:srgbClr val="0083D7"/>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203" name="Rectangle 14"/>
            <p:cNvSpPr>
              <a:spLocks noChangeArrowheads="1"/>
            </p:cNvSpPr>
            <p:nvPr/>
          </p:nvSpPr>
          <p:spPr bwMode="auto">
            <a:xfrm>
              <a:off x="1235" y="1242"/>
              <a:ext cx="3899" cy="440"/>
            </a:xfrm>
            <a:prstGeom prst="rect">
              <a:avLst/>
            </a:prstGeom>
            <a:solidFill>
              <a:srgbClr val="FFFFFF"/>
            </a:solidFill>
            <a:ln w="22225">
              <a:solidFill>
                <a:srgbClr val="0083D7"/>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204" name="Rectangle 15"/>
            <p:cNvSpPr>
              <a:spLocks noChangeArrowheads="1"/>
            </p:cNvSpPr>
            <p:nvPr/>
          </p:nvSpPr>
          <p:spPr bwMode="auto">
            <a:xfrm>
              <a:off x="1356" y="1320"/>
              <a:ext cx="19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a:solidFill>
                    <a:srgbClr val="000000"/>
                  </a:solidFill>
                  <a:latin typeface="Formata Regular" charset="0"/>
                </a:rPr>
                <a:t>1. T</a:t>
              </a:r>
              <a:endParaRPr lang="en-US" sz="2400" dirty="0">
                <a:latin typeface="Times" panose="02020603050405020304" pitchFamily="18" charset="0"/>
              </a:endParaRPr>
            </a:p>
          </p:txBody>
        </p:sp>
        <p:sp>
          <p:nvSpPr>
            <p:cNvPr id="8205" name="Rectangle 16"/>
            <p:cNvSpPr>
              <a:spLocks noChangeArrowheads="1"/>
            </p:cNvSpPr>
            <p:nvPr/>
          </p:nvSpPr>
          <p:spPr bwMode="auto">
            <a:xfrm>
              <a:off x="1540" y="1320"/>
              <a:ext cx="42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he softw</a:t>
              </a:r>
              <a:endParaRPr lang="en-US" sz="2400">
                <a:latin typeface="Times" panose="02020603050405020304" pitchFamily="18" charset="0"/>
              </a:endParaRPr>
            </a:p>
          </p:txBody>
        </p:sp>
        <p:sp>
          <p:nvSpPr>
            <p:cNvPr id="8206" name="Rectangle 17"/>
            <p:cNvSpPr>
              <a:spLocks noChangeArrowheads="1"/>
            </p:cNvSpPr>
            <p:nvPr/>
          </p:nvSpPr>
          <p:spPr bwMode="auto">
            <a:xfrm>
              <a:off x="1966" y="1320"/>
              <a:ext cx="10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ar</a:t>
              </a:r>
              <a:endParaRPr lang="en-US" sz="2400">
                <a:latin typeface="Times" panose="02020603050405020304" pitchFamily="18" charset="0"/>
              </a:endParaRPr>
            </a:p>
          </p:txBody>
        </p:sp>
        <p:sp>
          <p:nvSpPr>
            <p:cNvPr id="8207" name="Rectangle 18"/>
            <p:cNvSpPr>
              <a:spLocks noChangeArrowheads="1"/>
            </p:cNvSpPr>
            <p:nvPr/>
          </p:nvSpPr>
          <p:spPr bwMode="auto">
            <a:xfrm>
              <a:off x="2065" y="1320"/>
              <a:ext cx="18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 m</a:t>
              </a:r>
              <a:endParaRPr lang="en-US" sz="2400">
                <a:latin typeface="Times" panose="02020603050405020304" pitchFamily="18" charset="0"/>
              </a:endParaRPr>
            </a:p>
          </p:txBody>
        </p:sp>
        <p:sp>
          <p:nvSpPr>
            <p:cNvPr id="8208" name="Rectangle 19"/>
            <p:cNvSpPr>
              <a:spLocks noChangeArrowheads="1"/>
            </p:cNvSpPr>
            <p:nvPr/>
          </p:nvSpPr>
          <p:spPr bwMode="auto">
            <a:xfrm>
              <a:off x="2263" y="1320"/>
              <a:ext cx="2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ust pr</a:t>
              </a:r>
              <a:endParaRPr lang="en-US" sz="2400">
                <a:latin typeface="Times" panose="02020603050405020304" pitchFamily="18" charset="0"/>
              </a:endParaRPr>
            </a:p>
          </p:txBody>
        </p:sp>
        <p:sp>
          <p:nvSpPr>
            <p:cNvPr id="8209" name="Rectangle 20"/>
            <p:cNvSpPr>
              <a:spLocks noChangeArrowheads="1"/>
            </p:cNvSpPr>
            <p:nvPr/>
          </p:nvSpPr>
          <p:spPr bwMode="auto">
            <a:xfrm>
              <a:off x="2547" y="1320"/>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o</a:t>
              </a:r>
              <a:endParaRPr lang="en-US" sz="2400">
                <a:latin typeface="Times" panose="02020603050405020304" pitchFamily="18" charset="0"/>
              </a:endParaRPr>
            </a:p>
          </p:txBody>
        </p:sp>
        <p:sp>
          <p:nvSpPr>
            <p:cNvPr id="8210" name="Rectangle 21"/>
            <p:cNvSpPr>
              <a:spLocks noChangeArrowheads="1"/>
            </p:cNvSpPr>
            <p:nvPr/>
          </p:nvSpPr>
          <p:spPr bwMode="auto">
            <a:xfrm>
              <a:off x="2604" y="1320"/>
              <a:ext cx="79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vide a means of</a:t>
              </a:r>
              <a:endParaRPr lang="en-US" sz="2400">
                <a:latin typeface="Times" panose="02020603050405020304" pitchFamily="18" charset="0"/>
              </a:endParaRPr>
            </a:p>
          </p:txBody>
        </p:sp>
        <p:sp>
          <p:nvSpPr>
            <p:cNvPr id="8211" name="Rectangle 22"/>
            <p:cNvSpPr>
              <a:spLocks noChangeArrowheads="1"/>
            </p:cNvSpPr>
            <p:nvPr/>
          </p:nvSpPr>
          <p:spPr bwMode="auto">
            <a:xfrm>
              <a:off x="3426" y="1320"/>
              <a:ext cx="6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r</a:t>
              </a:r>
              <a:endParaRPr lang="en-US" sz="2400">
                <a:latin typeface="Times" panose="02020603050405020304" pitchFamily="18" charset="0"/>
              </a:endParaRPr>
            </a:p>
          </p:txBody>
        </p:sp>
        <p:sp>
          <p:nvSpPr>
            <p:cNvPr id="8212" name="Rectangle 23"/>
            <p:cNvSpPr>
              <a:spLocks noChangeArrowheads="1"/>
            </p:cNvSpPr>
            <p:nvPr/>
          </p:nvSpPr>
          <p:spPr bwMode="auto">
            <a:xfrm>
              <a:off x="3497" y="1320"/>
              <a:ext cx="1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epr</a:t>
              </a:r>
              <a:endParaRPr lang="en-US" sz="2400">
                <a:latin typeface="Times" panose="02020603050405020304" pitchFamily="18" charset="0"/>
              </a:endParaRPr>
            </a:p>
          </p:txBody>
        </p:sp>
        <p:sp>
          <p:nvSpPr>
            <p:cNvPr id="8213" name="Rectangle 24"/>
            <p:cNvSpPr>
              <a:spLocks noChangeArrowheads="1"/>
            </p:cNvSpPr>
            <p:nvPr/>
          </p:nvSpPr>
          <p:spPr bwMode="auto">
            <a:xfrm>
              <a:off x="3653" y="1320"/>
              <a:ext cx="645"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esenting and</a:t>
              </a:r>
              <a:endParaRPr lang="en-US" sz="2400">
                <a:latin typeface="Times" panose="02020603050405020304" pitchFamily="18" charset="0"/>
              </a:endParaRPr>
            </a:p>
          </p:txBody>
        </p:sp>
        <p:sp>
          <p:nvSpPr>
            <p:cNvPr id="8214" name="Rectangle 25"/>
            <p:cNvSpPr>
              <a:spLocks noChangeArrowheads="1"/>
            </p:cNvSpPr>
            <p:nvPr/>
          </p:nvSpPr>
          <p:spPr bwMode="auto">
            <a:xfrm>
              <a:off x="1356" y="1462"/>
              <a:ext cx="125"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 </a:t>
              </a:r>
              <a:endParaRPr lang="en-US" sz="2400">
                <a:latin typeface="Times" panose="02020603050405020304" pitchFamily="18" charset="0"/>
              </a:endParaRPr>
            </a:p>
          </p:txBody>
        </p:sp>
        <p:sp>
          <p:nvSpPr>
            <p:cNvPr id="8215" name="Rectangle 26"/>
            <p:cNvSpPr>
              <a:spLocks noChangeArrowheads="1"/>
            </p:cNvSpPr>
            <p:nvPr/>
          </p:nvSpPr>
          <p:spPr bwMode="auto">
            <a:xfrm>
              <a:off x="1484" y="1462"/>
              <a:ext cx="59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accessing e</a:t>
              </a:r>
              <a:endParaRPr lang="en-US" sz="2400">
                <a:latin typeface="Times" panose="02020603050405020304" pitchFamily="18" charset="0"/>
              </a:endParaRPr>
            </a:p>
          </p:txBody>
        </p:sp>
        <p:sp>
          <p:nvSpPr>
            <p:cNvPr id="8216" name="Rectangle 27"/>
            <p:cNvSpPr>
              <a:spLocks noChangeArrowheads="1"/>
            </p:cNvSpPr>
            <p:nvPr/>
          </p:nvSpPr>
          <p:spPr bwMode="auto">
            <a:xfrm>
              <a:off x="2051" y="1462"/>
              <a:ext cx="72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xternal files cr</a:t>
              </a:r>
              <a:endParaRPr lang="en-US" sz="2400">
                <a:latin typeface="Times" panose="02020603050405020304" pitchFamily="18" charset="0"/>
              </a:endParaRPr>
            </a:p>
          </p:txBody>
        </p:sp>
        <p:sp>
          <p:nvSpPr>
            <p:cNvPr id="8217" name="Rectangle 28"/>
            <p:cNvSpPr>
              <a:spLocks noChangeArrowheads="1"/>
            </p:cNvSpPr>
            <p:nvPr/>
          </p:nvSpPr>
          <p:spPr bwMode="auto">
            <a:xfrm>
              <a:off x="2745" y="1462"/>
              <a:ext cx="1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ea</a:t>
              </a:r>
              <a:endParaRPr lang="en-US" sz="2400">
                <a:latin typeface="Times" panose="02020603050405020304" pitchFamily="18" charset="0"/>
              </a:endParaRPr>
            </a:p>
          </p:txBody>
        </p:sp>
        <p:sp>
          <p:nvSpPr>
            <p:cNvPr id="8218" name="Rectangle 29"/>
            <p:cNvSpPr>
              <a:spLocks noChangeArrowheads="1"/>
            </p:cNvSpPr>
            <p:nvPr/>
          </p:nvSpPr>
          <p:spPr bwMode="auto">
            <a:xfrm>
              <a:off x="2873" y="1462"/>
              <a:ext cx="25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ted b</a:t>
              </a:r>
              <a:endParaRPr lang="en-US" sz="2400">
                <a:latin typeface="Times" panose="02020603050405020304" pitchFamily="18" charset="0"/>
              </a:endParaRPr>
            </a:p>
          </p:txBody>
        </p:sp>
        <p:sp>
          <p:nvSpPr>
            <p:cNvPr id="8219" name="Rectangle 30"/>
            <p:cNvSpPr>
              <a:spLocks noChangeArrowheads="1"/>
            </p:cNvSpPr>
            <p:nvPr/>
          </p:nvSpPr>
          <p:spPr bwMode="auto">
            <a:xfrm>
              <a:off x="3128" y="1462"/>
              <a:ext cx="61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a:solidFill>
                    <a:srgbClr val="000000"/>
                  </a:solidFill>
                  <a:latin typeface="Formata Regular" charset="0"/>
                </a:rPr>
                <a:t>y other tools</a:t>
              </a:r>
              <a:endParaRPr lang="en-US" sz="2400" dirty="0">
                <a:latin typeface="Times" panose="02020603050405020304" pitchFamily="18" charset="0"/>
              </a:endParaRPr>
            </a:p>
          </p:txBody>
        </p:sp>
        <p:sp>
          <p:nvSpPr>
            <p:cNvPr id="8220" name="Rectangle 31"/>
            <p:cNvSpPr>
              <a:spLocks noChangeArrowheads="1"/>
            </p:cNvSpPr>
            <p:nvPr/>
          </p:nvSpPr>
          <p:spPr bwMode="auto">
            <a:xfrm>
              <a:off x="3752" y="1462"/>
              <a:ext cx="3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t>
              </a:r>
              <a:endParaRPr lang="en-US" sz="2400">
                <a:latin typeface="Times" panose="02020603050405020304" pitchFamily="18" charset="0"/>
              </a:endParaRPr>
            </a:p>
          </p:txBody>
        </p:sp>
        <p:sp>
          <p:nvSpPr>
            <p:cNvPr id="8221" name="Rectangle 32"/>
            <p:cNvSpPr>
              <a:spLocks noChangeArrowheads="1"/>
            </p:cNvSpPr>
            <p:nvPr/>
          </p:nvSpPr>
          <p:spPr bwMode="auto">
            <a:xfrm>
              <a:off x="1342" y="2214"/>
              <a:ext cx="134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1.1 The user should be  pr </a:t>
              </a:r>
              <a:endParaRPr lang="en-US" sz="2400">
                <a:latin typeface="Times" panose="02020603050405020304" pitchFamily="18" charset="0"/>
              </a:endParaRPr>
            </a:p>
          </p:txBody>
        </p:sp>
        <p:sp>
          <p:nvSpPr>
            <p:cNvPr id="8222" name="Rectangle 33"/>
            <p:cNvSpPr>
              <a:spLocks noChangeArrowheads="1"/>
            </p:cNvSpPr>
            <p:nvPr/>
          </p:nvSpPr>
          <p:spPr bwMode="auto">
            <a:xfrm>
              <a:off x="2646" y="2214"/>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o</a:t>
              </a:r>
              <a:endParaRPr lang="en-US" sz="2400">
                <a:latin typeface="Times" panose="02020603050405020304" pitchFamily="18" charset="0"/>
              </a:endParaRPr>
            </a:p>
          </p:txBody>
        </p:sp>
        <p:sp>
          <p:nvSpPr>
            <p:cNvPr id="8223" name="Rectangle 34"/>
            <p:cNvSpPr>
              <a:spLocks noChangeArrowheads="1"/>
            </p:cNvSpPr>
            <p:nvPr/>
          </p:nvSpPr>
          <p:spPr bwMode="auto">
            <a:xfrm>
              <a:off x="2703" y="2214"/>
              <a:ext cx="195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vided with facilities to define the type of</a:t>
              </a:r>
              <a:endParaRPr lang="en-US" sz="2400">
                <a:latin typeface="Times" panose="02020603050405020304" pitchFamily="18" charset="0"/>
              </a:endParaRPr>
            </a:p>
          </p:txBody>
        </p:sp>
        <p:sp>
          <p:nvSpPr>
            <p:cNvPr id="8224" name="Rectangle 35"/>
            <p:cNvSpPr>
              <a:spLocks noChangeArrowheads="1"/>
            </p:cNvSpPr>
            <p:nvPr/>
          </p:nvSpPr>
          <p:spPr bwMode="auto">
            <a:xfrm>
              <a:off x="1342" y="2355"/>
              <a:ext cx="18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 </a:t>
              </a:r>
              <a:endParaRPr lang="en-US" sz="2400">
                <a:latin typeface="Times" panose="02020603050405020304" pitchFamily="18" charset="0"/>
              </a:endParaRPr>
            </a:p>
          </p:txBody>
        </p:sp>
        <p:sp>
          <p:nvSpPr>
            <p:cNvPr id="8225" name="Rectangle 36"/>
            <p:cNvSpPr>
              <a:spLocks noChangeArrowheads="1"/>
            </p:cNvSpPr>
            <p:nvPr/>
          </p:nvSpPr>
          <p:spPr bwMode="auto">
            <a:xfrm>
              <a:off x="1540" y="2355"/>
              <a:ext cx="63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external files</a:t>
              </a:r>
              <a:endParaRPr lang="en-US" sz="2400">
                <a:latin typeface="Times" panose="02020603050405020304" pitchFamily="18" charset="0"/>
              </a:endParaRPr>
            </a:p>
          </p:txBody>
        </p:sp>
        <p:sp>
          <p:nvSpPr>
            <p:cNvPr id="8226" name="Rectangle 37"/>
            <p:cNvSpPr>
              <a:spLocks noChangeArrowheads="1"/>
            </p:cNvSpPr>
            <p:nvPr/>
          </p:nvSpPr>
          <p:spPr bwMode="auto">
            <a:xfrm>
              <a:off x="2164" y="2355"/>
              <a:ext cx="3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t>
              </a:r>
              <a:endParaRPr lang="en-US" sz="2400">
                <a:latin typeface="Times" panose="02020603050405020304" pitchFamily="18" charset="0"/>
              </a:endParaRPr>
            </a:p>
          </p:txBody>
        </p:sp>
        <p:sp>
          <p:nvSpPr>
            <p:cNvPr id="8227" name="Rectangle 38"/>
            <p:cNvSpPr>
              <a:spLocks noChangeArrowheads="1"/>
            </p:cNvSpPr>
            <p:nvPr/>
          </p:nvSpPr>
          <p:spPr bwMode="auto">
            <a:xfrm>
              <a:off x="1342" y="2497"/>
              <a:ext cx="53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1.2 Each e</a:t>
              </a:r>
              <a:endParaRPr lang="en-US" sz="2400">
                <a:latin typeface="Times" panose="02020603050405020304" pitchFamily="18" charset="0"/>
              </a:endParaRPr>
            </a:p>
          </p:txBody>
        </p:sp>
        <p:sp>
          <p:nvSpPr>
            <p:cNvPr id="8228" name="Rectangle 39"/>
            <p:cNvSpPr>
              <a:spLocks noChangeArrowheads="1"/>
            </p:cNvSpPr>
            <p:nvPr/>
          </p:nvSpPr>
          <p:spPr bwMode="auto">
            <a:xfrm>
              <a:off x="1866" y="2497"/>
              <a:ext cx="94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xternal file type ma</a:t>
              </a:r>
              <a:endParaRPr lang="en-US" sz="2400">
                <a:latin typeface="Times" panose="02020603050405020304" pitchFamily="18" charset="0"/>
              </a:endParaRPr>
            </a:p>
          </p:txBody>
        </p:sp>
        <p:sp>
          <p:nvSpPr>
            <p:cNvPr id="8229" name="Rectangle 40"/>
            <p:cNvSpPr>
              <a:spLocks noChangeArrowheads="1"/>
            </p:cNvSpPr>
            <p:nvPr/>
          </p:nvSpPr>
          <p:spPr bwMode="auto">
            <a:xfrm>
              <a:off x="2830" y="2497"/>
              <a:ext cx="21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 ha</a:t>
              </a:r>
              <a:endParaRPr lang="en-US" sz="2400">
                <a:latin typeface="Times" panose="02020603050405020304" pitchFamily="18" charset="0"/>
              </a:endParaRPr>
            </a:p>
          </p:txBody>
        </p:sp>
        <p:sp>
          <p:nvSpPr>
            <p:cNvPr id="8230" name="Rectangle 41"/>
            <p:cNvSpPr>
              <a:spLocks noChangeArrowheads="1"/>
            </p:cNvSpPr>
            <p:nvPr/>
          </p:nvSpPr>
          <p:spPr bwMode="auto">
            <a:xfrm>
              <a:off x="3029" y="2497"/>
              <a:ext cx="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v</a:t>
              </a:r>
              <a:endParaRPr lang="en-US" sz="2400">
                <a:latin typeface="Times" panose="02020603050405020304" pitchFamily="18" charset="0"/>
              </a:endParaRPr>
            </a:p>
          </p:txBody>
        </p:sp>
        <p:sp>
          <p:nvSpPr>
            <p:cNvPr id="8231" name="Rectangle 42"/>
            <p:cNvSpPr>
              <a:spLocks noChangeArrowheads="1"/>
            </p:cNvSpPr>
            <p:nvPr/>
          </p:nvSpPr>
          <p:spPr bwMode="auto">
            <a:xfrm>
              <a:off x="3086" y="2497"/>
              <a:ext cx="63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 an associa</a:t>
              </a:r>
              <a:endParaRPr lang="en-US" sz="2400">
                <a:latin typeface="Times" panose="02020603050405020304" pitchFamily="18" charset="0"/>
              </a:endParaRPr>
            </a:p>
          </p:txBody>
        </p:sp>
        <p:sp>
          <p:nvSpPr>
            <p:cNvPr id="8232" name="Rectangle 43"/>
            <p:cNvSpPr>
              <a:spLocks noChangeArrowheads="1"/>
            </p:cNvSpPr>
            <p:nvPr/>
          </p:nvSpPr>
          <p:spPr bwMode="auto">
            <a:xfrm>
              <a:off x="3695" y="2497"/>
              <a:ext cx="51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ted tool  w</a:t>
              </a:r>
              <a:endParaRPr lang="en-US" sz="2400">
                <a:latin typeface="Times" panose="02020603050405020304" pitchFamily="18" charset="0"/>
              </a:endParaRPr>
            </a:p>
          </p:txBody>
        </p:sp>
        <p:sp>
          <p:nvSpPr>
            <p:cNvPr id="8233" name="Rectangle 44"/>
            <p:cNvSpPr>
              <a:spLocks noChangeArrowheads="1"/>
            </p:cNvSpPr>
            <p:nvPr/>
          </p:nvSpPr>
          <p:spPr bwMode="auto">
            <a:xfrm>
              <a:off x="4206" y="2497"/>
              <a:ext cx="395"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hich ma</a:t>
              </a:r>
              <a:endParaRPr lang="en-US" sz="2400">
                <a:latin typeface="Times" panose="02020603050405020304" pitchFamily="18" charset="0"/>
              </a:endParaRPr>
            </a:p>
          </p:txBody>
        </p:sp>
        <p:sp>
          <p:nvSpPr>
            <p:cNvPr id="8234" name="Rectangle 45"/>
            <p:cNvSpPr>
              <a:spLocks noChangeArrowheads="1"/>
            </p:cNvSpPr>
            <p:nvPr/>
          </p:nvSpPr>
          <p:spPr bwMode="auto">
            <a:xfrm>
              <a:off x="4617" y="2497"/>
              <a:ext cx="21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 be</a:t>
              </a:r>
              <a:endParaRPr lang="en-US" sz="2400">
                <a:latin typeface="Times" panose="02020603050405020304" pitchFamily="18" charset="0"/>
              </a:endParaRPr>
            </a:p>
          </p:txBody>
        </p:sp>
        <p:sp>
          <p:nvSpPr>
            <p:cNvPr id="8235" name="Rectangle 46"/>
            <p:cNvSpPr>
              <a:spLocks noChangeArrowheads="1"/>
            </p:cNvSpPr>
            <p:nvPr/>
          </p:nvSpPr>
          <p:spPr bwMode="auto">
            <a:xfrm>
              <a:off x="1342" y="2639"/>
              <a:ext cx="18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 </a:t>
              </a:r>
              <a:endParaRPr lang="en-US" sz="2400">
                <a:latin typeface="Times" panose="02020603050405020304" pitchFamily="18" charset="0"/>
              </a:endParaRPr>
            </a:p>
          </p:txBody>
        </p:sp>
        <p:sp>
          <p:nvSpPr>
            <p:cNvPr id="8236" name="Rectangle 47"/>
            <p:cNvSpPr>
              <a:spLocks noChangeArrowheads="1"/>
            </p:cNvSpPr>
            <p:nvPr/>
          </p:nvSpPr>
          <p:spPr bwMode="auto">
            <a:xfrm>
              <a:off x="1540" y="2639"/>
              <a:ext cx="85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applied to the file</a:t>
              </a:r>
              <a:endParaRPr lang="en-US" sz="2400">
                <a:latin typeface="Times" panose="02020603050405020304" pitchFamily="18" charset="0"/>
              </a:endParaRPr>
            </a:p>
          </p:txBody>
        </p:sp>
        <p:sp>
          <p:nvSpPr>
            <p:cNvPr id="8237" name="Rectangle 48"/>
            <p:cNvSpPr>
              <a:spLocks noChangeArrowheads="1"/>
            </p:cNvSpPr>
            <p:nvPr/>
          </p:nvSpPr>
          <p:spPr bwMode="auto">
            <a:xfrm>
              <a:off x="2419" y="2639"/>
              <a:ext cx="3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t>
              </a:r>
              <a:endParaRPr lang="en-US" sz="2400">
                <a:latin typeface="Times" panose="02020603050405020304" pitchFamily="18" charset="0"/>
              </a:endParaRPr>
            </a:p>
          </p:txBody>
        </p:sp>
        <p:sp>
          <p:nvSpPr>
            <p:cNvPr id="8238" name="Rectangle 49"/>
            <p:cNvSpPr>
              <a:spLocks noChangeArrowheads="1"/>
            </p:cNvSpPr>
            <p:nvPr/>
          </p:nvSpPr>
          <p:spPr bwMode="auto">
            <a:xfrm>
              <a:off x="1342" y="2781"/>
              <a:ext cx="53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1.3 Each e</a:t>
              </a:r>
              <a:endParaRPr lang="en-US" sz="2400">
                <a:latin typeface="Times" panose="02020603050405020304" pitchFamily="18" charset="0"/>
              </a:endParaRPr>
            </a:p>
          </p:txBody>
        </p:sp>
        <p:sp>
          <p:nvSpPr>
            <p:cNvPr id="8239" name="Rectangle 50"/>
            <p:cNvSpPr>
              <a:spLocks noChangeArrowheads="1"/>
            </p:cNvSpPr>
            <p:nvPr/>
          </p:nvSpPr>
          <p:spPr bwMode="auto">
            <a:xfrm>
              <a:off x="1866" y="2781"/>
              <a:ext cx="94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xternal file type ma</a:t>
              </a:r>
              <a:endParaRPr lang="en-US" sz="2400">
                <a:latin typeface="Times" panose="02020603050405020304" pitchFamily="18" charset="0"/>
              </a:endParaRPr>
            </a:p>
          </p:txBody>
        </p:sp>
        <p:sp>
          <p:nvSpPr>
            <p:cNvPr id="8240" name="Rectangle 51"/>
            <p:cNvSpPr>
              <a:spLocks noChangeArrowheads="1"/>
            </p:cNvSpPr>
            <p:nvPr/>
          </p:nvSpPr>
          <p:spPr bwMode="auto">
            <a:xfrm>
              <a:off x="2830" y="2781"/>
              <a:ext cx="2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 be r</a:t>
              </a:r>
              <a:endParaRPr lang="en-US" sz="2400">
                <a:latin typeface="Times" panose="02020603050405020304" pitchFamily="18" charset="0"/>
              </a:endParaRPr>
            </a:p>
          </p:txBody>
        </p:sp>
        <p:sp>
          <p:nvSpPr>
            <p:cNvPr id="8241" name="Rectangle 52"/>
            <p:cNvSpPr>
              <a:spLocks noChangeArrowheads="1"/>
            </p:cNvSpPr>
            <p:nvPr/>
          </p:nvSpPr>
          <p:spPr bwMode="auto">
            <a:xfrm>
              <a:off x="3114" y="2781"/>
              <a:ext cx="1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epr</a:t>
              </a:r>
              <a:endParaRPr lang="en-US" sz="2400">
                <a:latin typeface="Times" panose="02020603050405020304" pitchFamily="18" charset="0"/>
              </a:endParaRPr>
            </a:p>
          </p:txBody>
        </p:sp>
        <p:sp>
          <p:nvSpPr>
            <p:cNvPr id="8242" name="Rectangle 53"/>
            <p:cNvSpPr>
              <a:spLocks noChangeArrowheads="1"/>
            </p:cNvSpPr>
            <p:nvPr/>
          </p:nvSpPr>
          <p:spPr bwMode="auto">
            <a:xfrm>
              <a:off x="3284" y="2781"/>
              <a:ext cx="144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esented as a specific icon on</a:t>
              </a:r>
              <a:endParaRPr lang="en-US" sz="2400">
                <a:latin typeface="Times" panose="02020603050405020304" pitchFamily="18" charset="0"/>
              </a:endParaRPr>
            </a:p>
          </p:txBody>
        </p:sp>
        <p:sp>
          <p:nvSpPr>
            <p:cNvPr id="8243" name="Rectangle 54"/>
            <p:cNvSpPr>
              <a:spLocks noChangeArrowheads="1"/>
            </p:cNvSpPr>
            <p:nvPr/>
          </p:nvSpPr>
          <p:spPr bwMode="auto">
            <a:xfrm>
              <a:off x="1342" y="2922"/>
              <a:ext cx="1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a:t>
              </a:r>
              <a:endParaRPr lang="en-US" sz="2400">
                <a:latin typeface="Times" panose="02020603050405020304" pitchFamily="18" charset="0"/>
              </a:endParaRPr>
            </a:p>
          </p:txBody>
        </p:sp>
        <p:sp>
          <p:nvSpPr>
            <p:cNvPr id="8244" name="Rectangle 55"/>
            <p:cNvSpPr>
              <a:spLocks noChangeArrowheads="1"/>
            </p:cNvSpPr>
            <p:nvPr/>
          </p:nvSpPr>
          <p:spPr bwMode="auto">
            <a:xfrm>
              <a:off x="1512" y="2922"/>
              <a:ext cx="46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the user’</a:t>
              </a:r>
              <a:endParaRPr lang="en-US" sz="2400">
                <a:latin typeface="Times" panose="02020603050405020304" pitchFamily="18" charset="0"/>
              </a:endParaRPr>
            </a:p>
          </p:txBody>
        </p:sp>
        <p:sp>
          <p:nvSpPr>
            <p:cNvPr id="8245" name="Rectangle 56"/>
            <p:cNvSpPr>
              <a:spLocks noChangeArrowheads="1"/>
            </p:cNvSpPr>
            <p:nvPr/>
          </p:nvSpPr>
          <p:spPr bwMode="auto">
            <a:xfrm>
              <a:off x="1966" y="2922"/>
              <a:ext cx="38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s displa</a:t>
              </a:r>
              <a:endParaRPr lang="en-US" sz="2400">
                <a:latin typeface="Times" panose="02020603050405020304" pitchFamily="18" charset="0"/>
              </a:endParaRPr>
            </a:p>
          </p:txBody>
        </p:sp>
        <p:sp>
          <p:nvSpPr>
            <p:cNvPr id="8246" name="Rectangle 57"/>
            <p:cNvSpPr>
              <a:spLocks noChangeArrowheads="1"/>
            </p:cNvSpPr>
            <p:nvPr/>
          </p:nvSpPr>
          <p:spPr bwMode="auto">
            <a:xfrm>
              <a:off x="2348" y="2922"/>
              <a:ext cx="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a:t>
              </a:r>
              <a:endParaRPr lang="en-US" sz="2400">
                <a:latin typeface="Times" panose="02020603050405020304" pitchFamily="18" charset="0"/>
              </a:endParaRPr>
            </a:p>
          </p:txBody>
        </p:sp>
        <p:sp>
          <p:nvSpPr>
            <p:cNvPr id="8247" name="Rectangle 58"/>
            <p:cNvSpPr>
              <a:spLocks noChangeArrowheads="1"/>
            </p:cNvSpPr>
            <p:nvPr/>
          </p:nvSpPr>
          <p:spPr bwMode="auto">
            <a:xfrm>
              <a:off x="2377" y="2922"/>
              <a:ext cx="3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t>
              </a:r>
              <a:endParaRPr lang="en-US" sz="2400">
                <a:latin typeface="Times" panose="02020603050405020304" pitchFamily="18" charset="0"/>
              </a:endParaRPr>
            </a:p>
          </p:txBody>
        </p:sp>
        <p:sp>
          <p:nvSpPr>
            <p:cNvPr id="8248" name="Rectangle 59"/>
            <p:cNvSpPr>
              <a:spLocks noChangeArrowheads="1"/>
            </p:cNvSpPr>
            <p:nvPr/>
          </p:nvSpPr>
          <p:spPr bwMode="auto">
            <a:xfrm>
              <a:off x="1342" y="3064"/>
              <a:ext cx="25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1.4 F</a:t>
              </a:r>
              <a:endParaRPr lang="en-US" sz="2400">
                <a:latin typeface="Times" panose="02020603050405020304" pitchFamily="18" charset="0"/>
              </a:endParaRPr>
            </a:p>
          </p:txBody>
        </p:sp>
        <p:sp>
          <p:nvSpPr>
            <p:cNvPr id="8249" name="Rectangle 60"/>
            <p:cNvSpPr>
              <a:spLocks noChangeArrowheads="1"/>
            </p:cNvSpPr>
            <p:nvPr/>
          </p:nvSpPr>
          <p:spPr bwMode="auto">
            <a:xfrm>
              <a:off x="1583" y="3064"/>
              <a:ext cx="102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acilities should be pr</a:t>
              </a:r>
              <a:endParaRPr lang="en-US" sz="2400">
                <a:latin typeface="Times" panose="02020603050405020304" pitchFamily="18" charset="0"/>
              </a:endParaRPr>
            </a:p>
          </p:txBody>
        </p:sp>
        <p:sp>
          <p:nvSpPr>
            <p:cNvPr id="8250" name="Rectangle 61"/>
            <p:cNvSpPr>
              <a:spLocks noChangeArrowheads="1"/>
            </p:cNvSpPr>
            <p:nvPr/>
          </p:nvSpPr>
          <p:spPr bwMode="auto">
            <a:xfrm>
              <a:off x="2618" y="3064"/>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o</a:t>
              </a:r>
              <a:endParaRPr lang="en-US" sz="2400">
                <a:latin typeface="Times" panose="02020603050405020304" pitchFamily="18" charset="0"/>
              </a:endParaRPr>
            </a:p>
          </p:txBody>
        </p:sp>
        <p:sp>
          <p:nvSpPr>
            <p:cNvPr id="8251" name="Rectangle 62"/>
            <p:cNvSpPr>
              <a:spLocks noChangeArrowheads="1"/>
            </p:cNvSpPr>
            <p:nvPr/>
          </p:nvSpPr>
          <p:spPr bwMode="auto">
            <a:xfrm>
              <a:off x="2689" y="3064"/>
              <a:ext cx="33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vided f</a:t>
              </a:r>
              <a:endParaRPr lang="en-US" sz="2400">
                <a:latin typeface="Times" panose="02020603050405020304" pitchFamily="18" charset="0"/>
              </a:endParaRPr>
            </a:p>
          </p:txBody>
        </p:sp>
        <p:sp>
          <p:nvSpPr>
            <p:cNvPr id="8252" name="Rectangle 63"/>
            <p:cNvSpPr>
              <a:spLocks noChangeArrowheads="1"/>
            </p:cNvSpPr>
            <p:nvPr/>
          </p:nvSpPr>
          <p:spPr bwMode="auto">
            <a:xfrm>
              <a:off x="3015" y="3064"/>
              <a:ext cx="62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or the icon  r</a:t>
              </a:r>
              <a:endParaRPr lang="en-US" sz="2400">
                <a:latin typeface="Times" panose="02020603050405020304" pitchFamily="18" charset="0"/>
              </a:endParaRPr>
            </a:p>
          </p:txBody>
        </p:sp>
        <p:sp>
          <p:nvSpPr>
            <p:cNvPr id="8253" name="Rectangle 64"/>
            <p:cNvSpPr>
              <a:spLocks noChangeArrowheads="1"/>
            </p:cNvSpPr>
            <p:nvPr/>
          </p:nvSpPr>
          <p:spPr bwMode="auto">
            <a:xfrm>
              <a:off x="3639" y="3064"/>
              <a:ext cx="1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epr</a:t>
              </a:r>
              <a:endParaRPr lang="en-US" sz="2400">
                <a:latin typeface="Times" panose="02020603050405020304" pitchFamily="18" charset="0"/>
              </a:endParaRPr>
            </a:p>
          </p:txBody>
        </p:sp>
        <p:sp>
          <p:nvSpPr>
            <p:cNvPr id="8254" name="Rectangle 65"/>
            <p:cNvSpPr>
              <a:spLocks noChangeArrowheads="1"/>
            </p:cNvSpPr>
            <p:nvPr/>
          </p:nvSpPr>
          <p:spPr bwMode="auto">
            <a:xfrm>
              <a:off x="3795" y="3064"/>
              <a:ext cx="58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esenting an</a:t>
              </a:r>
              <a:endParaRPr lang="en-US" sz="2400">
                <a:latin typeface="Times" panose="02020603050405020304" pitchFamily="18" charset="0"/>
              </a:endParaRPr>
            </a:p>
          </p:txBody>
        </p:sp>
        <p:sp>
          <p:nvSpPr>
            <p:cNvPr id="8255" name="Rectangle 66"/>
            <p:cNvSpPr>
              <a:spLocks noChangeArrowheads="1"/>
            </p:cNvSpPr>
            <p:nvPr/>
          </p:nvSpPr>
          <p:spPr bwMode="auto">
            <a:xfrm>
              <a:off x="1342" y="3206"/>
              <a:ext cx="18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 </a:t>
              </a:r>
              <a:endParaRPr lang="en-US" sz="2400">
                <a:latin typeface="Times" panose="02020603050405020304" pitchFamily="18" charset="0"/>
              </a:endParaRPr>
            </a:p>
          </p:txBody>
        </p:sp>
        <p:sp>
          <p:nvSpPr>
            <p:cNvPr id="8256" name="Rectangle 67"/>
            <p:cNvSpPr>
              <a:spLocks noChangeArrowheads="1"/>
            </p:cNvSpPr>
            <p:nvPr/>
          </p:nvSpPr>
          <p:spPr bwMode="auto">
            <a:xfrm>
              <a:off x="1540" y="3206"/>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a:t>
              </a:r>
              <a:endParaRPr lang="en-US" sz="2400">
                <a:latin typeface="Times" panose="02020603050405020304" pitchFamily="18" charset="0"/>
              </a:endParaRPr>
            </a:p>
          </p:txBody>
        </p:sp>
        <p:sp>
          <p:nvSpPr>
            <p:cNvPr id="8257" name="Rectangle 68"/>
            <p:cNvSpPr>
              <a:spLocks noChangeArrowheads="1"/>
            </p:cNvSpPr>
            <p:nvPr/>
          </p:nvSpPr>
          <p:spPr bwMode="auto">
            <a:xfrm>
              <a:off x="1597" y="3206"/>
              <a:ext cx="159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xternal file type to be defined   b</a:t>
              </a:r>
              <a:endParaRPr lang="en-US" sz="2400">
                <a:latin typeface="Times" panose="02020603050405020304" pitchFamily="18" charset="0"/>
              </a:endParaRPr>
            </a:p>
          </p:txBody>
        </p:sp>
        <p:sp>
          <p:nvSpPr>
            <p:cNvPr id="8258" name="Rectangle 69"/>
            <p:cNvSpPr>
              <a:spLocks noChangeArrowheads="1"/>
            </p:cNvSpPr>
            <p:nvPr/>
          </p:nvSpPr>
          <p:spPr bwMode="auto">
            <a:xfrm>
              <a:off x="3185" y="3206"/>
              <a:ext cx="495"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 the user</a:t>
              </a:r>
              <a:endParaRPr lang="en-US" sz="2400">
                <a:latin typeface="Times" panose="02020603050405020304" pitchFamily="18" charset="0"/>
              </a:endParaRPr>
            </a:p>
          </p:txBody>
        </p:sp>
        <p:sp>
          <p:nvSpPr>
            <p:cNvPr id="8259" name="Rectangle 70"/>
            <p:cNvSpPr>
              <a:spLocks noChangeArrowheads="1"/>
            </p:cNvSpPr>
            <p:nvPr/>
          </p:nvSpPr>
          <p:spPr bwMode="auto">
            <a:xfrm>
              <a:off x="3667" y="3206"/>
              <a:ext cx="3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t>
              </a:r>
              <a:endParaRPr lang="en-US" sz="2400">
                <a:latin typeface="Times" panose="02020603050405020304" pitchFamily="18" charset="0"/>
              </a:endParaRPr>
            </a:p>
          </p:txBody>
        </p:sp>
        <p:sp>
          <p:nvSpPr>
            <p:cNvPr id="8260" name="Rectangle 71"/>
            <p:cNvSpPr>
              <a:spLocks noChangeArrowheads="1"/>
            </p:cNvSpPr>
            <p:nvPr/>
          </p:nvSpPr>
          <p:spPr bwMode="auto">
            <a:xfrm>
              <a:off x="1342" y="3348"/>
              <a:ext cx="167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1.5 When a user selects an icon r</a:t>
              </a:r>
              <a:endParaRPr lang="en-US" sz="2400">
                <a:latin typeface="Times" panose="02020603050405020304" pitchFamily="18" charset="0"/>
              </a:endParaRPr>
            </a:p>
          </p:txBody>
        </p:sp>
        <p:sp>
          <p:nvSpPr>
            <p:cNvPr id="8261" name="Rectangle 72"/>
            <p:cNvSpPr>
              <a:spLocks noChangeArrowheads="1"/>
            </p:cNvSpPr>
            <p:nvPr/>
          </p:nvSpPr>
          <p:spPr bwMode="auto">
            <a:xfrm>
              <a:off x="3015" y="3348"/>
              <a:ext cx="1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epr</a:t>
              </a:r>
              <a:endParaRPr lang="en-US" sz="2400">
                <a:latin typeface="Times" panose="02020603050405020304" pitchFamily="18" charset="0"/>
              </a:endParaRPr>
            </a:p>
          </p:txBody>
        </p:sp>
        <p:sp>
          <p:nvSpPr>
            <p:cNvPr id="8262" name="Rectangle 73"/>
            <p:cNvSpPr>
              <a:spLocks noChangeArrowheads="1"/>
            </p:cNvSpPr>
            <p:nvPr/>
          </p:nvSpPr>
          <p:spPr bwMode="auto">
            <a:xfrm>
              <a:off x="3185" y="3348"/>
              <a:ext cx="67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esenting an e</a:t>
              </a:r>
              <a:endParaRPr lang="en-US" sz="2400">
                <a:latin typeface="Times" panose="02020603050405020304" pitchFamily="18" charset="0"/>
              </a:endParaRPr>
            </a:p>
          </p:txBody>
        </p:sp>
        <p:sp>
          <p:nvSpPr>
            <p:cNvPr id="8263" name="Rectangle 74"/>
            <p:cNvSpPr>
              <a:spLocks noChangeArrowheads="1"/>
            </p:cNvSpPr>
            <p:nvPr/>
          </p:nvSpPr>
          <p:spPr bwMode="auto">
            <a:xfrm>
              <a:off x="3865" y="3348"/>
              <a:ext cx="51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xternal file</a:t>
              </a:r>
              <a:endParaRPr lang="en-US" sz="2400">
                <a:latin typeface="Times" panose="02020603050405020304" pitchFamily="18" charset="0"/>
              </a:endParaRPr>
            </a:p>
          </p:txBody>
        </p:sp>
        <p:sp>
          <p:nvSpPr>
            <p:cNvPr id="8264" name="Rectangle 75"/>
            <p:cNvSpPr>
              <a:spLocks noChangeArrowheads="1"/>
            </p:cNvSpPr>
            <p:nvPr/>
          </p:nvSpPr>
          <p:spPr bwMode="auto">
            <a:xfrm>
              <a:off x="4376" y="3348"/>
              <a:ext cx="21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the</a:t>
              </a:r>
              <a:endParaRPr lang="en-US" sz="2400">
                <a:latin typeface="Times" panose="02020603050405020304" pitchFamily="18" charset="0"/>
              </a:endParaRPr>
            </a:p>
          </p:txBody>
        </p:sp>
        <p:sp>
          <p:nvSpPr>
            <p:cNvPr id="8265" name="Rectangle 76"/>
            <p:cNvSpPr>
              <a:spLocks noChangeArrowheads="1"/>
            </p:cNvSpPr>
            <p:nvPr/>
          </p:nvSpPr>
          <p:spPr bwMode="auto">
            <a:xfrm>
              <a:off x="1342" y="3490"/>
              <a:ext cx="1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a:t>
              </a:r>
              <a:endParaRPr lang="en-US" sz="2400">
                <a:latin typeface="Times" panose="02020603050405020304" pitchFamily="18" charset="0"/>
              </a:endParaRPr>
            </a:p>
          </p:txBody>
        </p:sp>
        <p:sp>
          <p:nvSpPr>
            <p:cNvPr id="8266" name="Rectangle 77"/>
            <p:cNvSpPr>
              <a:spLocks noChangeArrowheads="1"/>
            </p:cNvSpPr>
            <p:nvPr/>
          </p:nvSpPr>
          <p:spPr bwMode="auto">
            <a:xfrm>
              <a:off x="1512" y="3490"/>
              <a:ext cx="342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effect of that selection is to apply the tool associated with the type of</a:t>
              </a:r>
              <a:endParaRPr lang="en-US" sz="2400">
                <a:latin typeface="Times" panose="02020603050405020304" pitchFamily="18" charset="0"/>
              </a:endParaRPr>
            </a:p>
          </p:txBody>
        </p:sp>
        <p:sp>
          <p:nvSpPr>
            <p:cNvPr id="8267" name="Rectangle 78"/>
            <p:cNvSpPr>
              <a:spLocks noChangeArrowheads="1"/>
            </p:cNvSpPr>
            <p:nvPr/>
          </p:nvSpPr>
          <p:spPr bwMode="auto">
            <a:xfrm>
              <a:off x="1342" y="3631"/>
              <a:ext cx="1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FFFFFF"/>
                  </a:solidFill>
                  <a:latin typeface="Formata Regular" charset="0"/>
                </a:rPr>
                <a:t>1.2</a:t>
              </a:r>
              <a:endParaRPr lang="en-US" sz="2400">
                <a:latin typeface="Times" panose="02020603050405020304" pitchFamily="18" charset="0"/>
              </a:endParaRPr>
            </a:p>
          </p:txBody>
        </p:sp>
        <p:sp>
          <p:nvSpPr>
            <p:cNvPr id="8268" name="Rectangle 79"/>
            <p:cNvSpPr>
              <a:spLocks noChangeArrowheads="1"/>
            </p:cNvSpPr>
            <p:nvPr/>
          </p:nvSpPr>
          <p:spPr bwMode="auto">
            <a:xfrm>
              <a:off x="1512" y="3631"/>
              <a:ext cx="303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 the external  file to the file represented by the selected  icon.</a:t>
              </a:r>
              <a:endParaRPr lang="en-US" sz="2400">
                <a:latin typeface="Times" panose="02020603050405020304" pitchFamily="18" charset="0"/>
              </a:endParaRPr>
            </a:p>
          </p:txBody>
        </p:sp>
        <p:sp>
          <p:nvSpPr>
            <p:cNvPr id="8269" name="Rectangle 80"/>
            <p:cNvSpPr>
              <a:spLocks noChangeArrowheads="1"/>
            </p:cNvSpPr>
            <p:nvPr/>
          </p:nvSpPr>
          <p:spPr bwMode="auto">
            <a:xfrm>
              <a:off x="1228" y="1008"/>
              <a:ext cx="58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a:solidFill>
                    <a:srgbClr val="000000"/>
                  </a:solidFill>
                  <a:latin typeface="Formata Medium" charset="0"/>
                </a:rPr>
                <a:t>User  requir</a:t>
              </a:r>
              <a:endParaRPr lang="en-US" sz="2400" dirty="0">
                <a:latin typeface="Times" panose="02020603050405020304" pitchFamily="18" charset="0"/>
              </a:endParaRPr>
            </a:p>
          </p:txBody>
        </p:sp>
        <p:sp>
          <p:nvSpPr>
            <p:cNvPr id="8270" name="Rectangle 81"/>
            <p:cNvSpPr>
              <a:spLocks noChangeArrowheads="1"/>
            </p:cNvSpPr>
            <p:nvPr/>
          </p:nvSpPr>
          <p:spPr bwMode="auto">
            <a:xfrm>
              <a:off x="1810" y="1008"/>
              <a:ext cx="82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a:solidFill>
                    <a:srgbClr val="000000"/>
                  </a:solidFill>
                  <a:latin typeface="Formata Medium" charset="0"/>
                </a:rPr>
                <a:t>ement definition</a:t>
              </a:r>
              <a:endParaRPr lang="en-US" sz="2400" dirty="0">
                <a:latin typeface="Times" panose="02020603050405020304" pitchFamily="18" charset="0"/>
              </a:endParaRPr>
            </a:p>
          </p:txBody>
        </p:sp>
        <p:sp>
          <p:nvSpPr>
            <p:cNvPr id="8271" name="Rectangle 82"/>
            <p:cNvSpPr>
              <a:spLocks noChangeArrowheads="1"/>
            </p:cNvSpPr>
            <p:nvPr/>
          </p:nvSpPr>
          <p:spPr bwMode="auto">
            <a:xfrm>
              <a:off x="1228" y="1873"/>
              <a:ext cx="22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Medium" charset="0"/>
                </a:rPr>
                <a:t>Syst</a:t>
              </a:r>
              <a:endParaRPr lang="en-US" sz="2400">
                <a:latin typeface="Times" panose="02020603050405020304" pitchFamily="18" charset="0"/>
              </a:endParaRPr>
            </a:p>
          </p:txBody>
        </p:sp>
        <p:sp>
          <p:nvSpPr>
            <p:cNvPr id="8272" name="Rectangle 83"/>
            <p:cNvSpPr>
              <a:spLocks noChangeArrowheads="1"/>
            </p:cNvSpPr>
            <p:nvPr/>
          </p:nvSpPr>
          <p:spPr bwMode="auto">
            <a:xfrm>
              <a:off x="1427" y="1873"/>
              <a:ext cx="50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a:solidFill>
                    <a:srgbClr val="000000"/>
                  </a:solidFill>
                  <a:latin typeface="Formata Medium" charset="0"/>
                </a:rPr>
                <a:t> em requir</a:t>
              </a:r>
              <a:endParaRPr lang="en-US" sz="2400" dirty="0">
                <a:latin typeface="Times" panose="02020603050405020304" pitchFamily="18" charset="0"/>
              </a:endParaRPr>
            </a:p>
          </p:txBody>
        </p:sp>
        <p:sp>
          <p:nvSpPr>
            <p:cNvPr id="8273" name="Rectangle 84"/>
            <p:cNvSpPr>
              <a:spLocks noChangeArrowheads="1"/>
            </p:cNvSpPr>
            <p:nvPr/>
          </p:nvSpPr>
          <p:spPr bwMode="auto">
            <a:xfrm>
              <a:off x="1951" y="1873"/>
              <a:ext cx="102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Medium" charset="0"/>
                </a:rPr>
                <a:t>ements specification</a:t>
              </a:r>
              <a:endParaRPr lang="en-US" sz="2400">
                <a:latin typeface="Times" panose="02020603050405020304" pitchFamily="18" charset="0"/>
              </a:endParaRPr>
            </a:p>
          </p:txBody>
        </p:sp>
      </p:grpSp>
      <p:sp>
        <p:nvSpPr>
          <p:cNvPr id="8197" name="Slide Number Placeholder 8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BE92D3-C9C9-42C5-B121-D610A61EFE52}" type="slidenum">
              <a:rPr lang="en-US" sz="1200">
                <a:solidFill>
                  <a:srgbClr val="898989"/>
                </a:solidFill>
                <a:latin typeface="Times" panose="02020603050405020304" pitchFamily="18" charset="0"/>
              </a:rPr>
              <a:pPr>
                <a:spcBef>
                  <a:spcPct val="0"/>
                </a:spcBef>
                <a:buFontTx/>
                <a:buNone/>
              </a:pPr>
              <a:t>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17214754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p:txBody>
          <a:bodyPr/>
          <a:lstStyle/>
          <a:p>
            <a:pPr marL="0" indent="0">
              <a:buNone/>
              <a:defRPr/>
            </a:pPr>
            <a:r>
              <a:rPr lang="en-US" sz="2000" b="1" i="1" dirty="0">
                <a:solidFill>
                  <a:srgbClr val="FF0000"/>
                </a:solidFill>
              </a:rPr>
              <a:t>User requirement definition:</a:t>
            </a:r>
          </a:p>
          <a:p>
            <a:pPr algn="just">
              <a:defRPr/>
            </a:pPr>
            <a:r>
              <a:rPr lang="en-US" sz="2000" dirty="0">
                <a:solidFill>
                  <a:srgbClr val="FF0000"/>
                </a:solidFill>
              </a:rPr>
              <a:t>LIBSYS shall keep track of all data  of all students in the CU </a:t>
            </a:r>
            <a:r>
              <a:rPr lang="en-US" sz="2000" dirty="0" err="1">
                <a:solidFill>
                  <a:srgbClr val="FF0000"/>
                </a:solidFill>
              </a:rPr>
              <a:t>kengeri</a:t>
            </a:r>
            <a:r>
              <a:rPr lang="en-US" sz="2000" dirty="0">
                <a:solidFill>
                  <a:srgbClr val="FF0000"/>
                </a:solidFill>
              </a:rPr>
              <a:t>-campus and CU Main-Campus.</a:t>
            </a:r>
          </a:p>
          <a:p>
            <a:pPr marL="0" indent="0" algn="just">
              <a:buNone/>
              <a:defRPr/>
            </a:pPr>
            <a:r>
              <a:rPr lang="en-US" sz="2000" b="1" i="1" dirty="0">
                <a:solidFill>
                  <a:srgbClr val="7030A0"/>
                </a:solidFill>
              </a:rPr>
              <a:t>System requirements specification</a:t>
            </a:r>
          </a:p>
          <a:p>
            <a:pPr algn="just">
              <a:defRPr/>
            </a:pPr>
            <a:r>
              <a:rPr lang="en-US" sz="2000" dirty="0">
                <a:solidFill>
                  <a:srgbClr val="7030A0"/>
                </a:solidFill>
              </a:rPr>
              <a:t>On making a request for a document from LIBSYS, the requestor shall be presented with , a form that records details of the user and the request made.</a:t>
            </a:r>
          </a:p>
          <a:p>
            <a:pPr algn="just">
              <a:defRPr/>
            </a:pPr>
            <a:r>
              <a:rPr lang="en-US" sz="2000" dirty="0">
                <a:solidFill>
                  <a:srgbClr val="7030A0"/>
                </a:solidFill>
              </a:rPr>
              <a:t>LIBSYS request forms shall be stored on the system for Four years from the date of the request.</a:t>
            </a:r>
          </a:p>
          <a:p>
            <a:pPr algn="just">
              <a:defRPr/>
            </a:pPr>
            <a:r>
              <a:rPr lang="en-US" sz="2000" dirty="0">
                <a:solidFill>
                  <a:srgbClr val="7030A0"/>
                </a:solidFill>
              </a:rPr>
              <a:t>All LIBSYS .request forms must be indexed by user, by the names of the material requested and by the supplier of the request.</a:t>
            </a:r>
          </a:p>
          <a:p>
            <a:pPr algn="just">
              <a:defRPr/>
            </a:pPr>
            <a:r>
              <a:rPr lang="en-US" sz="2000" dirty="0">
                <a:solidFill>
                  <a:srgbClr val="7030A0"/>
                </a:solidFill>
              </a:rPr>
              <a:t>LIBSYS shall maintain a log of all requests that have been made to the system.</a:t>
            </a:r>
          </a:p>
          <a:p>
            <a:pPr algn="just">
              <a:defRPr/>
            </a:pPr>
            <a:r>
              <a:rPr lang="en-US" sz="2000" dirty="0">
                <a:solidFill>
                  <a:srgbClr val="7030A0"/>
                </a:solidFill>
              </a:rPr>
              <a:t>For books issuing and late submission the LIBSYS will maintain a record of fine details etc…</a:t>
            </a:r>
          </a:p>
          <a:p>
            <a:pPr algn="just">
              <a:defRPr/>
            </a:pPr>
            <a:r>
              <a:rPr lang="en-US" sz="2000" dirty="0" err="1">
                <a:solidFill>
                  <a:srgbClr val="7030A0"/>
                </a:solidFill>
              </a:rPr>
              <a:t>Etc</a:t>
            </a:r>
            <a:r>
              <a:rPr lang="en-US" sz="2000" dirty="0">
                <a:solidFill>
                  <a:srgbClr val="7030A0"/>
                </a:solidFill>
              </a:rPr>
              <a:t> </a:t>
            </a:r>
            <a:r>
              <a:rPr lang="en-US" sz="2000" dirty="0" err="1">
                <a:solidFill>
                  <a:srgbClr val="7030A0"/>
                </a:solidFill>
              </a:rPr>
              <a:t>Rquirements</a:t>
            </a:r>
            <a:r>
              <a:rPr lang="en-US" sz="2000" dirty="0">
                <a:solidFill>
                  <a:srgbClr val="7030A0"/>
                </a:solidFill>
              </a:rPr>
              <a:t>…..</a:t>
            </a:r>
          </a:p>
        </p:txBody>
      </p:sp>
      <p:sp>
        <p:nvSpPr>
          <p:cNvPr id="10244"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38D334-E619-49F7-A5EE-199ECF993A21}" type="slidenum">
              <a:rPr lang="en-US" sz="1200">
                <a:solidFill>
                  <a:srgbClr val="898989"/>
                </a:solidFill>
                <a:latin typeface="Times" panose="02020603050405020304" pitchFamily="18" charset="0"/>
              </a:rPr>
              <a:pPr>
                <a:spcBef>
                  <a:spcPct val="0"/>
                </a:spcBef>
                <a:buFontTx/>
                <a:buNone/>
              </a:pPr>
              <a:t>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28287978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Requirements readers</a:t>
            </a:r>
          </a:p>
        </p:txBody>
      </p:sp>
      <p:sp>
        <p:nvSpPr>
          <p:cNvPr id="11268" name="Slide Number Placeholder 79"/>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FF9C11-3F90-4434-83EC-57BDF73A5F16}" type="slidenum">
              <a:rPr lang="en-US" sz="1200">
                <a:solidFill>
                  <a:srgbClr val="898989"/>
                </a:solidFill>
                <a:latin typeface="Times" panose="02020603050405020304" pitchFamily="18" charset="0"/>
              </a:rPr>
              <a:pPr>
                <a:spcBef>
                  <a:spcPct val="0"/>
                </a:spcBef>
                <a:buFontTx/>
                <a:buNone/>
              </a:pPr>
              <a:t>8</a:t>
            </a:fld>
            <a:endParaRPr lang="en-US" sz="1200">
              <a:solidFill>
                <a:srgbClr val="898989"/>
              </a:solidFill>
              <a:latin typeface="Times" panose="02020603050405020304" pitchFamily="18" charset="0"/>
            </a:endParaRPr>
          </a:p>
        </p:txBody>
      </p:sp>
      <p:pic>
        <p:nvPicPr>
          <p:cNvPr id="11269"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67000" y="1828801"/>
            <a:ext cx="67818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88014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0" y="266700"/>
            <a:ext cx="9080500" cy="1104900"/>
          </a:xfrm>
        </p:spPr>
        <p:txBody>
          <a:bodyPr/>
          <a:lstStyle/>
          <a:p>
            <a:pPr eaLnBrk="1" hangingPunct="1"/>
            <a:r>
              <a:rPr lang="en-GB" sz="3200"/>
              <a:t>Functional and non-functional requirements</a:t>
            </a:r>
            <a:endParaRPr lang="en-GB" smtClean="0"/>
          </a:p>
        </p:txBody>
      </p:sp>
      <p:sp>
        <p:nvSpPr>
          <p:cNvPr id="13315" name="Rectangle 3"/>
          <p:cNvSpPr>
            <a:spLocks noGrp="1" noChangeArrowheads="1"/>
          </p:cNvSpPr>
          <p:nvPr>
            <p:ph idx="1"/>
          </p:nvPr>
        </p:nvSpPr>
        <p:spPr/>
        <p:txBody>
          <a:bodyPr/>
          <a:lstStyle/>
          <a:p>
            <a:pPr eaLnBrk="1" hangingPunct="1">
              <a:lnSpc>
                <a:spcPct val="90000"/>
              </a:lnSpc>
            </a:pPr>
            <a:r>
              <a:rPr lang="en-GB" sz="2400" dirty="0">
                <a:solidFill>
                  <a:srgbClr val="00B050"/>
                </a:solidFill>
              </a:rPr>
              <a:t>Functional requirements</a:t>
            </a:r>
          </a:p>
          <a:p>
            <a:pPr lvl="1" algn="just" eaLnBrk="1" hangingPunct="1">
              <a:lnSpc>
                <a:spcPct val="90000"/>
              </a:lnSpc>
            </a:pPr>
            <a:r>
              <a:rPr lang="en-GB" sz="2000" dirty="0">
                <a:solidFill>
                  <a:srgbClr val="00B050"/>
                </a:solidFill>
              </a:rPr>
              <a:t>Statements of services the system should provide, </a:t>
            </a:r>
            <a:r>
              <a:rPr lang="en-GB" sz="2000" u="sng" dirty="0">
                <a:solidFill>
                  <a:srgbClr val="00B050"/>
                </a:solidFill>
              </a:rPr>
              <a:t>how the system should react to particular inputs and how the system should behave in particular situations</a:t>
            </a:r>
            <a:r>
              <a:rPr lang="en-GB" sz="2000" dirty="0">
                <a:solidFill>
                  <a:srgbClr val="00B050"/>
                </a:solidFill>
              </a:rPr>
              <a:t>.</a:t>
            </a:r>
          </a:p>
          <a:p>
            <a:pPr eaLnBrk="1" hangingPunct="1">
              <a:lnSpc>
                <a:spcPct val="90000"/>
              </a:lnSpc>
            </a:pPr>
            <a:r>
              <a:rPr lang="en-GB" sz="2400" dirty="0">
                <a:solidFill>
                  <a:srgbClr val="FF0000"/>
                </a:solidFill>
              </a:rPr>
              <a:t>Non-functional requirements</a:t>
            </a:r>
          </a:p>
          <a:p>
            <a:pPr lvl="1" algn="just" eaLnBrk="1" hangingPunct="1">
              <a:lnSpc>
                <a:spcPct val="90000"/>
              </a:lnSpc>
            </a:pPr>
            <a:r>
              <a:rPr lang="en-GB" sz="2000" dirty="0">
                <a:solidFill>
                  <a:srgbClr val="FF0000"/>
                </a:solidFill>
              </a:rPr>
              <a:t>constraints on the services or functions offered by the system such as </a:t>
            </a:r>
            <a:r>
              <a:rPr lang="en-GB" sz="2000" u="sng" dirty="0">
                <a:solidFill>
                  <a:srgbClr val="FF0000"/>
                </a:solidFill>
              </a:rPr>
              <a:t>timing constraints, constraints on the development process, standards, </a:t>
            </a:r>
            <a:r>
              <a:rPr lang="en-GB" sz="2000" dirty="0">
                <a:solidFill>
                  <a:srgbClr val="FF0000"/>
                </a:solidFill>
              </a:rPr>
              <a:t>etc.</a:t>
            </a:r>
          </a:p>
          <a:p>
            <a:pPr eaLnBrk="1" hangingPunct="1">
              <a:lnSpc>
                <a:spcPct val="90000"/>
              </a:lnSpc>
            </a:pPr>
            <a:r>
              <a:rPr lang="en-GB" sz="2400" dirty="0">
                <a:solidFill>
                  <a:srgbClr val="00B0F0"/>
                </a:solidFill>
              </a:rPr>
              <a:t>Domain requirements</a:t>
            </a:r>
          </a:p>
          <a:p>
            <a:pPr lvl="1" algn="just" eaLnBrk="1" hangingPunct="1">
              <a:lnSpc>
                <a:spcPct val="90000"/>
              </a:lnSpc>
            </a:pPr>
            <a:r>
              <a:rPr lang="en-GB" sz="2000" dirty="0">
                <a:solidFill>
                  <a:srgbClr val="00B0F0"/>
                </a:solidFill>
              </a:rPr>
              <a:t>Requirements that come from the </a:t>
            </a:r>
            <a:r>
              <a:rPr lang="en-GB" sz="2000" u="sng" dirty="0">
                <a:solidFill>
                  <a:srgbClr val="00B0F0"/>
                </a:solidFill>
              </a:rPr>
              <a:t>application domain of the system and that reflect characteristics of that domain</a:t>
            </a:r>
            <a:r>
              <a:rPr lang="en-GB" sz="2000" dirty="0">
                <a:solidFill>
                  <a:srgbClr val="00B0F0"/>
                </a:solidFill>
              </a:rPr>
              <a:t>.</a:t>
            </a:r>
          </a:p>
          <a:p>
            <a:pPr eaLnBrk="1" hangingPunct="1">
              <a:lnSpc>
                <a:spcPct val="90000"/>
              </a:lnSpc>
            </a:pPr>
            <a:endParaRPr lang="en-GB" sz="2400" dirty="0">
              <a:solidFill>
                <a:srgbClr val="00B0F0"/>
              </a:solidFill>
            </a:endParaRPr>
          </a:p>
        </p:txBody>
      </p:sp>
      <p:sp>
        <p:nvSpPr>
          <p:cNvPr id="1331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646AC8-F6EB-44A3-AEBB-D6D71DEBFE0F}" type="slidenum">
              <a:rPr lang="en-US" sz="1200">
                <a:solidFill>
                  <a:srgbClr val="898989"/>
                </a:solidFill>
                <a:latin typeface="Times" panose="02020603050405020304" pitchFamily="18" charset="0"/>
              </a:rPr>
              <a:pPr>
                <a:spcBef>
                  <a:spcPct val="0"/>
                </a:spcBef>
                <a:buFontTx/>
                <a:buNone/>
              </a:pPr>
              <a:t>9</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xmlns="" val="38890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 calcmode="lin" valueType="num">
                                      <p:cBhvr additive="base">
                                        <p:cTn id="2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4" ma:contentTypeDescription="Create a new document." ma:contentTypeScope="" ma:versionID="e4f6a2d46cec26908f62c6d62c9a98ad">
  <xsd:schema xmlns:xsd="http://www.w3.org/2001/XMLSchema" xmlns:xs="http://www.w3.org/2001/XMLSchema" xmlns:p="http://schemas.microsoft.com/office/2006/metadata/properties" xmlns:ns2="2fa0596d-1813-431b-af09-91f7fdc5d78d" xmlns:ns3="b8916875-e42b-4b9c-872f-88f20f10cd61" targetNamespace="http://schemas.microsoft.com/office/2006/metadata/properties" ma:root="true" ma:fieldsID="ad03d38047c529f0e0b952f6d7cee67b" ns2:_="" ns3:_="">
    <xsd:import namespace="2fa0596d-1813-431b-af09-91f7fdc5d78d"/>
    <xsd:import namespace="b8916875-e42b-4b9c-872f-88f20f10cd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916875-e42b-4b9c-872f-88f20f10cd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0FFD42-2C7D-45E9-B7F1-E396D6C28210}"/>
</file>

<file path=customXml/itemProps2.xml><?xml version="1.0" encoding="utf-8"?>
<ds:datastoreItem xmlns:ds="http://schemas.openxmlformats.org/officeDocument/2006/customXml" ds:itemID="{CD9B2B5A-BF87-4E6C-BE51-462DD86E5F29}"/>
</file>

<file path=customXml/itemProps3.xml><?xml version="1.0" encoding="utf-8"?>
<ds:datastoreItem xmlns:ds="http://schemas.openxmlformats.org/officeDocument/2006/customXml" ds:itemID="{4E4B2AE6-ACED-4317-B3A8-AF4C49C240C6}"/>
</file>

<file path=docProps/app.xml><?xml version="1.0" encoding="utf-8"?>
<Properties xmlns="http://schemas.openxmlformats.org/officeDocument/2006/extended-properties" xmlns:vt="http://schemas.openxmlformats.org/officeDocument/2006/docPropsVTypes">
  <TotalTime>1003</TotalTime>
  <Words>2241</Words>
  <Application>Microsoft Office PowerPoint</Application>
  <PresentationFormat>Custom</PresentationFormat>
  <Paragraphs>384</Paragraphs>
  <Slides>39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Document</vt:lpstr>
      <vt:lpstr>Software Requirements</vt:lpstr>
      <vt:lpstr>Requirements engineering</vt:lpstr>
      <vt:lpstr>What is a requirement?</vt:lpstr>
      <vt:lpstr>Requirements abstraction (Davis)</vt:lpstr>
      <vt:lpstr>Types of requirement</vt:lpstr>
      <vt:lpstr>Definitions and specifications</vt:lpstr>
      <vt:lpstr>Example</vt:lpstr>
      <vt:lpstr>Requirements readers</vt:lpstr>
      <vt:lpstr>Functional and non-functional requirements</vt:lpstr>
      <vt:lpstr>Requirements completeness and consistency</vt:lpstr>
      <vt:lpstr>Functional requirements</vt:lpstr>
      <vt:lpstr>The LIBSYS system</vt:lpstr>
      <vt:lpstr>Example projects</vt:lpstr>
      <vt:lpstr>Example projects</vt:lpstr>
      <vt:lpstr>Examples of functional requirements</vt:lpstr>
      <vt:lpstr>Non-functional requirements</vt:lpstr>
      <vt:lpstr>Non-functional classifications</vt:lpstr>
      <vt:lpstr>Non-functional requirement types</vt:lpstr>
      <vt:lpstr>Non-functional requirements examples</vt:lpstr>
      <vt:lpstr>Requirements measures</vt:lpstr>
      <vt:lpstr>Domain requirements</vt:lpstr>
      <vt:lpstr>Domain requirements problems</vt:lpstr>
      <vt:lpstr>User requirements</vt:lpstr>
      <vt:lpstr>System requirements</vt:lpstr>
      <vt:lpstr>Guidelines for writing requirements</vt:lpstr>
      <vt:lpstr>Problems with natural language</vt:lpstr>
      <vt:lpstr>Alternatives to NL specification</vt:lpstr>
      <vt:lpstr>Structured language specifications</vt:lpstr>
      <vt:lpstr>Tabular specification</vt:lpstr>
      <vt:lpstr>Graphical models</vt:lpstr>
      <vt:lpstr>Sequence diagrams</vt:lpstr>
      <vt:lpstr>Sequence diagram of ATM withdrawal</vt:lpstr>
      <vt:lpstr>The requirements document</vt:lpstr>
      <vt:lpstr>Characteristics of an SRS</vt:lpstr>
      <vt:lpstr>Characteristics…</vt:lpstr>
      <vt:lpstr>Characteristics…</vt:lpstr>
      <vt:lpstr>Requirements document structure</vt:lpstr>
      <vt:lpstr>Slide 38</vt:lpstr>
      <vt:lpstr>Activity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brprathap</dc:creator>
  <cp:lastModifiedBy>praveen</cp:lastModifiedBy>
  <cp:revision>26</cp:revision>
  <dcterms:created xsi:type="dcterms:W3CDTF">2013-11-25T17:14:34Z</dcterms:created>
  <dcterms:modified xsi:type="dcterms:W3CDTF">2016-12-07T08:36:51Z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