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39.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40.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59" r:id="rId5"/>
    <p:sldId id="260" r:id="rId6"/>
    <p:sldId id="261" r:id="rId7"/>
    <p:sldId id="262" r:id="rId8"/>
    <p:sldId id="263" r:id="rId9"/>
    <p:sldId id="265" r:id="rId10"/>
    <p:sldId id="299"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3" r:id="rId27"/>
    <p:sldId id="284" r:id="rId28"/>
    <p:sldId id="285" r:id="rId29"/>
    <p:sldId id="286" r:id="rId30"/>
    <p:sldId id="288" r:id="rId31"/>
    <p:sldId id="289" r:id="rId32"/>
    <p:sldId id="290" r:id="rId33"/>
    <p:sldId id="291" r:id="rId34"/>
    <p:sldId id="292" r:id="rId35"/>
    <p:sldId id="293" r:id="rId36"/>
    <p:sldId id="294" r:id="rId37"/>
    <p:sldId id="295" r:id="rId38"/>
    <p:sldId id="296" r:id="rId39"/>
    <p:sldId id="297" r:id="rId40"/>
    <p:sldId id="29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8256" autoAdjust="0"/>
  </p:normalViewPr>
  <p:slideViewPr>
    <p:cSldViewPr snapToGrid="0">
      <p:cViewPr varScale="1">
        <p:scale>
          <a:sx n="74" d="100"/>
          <a:sy n="74" d="100"/>
        </p:scale>
        <p:origin x="55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9C5B5A-75EC-4B04-96C3-6C58658381B0}" type="datetimeFigureOut">
              <a:rPr lang="en-US" smtClean="0"/>
              <a:t>12/2/2015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89D9DF-4650-4B88-B064-69DE3C737B8E}" type="slidenum">
              <a:rPr lang="en-US" smtClean="0"/>
              <a:t>‹#›</a:t>
            </a:fld>
            <a:endParaRPr lang="en-US"/>
          </a:p>
        </p:txBody>
      </p:sp>
    </p:spTree>
    <p:extLst>
      <p:ext uri="{BB962C8B-B14F-4D97-AF65-F5344CB8AC3E}">
        <p14:creationId xmlns:p14="http://schemas.microsoft.com/office/powerpoint/2010/main" val="5812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It presents an alternative perspective on the requirements engineering process in Fig.2.7. This presents the process as a three-stage activity where the activities are organized as an iterative process around a spiral.</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This spiral model accommodates approaches to development in which the requirements are developed to different levels of detail. The number of iterations</a:t>
            </a:r>
          </a:p>
          <a:p>
            <a:r>
              <a:rPr lang="en-US" sz="1200" b="0" i="0" u="none" strike="noStrike" kern="1200" baseline="0" dirty="0" smtClean="0">
                <a:solidFill>
                  <a:schemeClr val="tx1"/>
                </a:solidFill>
                <a:latin typeface="+mn-lt"/>
                <a:ea typeface="+mn-ea"/>
                <a:cs typeface="+mn-cs"/>
              </a:rPr>
              <a:t>around the spiral can vary, so the spiral can be excited after some or all of the user requirements have been elicited. If the prototyping activity shown under requirements validation is extended to include iterative development.</a:t>
            </a:r>
            <a:endParaRPr lang="en-US" dirty="0"/>
          </a:p>
        </p:txBody>
      </p:sp>
      <p:sp>
        <p:nvSpPr>
          <p:cNvPr id="4" name="Slide Number Placeholder 3"/>
          <p:cNvSpPr>
            <a:spLocks noGrp="1"/>
          </p:cNvSpPr>
          <p:nvPr>
            <p:ph type="sldNum" sz="quarter" idx="10"/>
          </p:nvPr>
        </p:nvSpPr>
        <p:spPr/>
        <p:txBody>
          <a:bodyPr/>
          <a:lstStyle/>
          <a:p>
            <a:fld id="{9789D9DF-4650-4B88-B064-69DE3C737B8E}" type="slidenum">
              <a:rPr lang="en-US" smtClean="0"/>
              <a:t>4</a:t>
            </a:fld>
            <a:endParaRPr lang="en-US"/>
          </a:p>
        </p:txBody>
      </p:sp>
    </p:spTree>
    <p:extLst>
      <p:ext uri="{BB962C8B-B14F-4D97-AF65-F5344CB8AC3E}">
        <p14:creationId xmlns:p14="http://schemas.microsoft.com/office/powerpoint/2010/main" val="2381955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Figure shows a simple traceability matrix that records the dependencies between requirements. A ‘D’ in the row/column intersection illustrates that the requirement in the row depends on the requirement named in the column; an ‘R’ means that there is some other, weaker relationship between the requirements. For example, they may both define the requirements for parts of the same subsystem.</a:t>
            </a:r>
            <a:endParaRPr lang="en-US" dirty="0"/>
          </a:p>
        </p:txBody>
      </p:sp>
      <p:sp>
        <p:nvSpPr>
          <p:cNvPr id="4" name="Slide Number Placeholder 3"/>
          <p:cNvSpPr>
            <a:spLocks noGrp="1"/>
          </p:cNvSpPr>
          <p:nvPr>
            <p:ph type="sldNum" sz="quarter" idx="10"/>
          </p:nvPr>
        </p:nvSpPr>
        <p:spPr/>
        <p:txBody>
          <a:bodyPr/>
          <a:lstStyle/>
          <a:p>
            <a:fld id="{9789D9DF-4650-4B88-B064-69DE3C737B8E}" type="slidenum">
              <a:rPr lang="en-US" smtClean="0"/>
              <a:t>37</a:t>
            </a:fld>
            <a:endParaRPr lang="en-US"/>
          </a:p>
        </p:txBody>
      </p:sp>
    </p:spTree>
    <p:extLst>
      <p:ext uri="{BB962C8B-B14F-4D97-AF65-F5344CB8AC3E}">
        <p14:creationId xmlns:p14="http://schemas.microsoft.com/office/powerpoint/2010/main" val="3649612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93AD91-1812-4A53-89AB-397F4D90452D}"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421262-37FD-4F45-B679-7F991FCEB8EE}" type="slidenum">
              <a:rPr lang="en-US" smtClean="0"/>
              <a:t>‹#›</a:t>
            </a:fld>
            <a:endParaRPr lang="en-US"/>
          </a:p>
        </p:txBody>
      </p:sp>
    </p:spTree>
    <p:extLst>
      <p:ext uri="{BB962C8B-B14F-4D97-AF65-F5344CB8AC3E}">
        <p14:creationId xmlns:p14="http://schemas.microsoft.com/office/powerpoint/2010/main" val="2020924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93AD91-1812-4A53-89AB-397F4D90452D}"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421262-37FD-4F45-B679-7F991FCEB8EE}" type="slidenum">
              <a:rPr lang="en-US" smtClean="0"/>
              <a:t>‹#›</a:t>
            </a:fld>
            <a:endParaRPr lang="en-US"/>
          </a:p>
        </p:txBody>
      </p:sp>
    </p:spTree>
    <p:extLst>
      <p:ext uri="{BB962C8B-B14F-4D97-AF65-F5344CB8AC3E}">
        <p14:creationId xmlns:p14="http://schemas.microsoft.com/office/powerpoint/2010/main" val="3052809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93AD91-1812-4A53-89AB-397F4D90452D}"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421262-37FD-4F45-B679-7F991FCEB8EE}" type="slidenum">
              <a:rPr lang="en-US" smtClean="0"/>
              <a:t>‹#›</a:t>
            </a:fld>
            <a:endParaRPr lang="en-US"/>
          </a:p>
        </p:txBody>
      </p:sp>
    </p:spTree>
    <p:extLst>
      <p:ext uri="{BB962C8B-B14F-4D97-AF65-F5344CB8AC3E}">
        <p14:creationId xmlns:p14="http://schemas.microsoft.com/office/powerpoint/2010/main" val="2912885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93AD91-1812-4A53-89AB-397F4D90452D}"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421262-37FD-4F45-B679-7F991FCEB8EE}" type="slidenum">
              <a:rPr lang="en-US" smtClean="0"/>
              <a:t>‹#›</a:t>
            </a:fld>
            <a:endParaRPr lang="en-US"/>
          </a:p>
        </p:txBody>
      </p:sp>
    </p:spTree>
    <p:extLst>
      <p:ext uri="{BB962C8B-B14F-4D97-AF65-F5344CB8AC3E}">
        <p14:creationId xmlns:p14="http://schemas.microsoft.com/office/powerpoint/2010/main" val="1162476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93AD91-1812-4A53-89AB-397F4D90452D}" type="datetimeFigureOut">
              <a:rPr lang="en-US" smtClean="0"/>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421262-37FD-4F45-B679-7F991FCEB8EE}" type="slidenum">
              <a:rPr lang="en-US" smtClean="0"/>
              <a:t>‹#›</a:t>
            </a:fld>
            <a:endParaRPr lang="en-US"/>
          </a:p>
        </p:txBody>
      </p:sp>
    </p:spTree>
    <p:extLst>
      <p:ext uri="{BB962C8B-B14F-4D97-AF65-F5344CB8AC3E}">
        <p14:creationId xmlns:p14="http://schemas.microsoft.com/office/powerpoint/2010/main" val="357175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93AD91-1812-4A53-89AB-397F4D90452D}" type="datetimeFigureOut">
              <a:rPr lang="en-US" smtClean="0"/>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421262-37FD-4F45-B679-7F991FCEB8EE}" type="slidenum">
              <a:rPr lang="en-US" smtClean="0"/>
              <a:t>‹#›</a:t>
            </a:fld>
            <a:endParaRPr lang="en-US"/>
          </a:p>
        </p:txBody>
      </p:sp>
    </p:spTree>
    <p:extLst>
      <p:ext uri="{BB962C8B-B14F-4D97-AF65-F5344CB8AC3E}">
        <p14:creationId xmlns:p14="http://schemas.microsoft.com/office/powerpoint/2010/main" val="3558862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93AD91-1812-4A53-89AB-397F4D90452D}" type="datetimeFigureOut">
              <a:rPr lang="en-US" smtClean="0"/>
              <a:t>12/2/2015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421262-37FD-4F45-B679-7F991FCEB8EE}" type="slidenum">
              <a:rPr lang="en-US" smtClean="0"/>
              <a:t>‹#›</a:t>
            </a:fld>
            <a:endParaRPr lang="en-US"/>
          </a:p>
        </p:txBody>
      </p:sp>
    </p:spTree>
    <p:extLst>
      <p:ext uri="{BB962C8B-B14F-4D97-AF65-F5344CB8AC3E}">
        <p14:creationId xmlns:p14="http://schemas.microsoft.com/office/powerpoint/2010/main" val="5148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93AD91-1812-4A53-89AB-397F4D90452D}" type="datetimeFigureOut">
              <a:rPr lang="en-US" smtClean="0"/>
              <a:t>12/2/2015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421262-37FD-4F45-B679-7F991FCEB8EE}" type="slidenum">
              <a:rPr lang="en-US" smtClean="0"/>
              <a:t>‹#›</a:t>
            </a:fld>
            <a:endParaRPr lang="en-US"/>
          </a:p>
        </p:txBody>
      </p:sp>
    </p:spTree>
    <p:extLst>
      <p:ext uri="{BB962C8B-B14F-4D97-AF65-F5344CB8AC3E}">
        <p14:creationId xmlns:p14="http://schemas.microsoft.com/office/powerpoint/2010/main" val="1396143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93AD91-1812-4A53-89AB-397F4D90452D}" type="datetimeFigureOut">
              <a:rPr lang="en-US" smtClean="0"/>
              <a:t>12/2/2015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421262-37FD-4F45-B679-7F991FCEB8EE}" type="slidenum">
              <a:rPr lang="en-US" smtClean="0"/>
              <a:t>‹#›</a:t>
            </a:fld>
            <a:endParaRPr lang="en-US"/>
          </a:p>
        </p:txBody>
      </p:sp>
    </p:spTree>
    <p:extLst>
      <p:ext uri="{BB962C8B-B14F-4D97-AF65-F5344CB8AC3E}">
        <p14:creationId xmlns:p14="http://schemas.microsoft.com/office/powerpoint/2010/main" val="710562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93AD91-1812-4A53-89AB-397F4D90452D}" type="datetimeFigureOut">
              <a:rPr lang="en-US" smtClean="0"/>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421262-37FD-4F45-B679-7F991FCEB8EE}" type="slidenum">
              <a:rPr lang="en-US" smtClean="0"/>
              <a:t>‹#›</a:t>
            </a:fld>
            <a:endParaRPr lang="en-US"/>
          </a:p>
        </p:txBody>
      </p:sp>
    </p:spTree>
    <p:extLst>
      <p:ext uri="{BB962C8B-B14F-4D97-AF65-F5344CB8AC3E}">
        <p14:creationId xmlns:p14="http://schemas.microsoft.com/office/powerpoint/2010/main" val="1316288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93AD91-1812-4A53-89AB-397F4D90452D}" type="datetimeFigureOut">
              <a:rPr lang="en-US" smtClean="0"/>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421262-37FD-4F45-B679-7F991FCEB8EE}" type="slidenum">
              <a:rPr lang="en-US" smtClean="0"/>
              <a:t>‹#›</a:t>
            </a:fld>
            <a:endParaRPr lang="en-US"/>
          </a:p>
        </p:txBody>
      </p:sp>
    </p:spTree>
    <p:extLst>
      <p:ext uri="{BB962C8B-B14F-4D97-AF65-F5344CB8AC3E}">
        <p14:creationId xmlns:p14="http://schemas.microsoft.com/office/powerpoint/2010/main" val="1664388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93AD91-1812-4A53-89AB-397F4D90452D}" type="datetimeFigureOut">
              <a:rPr lang="en-US" smtClean="0"/>
              <a:t>12/2/2015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421262-37FD-4F45-B679-7F991FCEB8EE}" type="slidenum">
              <a:rPr lang="en-US" smtClean="0"/>
              <a:t>‹#›</a:t>
            </a:fld>
            <a:endParaRPr lang="en-US"/>
          </a:p>
        </p:txBody>
      </p:sp>
    </p:spTree>
    <p:extLst>
      <p:ext uri="{BB962C8B-B14F-4D97-AF65-F5344CB8AC3E}">
        <p14:creationId xmlns:p14="http://schemas.microsoft.com/office/powerpoint/2010/main" val="3366095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image" Target="../media/image1.emf"/><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18.emf"/><Relationship Id="rId4" Type="http://schemas.openxmlformats.org/officeDocument/2006/relationships/image" Target="../media/image17.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9.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0.wmf"/><Relationship Id="rId4" Type="http://schemas.openxmlformats.org/officeDocument/2006/relationships/oleObject" Target="../embeddings/oleObject4.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390650" y="2133600"/>
            <a:ext cx="8997950" cy="1104900"/>
          </a:xfrm>
          <a:noFill/>
        </p:spPr>
        <p:txBody>
          <a:bodyPr vert="horz" lIns="90487" tIns="44450" rIns="90487" bIns="44450" rtlCol="0" anchor="ctr">
            <a:normAutofit/>
          </a:bodyPr>
          <a:lstStyle/>
          <a:p>
            <a:pPr eaLnBrk="1" hangingPunct="1"/>
            <a:r>
              <a:rPr lang="en-GB" smtClean="0"/>
              <a:t>Requirements Engineering Processes</a:t>
            </a:r>
          </a:p>
        </p:txBody>
      </p:sp>
      <p:sp>
        <p:nvSpPr>
          <p:cNvPr id="53251" name="Line 5"/>
          <p:cNvSpPr>
            <a:spLocks noChangeShapeType="1"/>
          </p:cNvSpPr>
          <p:nvPr/>
        </p:nvSpPr>
        <p:spPr bwMode="auto">
          <a:xfrm>
            <a:off x="1143000" y="3886200"/>
            <a:ext cx="9906000" cy="0"/>
          </a:xfrm>
          <a:prstGeom prst="line">
            <a:avLst/>
          </a:prstGeom>
          <a:noFill/>
          <a:ln w="508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77793A5-D0C3-452F-A3C7-E63AC58E390E}" type="slidenum">
              <a:rPr lang="en-US" sz="1200">
                <a:solidFill>
                  <a:srgbClr val="898989"/>
                </a:solidFill>
                <a:latin typeface="Times" panose="02020603050405020304" pitchFamily="18" charset="0"/>
              </a:rPr>
              <a:pPr>
                <a:spcBef>
                  <a:spcPct val="0"/>
                </a:spcBef>
                <a:buFontTx/>
                <a:buNone/>
              </a:pPr>
              <a:t>1</a:t>
            </a:fld>
            <a:endParaRPr lang="en-US" sz="1200">
              <a:solidFill>
                <a:srgbClr val="898989"/>
              </a:solidFill>
              <a:latin typeface="Times" panose="02020603050405020304" pitchFamily="18" charset="0"/>
            </a:endParaRPr>
          </a:p>
        </p:txBody>
      </p:sp>
      <p:sp>
        <p:nvSpPr>
          <p:cNvPr id="2" name="Rectangle 1"/>
          <p:cNvSpPr/>
          <p:nvPr/>
        </p:nvSpPr>
        <p:spPr>
          <a:xfrm>
            <a:off x="1143000" y="4355085"/>
            <a:ext cx="9649496" cy="646331"/>
          </a:xfrm>
          <a:prstGeom prst="rect">
            <a:avLst/>
          </a:prstGeom>
        </p:spPr>
        <p:txBody>
          <a:bodyPr wrap="square">
            <a:spAutoFit/>
          </a:bodyPr>
          <a:lstStyle/>
          <a:p>
            <a:r>
              <a:rPr lang="en-US" b="1" dirty="0" smtClean="0"/>
              <a:t>requirement engineering process – feasibility studies – requirements – elicitation – validation and management</a:t>
            </a:r>
            <a:endParaRPr lang="en-US" dirty="0"/>
          </a:p>
        </p:txBody>
      </p:sp>
    </p:spTree>
    <p:extLst>
      <p:ext uri="{BB962C8B-B14F-4D97-AF65-F5344CB8AC3E}">
        <p14:creationId xmlns:p14="http://schemas.microsoft.com/office/powerpoint/2010/main" val="12431757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555750" y="266700"/>
            <a:ext cx="9163050" cy="1104900"/>
          </a:xfrm>
          <a:noFill/>
        </p:spPr>
        <p:txBody>
          <a:bodyPr vert="horz" lIns="90487" tIns="44450" rIns="90487" bIns="44450" rtlCol="0" anchor="ctr">
            <a:normAutofit/>
          </a:bodyPr>
          <a:lstStyle/>
          <a:p>
            <a:pPr eaLnBrk="1" hangingPunct="1"/>
            <a:r>
              <a:rPr lang="en-GB" smtClean="0"/>
              <a:t>Problems of requirements analysis</a:t>
            </a:r>
          </a:p>
        </p:txBody>
      </p:sp>
      <p:sp>
        <p:nvSpPr>
          <p:cNvPr id="61443" name="Rectangle 3"/>
          <p:cNvSpPr>
            <a:spLocks noGrp="1" noChangeArrowheads="1"/>
          </p:cNvSpPr>
          <p:nvPr>
            <p:ph type="body" idx="1"/>
          </p:nvPr>
        </p:nvSpPr>
        <p:spPr>
          <a:noFill/>
        </p:spPr>
        <p:txBody>
          <a:bodyPr vert="horz" lIns="90487" tIns="44450" rIns="90487" bIns="44450" rtlCol="0">
            <a:normAutofit/>
          </a:bodyPr>
          <a:lstStyle/>
          <a:p>
            <a:pPr eaLnBrk="1" hangingPunct="1"/>
            <a:r>
              <a:rPr lang="en-GB" sz="2400" dirty="0">
                <a:solidFill>
                  <a:srgbClr val="7030A0"/>
                </a:solidFill>
              </a:rPr>
              <a:t>Stakeholders don’t know what they really want.</a:t>
            </a:r>
          </a:p>
          <a:p>
            <a:pPr eaLnBrk="1" hangingPunct="1"/>
            <a:r>
              <a:rPr lang="en-GB" sz="2400" dirty="0">
                <a:solidFill>
                  <a:srgbClr val="FFC000"/>
                </a:solidFill>
              </a:rPr>
              <a:t>Stakeholders express requirements in their own terms</a:t>
            </a:r>
            <a:r>
              <a:rPr lang="en-GB" sz="2400" dirty="0"/>
              <a:t>.</a:t>
            </a:r>
          </a:p>
          <a:p>
            <a:pPr eaLnBrk="1" hangingPunct="1"/>
            <a:r>
              <a:rPr lang="en-GB" sz="2400" dirty="0">
                <a:solidFill>
                  <a:srgbClr val="00B050"/>
                </a:solidFill>
              </a:rPr>
              <a:t>Different stakeholders may have conflicting requirements.</a:t>
            </a:r>
          </a:p>
          <a:p>
            <a:pPr eaLnBrk="1" hangingPunct="1"/>
            <a:r>
              <a:rPr lang="en-GB" sz="2400" dirty="0">
                <a:solidFill>
                  <a:srgbClr val="C00000"/>
                </a:solidFill>
              </a:rPr>
              <a:t>Organisational and political factors may influence the system requirements.</a:t>
            </a:r>
          </a:p>
          <a:p>
            <a:pPr eaLnBrk="1" hangingPunct="1"/>
            <a:r>
              <a:rPr lang="en-GB" sz="2400" dirty="0">
                <a:solidFill>
                  <a:srgbClr val="FF0000"/>
                </a:solidFill>
              </a:rPr>
              <a:t>The requirements change during the analysis process. New stakeholders may emerge and the business environment change.</a:t>
            </a:r>
          </a:p>
        </p:txBody>
      </p:sp>
      <p:sp>
        <p:nvSpPr>
          <p:cNvPr id="614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872FC8E-3EA2-4C5C-B80E-1276B8873C4C}" type="slidenum">
              <a:rPr lang="en-US" sz="1200">
                <a:solidFill>
                  <a:srgbClr val="898989"/>
                </a:solidFill>
                <a:latin typeface="Times" panose="02020603050405020304" pitchFamily="18" charset="0"/>
              </a:rPr>
              <a:pPr>
                <a:spcBef>
                  <a:spcPct val="0"/>
                </a:spcBef>
                <a:buFontTx/>
                <a:buNone/>
              </a:pPr>
              <a:t>10</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val="1195953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 calcmode="lin" valueType="num">
                                      <p:cBhvr additive="base">
                                        <p:cTn id="7" dur="500" fill="hold"/>
                                        <p:tgtEl>
                                          <p:spTgt spid="614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43">
                                            <p:txEl>
                                              <p:pRg st="1" end="1"/>
                                            </p:txEl>
                                          </p:spTgt>
                                        </p:tgtEl>
                                        <p:attrNameLst>
                                          <p:attrName>style.visibility</p:attrName>
                                        </p:attrNameLst>
                                      </p:cBhvr>
                                      <p:to>
                                        <p:strVal val="visible"/>
                                      </p:to>
                                    </p:set>
                                    <p:anim calcmode="lin" valueType="num">
                                      <p:cBhvr additive="base">
                                        <p:cTn id="13" dur="500" fill="hold"/>
                                        <p:tgtEl>
                                          <p:spTgt spid="614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443">
                                            <p:txEl>
                                              <p:pRg st="2" end="2"/>
                                            </p:txEl>
                                          </p:spTgt>
                                        </p:tgtEl>
                                        <p:attrNameLst>
                                          <p:attrName>style.visibility</p:attrName>
                                        </p:attrNameLst>
                                      </p:cBhvr>
                                      <p:to>
                                        <p:strVal val="visible"/>
                                      </p:to>
                                    </p:set>
                                    <p:anim calcmode="lin" valueType="num">
                                      <p:cBhvr additive="base">
                                        <p:cTn id="19" dur="500" fill="hold"/>
                                        <p:tgtEl>
                                          <p:spTgt spid="614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1443">
                                            <p:txEl>
                                              <p:pRg st="3" end="3"/>
                                            </p:txEl>
                                          </p:spTgt>
                                        </p:tgtEl>
                                        <p:attrNameLst>
                                          <p:attrName>style.visibility</p:attrName>
                                        </p:attrNameLst>
                                      </p:cBhvr>
                                      <p:to>
                                        <p:strVal val="visible"/>
                                      </p:to>
                                    </p:set>
                                    <p:anim calcmode="lin" valueType="num">
                                      <p:cBhvr additive="base">
                                        <p:cTn id="25" dur="500" fill="hold"/>
                                        <p:tgtEl>
                                          <p:spTgt spid="614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1443">
                                            <p:txEl>
                                              <p:pRg st="4" end="4"/>
                                            </p:txEl>
                                          </p:spTgt>
                                        </p:tgtEl>
                                        <p:attrNameLst>
                                          <p:attrName>style.visibility</p:attrName>
                                        </p:attrNameLst>
                                      </p:cBhvr>
                                      <p:to>
                                        <p:strVal val="visible"/>
                                      </p:to>
                                    </p:set>
                                    <p:anim calcmode="lin" valueType="num">
                                      <p:cBhvr additive="base">
                                        <p:cTn id="31" dur="500" fill="hold"/>
                                        <p:tgtEl>
                                          <p:spTgt spid="6144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144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dirty="0" smtClean="0"/>
              <a:t>Requirements discovery</a:t>
            </a:r>
          </a:p>
        </p:txBody>
      </p:sp>
      <p:sp>
        <p:nvSpPr>
          <p:cNvPr id="63491" name="Rectangle 3"/>
          <p:cNvSpPr>
            <a:spLocks noGrp="1" noChangeArrowheads="1"/>
          </p:cNvSpPr>
          <p:nvPr>
            <p:ph type="body" idx="1"/>
          </p:nvPr>
        </p:nvSpPr>
        <p:spPr/>
        <p:txBody>
          <a:bodyPr/>
          <a:lstStyle/>
          <a:p>
            <a:pPr algn="just" eaLnBrk="1" hangingPunct="1"/>
            <a:r>
              <a:rPr lang="en-US" dirty="0" smtClean="0">
                <a:solidFill>
                  <a:srgbClr val="00B050"/>
                </a:solidFill>
              </a:rPr>
              <a:t>The process of gathering information about the proposed and existing systems and distilling the user and system requirements from this information.</a:t>
            </a:r>
          </a:p>
          <a:p>
            <a:pPr algn="just" eaLnBrk="1" hangingPunct="1"/>
            <a:r>
              <a:rPr lang="en-US" dirty="0" smtClean="0">
                <a:solidFill>
                  <a:srgbClr val="FF0000"/>
                </a:solidFill>
              </a:rPr>
              <a:t>Sources of information include documentation, system stakeholders and the specifications of similar systems.</a:t>
            </a:r>
          </a:p>
        </p:txBody>
      </p:sp>
      <p:sp>
        <p:nvSpPr>
          <p:cNvPr id="6349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00C923A-AC5B-45DD-9C82-B2987448563B}" type="slidenum">
              <a:rPr lang="en-US" sz="1200">
                <a:solidFill>
                  <a:srgbClr val="898989"/>
                </a:solidFill>
                <a:latin typeface="Times" panose="02020603050405020304" pitchFamily="18" charset="0"/>
              </a:rPr>
              <a:pPr>
                <a:spcBef>
                  <a:spcPct val="0"/>
                </a:spcBef>
                <a:buFontTx/>
                <a:buNone/>
              </a:pPr>
              <a:t>11</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val="200782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 calcmode="lin" valueType="num">
                                      <p:cBhvr additive="base">
                                        <p:cTn id="7" dur="500" fill="hold"/>
                                        <p:tgtEl>
                                          <p:spTgt spid="634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4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3491">
                                            <p:txEl>
                                              <p:pRg st="1" end="1"/>
                                            </p:txEl>
                                          </p:spTgt>
                                        </p:tgtEl>
                                        <p:attrNameLst>
                                          <p:attrName>style.visibility</p:attrName>
                                        </p:attrNameLst>
                                      </p:cBhvr>
                                      <p:to>
                                        <p:strVal val="visible"/>
                                      </p:to>
                                    </p:set>
                                    <p:anim calcmode="lin" valueType="num">
                                      <p:cBhvr additive="base">
                                        <p:cTn id="13" dur="500" fill="hold"/>
                                        <p:tgtEl>
                                          <p:spTgt spid="634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349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noFill/>
        </p:spPr>
        <p:txBody>
          <a:bodyPr vert="horz" lIns="90487" tIns="44450" rIns="90487" bIns="44450" rtlCol="0" anchor="ctr">
            <a:normAutofit/>
          </a:bodyPr>
          <a:lstStyle/>
          <a:p>
            <a:pPr eaLnBrk="1" hangingPunct="1"/>
            <a:r>
              <a:rPr lang="en-GB" smtClean="0"/>
              <a:t>ATM stakeholders</a:t>
            </a:r>
          </a:p>
        </p:txBody>
      </p:sp>
      <p:sp>
        <p:nvSpPr>
          <p:cNvPr id="64515" name="Rectangle 3"/>
          <p:cNvSpPr>
            <a:spLocks noGrp="1" noChangeArrowheads="1"/>
          </p:cNvSpPr>
          <p:nvPr>
            <p:ph type="body" idx="1"/>
          </p:nvPr>
        </p:nvSpPr>
        <p:spPr>
          <a:noFill/>
        </p:spPr>
        <p:txBody>
          <a:bodyPr vert="horz" lIns="90487" tIns="44450" rIns="90487" bIns="44450" rtlCol="0">
            <a:normAutofit lnSpcReduction="10000"/>
          </a:bodyPr>
          <a:lstStyle/>
          <a:p>
            <a:r>
              <a:rPr lang="en-GB" sz="2400" dirty="0"/>
              <a:t>Bank customers – who receive services</a:t>
            </a:r>
          </a:p>
          <a:p>
            <a:r>
              <a:rPr lang="en-GB" sz="2400" dirty="0" smtClean="0"/>
              <a:t>Representatives </a:t>
            </a:r>
            <a:r>
              <a:rPr lang="en-GB" sz="2400" dirty="0"/>
              <a:t>of other banks – who have reciprocal </a:t>
            </a:r>
            <a:r>
              <a:rPr lang="en-GB" sz="2400" dirty="0" smtClean="0"/>
              <a:t>agreements for </a:t>
            </a:r>
            <a:r>
              <a:rPr lang="en-GB" sz="2400" dirty="0"/>
              <a:t>ATM usage</a:t>
            </a:r>
          </a:p>
          <a:p>
            <a:r>
              <a:rPr lang="en-GB" sz="2400" dirty="0" smtClean="0"/>
              <a:t>Bank </a:t>
            </a:r>
            <a:r>
              <a:rPr lang="en-GB" sz="2400" dirty="0"/>
              <a:t>branch managers –who obtain management information</a:t>
            </a:r>
          </a:p>
          <a:p>
            <a:r>
              <a:rPr lang="en-GB" sz="2400" dirty="0" smtClean="0"/>
              <a:t>Counter </a:t>
            </a:r>
            <a:r>
              <a:rPr lang="en-GB" sz="2400" dirty="0"/>
              <a:t>staff – who involved in day-to-day running of system</a:t>
            </a:r>
          </a:p>
          <a:p>
            <a:r>
              <a:rPr lang="en-GB" sz="2400" dirty="0" smtClean="0"/>
              <a:t>Database </a:t>
            </a:r>
            <a:r>
              <a:rPr lang="en-GB" sz="2400" dirty="0"/>
              <a:t>administrators - who responsible for integrating </a:t>
            </a:r>
            <a:r>
              <a:rPr lang="en-GB" sz="2400" dirty="0" smtClean="0"/>
              <a:t>system with </a:t>
            </a:r>
            <a:r>
              <a:rPr lang="en-GB" sz="2400" dirty="0"/>
              <a:t>customers database</a:t>
            </a:r>
          </a:p>
          <a:p>
            <a:r>
              <a:rPr lang="en-GB" sz="2400" dirty="0" smtClean="0"/>
              <a:t>Bank </a:t>
            </a:r>
            <a:r>
              <a:rPr lang="en-GB" sz="2400" dirty="0"/>
              <a:t>Security managers</a:t>
            </a:r>
          </a:p>
          <a:p>
            <a:r>
              <a:rPr lang="en-GB" sz="2400" dirty="0" smtClean="0"/>
              <a:t>The </a:t>
            </a:r>
            <a:r>
              <a:rPr lang="en-GB" sz="2400" dirty="0"/>
              <a:t>Bank’s Marketing department</a:t>
            </a:r>
          </a:p>
          <a:p>
            <a:r>
              <a:rPr lang="en-GB" sz="2400" dirty="0" smtClean="0"/>
              <a:t>Hardware </a:t>
            </a:r>
            <a:r>
              <a:rPr lang="en-GB" sz="2400" dirty="0"/>
              <a:t>and software maintenance engineers</a:t>
            </a:r>
          </a:p>
          <a:p>
            <a:r>
              <a:rPr lang="en-GB" sz="2400" dirty="0" smtClean="0"/>
              <a:t>Banking </a:t>
            </a:r>
            <a:r>
              <a:rPr lang="en-GB" sz="2400" dirty="0"/>
              <a:t>regulators Who ensures system conforms to </a:t>
            </a:r>
            <a:r>
              <a:rPr lang="en-GB" sz="2400" dirty="0" smtClean="0"/>
              <a:t>banking regulations</a:t>
            </a:r>
            <a:endParaRPr lang="en-GB" sz="2400" dirty="0"/>
          </a:p>
        </p:txBody>
      </p:sp>
      <p:sp>
        <p:nvSpPr>
          <p:cNvPr id="6451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9C1CD63-4C8D-4C96-A050-7A33EC9149D5}" type="slidenum">
              <a:rPr lang="en-US" sz="1200">
                <a:solidFill>
                  <a:srgbClr val="898989"/>
                </a:solidFill>
                <a:latin typeface="Times" panose="02020603050405020304" pitchFamily="18" charset="0"/>
              </a:rPr>
              <a:pPr>
                <a:spcBef>
                  <a:spcPct val="0"/>
                </a:spcBef>
                <a:buFontTx/>
                <a:buNone/>
              </a:pPr>
              <a:t>12</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val="18133566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 calcmode="lin" valueType="num">
                                      <p:cBhvr additive="base">
                                        <p:cTn id="7" dur="500" fill="hold"/>
                                        <p:tgtEl>
                                          <p:spTgt spid="645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4515">
                                            <p:txEl>
                                              <p:pRg st="1" end="1"/>
                                            </p:txEl>
                                          </p:spTgt>
                                        </p:tgtEl>
                                        <p:attrNameLst>
                                          <p:attrName>style.visibility</p:attrName>
                                        </p:attrNameLst>
                                      </p:cBhvr>
                                      <p:to>
                                        <p:strVal val="visible"/>
                                      </p:to>
                                    </p:set>
                                    <p:anim calcmode="lin" valueType="num">
                                      <p:cBhvr additive="base">
                                        <p:cTn id="13" dur="500" fill="hold"/>
                                        <p:tgtEl>
                                          <p:spTgt spid="645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5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4515">
                                            <p:txEl>
                                              <p:pRg st="2" end="2"/>
                                            </p:txEl>
                                          </p:spTgt>
                                        </p:tgtEl>
                                        <p:attrNameLst>
                                          <p:attrName>style.visibility</p:attrName>
                                        </p:attrNameLst>
                                      </p:cBhvr>
                                      <p:to>
                                        <p:strVal val="visible"/>
                                      </p:to>
                                    </p:set>
                                    <p:anim calcmode="lin" valueType="num">
                                      <p:cBhvr additive="base">
                                        <p:cTn id="19" dur="500" fill="hold"/>
                                        <p:tgtEl>
                                          <p:spTgt spid="645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45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4515">
                                            <p:txEl>
                                              <p:pRg st="3" end="3"/>
                                            </p:txEl>
                                          </p:spTgt>
                                        </p:tgtEl>
                                        <p:attrNameLst>
                                          <p:attrName>style.visibility</p:attrName>
                                        </p:attrNameLst>
                                      </p:cBhvr>
                                      <p:to>
                                        <p:strVal val="visible"/>
                                      </p:to>
                                    </p:set>
                                    <p:anim calcmode="lin" valueType="num">
                                      <p:cBhvr additive="base">
                                        <p:cTn id="25" dur="500" fill="hold"/>
                                        <p:tgtEl>
                                          <p:spTgt spid="6451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45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4515">
                                            <p:txEl>
                                              <p:pRg st="4" end="4"/>
                                            </p:txEl>
                                          </p:spTgt>
                                        </p:tgtEl>
                                        <p:attrNameLst>
                                          <p:attrName>style.visibility</p:attrName>
                                        </p:attrNameLst>
                                      </p:cBhvr>
                                      <p:to>
                                        <p:strVal val="visible"/>
                                      </p:to>
                                    </p:set>
                                    <p:anim calcmode="lin" valueType="num">
                                      <p:cBhvr additive="base">
                                        <p:cTn id="31" dur="500" fill="hold"/>
                                        <p:tgtEl>
                                          <p:spTgt spid="6451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45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4515">
                                            <p:txEl>
                                              <p:pRg st="5" end="5"/>
                                            </p:txEl>
                                          </p:spTgt>
                                        </p:tgtEl>
                                        <p:attrNameLst>
                                          <p:attrName>style.visibility</p:attrName>
                                        </p:attrNameLst>
                                      </p:cBhvr>
                                      <p:to>
                                        <p:strVal val="visible"/>
                                      </p:to>
                                    </p:set>
                                    <p:anim calcmode="lin" valueType="num">
                                      <p:cBhvr additive="base">
                                        <p:cTn id="37" dur="500" fill="hold"/>
                                        <p:tgtEl>
                                          <p:spTgt spid="6451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45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4515">
                                            <p:txEl>
                                              <p:pRg st="6" end="6"/>
                                            </p:txEl>
                                          </p:spTgt>
                                        </p:tgtEl>
                                        <p:attrNameLst>
                                          <p:attrName>style.visibility</p:attrName>
                                        </p:attrNameLst>
                                      </p:cBhvr>
                                      <p:to>
                                        <p:strVal val="visible"/>
                                      </p:to>
                                    </p:set>
                                    <p:anim calcmode="lin" valueType="num">
                                      <p:cBhvr additive="base">
                                        <p:cTn id="43" dur="500" fill="hold"/>
                                        <p:tgtEl>
                                          <p:spTgt spid="6451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451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4515">
                                            <p:txEl>
                                              <p:pRg st="7" end="7"/>
                                            </p:txEl>
                                          </p:spTgt>
                                        </p:tgtEl>
                                        <p:attrNameLst>
                                          <p:attrName>style.visibility</p:attrName>
                                        </p:attrNameLst>
                                      </p:cBhvr>
                                      <p:to>
                                        <p:strVal val="visible"/>
                                      </p:to>
                                    </p:set>
                                    <p:anim calcmode="lin" valueType="num">
                                      <p:cBhvr additive="base">
                                        <p:cTn id="49" dur="500" fill="hold"/>
                                        <p:tgtEl>
                                          <p:spTgt spid="6451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451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4515">
                                            <p:txEl>
                                              <p:pRg st="8" end="8"/>
                                            </p:txEl>
                                          </p:spTgt>
                                        </p:tgtEl>
                                        <p:attrNameLst>
                                          <p:attrName>style.visibility</p:attrName>
                                        </p:attrNameLst>
                                      </p:cBhvr>
                                      <p:to>
                                        <p:strVal val="visible"/>
                                      </p:to>
                                    </p:set>
                                    <p:anim calcmode="lin" valueType="num">
                                      <p:cBhvr additive="base">
                                        <p:cTn id="55" dur="500" fill="hold"/>
                                        <p:tgtEl>
                                          <p:spTgt spid="6451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451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noFill/>
        </p:spPr>
        <p:txBody>
          <a:bodyPr vert="horz" lIns="90487" tIns="44450" rIns="90487" bIns="44450" rtlCol="0" anchor="ctr">
            <a:normAutofit/>
          </a:bodyPr>
          <a:lstStyle/>
          <a:p>
            <a:pPr eaLnBrk="1" hangingPunct="1"/>
            <a:r>
              <a:rPr lang="en-GB" smtClean="0"/>
              <a:t>Viewpoints</a:t>
            </a:r>
          </a:p>
        </p:txBody>
      </p:sp>
      <p:sp>
        <p:nvSpPr>
          <p:cNvPr id="65539" name="Rectangle 3"/>
          <p:cNvSpPr>
            <a:spLocks noGrp="1" noChangeArrowheads="1"/>
          </p:cNvSpPr>
          <p:nvPr>
            <p:ph type="body" idx="1"/>
          </p:nvPr>
        </p:nvSpPr>
        <p:spPr>
          <a:noFill/>
        </p:spPr>
        <p:txBody>
          <a:bodyPr vert="horz" lIns="90487" tIns="44450" rIns="90487" bIns="44450" rtlCol="0">
            <a:normAutofit/>
          </a:bodyPr>
          <a:lstStyle/>
          <a:p>
            <a:pPr algn="just" eaLnBrk="1" hangingPunct="1"/>
            <a:r>
              <a:rPr lang="en-GB" dirty="0" smtClean="0">
                <a:solidFill>
                  <a:srgbClr val="FF0000"/>
                </a:solidFill>
              </a:rPr>
              <a:t>Viewpoints are a way of structuring the requirements to represent the perspectives of different stakeholders. Stakeholders may be classified under different viewpoints</a:t>
            </a:r>
            <a:r>
              <a:rPr lang="en-GB" dirty="0" smtClean="0"/>
              <a:t>.</a:t>
            </a:r>
          </a:p>
          <a:p>
            <a:pPr algn="just" eaLnBrk="1" hangingPunct="1"/>
            <a:r>
              <a:rPr lang="en-GB" dirty="0" smtClean="0">
                <a:solidFill>
                  <a:srgbClr val="0070C0"/>
                </a:solidFill>
              </a:rPr>
              <a:t>This multi-perspective analysis is important as there is no single correct way to analyse system requirements.</a:t>
            </a:r>
          </a:p>
        </p:txBody>
      </p:sp>
      <p:sp>
        <p:nvSpPr>
          <p:cNvPr id="655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07B3AB4-C21A-4C7C-875E-A96F25004EF0}" type="slidenum">
              <a:rPr lang="en-US" sz="1200">
                <a:solidFill>
                  <a:srgbClr val="898989"/>
                </a:solidFill>
                <a:latin typeface="Times" panose="02020603050405020304" pitchFamily="18" charset="0"/>
              </a:rPr>
              <a:pPr>
                <a:spcBef>
                  <a:spcPct val="0"/>
                </a:spcBef>
                <a:buFontTx/>
                <a:buNone/>
              </a:pPr>
              <a:t>13</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val="40005207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 calcmode="lin" valueType="num">
                                      <p:cBhvr additive="base">
                                        <p:cTn id="7" dur="500" fill="hold"/>
                                        <p:tgtEl>
                                          <p:spTgt spid="655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5539">
                                            <p:txEl>
                                              <p:pRg st="1" end="1"/>
                                            </p:txEl>
                                          </p:spTgt>
                                        </p:tgtEl>
                                        <p:attrNameLst>
                                          <p:attrName>style.visibility</p:attrName>
                                        </p:attrNameLst>
                                      </p:cBhvr>
                                      <p:to>
                                        <p:strVal val="visible"/>
                                      </p:to>
                                    </p:set>
                                    <p:anim calcmode="lin" valueType="num">
                                      <p:cBhvr additive="base">
                                        <p:cTn id="13" dur="500" fill="hold"/>
                                        <p:tgtEl>
                                          <p:spTgt spid="655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53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noFill/>
        </p:spPr>
        <p:txBody>
          <a:bodyPr vert="horz" lIns="90487" tIns="44450" rIns="90487" bIns="44450" rtlCol="0" anchor="ctr">
            <a:normAutofit/>
          </a:bodyPr>
          <a:lstStyle/>
          <a:p>
            <a:pPr eaLnBrk="1" hangingPunct="1"/>
            <a:r>
              <a:rPr lang="en-GB" smtClean="0"/>
              <a:t>Types of viewpoint</a:t>
            </a:r>
          </a:p>
        </p:txBody>
      </p:sp>
      <p:sp>
        <p:nvSpPr>
          <p:cNvPr id="66563" name="Rectangle 3"/>
          <p:cNvSpPr>
            <a:spLocks noGrp="1" noChangeArrowheads="1"/>
          </p:cNvSpPr>
          <p:nvPr>
            <p:ph type="body" idx="1"/>
          </p:nvPr>
        </p:nvSpPr>
        <p:spPr>
          <a:noFill/>
        </p:spPr>
        <p:txBody>
          <a:bodyPr vert="horz" lIns="90487" tIns="44450" rIns="90487" bIns="44450" rtlCol="0">
            <a:normAutofit/>
          </a:bodyPr>
          <a:lstStyle/>
          <a:p>
            <a:pPr eaLnBrk="1" hangingPunct="1">
              <a:lnSpc>
                <a:spcPct val="90000"/>
              </a:lnSpc>
            </a:pPr>
            <a:r>
              <a:rPr lang="en-GB" sz="2400" dirty="0">
                <a:solidFill>
                  <a:srgbClr val="00B050"/>
                </a:solidFill>
              </a:rPr>
              <a:t>Interactor viewpoints</a:t>
            </a:r>
          </a:p>
          <a:p>
            <a:pPr lvl="1" eaLnBrk="1" hangingPunct="1">
              <a:lnSpc>
                <a:spcPct val="90000"/>
              </a:lnSpc>
            </a:pPr>
            <a:r>
              <a:rPr lang="en-GB" sz="2000" dirty="0">
                <a:solidFill>
                  <a:srgbClr val="00B050"/>
                </a:solidFill>
              </a:rPr>
              <a:t>People or other systems that interact directly with the system. In an ATM, the customer’s and the account database are interactor VPs.</a:t>
            </a:r>
          </a:p>
          <a:p>
            <a:pPr eaLnBrk="1" hangingPunct="1">
              <a:lnSpc>
                <a:spcPct val="90000"/>
              </a:lnSpc>
            </a:pPr>
            <a:r>
              <a:rPr lang="en-GB" sz="2400" dirty="0">
                <a:solidFill>
                  <a:srgbClr val="C00000"/>
                </a:solidFill>
              </a:rPr>
              <a:t>Indirect viewpoints</a:t>
            </a:r>
          </a:p>
          <a:p>
            <a:pPr lvl="1" eaLnBrk="1" hangingPunct="1">
              <a:lnSpc>
                <a:spcPct val="90000"/>
              </a:lnSpc>
            </a:pPr>
            <a:r>
              <a:rPr lang="en-GB" sz="2000" dirty="0">
                <a:solidFill>
                  <a:srgbClr val="C00000"/>
                </a:solidFill>
              </a:rPr>
              <a:t>Stakeholders who do not use the system themselves but who influence the requirements. In an ATM, management and security staff are indirect viewpoints.</a:t>
            </a:r>
          </a:p>
          <a:p>
            <a:pPr eaLnBrk="1" hangingPunct="1">
              <a:lnSpc>
                <a:spcPct val="90000"/>
              </a:lnSpc>
            </a:pPr>
            <a:r>
              <a:rPr lang="en-GB" sz="2400" dirty="0">
                <a:solidFill>
                  <a:schemeClr val="accent1"/>
                </a:solidFill>
              </a:rPr>
              <a:t>Domain viewpoints</a:t>
            </a:r>
          </a:p>
          <a:p>
            <a:pPr lvl="1" eaLnBrk="1" hangingPunct="1">
              <a:lnSpc>
                <a:spcPct val="90000"/>
              </a:lnSpc>
            </a:pPr>
            <a:r>
              <a:rPr lang="en-GB" sz="2000" dirty="0">
                <a:solidFill>
                  <a:schemeClr val="accent1"/>
                </a:solidFill>
              </a:rPr>
              <a:t>Domain characteristics and constraints that influence the requirements. In an ATM, an example would be standards for inter-bank communications.</a:t>
            </a:r>
          </a:p>
        </p:txBody>
      </p:sp>
      <p:sp>
        <p:nvSpPr>
          <p:cNvPr id="6656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71C6447-BD71-40AB-B84D-13D056320E12}" type="slidenum">
              <a:rPr lang="en-US" sz="1200">
                <a:solidFill>
                  <a:srgbClr val="898989"/>
                </a:solidFill>
                <a:latin typeface="Times" panose="02020603050405020304" pitchFamily="18" charset="0"/>
              </a:rPr>
              <a:pPr>
                <a:spcBef>
                  <a:spcPct val="0"/>
                </a:spcBef>
                <a:buFontTx/>
                <a:buNone/>
              </a:pPr>
              <a:t>14</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val="15888991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 calcmode="lin" valueType="num">
                                      <p:cBhvr additive="base">
                                        <p:cTn id="7" dur="500" fill="hold"/>
                                        <p:tgtEl>
                                          <p:spTgt spid="665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6563">
                                            <p:txEl>
                                              <p:pRg st="1" end="1"/>
                                            </p:txEl>
                                          </p:spTgt>
                                        </p:tgtEl>
                                        <p:attrNameLst>
                                          <p:attrName>style.visibility</p:attrName>
                                        </p:attrNameLst>
                                      </p:cBhvr>
                                      <p:to>
                                        <p:strVal val="visible"/>
                                      </p:to>
                                    </p:set>
                                    <p:anim calcmode="lin" valueType="num">
                                      <p:cBhvr additive="base">
                                        <p:cTn id="11" dur="500" fill="hold"/>
                                        <p:tgtEl>
                                          <p:spTgt spid="6656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65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6563">
                                            <p:txEl>
                                              <p:pRg st="2" end="2"/>
                                            </p:txEl>
                                          </p:spTgt>
                                        </p:tgtEl>
                                        <p:attrNameLst>
                                          <p:attrName>style.visibility</p:attrName>
                                        </p:attrNameLst>
                                      </p:cBhvr>
                                      <p:to>
                                        <p:strVal val="visible"/>
                                      </p:to>
                                    </p:set>
                                    <p:anim calcmode="lin" valueType="num">
                                      <p:cBhvr additive="base">
                                        <p:cTn id="17" dur="500" fill="hold"/>
                                        <p:tgtEl>
                                          <p:spTgt spid="6656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656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6563">
                                            <p:txEl>
                                              <p:pRg st="3" end="3"/>
                                            </p:txEl>
                                          </p:spTgt>
                                        </p:tgtEl>
                                        <p:attrNameLst>
                                          <p:attrName>style.visibility</p:attrName>
                                        </p:attrNameLst>
                                      </p:cBhvr>
                                      <p:to>
                                        <p:strVal val="visible"/>
                                      </p:to>
                                    </p:set>
                                    <p:anim calcmode="lin" valueType="num">
                                      <p:cBhvr additive="base">
                                        <p:cTn id="21" dur="500" fill="hold"/>
                                        <p:tgtEl>
                                          <p:spTgt spid="6656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65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6563">
                                            <p:txEl>
                                              <p:pRg st="4" end="4"/>
                                            </p:txEl>
                                          </p:spTgt>
                                        </p:tgtEl>
                                        <p:attrNameLst>
                                          <p:attrName>style.visibility</p:attrName>
                                        </p:attrNameLst>
                                      </p:cBhvr>
                                      <p:to>
                                        <p:strVal val="visible"/>
                                      </p:to>
                                    </p:set>
                                    <p:anim calcmode="lin" valueType="num">
                                      <p:cBhvr additive="base">
                                        <p:cTn id="27" dur="500" fill="hold"/>
                                        <p:tgtEl>
                                          <p:spTgt spid="6656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656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6563">
                                            <p:txEl>
                                              <p:pRg st="5" end="5"/>
                                            </p:txEl>
                                          </p:spTgt>
                                        </p:tgtEl>
                                        <p:attrNameLst>
                                          <p:attrName>style.visibility</p:attrName>
                                        </p:attrNameLst>
                                      </p:cBhvr>
                                      <p:to>
                                        <p:strVal val="visible"/>
                                      </p:to>
                                    </p:set>
                                    <p:anim calcmode="lin" valueType="num">
                                      <p:cBhvr additive="base">
                                        <p:cTn id="31" dur="500" fill="hold"/>
                                        <p:tgtEl>
                                          <p:spTgt spid="6656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656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smtClean="0"/>
              <a:t>LIBSYS viewpoint hierarchy</a:t>
            </a:r>
          </a:p>
        </p:txBody>
      </p:sp>
      <p:sp>
        <p:nvSpPr>
          <p:cNvPr id="68611" name="Rectangle 3"/>
          <p:cNvSpPr>
            <a:spLocks noGrp="1" noChangeArrowheads="1"/>
          </p:cNvSpPr>
          <p:nvPr>
            <p:ph type="body" idx="1"/>
          </p:nvPr>
        </p:nvSpPr>
        <p:spPr/>
        <p:txBody>
          <a:bodyPr/>
          <a:lstStyle/>
          <a:p>
            <a:pPr eaLnBrk="1" hangingPunct="1"/>
            <a:endParaRPr lang="en-US" smtClean="0"/>
          </a:p>
        </p:txBody>
      </p:sp>
      <p:sp>
        <p:nvSpPr>
          <p:cNvPr id="6861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67ADDB9-A3D5-43B9-853F-395AF8180B5A}" type="slidenum">
              <a:rPr lang="en-US" sz="1200">
                <a:solidFill>
                  <a:srgbClr val="898989"/>
                </a:solidFill>
                <a:latin typeface="Times" panose="02020603050405020304" pitchFamily="18" charset="0"/>
              </a:rPr>
              <a:pPr>
                <a:spcBef>
                  <a:spcPct val="0"/>
                </a:spcBef>
                <a:buFontTx/>
                <a:buNone/>
              </a:pPr>
              <a:t>15</a:t>
            </a:fld>
            <a:endParaRPr lang="en-US" sz="1200">
              <a:solidFill>
                <a:srgbClr val="898989"/>
              </a:solidFill>
              <a:latin typeface="Times" panose="02020603050405020304"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168" y="1496486"/>
            <a:ext cx="11229800" cy="5278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7376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ppt_x"/>
                                          </p:val>
                                        </p:tav>
                                        <p:tav tm="100000">
                                          <p:val>
                                            <p:strVal val="#ppt_x"/>
                                          </p:val>
                                        </p:tav>
                                      </p:tavLst>
                                    </p:anim>
                                    <p:anim calcmode="lin" valueType="num">
                                      <p:cBhvr additive="base">
                                        <p:cTn id="8"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dirty="0" smtClean="0"/>
              <a:t>Interviewing As a practice in Requirements collection</a:t>
            </a:r>
          </a:p>
        </p:txBody>
      </p:sp>
      <p:sp>
        <p:nvSpPr>
          <p:cNvPr id="69635" name="Rectangle 3"/>
          <p:cNvSpPr>
            <a:spLocks noGrp="1" noChangeArrowheads="1"/>
          </p:cNvSpPr>
          <p:nvPr>
            <p:ph type="body" idx="1"/>
          </p:nvPr>
        </p:nvSpPr>
        <p:spPr/>
        <p:txBody>
          <a:bodyPr/>
          <a:lstStyle/>
          <a:p>
            <a:pPr algn="just" eaLnBrk="1" hangingPunct="1">
              <a:lnSpc>
                <a:spcPct val="90000"/>
              </a:lnSpc>
            </a:pPr>
            <a:r>
              <a:rPr lang="en-US" dirty="0" smtClean="0">
                <a:solidFill>
                  <a:schemeClr val="accent1"/>
                </a:solidFill>
              </a:rPr>
              <a:t>In formal or informal interviewing, the RE team puts questions to stakeholders about the system that they use and the system to be developed.</a:t>
            </a:r>
          </a:p>
          <a:p>
            <a:pPr eaLnBrk="1" hangingPunct="1">
              <a:lnSpc>
                <a:spcPct val="90000"/>
              </a:lnSpc>
            </a:pPr>
            <a:r>
              <a:rPr lang="en-US" dirty="0" smtClean="0">
                <a:solidFill>
                  <a:srgbClr val="C00000"/>
                </a:solidFill>
              </a:rPr>
              <a:t>There are two types of interview</a:t>
            </a:r>
          </a:p>
          <a:p>
            <a:pPr lvl="1" algn="just" eaLnBrk="1" hangingPunct="1">
              <a:lnSpc>
                <a:spcPct val="90000"/>
              </a:lnSpc>
            </a:pPr>
            <a:r>
              <a:rPr lang="en-US" b="1" dirty="0" smtClean="0">
                <a:solidFill>
                  <a:srgbClr val="C00000"/>
                </a:solidFill>
              </a:rPr>
              <a:t>Closed interviews </a:t>
            </a:r>
            <a:r>
              <a:rPr lang="en-US" dirty="0" smtClean="0">
                <a:solidFill>
                  <a:srgbClr val="C00000"/>
                </a:solidFill>
              </a:rPr>
              <a:t>where a pre-defined set of questions are answered.</a:t>
            </a:r>
          </a:p>
          <a:p>
            <a:pPr lvl="1" algn="just" eaLnBrk="1" hangingPunct="1">
              <a:lnSpc>
                <a:spcPct val="90000"/>
              </a:lnSpc>
            </a:pPr>
            <a:r>
              <a:rPr lang="en-US" b="1" dirty="0" smtClean="0">
                <a:solidFill>
                  <a:srgbClr val="C00000"/>
                </a:solidFill>
              </a:rPr>
              <a:t>Open interviews </a:t>
            </a:r>
            <a:r>
              <a:rPr lang="en-US" dirty="0" smtClean="0">
                <a:solidFill>
                  <a:srgbClr val="C00000"/>
                </a:solidFill>
              </a:rPr>
              <a:t>where there is no pre-defined agenda and a range of issues are explored with stakeholders</a:t>
            </a:r>
            <a:r>
              <a:rPr lang="en-US" dirty="0" smtClean="0"/>
              <a:t>.</a:t>
            </a:r>
          </a:p>
        </p:txBody>
      </p:sp>
      <p:sp>
        <p:nvSpPr>
          <p:cNvPr id="6963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F3F94BD-46AA-4618-9F8F-F50791F92CD5}" type="slidenum">
              <a:rPr lang="en-US" sz="1200">
                <a:solidFill>
                  <a:srgbClr val="898989"/>
                </a:solidFill>
                <a:latin typeface="Times" panose="02020603050405020304" pitchFamily="18" charset="0"/>
              </a:rPr>
              <a:pPr>
                <a:spcBef>
                  <a:spcPct val="0"/>
                </a:spcBef>
                <a:buFontTx/>
                <a:buNone/>
              </a:pPr>
              <a:t>16</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val="2095701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 calcmode="lin" valueType="num">
                                      <p:cBhvr additive="base">
                                        <p:cTn id="7" dur="500" fill="hold"/>
                                        <p:tgtEl>
                                          <p:spTgt spid="696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6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9635">
                                            <p:txEl>
                                              <p:pRg st="1" end="1"/>
                                            </p:txEl>
                                          </p:spTgt>
                                        </p:tgtEl>
                                        <p:attrNameLst>
                                          <p:attrName>style.visibility</p:attrName>
                                        </p:attrNameLst>
                                      </p:cBhvr>
                                      <p:to>
                                        <p:strVal val="visible"/>
                                      </p:to>
                                    </p:set>
                                    <p:anim calcmode="lin" valueType="num">
                                      <p:cBhvr additive="base">
                                        <p:cTn id="13" dur="500" fill="hold"/>
                                        <p:tgtEl>
                                          <p:spTgt spid="696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963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9635">
                                            <p:txEl>
                                              <p:pRg st="2" end="2"/>
                                            </p:txEl>
                                          </p:spTgt>
                                        </p:tgtEl>
                                        <p:attrNameLst>
                                          <p:attrName>style.visibility</p:attrName>
                                        </p:attrNameLst>
                                      </p:cBhvr>
                                      <p:to>
                                        <p:strVal val="visible"/>
                                      </p:to>
                                    </p:set>
                                    <p:anim calcmode="lin" valueType="num">
                                      <p:cBhvr additive="base">
                                        <p:cTn id="17" dur="500" fill="hold"/>
                                        <p:tgtEl>
                                          <p:spTgt spid="6963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963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9635">
                                            <p:txEl>
                                              <p:pRg st="3" end="3"/>
                                            </p:txEl>
                                          </p:spTgt>
                                        </p:tgtEl>
                                        <p:attrNameLst>
                                          <p:attrName>style.visibility</p:attrName>
                                        </p:attrNameLst>
                                      </p:cBhvr>
                                      <p:to>
                                        <p:strVal val="visible"/>
                                      </p:to>
                                    </p:set>
                                    <p:anim calcmode="lin" valueType="num">
                                      <p:cBhvr additive="base">
                                        <p:cTn id="21" dur="500" fill="hold"/>
                                        <p:tgtEl>
                                          <p:spTgt spid="6963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963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smtClean="0"/>
              <a:t>Interviews in practice</a:t>
            </a:r>
          </a:p>
        </p:txBody>
      </p:sp>
      <p:sp>
        <p:nvSpPr>
          <p:cNvPr id="70659" name="Rectangle 3"/>
          <p:cNvSpPr>
            <a:spLocks noGrp="1" noChangeArrowheads="1"/>
          </p:cNvSpPr>
          <p:nvPr>
            <p:ph type="body" idx="1"/>
          </p:nvPr>
        </p:nvSpPr>
        <p:spPr/>
        <p:txBody>
          <a:bodyPr/>
          <a:lstStyle/>
          <a:p>
            <a:pPr algn="just" eaLnBrk="1" hangingPunct="1">
              <a:lnSpc>
                <a:spcPct val="90000"/>
              </a:lnSpc>
            </a:pPr>
            <a:r>
              <a:rPr lang="en-US" dirty="0">
                <a:solidFill>
                  <a:srgbClr val="C00000"/>
                </a:solidFill>
              </a:rPr>
              <a:t>Normally a mix of closed and open-ended interviewing.</a:t>
            </a:r>
          </a:p>
          <a:p>
            <a:pPr algn="just" eaLnBrk="1" hangingPunct="1">
              <a:lnSpc>
                <a:spcPct val="90000"/>
              </a:lnSpc>
            </a:pPr>
            <a:r>
              <a:rPr lang="en-US" dirty="0">
                <a:solidFill>
                  <a:srgbClr val="00B050"/>
                </a:solidFill>
              </a:rPr>
              <a:t>Interviews are good for getting an overall understanding of what stakeholders do and how they might interact with the system.</a:t>
            </a:r>
          </a:p>
          <a:p>
            <a:pPr algn="just" eaLnBrk="1" hangingPunct="1">
              <a:lnSpc>
                <a:spcPct val="90000"/>
              </a:lnSpc>
            </a:pPr>
            <a:r>
              <a:rPr lang="en-US" dirty="0">
                <a:solidFill>
                  <a:schemeClr val="accent5">
                    <a:lumMod val="50000"/>
                  </a:schemeClr>
                </a:solidFill>
              </a:rPr>
              <a:t>Interviews are not good for understanding domain requirements</a:t>
            </a:r>
          </a:p>
          <a:p>
            <a:pPr lvl="1" algn="just" eaLnBrk="1" hangingPunct="1">
              <a:lnSpc>
                <a:spcPct val="90000"/>
              </a:lnSpc>
            </a:pPr>
            <a:r>
              <a:rPr lang="en-US" dirty="0" smtClean="0">
                <a:solidFill>
                  <a:srgbClr val="FF0000"/>
                </a:solidFill>
              </a:rPr>
              <a:t>Requirements engineers </a:t>
            </a:r>
            <a:r>
              <a:rPr lang="en-US" dirty="0" smtClean="0">
                <a:solidFill>
                  <a:schemeClr val="accent5">
                    <a:lumMod val="50000"/>
                  </a:schemeClr>
                </a:solidFill>
              </a:rPr>
              <a:t>cannot understand specific domain terminology;</a:t>
            </a:r>
          </a:p>
          <a:p>
            <a:pPr lvl="1" algn="just" eaLnBrk="1" hangingPunct="1">
              <a:lnSpc>
                <a:spcPct val="90000"/>
              </a:lnSpc>
            </a:pPr>
            <a:r>
              <a:rPr lang="en-US" dirty="0" smtClean="0">
                <a:solidFill>
                  <a:schemeClr val="accent5">
                    <a:lumMod val="50000"/>
                  </a:schemeClr>
                </a:solidFill>
              </a:rPr>
              <a:t>Some domain knowledge is so familiar that people find it hard to articulate or think that it isn’t worth articulating.</a:t>
            </a:r>
          </a:p>
        </p:txBody>
      </p:sp>
      <p:sp>
        <p:nvSpPr>
          <p:cNvPr id="7066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440D6A8-F138-44E8-AB5F-283E96567E7C}" type="slidenum">
              <a:rPr lang="en-US" sz="1200">
                <a:solidFill>
                  <a:srgbClr val="898989"/>
                </a:solidFill>
                <a:latin typeface="Times" panose="02020603050405020304" pitchFamily="18" charset="0"/>
              </a:rPr>
              <a:pPr>
                <a:spcBef>
                  <a:spcPct val="0"/>
                </a:spcBef>
                <a:buFontTx/>
                <a:buNone/>
              </a:pPr>
              <a:t>17</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val="2845098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 calcmode="lin" valueType="num">
                                      <p:cBhvr additive="base">
                                        <p:cTn id="7" dur="500" fill="hold"/>
                                        <p:tgtEl>
                                          <p:spTgt spid="706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6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0659">
                                            <p:txEl>
                                              <p:pRg st="1" end="1"/>
                                            </p:txEl>
                                          </p:spTgt>
                                        </p:tgtEl>
                                        <p:attrNameLst>
                                          <p:attrName>style.visibility</p:attrName>
                                        </p:attrNameLst>
                                      </p:cBhvr>
                                      <p:to>
                                        <p:strVal val="visible"/>
                                      </p:to>
                                    </p:set>
                                    <p:anim calcmode="lin" valueType="num">
                                      <p:cBhvr additive="base">
                                        <p:cTn id="13" dur="500" fill="hold"/>
                                        <p:tgtEl>
                                          <p:spTgt spid="706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06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0659">
                                            <p:txEl>
                                              <p:pRg st="2" end="2"/>
                                            </p:txEl>
                                          </p:spTgt>
                                        </p:tgtEl>
                                        <p:attrNameLst>
                                          <p:attrName>style.visibility</p:attrName>
                                        </p:attrNameLst>
                                      </p:cBhvr>
                                      <p:to>
                                        <p:strVal val="visible"/>
                                      </p:to>
                                    </p:set>
                                    <p:anim calcmode="lin" valueType="num">
                                      <p:cBhvr additive="base">
                                        <p:cTn id="19" dur="500" fill="hold"/>
                                        <p:tgtEl>
                                          <p:spTgt spid="7065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0659">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0659">
                                            <p:txEl>
                                              <p:pRg st="3" end="3"/>
                                            </p:txEl>
                                          </p:spTgt>
                                        </p:tgtEl>
                                        <p:attrNameLst>
                                          <p:attrName>style.visibility</p:attrName>
                                        </p:attrNameLst>
                                      </p:cBhvr>
                                      <p:to>
                                        <p:strVal val="visible"/>
                                      </p:to>
                                    </p:set>
                                    <p:anim calcmode="lin" valueType="num">
                                      <p:cBhvr additive="base">
                                        <p:cTn id="23" dur="500" fill="hold"/>
                                        <p:tgtEl>
                                          <p:spTgt spid="7065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0659">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0659">
                                            <p:txEl>
                                              <p:pRg st="4" end="4"/>
                                            </p:txEl>
                                          </p:spTgt>
                                        </p:tgtEl>
                                        <p:attrNameLst>
                                          <p:attrName>style.visibility</p:attrName>
                                        </p:attrNameLst>
                                      </p:cBhvr>
                                      <p:to>
                                        <p:strVal val="visible"/>
                                      </p:to>
                                    </p:set>
                                    <p:anim calcmode="lin" valueType="num">
                                      <p:cBhvr additive="base">
                                        <p:cTn id="27" dur="500" fill="hold"/>
                                        <p:tgtEl>
                                          <p:spTgt spid="7065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065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smtClean="0"/>
              <a:t>Effective interviewers</a:t>
            </a:r>
          </a:p>
        </p:txBody>
      </p:sp>
      <p:sp>
        <p:nvSpPr>
          <p:cNvPr id="71683" name="Rectangle 3"/>
          <p:cNvSpPr>
            <a:spLocks noGrp="1" noChangeArrowheads="1"/>
          </p:cNvSpPr>
          <p:nvPr>
            <p:ph type="body" idx="1"/>
          </p:nvPr>
        </p:nvSpPr>
        <p:spPr/>
        <p:txBody>
          <a:bodyPr/>
          <a:lstStyle/>
          <a:p>
            <a:pPr algn="just" eaLnBrk="1" hangingPunct="1"/>
            <a:r>
              <a:rPr lang="en-US" dirty="0" smtClean="0"/>
              <a:t>Interviewers should be </a:t>
            </a:r>
            <a:r>
              <a:rPr lang="en-US" b="1" i="1" dirty="0" smtClean="0"/>
              <a:t>open-minded, willing to listen </a:t>
            </a:r>
            <a:r>
              <a:rPr lang="en-US" dirty="0" smtClean="0"/>
              <a:t>to stakeholders and </a:t>
            </a:r>
            <a:r>
              <a:rPr lang="en-US" b="1" i="1" dirty="0" smtClean="0"/>
              <a:t>should not have pre-conceived </a:t>
            </a:r>
            <a:r>
              <a:rPr lang="en-US" dirty="0" smtClean="0"/>
              <a:t>ideas about the requirements.</a:t>
            </a:r>
          </a:p>
          <a:p>
            <a:pPr algn="just" eaLnBrk="1" hangingPunct="1"/>
            <a:r>
              <a:rPr lang="en-US" dirty="0" smtClean="0">
                <a:solidFill>
                  <a:srgbClr val="0070C0"/>
                </a:solidFill>
              </a:rPr>
              <a:t>They should prompt the interviewee with a question or a proposal and should not simply expect them to respond to a question such as ‘</a:t>
            </a:r>
            <a:r>
              <a:rPr lang="en-US" b="1" i="1" dirty="0" smtClean="0">
                <a:solidFill>
                  <a:srgbClr val="0070C0"/>
                </a:solidFill>
              </a:rPr>
              <a:t>what do you want</a:t>
            </a:r>
            <a:r>
              <a:rPr lang="en-US" dirty="0" smtClean="0">
                <a:solidFill>
                  <a:srgbClr val="0070C0"/>
                </a:solidFill>
              </a:rPr>
              <a:t>’. </a:t>
            </a:r>
          </a:p>
        </p:txBody>
      </p:sp>
      <p:sp>
        <p:nvSpPr>
          <p:cNvPr id="7168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36F8819-E6B3-42B7-998B-1691A62A4214}" type="slidenum">
              <a:rPr lang="en-US" sz="1200">
                <a:solidFill>
                  <a:srgbClr val="898989"/>
                </a:solidFill>
                <a:latin typeface="Times" panose="02020603050405020304" pitchFamily="18" charset="0"/>
              </a:rPr>
              <a:pPr>
                <a:spcBef>
                  <a:spcPct val="0"/>
                </a:spcBef>
                <a:buFontTx/>
                <a:buNone/>
              </a:pPr>
              <a:t>18</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val="3568584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 calcmode="lin" valueType="num">
                                      <p:cBhvr additive="base">
                                        <p:cTn id="7" dur="500" fill="hold"/>
                                        <p:tgtEl>
                                          <p:spTgt spid="716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6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683">
                                            <p:txEl>
                                              <p:pRg st="1" end="1"/>
                                            </p:txEl>
                                          </p:spTgt>
                                        </p:tgtEl>
                                        <p:attrNameLst>
                                          <p:attrName>style.visibility</p:attrName>
                                        </p:attrNameLst>
                                      </p:cBhvr>
                                      <p:to>
                                        <p:strVal val="visible"/>
                                      </p:to>
                                    </p:set>
                                    <p:anim calcmode="lin" valueType="num">
                                      <p:cBhvr additive="base">
                                        <p:cTn id="13" dur="500" fill="hold"/>
                                        <p:tgtEl>
                                          <p:spTgt spid="716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68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dirty="0" smtClean="0"/>
              <a:t>Scenarios(As part of Specifications)</a:t>
            </a:r>
          </a:p>
        </p:txBody>
      </p:sp>
      <p:sp>
        <p:nvSpPr>
          <p:cNvPr id="72707" name="Rectangle 3"/>
          <p:cNvSpPr>
            <a:spLocks noGrp="1" noChangeArrowheads="1"/>
          </p:cNvSpPr>
          <p:nvPr>
            <p:ph type="body" idx="1"/>
          </p:nvPr>
        </p:nvSpPr>
        <p:spPr/>
        <p:txBody>
          <a:bodyPr/>
          <a:lstStyle/>
          <a:p>
            <a:pPr eaLnBrk="1" hangingPunct="1"/>
            <a:r>
              <a:rPr lang="en-US" dirty="0" smtClean="0">
                <a:solidFill>
                  <a:srgbClr val="0070C0"/>
                </a:solidFill>
              </a:rPr>
              <a:t>Scenarios are real-life examples of how a system can be used.</a:t>
            </a:r>
          </a:p>
          <a:p>
            <a:pPr eaLnBrk="1" hangingPunct="1"/>
            <a:r>
              <a:rPr lang="en-US" dirty="0" smtClean="0">
                <a:solidFill>
                  <a:srgbClr val="C00000"/>
                </a:solidFill>
              </a:rPr>
              <a:t>They should include</a:t>
            </a:r>
          </a:p>
          <a:p>
            <a:pPr lvl="1" eaLnBrk="1" hangingPunct="1"/>
            <a:r>
              <a:rPr lang="en-US" dirty="0" smtClean="0">
                <a:solidFill>
                  <a:srgbClr val="C00000"/>
                </a:solidFill>
              </a:rPr>
              <a:t>A description of the starting situation;</a:t>
            </a:r>
          </a:p>
          <a:p>
            <a:pPr lvl="1" eaLnBrk="1" hangingPunct="1"/>
            <a:r>
              <a:rPr lang="en-US" dirty="0" smtClean="0">
                <a:solidFill>
                  <a:srgbClr val="C00000"/>
                </a:solidFill>
              </a:rPr>
              <a:t>A description of the normal flow of events;</a:t>
            </a:r>
          </a:p>
          <a:p>
            <a:pPr lvl="1" eaLnBrk="1" hangingPunct="1"/>
            <a:r>
              <a:rPr lang="en-US" dirty="0" smtClean="0">
                <a:solidFill>
                  <a:srgbClr val="C00000"/>
                </a:solidFill>
              </a:rPr>
              <a:t>A description of what can go wrong;</a:t>
            </a:r>
          </a:p>
          <a:p>
            <a:pPr lvl="1" eaLnBrk="1" hangingPunct="1"/>
            <a:r>
              <a:rPr lang="en-US" dirty="0" smtClean="0">
                <a:solidFill>
                  <a:srgbClr val="C00000"/>
                </a:solidFill>
              </a:rPr>
              <a:t>Information about other concurrent activities;</a:t>
            </a:r>
          </a:p>
          <a:p>
            <a:pPr lvl="1" eaLnBrk="1" hangingPunct="1"/>
            <a:r>
              <a:rPr lang="en-US" dirty="0" smtClean="0">
                <a:solidFill>
                  <a:srgbClr val="C00000"/>
                </a:solidFill>
              </a:rPr>
              <a:t>A description of the state when the scenario finishes.</a:t>
            </a:r>
          </a:p>
        </p:txBody>
      </p:sp>
      <p:sp>
        <p:nvSpPr>
          <p:cNvPr id="7270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ED606F1-0C4E-4500-8D57-68FF47F00A1B}" type="slidenum">
              <a:rPr lang="en-US" sz="1200">
                <a:solidFill>
                  <a:srgbClr val="898989"/>
                </a:solidFill>
                <a:latin typeface="Times" panose="02020603050405020304" pitchFamily="18" charset="0"/>
              </a:rPr>
              <a:pPr>
                <a:spcBef>
                  <a:spcPct val="0"/>
                </a:spcBef>
                <a:buFontTx/>
                <a:buNone/>
              </a:pPr>
              <a:t>19</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val="2781177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 calcmode="lin" valueType="num">
                                      <p:cBhvr additive="base">
                                        <p:cTn id="7" dur="500" fill="hold"/>
                                        <p:tgtEl>
                                          <p:spTgt spid="727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27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2707">
                                            <p:txEl>
                                              <p:pRg st="1" end="1"/>
                                            </p:txEl>
                                          </p:spTgt>
                                        </p:tgtEl>
                                        <p:attrNameLst>
                                          <p:attrName>style.visibility</p:attrName>
                                        </p:attrNameLst>
                                      </p:cBhvr>
                                      <p:to>
                                        <p:strVal val="visible"/>
                                      </p:to>
                                    </p:set>
                                    <p:anim calcmode="lin" valueType="num">
                                      <p:cBhvr additive="base">
                                        <p:cTn id="13" dur="500" fill="hold"/>
                                        <p:tgtEl>
                                          <p:spTgt spid="727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270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2707">
                                            <p:txEl>
                                              <p:pRg st="2" end="2"/>
                                            </p:txEl>
                                          </p:spTgt>
                                        </p:tgtEl>
                                        <p:attrNameLst>
                                          <p:attrName>style.visibility</p:attrName>
                                        </p:attrNameLst>
                                      </p:cBhvr>
                                      <p:to>
                                        <p:strVal val="visible"/>
                                      </p:to>
                                    </p:set>
                                    <p:anim calcmode="lin" valueType="num">
                                      <p:cBhvr additive="base">
                                        <p:cTn id="17" dur="500" fill="hold"/>
                                        <p:tgtEl>
                                          <p:spTgt spid="7270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270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2707">
                                            <p:txEl>
                                              <p:pRg st="3" end="3"/>
                                            </p:txEl>
                                          </p:spTgt>
                                        </p:tgtEl>
                                        <p:attrNameLst>
                                          <p:attrName>style.visibility</p:attrName>
                                        </p:attrNameLst>
                                      </p:cBhvr>
                                      <p:to>
                                        <p:strVal val="visible"/>
                                      </p:to>
                                    </p:set>
                                    <p:anim calcmode="lin" valueType="num">
                                      <p:cBhvr additive="base">
                                        <p:cTn id="21" dur="500" fill="hold"/>
                                        <p:tgtEl>
                                          <p:spTgt spid="7270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270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2707">
                                            <p:txEl>
                                              <p:pRg st="4" end="4"/>
                                            </p:txEl>
                                          </p:spTgt>
                                        </p:tgtEl>
                                        <p:attrNameLst>
                                          <p:attrName>style.visibility</p:attrName>
                                        </p:attrNameLst>
                                      </p:cBhvr>
                                      <p:to>
                                        <p:strVal val="visible"/>
                                      </p:to>
                                    </p:set>
                                    <p:anim calcmode="lin" valueType="num">
                                      <p:cBhvr additive="base">
                                        <p:cTn id="25" dur="500" fill="hold"/>
                                        <p:tgtEl>
                                          <p:spTgt spid="7270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2707">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2707">
                                            <p:txEl>
                                              <p:pRg st="5" end="5"/>
                                            </p:txEl>
                                          </p:spTgt>
                                        </p:tgtEl>
                                        <p:attrNameLst>
                                          <p:attrName>style.visibility</p:attrName>
                                        </p:attrNameLst>
                                      </p:cBhvr>
                                      <p:to>
                                        <p:strVal val="visible"/>
                                      </p:to>
                                    </p:set>
                                    <p:anim calcmode="lin" valueType="num">
                                      <p:cBhvr additive="base">
                                        <p:cTn id="29" dur="500" fill="hold"/>
                                        <p:tgtEl>
                                          <p:spTgt spid="7270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2707">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2707">
                                            <p:txEl>
                                              <p:pRg st="6" end="6"/>
                                            </p:txEl>
                                          </p:spTgt>
                                        </p:tgtEl>
                                        <p:attrNameLst>
                                          <p:attrName>style.visibility</p:attrName>
                                        </p:attrNameLst>
                                      </p:cBhvr>
                                      <p:to>
                                        <p:strVal val="visible"/>
                                      </p:to>
                                    </p:set>
                                    <p:anim calcmode="lin" valueType="num">
                                      <p:cBhvr additive="base">
                                        <p:cTn id="33" dur="500" fill="hold"/>
                                        <p:tgtEl>
                                          <p:spTgt spid="7270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270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GB" sz="3600"/>
              <a:t>Requirements engineering processes</a:t>
            </a:r>
            <a:endParaRPr lang="en-GB" smtClean="0"/>
          </a:p>
        </p:txBody>
      </p:sp>
      <p:sp>
        <p:nvSpPr>
          <p:cNvPr id="54275" name="Rectangle 3"/>
          <p:cNvSpPr>
            <a:spLocks noGrp="1" noChangeArrowheads="1"/>
          </p:cNvSpPr>
          <p:nvPr>
            <p:ph type="body" idx="1"/>
          </p:nvPr>
        </p:nvSpPr>
        <p:spPr/>
        <p:txBody>
          <a:bodyPr/>
          <a:lstStyle/>
          <a:p>
            <a:pPr eaLnBrk="1" hangingPunct="1">
              <a:lnSpc>
                <a:spcPct val="90000"/>
              </a:lnSpc>
            </a:pPr>
            <a:r>
              <a:rPr lang="en-GB" dirty="0" smtClean="0">
                <a:solidFill>
                  <a:srgbClr val="FF0000"/>
                </a:solidFill>
              </a:rPr>
              <a:t>The processes used for RE vary widely depending on the application domain, the people involved and the organisation developing the requirements.</a:t>
            </a:r>
          </a:p>
          <a:p>
            <a:pPr eaLnBrk="1" hangingPunct="1">
              <a:lnSpc>
                <a:spcPct val="90000"/>
              </a:lnSpc>
            </a:pPr>
            <a:r>
              <a:rPr lang="en-GB" dirty="0" smtClean="0">
                <a:solidFill>
                  <a:srgbClr val="00B0F0"/>
                </a:solidFill>
              </a:rPr>
              <a:t>However, there are a number of generic activities common to all processes</a:t>
            </a:r>
          </a:p>
          <a:p>
            <a:pPr lvl="1" eaLnBrk="1" hangingPunct="1">
              <a:lnSpc>
                <a:spcPct val="90000"/>
              </a:lnSpc>
            </a:pPr>
            <a:r>
              <a:rPr lang="en-GB" dirty="0" smtClean="0">
                <a:solidFill>
                  <a:srgbClr val="00B0F0"/>
                </a:solidFill>
              </a:rPr>
              <a:t>Requirements </a:t>
            </a:r>
            <a:r>
              <a:rPr lang="en-GB" dirty="0" smtClean="0">
                <a:solidFill>
                  <a:srgbClr val="C00000"/>
                </a:solidFill>
              </a:rPr>
              <a:t>elicitation</a:t>
            </a:r>
            <a:r>
              <a:rPr lang="en-GB" dirty="0" smtClean="0">
                <a:solidFill>
                  <a:srgbClr val="00B0F0"/>
                </a:solidFill>
              </a:rPr>
              <a:t>;</a:t>
            </a:r>
          </a:p>
          <a:p>
            <a:pPr lvl="1" eaLnBrk="1" hangingPunct="1">
              <a:lnSpc>
                <a:spcPct val="90000"/>
              </a:lnSpc>
            </a:pPr>
            <a:r>
              <a:rPr lang="en-GB" dirty="0" smtClean="0">
                <a:solidFill>
                  <a:srgbClr val="00B0F0"/>
                </a:solidFill>
              </a:rPr>
              <a:t>Requirements </a:t>
            </a:r>
            <a:r>
              <a:rPr lang="en-GB" dirty="0" smtClean="0">
                <a:solidFill>
                  <a:srgbClr val="C00000"/>
                </a:solidFill>
              </a:rPr>
              <a:t>analysis;</a:t>
            </a:r>
          </a:p>
          <a:p>
            <a:pPr lvl="1" eaLnBrk="1" hangingPunct="1">
              <a:lnSpc>
                <a:spcPct val="90000"/>
              </a:lnSpc>
            </a:pPr>
            <a:r>
              <a:rPr lang="en-GB" dirty="0" smtClean="0">
                <a:solidFill>
                  <a:srgbClr val="00B0F0"/>
                </a:solidFill>
              </a:rPr>
              <a:t>Requirements </a:t>
            </a:r>
            <a:r>
              <a:rPr lang="en-GB" dirty="0" smtClean="0">
                <a:solidFill>
                  <a:srgbClr val="C00000"/>
                </a:solidFill>
              </a:rPr>
              <a:t>validation;</a:t>
            </a:r>
          </a:p>
          <a:p>
            <a:pPr lvl="1" eaLnBrk="1" hangingPunct="1">
              <a:lnSpc>
                <a:spcPct val="90000"/>
              </a:lnSpc>
            </a:pPr>
            <a:r>
              <a:rPr lang="en-GB" dirty="0" smtClean="0">
                <a:solidFill>
                  <a:srgbClr val="00B0F0"/>
                </a:solidFill>
              </a:rPr>
              <a:t>Requirements </a:t>
            </a:r>
            <a:r>
              <a:rPr lang="en-GB" dirty="0" smtClean="0">
                <a:solidFill>
                  <a:srgbClr val="C00000"/>
                </a:solidFill>
              </a:rPr>
              <a:t>management.</a:t>
            </a:r>
          </a:p>
        </p:txBody>
      </p:sp>
      <p:sp>
        <p:nvSpPr>
          <p:cNvPr id="5427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A9EA4D1-21E1-4CE3-BB88-8B89354080CB}" type="slidenum">
              <a:rPr lang="en-US" sz="1200">
                <a:solidFill>
                  <a:srgbClr val="898989"/>
                </a:solidFill>
                <a:latin typeface="Times" panose="02020603050405020304" pitchFamily="18" charset="0"/>
              </a:rPr>
              <a:pPr>
                <a:spcBef>
                  <a:spcPct val="0"/>
                </a:spcBef>
                <a:buFontTx/>
                <a:buNone/>
              </a:pPr>
              <a:t>2</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val="3579934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calcmode="lin" valueType="num">
                                      <p:cBhvr additive="base">
                                        <p:cTn id="7" dur="500" fill="hold"/>
                                        <p:tgtEl>
                                          <p:spTgt spid="542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4275">
                                            <p:txEl>
                                              <p:pRg st="1" end="1"/>
                                            </p:txEl>
                                          </p:spTgt>
                                        </p:tgtEl>
                                        <p:attrNameLst>
                                          <p:attrName>style.visibility</p:attrName>
                                        </p:attrNameLst>
                                      </p:cBhvr>
                                      <p:to>
                                        <p:strVal val="visible"/>
                                      </p:to>
                                    </p:set>
                                    <p:anim calcmode="lin" valueType="num">
                                      <p:cBhvr additive="base">
                                        <p:cTn id="13" dur="500" fill="hold"/>
                                        <p:tgtEl>
                                          <p:spTgt spid="542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427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4275">
                                            <p:txEl>
                                              <p:pRg st="2" end="2"/>
                                            </p:txEl>
                                          </p:spTgt>
                                        </p:tgtEl>
                                        <p:attrNameLst>
                                          <p:attrName>style.visibility</p:attrName>
                                        </p:attrNameLst>
                                      </p:cBhvr>
                                      <p:to>
                                        <p:strVal val="visible"/>
                                      </p:to>
                                    </p:set>
                                    <p:anim calcmode="lin" valueType="num">
                                      <p:cBhvr additive="base">
                                        <p:cTn id="17" dur="500" fill="hold"/>
                                        <p:tgtEl>
                                          <p:spTgt spid="5427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427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4275">
                                            <p:txEl>
                                              <p:pRg st="3" end="3"/>
                                            </p:txEl>
                                          </p:spTgt>
                                        </p:tgtEl>
                                        <p:attrNameLst>
                                          <p:attrName>style.visibility</p:attrName>
                                        </p:attrNameLst>
                                      </p:cBhvr>
                                      <p:to>
                                        <p:strVal val="visible"/>
                                      </p:to>
                                    </p:set>
                                    <p:anim calcmode="lin" valueType="num">
                                      <p:cBhvr additive="base">
                                        <p:cTn id="21" dur="500" fill="hold"/>
                                        <p:tgtEl>
                                          <p:spTgt spid="5427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427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4275">
                                            <p:txEl>
                                              <p:pRg st="4" end="4"/>
                                            </p:txEl>
                                          </p:spTgt>
                                        </p:tgtEl>
                                        <p:attrNameLst>
                                          <p:attrName>style.visibility</p:attrName>
                                        </p:attrNameLst>
                                      </p:cBhvr>
                                      <p:to>
                                        <p:strVal val="visible"/>
                                      </p:to>
                                    </p:set>
                                    <p:anim calcmode="lin" valueType="num">
                                      <p:cBhvr additive="base">
                                        <p:cTn id="25" dur="500" fill="hold"/>
                                        <p:tgtEl>
                                          <p:spTgt spid="5427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4275">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4275">
                                            <p:txEl>
                                              <p:pRg st="5" end="5"/>
                                            </p:txEl>
                                          </p:spTgt>
                                        </p:tgtEl>
                                        <p:attrNameLst>
                                          <p:attrName>style.visibility</p:attrName>
                                        </p:attrNameLst>
                                      </p:cBhvr>
                                      <p:to>
                                        <p:strVal val="visible"/>
                                      </p:to>
                                    </p:set>
                                    <p:anim calcmode="lin" valueType="num">
                                      <p:cBhvr additive="base">
                                        <p:cTn id="29" dur="500" fill="hold"/>
                                        <p:tgtEl>
                                          <p:spTgt spid="5427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427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smtClean="0"/>
              <a:t>LIBSYS scenario (1)</a:t>
            </a:r>
          </a:p>
        </p:txBody>
      </p:sp>
      <p:graphicFrame>
        <p:nvGraphicFramePr>
          <p:cNvPr id="73732" name="Object 2"/>
          <p:cNvGraphicFramePr>
            <a:graphicFrameLocks noChangeAspect="1"/>
          </p:cNvGraphicFramePr>
          <p:nvPr>
            <p:extLst>
              <p:ext uri="{D42A27DB-BD31-4B8C-83A1-F6EECF244321}">
                <p14:modId xmlns:p14="http://schemas.microsoft.com/office/powerpoint/2010/main" val="3749200932"/>
              </p:ext>
            </p:extLst>
          </p:nvPr>
        </p:nvGraphicFramePr>
        <p:xfrm>
          <a:off x="746975" y="2057400"/>
          <a:ext cx="9971825" cy="3077300"/>
        </p:xfrm>
        <a:graphic>
          <a:graphicData uri="http://schemas.openxmlformats.org/presentationml/2006/ole">
            <mc:AlternateContent xmlns:mc="http://schemas.openxmlformats.org/markup-compatibility/2006">
              <mc:Choice xmlns:v="urn:schemas-microsoft-com:vml" Requires="v">
                <p:oleObj spid="_x0000_s1050" name="Document" r:id="rId3" imgW="5483491" imgH="1834986" progId="Word.Document.8">
                  <p:embed/>
                </p:oleObj>
              </mc:Choice>
              <mc:Fallback>
                <p:oleObj name="Document" r:id="rId3" imgW="5483491" imgH="1834986"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975" y="2057400"/>
                        <a:ext cx="9971825" cy="3077300"/>
                      </a:xfrm>
                      <a:prstGeom prst="rect">
                        <a:avLst/>
                      </a:prstGeom>
                      <a:noFill/>
                      <a:ln>
                        <a:noFill/>
                      </a:ln>
                      <a:effectLst/>
                      <a:extLst/>
                    </p:spPr>
                  </p:pic>
                </p:oleObj>
              </mc:Fallback>
            </mc:AlternateContent>
          </a:graphicData>
        </a:graphic>
      </p:graphicFrame>
      <p:sp>
        <p:nvSpPr>
          <p:cNvPr id="7373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095B10B-2EFD-4982-9FBD-802BE4A6D2C3}" type="slidenum">
              <a:rPr lang="en-US" sz="1200">
                <a:solidFill>
                  <a:srgbClr val="898989"/>
                </a:solidFill>
                <a:latin typeface="Times" panose="02020603050405020304" pitchFamily="18" charset="0"/>
              </a:rPr>
              <a:pPr>
                <a:spcBef>
                  <a:spcPct val="0"/>
                </a:spcBef>
                <a:buFontTx/>
                <a:buNone/>
              </a:pPr>
              <a:t>20</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val="273018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3732"/>
                                        </p:tgtEl>
                                        <p:attrNameLst>
                                          <p:attrName>style.visibility</p:attrName>
                                        </p:attrNameLst>
                                      </p:cBhvr>
                                      <p:to>
                                        <p:strVal val="visible"/>
                                      </p:to>
                                    </p:set>
                                    <p:anim calcmode="lin" valueType="num">
                                      <p:cBhvr additive="base">
                                        <p:cTn id="7" dur="500" fill="hold"/>
                                        <p:tgtEl>
                                          <p:spTgt spid="73732"/>
                                        </p:tgtEl>
                                        <p:attrNameLst>
                                          <p:attrName>ppt_x</p:attrName>
                                        </p:attrNameLst>
                                      </p:cBhvr>
                                      <p:tavLst>
                                        <p:tav tm="0">
                                          <p:val>
                                            <p:strVal val="#ppt_x"/>
                                          </p:val>
                                        </p:tav>
                                        <p:tav tm="100000">
                                          <p:val>
                                            <p:strVal val="#ppt_x"/>
                                          </p:val>
                                        </p:tav>
                                      </p:tavLst>
                                    </p:anim>
                                    <p:anim calcmode="lin" valueType="num">
                                      <p:cBhvr additive="base">
                                        <p:cTn id="8" dur="500" fill="hold"/>
                                        <p:tgtEl>
                                          <p:spTgt spid="737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smtClean="0"/>
              <a:t>LIBSYS scenario (2)</a:t>
            </a:r>
          </a:p>
        </p:txBody>
      </p:sp>
      <p:graphicFrame>
        <p:nvGraphicFramePr>
          <p:cNvPr id="74756" name="Object 2"/>
          <p:cNvGraphicFramePr>
            <a:graphicFrameLocks noChangeAspect="1"/>
          </p:cNvGraphicFramePr>
          <p:nvPr>
            <p:extLst>
              <p:ext uri="{D42A27DB-BD31-4B8C-83A1-F6EECF244321}">
                <p14:modId xmlns:p14="http://schemas.microsoft.com/office/powerpoint/2010/main" val="2697449870"/>
              </p:ext>
            </p:extLst>
          </p:nvPr>
        </p:nvGraphicFramePr>
        <p:xfrm>
          <a:off x="1030310" y="2057400"/>
          <a:ext cx="9523390" cy="3305364"/>
        </p:xfrm>
        <a:graphic>
          <a:graphicData uri="http://schemas.openxmlformats.org/presentationml/2006/ole">
            <mc:AlternateContent xmlns:mc="http://schemas.openxmlformats.org/markup-compatibility/2006">
              <mc:Choice xmlns:v="urn:schemas-microsoft-com:vml" Requires="v">
                <p:oleObj spid="_x0000_s2075" name="Document" r:id="rId3" imgW="5483491" imgH="2063594" progId="Word.Document.8">
                  <p:embed/>
                </p:oleObj>
              </mc:Choice>
              <mc:Fallback>
                <p:oleObj name="Document" r:id="rId3" imgW="5483491" imgH="2063594"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0310" y="2057400"/>
                        <a:ext cx="9523390" cy="3305364"/>
                      </a:xfrm>
                      <a:prstGeom prst="rect">
                        <a:avLst/>
                      </a:prstGeom>
                      <a:noFill/>
                      <a:ln>
                        <a:noFill/>
                      </a:ln>
                      <a:effectLst/>
                      <a:extLst/>
                    </p:spPr>
                  </p:pic>
                </p:oleObj>
              </mc:Fallback>
            </mc:AlternateContent>
          </a:graphicData>
        </a:graphic>
      </p:graphicFrame>
      <p:sp>
        <p:nvSpPr>
          <p:cNvPr id="7475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D525A35-44B4-4301-8E5C-719A81B1E8F6}" type="slidenum">
              <a:rPr lang="en-US" sz="1200">
                <a:solidFill>
                  <a:srgbClr val="898989"/>
                </a:solidFill>
                <a:latin typeface="Times" panose="02020603050405020304" pitchFamily="18" charset="0"/>
              </a:rPr>
              <a:pPr>
                <a:spcBef>
                  <a:spcPct val="0"/>
                </a:spcBef>
                <a:buFontTx/>
                <a:buNone/>
              </a:pPr>
              <a:t>21</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val="1555479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4756"/>
                                        </p:tgtEl>
                                        <p:attrNameLst>
                                          <p:attrName>style.visibility</p:attrName>
                                        </p:attrNameLst>
                                      </p:cBhvr>
                                      <p:to>
                                        <p:strVal val="visible"/>
                                      </p:to>
                                    </p:set>
                                    <p:anim calcmode="lin" valueType="num">
                                      <p:cBhvr additive="base">
                                        <p:cTn id="7" dur="500" fill="hold"/>
                                        <p:tgtEl>
                                          <p:spTgt spid="74756"/>
                                        </p:tgtEl>
                                        <p:attrNameLst>
                                          <p:attrName>ppt_x</p:attrName>
                                        </p:attrNameLst>
                                      </p:cBhvr>
                                      <p:tavLst>
                                        <p:tav tm="0">
                                          <p:val>
                                            <p:strVal val="#ppt_x"/>
                                          </p:val>
                                        </p:tav>
                                        <p:tav tm="100000">
                                          <p:val>
                                            <p:strVal val="#ppt_x"/>
                                          </p:val>
                                        </p:tav>
                                      </p:tavLst>
                                    </p:anim>
                                    <p:anim calcmode="lin" valueType="num">
                                      <p:cBhvr additive="base">
                                        <p:cTn id="8" dur="500" fill="hold"/>
                                        <p:tgtEl>
                                          <p:spTgt spid="747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GB" smtClean="0"/>
              <a:t>Use cases</a:t>
            </a:r>
          </a:p>
        </p:txBody>
      </p:sp>
      <p:sp>
        <p:nvSpPr>
          <p:cNvPr id="75779" name="Rectangle 3"/>
          <p:cNvSpPr>
            <a:spLocks noGrp="1" noChangeArrowheads="1"/>
          </p:cNvSpPr>
          <p:nvPr>
            <p:ph type="body" idx="1"/>
          </p:nvPr>
        </p:nvSpPr>
        <p:spPr/>
        <p:txBody>
          <a:bodyPr/>
          <a:lstStyle/>
          <a:p>
            <a:pPr algn="just" eaLnBrk="1" hangingPunct="1"/>
            <a:r>
              <a:rPr lang="en-GB" dirty="0" smtClean="0"/>
              <a:t>Use-cases are a scenario </a:t>
            </a:r>
            <a:r>
              <a:rPr lang="en-GB" dirty="0" smtClean="0">
                <a:solidFill>
                  <a:srgbClr val="C00000"/>
                </a:solidFill>
              </a:rPr>
              <a:t>based technique in the UML </a:t>
            </a:r>
            <a:r>
              <a:rPr lang="en-GB" dirty="0" smtClean="0"/>
              <a:t>which identify the actors in an interaction and which describe the interaction itself.</a:t>
            </a:r>
          </a:p>
          <a:p>
            <a:pPr algn="just" eaLnBrk="1" hangingPunct="1"/>
            <a:r>
              <a:rPr lang="en-GB" dirty="0" smtClean="0"/>
              <a:t>A set of use cases should describe all possible interactions with the system.</a:t>
            </a:r>
          </a:p>
          <a:p>
            <a:pPr algn="just" eaLnBrk="1" hangingPunct="1"/>
            <a:r>
              <a:rPr lang="en-GB" u="sng" dirty="0" smtClean="0">
                <a:solidFill>
                  <a:srgbClr val="FF0000"/>
                </a:solidFill>
              </a:rPr>
              <a:t>Sequence diagrams may be used to add detail to use-cases by showing the sequence of event processing in the system.</a:t>
            </a:r>
          </a:p>
        </p:txBody>
      </p:sp>
      <p:sp>
        <p:nvSpPr>
          <p:cNvPr id="7578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A274175-B633-4609-9C30-4873F77C2CEC}" type="slidenum">
              <a:rPr lang="en-US" sz="1200">
                <a:solidFill>
                  <a:srgbClr val="898989"/>
                </a:solidFill>
                <a:latin typeface="Times" panose="02020603050405020304" pitchFamily="18" charset="0"/>
              </a:rPr>
              <a:pPr>
                <a:spcBef>
                  <a:spcPct val="0"/>
                </a:spcBef>
                <a:buFontTx/>
                <a:buNone/>
              </a:pPr>
              <a:t>22</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val="1019602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 calcmode="lin" valueType="num">
                                      <p:cBhvr additive="base">
                                        <p:cTn id="7" dur="500" fill="hold"/>
                                        <p:tgtEl>
                                          <p:spTgt spid="757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57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5779">
                                            <p:txEl>
                                              <p:pRg st="1" end="1"/>
                                            </p:txEl>
                                          </p:spTgt>
                                        </p:tgtEl>
                                        <p:attrNameLst>
                                          <p:attrName>style.visibility</p:attrName>
                                        </p:attrNameLst>
                                      </p:cBhvr>
                                      <p:to>
                                        <p:strVal val="visible"/>
                                      </p:to>
                                    </p:set>
                                    <p:anim calcmode="lin" valueType="num">
                                      <p:cBhvr additive="base">
                                        <p:cTn id="13" dur="500" fill="hold"/>
                                        <p:tgtEl>
                                          <p:spTgt spid="757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57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5779">
                                            <p:txEl>
                                              <p:pRg st="2" end="2"/>
                                            </p:txEl>
                                          </p:spTgt>
                                        </p:tgtEl>
                                        <p:attrNameLst>
                                          <p:attrName>style.visibility</p:attrName>
                                        </p:attrNameLst>
                                      </p:cBhvr>
                                      <p:to>
                                        <p:strVal val="visible"/>
                                      </p:to>
                                    </p:set>
                                    <p:anim calcmode="lin" valueType="num">
                                      <p:cBhvr additive="base">
                                        <p:cTn id="19" dur="500" fill="hold"/>
                                        <p:tgtEl>
                                          <p:spTgt spid="7577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577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smtClean="0"/>
              <a:t>Article printing use-case</a:t>
            </a:r>
          </a:p>
        </p:txBody>
      </p:sp>
      <p:pic>
        <p:nvPicPr>
          <p:cNvPr id="76804" name="Picture 6" descr="7.6.eps                                                        001BF29EMacintosh HD                   B8AA5F2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6750" y="3124200"/>
            <a:ext cx="6521450"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C0BD866-B79F-41BB-B88D-3877E66F3565}" type="slidenum">
              <a:rPr lang="en-US" sz="1200">
                <a:solidFill>
                  <a:srgbClr val="898989"/>
                </a:solidFill>
                <a:latin typeface="Times" panose="02020603050405020304" pitchFamily="18" charset="0"/>
              </a:rPr>
              <a:pPr>
                <a:spcBef>
                  <a:spcPct val="0"/>
                </a:spcBef>
                <a:buFontTx/>
                <a:buNone/>
              </a:pPr>
              <a:t>23</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val="62418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6804"/>
                                        </p:tgtEl>
                                        <p:attrNameLst>
                                          <p:attrName>style.visibility</p:attrName>
                                        </p:attrNameLst>
                                      </p:cBhvr>
                                      <p:to>
                                        <p:strVal val="visible"/>
                                      </p:to>
                                    </p:set>
                                    <p:anim calcmode="lin" valueType="num">
                                      <p:cBhvr additive="base">
                                        <p:cTn id="7" dur="500" fill="hold"/>
                                        <p:tgtEl>
                                          <p:spTgt spid="76804"/>
                                        </p:tgtEl>
                                        <p:attrNameLst>
                                          <p:attrName>ppt_x</p:attrName>
                                        </p:attrNameLst>
                                      </p:cBhvr>
                                      <p:tavLst>
                                        <p:tav tm="0">
                                          <p:val>
                                            <p:strVal val="#ppt_x"/>
                                          </p:val>
                                        </p:tav>
                                        <p:tav tm="100000">
                                          <p:val>
                                            <p:strVal val="#ppt_x"/>
                                          </p:val>
                                        </p:tav>
                                      </p:tavLst>
                                    </p:anim>
                                    <p:anim calcmode="lin" valueType="num">
                                      <p:cBhvr additive="base">
                                        <p:cTn id="8" dur="500" fill="hold"/>
                                        <p:tgtEl>
                                          <p:spTgt spid="768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smtClean="0"/>
              <a:t>LIBSYS use cases</a:t>
            </a:r>
          </a:p>
        </p:txBody>
      </p:sp>
      <p:pic>
        <p:nvPicPr>
          <p:cNvPr id="77828" name="Picture 5" descr="7.7 LIBSYSUseCases(6.12)**.eps                                 001BEA14Macintosh HD                   B8AA5F2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9700" y="1981200"/>
            <a:ext cx="43053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E34118D-440C-4205-B0A7-76CA30C9BF91}" type="slidenum">
              <a:rPr lang="en-US" sz="1200">
                <a:solidFill>
                  <a:srgbClr val="898989"/>
                </a:solidFill>
                <a:latin typeface="Times" panose="02020603050405020304" pitchFamily="18" charset="0"/>
              </a:rPr>
              <a:pPr>
                <a:spcBef>
                  <a:spcPct val="0"/>
                </a:spcBef>
                <a:buFontTx/>
                <a:buNone/>
              </a:pPr>
              <a:t>24</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val="350477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7828"/>
                                        </p:tgtEl>
                                        <p:attrNameLst>
                                          <p:attrName>style.visibility</p:attrName>
                                        </p:attrNameLst>
                                      </p:cBhvr>
                                      <p:to>
                                        <p:strVal val="visible"/>
                                      </p:to>
                                    </p:set>
                                    <p:anim calcmode="lin" valueType="num">
                                      <p:cBhvr additive="base">
                                        <p:cTn id="7" dur="500" fill="hold"/>
                                        <p:tgtEl>
                                          <p:spTgt spid="77828"/>
                                        </p:tgtEl>
                                        <p:attrNameLst>
                                          <p:attrName>ppt_x</p:attrName>
                                        </p:attrNameLst>
                                      </p:cBhvr>
                                      <p:tavLst>
                                        <p:tav tm="0">
                                          <p:val>
                                            <p:strVal val="#ppt_x"/>
                                          </p:val>
                                        </p:tav>
                                        <p:tav tm="100000">
                                          <p:val>
                                            <p:strVal val="#ppt_x"/>
                                          </p:val>
                                        </p:tav>
                                      </p:tavLst>
                                    </p:anim>
                                    <p:anim calcmode="lin" valueType="num">
                                      <p:cBhvr additive="base">
                                        <p:cTn id="8" dur="500" fill="hold"/>
                                        <p:tgtEl>
                                          <p:spTgt spid="778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smtClean="0"/>
              <a:t>Article printing</a:t>
            </a:r>
          </a:p>
        </p:txBody>
      </p:sp>
      <p:sp>
        <p:nvSpPr>
          <p:cNvPr id="7885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C7C1791-4070-481E-A91D-69038D55C5F0}" type="slidenum">
              <a:rPr lang="en-US" sz="1200">
                <a:solidFill>
                  <a:srgbClr val="898989"/>
                </a:solidFill>
                <a:latin typeface="Times" panose="02020603050405020304" pitchFamily="18" charset="0"/>
              </a:rPr>
              <a:pPr>
                <a:spcBef>
                  <a:spcPct val="0"/>
                </a:spcBef>
                <a:buFontTx/>
                <a:buNone/>
              </a:pPr>
              <a:t>25</a:t>
            </a:fld>
            <a:endParaRPr lang="en-US" sz="1200">
              <a:solidFill>
                <a:srgbClr val="898989"/>
              </a:solidFill>
              <a:latin typeface="Times" panose="02020603050405020304"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7084" y="1520735"/>
            <a:ext cx="8937832" cy="5235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885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noFill/>
        </p:spPr>
        <p:txBody>
          <a:bodyPr vert="horz" lIns="90487" tIns="44450" rIns="90487" bIns="44450" rtlCol="0" anchor="ctr">
            <a:normAutofit/>
          </a:bodyPr>
          <a:lstStyle/>
          <a:p>
            <a:pPr eaLnBrk="1" hangingPunct="1"/>
            <a:r>
              <a:rPr lang="en-GB" smtClean="0"/>
              <a:t>Requirements validation</a:t>
            </a:r>
          </a:p>
        </p:txBody>
      </p:sp>
      <p:sp>
        <p:nvSpPr>
          <p:cNvPr id="80899" name="Rectangle 3"/>
          <p:cNvSpPr>
            <a:spLocks noGrp="1" noChangeArrowheads="1"/>
          </p:cNvSpPr>
          <p:nvPr>
            <p:ph type="body" idx="1"/>
          </p:nvPr>
        </p:nvSpPr>
        <p:spPr>
          <a:noFill/>
        </p:spPr>
        <p:txBody>
          <a:bodyPr vert="horz" lIns="90487" tIns="44450" rIns="90487" bIns="44450" rtlCol="0">
            <a:normAutofit/>
          </a:bodyPr>
          <a:lstStyle/>
          <a:p>
            <a:pPr eaLnBrk="1" hangingPunct="1"/>
            <a:r>
              <a:rPr lang="en-GB" dirty="0" smtClean="0">
                <a:solidFill>
                  <a:srgbClr val="FF0000"/>
                </a:solidFill>
              </a:rPr>
              <a:t>Concerned with demonstrating that the requirements define the system that the customer really wants.</a:t>
            </a:r>
          </a:p>
          <a:p>
            <a:pPr eaLnBrk="1" hangingPunct="1"/>
            <a:r>
              <a:rPr lang="en-GB" b="1" i="1" dirty="0" smtClean="0">
                <a:solidFill>
                  <a:srgbClr val="0070C0"/>
                </a:solidFill>
              </a:rPr>
              <a:t>Requirements error costs are high so validation is very important</a:t>
            </a:r>
          </a:p>
          <a:p>
            <a:pPr lvl="1" eaLnBrk="1" hangingPunct="1"/>
            <a:r>
              <a:rPr lang="en-GB" dirty="0" smtClean="0">
                <a:solidFill>
                  <a:srgbClr val="0070C0"/>
                </a:solidFill>
              </a:rPr>
              <a:t>Fixing a requirements error after delivery may cost up to 100 times the cost of fixing an implementation error.</a:t>
            </a:r>
          </a:p>
        </p:txBody>
      </p:sp>
      <p:sp>
        <p:nvSpPr>
          <p:cNvPr id="8090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4224DEE-C9F0-4A8E-A655-1A1868BEE0F0}" type="slidenum">
              <a:rPr lang="en-US" sz="1200">
                <a:solidFill>
                  <a:srgbClr val="898989"/>
                </a:solidFill>
                <a:latin typeface="Times" panose="02020603050405020304" pitchFamily="18" charset="0"/>
              </a:rPr>
              <a:pPr>
                <a:spcBef>
                  <a:spcPct val="0"/>
                </a:spcBef>
                <a:buFontTx/>
                <a:buNone/>
              </a:pPr>
              <a:t>26</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val="21981606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 calcmode="lin" valueType="num">
                                      <p:cBhvr additive="base">
                                        <p:cTn id="7" dur="500" fill="hold"/>
                                        <p:tgtEl>
                                          <p:spTgt spid="808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8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0899">
                                            <p:txEl>
                                              <p:pRg st="1" end="1"/>
                                            </p:txEl>
                                          </p:spTgt>
                                        </p:tgtEl>
                                        <p:attrNameLst>
                                          <p:attrName>style.visibility</p:attrName>
                                        </p:attrNameLst>
                                      </p:cBhvr>
                                      <p:to>
                                        <p:strVal val="visible"/>
                                      </p:to>
                                    </p:set>
                                    <p:anim calcmode="lin" valueType="num">
                                      <p:cBhvr additive="base">
                                        <p:cTn id="13" dur="500" fill="hold"/>
                                        <p:tgtEl>
                                          <p:spTgt spid="808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089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0899">
                                            <p:txEl>
                                              <p:pRg st="2" end="2"/>
                                            </p:txEl>
                                          </p:spTgt>
                                        </p:tgtEl>
                                        <p:attrNameLst>
                                          <p:attrName>style.visibility</p:attrName>
                                        </p:attrNameLst>
                                      </p:cBhvr>
                                      <p:to>
                                        <p:strVal val="visible"/>
                                      </p:to>
                                    </p:set>
                                    <p:anim calcmode="lin" valueType="num">
                                      <p:cBhvr additive="base">
                                        <p:cTn id="17" dur="500" fill="hold"/>
                                        <p:tgtEl>
                                          <p:spTgt spid="8089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089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noFill/>
        </p:spPr>
        <p:txBody>
          <a:bodyPr vert="horz" lIns="90487" tIns="44450" rIns="90487" bIns="44450" rtlCol="0" anchor="ctr">
            <a:normAutofit/>
          </a:bodyPr>
          <a:lstStyle/>
          <a:p>
            <a:pPr eaLnBrk="1" hangingPunct="1"/>
            <a:r>
              <a:rPr lang="en-GB" dirty="0" smtClean="0"/>
              <a:t>Requirements </a:t>
            </a:r>
            <a:r>
              <a:rPr lang="en-GB" dirty="0" smtClean="0"/>
              <a:t>checking- Characteristics</a:t>
            </a:r>
            <a:endParaRPr lang="en-GB" dirty="0" smtClean="0"/>
          </a:p>
        </p:txBody>
      </p:sp>
      <p:sp>
        <p:nvSpPr>
          <p:cNvPr id="81923" name="Rectangle 3"/>
          <p:cNvSpPr>
            <a:spLocks noGrp="1" noChangeArrowheads="1"/>
          </p:cNvSpPr>
          <p:nvPr>
            <p:ph type="body" idx="1"/>
          </p:nvPr>
        </p:nvSpPr>
        <p:spPr>
          <a:noFill/>
        </p:spPr>
        <p:txBody>
          <a:bodyPr vert="horz" lIns="90487" tIns="44450" rIns="90487" bIns="44450" rtlCol="0">
            <a:normAutofit/>
          </a:bodyPr>
          <a:lstStyle/>
          <a:p>
            <a:pPr eaLnBrk="1" hangingPunct="1"/>
            <a:r>
              <a:rPr lang="en-GB" sz="2400" dirty="0">
                <a:solidFill>
                  <a:srgbClr val="FF0000"/>
                </a:solidFill>
              </a:rPr>
              <a:t>Validity</a:t>
            </a:r>
            <a:r>
              <a:rPr lang="en-GB" sz="2400" dirty="0"/>
              <a:t>. Does the system provide the functions which best support the customer’s needs?</a:t>
            </a:r>
          </a:p>
          <a:p>
            <a:pPr eaLnBrk="1" hangingPunct="1"/>
            <a:r>
              <a:rPr lang="en-GB" sz="2400" dirty="0">
                <a:solidFill>
                  <a:srgbClr val="FF0000"/>
                </a:solidFill>
              </a:rPr>
              <a:t>Consistency</a:t>
            </a:r>
            <a:r>
              <a:rPr lang="en-GB" sz="2400" dirty="0"/>
              <a:t>. Are there any requirements conflicts?</a:t>
            </a:r>
          </a:p>
          <a:p>
            <a:pPr eaLnBrk="1" hangingPunct="1"/>
            <a:r>
              <a:rPr lang="en-GB" sz="2400" dirty="0">
                <a:solidFill>
                  <a:srgbClr val="FF0000"/>
                </a:solidFill>
              </a:rPr>
              <a:t>Completeness</a:t>
            </a:r>
            <a:r>
              <a:rPr lang="en-GB" sz="2400" dirty="0"/>
              <a:t>. Are all functions required by the customer included?</a:t>
            </a:r>
          </a:p>
          <a:p>
            <a:pPr eaLnBrk="1" hangingPunct="1"/>
            <a:r>
              <a:rPr lang="en-GB" sz="2400" dirty="0">
                <a:solidFill>
                  <a:srgbClr val="FF0000"/>
                </a:solidFill>
              </a:rPr>
              <a:t>Realism</a:t>
            </a:r>
            <a:r>
              <a:rPr lang="en-GB" sz="2400" dirty="0"/>
              <a:t>. Can the requirements be implemented given available budget and technology</a:t>
            </a:r>
          </a:p>
          <a:p>
            <a:pPr eaLnBrk="1" hangingPunct="1"/>
            <a:r>
              <a:rPr lang="en-GB" sz="2400" dirty="0">
                <a:solidFill>
                  <a:srgbClr val="FF0000"/>
                </a:solidFill>
              </a:rPr>
              <a:t>Verifiability</a:t>
            </a:r>
            <a:r>
              <a:rPr lang="en-GB" sz="2400" dirty="0"/>
              <a:t>. Can the requirements be checked?</a:t>
            </a:r>
          </a:p>
        </p:txBody>
      </p:sp>
      <p:sp>
        <p:nvSpPr>
          <p:cNvPr id="819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7C7F465-66F3-491E-AA1B-700EC75F94FC}" type="slidenum">
              <a:rPr lang="en-US" sz="1200">
                <a:solidFill>
                  <a:srgbClr val="898989"/>
                </a:solidFill>
                <a:latin typeface="Times" panose="02020603050405020304" pitchFamily="18" charset="0"/>
              </a:rPr>
              <a:pPr>
                <a:spcBef>
                  <a:spcPct val="0"/>
                </a:spcBef>
                <a:buFontTx/>
                <a:buNone/>
              </a:pPr>
              <a:t>27</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val="16431002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 calcmode="lin" valueType="num">
                                      <p:cBhvr additive="base">
                                        <p:cTn id="7" dur="500" fill="hold"/>
                                        <p:tgtEl>
                                          <p:spTgt spid="819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23">
                                            <p:txEl>
                                              <p:pRg st="1" end="1"/>
                                            </p:txEl>
                                          </p:spTgt>
                                        </p:tgtEl>
                                        <p:attrNameLst>
                                          <p:attrName>style.visibility</p:attrName>
                                        </p:attrNameLst>
                                      </p:cBhvr>
                                      <p:to>
                                        <p:strVal val="visible"/>
                                      </p:to>
                                    </p:set>
                                    <p:anim calcmode="lin" valueType="num">
                                      <p:cBhvr additive="base">
                                        <p:cTn id="13" dur="500" fill="hold"/>
                                        <p:tgtEl>
                                          <p:spTgt spid="819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23">
                                            <p:txEl>
                                              <p:pRg st="2" end="2"/>
                                            </p:txEl>
                                          </p:spTgt>
                                        </p:tgtEl>
                                        <p:attrNameLst>
                                          <p:attrName>style.visibility</p:attrName>
                                        </p:attrNameLst>
                                      </p:cBhvr>
                                      <p:to>
                                        <p:strVal val="visible"/>
                                      </p:to>
                                    </p:set>
                                    <p:anim calcmode="lin" valueType="num">
                                      <p:cBhvr additive="base">
                                        <p:cTn id="19" dur="500" fill="hold"/>
                                        <p:tgtEl>
                                          <p:spTgt spid="819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1923">
                                            <p:txEl>
                                              <p:pRg st="3" end="3"/>
                                            </p:txEl>
                                          </p:spTgt>
                                        </p:tgtEl>
                                        <p:attrNameLst>
                                          <p:attrName>style.visibility</p:attrName>
                                        </p:attrNameLst>
                                      </p:cBhvr>
                                      <p:to>
                                        <p:strVal val="visible"/>
                                      </p:to>
                                    </p:set>
                                    <p:anim calcmode="lin" valueType="num">
                                      <p:cBhvr additive="base">
                                        <p:cTn id="25" dur="500" fill="hold"/>
                                        <p:tgtEl>
                                          <p:spTgt spid="8192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1923">
                                            <p:txEl>
                                              <p:pRg st="4" end="4"/>
                                            </p:txEl>
                                          </p:spTgt>
                                        </p:tgtEl>
                                        <p:attrNameLst>
                                          <p:attrName>style.visibility</p:attrName>
                                        </p:attrNameLst>
                                      </p:cBhvr>
                                      <p:to>
                                        <p:strVal val="visible"/>
                                      </p:to>
                                    </p:set>
                                    <p:anim calcmode="lin" valueType="num">
                                      <p:cBhvr additive="base">
                                        <p:cTn id="31" dur="500" fill="hold"/>
                                        <p:tgtEl>
                                          <p:spTgt spid="8192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92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555750" y="266700"/>
            <a:ext cx="8997950" cy="1104900"/>
          </a:xfrm>
        </p:spPr>
        <p:txBody>
          <a:bodyPr/>
          <a:lstStyle/>
          <a:p>
            <a:pPr eaLnBrk="1" hangingPunct="1"/>
            <a:r>
              <a:rPr lang="en-GB" smtClean="0"/>
              <a:t>Requirements validation techniques</a:t>
            </a:r>
          </a:p>
        </p:txBody>
      </p:sp>
      <p:sp>
        <p:nvSpPr>
          <p:cNvPr id="82947" name="Rectangle 3"/>
          <p:cNvSpPr>
            <a:spLocks noGrp="1" noChangeArrowheads="1"/>
          </p:cNvSpPr>
          <p:nvPr>
            <p:ph type="body" idx="1"/>
          </p:nvPr>
        </p:nvSpPr>
        <p:spPr/>
        <p:txBody>
          <a:bodyPr/>
          <a:lstStyle/>
          <a:p>
            <a:pPr eaLnBrk="1" hangingPunct="1">
              <a:lnSpc>
                <a:spcPct val="90000"/>
              </a:lnSpc>
            </a:pPr>
            <a:r>
              <a:rPr lang="en-GB" dirty="0" smtClean="0">
                <a:solidFill>
                  <a:srgbClr val="FF0000"/>
                </a:solidFill>
              </a:rPr>
              <a:t>Requirements reviews</a:t>
            </a:r>
          </a:p>
          <a:p>
            <a:pPr lvl="1" eaLnBrk="1" hangingPunct="1">
              <a:lnSpc>
                <a:spcPct val="90000"/>
              </a:lnSpc>
            </a:pPr>
            <a:r>
              <a:rPr lang="en-GB" dirty="0" smtClean="0">
                <a:solidFill>
                  <a:srgbClr val="FF0000"/>
                </a:solidFill>
              </a:rPr>
              <a:t>Systematic </a:t>
            </a:r>
            <a:r>
              <a:rPr lang="en-GB" u="sng" dirty="0" smtClean="0">
                <a:solidFill>
                  <a:srgbClr val="FF0000"/>
                </a:solidFill>
              </a:rPr>
              <a:t>manual analysis </a:t>
            </a:r>
            <a:r>
              <a:rPr lang="en-GB" dirty="0" smtClean="0">
                <a:solidFill>
                  <a:srgbClr val="FF0000"/>
                </a:solidFill>
              </a:rPr>
              <a:t>of the requirements.</a:t>
            </a:r>
          </a:p>
          <a:p>
            <a:pPr eaLnBrk="1" hangingPunct="1">
              <a:lnSpc>
                <a:spcPct val="90000"/>
              </a:lnSpc>
            </a:pPr>
            <a:r>
              <a:rPr lang="en-GB" dirty="0" smtClean="0">
                <a:solidFill>
                  <a:srgbClr val="00B050"/>
                </a:solidFill>
              </a:rPr>
              <a:t>Prototyping</a:t>
            </a:r>
          </a:p>
          <a:p>
            <a:pPr lvl="1" eaLnBrk="1" hangingPunct="1">
              <a:lnSpc>
                <a:spcPct val="90000"/>
              </a:lnSpc>
            </a:pPr>
            <a:r>
              <a:rPr lang="en-GB" dirty="0" smtClean="0">
                <a:solidFill>
                  <a:srgbClr val="00B050"/>
                </a:solidFill>
              </a:rPr>
              <a:t>Using an </a:t>
            </a:r>
            <a:r>
              <a:rPr lang="en-GB" u="sng" dirty="0" smtClean="0">
                <a:solidFill>
                  <a:srgbClr val="00B050"/>
                </a:solidFill>
              </a:rPr>
              <a:t>executable model </a:t>
            </a:r>
            <a:r>
              <a:rPr lang="en-GB" dirty="0" smtClean="0">
                <a:solidFill>
                  <a:srgbClr val="00B050"/>
                </a:solidFill>
              </a:rPr>
              <a:t>of the system to check requirements.</a:t>
            </a:r>
          </a:p>
          <a:p>
            <a:pPr eaLnBrk="1" hangingPunct="1">
              <a:lnSpc>
                <a:spcPct val="90000"/>
              </a:lnSpc>
            </a:pPr>
            <a:r>
              <a:rPr lang="en-GB" dirty="0" smtClean="0">
                <a:solidFill>
                  <a:srgbClr val="7030A0"/>
                </a:solidFill>
              </a:rPr>
              <a:t>Test-case generation</a:t>
            </a:r>
          </a:p>
          <a:p>
            <a:pPr lvl="1" eaLnBrk="1" hangingPunct="1">
              <a:lnSpc>
                <a:spcPct val="90000"/>
              </a:lnSpc>
            </a:pPr>
            <a:r>
              <a:rPr lang="en-GB" dirty="0" smtClean="0">
                <a:solidFill>
                  <a:srgbClr val="7030A0"/>
                </a:solidFill>
              </a:rPr>
              <a:t>Developing </a:t>
            </a:r>
            <a:r>
              <a:rPr lang="en-GB" u="sng" dirty="0" smtClean="0">
                <a:solidFill>
                  <a:srgbClr val="7030A0"/>
                </a:solidFill>
              </a:rPr>
              <a:t>tests for requirements </a:t>
            </a:r>
            <a:r>
              <a:rPr lang="en-GB" dirty="0" smtClean="0">
                <a:solidFill>
                  <a:srgbClr val="7030A0"/>
                </a:solidFill>
              </a:rPr>
              <a:t>to check testability.</a:t>
            </a:r>
          </a:p>
          <a:p>
            <a:pPr eaLnBrk="1" hangingPunct="1">
              <a:lnSpc>
                <a:spcPct val="90000"/>
              </a:lnSpc>
              <a:buFont typeface="Zapf Dingbats" charset="2"/>
              <a:buNone/>
            </a:pPr>
            <a:endParaRPr lang="en-GB" dirty="0" smtClean="0"/>
          </a:p>
        </p:txBody>
      </p:sp>
      <p:sp>
        <p:nvSpPr>
          <p:cNvPr id="829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29CE98B-14DA-45A5-BD10-9DE1772F2B4E}" type="slidenum">
              <a:rPr lang="en-US" sz="1200">
                <a:solidFill>
                  <a:srgbClr val="898989"/>
                </a:solidFill>
                <a:latin typeface="Times" panose="02020603050405020304" pitchFamily="18" charset="0"/>
              </a:rPr>
              <a:pPr>
                <a:spcBef>
                  <a:spcPct val="0"/>
                </a:spcBef>
                <a:buFontTx/>
                <a:buNone/>
              </a:pPr>
              <a:t>28</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val="364093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 calcmode="lin" valueType="num">
                                      <p:cBhvr additive="base">
                                        <p:cTn id="7" dur="500" fill="hold"/>
                                        <p:tgtEl>
                                          <p:spTgt spid="829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294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2947">
                                            <p:txEl>
                                              <p:pRg st="1" end="1"/>
                                            </p:txEl>
                                          </p:spTgt>
                                        </p:tgtEl>
                                        <p:attrNameLst>
                                          <p:attrName>style.visibility</p:attrName>
                                        </p:attrNameLst>
                                      </p:cBhvr>
                                      <p:to>
                                        <p:strVal val="visible"/>
                                      </p:to>
                                    </p:set>
                                    <p:anim calcmode="lin" valueType="num">
                                      <p:cBhvr additive="base">
                                        <p:cTn id="11" dur="500" fill="hold"/>
                                        <p:tgtEl>
                                          <p:spTgt spid="8294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29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2947">
                                            <p:txEl>
                                              <p:pRg st="2" end="2"/>
                                            </p:txEl>
                                          </p:spTgt>
                                        </p:tgtEl>
                                        <p:attrNameLst>
                                          <p:attrName>style.visibility</p:attrName>
                                        </p:attrNameLst>
                                      </p:cBhvr>
                                      <p:to>
                                        <p:strVal val="visible"/>
                                      </p:to>
                                    </p:set>
                                    <p:anim calcmode="lin" valueType="num">
                                      <p:cBhvr additive="base">
                                        <p:cTn id="17" dur="500" fill="hold"/>
                                        <p:tgtEl>
                                          <p:spTgt spid="8294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294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2947">
                                            <p:txEl>
                                              <p:pRg st="3" end="3"/>
                                            </p:txEl>
                                          </p:spTgt>
                                        </p:tgtEl>
                                        <p:attrNameLst>
                                          <p:attrName>style.visibility</p:attrName>
                                        </p:attrNameLst>
                                      </p:cBhvr>
                                      <p:to>
                                        <p:strVal val="visible"/>
                                      </p:to>
                                    </p:set>
                                    <p:anim calcmode="lin" valueType="num">
                                      <p:cBhvr additive="base">
                                        <p:cTn id="21" dur="500" fill="hold"/>
                                        <p:tgtEl>
                                          <p:spTgt spid="8294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29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2947">
                                            <p:txEl>
                                              <p:pRg st="4" end="4"/>
                                            </p:txEl>
                                          </p:spTgt>
                                        </p:tgtEl>
                                        <p:attrNameLst>
                                          <p:attrName>style.visibility</p:attrName>
                                        </p:attrNameLst>
                                      </p:cBhvr>
                                      <p:to>
                                        <p:strVal val="visible"/>
                                      </p:to>
                                    </p:set>
                                    <p:anim calcmode="lin" valueType="num">
                                      <p:cBhvr additive="base">
                                        <p:cTn id="27" dur="500" fill="hold"/>
                                        <p:tgtEl>
                                          <p:spTgt spid="8294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2947">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2947">
                                            <p:txEl>
                                              <p:pRg st="5" end="5"/>
                                            </p:txEl>
                                          </p:spTgt>
                                        </p:tgtEl>
                                        <p:attrNameLst>
                                          <p:attrName>style.visibility</p:attrName>
                                        </p:attrNameLst>
                                      </p:cBhvr>
                                      <p:to>
                                        <p:strVal val="visible"/>
                                      </p:to>
                                    </p:set>
                                    <p:anim calcmode="lin" valueType="num">
                                      <p:cBhvr additive="base">
                                        <p:cTn id="31" dur="500" fill="hold"/>
                                        <p:tgtEl>
                                          <p:spTgt spid="8294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294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noFill/>
        </p:spPr>
        <p:txBody>
          <a:bodyPr vert="horz" lIns="90487" tIns="44450" rIns="90487" bIns="44450" rtlCol="0" anchor="ctr">
            <a:normAutofit/>
          </a:bodyPr>
          <a:lstStyle/>
          <a:p>
            <a:pPr eaLnBrk="1" hangingPunct="1"/>
            <a:r>
              <a:rPr lang="en-GB" smtClean="0"/>
              <a:t>Requirements reviews</a:t>
            </a:r>
          </a:p>
        </p:txBody>
      </p:sp>
      <p:sp>
        <p:nvSpPr>
          <p:cNvPr id="83971" name="Rectangle 3"/>
          <p:cNvSpPr>
            <a:spLocks noGrp="1" noChangeArrowheads="1"/>
          </p:cNvSpPr>
          <p:nvPr>
            <p:ph type="body" idx="1"/>
          </p:nvPr>
        </p:nvSpPr>
        <p:spPr>
          <a:xfrm>
            <a:off x="838200" y="1339403"/>
            <a:ext cx="10515600" cy="4837560"/>
          </a:xfrm>
          <a:noFill/>
        </p:spPr>
        <p:txBody>
          <a:bodyPr vert="horz" lIns="90487" tIns="44450" rIns="90487" bIns="44450" rtlCol="0">
            <a:normAutofit fontScale="92500" lnSpcReduction="10000"/>
          </a:bodyPr>
          <a:lstStyle/>
          <a:p>
            <a:pPr algn="just" eaLnBrk="1" hangingPunct="1"/>
            <a:r>
              <a:rPr lang="en-GB" dirty="0" smtClean="0"/>
              <a:t>Regular reviews should be held while the requirements definition is being formulated.</a:t>
            </a:r>
          </a:p>
          <a:p>
            <a:pPr algn="just" eaLnBrk="1" hangingPunct="1"/>
            <a:r>
              <a:rPr lang="en-GB" b="1" i="1" dirty="0" smtClean="0">
                <a:solidFill>
                  <a:srgbClr val="FF0000"/>
                </a:solidFill>
              </a:rPr>
              <a:t>Both client and contractor staff </a:t>
            </a:r>
            <a:r>
              <a:rPr lang="en-GB" dirty="0" smtClean="0">
                <a:solidFill>
                  <a:srgbClr val="FF0000"/>
                </a:solidFill>
              </a:rPr>
              <a:t>should be involved in reviews.</a:t>
            </a:r>
          </a:p>
          <a:p>
            <a:pPr algn="just" eaLnBrk="1" hangingPunct="1"/>
            <a:r>
              <a:rPr lang="en-GB" dirty="0" smtClean="0">
                <a:solidFill>
                  <a:srgbClr val="00B050"/>
                </a:solidFill>
              </a:rPr>
              <a:t>Reviews may be formal (with completed documents) or informal. Good communications between developers, customers and users can resolve problems at an early stage</a:t>
            </a:r>
            <a:r>
              <a:rPr lang="en-GB" dirty="0" smtClean="0">
                <a:solidFill>
                  <a:srgbClr val="00B050"/>
                </a:solidFill>
              </a:rPr>
              <a:t>.</a:t>
            </a:r>
          </a:p>
          <a:p>
            <a:pPr marL="0" indent="0" algn="just">
              <a:buNone/>
            </a:pPr>
            <a:r>
              <a:rPr lang="en-GB" dirty="0"/>
              <a:t>Review </a:t>
            </a:r>
            <a:r>
              <a:rPr lang="en-GB" dirty="0" smtClean="0"/>
              <a:t>checks:</a:t>
            </a:r>
          </a:p>
          <a:p>
            <a:pPr algn="just"/>
            <a:r>
              <a:rPr lang="en-GB" dirty="0">
                <a:solidFill>
                  <a:srgbClr val="FF0000"/>
                </a:solidFill>
              </a:rPr>
              <a:t>Verifiability</a:t>
            </a:r>
            <a:r>
              <a:rPr lang="en-GB" dirty="0"/>
              <a:t>. Is the requirement realistically testable?</a:t>
            </a:r>
          </a:p>
          <a:p>
            <a:pPr algn="just"/>
            <a:r>
              <a:rPr lang="en-GB" dirty="0">
                <a:solidFill>
                  <a:srgbClr val="FF0000"/>
                </a:solidFill>
              </a:rPr>
              <a:t>Comprehensibility</a:t>
            </a:r>
            <a:r>
              <a:rPr lang="en-GB" dirty="0"/>
              <a:t>. Is the requirement properly understood?</a:t>
            </a:r>
          </a:p>
          <a:p>
            <a:pPr algn="just"/>
            <a:r>
              <a:rPr lang="en-GB" dirty="0">
                <a:solidFill>
                  <a:srgbClr val="FF0000"/>
                </a:solidFill>
              </a:rPr>
              <a:t>Traceability</a:t>
            </a:r>
            <a:r>
              <a:rPr lang="en-GB" dirty="0"/>
              <a:t>. Is the origin of the requirement clearly stated?</a:t>
            </a:r>
          </a:p>
          <a:p>
            <a:pPr algn="just"/>
            <a:r>
              <a:rPr lang="en-GB" dirty="0">
                <a:solidFill>
                  <a:srgbClr val="FF0000"/>
                </a:solidFill>
              </a:rPr>
              <a:t>Adaptability</a:t>
            </a:r>
            <a:r>
              <a:rPr lang="en-GB" dirty="0"/>
              <a:t>. Can the requirement be changed without a large impact on other requirements?</a:t>
            </a:r>
          </a:p>
          <a:p>
            <a:pPr marL="0" indent="0" algn="just">
              <a:buNone/>
            </a:pPr>
            <a:endParaRPr lang="en-GB" dirty="0" smtClean="0">
              <a:solidFill>
                <a:srgbClr val="00B050"/>
              </a:solidFill>
            </a:endParaRPr>
          </a:p>
        </p:txBody>
      </p:sp>
      <p:sp>
        <p:nvSpPr>
          <p:cNvPr id="839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016EC0C-4FF1-40AA-A0F7-72FBBAF3CC09}" type="slidenum">
              <a:rPr lang="en-US" sz="1200">
                <a:solidFill>
                  <a:srgbClr val="898989"/>
                </a:solidFill>
                <a:latin typeface="Times" panose="02020603050405020304" pitchFamily="18" charset="0"/>
              </a:rPr>
              <a:pPr>
                <a:spcBef>
                  <a:spcPct val="0"/>
                </a:spcBef>
                <a:buFontTx/>
                <a:buNone/>
              </a:pPr>
              <a:t>29</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val="1268098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 calcmode="lin" valueType="num">
                                      <p:cBhvr additive="base">
                                        <p:cTn id="7" dur="500" fill="hold"/>
                                        <p:tgtEl>
                                          <p:spTgt spid="839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39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3971">
                                            <p:txEl>
                                              <p:pRg st="1" end="1"/>
                                            </p:txEl>
                                          </p:spTgt>
                                        </p:tgtEl>
                                        <p:attrNameLst>
                                          <p:attrName>style.visibility</p:attrName>
                                        </p:attrNameLst>
                                      </p:cBhvr>
                                      <p:to>
                                        <p:strVal val="visible"/>
                                      </p:to>
                                    </p:set>
                                    <p:anim calcmode="lin" valueType="num">
                                      <p:cBhvr additive="base">
                                        <p:cTn id="13" dur="500" fill="hold"/>
                                        <p:tgtEl>
                                          <p:spTgt spid="839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39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3971">
                                            <p:txEl>
                                              <p:pRg st="2" end="2"/>
                                            </p:txEl>
                                          </p:spTgt>
                                        </p:tgtEl>
                                        <p:attrNameLst>
                                          <p:attrName>style.visibility</p:attrName>
                                        </p:attrNameLst>
                                      </p:cBhvr>
                                      <p:to>
                                        <p:strVal val="visible"/>
                                      </p:to>
                                    </p:set>
                                    <p:anim calcmode="lin" valueType="num">
                                      <p:cBhvr additive="base">
                                        <p:cTn id="19" dur="500" fill="hold"/>
                                        <p:tgtEl>
                                          <p:spTgt spid="8397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39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3971">
                                            <p:txEl>
                                              <p:pRg st="3" end="3"/>
                                            </p:txEl>
                                          </p:spTgt>
                                        </p:tgtEl>
                                        <p:attrNameLst>
                                          <p:attrName>style.visibility</p:attrName>
                                        </p:attrNameLst>
                                      </p:cBhvr>
                                      <p:to>
                                        <p:strVal val="visible"/>
                                      </p:to>
                                    </p:set>
                                    <p:anim calcmode="lin" valueType="num">
                                      <p:cBhvr additive="base">
                                        <p:cTn id="25" dur="500" fill="hold"/>
                                        <p:tgtEl>
                                          <p:spTgt spid="8397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39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3971">
                                            <p:txEl>
                                              <p:pRg st="4" end="4"/>
                                            </p:txEl>
                                          </p:spTgt>
                                        </p:tgtEl>
                                        <p:attrNameLst>
                                          <p:attrName>style.visibility</p:attrName>
                                        </p:attrNameLst>
                                      </p:cBhvr>
                                      <p:to>
                                        <p:strVal val="visible"/>
                                      </p:to>
                                    </p:set>
                                    <p:anim calcmode="lin" valueType="num">
                                      <p:cBhvr additive="base">
                                        <p:cTn id="31" dur="500" fill="hold"/>
                                        <p:tgtEl>
                                          <p:spTgt spid="8397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39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3971">
                                            <p:txEl>
                                              <p:pRg st="5" end="5"/>
                                            </p:txEl>
                                          </p:spTgt>
                                        </p:tgtEl>
                                        <p:attrNameLst>
                                          <p:attrName>style.visibility</p:attrName>
                                        </p:attrNameLst>
                                      </p:cBhvr>
                                      <p:to>
                                        <p:strVal val="visible"/>
                                      </p:to>
                                    </p:set>
                                    <p:anim calcmode="lin" valueType="num">
                                      <p:cBhvr additive="base">
                                        <p:cTn id="37" dur="500" fill="hold"/>
                                        <p:tgtEl>
                                          <p:spTgt spid="8397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39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3971">
                                            <p:txEl>
                                              <p:pRg st="6" end="6"/>
                                            </p:txEl>
                                          </p:spTgt>
                                        </p:tgtEl>
                                        <p:attrNameLst>
                                          <p:attrName>style.visibility</p:attrName>
                                        </p:attrNameLst>
                                      </p:cBhvr>
                                      <p:to>
                                        <p:strVal val="visible"/>
                                      </p:to>
                                    </p:set>
                                    <p:anim calcmode="lin" valueType="num">
                                      <p:cBhvr additive="base">
                                        <p:cTn id="43" dur="500" fill="hold"/>
                                        <p:tgtEl>
                                          <p:spTgt spid="8397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397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3971">
                                            <p:txEl>
                                              <p:pRg st="7" end="7"/>
                                            </p:txEl>
                                          </p:spTgt>
                                        </p:tgtEl>
                                        <p:attrNameLst>
                                          <p:attrName>style.visibility</p:attrName>
                                        </p:attrNameLst>
                                      </p:cBhvr>
                                      <p:to>
                                        <p:strVal val="visible"/>
                                      </p:to>
                                    </p:set>
                                    <p:anim calcmode="lin" valueType="num">
                                      <p:cBhvr additive="base">
                                        <p:cTn id="49" dur="500" fill="hold"/>
                                        <p:tgtEl>
                                          <p:spTgt spid="83971">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397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pPr eaLnBrk="1" hangingPunct="1"/>
            <a:r>
              <a:rPr lang="en-GB" sz="3200"/>
              <a:t>The requirements engineering process</a:t>
            </a:r>
            <a:endParaRPr lang="en-GB" smtClean="0"/>
          </a:p>
        </p:txBody>
      </p:sp>
      <p:sp>
        <p:nvSpPr>
          <p:cNvPr id="5530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7129DE0-24A3-406D-B698-2975270B54A6}" type="slidenum">
              <a:rPr lang="en-US" sz="1200">
                <a:solidFill>
                  <a:srgbClr val="898989"/>
                </a:solidFill>
                <a:latin typeface="Times" panose="02020603050405020304" pitchFamily="18" charset="0"/>
              </a:rPr>
              <a:pPr>
                <a:spcBef>
                  <a:spcPct val="0"/>
                </a:spcBef>
                <a:buFontTx/>
                <a:buNone/>
              </a:pPr>
              <a:t>3</a:t>
            </a:fld>
            <a:endParaRPr lang="en-US" sz="1200">
              <a:solidFill>
                <a:srgbClr val="898989"/>
              </a:solidFill>
              <a:latin typeface="Times" panose="02020603050405020304" pitchFamily="18" charset="0"/>
            </a:endParaRPr>
          </a:p>
        </p:txBody>
      </p:sp>
      <p:grpSp>
        <p:nvGrpSpPr>
          <p:cNvPr id="55301" name="Group 9"/>
          <p:cNvGrpSpPr>
            <a:grpSpLocks noChangeAspect="1"/>
          </p:cNvGrpSpPr>
          <p:nvPr/>
        </p:nvGrpSpPr>
        <p:grpSpPr bwMode="auto">
          <a:xfrm>
            <a:off x="2546350" y="1905000"/>
            <a:ext cx="6934200" cy="4122738"/>
            <a:chOff x="884" y="1200"/>
            <a:chExt cx="4368" cy="2597"/>
          </a:xfrm>
        </p:grpSpPr>
        <p:sp>
          <p:nvSpPr>
            <p:cNvPr id="55303" name="AutoShape 8"/>
            <p:cNvSpPr>
              <a:spLocks noChangeAspect="1" noChangeArrowheads="1" noTextEdit="1"/>
            </p:cNvSpPr>
            <p:nvPr/>
          </p:nvSpPr>
          <p:spPr bwMode="auto">
            <a:xfrm>
              <a:off x="884" y="1200"/>
              <a:ext cx="4368" cy="2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5304" name="Rectangle 10"/>
            <p:cNvSpPr>
              <a:spLocks noChangeArrowheads="1"/>
            </p:cNvSpPr>
            <p:nvPr/>
          </p:nvSpPr>
          <p:spPr bwMode="auto">
            <a:xfrm>
              <a:off x="884" y="1200"/>
              <a:ext cx="4368" cy="2597"/>
            </a:xfrm>
            <a:prstGeom prst="rect">
              <a:avLst/>
            </a:prstGeom>
            <a:noFill/>
            <a:ln w="0">
              <a:solidFill>
                <a:srgbClr val="FFFFFE"/>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panose="02020603050405020304" pitchFamily="18" charset="0"/>
              </a:endParaRPr>
            </a:p>
          </p:txBody>
        </p:sp>
        <p:sp>
          <p:nvSpPr>
            <p:cNvPr id="55305" name="Freeform 11"/>
            <p:cNvSpPr>
              <a:spLocks/>
            </p:cNvSpPr>
            <p:nvPr/>
          </p:nvSpPr>
          <p:spPr bwMode="auto">
            <a:xfrm>
              <a:off x="943" y="1337"/>
              <a:ext cx="785" cy="341"/>
            </a:xfrm>
            <a:custGeom>
              <a:avLst/>
              <a:gdLst>
                <a:gd name="T0" fmla="*/ 178 w 785"/>
                <a:gd name="T1" fmla="*/ 0 h 341"/>
                <a:gd name="T2" fmla="*/ 622 w 785"/>
                <a:gd name="T3" fmla="*/ 0 h 341"/>
                <a:gd name="T4" fmla="*/ 681 w 785"/>
                <a:gd name="T5" fmla="*/ 13 h 341"/>
                <a:gd name="T6" fmla="*/ 741 w 785"/>
                <a:gd name="T7" fmla="*/ 54 h 341"/>
                <a:gd name="T8" fmla="*/ 770 w 785"/>
                <a:gd name="T9" fmla="*/ 109 h 341"/>
                <a:gd name="T10" fmla="*/ 785 w 785"/>
                <a:gd name="T11" fmla="*/ 177 h 341"/>
                <a:gd name="T12" fmla="*/ 785 w 785"/>
                <a:gd name="T13" fmla="*/ 177 h 341"/>
                <a:gd name="T14" fmla="*/ 770 w 785"/>
                <a:gd name="T15" fmla="*/ 246 h 341"/>
                <a:gd name="T16" fmla="*/ 741 w 785"/>
                <a:gd name="T17" fmla="*/ 300 h 341"/>
                <a:gd name="T18" fmla="*/ 681 w 785"/>
                <a:gd name="T19" fmla="*/ 328 h 341"/>
                <a:gd name="T20" fmla="*/ 622 w 785"/>
                <a:gd name="T21" fmla="*/ 341 h 341"/>
                <a:gd name="T22" fmla="*/ 178 w 785"/>
                <a:gd name="T23" fmla="*/ 341 h 341"/>
                <a:gd name="T24" fmla="*/ 104 w 785"/>
                <a:gd name="T25" fmla="*/ 328 h 341"/>
                <a:gd name="T26" fmla="*/ 45 w 785"/>
                <a:gd name="T27" fmla="*/ 300 h 341"/>
                <a:gd name="T28" fmla="*/ 15 w 785"/>
                <a:gd name="T29" fmla="*/ 246 h 341"/>
                <a:gd name="T30" fmla="*/ 0 w 785"/>
                <a:gd name="T31" fmla="*/ 177 h 341"/>
                <a:gd name="T32" fmla="*/ 0 w 785"/>
                <a:gd name="T33" fmla="*/ 177 h 341"/>
                <a:gd name="T34" fmla="*/ 15 w 785"/>
                <a:gd name="T35" fmla="*/ 109 h 341"/>
                <a:gd name="T36" fmla="*/ 45 w 785"/>
                <a:gd name="T37" fmla="*/ 54 h 341"/>
                <a:gd name="T38" fmla="*/ 104 w 785"/>
                <a:gd name="T39" fmla="*/ 13 h 341"/>
                <a:gd name="T40" fmla="*/ 178 w 785"/>
                <a:gd name="T41" fmla="*/ 0 h 3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85"/>
                <a:gd name="T64" fmla="*/ 0 h 341"/>
                <a:gd name="T65" fmla="*/ 785 w 785"/>
                <a:gd name="T66" fmla="*/ 341 h 3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85" h="341">
                  <a:moveTo>
                    <a:pt x="178" y="0"/>
                  </a:moveTo>
                  <a:lnTo>
                    <a:pt x="622" y="0"/>
                  </a:lnTo>
                  <a:lnTo>
                    <a:pt x="681" y="13"/>
                  </a:lnTo>
                  <a:lnTo>
                    <a:pt x="741" y="54"/>
                  </a:lnTo>
                  <a:lnTo>
                    <a:pt x="770" y="109"/>
                  </a:lnTo>
                  <a:lnTo>
                    <a:pt x="785" y="177"/>
                  </a:lnTo>
                  <a:lnTo>
                    <a:pt x="770" y="246"/>
                  </a:lnTo>
                  <a:lnTo>
                    <a:pt x="741" y="300"/>
                  </a:lnTo>
                  <a:lnTo>
                    <a:pt x="681" y="328"/>
                  </a:lnTo>
                  <a:lnTo>
                    <a:pt x="622" y="341"/>
                  </a:lnTo>
                  <a:lnTo>
                    <a:pt x="178" y="341"/>
                  </a:lnTo>
                  <a:lnTo>
                    <a:pt x="104" y="328"/>
                  </a:lnTo>
                  <a:lnTo>
                    <a:pt x="45" y="300"/>
                  </a:lnTo>
                  <a:lnTo>
                    <a:pt x="15" y="246"/>
                  </a:lnTo>
                  <a:lnTo>
                    <a:pt x="0" y="177"/>
                  </a:lnTo>
                  <a:lnTo>
                    <a:pt x="15" y="109"/>
                  </a:lnTo>
                  <a:lnTo>
                    <a:pt x="45" y="54"/>
                  </a:lnTo>
                  <a:lnTo>
                    <a:pt x="104" y="13"/>
                  </a:lnTo>
                  <a:lnTo>
                    <a:pt x="178" y="0"/>
                  </a:lnTo>
                  <a:close/>
                </a:path>
              </a:pathLst>
            </a:custGeom>
            <a:solidFill>
              <a:srgbClr val="00AFE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06" name="Freeform 12"/>
            <p:cNvSpPr>
              <a:spLocks/>
            </p:cNvSpPr>
            <p:nvPr/>
          </p:nvSpPr>
          <p:spPr bwMode="auto">
            <a:xfrm>
              <a:off x="943" y="1337"/>
              <a:ext cx="785" cy="341"/>
            </a:xfrm>
            <a:custGeom>
              <a:avLst/>
              <a:gdLst>
                <a:gd name="T0" fmla="*/ 178 w 785"/>
                <a:gd name="T1" fmla="*/ 0 h 341"/>
                <a:gd name="T2" fmla="*/ 622 w 785"/>
                <a:gd name="T3" fmla="*/ 0 h 341"/>
                <a:gd name="T4" fmla="*/ 681 w 785"/>
                <a:gd name="T5" fmla="*/ 13 h 341"/>
                <a:gd name="T6" fmla="*/ 741 w 785"/>
                <a:gd name="T7" fmla="*/ 54 h 341"/>
                <a:gd name="T8" fmla="*/ 770 w 785"/>
                <a:gd name="T9" fmla="*/ 109 h 341"/>
                <a:gd name="T10" fmla="*/ 785 w 785"/>
                <a:gd name="T11" fmla="*/ 177 h 341"/>
                <a:gd name="T12" fmla="*/ 770 w 785"/>
                <a:gd name="T13" fmla="*/ 246 h 341"/>
                <a:gd name="T14" fmla="*/ 741 w 785"/>
                <a:gd name="T15" fmla="*/ 300 h 341"/>
                <a:gd name="T16" fmla="*/ 681 w 785"/>
                <a:gd name="T17" fmla="*/ 328 h 341"/>
                <a:gd name="T18" fmla="*/ 622 w 785"/>
                <a:gd name="T19" fmla="*/ 341 h 341"/>
                <a:gd name="T20" fmla="*/ 178 w 785"/>
                <a:gd name="T21" fmla="*/ 341 h 341"/>
                <a:gd name="T22" fmla="*/ 104 w 785"/>
                <a:gd name="T23" fmla="*/ 328 h 341"/>
                <a:gd name="T24" fmla="*/ 45 w 785"/>
                <a:gd name="T25" fmla="*/ 300 h 341"/>
                <a:gd name="T26" fmla="*/ 15 w 785"/>
                <a:gd name="T27" fmla="*/ 246 h 341"/>
                <a:gd name="T28" fmla="*/ 0 w 785"/>
                <a:gd name="T29" fmla="*/ 177 h 341"/>
                <a:gd name="T30" fmla="*/ 15 w 785"/>
                <a:gd name="T31" fmla="*/ 109 h 341"/>
                <a:gd name="T32" fmla="*/ 45 w 785"/>
                <a:gd name="T33" fmla="*/ 54 h 341"/>
                <a:gd name="T34" fmla="*/ 104 w 785"/>
                <a:gd name="T35" fmla="*/ 13 h 341"/>
                <a:gd name="T36" fmla="*/ 178 w 785"/>
                <a:gd name="T37" fmla="*/ 0 h 34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85"/>
                <a:gd name="T58" fmla="*/ 0 h 341"/>
                <a:gd name="T59" fmla="*/ 785 w 785"/>
                <a:gd name="T60" fmla="*/ 341 h 34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85" h="341">
                  <a:moveTo>
                    <a:pt x="178" y="0"/>
                  </a:moveTo>
                  <a:lnTo>
                    <a:pt x="622" y="0"/>
                  </a:lnTo>
                  <a:lnTo>
                    <a:pt x="681" y="13"/>
                  </a:lnTo>
                  <a:lnTo>
                    <a:pt x="741" y="54"/>
                  </a:lnTo>
                  <a:lnTo>
                    <a:pt x="770" y="109"/>
                  </a:lnTo>
                  <a:lnTo>
                    <a:pt x="785" y="177"/>
                  </a:lnTo>
                  <a:lnTo>
                    <a:pt x="770" y="246"/>
                  </a:lnTo>
                  <a:lnTo>
                    <a:pt x="741" y="300"/>
                  </a:lnTo>
                  <a:lnTo>
                    <a:pt x="681" y="328"/>
                  </a:lnTo>
                  <a:lnTo>
                    <a:pt x="622" y="341"/>
                  </a:lnTo>
                  <a:lnTo>
                    <a:pt x="178" y="341"/>
                  </a:lnTo>
                  <a:lnTo>
                    <a:pt x="104" y="328"/>
                  </a:lnTo>
                  <a:lnTo>
                    <a:pt x="45" y="300"/>
                  </a:lnTo>
                  <a:lnTo>
                    <a:pt x="15" y="246"/>
                  </a:lnTo>
                  <a:lnTo>
                    <a:pt x="0" y="177"/>
                  </a:lnTo>
                  <a:lnTo>
                    <a:pt x="15" y="109"/>
                  </a:lnTo>
                  <a:lnTo>
                    <a:pt x="45" y="54"/>
                  </a:lnTo>
                  <a:lnTo>
                    <a:pt x="104" y="13"/>
                  </a:lnTo>
                  <a:lnTo>
                    <a:pt x="178" y="0"/>
                  </a:lnTo>
                  <a:close/>
                </a:path>
              </a:pathLst>
            </a:custGeom>
            <a:noFill/>
            <a:ln w="23813">
              <a:solidFill>
                <a:srgbClr val="00AFE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307" name="Freeform 13"/>
            <p:cNvSpPr>
              <a:spLocks/>
            </p:cNvSpPr>
            <p:nvPr/>
          </p:nvSpPr>
          <p:spPr bwMode="auto">
            <a:xfrm>
              <a:off x="1950" y="1255"/>
              <a:ext cx="1051" cy="492"/>
            </a:xfrm>
            <a:custGeom>
              <a:avLst/>
              <a:gdLst>
                <a:gd name="T0" fmla="*/ 178 w 1051"/>
                <a:gd name="T1" fmla="*/ 0 h 492"/>
                <a:gd name="T2" fmla="*/ 874 w 1051"/>
                <a:gd name="T3" fmla="*/ 0 h 492"/>
                <a:gd name="T4" fmla="*/ 948 w 1051"/>
                <a:gd name="T5" fmla="*/ 13 h 492"/>
                <a:gd name="T6" fmla="*/ 992 w 1051"/>
                <a:gd name="T7" fmla="*/ 41 h 492"/>
                <a:gd name="T8" fmla="*/ 1037 w 1051"/>
                <a:gd name="T9" fmla="*/ 109 h 492"/>
                <a:gd name="T10" fmla="*/ 1051 w 1051"/>
                <a:gd name="T11" fmla="*/ 164 h 492"/>
                <a:gd name="T12" fmla="*/ 1051 w 1051"/>
                <a:gd name="T13" fmla="*/ 314 h 492"/>
                <a:gd name="T14" fmla="*/ 1037 w 1051"/>
                <a:gd name="T15" fmla="*/ 382 h 492"/>
                <a:gd name="T16" fmla="*/ 992 w 1051"/>
                <a:gd name="T17" fmla="*/ 437 h 492"/>
                <a:gd name="T18" fmla="*/ 948 w 1051"/>
                <a:gd name="T19" fmla="*/ 478 h 492"/>
                <a:gd name="T20" fmla="*/ 874 w 1051"/>
                <a:gd name="T21" fmla="*/ 492 h 492"/>
                <a:gd name="T22" fmla="*/ 178 w 1051"/>
                <a:gd name="T23" fmla="*/ 492 h 492"/>
                <a:gd name="T24" fmla="*/ 104 w 1051"/>
                <a:gd name="T25" fmla="*/ 478 h 492"/>
                <a:gd name="T26" fmla="*/ 59 w 1051"/>
                <a:gd name="T27" fmla="*/ 437 h 492"/>
                <a:gd name="T28" fmla="*/ 15 w 1051"/>
                <a:gd name="T29" fmla="*/ 382 h 492"/>
                <a:gd name="T30" fmla="*/ 0 w 1051"/>
                <a:gd name="T31" fmla="*/ 314 h 492"/>
                <a:gd name="T32" fmla="*/ 0 w 1051"/>
                <a:gd name="T33" fmla="*/ 164 h 492"/>
                <a:gd name="T34" fmla="*/ 15 w 1051"/>
                <a:gd name="T35" fmla="*/ 109 h 492"/>
                <a:gd name="T36" fmla="*/ 59 w 1051"/>
                <a:gd name="T37" fmla="*/ 41 h 492"/>
                <a:gd name="T38" fmla="*/ 104 w 1051"/>
                <a:gd name="T39" fmla="*/ 13 h 492"/>
                <a:gd name="T40" fmla="*/ 178 w 1051"/>
                <a:gd name="T41" fmla="*/ 0 h 49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51"/>
                <a:gd name="T64" fmla="*/ 0 h 492"/>
                <a:gd name="T65" fmla="*/ 1051 w 1051"/>
                <a:gd name="T66" fmla="*/ 492 h 49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51" h="492">
                  <a:moveTo>
                    <a:pt x="178" y="0"/>
                  </a:moveTo>
                  <a:lnTo>
                    <a:pt x="874" y="0"/>
                  </a:lnTo>
                  <a:lnTo>
                    <a:pt x="948" y="13"/>
                  </a:lnTo>
                  <a:lnTo>
                    <a:pt x="992" y="41"/>
                  </a:lnTo>
                  <a:lnTo>
                    <a:pt x="1037" y="109"/>
                  </a:lnTo>
                  <a:lnTo>
                    <a:pt x="1051" y="164"/>
                  </a:lnTo>
                  <a:lnTo>
                    <a:pt x="1051" y="314"/>
                  </a:lnTo>
                  <a:lnTo>
                    <a:pt x="1037" y="382"/>
                  </a:lnTo>
                  <a:lnTo>
                    <a:pt x="992" y="437"/>
                  </a:lnTo>
                  <a:lnTo>
                    <a:pt x="948" y="478"/>
                  </a:lnTo>
                  <a:lnTo>
                    <a:pt x="874" y="492"/>
                  </a:lnTo>
                  <a:lnTo>
                    <a:pt x="178" y="492"/>
                  </a:lnTo>
                  <a:lnTo>
                    <a:pt x="104" y="478"/>
                  </a:lnTo>
                  <a:lnTo>
                    <a:pt x="59" y="437"/>
                  </a:lnTo>
                  <a:lnTo>
                    <a:pt x="15" y="382"/>
                  </a:lnTo>
                  <a:lnTo>
                    <a:pt x="0" y="314"/>
                  </a:lnTo>
                  <a:lnTo>
                    <a:pt x="0" y="164"/>
                  </a:lnTo>
                  <a:lnTo>
                    <a:pt x="15" y="109"/>
                  </a:lnTo>
                  <a:lnTo>
                    <a:pt x="59" y="41"/>
                  </a:lnTo>
                  <a:lnTo>
                    <a:pt x="104" y="13"/>
                  </a:lnTo>
                  <a:lnTo>
                    <a:pt x="178" y="0"/>
                  </a:lnTo>
                  <a:close/>
                </a:path>
              </a:pathLst>
            </a:custGeom>
            <a:solidFill>
              <a:srgbClr val="00AFE9"/>
            </a:solidFill>
            <a:ln w="23813">
              <a:solidFill>
                <a:srgbClr val="00AFE9"/>
              </a:solidFill>
              <a:prstDash val="solid"/>
              <a:round/>
              <a:headEnd/>
              <a:tailEnd/>
            </a:ln>
          </p:spPr>
          <p:txBody>
            <a:bodyPr/>
            <a:lstStyle/>
            <a:p>
              <a:endParaRPr lang="en-US"/>
            </a:p>
          </p:txBody>
        </p:sp>
        <p:sp>
          <p:nvSpPr>
            <p:cNvPr id="55308" name="Freeform 14"/>
            <p:cNvSpPr>
              <a:spLocks/>
            </p:cNvSpPr>
            <p:nvPr/>
          </p:nvSpPr>
          <p:spPr bwMode="auto">
            <a:xfrm>
              <a:off x="3149" y="1637"/>
              <a:ext cx="1052" cy="356"/>
            </a:xfrm>
            <a:custGeom>
              <a:avLst/>
              <a:gdLst>
                <a:gd name="T0" fmla="*/ 178 w 1052"/>
                <a:gd name="T1" fmla="*/ 0 h 356"/>
                <a:gd name="T2" fmla="*/ 874 w 1052"/>
                <a:gd name="T3" fmla="*/ 0 h 356"/>
                <a:gd name="T4" fmla="*/ 948 w 1052"/>
                <a:gd name="T5" fmla="*/ 14 h 356"/>
                <a:gd name="T6" fmla="*/ 992 w 1052"/>
                <a:gd name="T7" fmla="*/ 55 h 356"/>
                <a:gd name="T8" fmla="*/ 1037 w 1052"/>
                <a:gd name="T9" fmla="*/ 110 h 356"/>
                <a:gd name="T10" fmla="*/ 1052 w 1052"/>
                <a:gd name="T11" fmla="*/ 178 h 356"/>
                <a:gd name="T12" fmla="*/ 1052 w 1052"/>
                <a:gd name="T13" fmla="*/ 178 h 356"/>
                <a:gd name="T14" fmla="*/ 1037 w 1052"/>
                <a:gd name="T15" fmla="*/ 246 h 356"/>
                <a:gd name="T16" fmla="*/ 992 w 1052"/>
                <a:gd name="T17" fmla="*/ 301 h 356"/>
                <a:gd name="T18" fmla="*/ 948 w 1052"/>
                <a:gd name="T19" fmla="*/ 342 h 356"/>
                <a:gd name="T20" fmla="*/ 874 w 1052"/>
                <a:gd name="T21" fmla="*/ 356 h 356"/>
                <a:gd name="T22" fmla="*/ 178 w 1052"/>
                <a:gd name="T23" fmla="*/ 356 h 356"/>
                <a:gd name="T24" fmla="*/ 119 w 1052"/>
                <a:gd name="T25" fmla="*/ 342 h 356"/>
                <a:gd name="T26" fmla="*/ 60 w 1052"/>
                <a:gd name="T27" fmla="*/ 301 h 356"/>
                <a:gd name="T28" fmla="*/ 15 w 1052"/>
                <a:gd name="T29" fmla="*/ 246 h 356"/>
                <a:gd name="T30" fmla="*/ 0 w 1052"/>
                <a:gd name="T31" fmla="*/ 178 h 356"/>
                <a:gd name="T32" fmla="*/ 0 w 1052"/>
                <a:gd name="T33" fmla="*/ 178 h 356"/>
                <a:gd name="T34" fmla="*/ 15 w 1052"/>
                <a:gd name="T35" fmla="*/ 110 h 356"/>
                <a:gd name="T36" fmla="*/ 60 w 1052"/>
                <a:gd name="T37" fmla="*/ 55 h 356"/>
                <a:gd name="T38" fmla="*/ 119 w 1052"/>
                <a:gd name="T39" fmla="*/ 14 h 356"/>
                <a:gd name="T40" fmla="*/ 178 w 1052"/>
                <a:gd name="T41" fmla="*/ 0 h 35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52"/>
                <a:gd name="T64" fmla="*/ 0 h 356"/>
                <a:gd name="T65" fmla="*/ 1052 w 1052"/>
                <a:gd name="T66" fmla="*/ 356 h 35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52" h="356">
                  <a:moveTo>
                    <a:pt x="178" y="0"/>
                  </a:moveTo>
                  <a:lnTo>
                    <a:pt x="874" y="0"/>
                  </a:lnTo>
                  <a:lnTo>
                    <a:pt x="948" y="14"/>
                  </a:lnTo>
                  <a:lnTo>
                    <a:pt x="992" y="55"/>
                  </a:lnTo>
                  <a:lnTo>
                    <a:pt x="1037" y="110"/>
                  </a:lnTo>
                  <a:lnTo>
                    <a:pt x="1052" y="178"/>
                  </a:lnTo>
                  <a:lnTo>
                    <a:pt x="1037" y="246"/>
                  </a:lnTo>
                  <a:lnTo>
                    <a:pt x="992" y="301"/>
                  </a:lnTo>
                  <a:lnTo>
                    <a:pt x="948" y="342"/>
                  </a:lnTo>
                  <a:lnTo>
                    <a:pt x="874" y="356"/>
                  </a:lnTo>
                  <a:lnTo>
                    <a:pt x="178" y="356"/>
                  </a:lnTo>
                  <a:lnTo>
                    <a:pt x="119" y="342"/>
                  </a:lnTo>
                  <a:lnTo>
                    <a:pt x="60" y="301"/>
                  </a:lnTo>
                  <a:lnTo>
                    <a:pt x="15" y="246"/>
                  </a:lnTo>
                  <a:lnTo>
                    <a:pt x="0" y="178"/>
                  </a:lnTo>
                  <a:lnTo>
                    <a:pt x="15" y="110"/>
                  </a:lnTo>
                  <a:lnTo>
                    <a:pt x="60" y="55"/>
                  </a:lnTo>
                  <a:lnTo>
                    <a:pt x="119" y="14"/>
                  </a:lnTo>
                  <a:lnTo>
                    <a:pt x="178" y="0"/>
                  </a:lnTo>
                  <a:close/>
                </a:path>
              </a:pathLst>
            </a:custGeom>
            <a:solidFill>
              <a:srgbClr val="00AFE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09" name="Freeform 15"/>
            <p:cNvSpPr>
              <a:spLocks/>
            </p:cNvSpPr>
            <p:nvPr/>
          </p:nvSpPr>
          <p:spPr bwMode="auto">
            <a:xfrm>
              <a:off x="3149" y="1637"/>
              <a:ext cx="1052" cy="356"/>
            </a:xfrm>
            <a:custGeom>
              <a:avLst/>
              <a:gdLst>
                <a:gd name="T0" fmla="*/ 178 w 1052"/>
                <a:gd name="T1" fmla="*/ 0 h 356"/>
                <a:gd name="T2" fmla="*/ 874 w 1052"/>
                <a:gd name="T3" fmla="*/ 0 h 356"/>
                <a:gd name="T4" fmla="*/ 948 w 1052"/>
                <a:gd name="T5" fmla="*/ 14 h 356"/>
                <a:gd name="T6" fmla="*/ 992 w 1052"/>
                <a:gd name="T7" fmla="*/ 55 h 356"/>
                <a:gd name="T8" fmla="*/ 1037 w 1052"/>
                <a:gd name="T9" fmla="*/ 110 h 356"/>
                <a:gd name="T10" fmla="*/ 1052 w 1052"/>
                <a:gd name="T11" fmla="*/ 178 h 356"/>
                <a:gd name="T12" fmla="*/ 1037 w 1052"/>
                <a:gd name="T13" fmla="*/ 246 h 356"/>
                <a:gd name="T14" fmla="*/ 992 w 1052"/>
                <a:gd name="T15" fmla="*/ 301 h 356"/>
                <a:gd name="T16" fmla="*/ 948 w 1052"/>
                <a:gd name="T17" fmla="*/ 342 h 356"/>
                <a:gd name="T18" fmla="*/ 874 w 1052"/>
                <a:gd name="T19" fmla="*/ 356 h 356"/>
                <a:gd name="T20" fmla="*/ 178 w 1052"/>
                <a:gd name="T21" fmla="*/ 356 h 356"/>
                <a:gd name="T22" fmla="*/ 119 w 1052"/>
                <a:gd name="T23" fmla="*/ 342 h 356"/>
                <a:gd name="T24" fmla="*/ 60 w 1052"/>
                <a:gd name="T25" fmla="*/ 301 h 356"/>
                <a:gd name="T26" fmla="*/ 15 w 1052"/>
                <a:gd name="T27" fmla="*/ 246 h 356"/>
                <a:gd name="T28" fmla="*/ 0 w 1052"/>
                <a:gd name="T29" fmla="*/ 178 h 356"/>
                <a:gd name="T30" fmla="*/ 15 w 1052"/>
                <a:gd name="T31" fmla="*/ 110 h 356"/>
                <a:gd name="T32" fmla="*/ 60 w 1052"/>
                <a:gd name="T33" fmla="*/ 55 h 356"/>
                <a:gd name="T34" fmla="*/ 119 w 1052"/>
                <a:gd name="T35" fmla="*/ 14 h 356"/>
                <a:gd name="T36" fmla="*/ 178 w 1052"/>
                <a:gd name="T37" fmla="*/ 0 h 3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52"/>
                <a:gd name="T58" fmla="*/ 0 h 356"/>
                <a:gd name="T59" fmla="*/ 1052 w 1052"/>
                <a:gd name="T60" fmla="*/ 356 h 3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52" h="356">
                  <a:moveTo>
                    <a:pt x="178" y="0"/>
                  </a:moveTo>
                  <a:lnTo>
                    <a:pt x="874" y="0"/>
                  </a:lnTo>
                  <a:lnTo>
                    <a:pt x="948" y="14"/>
                  </a:lnTo>
                  <a:lnTo>
                    <a:pt x="992" y="55"/>
                  </a:lnTo>
                  <a:lnTo>
                    <a:pt x="1037" y="110"/>
                  </a:lnTo>
                  <a:lnTo>
                    <a:pt x="1052" y="178"/>
                  </a:lnTo>
                  <a:lnTo>
                    <a:pt x="1037" y="246"/>
                  </a:lnTo>
                  <a:lnTo>
                    <a:pt x="992" y="301"/>
                  </a:lnTo>
                  <a:lnTo>
                    <a:pt x="948" y="342"/>
                  </a:lnTo>
                  <a:lnTo>
                    <a:pt x="874" y="356"/>
                  </a:lnTo>
                  <a:lnTo>
                    <a:pt x="178" y="356"/>
                  </a:lnTo>
                  <a:lnTo>
                    <a:pt x="119" y="342"/>
                  </a:lnTo>
                  <a:lnTo>
                    <a:pt x="60" y="301"/>
                  </a:lnTo>
                  <a:lnTo>
                    <a:pt x="15" y="246"/>
                  </a:lnTo>
                  <a:lnTo>
                    <a:pt x="0" y="178"/>
                  </a:lnTo>
                  <a:lnTo>
                    <a:pt x="15" y="110"/>
                  </a:lnTo>
                  <a:lnTo>
                    <a:pt x="60" y="55"/>
                  </a:lnTo>
                  <a:lnTo>
                    <a:pt x="119" y="14"/>
                  </a:lnTo>
                  <a:lnTo>
                    <a:pt x="178" y="0"/>
                  </a:lnTo>
                  <a:close/>
                </a:path>
              </a:pathLst>
            </a:custGeom>
            <a:noFill/>
            <a:ln w="23813">
              <a:solidFill>
                <a:srgbClr val="00AFE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310" name="Freeform 16"/>
            <p:cNvSpPr>
              <a:spLocks/>
            </p:cNvSpPr>
            <p:nvPr/>
          </p:nvSpPr>
          <p:spPr bwMode="auto">
            <a:xfrm>
              <a:off x="4275" y="1993"/>
              <a:ext cx="962" cy="341"/>
            </a:xfrm>
            <a:custGeom>
              <a:avLst/>
              <a:gdLst>
                <a:gd name="T0" fmla="*/ 177 w 962"/>
                <a:gd name="T1" fmla="*/ 0 h 341"/>
                <a:gd name="T2" fmla="*/ 785 w 962"/>
                <a:gd name="T3" fmla="*/ 0 h 341"/>
                <a:gd name="T4" fmla="*/ 859 w 962"/>
                <a:gd name="T5" fmla="*/ 13 h 341"/>
                <a:gd name="T6" fmla="*/ 918 w 962"/>
                <a:gd name="T7" fmla="*/ 54 h 341"/>
                <a:gd name="T8" fmla="*/ 947 w 962"/>
                <a:gd name="T9" fmla="*/ 109 h 341"/>
                <a:gd name="T10" fmla="*/ 962 w 962"/>
                <a:gd name="T11" fmla="*/ 177 h 341"/>
                <a:gd name="T12" fmla="*/ 962 w 962"/>
                <a:gd name="T13" fmla="*/ 177 h 341"/>
                <a:gd name="T14" fmla="*/ 947 w 962"/>
                <a:gd name="T15" fmla="*/ 246 h 341"/>
                <a:gd name="T16" fmla="*/ 918 w 962"/>
                <a:gd name="T17" fmla="*/ 300 h 341"/>
                <a:gd name="T18" fmla="*/ 859 w 962"/>
                <a:gd name="T19" fmla="*/ 328 h 341"/>
                <a:gd name="T20" fmla="*/ 785 w 962"/>
                <a:gd name="T21" fmla="*/ 341 h 341"/>
                <a:gd name="T22" fmla="*/ 177 w 962"/>
                <a:gd name="T23" fmla="*/ 341 h 341"/>
                <a:gd name="T24" fmla="*/ 103 w 962"/>
                <a:gd name="T25" fmla="*/ 328 h 341"/>
                <a:gd name="T26" fmla="*/ 59 w 962"/>
                <a:gd name="T27" fmla="*/ 300 h 341"/>
                <a:gd name="T28" fmla="*/ 15 w 962"/>
                <a:gd name="T29" fmla="*/ 246 h 341"/>
                <a:gd name="T30" fmla="*/ 0 w 962"/>
                <a:gd name="T31" fmla="*/ 177 h 341"/>
                <a:gd name="T32" fmla="*/ 0 w 962"/>
                <a:gd name="T33" fmla="*/ 177 h 341"/>
                <a:gd name="T34" fmla="*/ 15 w 962"/>
                <a:gd name="T35" fmla="*/ 109 h 341"/>
                <a:gd name="T36" fmla="*/ 59 w 962"/>
                <a:gd name="T37" fmla="*/ 54 h 341"/>
                <a:gd name="T38" fmla="*/ 103 w 962"/>
                <a:gd name="T39" fmla="*/ 13 h 341"/>
                <a:gd name="T40" fmla="*/ 177 w 962"/>
                <a:gd name="T41" fmla="*/ 0 h 3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2"/>
                <a:gd name="T64" fmla="*/ 0 h 341"/>
                <a:gd name="T65" fmla="*/ 962 w 962"/>
                <a:gd name="T66" fmla="*/ 341 h 3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2" h="341">
                  <a:moveTo>
                    <a:pt x="177" y="0"/>
                  </a:moveTo>
                  <a:lnTo>
                    <a:pt x="785" y="0"/>
                  </a:lnTo>
                  <a:lnTo>
                    <a:pt x="859" y="13"/>
                  </a:lnTo>
                  <a:lnTo>
                    <a:pt x="918" y="54"/>
                  </a:lnTo>
                  <a:lnTo>
                    <a:pt x="947" y="109"/>
                  </a:lnTo>
                  <a:lnTo>
                    <a:pt x="962" y="177"/>
                  </a:lnTo>
                  <a:lnTo>
                    <a:pt x="947" y="246"/>
                  </a:lnTo>
                  <a:lnTo>
                    <a:pt x="918" y="300"/>
                  </a:lnTo>
                  <a:lnTo>
                    <a:pt x="859" y="328"/>
                  </a:lnTo>
                  <a:lnTo>
                    <a:pt x="785" y="341"/>
                  </a:lnTo>
                  <a:lnTo>
                    <a:pt x="177" y="341"/>
                  </a:lnTo>
                  <a:lnTo>
                    <a:pt x="103" y="328"/>
                  </a:lnTo>
                  <a:lnTo>
                    <a:pt x="59" y="300"/>
                  </a:lnTo>
                  <a:lnTo>
                    <a:pt x="15" y="246"/>
                  </a:lnTo>
                  <a:lnTo>
                    <a:pt x="0" y="177"/>
                  </a:lnTo>
                  <a:lnTo>
                    <a:pt x="15" y="109"/>
                  </a:lnTo>
                  <a:lnTo>
                    <a:pt x="59" y="54"/>
                  </a:lnTo>
                  <a:lnTo>
                    <a:pt x="103" y="13"/>
                  </a:lnTo>
                  <a:lnTo>
                    <a:pt x="177" y="0"/>
                  </a:lnTo>
                  <a:close/>
                </a:path>
              </a:pathLst>
            </a:custGeom>
            <a:solidFill>
              <a:srgbClr val="00AFE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11" name="Freeform 17"/>
            <p:cNvSpPr>
              <a:spLocks/>
            </p:cNvSpPr>
            <p:nvPr/>
          </p:nvSpPr>
          <p:spPr bwMode="auto">
            <a:xfrm>
              <a:off x="4275" y="1993"/>
              <a:ext cx="962" cy="341"/>
            </a:xfrm>
            <a:custGeom>
              <a:avLst/>
              <a:gdLst>
                <a:gd name="T0" fmla="*/ 177 w 962"/>
                <a:gd name="T1" fmla="*/ 0 h 341"/>
                <a:gd name="T2" fmla="*/ 785 w 962"/>
                <a:gd name="T3" fmla="*/ 0 h 341"/>
                <a:gd name="T4" fmla="*/ 859 w 962"/>
                <a:gd name="T5" fmla="*/ 13 h 341"/>
                <a:gd name="T6" fmla="*/ 918 w 962"/>
                <a:gd name="T7" fmla="*/ 54 h 341"/>
                <a:gd name="T8" fmla="*/ 947 w 962"/>
                <a:gd name="T9" fmla="*/ 109 h 341"/>
                <a:gd name="T10" fmla="*/ 962 w 962"/>
                <a:gd name="T11" fmla="*/ 177 h 341"/>
                <a:gd name="T12" fmla="*/ 947 w 962"/>
                <a:gd name="T13" fmla="*/ 246 h 341"/>
                <a:gd name="T14" fmla="*/ 918 w 962"/>
                <a:gd name="T15" fmla="*/ 300 h 341"/>
                <a:gd name="T16" fmla="*/ 859 w 962"/>
                <a:gd name="T17" fmla="*/ 328 h 341"/>
                <a:gd name="T18" fmla="*/ 785 w 962"/>
                <a:gd name="T19" fmla="*/ 341 h 341"/>
                <a:gd name="T20" fmla="*/ 177 w 962"/>
                <a:gd name="T21" fmla="*/ 341 h 341"/>
                <a:gd name="T22" fmla="*/ 103 w 962"/>
                <a:gd name="T23" fmla="*/ 328 h 341"/>
                <a:gd name="T24" fmla="*/ 59 w 962"/>
                <a:gd name="T25" fmla="*/ 300 h 341"/>
                <a:gd name="T26" fmla="*/ 15 w 962"/>
                <a:gd name="T27" fmla="*/ 246 h 341"/>
                <a:gd name="T28" fmla="*/ 0 w 962"/>
                <a:gd name="T29" fmla="*/ 177 h 341"/>
                <a:gd name="T30" fmla="*/ 15 w 962"/>
                <a:gd name="T31" fmla="*/ 109 h 341"/>
                <a:gd name="T32" fmla="*/ 59 w 962"/>
                <a:gd name="T33" fmla="*/ 54 h 341"/>
                <a:gd name="T34" fmla="*/ 103 w 962"/>
                <a:gd name="T35" fmla="*/ 13 h 341"/>
                <a:gd name="T36" fmla="*/ 177 w 962"/>
                <a:gd name="T37" fmla="*/ 0 h 34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2"/>
                <a:gd name="T58" fmla="*/ 0 h 341"/>
                <a:gd name="T59" fmla="*/ 962 w 962"/>
                <a:gd name="T60" fmla="*/ 341 h 34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2" h="341">
                  <a:moveTo>
                    <a:pt x="177" y="0"/>
                  </a:moveTo>
                  <a:lnTo>
                    <a:pt x="785" y="0"/>
                  </a:lnTo>
                  <a:lnTo>
                    <a:pt x="859" y="13"/>
                  </a:lnTo>
                  <a:lnTo>
                    <a:pt x="918" y="54"/>
                  </a:lnTo>
                  <a:lnTo>
                    <a:pt x="947" y="109"/>
                  </a:lnTo>
                  <a:lnTo>
                    <a:pt x="962" y="177"/>
                  </a:lnTo>
                  <a:lnTo>
                    <a:pt x="947" y="246"/>
                  </a:lnTo>
                  <a:lnTo>
                    <a:pt x="918" y="300"/>
                  </a:lnTo>
                  <a:lnTo>
                    <a:pt x="859" y="328"/>
                  </a:lnTo>
                  <a:lnTo>
                    <a:pt x="785" y="341"/>
                  </a:lnTo>
                  <a:lnTo>
                    <a:pt x="177" y="341"/>
                  </a:lnTo>
                  <a:lnTo>
                    <a:pt x="103" y="328"/>
                  </a:lnTo>
                  <a:lnTo>
                    <a:pt x="59" y="300"/>
                  </a:lnTo>
                  <a:lnTo>
                    <a:pt x="15" y="246"/>
                  </a:lnTo>
                  <a:lnTo>
                    <a:pt x="0" y="177"/>
                  </a:lnTo>
                  <a:lnTo>
                    <a:pt x="15" y="109"/>
                  </a:lnTo>
                  <a:lnTo>
                    <a:pt x="59" y="54"/>
                  </a:lnTo>
                  <a:lnTo>
                    <a:pt x="103" y="13"/>
                  </a:lnTo>
                  <a:lnTo>
                    <a:pt x="177" y="0"/>
                  </a:lnTo>
                  <a:close/>
                </a:path>
              </a:pathLst>
            </a:custGeom>
            <a:noFill/>
            <a:ln w="23813">
              <a:solidFill>
                <a:srgbClr val="00AFE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312" name="Rectangle 18"/>
            <p:cNvSpPr>
              <a:spLocks noChangeArrowheads="1"/>
            </p:cNvSpPr>
            <p:nvPr/>
          </p:nvSpPr>
          <p:spPr bwMode="auto">
            <a:xfrm>
              <a:off x="965" y="2013"/>
              <a:ext cx="771" cy="328"/>
            </a:xfrm>
            <a:prstGeom prst="rect">
              <a:avLst/>
            </a:prstGeom>
            <a:solidFill>
              <a:srgbClr val="00AFE9"/>
            </a:solidFill>
            <a:ln w="23813">
              <a:solidFill>
                <a:srgbClr val="00AFE9"/>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panose="02020603050405020304" pitchFamily="18" charset="0"/>
              </a:endParaRPr>
            </a:p>
          </p:txBody>
        </p:sp>
        <p:sp>
          <p:nvSpPr>
            <p:cNvPr id="55313" name="Rectangle 19"/>
            <p:cNvSpPr>
              <a:spLocks noChangeArrowheads="1"/>
            </p:cNvSpPr>
            <p:nvPr/>
          </p:nvSpPr>
          <p:spPr bwMode="auto">
            <a:xfrm>
              <a:off x="1965" y="2471"/>
              <a:ext cx="1036" cy="342"/>
            </a:xfrm>
            <a:prstGeom prst="rect">
              <a:avLst/>
            </a:prstGeom>
            <a:solidFill>
              <a:srgbClr val="00AF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panose="02020603050405020304" pitchFamily="18" charset="0"/>
              </a:endParaRPr>
            </a:p>
          </p:txBody>
        </p:sp>
        <p:sp>
          <p:nvSpPr>
            <p:cNvPr id="55314" name="Rectangle 20"/>
            <p:cNvSpPr>
              <a:spLocks noChangeArrowheads="1"/>
            </p:cNvSpPr>
            <p:nvPr/>
          </p:nvSpPr>
          <p:spPr bwMode="auto">
            <a:xfrm>
              <a:off x="1972" y="2478"/>
              <a:ext cx="1037" cy="342"/>
            </a:xfrm>
            <a:prstGeom prst="rect">
              <a:avLst/>
            </a:prstGeom>
            <a:noFill/>
            <a:ln w="23813">
              <a:solidFill>
                <a:srgbClr val="00AFE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panose="02020603050405020304" pitchFamily="18" charset="0"/>
              </a:endParaRPr>
            </a:p>
          </p:txBody>
        </p:sp>
        <p:sp>
          <p:nvSpPr>
            <p:cNvPr id="55315" name="Rectangle 21"/>
            <p:cNvSpPr>
              <a:spLocks noChangeArrowheads="1"/>
            </p:cNvSpPr>
            <p:nvPr/>
          </p:nvSpPr>
          <p:spPr bwMode="auto">
            <a:xfrm>
              <a:off x="3149" y="2936"/>
              <a:ext cx="1096" cy="355"/>
            </a:xfrm>
            <a:prstGeom prst="rect">
              <a:avLst/>
            </a:prstGeom>
            <a:solidFill>
              <a:srgbClr val="00AF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panose="02020603050405020304" pitchFamily="18" charset="0"/>
              </a:endParaRPr>
            </a:p>
          </p:txBody>
        </p:sp>
        <p:sp>
          <p:nvSpPr>
            <p:cNvPr id="55316" name="Rectangle 22"/>
            <p:cNvSpPr>
              <a:spLocks noChangeArrowheads="1"/>
            </p:cNvSpPr>
            <p:nvPr/>
          </p:nvSpPr>
          <p:spPr bwMode="auto">
            <a:xfrm>
              <a:off x="3156" y="2943"/>
              <a:ext cx="1097" cy="355"/>
            </a:xfrm>
            <a:prstGeom prst="rect">
              <a:avLst/>
            </a:prstGeom>
            <a:noFill/>
            <a:ln w="23813">
              <a:solidFill>
                <a:srgbClr val="00AFE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panose="02020603050405020304" pitchFamily="18" charset="0"/>
              </a:endParaRPr>
            </a:p>
          </p:txBody>
        </p:sp>
        <p:sp>
          <p:nvSpPr>
            <p:cNvPr id="55317" name="Rectangle 23"/>
            <p:cNvSpPr>
              <a:spLocks noChangeArrowheads="1"/>
            </p:cNvSpPr>
            <p:nvPr/>
          </p:nvSpPr>
          <p:spPr bwMode="auto">
            <a:xfrm>
              <a:off x="4282" y="3449"/>
              <a:ext cx="948" cy="327"/>
            </a:xfrm>
            <a:prstGeom prst="rect">
              <a:avLst/>
            </a:prstGeom>
            <a:solidFill>
              <a:srgbClr val="00AFE9"/>
            </a:solidFill>
            <a:ln w="23813">
              <a:solidFill>
                <a:srgbClr val="00AFE9"/>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panose="02020603050405020304" pitchFamily="18" charset="0"/>
              </a:endParaRPr>
            </a:p>
          </p:txBody>
        </p:sp>
        <p:sp>
          <p:nvSpPr>
            <p:cNvPr id="55318" name="Freeform 24"/>
            <p:cNvSpPr>
              <a:spLocks/>
            </p:cNvSpPr>
            <p:nvPr/>
          </p:nvSpPr>
          <p:spPr bwMode="auto">
            <a:xfrm>
              <a:off x="2631" y="1610"/>
              <a:ext cx="430" cy="178"/>
            </a:xfrm>
            <a:custGeom>
              <a:avLst/>
              <a:gdLst>
                <a:gd name="T0" fmla="*/ 0 w 430"/>
                <a:gd name="T1" fmla="*/ 0 h 178"/>
                <a:gd name="T2" fmla="*/ 0 w 430"/>
                <a:gd name="T3" fmla="*/ 178 h 178"/>
                <a:gd name="T4" fmla="*/ 430 w 430"/>
                <a:gd name="T5" fmla="*/ 178 h 178"/>
                <a:gd name="T6" fmla="*/ 0 60000 65536"/>
                <a:gd name="T7" fmla="*/ 0 60000 65536"/>
                <a:gd name="T8" fmla="*/ 0 60000 65536"/>
                <a:gd name="T9" fmla="*/ 0 w 430"/>
                <a:gd name="T10" fmla="*/ 0 h 178"/>
                <a:gd name="T11" fmla="*/ 430 w 430"/>
                <a:gd name="T12" fmla="*/ 178 h 178"/>
              </a:gdLst>
              <a:ahLst/>
              <a:cxnLst>
                <a:cxn ang="T6">
                  <a:pos x="T0" y="T1"/>
                </a:cxn>
                <a:cxn ang="T7">
                  <a:pos x="T2" y="T3"/>
                </a:cxn>
                <a:cxn ang="T8">
                  <a:pos x="T4" y="T5"/>
                </a:cxn>
              </a:cxnLst>
              <a:rect l="T9" t="T10" r="T11" b="T12"/>
              <a:pathLst>
                <a:path w="430" h="178">
                  <a:moveTo>
                    <a:pt x="0" y="0"/>
                  </a:moveTo>
                  <a:lnTo>
                    <a:pt x="0" y="178"/>
                  </a:lnTo>
                  <a:lnTo>
                    <a:pt x="430" y="178"/>
                  </a:lnTo>
                </a:path>
              </a:pathLst>
            </a:custGeom>
            <a:noFill/>
            <a:ln w="238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pic>
          <p:nvPicPr>
            <p:cNvPr id="55319" name="Picture 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 y="1774"/>
              <a:ext cx="89" cy="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20" name="Freeform 26"/>
            <p:cNvSpPr>
              <a:spLocks/>
            </p:cNvSpPr>
            <p:nvPr/>
          </p:nvSpPr>
          <p:spPr bwMode="auto">
            <a:xfrm>
              <a:off x="3001" y="1760"/>
              <a:ext cx="104" cy="55"/>
            </a:xfrm>
            <a:custGeom>
              <a:avLst/>
              <a:gdLst>
                <a:gd name="T0" fmla="*/ 104 w 104"/>
                <a:gd name="T1" fmla="*/ 28 h 55"/>
                <a:gd name="T2" fmla="*/ 0 w 104"/>
                <a:gd name="T3" fmla="*/ 0 h 55"/>
                <a:gd name="T4" fmla="*/ 15 w 104"/>
                <a:gd name="T5" fmla="*/ 28 h 55"/>
                <a:gd name="T6" fmla="*/ 0 w 104"/>
                <a:gd name="T7" fmla="*/ 55 h 55"/>
                <a:gd name="T8" fmla="*/ 104 w 104"/>
                <a:gd name="T9" fmla="*/ 28 h 55"/>
                <a:gd name="T10" fmla="*/ 0 60000 65536"/>
                <a:gd name="T11" fmla="*/ 0 60000 65536"/>
                <a:gd name="T12" fmla="*/ 0 60000 65536"/>
                <a:gd name="T13" fmla="*/ 0 60000 65536"/>
                <a:gd name="T14" fmla="*/ 0 60000 65536"/>
                <a:gd name="T15" fmla="*/ 0 w 104"/>
                <a:gd name="T16" fmla="*/ 0 h 55"/>
                <a:gd name="T17" fmla="*/ 104 w 104"/>
                <a:gd name="T18" fmla="*/ 55 h 55"/>
              </a:gdLst>
              <a:ahLst/>
              <a:cxnLst>
                <a:cxn ang="T10">
                  <a:pos x="T0" y="T1"/>
                </a:cxn>
                <a:cxn ang="T11">
                  <a:pos x="T2" y="T3"/>
                </a:cxn>
                <a:cxn ang="T12">
                  <a:pos x="T4" y="T5"/>
                </a:cxn>
                <a:cxn ang="T13">
                  <a:pos x="T6" y="T7"/>
                </a:cxn>
                <a:cxn ang="T14">
                  <a:pos x="T8" y="T9"/>
                </a:cxn>
              </a:cxnLst>
              <a:rect l="T15" t="T16" r="T17" b="T18"/>
              <a:pathLst>
                <a:path w="104" h="55">
                  <a:moveTo>
                    <a:pt x="104" y="28"/>
                  </a:moveTo>
                  <a:lnTo>
                    <a:pt x="0" y="0"/>
                  </a:lnTo>
                  <a:lnTo>
                    <a:pt x="15" y="28"/>
                  </a:lnTo>
                  <a:lnTo>
                    <a:pt x="0" y="55"/>
                  </a:lnTo>
                  <a:lnTo>
                    <a:pt x="104" y="28"/>
                  </a:lnTo>
                  <a:close/>
                </a:path>
              </a:pathLst>
            </a:custGeom>
            <a:noFill/>
            <a:ln w="238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321" name="Line 27"/>
            <p:cNvSpPr>
              <a:spLocks noChangeShapeType="1"/>
            </p:cNvSpPr>
            <p:nvPr/>
          </p:nvSpPr>
          <p:spPr bwMode="auto">
            <a:xfrm>
              <a:off x="2439" y="1624"/>
              <a:ext cx="1" cy="75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55322"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 y="2334"/>
              <a:ext cx="44"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23" name="Freeform 29"/>
            <p:cNvSpPr>
              <a:spLocks/>
            </p:cNvSpPr>
            <p:nvPr/>
          </p:nvSpPr>
          <p:spPr bwMode="auto">
            <a:xfrm>
              <a:off x="2409" y="2321"/>
              <a:ext cx="59" cy="95"/>
            </a:xfrm>
            <a:custGeom>
              <a:avLst/>
              <a:gdLst>
                <a:gd name="T0" fmla="*/ 30 w 59"/>
                <a:gd name="T1" fmla="*/ 95 h 95"/>
                <a:gd name="T2" fmla="*/ 59 w 59"/>
                <a:gd name="T3" fmla="*/ 0 h 95"/>
                <a:gd name="T4" fmla="*/ 30 w 59"/>
                <a:gd name="T5" fmla="*/ 27 h 95"/>
                <a:gd name="T6" fmla="*/ 0 w 59"/>
                <a:gd name="T7" fmla="*/ 0 h 95"/>
                <a:gd name="T8" fmla="*/ 30 w 59"/>
                <a:gd name="T9" fmla="*/ 95 h 95"/>
                <a:gd name="T10" fmla="*/ 0 60000 65536"/>
                <a:gd name="T11" fmla="*/ 0 60000 65536"/>
                <a:gd name="T12" fmla="*/ 0 60000 65536"/>
                <a:gd name="T13" fmla="*/ 0 60000 65536"/>
                <a:gd name="T14" fmla="*/ 0 60000 65536"/>
                <a:gd name="T15" fmla="*/ 0 w 59"/>
                <a:gd name="T16" fmla="*/ 0 h 95"/>
                <a:gd name="T17" fmla="*/ 59 w 59"/>
                <a:gd name="T18" fmla="*/ 95 h 95"/>
              </a:gdLst>
              <a:ahLst/>
              <a:cxnLst>
                <a:cxn ang="T10">
                  <a:pos x="T0" y="T1"/>
                </a:cxn>
                <a:cxn ang="T11">
                  <a:pos x="T2" y="T3"/>
                </a:cxn>
                <a:cxn ang="T12">
                  <a:pos x="T4" y="T5"/>
                </a:cxn>
                <a:cxn ang="T13">
                  <a:pos x="T6" y="T7"/>
                </a:cxn>
                <a:cxn ang="T14">
                  <a:pos x="T8" y="T9"/>
                </a:cxn>
              </a:cxnLst>
              <a:rect l="T15" t="T16" r="T17" b="T18"/>
              <a:pathLst>
                <a:path w="59" h="95">
                  <a:moveTo>
                    <a:pt x="30" y="95"/>
                  </a:moveTo>
                  <a:lnTo>
                    <a:pt x="59" y="0"/>
                  </a:lnTo>
                  <a:lnTo>
                    <a:pt x="30" y="27"/>
                  </a:lnTo>
                  <a:lnTo>
                    <a:pt x="0" y="0"/>
                  </a:lnTo>
                  <a:lnTo>
                    <a:pt x="30" y="95"/>
                  </a:lnTo>
                  <a:close/>
                </a:path>
              </a:pathLst>
            </a:custGeom>
            <a:noFill/>
            <a:ln w="238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324" name="Line 30"/>
            <p:cNvSpPr>
              <a:spLocks noChangeShapeType="1"/>
            </p:cNvSpPr>
            <p:nvPr/>
          </p:nvSpPr>
          <p:spPr bwMode="auto">
            <a:xfrm>
              <a:off x="1313" y="1610"/>
              <a:ext cx="1" cy="30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55325"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9" y="1883"/>
              <a:ext cx="29"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26" name="Freeform 32"/>
            <p:cNvSpPr>
              <a:spLocks/>
            </p:cNvSpPr>
            <p:nvPr/>
          </p:nvSpPr>
          <p:spPr bwMode="auto">
            <a:xfrm>
              <a:off x="1284" y="1856"/>
              <a:ext cx="44" cy="96"/>
            </a:xfrm>
            <a:custGeom>
              <a:avLst/>
              <a:gdLst>
                <a:gd name="T0" fmla="*/ 29 w 44"/>
                <a:gd name="T1" fmla="*/ 96 h 96"/>
                <a:gd name="T2" fmla="*/ 44 w 44"/>
                <a:gd name="T3" fmla="*/ 0 h 96"/>
                <a:gd name="T4" fmla="*/ 29 w 44"/>
                <a:gd name="T5" fmla="*/ 27 h 96"/>
                <a:gd name="T6" fmla="*/ 0 w 44"/>
                <a:gd name="T7" fmla="*/ 0 h 96"/>
                <a:gd name="T8" fmla="*/ 29 w 44"/>
                <a:gd name="T9" fmla="*/ 96 h 96"/>
                <a:gd name="T10" fmla="*/ 0 60000 65536"/>
                <a:gd name="T11" fmla="*/ 0 60000 65536"/>
                <a:gd name="T12" fmla="*/ 0 60000 65536"/>
                <a:gd name="T13" fmla="*/ 0 60000 65536"/>
                <a:gd name="T14" fmla="*/ 0 60000 65536"/>
                <a:gd name="T15" fmla="*/ 0 w 44"/>
                <a:gd name="T16" fmla="*/ 0 h 96"/>
                <a:gd name="T17" fmla="*/ 44 w 44"/>
                <a:gd name="T18" fmla="*/ 96 h 96"/>
              </a:gdLst>
              <a:ahLst/>
              <a:cxnLst>
                <a:cxn ang="T10">
                  <a:pos x="T0" y="T1"/>
                </a:cxn>
                <a:cxn ang="T11">
                  <a:pos x="T2" y="T3"/>
                </a:cxn>
                <a:cxn ang="T12">
                  <a:pos x="T4" y="T5"/>
                </a:cxn>
                <a:cxn ang="T13">
                  <a:pos x="T6" y="T7"/>
                </a:cxn>
                <a:cxn ang="T14">
                  <a:pos x="T8" y="T9"/>
                </a:cxn>
              </a:cxnLst>
              <a:rect l="T15" t="T16" r="T17" b="T18"/>
              <a:pathLst>
                <a:path w="44" h="96">
                  <a:moveTo>
                    <a:pt x="29" y="96"/>
                  </a:moveTo>
                  <a:lnTo>
                    <a:pt x="44" y="0"/>
                  </a:lnTo>
                  <a:lnTo>
                    <a:pt x="29" y="27"/>
                  </a:lnTo>
                  <a:lnTo>
                    <a:pt x="0" y="0"/>
                  </a:lnTo>
                  <a:lnTo>
                    <a:pt x="29" y="96"/>
                  </a:lnTo>
                  <a:close/>
                </a:path>
              </a:pathLst>
            </a:custGeom>
            <a:noFill/>
            <a:ln w="238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327" name="Line 33"/>
            <p:cNvSpPr>
              <a:spLocks noChangeShapeType="1"/>
            </p:cNvSpPr>
            <p:nvPr/>
          </p:nvSpPr>
          <p:spPr bwMode="auto">
            <a:xfrm>
              <a:off x="1684" y="1473"/>
              <a:ext cx="162"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55328" name="Picture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7" y="1460"/>
              <a:ext cx="74" cy="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29" name="Freeform 35"/>
            <p:cNvSpPr>
              <a:spLocks/>
            </p:cNvSpPr>
            <p:nvPr/>
          </p:nvSpPr>
          <p:spPr bwMode="auto">
            <a:xfrm>
              <a:off x="1802" y="1446"/>
              <a:ext cx="89" cy="55"/>
            </a:xfrm>
            <a:custGeom>
              <a:avLst/>
              <a:gdLst>
                <a:gd name="T0" fmla="*/ 89 w 89"/>
                <a:gd name="T1" fmla="*/ 27 h 55"/>
                <a:gd name="T2" fmla="*/ 0 w 89"/>
                <a:gd name="T3" fmla="*/ 0 h 55"/>
                <a:gd name="T4" fmla="*/ 15 w 89"/>
                <a:gd name="T5" fmla="*/ 27 h 55"/>
                <a:gd name="T6" fmla="*/ 0 w 89"/>
                <a:gd name="T7" fmla="*/ 55 h 55"/>
                <a:gd name="T8" fmla="*/ 89 w 89"/>
                <a:gd name="T9" fmla="*/ 27 h 55"/>
                <a:gd name="T10" fmla="*/ 0 60000 65536"/>
                <a:gd name="T11" fmla="*/ 0 60000 65536"/>
                <a:gd name="T12" fmla="*/ 0 60000 65536"/>
                <a:gd name="T13" fmla="*/ 0 60000 65536"/>
                <a:gd name="T14" fmla="*/ 0 60000 65536"/>
                <a:gd name="T15" fmla="*/ 0 w 89"/>
                <a:gd name="T16" fmla="*/ 0 h 55"/>
                <a:gd name="T17" fmla="*/ 89 w 89"/>
                <a:gd name="T18" fmla="*/ 55 h 55"/>
              </a:gdLst>
              <a:ahLst/>
              <a:cxnLst>
                <a:cxn ang="T10">
                  <a:pos x="T0" y="T1"/>
                </a:cxn>
                <a:cxn ang="T11">
                  <a:pos x="T2" y="T3"/>
                </a:cxn>
                <a:cxn ang="T12">
                  <a:pos x="T4" y="T5"/>
                </a:cxn>
                <a:cxn ang="T13">
                  <a:pos x="T6" y="T7"/>
                </a:cxn>
                <a:cxn ang="T14">
                  <a:pos x="T8" y="T9"/>
                </a:cxn>
              </a:cxnLst>
              <a:rect l="T15" t="T16" r="T17" b="T18"/>
              <a:pathLst>
                <a:path w="89" h="55">
                  <a:moveTo>
                    <a:pt x="89" y="27"/>
                  </a:moveTo>
                  <a:lnTo>
                    <a:pt x="0" y="0"/>
                  </a:lnTo>
                  <a:lnTo>
                    <a:pt x="15" y="27"/>
                  </a:lnTo>
                  <a:lnTo>
                    <a:pt x="0" y="55"/>
                  </a:lnTo>
                  <a:lnTo>
                    <a:pt x="89" y="27"/>
                  </a:lnTo>
                  <a:close/>
                </a:path>
              </a:pathLst>
            </a:custGeom>
            <a:noFill/>
            <a:ln w="238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330" name="Freeform 36"/>
            <p:cNvSpPr>
              <a:spLocks/>
            </p:cNvSpPr>
            <p:nvPr/>
          </p:nvSpPr>
          <p:spPr bwMode="auto">
            <a:xfrm>
              <a:off x="3016" y="1473"/>
              <a:ext cx="637" cy="137"/>
            </a:xfrm>
            <a:custGeom>
              <a:avLst/>
              <a:gdLst>
                <a:gd name="T0" fmla="*/ 637 w 637"/>
                <a:gd name="T1" fmla="*/ 137 h 137"/>
                <a:gd name="T2" fmla="*/ 637 w 637"/>
                <a:gd name="T3" fmla="*/ 0 h 137"/>
                <a:gd name="T4" fmla="*/ 0 w 637"/>
                <a:gd name="T5" fmla="*/ 0 h 137"/>
                <a:gd name="T6" fmla="*/ 0 60000 65536"/>
                <a:gd name="T7" fmla="*/ 0 60000 65536"/>
                <a:gd name="T8" fmla="*/ 0 60000 65536"/>
                <a:gd name="T9" fmla="*/ 0 w 637"/>
                <a:gd name="T10" fmla="*/ 0 h 137"/>
                <a:gd name="T11" fmla="*/ 637 w 637"/>
                <a:gd name="T12" fmla="*/ 137 h 137"/>
              </a:gdLst>
              <a:ahLst/>
              <a:cxnLst>
                <a:cxn ang="T6">
                  <a:pos x="T0" y="T1"/>
                </a:cxn>
                <a:cxn ang="T7">
                  <a:pos x="T2" y="T3"/>
                </a:cxn>
                <a:cxn ang="T8">
                  <a:pos x="T4" y="T5"/>
                </a:cxn>
              </a:cxnLst>
              <a:rect l="T9" t="T10" r="T11" b="T12"/>
              <a:pathLst>
                <a:path w="637" h="137">
                  <a:moveTo>
                    <a:pt x="637" y="137"/>
                  </a:moveTo>
                  <a:lnTo>
                    <a:pt x="637" y="0"/>
                  </a:lnTo>
                  <a:lnTo>
                    <a:pt x="0" y="0"/>
                  </a:lnTo>
                </a:path>
              </a:pathLst>
            </a:custGeom>
            <a:noFill/>
            <a:ln w="238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pic>
          <p:nvPicPr>
            <p:cNvPr id="55331" name="Picture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2" y="1460"/>
              <a:ext cx="89" cy="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32" name="Freeform 38"/>
            <p:cNvSpPr>
              <a:spLocks/>
            </p:cNvSpPr>
            <p:nvPr/>
          </p:nvSpPr>
          <p:spPr bwMode="auto">
            <a:xfrm>
              <a:off x="2972" y="1446"/>
              <a:ext cx="89" cy="41"/>
            </a:xfrm>
            <a:custGeom>
              <a:avLst/>
              <a:gdLst>
                <a:gd name="T0" fmla="*/ 0 w 89"/>
                <a:gd name="T1" fmla="*/ 27 h 41"/>
                <a:gd name="T2" fmla="*/ 89 w 89"/>
                <a:gd name="T3" fmla="*/ 41 h 41"/>
                <a:gd name="T4" fmla="*/ 74 w 89"/>
                <a:gd name="T5" fmla="*/ 27 h 41"/>
                <a:gd name="T6" fmla="*/ 89 w 89"/>
                <a:gd name="T7" fmla="*/ 0 h 41"/>
                <a:gd name="T8" fmla="*/ 0 w 89"/>
                <a:gd name="T9" fmla="*/ 27 h 41"/>
                <a:gd name="T10" fmla="*/ 0 60000 65536"/>
                <a:gd name="T11" fmla="*/ 0 60000 65536"/>
                <a:gd name="T12" fmla="*/ 0 60000 65536"/>
                <a:gd name="T13" fmla="*/ 0 60000 65536"/>
                <a:gd name="T14" fmla="*/ 0 60000 65536"/>
                <a:gd name="T15" fmla="*/ 0 w 89"/>
                <a:gd name="T16" fmla="*/ 0 h 41"/>
                <a:gd name="T17" fmla="*/ 89 w 89"/>
                <a:gd name="T18" fmla="*/ 41 h 41"/>
              </a:gdLst>
              <a:ahLst/>
              <a:cxnLst>
                <a:cxn ang="T10">
                  <a:pos x="T0" y="T1"/>
                </a:cxn>
                <a:cxn ang="T11">
                  <a:pos x="T2" y="T3"/>
                </a:cxn>
                <a:cxn ang="T12">
                  <a:pos x="T4" y="T5"/>
                </a:cxn>
                <a:cxn ang="T13">
                  <a:pos x="T6" y="T7"/>
                </a:cxn>
                <a:cxn ang="T14">
                  <a:pos x="T8" y="T9"/>
                </a:cxn>
              </a:cxnLst>
              <a:rect l="T15" t="T16" r="T17" b="T18"/>
              <a:pathLst>
                <a:path w="89" h="41">
                  <a:moveTo>
                    <a:pt x="0" y="27"/>
                  </a:moveTo>
                  <a:lnTo>
                    <a:pt x="89" y="41"/>
                  </a:lnTo>
                  <a:lnTo>
                    <a:pt x="74" y="27"/>
                  </a:lnTo>
                  <a:lnTo>
                    <a:pt x="89" y="0"/>
                  </a:lnTo>
                  <a:lnTo>
                    <a:pt x="0" y="27"/>
                  </a:lnTo>
                  <a:close/>
                </a:path>
              </a:pathLst>
            </a:custGeom>
            <a:noFill/>
            <a:ln w="238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333" name="Line 39"/>
            <p:cNvSpPr>
              <a:spLocks noChangeShapeType="1"/>
            </p:cNvSpPr>
            <p:nvPr/>
          </p:nvSpPr>
          <p:spPr bwMode="auto">
            <a:xfrm>
              <a:off x="3653" y="1965"/>
              <a:ext cx="1" cy="889"/>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55334" name="Picture 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8" y="2813"/>
              <a:ext cx="30"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35" name="Freeform 41"/>
            <p:cNvSpPr>
              <a:spLocks/>
            </p:cNvSpPr>
            <p:nvPr/>
          </p:nvSpPr>
          <p:spPr bwMode="auto">
            <a:xfrm>
              <a:off x="3623" y="2799"/>
              <a:ext cx="45" cy="96"/>
            </a:xfrm>
            <a:custGeom>
              <a:avLst/>
              <a:gdLst>
                <a:gd name="T0" fmla="*/ 30 w 45"/>
                <a:gd name="T1" fmla="*/ 96 h 96"/>
                <a:gd name="T2" fmla="*/ 45 w 45"/>
                <a:gd name="T3" fmla="*/ 0 h 96"/>
                <a:gd name="T4" fmla="*/ 30 w 45"/>
                <a:gd name="T5" fmla="*/ 14 h 96"/>
                <a:gd name="T6" fmla="*/ 0 w 45"/>
                <a:gd name="T7" fmla="*/ 0 h 96"/>
                <a:gd name="T8" fmla="*/ 30 w 45"/>
                <a:gd name="T9" fmla="*/ 96 h 96"/>
                <a:gd name="T10" fmla="*/ 0 60000 65536"/>
                <a:gd name="T11" fmla="*/ 0 60000 65536"/>
                <a:gd name="T12" fmla="*/ 0 60000 65536"/>
                <a:gd name="T13" fmla="*/ 0 60000 65536"/>
                <a:gd name="T14" fmla="*/ 0 60000 65536"/>
                <a:gd name="T15" fmla="*/ 0 w 45"/>
                <a:gd name="T16" fmla="*/ 0 h 96"/>
                <a:gd name="T17" fmla="*/ 45 w 45"/>
                <a:gd name="T18" fmla="*/ 96 h 96"/>
              </a:gdLst>
              <a:ahLst/>
              <a:cxnLst>
                <a:cxn ang="T10">
                  <a:pos x="T0" y="T1"/>
                </a:cxn>
                <a:cxn ang="T11">
                  <a:pos x="T2" y="T3"/>
                </a:cxn>
                <a:cxn ang="T12">
                  <a:pos x="T4" y="T5"/>
                </a:cxn>
                <a:cxn ang="T13">
                  <a:pos x="T6" y="T7"/>
                </a:cxn>
                <a:cxn ang="T14">
                  <a:pos x="T8" y="T9"/>
                </a:cxn>
              </a:cxnLst>
              <a:rect l="T15" t="T16" r="T17" b="T18"/>
              <a:pathLst>
                <a:path w="45" h="96">
                  <a:moveTo>
                    <a:pt x="30" y="96"/>
                  </a:moveTo>
                  <a:lnTo>
                    <a:pt x="45" y="0"/>
                  </a:lnTo>
                  <a:lnTo>
                    <a:pt x="30" y="14"/>
                  </a:lnTo>
                  <a:lnTo>
                    <a:pt x="0" y="0"/>
                  </a:lnTo>
                  <a:lnTo>
                    <a:pt x="30" y="96"/>
                  </a:lnTo>
                  <a:close/>
                </a:path>
              </a:pathLst>
            </a:custGeom>
            <a:noFill/>
            <a:ln w="238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336" name="Freeform 42"/>
            <p:cNvSpPr>
              <a:spLocks/>
            </p:cNvSpPr>
            <p:nvPr/>
          </p:nvSpPr>
          <p:spPr bwMode="auto">
            <a:xfrm>
              <a:off x="3831" y="1965"/>
              <a:ext cx="340" cy="164"/>
            </a:xfrm>
            <a:custGeom>
              <a:avLst/>
              <a:gdLst>
                <a:gd name="T0" fmla="*/ 0 w 340"/>
                <a:gd name="T1" fmla="*/ 0 h 164"/>
                <a:gd name="T2" fmla="*/ 0 w 340"/>
                <a:gd name="T3" fmla="*/ 164 h 164"/>
                <a:gd name="T4" fmla="*/ 340 w 340"/>
                <a:gd name="T5" fmla="*/ 164 h 164"/>
                <a:gd name="T6" fmla="*/ 0 60000 65536"/>
                <a:gd name="T7" fmla="*/ 0 60000 65536"/>
                <a:gd name="T8" fmla="*/ 0 60000 65536"/>
                <a:gd name="T9" fmla="*/ 0 w 340"/>
                <a:gd name="T10" fmla="*/ 0 h 164"/>
                <a:gd name="T11" fmla="*/ 340 w 340"/>
                <a:gd name="T12" fmla="*/ 164 h 164"/>
              </a:gdLst>
              <a:ahLst/>
              <a:cxnLst>
                <a:cxn ang="T6">
                  <a:pos x="T0" y="T1"/>
                </a:cxn>
                <a:cxn ang="T7">
                  <a:pos x="T2" y="T3"/>
                </a:cxn>
                <a:cxn ang="T8">
                  <a:pos x="T4" y="T5"/>
                </a:cxn>
              </a:cxnLst>
              <a:rect l="T9" t="T10" r="T11" b="T12"/>
              <a:pathLst>
                <a:path w="340" h="164">
                  <a:moveTo>
                    <a:pt x="0" y="0"/>
                  </a:moveTo>
                  <a:lnTo>
                    <a:pt x="0" y="164"/>
                  </a:lnTo>
                  <a:lnTo>
                    <a:pt x="340" y="164"/>
                  </a:lnTo>
                </a:path>
              </a:pathLst>
            </a:custGeom>
            <a:noFill/>
            <a:ln w="238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pic>
          <p:nvPicPr>
            <p:cNvPr id="55337" name="Picture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1" y="2116"/>
              <a:ext cx="75" cy="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38" name="Freeform 44"/>
            <p:cNvSpPr>
              <a:spLocks/>
            </p:cNvSpPr>
            <p:nvPr/>
          </p:nvSpPr>
          <p:spPr bwMode="auto">
            <a:xfrm>
              <a:off x="4127" y="2102"/>
              <a:ext cx="89" cy="55"/>
            </a:xfrm>
            <a:custGeom>
              <a:avLst/>
              <a:gdLst>
                <a:gd name="T0" fmla="*/ 89 w 89"/>
                <a:gd name="T1" fmla="*/ 27 h 55"/>
                <a:gd name="T2" fmla="*/ 0 w 89"/>
                <a:gd name="T3" fmla="*/ 0 h 55"/>
                <a:gd name="T4" fmla="*/ 14 w 89"/>
                <a:gd name="T5" fmla="*/ 27 h 55"/>
                <a:gd name="T6" fmla="*/ 0 w 89"/>
                <a:gd name="T7" fmla="*/ 55 h 55"/>
                <a:gd name="T8" fmla="*/ 89 w 89"/>
                <a:gd name="T9" fmla="*/ 27 h 55"/>
                <a:gd name="T10" fmla="*/ 0 60000 65536"/>
                <a:gd name="T11" fmla="*/ 0 60000 65536"/>
                <a:gd name="T12" fmla="*/ 0 60000 65536"/>
                <a:gd name="T13" fmla="*/ 0 60000 65536"/>
                <a:gd name="T14" fmla="*/ 0 60000 65536"/>
                <a:gd name="T15" fmla="*/ 0 w 89"/>
                <a:gd name="T16" fmla="*/ 0 h 55"/>
                <a:gd name="T17" fmla="*/ 89 w 89"/>
                <a:gd name="T18" fmla="*/ 55 h 55"/>
              </a:gdLst>
              <a:ahLst/>
              <a:cxnLst>
                <a:cxn ang="T10">
                  <a:pos x="T0" y="T1"/>
                </a:cxn>
                <a:cxn ang="T11">
                  <a:pos x="T2" y="T3"/>
                </a:cxn>
                <a:cxn ang="T12">
                  <a:pos x="T4" y="T5"/>
                </a:cxn>
                <a:cxn ang="T13">
                  <a:pos x="T6" y="T7"/>
                </a:cxn>
                <a:cxn ang="T14">
                  <a:pos x="T8" y="T9"/>
                </a:cxn>
              </a:cxnLst>
              <a:rect l="T15" t="T16" r="T17" b="T18"/>
              <a:pathLst>
                <a:path w="89" h="55">
                  <a:moveTo>
                    <a:pt x="89" y="27"/>
                  </a:moveTo>
                  <a:lnTo>
                    <a:pt x="0" y="0"/>
                  </a:lnTo>
                  <a:lnTo>
                    <a:pt x="14" y="27"/>
                  </a:lnTo>
                  <a:lnTo>
                    <a:pt x="0" y="55"/>
                  </a:lnTo>
                  <a:lnTo>
                    <a:pt x="89" y="27"/>
                  </a:lnTo>
                  <a:close/>
                </a:path>
              </a:pathLst>
            </a:custGeom>
            <a:noFill/>
            <a:ln w="238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339" name="Freeform 45"/>
            <p:cNvSpPr>
              <a:spLocks/>
            </p:cNvSpPr>
            <p:nvPr/>
          </p:nvSpPr>
          <p:spPr bwMode="auto">
            <a:xfrm>
              <a:off x="4216" y="1788"/>
              <a:ext cx="518" cy="177"/>
            </a:xfrm>
            <a:custGeom>
              <a:avLst/>
              <a:gdLst>
                <a:gd name="T0" fmla="*/ 518 w 518"/>
                <a:gd name="T1" fmla="*/ 177 h 177"/>
                <a:gd name="T2" fmla="*/ 518 w 518"/>
                <a:gd name="T3" fmla="*/ 0 h 177"/>
                <a:gd name="T4" fmla="*/ 0 w 518"/>
                <a:gd name="T5" fmla="*/ 0 h 177"/>
                <a:gd name="T6" fmla="*/ 0 60000 65536"/>
                <a:gd name="T7" fmla="*/ 0 60000 65536"/>
                <a:gd name="T8" fmla="*/ 0 60000 65536"/>
                <a:gd name="T9" fmla="*/ 0 w 518"/>
                <a:gd name="T10" fmla="*/ 0 h 177"/>
                <a:gd name="T11" fmla="*/ 518 w 518"/>
                <a:gd name="T12" fmla="*/ 177 h 177"/>
              </a:gdLst>
              <a:ahLst/>
              <a:cxnLst>
                <a:cxn ang="T6">
                  <a:pos x="T0" y="T1"/>
                </a:cxn>
                <a:cxn ang="T7">
                  <a:pos x="T2" y="T3"/>
                </a:cxn>
                <a:cxn ang="T8">
                  <a:pos x="T4" y="T5"/>
                </a:cxn>
              </a:cxnLst>
              <a:rect l="T9" t="T10" r="T11" b="T12"/>
              <a:pathLst>
                <a:path w="518" h="177">
                  <a:moveTo>
                    <a:pt x="518" y="177"/>
                  </a:moveTo>
                  <a:lnTo>
                    <a:pt x="518" y="0"/>
                  </a:lnTo>
                  <a:lnTo>
                    <a:pt x="0" y="0"/>
                  </a:lnTo>
                </a:path>
              </a:pathLst>
            </a:custGeom>
            <a:noFill/>
            <a:ln w="238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pic>
          <p:nvPicPr>
            <p:cNvPr id="55340" name="Picture 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1" y="1774"/>
              <a:ext cx="89" cy="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41" name="Freeform 47"/>
            <p:cNvSpPr>
              <a:spLocks/>
            </p:cNvSpPr>
            <p:nvPr/>
          </p:nvSpPr>
          <p:spPr bwMode="auto">
            <a:xfrm>
              <a:off x="4171" y="1760"/>
              <a:ext cx="89" cy="41"/>
            </a:xfrm>
            <a:custGeom>
              <a:avLst/>
              <a:gdLst>
                <a:gd name="T0" fmla="*/ 0 w 89"/>
                <a:gd name="T1" fmla="*/ 28 h 41"/>
                <a:gd name="T2" fmla="*/ 89 w 89"/>
                <a:gd name="T3" fmla="*/ 41 h 41"/>
                <a:gd name="T4" fmla="*/ 74 w 89"/>
                <a:gd name="T5" fmla="*/ 28 h 41"/>
                <a:gd name="T6" fmla="*/ 89 w 89"/>
                <a:gd name="T7" fmla="*/ 0 h 41"/>
                <a:gd name="T8" fmla="*/ 0 w 89"/>
                <a:gd name="T9" fmla="*/ 28 h 41"/>
                <a:gd name="T10" fmla="*/ 0 60000 65536"/>
                <a:gd name="T11" fmla="*/ 0 60000 65536"/>
                <a:gd name="T12" fmla="*/ 0 60000 65536"/>
                <a:gd name="T13" fmla="*/ 0 60000 65536"/>
                <a:gd name="T14" fmla="*/ 0 60000 65536"/>
                <a:gd name="T15" fmla="*/ 0 w 89"/>
                <a:gd name="T16" fmla="*/ 0 h 41"/>
                <a:gd name="T17" fmla="*/ 89 w 89"/>
                <a:gd name="T18" fmla="*/ 41 h 41"/>
              </a:gdLst>
              <a:ahLst/>
              <a:cxnLst>
                <a:cxn ang="T10">
                  <a:pos x="T0" y="T1"/>
                </a:cxn>
                <a:cxn ang="T11">
                  <a:pos x="T2" y="T3"/>
                </a:cxn>
                <a:cxn ang="T12">
                  <a:pos x="T4" y="T5"/>
                </a:cxn>
                <a:cxn ang="T13">
                  <a:pos x="T6" y="T7"/>
                </a:cxn>
                <a:cxn ang="T14">
                  <a:pos x="T8" y="T9"/>
                </a:cxn>
              </a:cxnLst>
              <a:rect l="T15" t="T16" r="T17" b="T18"/>
              <a:pathLst>
                <a:path w="89" h="41">
                  <a:moveTo>
                    <a:pt x="0" y="28"/>
                  </a:moveTo>
                  <a:lnTo>
                    <a:pt x="89" y="41"/>
                  </a:lnTo>
                  <a:lnTo>
                    <a:pt x="74" y="28"/>
                  </a:lnTo>
                  <a:lnTo>
                    <a:pt x="89" y="0"/>
                  </a:lnTo>
                  <a:lnTo>
                    <a:pt x="0" y="28"/>
                  </a:lnTo>
                  <a:close/>
                </a:path>
              </a:pathLst>
            </a:custGeom>
            <a:noFill/>
            <a:ln w="238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342" name="Line 48"/>
            <p:cNvSpPr>
              <a:spLocks noChangeShapeType="1"/>
            </p:cNvSpPr>
            <p:nvPr/>
          </p:nvSpPr>
          <p:spPr bwMode="auto">
            <a:xfrm>
              <a:off x="4719" y="2307"/>
              <a:ext cx="1" cy="1039"/>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55343" name="Picture 4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04" y="3305"/>
              <a:ext cx="45"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44" name="Freeform 50"/>
            <p:cNvSpPr>
              <a:spLocks/>
            </p:cNvSpPr>
            <p:nvPr/>
          </p:nvSpPr>
          <p:spPr bwMode="auto">
            <a:xfrm>
              <a:off x="4689" y="3291"/>
              <a:ext cx="60" cy="96"/>
            </a:xfrm>
            <a:custGeom>
              <a:avLst/>
              <a:gdLst>
                <a:gd name="T0" fmla="*/ 30 w 60"/>
                <a:gd name="T1" fmla="*/ 96 h 96"/>
                <a:gd name="T2" fmla="*/ 60 w 60"/>
                <a:gd name="T3" fmla="*/ 0 h 96"/>
                <a:gd name="T4" fmla="*/ 30 w 60"/>
                <a:gd name="T5" fmla="*/ 14 h 96"/>
                <a:gd name="T6" fmla="*/ 0 w 60"/>
                <a:gd name="T7" fmla="*/ 0 h 96"/>
                <a:gd name="T8" fmla="*/ 30 w 60"/>
                <a:gd name="T9" fmla="*/ 96 h 96"/>
                <a:gd name="T10" fmla="*/ 0 60000 65536"/>
                <a:gd name="T11" fmla="*/ 0 60000 65536"/>
                <a:gd name="T12" fmla="*/ 0 60000 65536"/>
                <a:gd name="T13" fmla="*/ 0 60000 65536"/>
                <a:gd name="T14" fmla="*/ 0 60000 65536"/>
                <a:gd name="T15" fmla="*/ 0 w 60"/>
                <a:gd name="T16" fmla="*/ 0 h 96"/>
                <a:gd name="T17" fmla="*/ 60 w 60"/>
                <a:gd name="T18" fmla="*/ 96 h 96"/>
              </a:gdLst>
              <a:ahLst/>
              <a:cxnLst>
                <a:cxn ang="T10">
                  <a:pos x="T0" y="T1"/>
                </a:cxn>
                <a:cxn ang="T11">
                  <a:pos x="T2" y="T3"/>
                </a:cxn>
                <a:cxn ang="T12">
                  <a:pos x="T4" y="T5"/>
                </a:cxn>
                <a:cxn ang="T13">
                  <a:pos x="T6" y="T7"/>
                </a:cxn>
                <a:cxn ang="T14">
                  <a:pos x="T8" y="T9"/>
                </a:cxn>
              </a:cxnLst>
              <a:rect l="T15" t="T16" r="T17" b="T18"/>
              <a:pathLst>
                <a:path w="60" h="96">
                  <a:moveTo>
                    <a:pt x="30" y="96"/>
                  </a:moveTo>
                  <a:lnTo>
                    <a:pt x="60" y="0"/>
                  </a:lnTo>
                  <a:lnTo>
                    <a:pt x="30" y="14"/>
                  </a:lnTo>
                  <a:lnTo>
                    <a:pt x="0" y="0"/>
                  </a:lnTo>
                  <a:lnTo>
                    <a:pt x="30" y="96"/>
                  </a:lnTo>
                  <a:close/>
                </a:path>
              </a:pathLst>
            </a:custGeom>
            <a:noFill/>
            <a:ln w="238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345" name="Freeform 51"/>
            <p:cNvSpPr>
              <a:spLocks/>
            </p:cNvSpPr>
            <p:nvPr/>
          </p:nvSpPr>
          <p:spPr bwMode="auto">
            <a:xfrm>
              <a:off x="3653" y="3250"/>
              <a:ext cx="518" cy="233"/>
            </a:xfrm>
            <a:custGeom>
              <a:avLst/>
              <a:gdLst>
                <a:gd name="T0" fmla="*/ 0 w 518"/>
                <a:gd name="T1" fmla="*/ 0 h 233"/>
                <a:gd name="T2" fmla="*/ 0 w 518"/>
                <a:gd name="T3" fmla="*/ 233 h 233"/>
                <a:gd name="T4" fmla="*/ 518 w 518"/>
                <a:gd name="T5" fmla="*/ 233 h 233"/>
                <a:gd name="T6" fmla="*/ 0 60000 65536"/>
                <a:gd name="T7" fmla="*/ 0 60000 65536"/>
                <a:gd name="T8" fmla="*/ 0 60000 65536"/>
                <a:gd name="T9" fmla="*/ 0 w 518"/>
                <a:gd name="T10" fmla="*/ 0 h 233"/>
                <a:gd name="T11" fmla="*/ 518 w 518"/>
                <a:gd name="T12" fmla="*/ 233 h 233"/>
              </a:gdLst>
              <a:ahLst/>
              <a:cxnLst>
                <a:cxn ang="T6">
                  <a:pos x="T0" y="T1"/>
                </a:cxn>
                <a:cxn ang="T7">
                  <a:pos x="T2" y="T3"/>
                </a:cxn>
                <a:cxn ang="T8">
                  <a:pos x="T4" y="T5"/>
                </a:cxn>
              </a:cxnLst>
              <a:rect l="T9" t="T10" r="T11" b="T12"/>
              <a:pathLst>
                <a:path w="518" h="233">
                  <a:moveTo>
                    <a:pt x="0" y="0"/>
                  </a:moveTo>
                  <a:lnTo>
                    <a:pt x="0" y="233"/>
                  </a:lnTo>
                  <a:lnTo>
                    <a:pt x="518" y="233"/>
                  </a:lnTo>
                </a:path>
              </a:pathLst>
            </a:custGeom>
            <a:noFill/>
            <a:ln w="238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pic>
          <p:nvPicPr>
            <p:cNvPr id="55346" name="Picture 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1" y="3469"/>
              <a:ext cx="75" cy="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47" name="Freeform 53"/>
            <p:cNvSpPr>
              <a:spLocks/>
            </p:cNvSpPr>
            <p:nvPr/>
          </p:nvSpPr>
          <p:spPr bwMode="auto">
            <a:xfrm>
              <a:off x="4127" y="3455"/>
              <a:ext cx="89" cy="55"/>
            </a:xfrm>
            <a:custGeom>
              <a:avLst/>
              <a:gdLst>
                <a:gd name="T0" fmla="*/ 89 w 89"/>
                <a:gd name="T1" fmla="*/ 28 h 55"/>
                <a:gd name="T2" fmla="*/ 0 w 89"/>
                <a:gd name="T3" fmla="*/ 0 h 55"/>
                <a:gd name="T4" fmla="*/ 14 w 89"/>
                <a:gd name="T5" fmla="*/ 28 h 55"/>
                <a:gd name="T6" fmla="*/ 0 w 89"/>
                <a:gd name="T7" fmla="*/ 55 h 55"/>
                <a:gd name="T8" fmla="*/ 89 w 89"/>
                <a:gd name="T9" fmla="*/ 28 h 55"/>
                <a:gd name="T10" fmla="*/ 0 60000 65536"/>
                <a:gd name="T11" fmla="*/ 0 60000 65536"/>
                <a:gd name="T12" fmla="*/ 0 60000 65536"/>
                <a:gd name="T13" fmla="*/ 0 60000 65536"/>
                <a:gd name="T14" fmla="*/ 0 60000 65536"/>
                <a:gd name="T15" fmla="*/ 0 w 89"/>
                <a:gd name="T16" fmla="*/ 0 h 55"/>
                <a:gd name="T17" fmla="*/ 89 w 89"/>
                <a:gd name="T18" fmla="*/ 55 h 55"/>
              </a:gdLst>
              <a:ahLst/>
              <a:cxnLst>
                <a:cxn ang="T10">
                  <a:pos x="T0" y="T1"/>
                </a:cxn>
                <a:cxn ang="T11">
                  <a:pos x="T2" y="T3"/>
                </a:cxn>
                <a:cxn ang="T12">
                  <a:pos x="T4" y="T5"/>
                </a:cxn>
                <a:cxn ang="T13">
                  <a:pos x="T6" y="T7"/>
                </a:cxn>
                <a:cxn ang="T14">
                  <a:pos x="T8" y="T9"/>
                </a:cxn>
              </a:cxnLst>
              <a:rect l="T15" t="T16" r="T17" b="T18"/>
              <a:pathLst>
                <a:path w="89" h="55">
                  <a:moveTo>
                    <a:pt x="89" y="28"/>
                  </a:moveTo>
                  <a:lnTo>
                    <a:pt x="0" y="0"/>
                  </a:lnTo>
                  <a:lnTo>
                    <a:pt x="14" y="28"/>
                  </a:lnTo>
                  <a:lnTo>
                    <a:pt x="0" y="55"/>
                  </a:lnTo>
                  <a:lnTo>
                    <a:pt x="89" y="28"/>
                  </a:lnTo>
                  <a:close/>
                </a:path>
              </a:pathLst>
            </a:custGeom>
            <a:noFill/>
            <a:ln w="238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348" name="Freeform 54"/>
            <p:cNvSpPr>
              <a:spLocks/>
            </p:cNvSpPr>
            <p:nvPr/>
          </p:nvSpPr>
          <p:spPr bwMode="auto">
            <a:xfrm>
              <a:off x="2439" y="2772"/>
              <a:ext cx="1732" cy="888"/>
            </a:xfrm>
            <a:custGeom>
              <a:avLst/>
              <a:gdLst>
                <a:gd name="T0" fmla="*/ 0 w 1732"/>
                <a:gd name="T1" fmla="*/ 0 h 888"/>
                <a:gd name="T2" fmla="*/ 0 w 1732"/>
                <a:gd name="T3" fmla="*/ 888 h 888"/>
                <a:gd name="T4" fmla="*/ 1732 w 1732"/>
                <a:gd name="T5" fmla="*/ 888 h 888"/>
                <a:gd name="T6" fmla="*/ 0 60000 65536"/>
                <a:gd name="T7" fmla="*/ 0 60000 65536"/>
                <a:gd name="T8" fmla="*/ 0 60000 65536"/>
                <a:gd name="T9" fmla="*/ 0 w 1732"/>
                <a:gd name="T10" fmla="*/ 0 h 888"/>
                <a:gd name="T11" fmla="*/ 1732 w 1732"/>
                <a:gd name="T12" fmla="*/ 888 h 888"/>
              </a:gdLst>
              <a:ahLst/>
              <a:cxnLst>
                <a:cxn ang="T6">
                  <a:pos x="T0" y="T1"/>
                </a:cxn>
                <a:cxn ang="T7">
                  <a:pos x="T2" y="T3"/>
                </a:cxn>
                <a:cxn ang="T8">
                  <a:pos x="T4" y="T5"/>
                </a:cxn>
              </a:cxnLst>
              <a:rect l="T9" t="T10" r="T11" b="T12"/>
              <a:pathLst>
                <a:path w="1732" h="888">
                  <a:moveTo>
                    <a:pt x="0" y="0"/>
                  </a:moveTo>
                  <a:lnTo>
                    <a:pt x="0" y="888"/>
                  </a:lnTo>
                  <a:lnTo>
                    <a:pt x="1732" y="888"/>
                  </a:lnTo>
                </a:path>
              </a:pathLst>
            </a:custGeom>
            <a:noFill/>
            <a:ln w="238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pic>
          <p:nvPicPr>
            <p:cNvPr id="55349" name="Picture 5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1" y="3647"/>
              <a:ext cx="75" cy="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50" name="Freeform 56"/>
            <p:cNvSpPr>
              <a:spLocks/>
            </p:cNvSpPr>
            <p:nvPr/>
          </p:nvSpPr>
          <p:spPr bwMode="auto">
            <a:xfrm>
              <a:off x="4127" y="3633"/>
              <a:ext cx="89" cy="55"/>
            </a:xfrm>
            <a:custGeom>
              <a:avLst/>
              <a:gdLst>
                <a:gd name="T0" fmla="*/ 89 w 89"/>
                <a:gd name="T1" fmla="*/ 27 h 55"/>
                <a:gd name="T2" fmla="*/ 0 w 89"/>
                <a:gd name="T3" fmla="*/ 0 h 55"/>
                <a:gd name="T4" fmla="*/ 14 w 89"/>
                <a:gd name="T5" fmla="*/ 27 h 55"/>
                <a:gd name="T6" fmla="*/ 0 w 89"/>
                <a:gd name="T7" fmla="*/ 55 h 55"/>
                <a:gd name="T8" fmla="*/ 89 w 89"/>
                <a:gd name="T9" fmla="*/ 27 h 55"/>
                <a:gd name="T10" fmla="*/ 0 60000 65536"/>
                <a:gd name="T11" fmla="*/ 0 60000 65536"/>
                <a:gd name="T12" fmla="*/ 0 60000 65536"/>
                <a:gd name="T13" fmla="*/ 0 60000 65536"/>
                <a:gd name="T14" fmla="*/ 0 60000 65536"/>
                <a:gd name="T15" fmla="*/ 0 w 89"/>
                <a:gd name="T16" fmla="*/ 0 h 55"/>
                <a:gd name="T17" fmla="*/ 89 w 89"/>
                <a:gd name="T18" fmla="*/ 55 h 55"/>
              </a:gdLst>
              <a:ahLst/>
              <a:cxnLst>
                <a:cxn ang="T10">
                  <a:pos x="T0" y="T1"/>
                </a:cxn>
                <a:cxn ang="T11">
                  <a:pos x="T2" y="T3"/>
                </a:cxn>
                <a:cxn ang="T12">
                  <a:pos x="T4" y="T5"/>
                </a:cxn>
                <a:cxn ang="T13">
                  <a:pos x="T6" y="T7"/>
                </a:cxn>
                <a:cxn ang="T14">
                  <a:pos x="T8" y="T9"/>
                </a:cxn>
              </a:cxnLst>
              <a:rect l="T15" t="T16" r="T17" b="T18"/>
              <a:pathLst>
                <a:path w="89" h="55">
                  <a:moveTo>
                    <a:pt x="89" y="27"/>
                  </a:moveTo>
                  <a:lnTo>
                    <a:pt x="0" y="0"/>
                  </a:lnTo>
                  <a:lnTo>
                    <a:pt x="14" y="27"/>
                  </a:lnTo>
                  <a:lnTo>
                    <a:pt x="0" y="55"/>
                  </a:lnTo>
                  <a:lnTo>
                    <a:pt x="89" y="27"/>
                  </a:lnTo>
                  <a:close/>
                </a:path>
              </a:pathLst>
            </a:custGeom>
            <a:noFill/>
            <a:ln w="238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351" name="Freeform 57"/>
            <p:cNvSpPr>
              <a:spLocks/>
            </p:cNvSpPr>
            <p:nvPr/>
          </p:nvSpPr>
          <p:spPr bwMode="auto">
            <a:xfrm>
              <a:off x="899" y="1296"/>
              <a:ext cx="799" cy="341"/>
            </a:xfrm>
            <a:custGeom>
              <a:avLst/>
              <a:gdLst>
                <a:gd name="T0" fmla="*/ 177 w 799"/>
                <a:gd name="T1" fmla="*/ 0 h 341"/>
                <a:gd name="T2" fmla="*/ 622 w 799"/>
                <a:gd name="T3" fmla="*/ 0 h 341"/>
                <a:gd name="T4" fmla="*/ 681 w 799"/>
                <a:gd name="T5" fmla="*/ 13 h 341"/>
                <a:gd name="T6" fmla="*/ 740 w 799"/>
                <a:gd name="T7" fmla="*/ 54 h 341"/>
                <a:gd name="T8" fmla="*/ 785 w 799"/>
                <a:gd name="T9" fmla="*/ 109 h 341"/>
                <a:gd name="T10" fmla="*/ 799 w 799"/>
                <a:gd name="T11" fmla="*/ 177 h 341"/>
                <a:gd name="T12" fmla="*/ 799 w 799"/>
                <a:gd name="T13" fmla="*/ 177 h 341"/>
                <a:gd name="T14" fmla="*/ 785 w 799"/>
                <a:gd name="T15" fmla="*/ 246 h 341"/>
                <a:gd name="T16" fmla="*/ 740 w 799"/>
                <a:gd name="T17" fmla="*/ 300 h 341"/>
                <a:gd name="T18" fmla="*/ 681 w 799"/>
                <a:gd name="T19" fmla="*/ 328 h 341"/>
                <a:gd name="T20" fmla="*/ 622 w 799"/>
                <a:gd name="T21" fmla="*/ 341 h 341"/>
                <a:gd name="T22" fmla="*/ 177 w 799"/>
                <a:gd name="T23" fmla="*/ 341 h 341"/>
                <a:gd name="T24" fmla="*/ 103 w 799"/>
                <a:gd name="T25" fmla="*/ 328 h 341"/>
                <a:gd name="T26" fmla="*/ 59 w 799"/>
                <a:gd name="T27" fmla="*/ 300 h 341"/>
                <a:gd name="T28" fmla="*/ 15 w 799"/>
                <a:gd name="T29" fmla="*/ 246 h 341"/>
                <a:gd name="T30" fmla="*/ 0 w 799"/>
                <a:gd name="T31" fmla="*/ 177 h 341"/>
                <a:gd name="T32" fmla="*/ 0 w 799"/>
                <a:gd name="T33" fmla="*/ 177 h 341"/>
                <a:gd name="T34" fmla="*/ 15 w 799"/>
                <a:gd name="T35" fmla="*/ 109 h 341"/>
                <a:gd name="T36" fmla="*/ 59 w 799"/>
                <a:gd name="T37" fmla="*/ 54 h 341"/>
                <a:gd name="T38" fmla="*/ 103 w 799"/>
                <a:gd name="T39" fmla="*/ 13 h 341"/>
                <a:gd name="T40" fmla="*/ 177 w 799"/>
                <a:gd name="T41" fmla="*/ 0 h 3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99"/>
                <a:gd name="T64" fmla="*/ 0 h 341"/>
                <a:gd name="T65" fmla="*/ 799 w 799"/>
                <a:gd name="T66" fmla="*/ 341 h 3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99" h="341">
                  <a:moveTo>
                    <a:pt x="177" y="0"/>
                  </a:moveTo>
                  <a:lnTo>
                    <a:pt x="622" y="0"/>
                  </a:lnTo>
                  <a:lnTo>
                    <a:pt x="681" y="13"/>
                  </a:lnTo>
                  <a:lnTo>
                    <a:pt x="740" y="54"/>
                  </a:lnTo>
                  <a:lnTo>
                    <a:pt x="785" y="109"/>
                  </a:lnTo>
                  <a:lnTo>
                    <a:pt x="799" y="177"/>
                  </a:lnTo>
                  <a:lnTo>
                    <a:pt x="785" y="246"/>
                  </a:lnTo>
                  <a:lnTo>
                    <a:pt x="740" y="300"/>
                  </a:lnTo>
                  <a:lnTo>
                    <a:pt x="681" y="328"/>
                  </a:lnTo>
                  <a:lnTo>
                    <a:pt x="622" y="341"/>
                  </a:lnTo>
                  <a:lnTo>
                    <a:pt x="177" y="341"/>
                  </a:lnTo>
                  <a:lnTo>
                    <a:pt x="103" y="328"/>
                  </a:lnTo>
                  <a:lnTo>
                    <a:pt x="59" y="300"/>
                  </a:lnTo>
                  <a:lnTo>
                    <a:pt x="15" y="246"/>
                  </a:lnTo>
                  <a:lnTo>
                    <a:pt x="0" y="177"/>
                  </a:lnTo>
                  <a:lnTo>
                    <a:pt x="15" y="109"/>
                  </a:lnTo>
                  <a:lnTo>
                    <a:pt x="59" y="54"/>
                  </a:lnTo>
                  <a:lnTo>
                    <a:pt x="103" y="13"/>
                  </a:lnTo>
                  <a:lnTo>
                    <a:pt x="17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52" name="Freeform 58"/>
            <p:cNvSpPr>
              <a:spLocks/>
            </p:cNvSpPr>
            <p:nvPr/>
          </p:nvSpPr>
          <p:spPr bwMode="auto">
            <a:xfrm>
              <a:off x="899" y="1296"/>
              <a:ext cx="799" cy="341"/>
            </a:xfrm>
            <a:custGeom>
              <a:avLst/>
              <a:gdLst>
                <a:gd name="T0" fmla="*/ 177 w 799"/>
                <a:gd name="T1" fmla="*/ 0 h 341"/>
                <a:gd name="T2" fmla="*/ 622 w 799"/>
                <a:gd name="T3" fmla="*/ 0 h 341"/>
                <a:gd name="T4" fmla="*/ 681 w 799"/>
                <a:gd name="T5" fmla="*/ 13 h 341"/>
                <a:gd name="T6" fmla="*/ 740 w 799"/>
                <a:gd name="T7" fmla="*/ 54 h 341"/>
                <a:gd name="T8" fmla="*/ 785 w 799"/>
                <a:gd name="T9" fmla="*/ 109 h 341"/>
                <a:gd name="T10" fmla="*/ 799 w 799"/>
                <a:gd name="T11" fmla="*/ 177 h 341"/>
                <a:gd name="T12" fmla="*/ 785 w 799"/>
                <a:gd name="T13" fmla="*/ 246 h 341"/>
                <a:gd name="T14" fmla="*/ 740 w 799"/>
                <a:gd name="T15" fmla="*/ 300 h 341"/>
                <a:gd name="T16" fmla="*/ 681 w 799"/>
                <a:gd name="T17" fmla="*/ 328 h 341"/>
                <a:gd name="T18" fmla="*/ 622 w 799"/>
                <a:gd name="T19" fmla="*/ 341 h 341"/>
                <a:gd name="T20" fmla="*/ 177 w 799"/>
                <a:gd name="T21" fmla="*/ 341 h 341"/>
                <a:gd name="T22" fmla="*/ 103 w 799"/>
                <a:gd name="T23" fmla="*/ 328 h 341"/>
                <a:gd name="T24" fmla="*/ 59 w 799"/>
                <a:gd name="T25" fmla="*/ 300 h 341"/>
                <a:gd name="T26" fmla="*/ 15 w 799"/>
                <a:gd name="T27" fmla="*/ 246 h 341"/>
                <a:gd name="T28" fmla="*/ 0 w 799"/>
                <a:gd name="T29" fmla="*/ 177 h 341"/>
                <a:gd name="T30" fmla="*/ 15 w 799"/>
                <a:gd name="T31" fmla="*/ 109 h 341"/>
                <a:gd name="T32" fmla="*/ 59 w 799"/>
                <a:gd name="T33" fmla="*/ 54 h 341"/>
                <a:gd name="T34" fmla="*/ 103 w 799"/>
                <a:gd name="T35" fmla="*/ 13 h 341"/>
                <a:gd name="T36" fmla="*/ 177 w 799"/>
                <a:gd name="T37" fmla="*/ 0 h 34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99"/>
                <a:gd name="T58" fmla="*/ 0 h 341"/>
                <a:gd name="T59" fmla="*/ 799 w 799"/>
                <a:gd name="T60" fmla="*/ 341 h 34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99" h="341">
                  <a:moveTo>
                    <a:pt x="177" y="0"/>
                  </a:moveTo>
                  <a:lnTo>
                    <a:pt x="622" y="0"/>
                  </a:lnTo>
                  <a:lnTo>
                    <a:pt x="681" y="13"/>
                  </a:lnTo>
                  <a:lnTo>
                    <a:pt x="740" y="54"/>
                  </a:lnTo>
                  <a:lnTo>
                    <a:pt x="785" y="109"/>
                  </a:lnTo>
                  <a:lnTo>
                    <a:pt x="799" y="177"/>
                  </a:lnTo>
                  <a:lnTo>
                    <a:pt x="785" y="246"/>
                  </a:lnTo>
                  <a:lnTo>
                    <a:pt x="740" y="300"/>
                  </a:lnTo>
                  <a:lnTo>
                    <a:pt x="681" y="328"/>
                  </a:lnTo>
                  <a:lnTo>
                    <a:pt x="622" y="341"/>
                  </a:lnTo>
                  <a:lnTo>
                    <a:pt x="177" y="341"/>
                  </a:lnTo>
                  <a:lnTo>
                    <a:pt x="103" y="328"/>
                  </a:lnTo>
                  <a:lnTo>
                    <a:pt x="59" y="300"/>
                  </a:lnTo>
                  <a:lnTo>
                    <a:pt x="15" y="246"/>
                  </a:lnTo>
                  <a:lnTo>
                    <a:pt x="0" y="177"/>
                  </a:lnTo>
                  <a:lnTo>
                    <a:pt x="15" y="109"/>
                  </a:lnTo>
                  <a:lnTo>
                    <a:pt x="59" y="54"/>
                  </a:lnTo>
                  <a:lnTo>
                    <a:pt x="103" y="13"/>
                  </a:lnTo>
                  <a:lnTo>
                    <a:pt x="177" y="0"/>
                  </a:lnTo>
                  <a:close/>
                </a:path>
              </a:pathLst>
            </a:custGeom>
            <a:noFill/>
            <a:ln w="23813">
              <a:solidFill>
                <a:srgbClr val="0083D7"/>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353" name="Rectangle 59"/>
            <p:cNvSpPr>
              <a:spLocks noChangeArrowheads="1"/>
            </p:cNvSpPr>
            <p:nvPr/>
          </p:nvSpPr>
          <p:spPr bwMode="auto">
            <a:xfrm>
              <a:off x="1032" y="1323"/>
              <a:ext cx="6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F</a:t>
              </a:r>
              <a:endParaRPr lang="en-US" sz="2400">
                <a:latin typeface="Times" panose="02020603050405020304" pitchFamily="18" charset="0"/>
              </a:endParaRPr>
            </a:p>
          </p:txBody>
        </p:sp>
        <p:sp>
          <p:nvSpPr>
            <p:cNvPr id="55354" name="Rectangle 60"/>
            <p:cNvSpPr>
              <a:spLocks noChangeArrowheads="1"/>
            </p:cNvSpPr>
            <p:nvPr/>
          </p:nvSpPr>
          <p:spPr bwMode="auto">
            <a:xfrm>
              <a:off x="1091" y="1323"/>
              <a:ext cx="43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easibility</a:t>
              </a:r>
              <a:endParaRPr lang="en-US" sz="2400">
                <a:latin typeface="Times" panose="02020603050405020304" pitchFamily="18" charset="0"/>
              </a:endParaRPr>
            </a:p>
          </p:txBody>
        </p:sp>
        <p:sp>
          <p:nvSpPr>
            <p:cNvPr id="55355" name="Rectangle 61"/>
            <p:cNvSpPr>
              <a:spLocks noChangeArrowheads="1"/>
            </p:cNvSpPr>
            <p:nvPr/>
          </p:nvSpPr>
          <p:spPr bwMode="auto">
            <a:xfrm>
              <a:off x="1151" y="1460"/>
              <a:ext cx="21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stud</a:t>
              </a:r>
              <a:endParaRPr lang="en-US" sz="2400">
                <a:latin typeface="Times" panose="02020603050405020304" pitchFamily="18" charset="0"/>
              </a:endParaRPr>
            </a:p>
          </p:txBody>
        </p:sp>
        <p:sp>
          <p:nvSpPr>
            <p:cNvPr id="55356" name="Rectangle 62"/>
            <p:cNvSpPr>
              <a:spLocks noChangeArrowheads="1"/>
            </p:cNvSpPr>
            <p:nvPr/>
          </p:nvSpPr>
          <p:spPr bwMode="auto">
            <a:xfrm>
              <a:off x="1373" y="1460"/>
              <a:ext cx="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y</a:t>
              </a:r>
              <a:endParaRPr lang="en-US" sz="2400">
                <a:latin typeface="Times" panose="02020603050405020304" pitchFamily="18" charset="0"/>
              </a:endParaRPr>
            </a:p>
          </p:txBody>
        </p:sp>
        <p:sp>
          <p:nvSpPr>
            <p:cNvPr id="55357" name="Freeform 63"/>
            <p:cNvSpPr>
              <a:spLocks/>
            </p:cNvSpPr>
            <p:nvPr/>
          </p:nvSpPr>
          <p:spPr bwMode="auto">
            <a:xfrm>
              <a:off x="1906" y="1214"/>
              <a:ext cx="1051" cy="492"/>
            </a:xfrm>
            <a:custGeom>
              <a:avLst/>
              <a:gdLst>
                <a:gd name="T0" fmla="*/ 177 w 1051"/>
                <a:gd name="T1" fmla="*/ 0 h 492"/>
                <a:gd name="T2" fmla="*/ 873 w 1051"/>
                <a:gd name="T3" fmla="*/ 0 h 492"/>
                <a:gd name="T4" fmla="*/ 947 w 1051"/>
                <a:gd name="T5" fmla="*/ 13 h 492"/>
                <a:gd name="T6" fmla="*/ 1007 w 1051"/>
                <a:gd name="T7" fmla="*/ 54 h 492"/>
                <a:gd name="T8" fmla="*/ 1036 w 1051"/>
                <a:gd name="T9" fmla="*/ 109 h 492"/>
                <a:gd name="T10" fmla="*/ 1051 w 1051"/>
                <a:gd name="T11" fmla="*/ 177 h 492"/>
                <a:gd name="T12" fmla="*/ 1051 w 1051"/>
                <a:gd name="T13" fmla="*/ 314 h 492"/>
                <a:gd name="T14" fmla="*/ 1036 w 1051"/>
                <a:gd name="T15" fmla="*/ 382 h 492"/>
                <a:gd name="T16" fmla="*/ 1007 w 1051"/>
                <a:gd name="T17" fmla="*/ 437 h 492"/>
                <a:gd name="T18" fmla="*/ 947 w 1051"/>
                <a:gd name="T19" fmla="*/ 478 h 492"/>
                <a:gd name="T20" fmla="*/ 873 w 1051"/>
                <a:gd name="T21" fmla="*/ 492 h 492"/>
                <a:gd name="T22" fmla="*/ 177 w 1051"/>
                <a:gd name="T23" fmla="*/ 492 h 492"/>
                <a:gd name="T24" fmla="*/ 103 w 1051"/>
                <a:gd name="T25" fmla="*/ 478 h 492"/>
                <a:gd name="T26" fmla="*/ 59 w 1051"/>
                <a:gd name="T27" fmla="*/ 437 h 492"/>
                <a:gd name="T28" fmla="*/ 14 w 1051"/>
                <a:gd name="T29" fmla="*/ 382 h 492"/>
                <a:gd name="T30" fmla="*/ 0 w 1051"/>
                <a:gd name="T31" fmla="*/ 314 h 492"/>
                <a:gd name="T32" fmla="*/ 0 w 1051"/>
                <a:gd name="T33" fmla="*/ 177 h 492"/>
                <a:gd name="T34" fmla="*/ 14 w 1051"/>
                <a:gd name="T35" fmla="*/ 109 h 492"/>
                <a:gd name="T36" fmla="*/ 59 w 1051"/>
                <a:gd name="T37" fmla="*/ 54 h 492"/>
                <a:gd name="T38" fmla="*/ 103 w 1051"/>
                <a:gd name="T39" fmla="*/ 13 h 492"/>
                <a:gd name="T40" fmla="*/ 177 w 1051"/>
                <a:gd name="T41" fmla="*/ 0 h 49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51"/>
                <a:gd name="T64" fmla="*/ 0 h 492"/>
                <a:gd name="T65" fmla="*/ 1051 w 1051"/>
                <a:gd name="T66" fmla="*/ 492 h 49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51" h="492">
                  <a:moveTo>
                    <a:pt x="177" y="0"/>
                  </a:moveTo>
                  <a:lnTo>
                    <a:pt x="873" y="0"/>
                  </a:lnTo>
                  <a:lnTo>
                    <a:pt x="947" y="13"/>
                  </a:lnTo>
                  <a:lnTo>
                    <a:pt x="1007" y="54"/>
                  </a:lnTo>
                  <a:lnTo>
                    <a:pt x="1036" y="109"/>
                  </a:lnTo>
                  <a:lnTo>
                    <a:pt x="1051" y="177"/>
                  </a:lnTo>
                  <a:lnTo>
                    <a:pt x="1051" y="314"/>
                  </a:lnTo>
                  <a:lnTo>
                    <a:pt x="1036" y="382"/>
                  </a:lnTo>
                  <a:lnTo>
                    <a:pt x="1007" y="437"/>
                  </a:lnTo>
                  <a:lnTo>
                    <a:pt x="947" y="478"/>
                  </a:lnTo>
                  <a:lnTo>
                    <a:pt x="873" y="492"/>
                  </a:lnTo>
                  <a:lnTo>
                    <a:pt x="177" y="492"/>
                  </a:lnTo>
                  <a:lnTo>
                    <a:pt x="103" y="478"/>
                  </a:lnTo>
                  <a:lnTo>
                    <a:pt x="59" y="437"/>
                  </a:lnTo>
                  <a:lnTo>
                    <a:pt x="14" y="382"/>
                  </a:lnTo>
                  <a:lnTo>
                    <a:pt x="0" y="314"/>
                  </a:lnTo>
                  <a:lnTo>
                    <a:pt x="0" y="177"/>
                  </a:lnTo>
                  <a:lnTo>
                    <a:pt x="14" y="109"/>
                  </a:lnTo>
                  <a:lnTo>
                    <a:pt x="59" y="54"/>
                  </a:lnTo>
                  <a:lnTo>
                    <a:pt x="103" y="13"/>
                  </a:lnTo>
                  <a:lnTo>
                    <a:pt x="177" y="0"/>
                  </a:lnTo>
                  <a:close/>
                </a:path>
              </a:pathLst>
            </a:custGeom>
            <a:solidFill>
              <a:srgbClr val="FFFFFF"/>
            </a:solidFill>
            <a:ln w="23813">
              <a:solidFill>
                <a:srgbClr val="0083D7"/>
              </a:solidFill>
              <a:prstDash val="solid"/>
              <a:round/>
              <a:headEnd/>
              <a:tailEnd/>
            </a:ln>
          </p:spPr>
          <p:txBody>
            <a:bodyPr/>
            <a:lstStyle/>
            <a:p>
              <a:endParaRPr lang="en-US"/>
            </a:p>
          </p:txBody>
        </p:sp>
        <p:sp>
          <p:nvSpPr>
            <p:cNvPr id="55358" name="Rectangle 64"/>
            <p:cNvSpPr>
              <a:spLocks noChangeArrowheads="1"/>
            </p:cNvSpPr>
            <p:nvPr/>
          </p:nvSpPr>
          <p:spPr bwMode="auto">
            <a:xfrm>
              <a:off x="2069" y="1241"/>
              <a:ext cx="8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R</a:t>
              </a:r>
              <a:endParaRPr lang="en-US" sz="2400">
                <a:latin typeface="Times" panose="02020603050405020304" pitchFamily="18" charset="0"/>
              </a:endParaRPr>
            </a:p>
          </p:txBody>
        </p:sp>
        <p:sp>
          <p:nvSpPr>
            <p:cNvPr id="55359" name="Rectangle 65"/>
            <p:cNvSpPr>
              <a:spLocks noChangeArrowheads="1"/>
            </p:cNvSpPr>
            <p:nvPr/>
          </p:nvSpPr>
          <p:spPr bwMode="auto">
            <a:xfrm>
              <a:off x="2143" y="1241"/>
              <a:ext cx="25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equir</a:t>
              </a:r>
              <a:endParaRPr lang="en-US" sz="2400">
                <a:latin typeface="Times" panose="02020603050405020304" pitchFamily="18" charset="0"/>
              </a:endParaRPr>
            </a:p>
          </p:txBody>
        </p:sp>
        <p:sp>
          <p:nvSpPr>
            <p:cNvPr id="55360" name="Rectangle 66"/>
            <p:cNvSpPr>
              <a:spLocks noChangeArrowheads="1"/>
            </p:cNvSpPr>
            <p:nvPr/>
          </p:nvSpPr>
          <p:spPr bwMode="auto">
            <a:xfrm>
              <a:off x="2409" y="1241"/>
              <a:ext cx="37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ements</a:t>
              </a:r>
              <a:endParaRPr lang="en-US" sz="2400">
                <a:latin typeface="Times" panose="02020603050405020304" pitchFamily="18" charset="0"/>
              </a:endParaRPr>
            </a:p>
          </p:txBody>
        </p:sp>
        <p:sp>
          <p:nvSpPr>
            <p:cNvPr id="55361" name="Rectangle 67"/>
            <p:cNvSpPr>
              <a:spLocks noChangeArrowheads="1"/>
            </p:cNvSpPr>
            <p:nvPr/>
          </p:nvSpPr>
          <p:spPr bwMode="auto">
            <a:xfrm>
              <a:off x="2069" y="1378"/>
              <a:ext cx="69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elicitation and</a:t>
              </a:r>
              <a:endParaRPr lang="en-US" sz="2400">
                <a:latin typeface="Times" panose="02020603050405020304" pitchFamily="18" charset="0"/>
              </a:endParaRPr>
            </a:p>
          </p:txBody>
        </p:sp>
        <p:sp>
          <p:nvSpPr>
            <p:cNvPr id="55362" name="Rectangle 68"/>
            <p:cNvSpPr>
              <a:spLocks noChangeArrowheads="1"/>
            </p:cNvSpPr>
            <p:nvPr/>
          </p:nvSpPr>
          <p:spPr bwMode="auto">
            <a:xfrm>
              <a:off x="2231" y="1515"/>
              <a:ext cx="21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anal</a:t>
              </a:r>
              <a:endParaRPr lang="en-US" sz="2400">
                <a:latin typeface="Times" panose="02020603050405020304" pitchFamily="18" charset="0"/>
              </a:endParaRPr>
            </a:p>
          </p:txBody>
        </p:sp>
        <p:sp>
          <p:nvSpPr>
            <p:cNvPr id="55363" name="Rectangle 69"/>
            <p:cNvSpPr>
              <a:spLocks noChangeArrowheads="1"/>
            </p:cNvSpPr>
            <p:nvPr/>
          </p:nvSpPr>
          <p:spPr bwMode="auto">
            <a:xfrm>
              <a:off x="2454" y="1515"/>
              <a:ext cx="19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dirty="0" err="1">
                  <a:solidFill>
                    <a:srgbClr val="000000"/>
                  </a:solidFill>
                  <a:latin typeface="Formata Regular" charset="0"/>
                </a:rPr>
                <a:t>ysis</a:t>
              </a:r>
              <a:endParaRPr lang="en-US" sz="2400" dirty="0">
                <a:latin typeface="Times" panose="02020603050405020304" pitchFamily="18" charset="0"/>
              </a:endParaRPr>
            </a:p>
          </p:txBody>
        </p:sp>
        <p:sp>
          <p:nvSpPr>
            <p:cNvPr id="55364" name="Freeform 70"/>
            <p:cNvSpPr>
              <a:spLocks/>
            </p:cNvSpPr>
            <p:nvPr/>
          </p:nvSpPr>
          <p:spPr bwMode="auto">
            <a:xfrm>
              <a:off x="3120" y="1610"/>
              <a:ext cx="1036" cy="342"/>
            </a:xfrm>
            <a:custGeom>
              <a:avLst/>
              <a:gdLst>
                <a:gd name="T0" fmla="*/ 163 w 1036"/>
                <a:gd name="T1" fmla="*/ 0 h 342"/>
                <a:gd name="T2" fmla="*/ 859 w 1036"/>
                <a:gd name="T3" fmla="*/ 0 h 342"/>
                <a:gd name="T4" fmla="*/ 933 w 1036"/>
                <a:gd name="T5" fmla="*/ 14 h 342"/>
                <a:gd name="T6" fmla="*/ 992 w 1036"/>
                <a:gd name="T7" fmla="*/ 41 h 342"/>
                <a:gd name="T8" fmla="*/ 1021 w 1036"/>
                <a:gd name="T9" fmla="*/ 96 h 342"/>
                <a:gd name="T10" fmla="*/ 1036 w 1036"/>
                <a:gd name="T11" fmla="*/ 164 h 342"/>
                <a:gd name="T12" fmla="*/ 1036 w 1036"/>
                <a:gd name="T13" fmla="*/ 164 h 342"/>
                <a:gd name="T14" fmla="*/ 1021 w 1036"/>
                <a:gd name="T15" fmla="*/ 232 h 342"/>
                <a:gd name="T16" fmla="*/ 992 w 1036"/>
                <a:gd name="T17" fmla="*/ 287 h 342"/>
                <a:gd name="T18" fmla="*/ 933 w 1036"/>
                <a:gd name="T19" fmla="*/ 328 h 342"/>
                <a:gd name="T20" fmla="*/ 859 w 1036"/>
                <a:gd name="T21" fmla="*/ 342 h 342"/>
                <a:gd name="T22" fmla="*/ 163 w 1036"/>
                <a:gd name="T23" fmla="*/ 342 h 342"/>
                <a:gd name="T24" fmla="*/ 103 w 1036"/>
                <a:gd name="T25" fmla="*/ 328 h 342"/>
                <a:gd name="T26" fmla="*/ 44 w 1036"/>
                <a:gd name="T27" fmla="*/ 287 h 342"/>
                <a:gd name="T28" fmla="*/ 15 w 1036"/>
                <a:gd name="T29" fmla="*/ 232 h 342"/>
                <a:gd name="T30" fmla="*/ 0 w 1036"/>
                <a:gd name="T31" fmla="*/ 164 h 342"/>
                <a:gd name="T32" fmla="*/ 0 w 1036"/>
                <a:gd name="T33" fmla="*/ 164 h 342"/>
                <a:gd name="T34" fmla="*/ 15 w 1036"/>
                <a:gd name="T35" fmla="*/ 96 h 342"/>
                <a:gd name="T36" fmla="*/ 44 w 1036"/>
                <a:gd name="T37" fmla="*/ 41 h 342"/>
                <a:gd name="T38" fmla="*/ 103 w 1036"/>
                <a:gd name="T39" fmla="*/ 14 h 342"/>
                <a:gd name="T40" fmla="*/ 163 w 1036"/>
                <a:gd name="T41" fmla="*/ 0 h 34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36"/>
                <a:gd name="T64" fmla="*/ 0 h 342"/>
                <a:gd name="T65" fmla="*/ 1036 w 1036"/>
                <a:gd name="T66" fmla="*/ 342 h 34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36" h="342">
                  <a:moveTo>
                    <a:pt x="163" y="0"/>
                  </a:moveTo>
                  <a:lnTo>
                    <a:pt x="859" y="0"/>
                  </a:lnTo>
                  <a:lnTo>
                    <a:pt x="933" y="14"/>
                  </a:lnTo>
                  <a:lnTo>
                    <a:pt x="992" y="41"/>
                  </a:lnTo>
                  <a:lnTo>
                    <a:pt x="1021" y="96"/>
                  </a:lnTo>
                  <a:lnTo>
                    <a:pt x="1036" y="164"/>
                  </a:lnTo>
                  <a:lnTo>
                    <a:pt x="1021" y="232"/>
                  </a:lnTo>
                  <a:lnTo>
                    <a:pt x="992" y="287"/>
                  </a:lnTo>
                  <a:lnTo>
                    <a:pt x="933" y="328"/>
                  </a:lnTo>
                  <a:lnTo>
                    <a:pt x="859" y="342"/>
                  </a:lnTo>
                  <a:lnTo>
                    <a:pt x="163" y="342"/>
                  </a:lnTo>
                  <a:lnTo>
                    <a:pt x="103" y="328"/>
                  </a:lnTo>
                  <a:lnTo>
                    <a:pt x="44" y="287"/>
                  </a:lnTo>
                  <a:lnTo>
                    <a:pt x="15" y="232"/>
                  </a:lnTo>
                  <a:lnTo>
                    <a:pt x="0" y="164"/>
                  </a:lnTo>
                  <a:lnTo>
                    <a:pt x="15" y="96"/>
                  </a:lnTo>
                  <a:lnTo>
                    <a:pt x="44" y="41"/>
                  </a:lnTo>
                  <a:lnTo>
                    <a:pt x="103" y="14"/>
                  </a:lnTo>
                  <a:lnTo>
                    <a:pt x="16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65" name="Freeform 71"/>
            <p:cNvSpPr>
              <a:spLocks/>
            </p:cNvSpPr>
            <p:nvPr/>
          </p:nvSpPr>
          <p:spPr bwMode="auto">
            <a:xfrm>
              <a:off x="3120" y="1610"/>
              <a:ext cx="1036" cy="342"/>
            </a:xfrm>
            <a:custGeom>
              <a:avLst/>
              <a:gdLst>
                <a:gd name="T0" fmla="*/ 163 w 1036"/>
                <a:gd name="T1" fmla="*/ 0 h 342"/>
                <a:gd name="T2" fmla="*/ 859 w 1036"/>
                <a:gd name="T3" fmla="*/ 0 h 342"/>
                <a:gd name="T4" fmla="*/ 933 w 1036"/>
                <a:gd name="T5" fmla="*/ 14 h 342"/>
                <a:gd name="T6" fmla="*/ 992 w 1036"/>
                <a:gd name="T7" fmla="*/ 41 h 342"/>
                <a:gd name="T8" fmla="*/ 1021 w 1036"/>
                <a:gd name="T9" fmla="*/ 96 h 342"/>
                <a:gd name="T10" fmla="*/ 1036 w 1036"/>
                <a:gd name="T11" fmla="*/ 164 h 342"/>
                <a:gd name="T12" fmla="*/ 1021 w 1036"/>
                <a:gd name="T13" fmla="*/ 232 h 342"/>
                <a:gd name="T14" fmla="*/ 992 w 1036"/>
                <a:gd name="T15" fmla="*/ 287 h 342"/>
                <a:gd name="T16" fmla="*/ 933 w 1036"/>
                <a:gd name="T17" fmla="*/ 328 h 342"/>
                <a:gd name="T18" fmla="*/ 859 w 1036"/>
                <a:gd name="T19" fmla="*/ 342 h 342"/>
                <a:gd name="T20" fmla="*/ 163 w 1036"/>
                <a:gd name="T21" fmla="*/ 342 h 342"/>
                <a:gd name="T22" fmla="*/ 103 w 1036"/>
                <a:gd name="T23" fmla="*/ 328 h 342"/>
                <a:gd name="T24" fmla="*/ 44 w 1036"/>
                <a:gd name="T25" fmla="*/ 287 h 342"/>
                <a:gd name="T26" fmla="*/ 15 w 1036"/>
                <a:gd name="T27" fmla="*/ 232 h 342"/>
                <a:gd name="T28" fmla="*/ 0 w 1036"/>
                <a:gd name="T29" fmla="*/ 164 h 342"/>
                <a:gd name="T30" fmla="*/ 15 w 1036"/>
                <a:gd name="T31" fmla="*/ 96 h 342"/>
                <a:gd name="T32" fmla="*/ 44 w 1036"/>
                <a:gd name="T33" fmla="*/ 41 h 342"/>
                <a:gd name="T34" fmla="*/ 103 w 1036"/>
                <a:gd name="T35" fmla="*/ 14 h 342"/>
                <a:gd name="T36" fmla="*/ 163 w 1036"/>
                <a:gd name="T37" fmla="*/ 0 h 3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36"/>
                <a:gd name="T58" fmla="*/ 0 h 342"/>
                <a:gd name="T59" fmla="*/ 1036 w 1036"/>
                <a:gd name="T60" fmla="*/ 342 h 34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36" h="342">
                  <a:moveTo>
                    <a:pt x="163" y="0"/>
                  </a:moveTo>
                  <a:lnTo>
                    <a:pt x="859" y="0"/>
                  </a:lnTo>
                  <a:lnTo>
                    <a:pt x="933" y="14"/>
                  </a:lnTo>
                  <a:lnTo>
                    <a:pt x="992" y="41"/>
                  </a:lnTo>
                  <a:lnTo>
                    <a:pt x="1021" y="96"/>
                  </a:lnTo>
                  <a:lnTo>
                    <a:pt x="1036" y="164"/>
                  </a:lnTo>
                  <a:lnTo>
                    <a:pt x="1021" y="232"/>
                  </a:lnTo>
                  <a:lnTo>
                    <a:pt x="992" y="287"/>
                  </a:lnTo>
                  <a:lnTo>
                    <a:pt x="933" y="328"/>
                  </a:lnTo>
                  <a:lnTo>
                    <a:pt x="859" y="342"/>
                  </a:lnTo>
                  <a:lnTo>
                    <a:pt x="163" y="342"/>
                  </a:lnTo>
                  <a:lnTo>
                    <a:pt x="103" y="328"/>
                  </a:lnTo>
                  <a:lnTo>
                    <a:pt x="44" y="287"/>
                  </a:lnTo>
                  <a:lnTo>
                    <a:pt x="15" y="232"/>
                  </a:lnTo>
                  <a:lnTo>
                    <a:pt x="0" y="164"/>
                  </a:lnTo>
                  <a:lnTo>
                    <a:pt x="15" y="96"/>
                  </a:lnTo>
                  <a:lnTo>
                    <a:pt x="44" y="41"/>
                  </a:lnTo>
                  <a:lnTo>
                    <a:pt x="103" y="14"/>
                  </a:lnTo>
                  <a:lnTo>
                    <a:pt x="163" y="0"/>
                  </a:lnTo>
                  <a:close/>
                </a:path>
              </a:pathLst>
            </a:custGeom>
            <a:noFill/>
            <a:ln w="23813">
              <a:solidFill>
                <a:srgbClr val="0083D7"/>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366" name="Rectangle 72"/>
            <p:cNvSpPr>
              <a:spLocks noChangeArrowheads="1"/>
            </p:cNvSpPr>
            <p:nvPr/>
          </p:nvSpPr>
          <p:spPr bwMode="auto">
            <a:xfrm>
              <a:off x="3268" y="1638"/>
              <a:ext cx="8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R</a:t>
              </a:r>
              <a:endParaRPr lang="en-US" sz="2400">
                <a:latin typeface="Times" panose="02020603050405020304" pitchFamily="18" charset="0"/>
              </a:endParaRPr>
            </a:p>
          </p:txBody>
        </p:sp>
        <p:sp>
          <p:nvSpPr>
            <p:cNvPr id="55367" name="Rectangle 73"/>
            <p:cNvSpPr>
              <a:spLocks noChangeArrowheads="1"/>
            </p:cNvSpPr>
            <p:nvPr/>
          </p:nvSpPr>
          <p:spPr bwMode="auto">
            <a:xfrm>
              <a:off x="3342" y="1638"/>
              <a:ext cx="25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equir</a:t>
              </a:r>
              <a:endParaRPr lang="en-US" sz="2400">
                <a:latin typeface="Times" panose="02020603050405020304" pitchFamily="18" charset="0"/>
              </a:endParaRPr>
            </a:p>
          </p:txBody>
        </p:sp>
        <p:sp>
          <p:nvSpPr>
            <p:cNvPr id="55368" name="Rectangle 74"/>
            <p:cNvSpPr>
              <a:spLocks noChangeArrowheads="1"/>
            </p:cNvSpPr>
            <p:nvPr/>
          </p:nvSpPr>
          <p:spPr bwMode="auto">
            <a:xfrm>
              <a:off x="3608" y="1638"/>
              <a:ext cx="37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ements</a:t>
              </a:r>
              <a:endParaRPr lang="en-US" sz="2400">
                <a:latin typeface="Times" panose="02020603050405020304" pitchFamily="18" charset="0"/>
              </a:endParaRPr>
            </a:p>
          </p:txBody>
        </p:sp>
        <p:sp>
          <p:nvSpPr>
            <p:cNvPr id="55369" name="Rectangle 75"/>
            <p:cNvSpPr>
              <a:spLocks noChangeArrowheads="1"/>
            </p:cNvSpPr>
            <p:nvPr/>
          </p:nvSpPr>
          <p:spPr bwMode="auto">
            <a:xfrm>
              <a:off x="3312" y="1774"/>
              <a:ext cx="62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specification</a:t>
              </a:r>
              <a:endParaRPr lang="en-US" sz="2400">
                <a:latin typeface="Times" panose="02020603050405020304" pitchFamily="18" charset="0"/>
              </a:endParaRPr>
            </a:p>
          </p:txBody>
        </p:sp>
        <p:sp>
          <p:nvSpPr>
            <p:cNvPr id="55370" name="Freeform 76"/>
            <p:cNvSpPr>
              <a:spLocks/>
            </p:cNvSpPr>
            <p:nvPr/>
          </p:nvSpPr>
          <p:spPr bwMode="auto">
            <a:xfrm>
              <a:off x="4230" y="1952"/>
              <a:ext cx="963" cy="355"/>
            </a:xfrm>
            <a:custGeom>
              <a:avLst/>
              <a:gdLst>
                <a:gd name="T0" fmla="*/ 178 w 963"/>
                <a:gd name="T1" fmla="*/ 0 h 355"/>
                <a:gd name="T2" fmla="*/ 785 w 963"/>
                <a:gd name="T3" fmla="*/ 0 h 355"/>
                <a:gd name="T4" fmla="*/ 859 w 963"/>
                <a:gd name="T5" fmla="*/ 13 h 355"/>
                <a:gd name="T6" fmla="*/ 918 w 963"/>
                <a:gd name="T7" fmla="*/ 54 h 355"/>
                <a:gd name="T8" fmla="*/ 948 w 963"/>
                <a:gd name="T9" fmla="*/ 109 h 355"/>
                <a:gd name="T10" fmla="*/ 963 w 963"/>
                <a:gd name="T11" fmla="*/ 177 h 355"/>
                <a:gd name="T12" fmla="*/ 963 w 963"/>
                <a:gd name="T13" fmla="*/ 177 h 355"/>
                <a:gd name="T14" fmla="*/ 948 w 963"/>
                <a:gd name="T15" fmla="*/ 246 h 355"/>
                <a:gd name="T16" fmla="*/ 918 w 963"/>
                <a:gd name="T17" fmla="*/ 300 h 355"/>
                <a:gd name="T18" fmla="*/ 859 w 963"/>
                <a:gd name="T19" fmla="*/ 341 h 355"/>
                <a:gd name="T20" fmla="*/ 785 w 963"/>
                <a:gd name="T21" fmla="*/ 355 h 355"/>
                <a:gd name="T22" fmla="*/ 178 w 963"/>
                <a:gd name="T23" fmla="*/ 355 h 355"/>
                <a:gd name="T24" fmla="*/ 119 w 963"/>
                <a:gd name="T25" fmla="*/ 341 h 355"/>
                <a:gd name="T26" fmla="*/ 60 w 963"/>
                <a:gd name="T27" fmla="*/ 300 h 355"/>
                <a:gd name="T28" fmla="*/ 15 w 963"/>
                <a:gd name="T29" fmla="*/ 246 h 355"/>
                <a:gd name="T30" fmla="*/ 0 w 963"/>
                <a:gd name="T31" fmla="*/ 177 h 355"/>
                <a:gd name="T32" fmla="*/ 0 w 963"/>
                <a:gd name="T33" fmla="*/ 177 h 355"/>
                <a:gd name="T34" fmla="*/ 15 w 963"/>
                <a:gd name="T35" fmla="*/ 109 h 355"/>
                <a:gd name="T36" fmla="*/ 60 w 963"/>
                <a:gd name="T37" fmla="*/ 54 h 355"/>
                <a:gd name="T38" fmla="*/ 119 w 963"/>
                <a:gd name="T39" fmla="*/ 13 h 355"/>
                <a:gd name="T40" fmla="*/ 178 w 963"/>
                <a:gd name="T41" fmla="*/ 0 h 35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3"/>
                <a:gd name="T64" fmla="*/ 0 h 355"/>
                <a:gd name="T65" fmla="*/ 963 w 963"/>
                <a:gd name="T66" fmla="*/ 355 h 35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3" h="355">
                  <a:moveTo>
                    <a:pt x="178" y="0"/>
                  </a:moveTo>
                  <a:lnTo>
                    <a:pt x="785" y="0"/>
                  </a:lnTo>
                  <a:lnTo>
                    <a:pt x="859" y="13"/>
                  </a:lnTo>
                  <a:lnTo>
                    <a:pt x="918" y="54"/>
                  </a:lnTo>
                  <a:lnTo>
                    <a:pt x="948" y="109"/>
                  </a:lnTo>
                  <a:lnTo>
                    <a:pt x="963" y="177"/>
                  </a:lnTo>
                  <a:lnTo>
                    <a:pt x="948" y="246"/>
                  </a:lnTo>
                  <a:lnTo>
                    <a:pt x="918" y="300"/>
                  </a:lnTo>
                  <a:lnTo>
                    <a:pt x="859" y="341"/>
                  </a:lnTo>
                  <a:lnTo>
                    <a:pt x="785" y="355"/>
                  </a:lnTo>
                  <a:lnTo>
                    <a:pt x="178" y="355"/>
                  </a:lnTo>
                  <a:lnTo>
                    <a:pt x="119" y="341"/>
                  </a:lnTo>
                  <a:lnTo>
                    <a:pt x="60" y="300"/>
                  </a:lnTo>
                  <a:lnTo>
                    <a:pt x="15" y="246"/>
                  </a:lnTo>
                  <a:lnTo>
                    <a:pt x="0" y="177"/>
                  </a:lnTo>
                  <a:lnTo>
                    <a:pt x="15" y="109"/>
                  </a:lnTo>
                  <a:lnTo>
                    <a:pt x="60" y="54"/>
                  </a:lnTo>
                  <a:lnTo>
                    <a:pt x="119" y="13"/>
                  </a:lnTo>
                  <a:lnTo>
                    <a:pt x="17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71" name="Freeform 77"/>
            <p:cNvSpPr>
              <a:spLocks/>
            </p:cNvSpPr>
            <p:nvPr/>
          </p:nvSpPr>
          <p:spPr bwMode="auto">
            <a:xfrm>
              <a:off x="4230" y="1952"/>
              <a:ext cx="963" cy="355"/>
            </a:xfrm>
            <a:custGeom>
              <a:avLst/>
              <a:gdLst>
                <a:gd name="T0" fmla="*/ 178 w 963"/>
                <a:gd name="T1" fmla="*/ 0 h 355"/>
                <a:gd name="T2" fmla="*/ 785 w 963"/>
                <a:gd name="T3" fmla="*/ 0 h 355"/>
                <a:gd name="T4" fmla="*/ 859 w 963"/>
                <a:gd name="T5" fmla="*/ 13 h 355"/>
                <a:gd name="T6" fmla="*/ 918 w 963"/>
                <a:gd name="T7" fmla="*/ 54 h 355"/>
                <a:gd name="T8" fmla="*/ 948 w 963"/>
                <a:gd name="T9" fmla="*/ 109 h 355"/>
                <a:gd name="T10" fmla="*/ 963 w 963"/>
                <a:gd name="T11" fmla="*/ 177 h 355"/>
                <a:gd name="T12" fmla="*/ 948 w 963"/>
                <a:gd name="T13" fmla="*/ 246 h 355"/>
                <a:gd name="T14" fmla="*/ 918 w 963"/>
                <a:gd name="T15" fmla="*/ 300 h 355"/>
                <a:gd name="T16" fmla="*/ 859 w 963"/>
                <a:gd name="T17" fmla="*/ 341 h 355"/>
                <a:gd name="T18" fmla="*/ 785 w 963"/>
                <a:gd name="T19" fmla="*/ 355 h 355"/>
                <a:gd name="T20" fmla="*/ 178 w 963"/>
                <a:gd name="T21" fmla="*/ 355 h 355"/>
                <a:gd name="T22" fmla="*/ 119 w 963"/>
                <a:gd name="T23" fmla="*/ 341 h 355"/>
                <a:gd name="T24" fmla="*/ 60 w 963"/>
                <a:gd name="T25" fmla="*/ 300 h 355"/>
                <a:gd name="T26" fmla="*/ 15 w 963"/>
                <a:gd name="T27" fmla="*/ 246 h 355"/>
                <a:gd name="T28" fmla="*/ 0 w 963"/>
                <a:gd name="T29" fmla="*/ 177 h 355"/>
                <a:gd name="T30" fmla="*/ 15 w 963"/>
                <a:gd name="T31" fmla="*/ 109 h 355"/>
                <a:gd name="T32" fmla="*/ 60 w 963"/>
                <a:gd name="T33" fmla="*/ 54 h 355"/>
                <a:gd name="T34" fmla="*/ 119 w 963"/>
                <a:gd name="T35" fmla="*/ 13 h 355"/>
                <a:gd name="T36" fmla="*/ 178 w 963"/>
                <a:gd name="T37" fmla="*/ 0 h 35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3"/>
                <a:gd name="T58" fmla="*/ 0 h 355"/>
                <a:gd name="T59" fmla="*/ 963 w 963"/>
                <a:gd name="T60" fmla="*/ 355 h 35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3" h="355">
                  <a:moveTo>
                    <a:pt x="178" y="0"/>
                  </a:moveTo>
                  <a:lnTo>
                    <a:pt x="785" y="0"/>
                  </a:lnTo>
                  <a:lnTo>
                    <a:pt x="859" y="13"/>
                  </a:lnTo>
                  <a:lnTo>
                    <a:pt x="918" y="54"/>
                  </a:lnTo>
                  <a:lnTo>
                    <a:pt x="948" y="109"/>
                  </a:lnTo>
                  <a:lnTo>
                    <a:pt x="963" y="177"/>
                  </a:lnTo>
                  <a:lnTo>
                    <a:pt x="948" y="246"/>
                  </a:lnTo>
                  <a:lnTo>
                    <a:pt x="918" y="300"/>
                  </a:lnTo>
                  <a:lnTo>
                    <a:pt x="859" y="341"/>
                  </a:lnTo>
                  <a:lnTo>
                    <a:pt x="785" y="355"/>
                  </a:lnTo>
                  <a:lnTo>
                    <a:pt x="178" y="355"/>
                  </a:lnTo>
                  <a:lnTo>
                    <a:pt x="119" y="341"/>
                  </a:lnTo>
                  <a:lnTo>
                    <a:pt x="60" y="300"/>
                  </a:lnTo>
                  <a:lnTo>
                    <a:pt x="15" y="246"/>
                  </a:lnTo>
                  <a:lnTo>
                    <a:pt x="0" y="177"/>
                  </a:lnTo>
                  <a:lnTo>
                    <a:pt x="15" y="109"/>
                  </a:lnTo>
                  <a:lnTo>
                    <a:pt x="60" y="54"/>
                  </a:lnTo>
                  <a:lnTo>
                    <a:pt x="119" y="13"/>
                  </a:lnTo>
                  <a:lnTo>
                    <a:pt x="178" y="0"/>
                  </a:lnTo>
                  <a:close/>
                </a:path>
              </a:pathLst>
            </a:custGeom>
            <a:noFill/>
            <a:ln w="23813">
              <a:solidFill>
                <a:srgbClr val="0083D7"/>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372" name="Rectangle 78"/>
            <p:cNvSpPr>
              <a:spLocks noChangeArrowheads="1"/>
            </p:cNvSpPr>
            <p:nvPr/>
          </p:nvSpPr>
          <p:spPr bwMode="auto">
            <a:xfrm>
              <a:off x="4349" y="1979"/>
              <a:ext cx="8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R</a:t>
              </a:r>
              <a:endParaRPr lang="en-US" sz="2400">
                <a:latin typeface="Times" panose="02020603050405020304" pitchFamily="18" charset="0"/>
              </a:endParaRPr>
            </a:p>
          </p:txBody>
        </p:sp>
        <p:sp>
          <p:nvSpPr>
            <p:cNvPr id="55373" name="Rectangle 79"/>
            <p:cNvSpPr>
              <a:spLocks noChangeArrowheads="1"/>
            </p:cNvSpPr>
            <p:nvPr/>
          </p:nvSpPr>
          <p:spPr bwMode="auto">
            <a:xfrm>
              <a:off x="4423" y="1979"/>
              <a:ext cx="25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equir</a:t>
              </a:r>
              <a:endParaRPr lang="en-US" sz="2400">
                <a:latin typeface="Times" panose="02020603050405020304" pitchFamily="18" charset="0"/>
              </a:endParaRPr>
            </a:p>
          </p:txBody>
        </p:sp>
        <p:sp>
          <p:nvSpPr>
            <p:cNvPr id="55374" name="Rectangle 80"/>
            <p:cNvSpPr>
              <a:spLocks noChangeArrowheads="1"/>
            </p:cNvSpPr>
            <p:nvPr/>
          </p:nvSpPr>
          <p:spPr bwMode="auto">
            <a:xfrm>
              <a:off x="4689" y="1979"/>
              <a:ext cx="37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ements</a:t>
              </a:r>
              <a:endParaRPr lang="en-US" sz="2400">
                <a:latin typeface="Times" panose="02020603050405020304" pitchFamily="18" charset="0"/>
              </a:endParaRPr>
            </a:p>
          </p:txBody>
        </p:sp>
        <p:sp>
          <p:nvSpPr>
            <p:cNvPr id="55375" name="Rectangle 81"/>
            <p:cNvSpPr>
              <a:spLocks noChangeArrowheads="1"/>
            </p:cNvSpPr>
            <p:nvPr/>
          </p:nvSpPr>
          <p:spPr bwMode="auto">
            <a:xfrm>
              <a:off x="4467" y="2116"/>
              <a:ext cx="47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validation</a:t>
              </a:r>
              <a:endParaRPr lang="en-US" sz="2400">
                <a:latin typeface="Times" panose="02020603050405020304" pitchFamily="18" charset="0"/>
              </a:endParaRPr>
            </a:p>
          </p:txBody>
        </p:sp>
        <p:sp>
          <p:nvSpPr>
            <p:cNvPr id="55376" name="Rectangle 82"/>
            <p:cNvSpPr>
              <a:spLocks noChangeArrowheads="1"/>
            </p:cNvSpPr>
            <p:nvPr/>
          </p:nvSpPr>
          <p:spPr bwMode="auto">
            <a:xfrm>
              <a:off x="921" y="1972"/>
              <a:ext cx="770" cy="328"/>
            </a:xfrm>
            <a:prstGeom prst="rect">
              <a:avLst/>
            </a:prstGeom>
            <a:solidFill>
              <a:srgbClr val="FFFFFF"/>
            </a:solidFill>
            <a:ln w="23813">
              <a:solidFill>
                <a:srgbClr val="0083D7"/>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panose="02020603050405020304" pitchFamily="18" charset="0"/>
              </a:endParaRPr>
            </a:p>
          </p:txBody>
        </p:sp>
        <p:sp>
          <p:nvSpPr>
            <p:cNvPr id="55377" name="Rectangle 83"/>
            <p:cNvSpPr>
              <a:spLocks noChangeArrowheads="1"/>
            </p:cNvSpPr>
            <p:nvPr/>
          </p:nvSpPr>
          <p:spPr bwMode="auto">
            <a:xfrm>
              <a:off x="1047" y="1993"/>
              <a:ext cx="6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F</a:t>
              </a:r>
              <a:endParaRPr lang="en-US" sz="2400">
                <a:latin typeface="Times" panose="02020603050405020304" pitchFamily="18" charset="0"/>
              </a:endParaRPr>
            </a:p>
          </p:txBody>
        </p:sp>
        <p:sp>
          <p:nvSpPr>
            <p:cNvPr id="55378" name="Rectangle 84"/>
            <p:cNvSpPr>
              <a:spLocks noChangeArrowheads="1"/>
            </p:cNvSpPr>
            <p:nvPr/>
          </p:nvSpPr>
          <p:spPr bwMode="auto">
            <a:xfrm>
              <a:off x="1091" y="1993"/>
              <a:ext cx="43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easibility</a:t>
              </a:r>
              <a:endParaRPr lang="en-US" sz="2400">
                <a:latin typeface="Times" panose="02020603050405020304" pitchFamily="18" charset="0"/>
              </a:endParaRPr>
            </a:p>
          </p:txBody>
        </p:sp>
        <p:sp>
          <p:nvSpPr>
            <p:cNvPr id="55379" name="Rectangle 85"/>
            <p:cNvSpPr>
              <a:spLocks noChangeArrowheads="1"/>
            </p:cNvSpPr>
            <p:nvPr/>
          </p:nvSpPr>
          <p:spPr bwMode="auto">
            <a:xfrm>
              <a:off x="1136" y="2130"/>
              <a:ext cx="3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r</a:t>
              </a:r>
              <a:endParaRPr lang="en-US" sz="2400">
                <a:latin typeface="Times" panose="02020603050405020304" pitchFamily="18" charset="0"/>
              </a:endParaRPr>
            </a:p>
          </p:txBody>
        </p:sp>
        <p:sp>
          <p:nvSpPr>
            <p:cNvPr id="55380" name="Rectangle 86"/>
            <p:cNvSpPr>
              <a:spLocks noChangeArrowheads="1"/>
            </p:cNvSpPr>
            <p:nvPr/>
          </p:nvSpPr>
          <p:spPr bwMode="auto">
            <a:xfrm>
              <a:off x="1180" y="2130"/>
              <a:ext cx="22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epor</a:t>
              </a:r>
              <a:endParaRPr lang="en-US" sz="2400">
                <a:latin typeface="Times" panose="02020603050405020304" pitchFamily="18" charset="0"/>
              </a:endParaRPr>
            </a:p>
          </p:txBody>
        </p:sp>
        <p:sp>
          <p:nvSpPr>
            <p:cNvPr id="55381" name="Rectangle 87"/>
            <p:cNvSpPr>
              <a:spLocks noChangeArrowheads="1"/>
            </p:cNvSpPr>
            <p:nvPr/>
          </p:nvSpPr>
          <p:spPr bwMode="auto">
            <a:xfrm>
              <a:off x="1417" y="2130"/>
              <a:ext cx="3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t</a:t>
              </a:r>
              <a:endParaRPr lang="en-US" sz="2400">
                <a:latin typeface="Times" panose="02020603050405020304" pitchFamily="18" charset="0"/>
              </a:endParaRPr>
            </a:p>
          </p:txBody>
        </p:sp>
        <p:sp>
          <p:nvSpPr>
            <p:cNvPr id="55382" name="Rectangle 88"/>
            <p:cNvSpPr>
              <a:spLocks noChangeArrowheads="1"/>
            </p:cNvSpPr>
            <p:nvPr/>
          </p:nvSpPr>
          <p:spPr bwMode="auto">
            <a:xfrm>
              <a:off x="1920" y="2430"/>
              <a:ext cx="1037" cy="3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panose="02020603050405020304" pitchFamily="18" charset="0"/>
              </a:endParaRPr>
            </a:p>
          </p:txBody>
        </p:sp>
        <p:sp>
          <p:nvSpPr>
            <p:cNvPr id="55383" name="Rectangle 89"/>
            <p:cNvSpPr>
              <a:spLocks noChangeArrowheads="1"/>
            </p:cNvSpPr>
            <p:nvPr/>
          </p:nvSpPr>
          <p:spPr bwMode="auto">
            <a:xfrm>
              <a:off x="1927" y="2437"/>
              <a:ext cx="1038" cy="342"/>
            </a:xfrm>
            <a:prstGeom prst="rect">
              <a:avLst/>
            </a:prstGeom>
            <a:noFill/>
            <a:ln w="23813">
              <a:solidFill>
                <a:srgbClr val="0083D7"/>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panose="02020603050405020304" pitchFamily="18" charset="0"/>
              </a:endParaRPr>
            </a:p>
          </p:txBody>
        </p:sp>
        <p:sp>
          <p:nvSpPr>
            <p:cNvPr id="55384" name="Rectangle 90"/>
            <p:cNvSpPr>
              <a:spLocks noChangeArrowheads="1"/>
            </p:cNvSpPr>
            <p:nvPr/>
          </p:nvSpPr>
          <p:spPr bwMode="auto">
            <a:xfrm>
              <a:off x="2246" y="2458"/>
              <a:ext cx="7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S</a:t>
              </a:r>
              <a:endParaRPr lang="en-US" sz="2400">
                <a:latin typeface="Times" panose="02020603050405020304" pitchFamily="18" charset="0"/>
              </a:endParaRPr>
            </a:p>
          </p:txBody>
        </p:sp>
        <p:sp>
          <p:nvSpPr>
            <p:cNvPr id="55385" name="Rectangle 91"/>
            <p:cNvSpPr>
              <a:spLocks noChangeArrowheads="1"/>
            </p:cNvSpPr>
            <p:nvPr/>
          </p:nvSpPr>
          <p:spPr bwMode="auto">
            <a:xfrm>
              <a:off x="2305" y="2458"/>
              <a:ext cx="30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ystem</a:t>
              </a:r>
              <a:endParaRPr lang="en-US" sz="2400">
                <a:latin typeface="Times" panose="02020603050405020304" pitchFamily="18" charset="0"/>
              </a:endParaRPr>
            </a:p>
          </p:txBody>
        </p:sp>
        <p:sp>
          <p:nvSpPr>
            <p:cNvPr id="55386" name="Rectangle 92"/>
            <p:cNvSpPr>
              <a:spLocks noChangeArrowheads="1"/>
            </p:cNvSpPr>
            <p:nvPr/>
          </p:nvSpPr>
          <p:spPr bwMode="auto">
            <a:xfrm>
              <a:off x="2246" y="2595"/>
              <a:ext cx="36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models</a:t>
              </a:r>
              <a:endParaRPr lang="en-US" sz="2400">
                <a:latin typeface="Times" panose="02020603050405020304" pitchFamily="18" charset="0"/>
              </a:endParaRPr>
            </a:p>
          </p:txBody>
        </p:sp>
        <p:sp>
          <p:nvSpPr>
            <p:cNvPr id="55387" name="Rectangle 93"/>
            <p:cNvSpPr>
              <a:spLocks noChangeArrowheads="1"/>
            </p:cNvSpPr>
            <p:nvPr/>
          </p:nvSpPr>
          <p:spPr bwMode="auto">
            <a:xfrm>
              <a:off x="3120" y="2909"/>
              <a:ext cx="1081" cy="3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panose="02020603050405020304" pitchFamily="18" charset="0"/>
              </a:endParaRPr>
            </a:p>
          </p:txBody>
        </p:sp>
        <p:sp>
          <p:nvSpPr>
            <p:cNvPr id="55388" name="Rectangle 94"/>
            <p:cNvSpPr>
              <a:spLocks noChangeArrowheads="1"/>
            </p:cNvSpPr>
            <p:nvPr/>
          </p:nvSpPr>
          <p:spPr bwMode="auto">
            <a:xfrm>
              <a:off x="3127" y="2916"/>
              <a:ext cx="1082" cy="341"/>
            </a:xfrm>
            <a:prstGeom prst="rect">
              <a:avLst/>
            </a:prstGeom>
            <a:noFill/>
            <a:ln w="23813">
              <a:solidFill>
                <a:srgbClr val="0083D7"/>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panose="02020603050405020304" pitchFamily="18" charset="0"/>
              </a:endParaRPr>
            </a:p>
          </p:txBody>
        </p:sp>
        <p:sp>
          <p:nvSpPr>
            <p:cNvPr id="55389" name="Rectangle 95"/>
            <p:cNvSpPr>
              <a:spLocks noChangeArrowheads="1"/>
            </p:cNvSpPr>
            <p:nvPr/>
          </p:nvSpPr>
          <p:spPr bwMode="auto">
            <a:xfrm>
              <a:off x="3209" y="2923"/>
              <a:ext cx="84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User and system</a:t>
              </a:r>
              <a:endParaRPr lang="en-US" sz="2400">
                <a:latin typeface="Times" panose="02020603050405020304" pitchFamily="18" charset="0"/>
              </a:endParaRPr>
            </a:p>
          </p:txBody>
        </p:sp>
        <p:sp>
          <p:nvSpPr>
            <p:cNvPr id="55390" name="Rectangle 96"/>
            <p:cNvSpPr>
              <a:spLocks noChangeArrowheads="1"/>
            </p:cNvSpPr>
            <p:nvPr/>
          </p:nvSpPr>
          <p:spPr bwMode="auto">
            <a:xfrm>
              <a:off x="3298" y="3059"/>
              <a:ext cx="6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requirements</a:t>
              </a:r>
              <a:endParaRPr lang="en-US" sz="2400">
                <a:latin typeface="Times" panose="02020603050405020304" pitchFamily="18" charset="0"/>
              </a:endParaRPr>
            </a:p>
          </p:txBody>
        </p:sp>
        <p:sp>
          <p:nvSpPr>
            <p:cNvPr id="55391" name="Rectangle 97"/>
            <p:cNvSpPr>
              <a:spLocks noChangeArrowheads="1"/>
            </p:cNvSpPr>
            <p:nvPr/>
          </p:nvSpPr>
          <p:spPr bwMode="auto">
            <a:xfrm>
              <a:off x="4237" y="3408"/>
              <a:ext cx="949" cy="327"/>
            </a:xfrm>
            <a:prstGeom prst="rect">
              <a:avLst/>
            </a:prstGeom>
            <a:solidFill>
              <a:srgbClr val="FFFFFF"/>
            </a:solidFill>
            <a:ln w="23813">
              <a:solidFill>
                <a:srgbClr val="0083D7"/>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panose="02020603050405020304" pitchFamily="18" charset="0"/>
              </a:endParaRPr>
            </a:p>
          </p:txBody>
        </p:sp>
        <p:sp>
          <p:nvSpPr>
            <p:cNvPr id="55392" name="Rectangle 98"/>
            <p:cNvSpPr>
              <a:spLocks noChangeArrowheads="1"/>
            </p:cNvSpPr>
            <p:nvPr/>
          </p:nvSpPr>
          <p:spPr bwMode="auto">
            <a:xfrm>
              <a:off x="4349" y="3428"/>
              <a:ext cx="8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R</a:t>
              </a:r>
              <a:endParaRPr lang="en-US" sz="2400">
                <a:latin typeface="Times" panose="02020603050405020304" pitchFamily="18" charset="0"/>
              </a:endParaRPr>
            </a:p>
          </p:txBody>
        </p:sp>
        <p:sp>
          <p:nvSpPr>
            <p:cNvPr id="55393" name="Rectangle 99"/>
            <p:cNvSpPr>
              <a:spLocks noChangeArrowheads="1"/>
            </p:cNvSpPr>
            <p:nvPr/>
          </p:nvSpPr>
          <p:spPr bwMode="auto">
            <a:xfrm>
              <a:off x="4423" y="3428"/>
              <a:ext cx="25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equir</a:t>
              </a:r>
              <a:endParaRPr lang="en-US" sz="2400">
                <a:latin typeface="Times" panose="02020603050405020304" pitchFamily="18" charset="0"/>
              </a:endParaRPr>
            </a:p>
          </p:txBody>
        </p:sp>
        <p:sp>
          <p:nvSpPr>
            <p:cNvPr id="55394" name="Rectangle 100"/>
            <p:cNvSpPr>
              <a:spLocks noChangeArrowheads="1"/>
            </p:cNvSpPr>
            <p:nvPr/>
          </p:nvSpPr>
          <p:spPr bwMode="auto">
            <a:xfrm>
              <a:off x="4689" y="3428"/>
              <a:ext cx="37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ements</a:t>
              </a:r>
              <a:endParaRPr lang="en-US" sz="2400">
                <a:latin typeface="Times" panose="02020603050405020304" pitchFamily="18" charset="0"/>
              </a:endParaRPr>
            </a:p>
          </p:txBody>
        </p:sp>
        <p:sp>
          <p:nvSpPr>
            <p:cNvPr id="55395" name="Rectangle 101"/>
            <p:cNvSpPr>
              <a:spLocks noChangeArrowheads="1"/>
            </p:cNvSpPr>
            <p:nvPr/>
          </p:nvSpPr>
          <p:spPr bwMode="auto">
            <a:xfrm>
              <a:off x="4452" y="3565"/>
              <a:ext cx="49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400">
                  <a:solidFill>
                    <a:srgbClr val="000000"/>
                  </a:solidFill>
                  <a:latin typeface="Formata Regular" charset="0"/>
                </a:rPr>
                <a:t>document</a:t>
              </a:r>
              <a:endParaRPr lang="en-US" sz="2400">
                <a:latin typeface="Times" panose="02020603050405020304" pitchFamily="18" charset="0"/>
              </a:endParaRPr>
            </a:p>
          </p:txBody>
        </p:sp>
      </p:grpSp>
    </p:spTree>
    <p:extLst>
      <p:ext uri="{BB962C8B-B14F-4D97-AF65-F5344CB8AC3E}">
        <p14:creationId xmlns:p14="http://schemas.microsoft.com/office/powerpoint/2010/main" val="355058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301"/>
                                        </p:tgtEl>
                                        <p:attrNameLst>
                                          <p:attrName>style.visibility</p:attrName>
                                        </p:attrNameLst>
                                      </p:cBhvr>
                                      <p:to>
                                        <p:strVal val="visible"/>
                                      </p:to>
                                    </p:set>
                                    <p:anim calcmode="lin" valueType="num">
                                      <p:cBhvr additive="base">
                                        <p:cTn id="7" dur="500" fill="hold"/>
                                        <p:tgtEl>
                                          <p:spTgt spid="55301"/>
                                        </p:tgtEl>
                                        <p:attrNameLst>
                                          <p:attrName>ppt_x</p:attrName>
                                        </p:attrNameLst>
                                      </p:cBhvr>
                                      <p:tavLst>
                                        <p:tav tm="0">
                                          <p:val>
                                            <p:strVal val="#ppt_x"/>
                                          </p:val>
                                        </p:tav>
                                        <p:tav tm="100000">
                                          <p:val>
                                            <p:strVal val="#ppt_x"/>
                                          </p:val>
                                        </p:tav>
                                      </p:tavLst>
                                    </p:anim>
                                    <p:anim calcmode="lin" valueType="num">
                                      <p:cBhvr additive="base">
                                        <p:cTn id="8" dur="500" fill="hold"/>
                                        <p:tgtEl>
                                          <p:spTgt spid="553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GB" dirty="0" smtClean="0"/>
              <a:t>Requirements management</a:t>
            </a:r>
          </a:p>
        </p:txBody>
      </p:sp>
      <p:sp>
        <p:nvSpPr>
          <p:cNvPr id="86019" name="Rectangle 3"/>
          <p:cNvSpPr>
            <a:spLocks noGrp="1" noChangeArrowheads="1"/>
          </p:cNvSpPr>
          <p:nvPr>
            <p:ph type="body" idx="1"/>
          </p:nvPr>
        </p:nvSpPr>
        <p:spPr/>
        <p:txBody>
          <a:bodyPr/>
          <a:lstStyle/>
          <a:p>
            <a:pPr algn="just" eaLnBrk="1" hangingPunct="1"/>
            <a:r>
              <a:rPr lang="en-GB" dirty="0">
                <a:solidFill>
                  <a:srgbClr val="FF0000"/>
                </a:solidFill>
              </a:rPr>
              <a:t>Requirements management is the process of managing changing requirements during the requirements engineering process and system development.</a:t>
            </a:r>
          </a:p>
          <a:p>
            <a:pPr algn="just" eaLnBrk="1" hangingPunct="1"/>
            <a:r>
              <a:rPr lang="en-GB" dirty="0">
                <a:solidFill>
                  <a:srgbClr val="00B050"/>
                </a:solidFill>
              </a:rPr>
              <a:t>Requirements are inevitably incomplete and inconsistent</a:t>
            </a:r>
          </a:p>
          <a:p>
            <a:pPr lvl="1" algn="just" eaLnBrk="1" hangingPunct="1"/>
            <a:r>
              <a:rPr lang="en-GB" dirty="0" smtClean="0">
                <a:solidFill>
                  <a:srgbClr val="00B050"/>
                </a:solidFill>
              </a:rPr>
              <a:t>New requirements emerge during the process as business needs change and a better understanding of the system is developed;</a:t>
            </a:r>
          </a:p>
          <a:p>
            <a:pPr lvl="1" algn="just" eaLnBrk="1" hangingPunct="1"/>
            <a:r>
              <a:rPr lang="en-GB" u="sng" dirty="0" smtClean="0">
                <a:solidFill>
                  <a:srgbClr val="00B050"/>
                </a:solidFill>
              </a:rPr>
              <a:t>Different viewpoints have different requirements</a:t>
            </a:r>
            <a:r>
              <a:rPr lang="en-GB" dirty="0" smtClean="0">
                <a:solidFill>
                  <a:srgbClr val="00B050"/>
                </a:solidFill>
              </a:rPr>
              <a:t> </a:t>
            </a:r>
            <a:r>
              <a:rPr lang="en-GB" dirty="0" smtClean="0">
                <a:solidFill>
                  <a:srgbClr val="00B050"/>
                </a:solidFill>
              </a:rPr>
              <a:t>and these are often contradictory.</a:t>
            </a:r>
          </a:p>
        </p:txBody>
      </p:sp>
      <p:sp>
        <p:nvSpPr>
          <p:cNvPr id="8602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6E2041B-8048-44A8-AE32-EAD562E7A903}" type="slidenum">
              <a:rPr lang="en-US" sz="1200">
                <a:solidFill>
                  <a:srgbClr val="898989"/>
                </a:solidFill>
                <a:latin typeface="Times" panose="02020603050405020304" pitchFamily="18" charset="0"/>
              </a:rPr>
              <a:pPr>
                <a:spcBef>
                  <a:spcPct val="0"/>
                </a:spcBef>
                <a:buFontTx/>
                <a:buNone/>
              </a:pPr>
              <a:t>30</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val="3663322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 calcmode="lin" valueType="num">
                                      <p:cBhvr additive="base">
                                        <p:cTn id="7" dur="500" fill="hold"/>
                                        <p:tgtEl>
                                          <p:spTgt spid="860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60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6019">
                                            <p:txEl>
                                              <p:pRg st="1" end="1"/>
                                            </p:txEl>
                                          </p:spTgt>
                                        </p:tgtEl>
                                        <p:attrNameLst>
                                          <p:attrName>style.visibility</p:attrName>
                                        </p:attrNameLst>
                                      </p:cBhvr>
                                      <p:to>
                                        <p:strVal val="visible"/>
                                      </p:to>
                                    </p:set>
                                    <p:anim calcmode="lin" valueType="num">
                                      <p:cBhvr additive="base">
                                        <p:cTn id="13" dur="500" fill="hold"/>
                                        <p:tgtEl>
                                          <p:spTgt spid="860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601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6019">
                                            <p:txEl>
                                              <p:pRg st="2" end="2"/>
                                            </p:txEl>
                                          </p:spTgt>
                                        </p:tgtEl>
                                        <p:attrNameLst>
                                          <p:attrName>style.visibility</p:attrName>
                                        </p:attrNameLst>
                                      </p:cBhvr>
                                      <p:to>
                                        <p:strVal val="visible"/>
                                      </p:to>
                                    </p:set>
                                    <p:anim calcmode="lin" valueType="num">
                                      <p:cBhvr additive="base">
                                        <p:cTn id="17" dur="500" fill="hold"/>
                                        <p:tgtEl>
                                          <p:spTgt spid="8601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601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6019">
                                            <p:txEl>
                                              <p:pRg st="3" end="3"/>
                                            </p:txEl>
                                          </p:spTgt>
                                        </p:tgtEl>
                                        <p:attrNameLst>
                                          <p:attrName>style.visibility</p:attrName>
                                        </p:attrNameLst>
                                      </p:cBhvr>
                                      <p:to>
                                        <p:strVal val="visible"/>
                                      </p:to>
                                    </p:set>
                                    <p:anim calcmode="lin" valueType="num">
                                      <p:cBhvr additive="base">
                                        <p:cTn id="21" dur="500" fill="hold"/>
                                        <p:tgtEl>
                                          <p:spTgt spid="8601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601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GB" smtClean="0"/>
              <a:t>Requirements change</a:t>
            </a:r>
          </a:p>
        </p:txBody>
      </p:sp>
      <p:sp>
        <p:nvSpPr>
          <p:cNvPr id="87043" name="Rectangle 3"/>
          <p:cNvSpPr>
            <a:spLocks noGrp="1" noChangeArrowheads="1"/>
          </p:cNvSpPr>
          <p:nvPr>
            <p:ph type="body" idx="1"/>
          </p:nvPr>
        </p:nvSpPr>
        <p:spPr/>
        <p:txBody>
          <a:bodyPr/>
          <a:lstStyle/>
          <a:p>
            <a:pPr algn="just" eaLnBrk="1" hangingPunct="1"/>
            <a:r>
              <a:rPr lang="en-GB" dirty="0" smtClean="0">
                <a:solidFill>
                  <a:srgbClr val="00B050"/>
                </a:solidFill>
              </a:rPr>
              <a:t>The priority of requirements from different viewpoints changes during the development process.</a:t>
            </a:r>
          </a:p>
          <a:p>
            <a:pPr algn="just" eaLnBrk="1" hangingPunct="1"/>
            <a:r>
              <a:rPr lang="en-GB" dirty="0" smtClean="0">
                <a:solidFill>
                  <a:srgbClr val="FF0000"/>
                </a:solidFill>
              </a:rPr>
              <a:t>System customers may specify requirements from a business perspective that conflict with end-user requirements.</a:t>
            </a:r>
          </a:p>
          <a:p>
            <a:pPr algn="just" eaLnBrk="1" hangingPunct="1"/>
            <a:r>
              <a:rPr lang="en-GB" dirty="0" smtClean="0">
                <a:solidFill>
                  <a:srgbClr val="00B0F0"/>
                </a:solidFill>
              </a:rPr>
              <a:t>The business and technical environment of the system changes during its development.</a:t>
            </a:r>
          </a:p>
        </p:txBody>
      </p:sp>
      <p:sp>
        <p:nvSpPr>
          <p:cNvPr id="870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4CCA3AE-C175-4E77-9745-A244E3B5492F}" type="slidenum">
              <a:rPr lang="en-US" sz="1200">
                <a:solidFill>
                  <a:srgbClr val="898989"/>
                </a:solidFill>
                <a:latin typeface="Times" panose="02020603050405020304" pitchFamily="18" charset="0"/>
              </a:rPr>
              <a:pPr>
                <a:spcBef>
                  <a:spcPct val="0"/>
                </a:spcBef>
                <a:buFontTx/>
                <a:buNone/>
              </a:pPr>
              <a:t>31</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val="336535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 calcmode="lin" valueType="num">
                                      <p:cBhvr additive="base">
                                        <p:cTn id="7" dur="500" fill="hold"/>
                                        <p:tgtEl>
                                          <p:spTgt spid="870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70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7043">
                                            <p:txEl>
                                              <p:pRg st="1" end="1"/>
                                            </p:txEl>
                                          </p:spTgt>
                                        </p:tgtEl>
                                        <p:attrNameLst>
                                          <p:attrName>style.visibility</p:attrName>
                                        </p:attrNameLst>
                                      </p:cBhvr>
                                      <p:to>
                                        <p:strVal val="visible"/>
                                      </p:to>
                                    </p:set>
                                    <p:anim calcmode="lin" valueType="num">
                                      <p:cBhvr additive="base">
                                        <p:cTn id="13" dur="500" fill="hold"/>
                                        <p:tgtEl>
                                          <p:spTgt spid="870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70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7043">
                                            <p:txEl>
                                              <p:pRg st="2" end="2"/>
                                            </p:txEl>
                                          </p:spTgt>
                                        </p:tgtEl>
                                        <p:attrNameLst>
                                          <p:attrName>style.visibility</p:attrName>
                                        </p:attrNameLst>
                                      </p:cBhvr>
                                      <p:to>
                                        <p:strVal val="visible"/>
                                      </p:to>
                                    </p:set>
                                    <p:anim calcmode="lin" valueType="num">
                                      <p:cBhvr additive="base">
                                        <p:cTn id="19" dur="500" fill="hold"/>
                                        <p:tgtEl>
                                          <p:spTgt spid="870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704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noFill/>
        </p:spPr>
        <p:txBody>
          <a:bodyPr vert="horz" lIns="90487" tIns="44450" rIns="90487" bIns="44450" rtlCol="0" anchor="ctr">
            <a:normAutofit/>
          </a:bodyPr>
          <a:lstStyle/>
          <a:p>
            <a:pPr eaLnBrk="1" hangingPunct="1"/>
            <a:r>
              <a:rPr lang="en-GB" smtClean="0"/>
              <a:t>Requirements evolution</a:t>
            </a:r>
          </a:p>
        </p:txBody>
      </p:sp>
      <p:sp>
        <p:nvSpPr>
          <p:cNvPr id="8806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3ECA989-7455-4CD3-82FA-1D6598304642}" type="slidenum">
              <a:rPr lang="en-US" sz="1200">
                <a:solidFill>
                  <a:srgbClr val="898989"/>
                </a:solidFill>
                <a:latin typeface="Times" panose="02020603050405020304" pitchFamily="18" charset="0"/>
              </a:rPr>
              <a:pPr>
                <a:spcBef>
                  <a:spcPct val="0"/>
                </a:spcBef>
                <a:buFontTx/>
                <a:buNone/>
              </a:pPr>
              <a:t>32</a:t>
            </a:fld>
            <a:endParaRPr lang="en-US" sz="1200">
              <a:solidFill>
                <a:srgbClr val="898989"/>
              </a:solidFill>
              <a:latin typeface="Times" panose="02020603050405020304" pitchFamily="18" charset="0"/>
            </a:endParaRPr>
          </a:p>
        </p:txBody>
      </p:sp>
      <p:grpSp>
        <p:nvGrpSpPr>
          <p:cNvPr id="88069" name="Group 9"/>
          <p:cNvGrpSpPr>
            <a:grpSpLocks noChangeAspect="1"/>
          </p:cNvGrpSpPr>
          <p:nvPr/>
        </p:nvGrpSpPr>
        <p:grpSpPr bwMode="auto">
          <a:xfrm>
            <a:off x="2628900" y="2362200"/>
            <a:ext cx="6769100" cy="3138488"/>
            <a:chOff x="936" y="1488"/>
            <a:chExt cx="4264" cy="1977"/>
          </a:xfrm>
        </p:grpSpPr>
        <p:sp>
          <p:nvSpPr>
            <p:cNvPr id="88070" name="AutoShape 8"/>
            <p:cNvSpPr>
              <a:spLocks noChangeAspect="1" noChangeArrowheads="1" noTextEdit="1"/>
            </p:cNvSpPr>
            <p:nvPr/>
          </p:nvSpPr>
          <p:spPr bwMode="auto">
            <a:xfrm>
              <a:off x="936" y="1488"/>
              <a:ext cx="4264" cy="1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8071" name="Rectangle 10"/>
            <p:cNvSpPr>
              <a:spLocks noChangeArrowheads="1"/>
            </p:cNvSpPr>
            <p:nvPr/>
          </p:nvSpPr>
          <p:spPr bwMode="auto">
            <a:xfrm>
              <a:off x="936" y="1488"/>
              <a:ext cx="4264" cy="1977"/>
            </a:xfrm>
            <a:prstGeom prst="rect">
              <a:avLst/>
            </a:prstGeom>
            <a:noFill/>
            <a:ln w="0">
              <a:solidFill>
                <a:srgbClr val="FFFFFE"/>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panose="02020603050405020304" pitchFamily="18" charset="0"/>
              </a:endParaRPr>
            </a:p>
          </p:txBody>
        </p:sp>
        <p:sp>
          <p:nvSpPr>
            <p:cNvPr id="88072" name="Rectangle 11"/>
            <p:cNvSpPr>
              <a:spLocks noChangeArrowheads="1"/>
            </p:cNvSpPr>
            <p:nvPr/>
          </p:nvSpPr>
          <p:spPr bwMode="auto">
            <a:xfrm>
              <a:off x="3534" y="1561"/>
              <a:ext cx="1269" cy="696"/>
            </a:xfrm>
            <a:prstGeom prst="rect">
              <a:avLst/>
            </a:prstGeom>
            <a:solidFill>
              <a:srgbClr val="00AF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panose="02020603050405020304" pitchFamily="18" charset="0"/>
              </a:endParaRPr>
            </a:p>
          </p:txBody>
        </p:sp>
        <p:sp>
          <p:nvSpPr>
            <p:cNvPr id="88073" name="Rectangle 12"/>
            <p:cNvSpPr>
              <a:spLocks noChangeArrowheads="1"/>
            </p:cNvSpPr>
            <p:nvPr/>
          </p:nvSpPr>
          <p:spPr bwMode="auto">
            <a:xfrm>
              <a:off x="3544" y="1571"/>
              <a:ext cx="1269" cy="694"/>
            </a:xfrm>
            <a:prstGeom prst="rect">
              <a:avLst/>
            </a:prstGeom>
            <a:noFill/>
            <a:ln w="31750">
              <a:solidFill>
                <a:srgbClr val="00AFE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panose="02020603050405020304" pitchFamily="18" charset="0"/>
              </a:endParaRPr>
            </a:p>
          </p:txBody>
        </p:sp>
        <p:sp>
          <p:nvSpPr>
            <p:cNvPr id="88074" name="Rectangle 13"/>
            <p:cNvSpPr>
              <a:spLocks noChangeArrowheads="1"/>
            </p:cNvSpPr>
            <p:nvPr/>
          </p:nvSpPr>
          <p:spPr bwMode="auto">
            <a:xfrm>
              <a:off x="1015" y="1561"/>
              <a:ext cx="1250" cy="696"/>
            </a:xfrm>
            <a:prstGeom prst="rect">
              <a:avLst/>
            </a:prstGeom>
            <a:solidFill>
              <a:srgbClr val="00AF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panose="02020603050405020304" pitchFamily="18" charset="0"/>
              </a:endParaRPr>
            </a:p>
          </p:txBody>
        </p:sp>
        <p:sp>
          <p:nvSpPr>
            <p:cNvPr id="88075" name="Rectangle 14"/>
            <p:cNvSpPr>
              <a:spLocks noChangeArrowheads="1"/>
            </p:cNvSpPr>
            <p:nvPr/>
          </p:nvSpPr>
          <p:spPr bwMode="auto">
            <a:xfrm>
              <a:off x="1025" y="1571"/>
              <a:ext cx="1250" cy="694"/>
            </a:xfrm>
            <a:prstGeom prst="rect">
              <a:avLst/>
            </a:prstGeom>
            <a:noFill/>
            <a:ln w="31750">
              <a:solidFill>
                <a:srgbClr val="00AFE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panose="02020603050405020304" pitchFamily="18" charset="0"/>
              </a:endParaRPr>
            </a:p>
          </p:txBody>
        </p:sp>
        <p:sp>
          <p:nvSpPr>
            <p:cNvPr id="88076" name="Rectangle 15"/>
            <p:cNvSpPr>
              <a:spLocks noChangeArrowheads="1"/>
            </p:cNvSpPr>
            <p:nvPr/>
          </p:nvSpPr>
          <p:spPr bwMode="auto">
            <a:xfrm>
              <a:off x="3911" y="2641"/>
              <a:ext cx="1269" cy="476"/>
            </a:xfrm>
            <a:prstGeom prst="rect">
              <a:avLst/>
            </a:prstGeom>
            <a:solidFill>
              <a:srgbClr val="00AF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panose="02020603050405020304" pitchFamily="18" charset="0"/>
              </a:endParaRPr>
            </a:p>
          </p:txBody>
        </p:sp>
        <p:sp>
          <p:nvSpPr>
            <p:cNvPr id="88077" name="Rectangle 16"/>
            <p:cNvSpPr>
              <a:spLocks noChangeArrowheads="1"/>
            </p:cNvSpPr>
            <p:nvPr/>
          </p:nvSpPr>
          <p:spPr bwMode="auto">
            <a:xfrm>
              <a:off x="3921" y="2651"/>
              <a:ext cx="1269" cy="475"/>
            </a:xfrm>
            <a:prstGeom prst="rect">
              <a:avLst/>
            </a:prstGeom>
            <a:noFill/>
            <a:ln w="31750">
              <a:solidFill>
                <a:srgbClr val="00AFE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panose="02020603050405020304" pitchFamily="18" charset="0"/>
              </a:endParaRPr>
            </a:p>
          </p:txBody>
        </p:sp>
        <p:sp>
          <p:nvSpPr>
            <p:cNvPr id="88078" name="Rectangle 17"/>
            <p:cNvSpPr>
              <a:spLocks noChangeArrowheads="1"/>
            </p:cNvSpPr>
            <p:nvPr/>
          </p:nvSpPr>
          <p:spPr bwMode="auto">
            <a:xfrm>
              <a:off x="1015" y="2641"/>
              <a:ext cx="1250" cy="476"/>
            </a:xfrm>
            <a:prstGeom prst="rect">
              <a:avLst/>
            </a:prstGeom>
            <a:solidFill>
              <a:srgbClr val="00AF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panose="02020603050405020304" pitchFamily="18" charset="0"/>
              </a:endParaRPr>
            </a:p>
          </p:txBody>
        </p:sp>
        <p:sp>
          <p:nvSpPr>
            <p:cNvPr id="88079" name="Rectangle 18"/>
            <p:cNvSpPr>
              <a:spLocks noChangeArrowheads="1"/>
            </p:cNvSpPr>
            <p:nvPr/>
          </p:nvSpPr>
          <p:spPr bwMode="auto">
            <a:xfrm>
              <a:off x="1025" y="2651"/>
              <a:ext cx="1250" cy="475"/>
            </a:xfrm>
            <a:prstGeom prst="rect">
              <a:avLst/>
            </a:prstGeom>
            <a:noFill/>
            <a:ln w="31750">
              <a:solidFill>
                <a:srgbClr val="00AFE9"/>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panose="02020603050405020304" pitchFamily="18" charset="0"/>
              </a:endParaRPr>
            </a:p>
          </p:txBody>
        </p:sp>
        <p:sp>
          <p:nvSpPr>
            <p:cNvPr id="88080" name="Line 19"/>
            <p:cNvSpPr>
              <a:spLocks noChangeShapeType="1"/>
            </p:cNvSpPr>
            <p:nvPr/>
          </p:nvSpPr>
          <p:spPr bwMode="auto">
            <a:xfrm>
              <a:off x="1590" y="2202"/>
              <a:ext cx="1" cy="31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88081"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 y="2477"/>
              <a:ext cx="39"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82" name="Freeform 21"/>
            <p:cNvSpPr>
              <a:spLocks/>
            </p:cNvSpPr>
            <p:nvPr/>
          </p:nvSpPr>
          <p:spPr bwMode="auto">
            <a:xfrm>
              <a:off x="1551" y="2458"/>
              <a:ext cx="59" cy="110"/>
            </a:xfrm>
            <a:custGeom>
              <a:avLst/>
              <a:gdLst>
                <a:gd name="T0" fmla="*/ 39 w 59"/>
                <a:gd name="T1" fmla="*/ 110 h 110"/>
                <a:gd name="T2" fmla="*/ 59 w 59"/>
                <a:gd name="T3" fmla="*/ 0 h 110"/>
                <a:gd name="T4" fmla="*/ 39 w 59"/>
                <a:gd name="T5" fmla="*/ 19 h 110"/>
                <a:gd name="T6" fmla="*/ 0 w 59"/>
                <a:gd name="T7" fmla="*/ 0 h 110"/>
                <a:gd name="T8" fmla="*/ 39 w 59"/>
                <a:gd name="T9" fmla="*/ 110 h 110"/>
                <a:gd name="T10" fmla="*/ 0 60000 65536"/>
                <a:gd name="T11" fmla="*/ 0 60000 65536"/>
                <a:gd name="T12" fmla="*/ 0 60000 65536"/>
                <a:gd name="T13" fmla="*/ 0 60000 65536"/>
                <a:gd name="T14" fmla="*/ 0 60000 65536"/>
                <a:gd name="T15" fmla="*/ 0 w 59"/>
                <a:gd name="T16" fmla="*/ 0 h 110"/>
                <a:gd name="T17" fmla="*/ 59 w 59"/>
                <a:gd name="T18" fmla="*/ 110 h 110"/>
              </a:gdLst>
              <a:ahLst/>
              <a:cxnLst>
                <a:cxn ang="T10">
                  <a:pos x="T0" y="T1"/>
                </a:cxn>
                <a:cxn ang="T11">
                  <a:pos x="T2" y="T3"/>
                </a:cxn>
                <a:cxn ang="T12">
                  <a:pos x="T4" y="T5"/>
                </a:cxn>
                <a:cxn ang="T13">
                  <a:pos x="T6" y="T7"/>
                </a:cxn>
                <a:cxn ang="T14">
                  <a:pos x="T8" y="T9"/>
                </a:cxn>
              </a:cxnLst>
              <a:rect l="T15" t="T16" r="T17" b="T18"/>
              <a:pathLst>
                <a:path w="59" h="110">
                  <a:moveTo>
                    <a:pt x="39" y="110"/>
                  </a:moveTo>
                  <a:lnTo>
                    <a:pt x="59" y="0"/>
                  </a:lnTo>
                  <a:lnTo>
                    <a:pt x="39" y="19"/>
                  </a:lnTo>
                  <a:lnTo>
                    <a:pt x="0" y="0"/>
                  </a:lnTo>
                  <a:lnTo>
                    <a:pt x="39" y="110"/>
                  </a:lnTo>
                  <a:close/>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8083" name="Line 22"/>
            <p:cNvSpPr>
              <a:spLocks noChangeShapeType="1"/>
            </p:cNvSpPr>
            <p:nvPr/>
          </p:nvSpPr>
          <p:spPr bwMode="auto">
            <a:xfrm>
              <a:off x="4486" y="2202"/>
              <a:ext cx="1" cy="31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88084"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6" y="2477"/>
              <a:ext cx="60"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85" name="Freeform 24"/>
            <p:cNvSpPr>
              <a:spLocks/>
            </p:cNvSpPr>
            <p:nvPr/>
          </p:nvSpPr>
          <p:spPr bwMode="auto">
            <a:xfrm>
              <a:off x="4446" y="2458"/>
              <a:ext cx="80" cy="110"/>
            </a:xfrm>
            <a:custGeom>
              <a:avLst/>
              <a:gdLst>
                <a:gd name="T0" fmla="*/ 40 w 80"/>
                <a:gd name="T1" fmla="*/ 110 h 110"/>
                <a:gd name="T2" fmla="*/ 80 w 80"/>
                <a:gd name="T3" fmla="*/ 0 h 110"/>
                <a:gd name="T4" fmla="*/ 40 w 80"/>
                <a:gd name="T5" fmla="*/ 19 h 110"/>
                <a:gd name="T6" fmla="*/ 0 w 80"/>
                <a:gd name="T7" fmla="*/ 0 h 110"/>
                <a:gd name="T8" fmla="*/ 40 w 80"/>
                <a:gd name="T9" fmla="*/ 110 h 110"/>
                <a:gd name="T10" fmla="*/ 0 60000 65536"/>
                <a:gd name="T11" fmla="*/ 0 60000 65536"/>
                <a:gd name="T12" fmla="*/ 0 60000 65536"/>
                <a:gd name="T13" fmla="*/ 0 60000 65536"/>
                <a:gd name="T14" fmla="*/ 0 60000 65536"/>
                <a:gd name="T15" fmla="*/ 0 w 80"/>
                <a:gd name="T16" fmla="*/ 0 h 110"/>
                <a:gd name="T17" fmla="*/ 80 w 80"/>
                <a:gd name="T18" fmla="*/ 110 h 110"/>
              </a:gdLst>
              <a:ahLst/>
              <a:cxnLst>
                <a:cxn ang="T10">
                  <a:pos x="T0" y="T1"/>
                </a:cxn>
                <a:cxn ang="T11">
                  <a:pos x="T2" y="T3"/>
                </a:cxn>
                <a:cxn ang="T12">
                  <a:pos x="T4" y="T5"/>
                </a:cxn>
                <a:cxn ang="T13">
                  <a:pos x="T6" y="T7"/>
                </a:cxn>
                <a:cxn ang="T14">
                  <a:pos x="T8" y="T9"/>
                </a:cxn>
              </a:cxnLst>
              <a:rect l="T15" t="T16" r="T17" b="T18"/>
              <a:pathLst>
                <a:path w="80" h="110">
                  <a:moveTo>
                    <a:pt x="40" y="110"/>
                  </a:moveTo>
                  <a:lnTo>
                    <a:pt x="80" y="0"/>
                  </a:lnTo>
                  <a:lnTo>
                    <a:pt x="40" y="19"/>
                  </a:lnTo>
                  <a:lnTo>
                    <a:pt x="0" y="0"/>
                  </a:lnTo>
                  <a:lnTo>
                    <a:pt x="40" y="110"/>
                  </a:lnTo>
                  <a:close/>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8086" name="Freeform 25"/>
            <p:cNvSpPr>
              <a:spLocks/>
            </p:cNvSpPr>
            <p:nvPr/>
          </p:nvSpPr>
          <p:spPr bwMode="auto">
            <a:xfrm>
              <a:off x="2205" y="2275"/>
              <a:ext cx="1527" cy="549"/>
            </a:xfrm>
            <a:custGeom>
              <a:avLst/>
              <a:gdLst>
                <a:gd name="T0" fmla="*/ 0 w 1527"/>
                <a:gd name="T1" fmla="*/ 549 h 549"/>
                <a:gd name="T2" fmla="*/ 1527 w 1527"/>
                <a:gd name="T3" fmla="*/ 549 h 549"/>
                <a:gd name="T4" fmla="*/ 1527 w 1527"/>
                <a:gd name="T5" fmla="*/ 0 h 549"/>
                <a:gd name="T6" fmla="*/ 0 60000 65536"/>
                <a:gd name="T7" fmla="*/ 0 60000 65536"/>
                <a:gd name="T8" fmla="*/ 0 60000 65536"/>
                <a:gd name="T9" fmla="*/ 0 w 1527"/>
                <a:gd name="T10" fmla="*/ 0 h 549"/>
                <a:gd name="T11" fmla="*/ 1527 w 1527"/>
                <a:gd name="T12" fmla="*/ 549 h 549"/>
              </a:gdLst>
              <a:ahLst/>
              <a:cxnLst>
                <a:cxn ang="T6">
                  <a:pos x="T0" y="T1"/>
                </a:cxn>
                <a:cxn ang="T7">
                  <a:pos x="T2" y="T3"/>
                </a:cxn>
                <a:cxn ang="T8">
                  <a:pos x="T4" y="T5"/>
                </a:cxn>
              </a:cxnLst>
              <a:rect l="T9" t="T10" r="T11" b="T12"/>
              <a:pathLst>
                <a:path w="1527" h="549">
                  <a:moveTo>
                    <a:pt x="0" y="549"/>
                  </a:moveTo>
                  <a:lnTo>
                    <a:pt x="1527" y="549"/>
                  </a:lnTo>
                  <a:lnTo>
                    <a:pt x="1527" y="0"/>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pic>
          <p:nvPicPr>
            <p:cNvPr id="88087"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3" y="2239"/>
              <a:ext cx="59"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88" name="Freeform 27"/>
            <p:cNvSpPr>
              <a:spLocks/>
            </p:cNvSpPr>
            <p:nvPr/>
          </p:nvSpPr>
          <p:spPr bwMode="auto">
            <a:xfrm>
              <a:off x="3693" y="2220"/>
              <a:ext cx="79" cy="110"/>
            </a:xfrm>
            <a:custGeom>
              <a:avLst/>
              <a:gdLst>
                <a:gd name="T0" fmla="*/ 39 w 79"/>
                <a:gd name="T1" fmla="*/ 0 h 110"/>
                <a:gd name="T2" fmla="*/ 0 w 79"/>
                <a:gd name="T3" fmla="*/ 110 h 110"/>
                <a:gd name="T4" fmla="*/ 39 w 79"/>
                <a:gd name="T5" fmla="*/ 92 h 110"/>
                <a:gd name="T6" fmla="*/ 79 w 79"/>
                <a:gd name="T7" fmla="*/ 110 h 110"/>
                <a:gd name="T8" fmla="*/ 39 w 79"/>
                <a:gd name="T9" fmla="*/ 0 h 110"/>
                <a:gd name="T10" fmla="*/ 0 60000 65536"/>
                <a:gd name="T11" fmla="*/ 0 60000 65536"/>
                <a:gd name="T12" fmla="*/ 0 60000 65536"/>
                <a:gd name="T13" fmla="*/ 0 60000 65536"/>
                <a:gd name="T14" fmla="*/ 0 60000 65536"/>
                <a:gd name="T15" fmla="*/ 0 w 79"/>
                <a:gd name="T16" fmla="*/ 0 h 110"/>
                <a:gd name="T17" fmla="*/ 79 w 79"/>
                <a:gd name="T18" fmla="*/ 110 h 110"/>
              </a:gdLst>
              <a:ahLst/>
              <a:cxnLst>
                <a:cxn ang="T10">
                  <a:pos x="T0" y="T1"/>
                </a:cxn>
                <a:cxn ang="T11">
                  <a:pos x="T2" y="T3"/>
                </a:cxn>
                <a:cxn ang="T12">
                  <a:pos x="T4" y="T5"/>
                </a:cxn>
                <a:cxn ang="T13">
                  <a:pos x="T6" y="T7"/>
                </a:cxn>
                <a:cxn ang="T14">
                  <a:pos x="T8" y="T9"/>
                </a:cxn>
              </a:cxnLst>
              <a:rect l="T15" t="T16" r="T17" b="T18"/>
              <a:pathLst>
                <a:path w="79" h="110">
                  <a:moveTo>
                    <a:pt x="39" y="0"/>
                  </a:moveTo>
                  <a:lnTo>
                    <a:pt x="0" y="110"/>
                  </a:lnTo>
                  <a:lnTo>
                    <a:pt x="39" y="92"/>
                  </a:lnTo>
                  <a:lnTo>
                    <a:pt x="79" y="110"/>
                  </a:lnTo>
                  <a:lnTo>
                    <a:pt x="39" y="0"/>
                  </a:lnTo>
                  <a:close/>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8089" name="Line 28"/>
            <p:cNvSpPr>
              <a:spLocks noChangeShapeType="1"/>
            </p:cNvSpPr>
            <p:nvPr/>
          </p:nvSpPr>
          <p:spPr bwMode="auto">
            <a:xfrm>
              <a:off x="956" y="3227"/>
              <a:ext cx="4145"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8809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1" y="3209"/>
              <a:ext cx="99" cy="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91" name="Freeform 30"/>
            <p:cNvSpPr>
              <a:spLocks/>
            </p:cNvSpPr>
            <p:nvPr/>
          </p:nvSpPr>
          <p:spPr bwMode="auto">
            <a:xfrm>
              <a:off x="5041" y="3190"/>
              <a:ext cx="119" cy="55"/>
            </a:xfrm>
            <a:custGeom>
              <a:avLst/>
              <a:gdLst>
                <a:gd name="T0" fmla="*/ 119 w 119"/>
                <a:gd name="T1" fmla="*/ 37 h 55"/>
                <a:gd name="T2" fmla="*/ 0 w 119"/>
                <a:gd name="T3" fmla="*/ 0 h 55"/>
                <a:gd name="T4" fmla="*/ 20 w 119"/>
                <a:gd name="T5" fmla="*/ 37 h 55"/>
                <a:gd name="T6" fmla="*/ 0 w 119"/>
                <a:gd name="T7" fmla="*/ 55 h 55"/>
                <a:gd name="T8" fmla="*/ 119 w 119"/>
                <a:gd name="T9" fmla="*/ 37 h 55"/>
                <a:gd name="T10" fmla="*/ 0 60000 65536"/>
                <a:gd name="T11" fmla="*/ 0 60000 65536"/>
                <a:gd name="T12" fmla="*/ 0 60000 65536"/>
                <a:gd name="T13" fmla="*/ 0 60000 65536"/>
                <a:gd name="T14" fmla="*/ 0 60000 65536"/>
                <a:gd name="T15" fmla="*/ 0 w 119"/>
                <a:gd name="T16" fmla="*/ 0 h 55"/>
                <a:gd name="T17" fmla="*/ 119 w 119"/>
                <a:gd name="T18" fmla="*/ 55 h 55"/>
              </a:gdLst>
              <a:ahLst/>
              <a:cxnLst>
                <a:cxn ang="T10">
                  <a:pos x="T0" y="T1"/>
                </a:cxn>
                <a:cxn ang="T11">
                  <a:pos x="T2" y="T3"/>
                </a:cxn>
                <a:cxn ang="T12">
                  <a:pos x="T4" y="T5"/>
                </a:cxn>
                <a:cxn ang="T13">
                  <a:pos x="T6" y="T7"/>
                </a:cxn>
                <a:cxn ang="T14">
                  <a:pos x="T8" y="T9"/>
                </a:cxn>
              </a:cxnLst>
              <a:rect l="T15" t="T16" r="T17" b="T18"/>
              <a:pathLst>
                <a:path w="119" h="55">
                  <a:moveTo>
                    <a:pt x="119" y="37"/>
                  </a:moveTo>
                  <a:lnTo>
                    <a:pt x="0" y="0"/>
                  </a:lnTo>
                  <a:lnTo>
                    <a:pt x="20" y="37"/>
                  </a:lnTo>
                  <a:lnTo>
                    <a:pt x="0" y="55"/>
                  </a:lnTo>
                  <a:lnTo>
                    <a:pt x="119" y="37"/>
                  </a:lnTo>
                  <a:close/>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8092" name="Rectangle 31"/>
            <p:cNvSpPr>
              <a:spLocks noChangeArrowheads="1"/>
            </p:cNvSpPr>
            <p:nvPr/>
          </p:nvSpPr>
          <p:spPr bwMode="auto">
            <a:xfrm>
              <a:off x="4823" y="3264"/>
              <a:ext cx="8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800">
                  <a:solidFill>
                    <a:srgbClr val="000000"/>
                  </a:solidFill>
                  <a:latin typeface="Formata Regular" charset="0"/>
                </a:rPr>
                <a:t>T</a:t>
              </a:r>
              <a:endParaRPr lang="en-US" sz="2400">
                <a:latin typeface="Times" panose="02020603050405020304" pitchFamily="18" charset="0"/>
              </a:endParaRPr>
            </a:p>
          </p:txBody>
        </p:sp>
        <p:sp>
          <p:nvSpPr>
            <p:cNvPr id="88093" name="Rectangle 32"/>
            <p:cNvSpPr>
              <a:spLocks noChangeArrowheads="1"/>
            </p:cNvSpPr>
            <p:nvPr/>
          </p:nvSpPr>
          <p:spPr bwMode="auto">
            <a:xfrm>
              <a:off x="4903" y="3264"/>
              <a:ext cx="23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800">
                  <a:solidFill>
                    <a:srgbClr val="000000"/>
                  </a:solidFill>
                  <a:latin typeface="Formata Regular" charset="0"/>
                </a:rPr>
                <a:t>ime</a:t>
              </a:r>
              <a:endParaRPr lang="en-US" sz="2400">
                <a:latin typeface="Times" panose="02020603050405020304" pitchFamily="18" charset="0"/>
              </a:endParaRPr>
            </a:p>
          </p:txBody>
        </p:sp>
        <p:sp>
          <p:nvSpPr>
            <p:cNvPr id="88094" name="Rectangle 33"/>
            <p:cNvSpPr>
              <a:spLocks noChangeArrowheads="1"/>
            </p:cNvSpPr>
            <p:nvPr/>
          </p:nvSpPr>
          <p:spPr bwMode="auto">
            <a:xfrm>
              <a:off x="3475" y="1506"/>
              <a:ext cx="1269" cy="6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panose="02020603050405020304" pitchFamily="18" charset="0"/>
              </a:endParaRPr>
            </a:p>
          </p:txBody>
        </p:sp>
        <p:sp>
          <p:nvSpPr>
            <p:cNvPr id="88095" name="Rectangle 34"/>
            <p:cNvSpPr>
              <a:spLocks noChangeArrowheads="1"/>
            </p:cNvSpPr>
            <p:nvPr/>
          </p:nvSpPr>
          <p:spPr bwMode="auto">
            <a:xfrm>
              <a:off x="3485" y="1516"/>
              <a:ext cx="1269" cy="694"/>
            </a:xfrm>
            <a:prstGeom prst="rect">
              <a:avLst/>
            </a:prstGeom>
            <a:noFill/>
            <a:ln w="31750">
              <a:solidFill>
                <a:srgbClr val="0083D7"/>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panose="02020603050405020304" pitchFamily="18" charset="0"/>
              </a:endParaRPr>
            </a:p>
          </p:txBody>
        </p:sp>
        <p:sp>
          <p:nvSpPr>
            <p:cNvPr id="88096" name="Rectangle 35"/>
            <p:cNvSpPr>
              <a:spLocks noChangeArrowheads="1"/>
            </p:cNvSpPr>
            <p:nvPr/>
          </p:nvSpPr>
          <p:spPr bwMode="auto">
            <a:xfrm>
              <a:off x="3792" y="1562"/>
              <a:ext cx="59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800">
                  <a:solidFill>
                    <a:srgbClr val="000000"/>
                  </a:solidFill>
                  <a:latin typeface="Formata Regular" charset="0"/>
                </a:rPr>
                <a:t>Changed</a:t>
              </a:r>
              <a:endParaRPr lang="en-US" sz="2400">
                <a:latin typeface="Times" panose="02020603050405020304" pitchFamily="18" charset="0"/>
              </a:endParaRPr>
            </a:p>
          </p:txBody>
        </p:sp>
        <p:sp>
          <p:nvSpPr>
            <p:cNvPr id="88097" name="Rectangle 36"/>
            <p:cNvSpPr>
              <a:spLocks noChangeArrowheads="1"/>
            </p:cNvSpPr>
            <p:nvPr/>
          </p:nvSpPr>
          <p:spPr bwMode="auto">
            <a:xfrm>
              <a:off x="3594" y="1745"/>
              <a:ext cx="92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800">
                  <a:solidFill>
                    <a:srgbClr val="000000"/>
                  </a:solidFill>
                  <a:latin typeface="Formata Regular" charset="0"/>
                </a:rPr>
                <a:t>understanding</a:t>
              </a:r>
              <a:endParaRPr lang="en-US" sz="2400">
                <a:latin typeface="Times" panose="02020603050405020304" pitchFamily="18" charset="0"/>
              </a:endParaRPr>
            </a:p>
          </p:txBody>
        </p:sp>
        <p:sp>
          <p:nvSpPr>
            <p:cNvPr id="88098" name="Rectangle 37"/>
            <p:cNvSpPr>
              <a:spLocks noChangeArrowheads="1"/>
            </p:cNvSpPr>
            <p:nvPr/>
          </p:nvSpPr>
          <p:spPr bwMode="auto">
            <a:xfrm>
              <a:off x="3713" y="1928"/>
              <a:ext cx="12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800">
                  <a:solidFill>
                    <a:srgbClr val="000000"/>
                  </a:solidFill>
                  <a:latin typeface="Formata Regular" charset="0"/>
                </a:rPr>
                <a:t>of</a:t>
              </a:r>
              <a:endParaRPr lang="en-US" sz="2400">
                <a:latin typeface="Times" panose="02020603050405020304" pitchFamily="18" charset="0"/>
              </a:endParaRPr>
            </a:p>
          </p:txBody>
        </p:sp>
        <p:sp>
          <p:nvSpPr>
            <p:cNvPr id="88099" name="Rectangle 38"/>
            <p:cNvSpPr>
              <a:spLocks noChangeArrowheads="1"/>
            </p:cNvSpPr>
            <p:nvPr/>
          </p:nvSpPr>
          <p:spPr bwMode="auto">
            <a:xfrm>
              <a:off x="3871" y="1928"/>
              <a:ext cx="21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800">
                  <a:solidFill>
                    <a:srgbClr val="000000"/>
                  </a:solidFill>
                  <a:latin typeface="Formata Regular" charset="0"/>
                </a:rPr>
                <a:t>  pr</a:t>
              </a:r>
              <a:endParaRPr lang="en-US" sz="2400">
                <a:latin typeface="Times" panose="02020603050405020304" pitchFamily="18" charset="0"/>
              </a:endParaRPr>
            </a:p>
          </p:txBody>
        </p:sp>
        <p:sp>
          <p:nvSpPr>
            <p:cNvPr id="88100" name="Rectangle 39"/>
            <p:cNvSpPr>
              <a:spLocks noChangeArrowheads="1"/>
            </p:cNvSpPr>
            <p:nvPr/>
          </p:nvSpPr>
          <p:spPr bwMode="auto">
            <a:xfrm>
              <a:off x="4050" y="1928"/>
              <a:ext cx="20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800">
                  <a:solidFill>
                    <a:srgbClr val="000000"/>
                  </a:solidFill>
                  <a:latin typeface="Formata Regular" charset="0"/>
                </a:rPr>
                <a:t>o b</a:t>
              </a:r>
              <a:endParaRPr lang="en-US" sz="2400">
                <a:latin typeface="Times" panose="02020603050405020304" pitchFamily="18" charset="0"/>
              </a:endParaRPr>
            </a:p>
          </p:txBody>
        </p:sp>
        <p:sp>
          <p:nvSpPr>
            <p:cNvPr id="88101" name="Rectangle 40"/>
            <p:cNvSpPr>
              <a:spLocks noChangeArrowheads="1"/>
            </p:cNvSpPr>
            <p:nvPr/>
          </p:nvSpPr>
          <p:spPr bwMode="auto">
            <a:xfrm>
              <a:off x="4248" y="1928"/>
              <a:ext cx="23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800">
                  <a:solidFill>
                    <a:srgbClr val="000000"/>
                  </a:solidFill>
                  <a:latin typeface="Formata Regular" charset="0"/>
                </a:rPr>
                <a:t>lem</a:t>
              </a:r>
              <a:endParaRPr lang="en-US" sz="2400">
                <a:latin typeface="Times" panose="02020603050405020304" pitchFamily="18" charset="0"/>
              </a:endParaRPr>
            </a:p>
          </p:txBody>
        </p:sp>
        <p:sp>
          <p:nvSpPr>
            <p:cNvPr id="88102" name="Rectangle 41"/>
            <p:cNvSpPr>
              <a:spLocks noChangeArrowheads="1"/>
            </p:cNvSpPr>
            <p:nvPr/>
          </p:nvSpPr>
          <p:spPr bwMode="auto">
            <a:xfrm>
              <a:off x="956" y="1506"/>
              <a:ext cx="1249" cy="6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panose="02020603050405020304" pitchFamily="18" charset="0"/>
              </a:endParaRPr>
            </a:p>
          </p:txBody>
        </p:sp>
        <p:sp>
          <p:nvSpPr>
            <p:cNvPr id="88103" name="Rectangle 42"/>
            <p:cNvSpPr>
              <a:spLocks noChangeArrowheads="1"/>
            </p:cNvSpPr>
            <p:nvPr/>
          </p:nvSpPr>
          <p:spPr bwMode="auto">
            <a:xfrm>
              <a:off x="966" y="1516"/>
              <a:ext cx="1249" cy="694"/>
            </a:xfrm>
            <a:prstGeom prst="rect">
              <a:avLst/>
            </a:prstGeom>
            <a:noFill/>
            <a:ln w="31750">
              <a:solidFill>
                <a:srgbClr val="0083D7"/>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panose="02020603050405020304" pitchFamily="18" charset="0"/>
              </a:endParaRPr>
            </a:p>
          </p:txBody>
        </p:sp>
        <p:sp>
          <p:nvSpPr>
            <p:cNvPr id="88104" name="Rectangle 43"/>
            <p:cNvSpPr>
              <a:spLocks noChangeArrowheads="1"/>
            </p:cNvSpPr>
            <p:nvPr/>
          </p:nvSpPr>
          <p:spPr bwMode="auto">
            <a:xfrm>
              <a:off x="1392" y="1562"/>
              <a:ext cx="33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800">
                  <a:solidFill>
                    <a:srgbClr val="000000"/>
                  </a:solidFill>
                  <a:latin typeface="Formata Regular" charset="0"/>
                </a:rPr>
                <a:t>Initial</a:t>
              </a:r>
              <a:endParaRPr lang="en-US" sz="2400">
                <a:latin typeface="Times" panose="02020603050405020304" pitchFamily="18" charset="0"/>
              </a:endParaRPr>
            </a:p>
          </p:txBody>
        </p:sp>
        <p:sp>
          <p:nvSpPr>
            <p:cNvPr id="88105" name="Rectangle 44"/>
            <p:cNvSpPr>
              <a:spLocks noChangeArrowheads="1"/>
            </p:cNvSpPr>
            <p:nvPr/>
          </p:nvSpPr>
          <p:spPr bwMode="auto">
            <a:xfrm>
              <a:off x="1075" y="1745"/>
              <a:ext cx="92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800" dirty="0">
                  <a:solidFill>
                    <a:srgbClr val="000000"/>
                  </a:solidFill>
                  <a:latin typeface="Formata Regular" charset="0"/>
                </a:rPr>
                <a:t>understanding</a:t>
              </a:r>
              <a:endParaRPr lang="en-US" sz="2400" dirty="0">
                <a:latin typeface="Times" panose="02020603050405020304" pitchFamily="18" charset="0"/>
              </a:endParaRPr>
            </a:p>
          </p:txBody>
        </p:sp>
        <p:sp>
          <p:nvSpPr>
            <p:cNvPr id="88106" name="Rectangle 45"/>
            <p:cNvSpPr>
              <a:spLocks noChangeArrowheads="1"/>
            </p:cNvSpPr>
            <p:nvPr/>
          </p:nvSpPr>
          <p:spPr bwMode="auto">
            <a:xfrm>
              <a:off x="1194" y="1928"/>
              <a:ext cx="23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800">
                  <a:solidFill>
                    <a:srgbClr val="000000"/>
                  </a:solidFill>
                  <a:latin typeface="Formata Regular" charset="0"/>
                </a:rPr>
                <a:t>Of  </a:t>
              </a:r>
              <a:endParaRPr lang="en-US" sz="2400">
                <a:latin typeface="Times" panose="02020603050405020304" pitchFamily="18" charset="0"/>
              </a:endParaRPr>
            </a:p>
          </p:txBody>
        </p:sp>
        <p:sp>
          <p:nvSpPr>
            <p:cNvPr id="88107" name="Rectangle 46"/>
            <p:cNvSpPr>
              <a:spLocks noChangeArrowheads="1"/>
            </p:cNvSpPr>
            <p:nvPr/>
          </p:nvSpPr>
          <p:spPr bwMode="auto">
            <a:xfrm>
              <a:off x="1333" y="1928"/>
              <a:ext cx="21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800">
                  <a:solidFill>
                    <a:srgbClr val="000000"/>
                  </a:solidFill>
                  <a:latin typeface="Formata Regular" charset="0"/>
                </a:rPr>
                <a:t>  pr</a:t>
              </a:r>
              <a:endParaRPr lang="en-US" sz="2400">
                <a:latin typeface="Times" panose="02020603050405020304" pitchFamily="18" charset="0"/>
              </a:endParaRPr>
            </a:p>
          </p:txBody>
        </p:sp>
        <p:sp>
          <p:nvSpPr>
            <p:cNvPr id="88108" name="Rectangle 47"/>
            <p:cNvSpPr>
              <a:spLocks noChangeArrowheads="1"/>
            </p:cNvSpPr>
            <p:nvPr/>
          </p:nvSpPr>
          <p:spPr bwMode="auto">
            <a:xfrm>
              <a:off x="1531" y="1928"/>
              <a:ext cx="16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800">
                  <a:solidFill>
                    <a:srgbClr val="000000"/>
                  </a:solidFill>
                  <a:latin typeface="Formata Regular" charset="0"/>
                </a:rPr>
                <a:t>ob</a:t>
              </a:r>
              <a:endParaRPr lang="en-US" sz="2400">
                <a:latin typeface="Times" panose="02020603050405020304" pitchFamily="18" charset="0"/>
              </a:endParaRPr>
            </a:p>
          </p:txBody>
        </p:sp>
        <p:sp>
          <p:nvSpPr>
            <p:cNvPr id="88109" name="Rectangle 48"/>
            <p:cNvSpPr>
              <a:spLocks noChangeArrowheads="1"/>
            </p:cNvSpPr>
            <p:nvPr/>
          </p:nvSpPr>
          <p:spPr bwMode="auto">
            <a:xfrm>
              <a:off x="1709" y="1928"/>
              <a:ext cx="23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800">
                  <a:solidFill>
                    <a:srgbClr val="000000"/>
                  </a:solidFill>
                  <a:latin typeface="Formata Regular" charset="0"/>
                </a:rPr>
                <a:t>lem</a:t>
              </a:r>
              <a:endParaRPr lang="en-US" sz="2400">
                <a:latin typeface="Times" panose="02020603050405020304" pitchFamily="18" charset="0"/>
              </a:endParaRPr>
            </a:p>
          </p:txBody>
        </p:sp>
        <p:sp>
          <p:nvSpPr>
            <p:cNvPr id="88110" name="Rectangle 49"/>
            <p:cNvSpPr>
              <a:spLocks noChangeArrowheads="1"/>
            </p:cNvSpPr>
            <p:nvPr/>
          </p:nvSpPr>
          <p:spPr bwMode="auto">
            <a:xfrm>
              <a:off x="3851" y="2586"/>
              <a:ext cx="1270" cy="4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panose="02020603050405020304" pitchFamily="18" charset="0"/>
              </a:endParaRPr>
            </a:p>
          </p:txBody>
        </p:sp>
        <p:sp>
          <p:nvSpPr>
            <p:cNvPr id="88111" name="Rectangle 50"/>
            <p:cNvSpPr>
              <a:spLocks noChangeArrowheads="1"/>
            </p:cNvSpPr>
            <p:nvPr/>
          </p:nvSpPr>
          <p:spPr bwMode="auto">
            <a:xfrm>
              <a:off x="3861" y="2596"/>
              <a:ext cx="1270" cy="475"/>
            </a:xfrm>
            <a:prstGeom prst="rect">
              <a:avLst/>
            </a:prstGeom>
            <a:noFill/>
            <a:ln w="31750">
              <a:solidFill>
                <a:srgbClr val="0083D7"/>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panose="02020603050405020304" pitchFamily="18" charset="0"/>
              </a:endParaRPr>
            </a:p>
          </p:txBody>
        </p:sp>
        <p:sp>
          <p:nvSpPr>
            <p:cNvPr id="88112" name="Rectangle 51"/>
            <p:cNvSpPr>
              <a:spLocks noChangeArrowheads="1"/>
            </p:cNvSpPr>
            <p:nvPr/>
          </p:nvSpPr>
          <p:spPr bwMode="auto">
            <a:xfrm>
              <a:off x="4189" y="2623"/>
              <a:ext cx="59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800">
                  <a:solidFill>
                    <a:srgbClr val="000000"/>
                  </a:solidFill>
                  <a:latin typeface="Formata Regular" charset="0"/>
                </a:rPr>
                <a:t>Changed</a:t>
              </a:r>
              <a:endParaRPr lang="en-US" sz="2400">
                <a:latin typeface="Times" panose="02020603050405020304" pitchFamily="18" charset="0"/>
              </a:endParaRPr>
            </a:p>
          </p:txBody>
        </p:sp>
        <p:sp>
          <p:nvSpPr>
            <p:cNvPr id="88113" name="Rectangle 52"/>
            <p:cNvSpPr>
              <a:spLocks noChangeArrowheads="1"/>
            </p:cNvSpPr>
            <p:nvPr/>
          </p:nvSpPr>
          <p:spPr bwMode="auto">
            <a:xfrm>
              <a:off x="4030" y="2806"/>
              <a:ext cx="4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800">
                  <a:solidFill>
                    <a:srgbClr val="000000"/>
                  </a:solidFill>
                  <a:latin typeface="Formata Regular" charset="0"/>
                </a:rPr>
                <a:t>r</a:t>
              </a:r>
              <a:endParaRPr lang="en-US" sz="2400">
                <a:latin typeface="Times" panose="02020603050405020304" pitchFamily="18" charset="0"/>
              </a:endParaRPr>
            </a:p>
          </p:txBody>
        </p:sp>
        <p:sp>
          <p:nvSpPr>
            <p:cNvPr id="88114" name="Rectangle 53"/>
            <p:cNvSpPr>
              <a:spLocks noChangeArrowheads="1"/>
            </p:cNvSpPr>
            <p:nvPr/>
          </p:nvSpPr>
          <p:spPr bwMode="auto">
            <a:xfrm>
              <a:off x="4089" y="2806"/>
              <a:ext cx="32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800">
                  <a:solidFill>
                    <a:srgbClr val="000000"/>
                  </a:solidFill>
                  <a:latin typeface="Formata Regular" charset="0"/>
                </a:rPr>
                <a:t>equir</a:t>
              </a:r>
              <a:endParaRPr lang="en-US" sz="2400">
                <a:latin typeface="Times" panose="02020603050405020304" pitchFamily="18" charset="0"/>
              </a:endParaRPr>
            </a:p>
          </p:txBody>
        </p:sp>
        <p:sp>
          <p:nvSpPr>
            <p:cNvPr id="88115" name="Rectangle 54"/>
            <p:cNvSpPr>
              <a:spLocks noChangeArrowheads="1"/>
            </p:cNvSpPr>
            <p:nvPr/>
          </p:nvSpPr>
          <p:spPr bwMode="auto">
            <a:xfrm>
              <a:off x="4446" y="2806"/>
              <a:ext cx="47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800">
                  <a:solidFill>
                    <a:srgbClr val="000000"/>
                  </a:solidFill>
                  <a:latin typeface="Formata Regular" charset="0"/>
                </a:rPr>
                <a:t>ements</a:t>
              </a:r>
              <a:endParaRPr lang="en-US" sz="2400">
                <a:latin typeface="Times" panose="02020603050405020304" pitchFamily="18" charset="0"/>
              </a:endParaRPr>
            </a:p>
          </p:txBody>
        </p:sp>
        <p:sp>
          <p:nvSpPr>
            <p:cNvPr id="88116" name="Rectangle 55"/>
            <p:cNvSpPr>
              <a:spLocks noChangeArrowheads="1"/>
            </p:cNvSpPr>
            <p:nvPr/>
          </p:nvSpPr>
          <p:spPr bwMode="auto">
            <a:xfrm>
              <a:off x="956" y="2586"/>
              <a:ext cx="1249" cy="4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panose="02020603050405020304" pitchFamily="18" charset="0"/>
              </a:endParaRPr>
            </a:p>
          </p:txBody>
        </p:sp>
        <p:sp>
          <p:nvSpPr>
            <p:cNvPr id="88117" name="Rectangle 56"/>
            <p:cNvSpPr>
              <a:spLocks noChangeArrowheads="1"/>
            </p:cNvSpPr>
            <p:nvPr/>
          </p:nvSpPr>
          <p:spPr bwMode="auto">
            <a:xfrm>
              <a:off x="966" y="2596"/>
              <a:ext cx="1249" cy="475"/>
            </a:xfrm>
            <a:prstGeom prst="rect">
              <a:avLst/>
            </a:prstGeom>
            <a:noFill/>
            <a:ln w="31750">
              <a:solidFill>
                <a:srgbClr val="0083D7"/>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panose="02020603050405020304" pitchFamily="18" charset="0"/>
              </a:endParaRPr>
            </a:p>
          </p:txBody>
        </p:sp>
        <p:sp>
          <p:nvSpPr>
            <p:cNvPr id="88118" name="Rectangle 57"/>
            <p:cNvSpPr>
              <a:spLocks noChangeArrowheads="1"/>
            </p:cNvSpPr>
            <p:nvPr/>
          </p:nvSpPr>
          <p:spPr bwMode="auto">
            <a:xfrm>
              <a:off x="1392" y="2623"/>
              <a:ext cx="33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800">
                  <a:solidFill>
                    <a:srgbClr val="000000"/>
                  </a:solidFill>
                  <a:latin typeface="Formata Regular" charset="0"/>
                </a:rPr>
                <a:t>Initial</a:t>
              </a:r>
              <a:endParaRPr lang="en-US" sz="2400">
                <a:latin typeface="Times" panose="02020603050405020304" pitchFamily="18" charset="0"/>
              </a:endParaRPr>
            </a:p>
          </p:txBody>
        </p:sp>
        <p:sp>
          <p:nvSpPr>
            <p:cNvPr id="88119" name="Rectangle 58"/>
            <p:cNvSpPr>
              <a:spLocks noChangeArrowheads="1"/>
            </p:cNvSpPr>
            <p:nvPr/>
          </p:nvSpPr>
          <p:spPr bwMode="auto">
            <a:xfrm>
              <a:off x="1114" y="2806"/>
              <a:ext cx="4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800">
                  <a:solidFill>
                    <a:srgbClr val="000000"/>
                  </a:solidFill>
                  <a:latin typeface="Formata Regular" charset="0"/>
                </a:rPr>
                <a:t>r</a:t>
              </a:r>
              <a:endParaRPr lang="en-US" sz="2400">
                <a:latin typeface="Times" panose="02020603050405020304" pitchFamily="18" charset="0"/>
              </a:endParaRPr>
            </a:p>
          </p:txBody>
        </p:sp>
        <p:sp>
          <p:nvSpPr>
            <p:cNvPr id="88120" name="Rectangle 59"/>
            <p:cNvSpPr>
              <a:spLocks noChangeArrowheads="1"/>
            </p:cNvSpPr>
            <p:nvPr/>
          </p:nvSpPr>
          <p:spPr bwMode="auto">
            <a:xfrm>
              <a:off x="1174" y="2806"/>
              <a:ext cx="32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800">
                  <a:solidFill>
                    <a:srgbClr val="000000"/>
                  </a:solidFill>
                  <a:latin typeface="Formata Regular" charset="0"/>
                </a:rPr>
                <a:t>equir</a:t>
              </a:r>
              <a:endParaRPr lang="en-US" sz="2400">
                <a:latin typeface="Times" panose="02020603050405020304" pitchFamily="18" charset="0"/>
              </a:endParaRPr>
            </a:p>
          </p:txBody>
        </p:sp>
        <p:sp>
          <p:nvSpPr>
            <p:cNvPr id="88121" name="Rectangle 60"/>
            <p:cNvSpPr>
              <a:spLocks noChangeArrowheads="1"/>
            </p:cNvSpPr>
            <p:nvPr/>
          </p:nvSpPr>
          <p:spPr bwMode="auto">
            <a:xfrm>
              <a:off x="1531" y="2806"/>
              <a:ext cx="47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800">
                  <a:solidFill>
                    <a:srgbClr val="000000"/>
                  </a:solidFill>
                  <a:latin typeface="Formata Regular" charset="0"/>
                </a:rPr>
                <a:t>ements</a:t>
              </a:r>
              <a:endParaRPr lang="en-US" sz="2400">
                <a:latin typeface="Times" panose="02020603050405020304" pitchFamily="18" charset="0"/>
              </a:endParaRPr>
            </a:p>
          </p:txBody>
        </p:sp>
      </p:grpSp>
    </p:spTree>
    <p:extLst>
      <p:ext uri="{BB962C8B-B14F-4D97-AF65-F5344CB8AC3E}">
        <p14:creationId xmlns:p14="http://schemas.microsoft.com/office/powerpoint/2010/main" val="101071978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1555750" y="266700"/>
            <a:ext cx="8832850" cy="1104900"/>
          </a:xfrm>
          <a:noFill/>
        </p:spPr>
        <p:txBody>
          <a:bodyPr vert="horz" lIns="90487" tIns="44450" rIns="90487" bIns="44450" rtlCol="0" anchor="ctr">
            <a:normAutofit/>
          </a:bodyPr>
          <a:lstStyle/>
          <a:p>
            <a:pPr eaLnBrk="1" hangingPunct="1"/>
            <a:r>
              <a:rPr lang="en-GB" smtClean="0"/>
              <a:t>Enduring and volatile requirements</a:t>
            </a:r>
          </a:p>
        </p:txBody>
      </p:sp>
      <p:sp>
        <p:nvSpPr>
          <p:cNvPr id="89091" name="Rectangle 3"/>
          <p:cNvSpPr>
            <a:spLocks noGrp="1" noChangeArrowheads="1"/>
          </p:cNvSpPr>
          <p:nvPr>
            <p:ph type="body" idx="1"/>
          </p:nvPr>
        </p:nvSpPr>
        <p:spPr>
          <a:noFill/>
        </p:spPr>
        <p:txBody>
          <a:bodyPr vert="horz" lIns="90487" tIns="44450" rIns="90487" bIns="44450" rtlCol="0">
            <a:normAutofit/>
          </a:bodyPr>
          <a:lstStyle/>
          <a:p>
            <a:pPr algn="just" eaLnBrk="1" hangingPunct="1"/>
            <a:r>
              <a:rPr lang="en-GB" smtClean="0">
                <a:solidFill>
                  <a:srgbClr val="FF0000"/>
                </a:solidFill>
              </a:rPr>
              <a:t>Enduring requirements</a:t>
            </a:r>
            <a:r>
              <a:rPr lang="en-GB" smtClean="0"/>
              <a:t>. Stable requirements derived from the core activity of the customer organisation. E.g. a hospital will always have doctors, nurses, etc. May be derived from domain models</a:t>
            </a:r>
          </a:p>
          <a:p>
            <a:pPr algn="just" eaLnBrk="1" hangingPunct="1"/>
            <a:r>
              <a:rPr lang="en-GB" smtClean="0">
                <a:solidFill>
                  <a:srgbClr val="FF0000"/>
                </a:solidFill>
              </a:rPr>
              <a:t>Volatile requirements</a:t>
            </a:r>
            <a:r>
              <a:rPr lang="en-GB" smtClean="0"/>
              <a:t>. Requirements which change during development or when the system is in use. In a hospital, requirements derived from health-care policy</a:t>
            </a:r>
          </a:p>
        </p:txBody>
      </p:sp>
      <p:sp>
        <p:nvSpPr>
          <p:cNvPr id="8909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E0FE77F-6DB0-4311-ADE7-55D06ADDB85C}" type="slidenum">
              <a:rPr lang="en-US" sz="1200">
                <a:solidFill>
                  <a:srgbClr val="898989"/>
                </a:solidFill>
                <a:latin typeface="Times" panose="02020603050405020304" pitchFamily="18" charset="0"/>
              </a:rPr>
              <a:pPr>
                <a:spcBef>
                  <a:spcPct val="0"/>
                </a:spcBef>
                <a:buFontTx/>
                <a:buNone/>
              </a:pPr>
              <a:t>33</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val="3132714409"/>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GB" smtClean="0"/>
              <a:t>Requirements classification</a:t>
            </a:r>
          </a:p>
        </p:txBody>
      </p:sp>
      <p:sp>
        <p:nvSpPr>
          <p:cNvPr id="90115" name="Rectangle 5"/>
          <p:cNvSpPr>
            <a:spLocks noChangeArrowheads="1"/>
          </p:cNvSpPr>
          <p:nvPr/>
        </p:nvSpPr>
        <p:spPr bwMode="auto">
          <a:xfrm>
            <a:off x="1555750" y="1600200"/>
            <a:ext cx="9163050" cy="4648200"/>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2400">
              <a:latin typeface="Times" panose="02020603050405020304" pitchFamily="18" charset="0"/>
            </a:endParaRPr>
          </a:p>
        </p:txBody>
      </p:sp>
      <p:graphicFrame>
        <p:nvGraphicFramePr>
          <p:cNvPr id="90116" name="Object 2"/>
          <p:cNvGraphicFramePr>
            <a:graphicFrameLocks noChangeAspect="1"/>
          </p:cNvGraphicFramePr>
          <p:nvPr/>
        </p:nvGraphicFramePr>
        <p:xfrm>
          <a:off x="1720850" y="2057400"/>
          <a:ext cx="8915400" cy="3949700"/>
        </p:xfrm>
        <a:graphic>
          <a:graphicData uri="http://schemas.openxmlformats.org/presentationml/2006/ole">
            <mc:AlternateContent xmlns:mc="http://schemas.openxmlformats.org/markup-compatibility/2006">
              <mc:Choice xmlns:v="urn:schemas-microsoft-com:vml" Requires="v">
                <p:oleObj spid="_x0000_s3098" name="Document" r:id="rId3" imgW="5596128" imgH="2685288" progId="Word.Document.8">
                  <p:embed/>
                </p:oleObj>
              </mc:Choice>
              <mc:Fallback>
                <p:oleObj name="Document" r:id="rId3" imgW="5596128" imgH="2685288"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0850" y="2057400"/>
                        <a:ext cx="8915400" cy="394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1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4A1358B-53FA-49A8-9911-3D3494AC6571}" type="slidenum">
              <a:rPr lang="en-US" sz="1200">
                <a:solidFill>
                  <a:srgbClr val="898989"/>
                </a:solidFill>
                <a:latin typeface="Times" panose="02020603050405020304" pitchFamily="18" charset="0"/>
              </a:rPr>
              <a:pPr>
                <a:spcBef>
                  <a:spcPct val="0"/>
                </a:spcBef>
                <a:buFontTx/>
                <a:buNone/>
              </a:pPr>
              <a:t>34</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val="141170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GB" sz="3600"/>
              <a:t>Requirements management planning</a:t>
            </a:r>
            <a:endParaRPr lang="en-GB" smtClean="0"/>
          </a:p>
        </p:txBody>
      </p:sp>
      <p:sp>
        <p:nvSpPr>
          <p:cNvPr id="91139" name="Rectangle 3"/>
          <p:cNvSpPr>
            <a:spLocks noGrp="1" noChangeArrowheads="1"/>
          </p:cNvSpPr>
          <p:nvPr>
            <p:ph type="body" idx="1"/>
          </p:nvPr>
        </p:nvSpPr>
        <p:spPr/>
        <p:txBody>
          <a:bodyPr/>
          <a:lstStyle/>
          <a:p>
            <a:pPr eaLnBrk="1" hangingPunct="1">
              <a:lnSpc>
                <a:spcPct val="90000"/>
              </a:lnSpc>
            </a:pPr>
            <a:r>
              <a:rPr lang="en-GB" sz="2400" dirty="0"/>
              <a:t>During the requirements engineering process, you have to plan:</a:t>
            </a:r>
          </a:p>
          <a:p>
            <a:pPr lvl="1" eaLnBrk="1" hangingPunct="1">
              <a:lnSpc>
                <a:spcPct val="90000"/>
              </a:lnSpc>
            </a:pPr>
            <a:r>
              <a:rPr lang="en-GB" sz="2000" dirty="0">
                <a:solidFill>
                  <a:srgbClr val="FF0000"/>
                </a:solidFill>
              </a:rPr>
              <a:t>Requirements identification</a:t>
            </a:r>
          </a:p>
          <a:p>
            <a:pPr lvl="2" eaLnBrk="1" hangingPunct="1">
              <a:lnSpc>
                <a:spcPct val="90000"/>
              </a:lnSpc>
            </a:pPr>
            <a:r>
              <a:rPr lang="en-GB" sz="1800" dirty="0">
                <a:solidFill>
                  <a:srgbClr val="FF0000"/>
                </a:solidFill>
              </a:rPr>
              <a:t> How requirements are individually identified;</a:t>
            </a:r>
          </a:p>
          <a:p>
            <a:pPr lvl="1" eaLnBrk="1" hangingPunct="1">
              <a:lnSpc>
                <a:spcPct val="90000"/>
              </a:lnSpc>
            </a:pPr>
            <a:r>
              <a:rPr lang="en-GB" sz="2000" dirty="0">
                <a:solidFill>
                  <a:srgbClr val="00B050"/>
                </a:solidFill>
              </a:rPr>
              <a:t>A change management process</a:t>
            </a:r>
          </a:p>
          <a:p>
            <a:pPr lvl="2" eaLnBrk="1" hangingPunct="1">
              <a:lnSpc>
                <a:spcPct val="90000"/>
              </a:lnSpc>
            </a:pPr>
            <a:r>
              <a:rPr lang="en-GB" sz="1800" dirty="0">
                <a:solidFill>
                  <a:srgbClr val="00B050"/>
                </a:solidFill>
              </a:rPr>
              <a:t>The process followed when analysing a requirements change;</a:t>
            </a:r>
          </a:p>
          <a:p>
            <a:pPr lvl="1" eaLnBrk="1" hangingPunct="1">
              <a:lnSpc>
                <a:spcPct val="90000"/>
              </a:lnSpc>
            </a:pPr>
            <a:r>
              <a:rPr lang="en-GB" sz="2000" dirty="0">
                <a:solidFill>
                  <a:srgbClr val="7030A0"/>
                </a:solidFill>
              </a:rPr>
              <a:t>Traceability policies</a:t>
            </a:r>
          </a:p>
          <a:p>
            <a:pPr lvl="2" eaLnBrk="1" hangingPunct="1">
              <a:lnSpc>
                <a:spcPct val="90000"/>
              </a:lnSpc>
            </a:pPr>
            <a:r>
              <a:rPr lang="en-GB" sz="1800" dirty="0">
                <a:solidFill>
                  <a:srgbClr val="7030A0"/>
                </a:solidFill>
              </a:rPr>
              <a:t>The amount of information about requirements relationships that is maintained;</a:t>
            </a:r>
          </a:p>
          <a:p>
            <a:pPr lvl="1" eaLnBrk="1" hangingPunct="1">
              <a:lnSpc>
                <a:spcPct val="90000"/>
              </a:lnSpc>
            </a:pPr>
            <a:r>
              <a:rPr lang="en-GB" sz="2000" dirty="0">
                <a:solidFill>
                  <a:srgbClr val="C00000"/>
                </a:solidFill>
              </a:rPr>
              <a:t>CASE tool support</a:t>
            </a:r>
          </a:p>
          <a:p>
            <a:pPr lvl="2" eaLnBrk="1" hangingPunct="1">
              <a:lnSpc>
                <a:spcPct val="90000"/>
              </a:lnSpc>
            </a:pPr>
            <a:r>
              <a:rPr lang="en-GB" sz="1800" dirty="0">
                <a:solidFill>
                  <a:srgbClr val="C00000"/>
                </a:solidFill>
              </a:rPr>
              <a:t>The tool support required to help manage requirements change;</a:t>
            </a:r>
          </a:p>
        </p:txBody>
      </p:sp>
      <p:sp>
        <p:nvSpPr>
          <p:cNvPr id="911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E6C2990-C4D5-4E37-BDAD-AB714AF38026}" type="slidenum">
              <a:rPr lang="en-US" sz="1200">
                <a:solidFill>
                  <a:srgbClr val="898989"/>
                </a:solidFill>
                <a:latin typeface="Times" panose="02020603050405020304" pitchFamily="18" charset="0"/>
              </a:rPr>
              <a:pPr>
                <a:spcBef>
                  <a:spcPct val="0"/>
                </a:spcBef>
                <a:buFontTx/>
                <a:buNone/>
              </a:pPr>
              <a:t>35</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val="3976720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 calcmode="lin" valueType="num">
                                      <p:cBhvr additive="base">
                                        <p:cTn id="7" dur="500" fill="hold"/>
                                        <p:tgtEl>
                                          <p:spTgt spid="911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113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1139">
                                            <p:txEl>
                                              <p:pRg st="1" end="1"/>
                                            </p:txEl>
                                          </p:spTgt>
                                        </p:tgtEl>
                                        <p:attrNameLst>
                                          <p:attrName>style.visibility</p:attrName>
                                        </p:attrNameLst>
                                      </p:cBhvr>
                                      <p:to>
                                        <p:strVal val="visible"/>
                                      </p:to>
                                    </p:set>
                                    <p:anim calcmode="lin" valueType="num">
                                      <p:cBhvr additive="base">
                                        <p:cTn id="11" dur="500" fill="hold"/>
                                        <p:tgtEl>
                                          <p:spTgt spid="9113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113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1139">
                                            <p:txEl>
                                              <p:pRg st="2" end="2"/>
                                            </p:txEl>
                                          </p:spTgt>
                                        </p:tgtEl>
                                        <p:attrNameLst>
                                          <p:attrName>style.visibility</p:attrName>
                                        </p:attrNameLst>
                                      </p:cBhvr>
                                      <p:to>
                                        <p:strVal val="visible"/>
                                      </p:to>
                                    </p:set>
                                    <p:anim calcmode="lin" valueType="num">
                                      <p:cBhvr additive="base">
                                        <p:cTn id="15" dur="500" fill="hold"/>
                                        <p:tgtEl>
                                          <p:spTgt spid="9113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113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1139">
                                            <p:txEl>
                                              <p:pRg st="3" end="3"/>
                                            </p:txEl>
                                          </p:spTgt>
                                        </p:tgtEl>
                                        <p:attrNameLst>
                                          <p:attrName>style.visibility</p:attrName>
                                        </p:attrNameLst>
                                      </p:cBhvr>
                                      <p:to>
                                        <p:strVal val="visible"/>
                                      </p:to>
                                    </p:set>
                                    <p:anim calcmode="lin" valueType="num">
                                      <p:cBhvr additive="base">
                                        <p:cTn id="19" dur="500" fill="hold"/>
                                        <p:tgtEl>
                                          <p:spTgt spid="9113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113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1139">
                                            <p:txEl>
                                              <p:pRg st="4" end="4"/>
                                            </p:txEl>
                                          </p:spTgt>
                                        </p:tgtEl>
                                        <p:attrNameLst>
                                          <p:attrName>style.visibility</p:attrName>
                                        </p:attrNameLst>
                                      </p:cBhvr>
                                      <p:to>
                                        <p:strVal val="visible"/>
                                      </p:to>
                                    </p:set>
                                    <p:anim calcmode="lin" valueType="num">
                                      <p:cBhvr additive="base">
                                        <p:cTn id="23" dur="500" fill="hold"/>
                                        <p:tgtEl>
                                          <p:spTgt spid="9113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1139">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1139">
                                            <p:txEl>
                                              <p:pRg st="5" end="5"/>
                                            </p:txEl>
                                          </p:spTgt>
                                        </p:tgtEl>
                                        <p:attrNameLst>
                                          <p:attrName>style.visibility</p:attrName>
                                        </p:attrNameLst>
                                      </p:cBhvr>
                                      <p:to>
                                        <p:strVal val="visible"/>
                                      </p:to>
                                    </p:set>
                                    <p:anim calcmode="lin" valueType="num">
                                      <p:cBhvr additive="base">
                                        <p:cTn id="27" dur="500" fill="hold"/>
                                        <p:tgtEl>
                                          <p:spTgt spid="9113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1139">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1139">
                                            <p:txEl>
                                              <p:pRg st="6" end="6"/>
                                            </p:txEl>
                                          </p:spTgt>
                                        </p:tgtEl>
                                        <p:attrNameLst>
                                          <p:attrName>style.visibility</p:attrName>
                                        </p:attrNameLst>
                                      </p:cBhvr>
                                      <p:to>
                                        <p:strVal val="visible"/>
                                      </p:to>
                                    </p:set>
                                    <p:anim calcmode="lin" valueType="num">
                                      <p:cBhvr additive="base">
                                        <p:cTn id="31" dur="500" fill="hold"/>
                                        <p:tgtEl>
                                          <p:spTgt spid="9113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1139">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1139">
                                            <p:txEl>
                                              <p:pRg st="7" end="7"/>
                                            </p:txEl>
                                          </p:spTgt>
                                        </p:tgtEl>
                                        <p:attrNameLst>
                                          <p:attrName>style.visibility</p:attrName>
                                        </p:attrNameLst>
                                      </p:cBhvr>
                                      <p:to>
                                        <p:strVal val="visible"/>
                                      </p:to>
                                    </p:set>
                                    <p:anim calcmode="lin" valueType="num">
                                      <p:cBhvr additive="base">
                                        <p:cTn id="35" dur="500" fill="hold"/>
                                        <p:tgtEl>
                                          <p:spTgt spid="91139">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1139">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91139">
                                            <p:txEl>
                                              <p:pRg st="8" end="8"/>
                                            </p:txEl>
                                          </p:spTgt>
                                        </p:tgtEl>
                                        <p:attrNameLst>
                                          <p:attrName>style.visibility</p:attrName>
                                        </p:attrNameLst>
                                      </p:cBhvr>
                                      <p:to>
                                        <p:strVal val="visible"/>
                                      </p:to>
                                    </p:set>
                                    <p:anim calcmode="lin" valueType="num">
                                      <p:cBhvr additive="base">
                                        <p:cTn id="39" dur="500" fill="hold"/>
                                        <p:tgtEl>
                                          <p:spTgt spid="91139">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113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GB" smtClean="0"/>
              <a:t>Traceability</a:t>
            </a:r>
          </a:p>
        </p:txBody>
      </p:sp>
      <p:sp>
        <p:nvSpPr>
          <p:cNvPr id="92163" name="Rectangle 3"/>
          <p:cNvSpPr>
            <a:spLocks noGrp="1" noChangeArrowheads="1"/>
          </p:cNvSpPr>
          <p:nvPr>
            <p:ph type="body" idx="1"/>
          </p:nvPr>
        </p:nvSpPr>
        <p:spPr>
          <a:xfrm>
            <a:off x="1638300" y="1600201"/>
            <a:ext cx="8724900" cy="4525963"/>
          </a:xfrm>
        </p:spPr>
        <p:txBody>
          <a:bodyPr/>
          <a:lstStyle/>
          <a:p>
            <a:pPr algn="just" eaLnBrk="1" hangingPunct="1"/>
            <a:r>
              <a:rPr lang="en-GB" sz="2400" dirty="0"/>
              <a:t>Traceability is concerned with the relationships between requirements, their sources and the system design</a:t>
            </a:r>
          </a:p>
          <a:p>
            <a:pPr eaLnBrk="1" hangingPunct="1"/>
            <a:r>
              <a:rPr lang="en-GB" sz="2400" dirty="0">
                <a:solidFill>
                  <a:srgbClr val="00B050"/>
                </a:solidFill>
              </a:rPr>
              <a:t>Source traceability</a:t>
            </a:r>
          </a:p>
          <a:p>
            <a:pPr lvl="1" eaLnBrk="1" hangingPunct="1"/>
            <a:r>
              <a:rPr lang="en-GB" sz="2000" dirty="0">
                <a:solidFill>
                  <a:srgbClr val="00B050"/>
                </a:solidFill>
              </a:rPr>
              <a:t>Links from requirements to stakeholders who proposed these requirements;</a:t>
            </a:r>
          </a:p>
          <a:p>
            <a:pPr eaLnBrk="1" hangingPunct="1"/>
            <a:r>
              <a:rPr lang="en-GB" sz="2400" dirty="0">
                <a:solidFill>
                  <a:srgbClr val="00B050"/>
                </a:solidFill>
              </a:rPr>
              <a:t>Requirements traceability</a:t>
            </a:r>
          </a:p>
          <a:p>
            <a:pPr lvl="1" eaLnBrk="1" hangingPunct="1"/>
            <a:r>
              <a:rPr lang="en-GB" sz="2000" dirty="0">
                <a:solidFill>
                  <a:srgbClr val="00B050"/>
                </a:solidFill>
              </a:rPr>
              <a:t>Links between dependent requirements;</a:t>
            </a:r>
          </a:p>
          <a:p>
            <a:pPr eaLnBrk="1" hangingPunct="1"/>
            <a:r>
              <a:rPr lang="en-GB" sz="2400" dirty="0">
                <a:solidFill>
                  <a:srgbClr val="00B050"/>
                </a:solidFill>
              </a:rPr>
              <a:t>Design traceability</a:t>
            </a:r>
          </a:p>
          <a:p>
            <a:pPr lvl="1" eaLnBrk="1" hangingPunct="1"/>
            <a:r>
              <a:rPr lang="en-GB" sz="2000" dirty="0">
                <a:solidFill>
                  <a:srgbClr val="00B050"/>
                </a:solidFill>
              </a:rPr>
              <a:t>Links from the requirements to the design;</a:t>
            </a:r>
          </a:p>
        </p:txBody>
      </p:sp>
      <p:sp>
        <p:nvSpPr>
          <p:cNvPr id="9216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9A0A9FC-2CCE-4159-B988-4E947D1096A1}" type="slidenum">
              <a:rPr lang="en-US" sz="1200">
                <a:solidFill>
                  <a:srgbClr val="898989"/>
                </a:solidFill>
                <a:latin typeface="Times" panose="02020603050405020304" pitchFamily="18" charset="0"/>
              </a:rPr>
              <a:pPr>
                <a:spcBef>
                  <a:spcPct val="0"/>
                </a:spcBef>
                <a:buFontTx/>
                <a:buNone/>
              </a:pPr>
              <a:t>36</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val="1301328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 calcmode="lin" valueType="num">
                                      <p:cBhvr additive="base">
                                        <p:cTn id="7" dur="500" fill="hold"/>
                                        <p:tgtEl>
                                          <p:spTgt spid="921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163">
                                            <p:txEl>
                                              <p:pRg st="1" end="1"/>
                                            </p:txEl>
                                          </p:spTgt>
                                        </p:tgtEl>
                                        <p:attrNameLst>
                                          <p:attrName>style.visibility</p:attrName>
                                        </p:attrNameLst>
                                      </p:cBhvr>
                                      <p:to>
                                        <p:strVal val="visible"/>
                                      </p:to>
                                    </p:set>
                                    <p:anim calcmode="lin" valueType="num">
                                      <p:cBhvr additive="base">
                                        <p:cTn id="13" dur="500" fill="hold"/>
                                        <p:tgtEl>
                                          <p:spTgt spid="921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6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2163">
                                            <p:txEl>
                                              <p:pRg st="2" end="2"/>
                                            </p:txEl>
                                          </p:spTgt>
                                        </p:tgtEl>
                                        <p:attrNameLst>
                                          <p:attrName>style.visibility</p:attrName>
                                        </p:attrNameLst>
                                      </p:cBhvr>
                                      <p:to>
                                        <p:strVal val="visible"/>
                                      </p:to>
                                    </p:set>
                                    <p:anim calcmode="lin" valueType="num">
                                      <p:cBhvr additive="base">
                                        <p:cTn id="17" dur="500" fill="hold"/>
                                        <p:tgtEl>
                                          <p:spTgt spid="9216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216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2163">
                                            <p:txEl>
                                              <p:pRg st="3" end="3"/>
                                            </p:txEl>
                                          </p:spTgt>
                                        </p:tgtEl>
                                        <p:attrNameLst>
                                          <p:attrName>style.visibility</p:attrName>
                                        </p:attrNameLst>
                                      </p:cBhvr>
                                      <p:to>
                                        <p:strVal val="visible"/>
                                      </p:to>
                                    </p:set>
                                    <p:anim calcmode="lin" valueType="num">
                                      <p:cBhvr additive="base">
                                        <p:cTn id="21" dur="500" fill="hold"/>
                                        <p:tgtEl>
                                          <p:spTgt spid="9216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216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2163">
                                            <p:txEl>
                                              <p:pRg st="4" end="4"/>
                                            </p:txEl>
                                          </p:spTgt>
                                        </p:tgtEl>
                                        <p:attrNameLst>
                                          <p:attrName>style.visibility</p:attrName>
                                        </p:attrNameLst>
                                      </p:cBhvr>
                                      <p:to>
                                        <p:strVal val="visible"/>
                                      </p:to>
                                    </p:set>
                                    <p:anim calcmode="lin" valueType="num">
                                      <p:cBhvr additive="base">
                                        <p:cTn id="25" dur="500" fill="hold"/>
                                        <p:tgtEl>
                                          <p:spTgt spid="9216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6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92163">
                                            <p:txEl>
                                              <p:pRg st="5" end="5"/>
                                            </p:txEl>
                                          </p:spTgt>
                                        </p:tgtEl>
                                        <p:attrNameLst>
                                          <p:attrName>style.visibility</p:attrName>
                                        </p:attrNameLst>
                                      </p:cBhvr>
                                      <p:to>
                                        <p:strVal val="visible"/>
                                      </p:to>
                                    </p:set>
                                    <p:anim calcmode="lin" valueType="num">
                                      <p:cBhvr additive="base">
                                        <p:cTn id="29" dur="500" fill="hold"/>
                                        <p:tgtEl>
                                          <p:spTgt spid="9216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216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2163">
                                            <p:txEl>
                                              <p:pRg st="6" end="6"/>
                                            </p:txEl>
                                          </p:spTgt>
                                        </p:tgtEl>
                                        <p:attrNameLst>
                                          <p:attrName>style.visibility</p:attrName>
                                        </p:attrNameLst>
                                      </p:cBhvr>
                                      <p:to>
                                        <p:strVal val="visible"/>
                                      </p:to>
                                    </p:set>
                                    <p:anim calcmode="lin" valueType="num">
                                      <p:cBhvr additive="base">
                                        <p:cTn id="33" dur="500" fill="hold"/>
                                        <p:tgtEl>
                                          <p:spTgt spid="9216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216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ChangeArrowheads="1"/>
          </p:cNvSpPr>
          <p:nvPr>
            <p:ph type="title"/>
          </p:nvPr>
        </p:nvSpPr>
        <p:spPr/>
        <p:txBody>
          <a:bodyPr/>
          <a:lstStyle/>
          <a:p>
            <a:pPr eaLnBrk="1" hangingPunct="1"/>
            <a:r>
              <a:rPr lang="en-GB" dirty="0" smtClean="0"/>
              <a:t>A traceability matrix</a:t>
            </a:r>
          </a:p>
        </p:txBody>
      </p:sp>
      <p:graphicFrame>
        <p:nvGraphicFramePr>
          <p:cNvPr id="93188" name="Object 2"/>
          <p:cNvGraphicFramePr>
            <a:graphicFrameLocks noChangeAspect="1"/>
          </p:cNvGraphicFramePr>
          <p:nvPr>
            <p:extLst>
              <p:ext uri="{D42A27DB-BD31-4B8C-83A1-F6EECF244321}">
                <p14:modId xmlns:p14="http://schemas.microsoft.com/office/powerpoint/2010/main" val="1079399101"/>
              </p:ext>
            </p:extLst>
          </p:nvPr>
        </p:nvGraphicFramePr>
        <p:xfrm>
          <a:off x="838200" y="1981200"/>
          <a:ext cx="10153650" cy="3514725"/>
        </p:xfrm>
        <a:graphic>
          <a:graphicData uri="http://schemas.openxmlformats.org/presentationml/2006/ole">
            <mc:AlternateContent xmlns:mc="http://schemas.openxmlformats.org/markup-compatibility/2006">
              <mc:Choice xmlns:v="urn:schemas-microsoft-com:vml" Requires="v">
                <p:oleObj spid="_x0000_s4122" name="Document" r:id="rId4" imgW="5486400" imgH="8229600" progId="Word.Document.8">
                  <p:embed/>
                </p:oleObj>
              </mc:Choice>
              <mc:Fallback>
                <p:oleObj name="Document" r:id="rId4" imgW="5486400" imgH="822960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t="75000"/>
                      <a:stretch>
                        <a:fillRect/>
                      </a:stretch>
                    </p:blipFill>
                    <p:spPr bwMode="auto">
                      <a:xfrm>
                        <a:off x="838200" y="1981200"/>
                        <a:ext cx="10153650" cy="351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18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3A9AAB8-31C2-4CB3-A334-8503FF05F272}" type="slidenum">
              <a:rPr lang="en-US" sz="1200">
                <a:solidFill>
                  <a:srgbClr val="898989"/>
                </a:solidFill>
                <a:latin typeface="Times" panose="02020603050405020304" pitchFamily="18" charset="0"/>
              </a:rPr>
              <a:pPr>
                <a:spcBef>
                  <a:spcPct val="0"/>
                </a:spcBef>
                <a:buFontTx/>
                <a:buNone/>
              </a:pPr>
              <a:t>37</a:t>
            </a:fld>
            <a:endParaRPr lang="en-US" sz="1200">
              <a:solidFill>
                <a:srgbClr val="898989"/>
              </a:solidFill>
              <a:latin typeface="Times" panose="02020603050405020304" pitchFamily="18" charset="0"/>
            </a:endParaRPr>
          </a:p>
        </p:txBody>
      </p:sp>
      <p:sp>
        <p:nvSpPr>
          <p:cNvPr id="2" name="TextBox 1"/>
          <p:cNvSpPr txBox="1"/>
          <p:nvPr/>
        </p:nvSpPr>
        <p:spPr>
          <a:xfrm>
            <a:off x="9391973" y="309966"/>
            <a:ext cx="2154264" cy="646331"/>
          </a:xfrm>
          <a:prstGeom prst="rect">
            <a:avLst/>
          </a:prstGeom>
          <a:noFill/>
        </p:spPr>
        <p:txBody>
          <a:bodyPr wrap="square" rtlCol="0">
            <a:spAutoFit/>
          </a:bodyPr>
          <a:lstStyle/>
          <a:p>
            <a:r>
              <a:rPr lang="en-US" dirty="0" smtClean="0"/>
              <a:t>D-dependence </a:t>
            </a:r>
          </a:p>
          <a:p>
            <a:r>
              <a:rPr lang="en-US" dirty="0" smtClean="0"/>
              <a:t>R-Relationship</a:t>
            </a:r>
            <a:endParaRPr lang="en-US" dirty="0"/>
          </a:p>
        </p:txBody>
      </p:sp>
    </p:spTree>
    <p:extLst>
      <p:ext uri="{BB962C8B-B14F-4D97-AF65-F5344CB8AC3E}">
        <p14:creationId xmlns:p14="http://schemas.microsoft.com/office/powerpoint/2010/main" val="216818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3188"/>
                                        </p:tgtEl>
                                        <p:attrNameLst>
                                          <p:attrName>style.visibility</p:attrName>
                                        </p:attrNameLst>
                                      </p:cBhvr>
                                      <p:to>
                                        <p:strVal val="visible"/>
                                      </p:to>
                                    </p:set>
                                    <p:anim calcmode="lin" valueType="num">
                                      <p:cBhvr additive="base">
                                        <p:cTn id="7" dur="500" fill="hold"/>
                                        <p:tgtEl>
                                          <p:spTgt spid="93188"/>
                                        </p:tgtEl>
                                        <p:attrNameLst>
                                          <p:attrName>ppt_x</p:attrName>
                                        </p:attrNameLst>
                                      </p:cBhvr>
                                      <p:tavLst>
                                        <p:tav tm="0">
                                          <p:val>
                                            <p:strVal val="#ppt_x"/>
                                          </p:val>
                                        </p:tav>
                                        <p:tav tm="100000">
                                          <p:val>
                                            <p:strVal val="#ppt_x"/>
                                          </p:val>
                                        </p:tav>
                                      </p:tavLst>
                                    </p:anim>
                                    <p:anim calcmode="lin" valueType="num">
                                      <p:cBhvr additive="base">
                                        <p:cTn id="8" dur="500" fill="hold"/>
                                        <p:tgtEl>
                                          <p:spTgt spid="931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GB" smtClean="0"/>
              <a:t>CASE tool support</a:t>
            </a:r>
          </a:p>
        </p:txBody>
      </p:sp>
      <p:sp>
        <p:nvSpPr>
          <p:cNvPr id="94211" name="Rectangle 3"/>
          <p:cNvSpPr>
            <a:spLocks noGrp="1" noChangeArrowheads="1"/>
          </p:cNvSpPr>
          <p:nvPr>
            <p:ph type="body" idx="1"/>
          </p:nvPr>
        </p:nvSpPr>
        <p:spPr/>
        <p:txBody>
          <a:bodyPr/>
          <a:lstStyle/>
          <a:p>
            <a:pPr eaLnBrk="1" hangingPunct="1"/>
            <a:r>
              <a:rPr lang="en-GB" sz="2400" dirty="0"/>
              <a:t>Requirements storage</a:t>
            </a:r>
          </a:p>
          <a:p>
            <a:pPr lvl="1" eaLnBrk="1" hangingPunct="1"/>
            <a:r>
              <a:rPr lang="en-GB" sz="2000" dirty="0"/>
              <a:t>Requirements should be managed in a secure, managed data store.</a:t>
            </a:r>
          </a:p>
          <a:p>
            <a:pPr eaLnBrk="1" hangingPunct="1"/>
            <a:r>
              <a:rPr lang="en-GB" sz="2400" dirty="0"/>
              <a:t>Change management</a:t>
            </a:r>
          </a:p>
          <a:p>
            <a:pPr lvl="1" eaLnBrk="1" hangingPunct="1"/>
            <a:r>
              <a:rPr lang="en-GB" sz="2000" dirty="0"/>
              <a:t>The process of change management is a workflow process whose stages can be defined and information flow between these stages partially automated.</a:t>
            </a:r>
          </a:p>
          <a:p>
            <a:pPr eaLnBrk="1" hangingPunct="1"/>
            <a:r>
              <a:rPr lang="en-GB" sz="2400" dirty="0"/>
              <a:t>Traceability management</a:t>
            </a:r>
          </a:p>
          <a:p>
            <a:pPr lvl="1" eaLnBrk="1" hangingPunct="1"/>
            <a:r>
              <a:rPr lang="en-GB" sz="2000" dirty="0"/>
              <a:t>Automated retrieval of the links between requirements.</a:t>
            </a:r>
          </a:p>
        </p:txBody>
      </p:sp>
      <p:sp>
        <p:nvSpPr>
          <p:cNvPr id="9421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044F856-6967-4B9F-890C-5A0F7639994E}" type="slidenum">
              <a:rPr lang="en-US" sz="1200">
                <a:solidFill>
                  <a:srgbClr val="898989"/>
                </a:solidFill>
                <a:latin typeface="Times" panose="02020603050405020304" pitchFamily="18" charset="0"/>
              </a:rPr>
              <a:pPr>
                <a:spcBef>
                  <a:spcPct val="0"/>
                </a:spcBef>
                <a:buFontTx/>
                <a:buNone/>
              </a:pPr>
              <a:t>38</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val="263539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 calcmode="lin" valueType="num">
                                      <p:cBhvr additive="base">
                                        <p:cTn id="7" dur="500" fill="hold"/>
                                        <p:tgtEl>
                                          <p:spTgt spid="942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42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4211">
                                            <p:txEl>
                                              <p:pRg st="1" end="1"/>
                                            </p:txEl>
                                          </p:spTgt>
                                        </p:tgtEl>
                                        <p:attrNameLst>
                                          <p:attrName>style.visibility</p:attrName>
                                        </p:attrNameLst>
                                      </p:cBhvr>
                                      <p:to>
                                        <p:strVal val="visible"/>
                                      </p:to>
                                    </p:set>
                                    <p:anim calcmode="lin" valueType="num">
                                      <p:cBhvr additive="base">
                                        <p:cTn id="11" dur="500" fill="hold"/>
                                        <p:tgtEl>
                                          <p:spTgt spid="942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42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4211">
                                            <p:txEl>
                                              <p:pRg st="2" end="2"/>
                                            </p:txEl>
                                          </p:spTgt>
                                        </p:tgtEl>
                                        <p:attrNameLst>
                                          <p:attrName>style.visibility</p:attrName>
                                        </p:attrNameLst>
                                      </p:cBhvr>
                                      <p:to>
                                        <p:strVal val="visible"/>
                                      </p:to>
                                    </p:set>
                                    <p:anim calcmode="lin" valueType="num">
                                      <p:cBhvr additive="base">
                                        <p:cTn id="17" dur="500" fill="hold"/>
                                        <p:tgtEl>
                                          <p:spTgt spid="942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421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4211">
                                            <p:txEl>
                                              <p:pRg st="3" end="3"/>
                                            </p:txEl>
                                          </p:spTgt>
                                        </p:tgtEl>
                                        <p:attrNameLst>
                                          <p:attrName>style.visibility</p:attrName>
                                        </p:attrNameLst>
                                      </p:cBhvr>
                                      <p:to>
                                        <p:strVal val="visible"/>
                                      </p:to>
                                    </p:set>
                                    <p:anim calcmode="lin" valueType="num">
                                      <p:cBhvr additive="base">
                                        <p:cTn id="21" dur="500" fill="hold"/>
                                        <p:tgtEl>
                                          <p:spTgt spid="9421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42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4211">
                                            <p:txEl>
                                              <p:pRg st="4" end="4"/>
                                            </p:txEl>
                                          </p:spTgt>
                                        </p:tgtEl>
                                        <p:attrNameLst>
                                          <p:attrName>style.visibility</p:attrName>
                                        </p:attrNameLst>
                                      </p:cBhvr>
                                      <p:to>
                                        <p:strVal val="visible"/>
                                      </p:to>
                                    </p:set>
                                    <p:anim calcmode="lin" valueType="num">
                                      <p:cBhvr additive="base">
                                        <p:cTn id="27" dur="500" fill="hold"/>
                                        <p:tgtEl>
                                          <p:spTgt spid="9421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4211">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4211">
                                            <p:txEl>
                                              <p:pRg st="5" end="5"/>
                                            </p:txEl>
                                          </p:spTgt>
                                        </p:tgtEl>
                                        <p:attrNameLst>
                                          <p:attrName>style.visibility</p:attrName>
                                        </p:attrNameLst>
                                      </p:cBhvr>
                                      <p:to>
                                        <p:strVal val="visible"/>
                                      </p:to>
                                    </p:set>
                                    <p:anim calcmode="lin" valueType="num">
                                      <p:cBhvr additive="base">
                                        <p:cTn id="31" dur="500" fill="hold"/>
                                        <p:tgtEl>
                                          <p:spTgt spid="9421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42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GB" sz="3600"/>
              <a:t>Requirements change management</a:t>
            </a:r>
            <a:endParaRPr lang="en-GB" smtClean="0"/>
          </a:p>
        </p:txBody>
      </p:sp>
      <p:sp>
        <p:nvSpPr>
          <p:cNvPr id="95235" name="Rectangle 3"/>
          <p:cNvSpPr>
            <a:spLocks noGrp="1" noChangeArrowheads="1"/>
          </p:cNvSpPr>
          <p:nvPr>
            <p:ph type="body" idx="1"/>
          </p:nvPr>
        </p:nvSpPr>
        <p:spPr/>
        <p:txBody>
          <a:bodyPr/>
          <a:lstStyle/>
          <a:p>
            <a:pPr eaLnBrk="1" hangingPunct="1">
              <a:lnSpc>
                <a:spcPct val="90000"/>
              </a:lnSpc>
            </a:pPr>
            <a:r>
              <a:rPr lang="en-GB" dirty="0" smtClean="0"/>
              <a:t>Should apply to all proposed changes to the requirements.</a:t>
            </a:r>
          </a:p>
          <a:p>
            <a:pPr eaLnBrk="1" hangingPunct="1">
              <a:lnSpc>
                <a:spcPct val="90000"/>
              </a:lnSpc>
            </a:pPr>
            <a:r>
              <a:rPr lang="en-GB" dirty="0" smtClean="0"/>
              <a:t>Principal stages</a:t>
            </a:r>
          </a:p>
          <a:p>
            <a:pPr lvl="1" eaLnBrk="1" hangingPunct="1">
              <a:lnSpc>
                <a:spcPct val="90000"/>
              </a:lnSpc>
            </a:pPr>
            <a:r>
              <a:rPr lang="en-GB" dirty="0" smtClean="0">
                <a:solidFill>
                  <a:srgbClr val="FF0000"/>
                </a:solidFill>
              </a:rPr>
              <a:t>Problem analysis</a:t>
            </a:r>
            <a:r>
              <a:rPr lang="en-GB" dirty="0" smtClean="0"/>
              <a:t>. Discuss requirements problem and propose change;</a:t>
            </a:r>
          </a:p>
          <a:p>
            <a:pPr lvl="1" eaLnBrk="1" hangingPunct="1">
              <a:lnSpc>
                <a:spcPct val="90000"/>
              </a:lnSpc>
            </a:pPr>
            <a:r>
              <a:rPr lang="en-GB" dirty="0" smtClean="0">
                <a:solidFill>
                  <a:srgbClr val="C00000"/>
                </a:solidFill>
              </a:rPr>
              <a:t>Change analysis and costing</a:t>
            </a:r>
            <a:r>
              <a:rPr lang="en-GB" dirty="0" smtClean="0"/>
              <a:t>. Assess effects of change on other requirements;</a:t>
            </a:r>
          </a:p>
          <a:p>
            <a:pPr lvl="1" eaLnBrk="1" hangingPunct="1">
              <a:lnSpc>
                <a:spcPct val="90000"/>
              </a:lnSpc>
            </a:pPr>
            <a:r>
              <a:rPr lang="en-GB" dirty="0" smtClean="0">
                <a:solidFill>
                  <a:srgbClr val="00B0F0"/>
                </a:solidFill>
              </a:rPr>
              <a:t>Change implementation</a:t>
            </a:r>
            <a:r>
              <a:rPr lang="en-GB" dirty="0" smtClean="0"/>
              <a:t>. Modify requirements document and other documents to reflect change.</a:t>
            </a:r>
          </a:p>
        </p:txBody>
      </p:sp>
      <p:sp>
        <p:nvSpPr>
          <p:cNvPr id="9523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D14F700-7F28-40AC-B5FD-9ABF2D20AC2A}" type="slidenum">
              <a:rPr lang="en-US" sz="1200">
                <a:solidFill>
                  <a:srgbClr val="898989"/>
                </a:solidFill>
                <a:latin typeface="Times" panose="02020603050405020304" pitchFamily="18" charset="0"/>
              </a:rPr>
              <a:pPr>
                <a:spcBef>
                  <a:spcPct val="0"/>
                </a:spcBef>
                <a:buFontTx/>
                <a:buNone/>
              </a:pPr>
              <a:t>39</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val="80152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 calcmode="lin" valueType="num">
                                      <p:cBhvr additive="base">
                                        <p:cTn id="7" dur="500" fill="hold"/>
                                        <p:tgtEl>
                                          <p:spTgt spid="952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52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5235">
                                            <p:txEl>
                                              <p:pRg st="1" end="1"/>
                                            </p:txEl>
                                          </p:spTgt>
                                        </p:tgtEl>
                                        <p:attrNameLst>
                                          <p:attrName>style.visibility</p:attrName>
                                        </p:attrNameLst>
                                      </p:cBhvr>
                                      <p:to>
                                        <p:strVal val="visible"/>
                                      </p:to>
                                    </p:set>
                                    <p:anim calcmode="lin" valueType="num">
                                      <p:cBhvr additive="base">
                                        <p:cTn id="13" dur="500" fill="hold"/>
                                        <p:tgtEl>
                                          <p:spTgt spid="952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523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5235">
                                            <p:txEl>
                                              <p:pRg st="2" end="2"/>
                                            </p:txEl>
                                          </p:spTgt>
                                        </p:tgtEl>
                                        <p:attrNameLst>
                                          <p:attrName>style.visibility</p:attrName>
                                        </p:attrNameLst>
                                      </p:cBhvr>
                                      <p:to>
                                        <p:strVal val="visible"/>
                                      </p:to>
                                    </p:set>
                                    <p:anim calcmode="lin" valueType="num">
                                      <p:cBhvr additive="base">
                                        <p:cTn id="17" dur="500" fill="hold"/>
                                        <p:tgtEl>
                                          <p:spTgt spid="9523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523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5235">
                                            <p:txEl>
                                              <p:pRg st="3" end="3"/>
                                            </p:txEl>
                                          </p:spTgt>
                                        </p:tgtEl>
                                        <p:attrNameLst>
                                          <p:attrName>style.visibility</p:attrName>
                                        </p:attrNameLst>
                                      </p:cBhvr>
                                      <p:to>
                                        <p:strVal val="visible"/>
                                      </p:to>
                                    </p:set>
                                    <p:anim calcmode="lin" valueType="num">
                                      <p:cBhvr additive="base">
                                        <p:cTn id="21" dur="500" fill="hold"/>
                                        <p:tgtEl>
                                          <p:spTgt spid="9523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523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5235">
                                            <p:txEl>
                                              <p:pRg st="4" end="4"/>
                                            </p:txEl>
                                          </p:spTgt>
                                        </p:tgtEl>
                                        <p:attrNameLst>
                                          <p:attrName>style.visibility</p:attrName>
                                        </p:attrNameLst>
                                      </p:cBhvr>
                                      <p:to>
                                        <p:strVal val="visible"/>
                                      </p:to>
                                    </p:set>
                                    <p:anim calcmode="lin" valueType="num">
                                      <p:cBhvr additive="base">
                                        <p:cTn id="25" dur="500" fill="hold"/>
                                        <p:tgtEl>
                                          <p:spTgt spid="9523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523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mtClean="0"/>
              <a:t>Requirements engineering</a:t>
            </a:r>
          </a:p>
        </p:txBody>
      </p:sp>
      <p:sp>
        <p:nvSpPr>
          <p:cNvPr id="5632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9D03664-A3AA-4F0D-884F-560169E41AC8}" type="slidenum">
              <a:rPr lang="en-US" sz="1200">
                <a:solidFill>
                  <a:srgbClr val="898989"/>
                </a:solidFill>
                <a:latin typeface="Times" panose="02020603050405020304" pitchFamily="18" charset="0"/>
              </a:rPr>
              <a:pPr>
                <a:spcBef>
                  <a:spcPct val="0"/>
                </a:spcBef>
                <a:buFontTx/>
                <a:buNone/>
              </a:pPr>
              <a:t>4</a:t>
            </a:fld>
            <a:endParaRPr lang="en-US" sz="1200">
              <a:solidFill>
                <a:srgbClr val="898989"/>
              </a:solidFill>
              <a:latin typeface="Times" panose="02020603050405020304" pitchFamily="18" charset="0"/>
            </a:endParaRPr>
          </a:p>
        </p:txBody>
      </p:sp>
      <p:pic>
        <p:nvPicPr>
          <p:cNvPr id="5632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385887"/>
            <a:ext cx="9906000" cy="515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208920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325"/>
                                        </p:tgtEl>
                                        <p:attrNameLst>
                                          <p:attrName>style.visibility</p:attrName>
                                        </p:attrNameLst>
                                      </p:cBhvr>
                                      <p:to>
                                        <p:strVal val="visible"/>
                                      </p:to>
                                    </p:set>
                                    <p:anim calcmode="lin" valueType="num">
                                      <p:cBhvr additive="base">
                                        <p:cTn id="7" dur="500" fill="hold"/>
                                        <p:tgtEl>
                                          <p:spTgt spid="56325"/>
                                        </p:tgtEl>
                                        <p:attrNameLst>
                                          <p:attrName>ppt_x</p:attrName>
                                        </p:attrNameLst>
                                      </p:cBhvr>
                                      <p:tavLst>
                                        <p:tav tm="0">
                                          <p:val>
                                            <p:strVal val="#ppt_x"/>
                                          </p:val>
                                        </p:tav>
                                        <p:tav tm="100000">
                                          <p:val>
                                            <p:strVal val="#ppt_x"/>
                                          </p:val>
                                        </p:tav>
                                      </p:tavLst>
                                    </p:anim>
                                    <p:anim calcmode="lin" valueType="num">
                                      <p:cBhvr additive="base">
                                        <p:cTn id="8" dur="500" fill="hold"/>
                                        <p:tgtEl>
                                          <p:spTgt spid="563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smtClean="0"/>
              <a:t>Change management</a:t>
            </a:r>
          </a:p>
        </p:txBody>
      </p:sp>
      <p:pic>
        <p:nvPicPr>
          <p:cNvPr id="96260" name="Picture 5" descr="7.13.eps                                                       001BF29EMacintosh HD                   B8AA5F2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71" y="3352801"/>
            <a:ext cx="11891248" cy="1335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3E9CFFA-8C11-44B0-8537-6931376B588C}" type="slidenum">
              <a:rPr lang="en-US" sz="1200">
                <a:solidFill>
                  <a:srgbClr val="898989"/>
                </a:solidFill>
                <a:latin typeface="Times" panose="02020603050405020304" pitchFamily="18" charset="0"/>
              </a:rPr>
              <a:pPr>
                <a:spcBef>
                  <a:spcPct val="0"/>
                </a:spcBef>
                <a:buFontTx/>
                <a:buNone/>
              </a:pPr>
              <a:t>40</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val="340908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6260"/>
                                        </p:tgtEl>
                                        <p:attrNameLst>
                                          <p:attrName>style.visibility</p:attrName>
                                        </p:attrNameLst>
                                      </p:cBhvr>
                                      <p:to>
                                        <p:strVal val="visible"/>
                                      </p:to>
                                    </p:set>
                                    <p:anim calcmode="lin" valueType="num">
                                      <p:cBhvr additive="base">
                                        <p:cTn id="7" dur="500" fill="hold"/>
                                        <p:tgtEl>
                                          <p:spTgt spid="96260"/>
                                        </p:tgtEl>
                                        <p:attrNameLst>
                                          <p:attrName>ppt_x</p:attrName>
                                        </p:attrNameLst>
                                      </p:cBhvr>
                                      <p:tavLst>
                                        <p:tav tm="0">
                                          <p:val>
                                            <p:strVal val="#ppt_x"/>
                                          </p:val>
                                        </p:tav>
                                        <p:tav tm="100000">
                                          <p:val>
                                            <p:strVal val="#ppt_x"/>
                                          </p:val>
                                        </p:tav>
                                      </p:tavLst>
                                    </p:anim>
                                    <p:anim calcmode="lin" valueType="num">
                                      <p:cBhvr additive="base">
                                        <p:cTn id="8" dur="500" fill="hold"/>
                                        <p:tgtEl>
                                          <p:spTgt spid="962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GB" smtClean="0"/>
              <a:t>Feasibility studies</a:t>
            </a:r>
          </a:p>
        </p:txBody>
      </p:sp>
      <p:sp>
        <p:nvSpPr>
          <p:cNvPr id="57347" name="Rectangle 3"/>
          <p:cNvSpPr>
            <a:spLocks noGrp="1" noChangeArrowheads="1"/>
          </p:cNvSpPr>
          <p:nvPr>
            <p:ph type="body" idx="1"/>
          </p:nvPr>
        </p:nvSpPr>
        <p:spPr/>
        <p:txBody>
          <a:bodyPr/>
          <a:lstStyle/>
          <a:p>
            <a:pPr eaLnBrk="1" hangingPunct="1"/>
            <a:r>
              <a:rPr lang="en-GB" dirty="0" smtClean="0">
                <a:solidFill>
                  <a:srgbClr val="C00000"/>
                </a:solidFill>
              </a:rPr>
              <a:t>A feasibility study decides whether or not the proposed system is worthwhile.</a:t>
            </a:r>
          </a:p>
          <a:p>
            <a:pPr eaLnBrk="1" hangingPunct="1"/>
            <a:r>
              <a:rPr lang="en-GB" dirty="0" smtClean="0">
                <a:solidFill>
                  <a:srgbClr val="00B0F0"/>
                </a:solidFill>
              </a:rPr>
              <a:t>A short focused study that checks</a:t>
            </a:r>
          </a:p>
          <a:p>
            <a:pPr lvl="1" eaLnBrk="1" hangingPunct="1"/>
            <a:r>
              <a:rPr lang="en-GB" dirty="0" smtClean="0">
                <a:solidFill>
                  <a:srgbClr val="00B0F0"/>
                </a:solidFill>
              </a:rPr>
              <a:t>If the system contributes to organisational objectives;</a:t>
            </a:r>
          </a:p>
          <a:p>
            <a:pPr lvl="1" eaLnBrk="1" hangingPunct="1"/>
            <a:r>
              <a:rPr lang="en-GB" dirty="0" smtClean="0">
                <a:solidFill>
                  <a:srgbClr val="00B0F0"/>
                </a:solidFill>
              </a:rPr>
              <a:t>If the system can be engineered using current technology and within budget;</a:t>
            </a:r>
          </a:p>
          <a:p>
            <a:pPr lvl="1" eaLnBrk="1" hangingPunct="1"/>
            <a:r>
              <a:rPr lang="en-GB" dirty="0" smtClean="0">
                <a:solidFill>
                  <a:srgbClr val="00B0F0"/>
                </a:solidFill>
              </a:rPr>
              <a:t>If the system can be integrated with other systems that are used.</a:t>
            </a:r>
          </a:p>
        </p:txBody>
      </p:sp>
      <p:sp>
        <p:nvSpPr>
          <p:cNvPr id="573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109DC8C-B6E9-4C4E-952F-D63EA71E55B1}" type="slidenum">
              <a:rPr lang="en-US" sz="1200">
                <a:solidFill>
                  <a:srgbClr val="898989"/>
                </a:solidFill>
                <a:latin typeface="Times" panose="02020603050405020304" pitchFamily="18" charset="0"/>
              </a:rPr>
              <a:pPr>
                <a:spcBef>
                  <a:spcPct val="0"/>
                </a:spcBef>
                <a:buFontTx/>
                <a:buNone/>
              </a:pPr>
              <a:t>5</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val="1934828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 calcmode="lin" valueType="num">
                                      <p:cBhvr additive="base">
                                        <p:cTn id="7" dur="500" fill="hold"/>
                                        <p:tgtEl>
                                          <p:spTgt spid="573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7347">
                                            <p:txEl>
                                              <p:pRg st="1" end="1"/>
                                            </p:txEl>
                                          </p:spTgt>
                                        </p:tgtEl>
                                        <p:attrNameLst>
                                          <p:attrName>style.visibility</p:attrName>
                                        </p:attrNameLst>
                                      </p:cBhvr>
                                      <p:to>
                                        <p:strVal val="visible"/>
                                      </p:to>
                                    </p:set>
                                    <p:anim calcmode="lin" valueType="num">
                                      <p:cBhvr additive="base">
                                        <p:cTn id="13" dur="500" fill="hold"/>
                                        <p:tgtEl>
                                          <p:spTgt spid="573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734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7347">
                                            <p:txEl>
                                              <p:pRg st="2" end="2"/>
                                            </p:txEl>
                                          </p:spTgt>
                                        </p:tgtEl>
                                        <p:attrNameLst>
                                          <p:attrName>style.visibility</p:attrName>
                                        </p:attrNameLst>
                                      </p:cBhvr>
                                      <p:to>
                                        <p:strVal val="visible"/>
                                      </p:to>
                                    </p:set>
                                    <p:anim calcmode="lin" valueType="num">
                                      <p:cBhvr additive="base">
                                        <p:cTn id="17" dur="500" fill="hold"/>
                                        <p:tgtEl>
                                          <p:spTgt spid="5734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734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7347">
                                            <p:txEl>
                                              <p:pRg st="3" end="3"/>
                                            </p:txEl>
                                          </p:spTgt>
                                        </p:tgtEl>
                                        <p:attrNameLst>
                                          <p:attrName>style.visibility</p:attrName>
                                        </p:attrNameLst>
                                      </p:cBhvr>
                                      <p:to>
                                        <p:strVal val="visible"/>
                                      </p:to>
                                    </p:set>
                                    <p:anim calcmode="lin" valueType="num">
                                      <p:cBhvr additive="base">
                                        <p:cTn id="21" dur="500" fill="hold"/>
                                        <p:tgtEl>
                                          <p:spTgt spid="5734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734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7347">
                                            <p:txEl>
                                              <p:pRg st="4" end="4"/>
                                            </p:txEl>
                                          </p:spTgt>
                                        </p:tgtEl>
                                        <p:attrNameLst>
                                          <p:attrName>style.visibility</p:attrName>
                                        </p:attrNameLst>
                                      </p:cBhvr>
                                      <p:to>
                                        <p:strVal val="visible"/>
                                      </p:to>
                                    </p:set>
                                    <p:anim calcmode="lin" valueType="num">
                                      <p:cBhvr additive="base">
                                        <p:cTn id="25" dur="500" fill="hold"/>
                                        <p:tgtEl>
                                          <p:spTgt spid="5734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734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GB" smtClean="0"/>
              <a:t>Feasibility study implementation</a:t>
            </a:r>
          </a:p>
        </p:txBody>
      </p:sp>
      <p:sp>
        <p:nvSpPr>
          <p:cNvPr id="58371" name="Rectangle 3"/>
          <p:cNvSpPr>
            <a:spLocks noGrp="1" noChangeArrowheads="1"/>
          </p:cNvSpPr>
          <p:nvPr>
            <p:ph type="body" idx="1"/>
          </p:nvPr>
        </p:nvSpPr>
        <p:spPr/>
        <p:txBody>
          <a:bodyPr/>
          <a:lstStyle/>
          <a:p>
            <a:pPr eaLnBrk="1" hangingPunct="1"/>
            <a:r>
              <a:rPr lang="en-GB" sz="2400" dirty="0"/>
              <a:t>Based on information assessment (what is required), information collection and report writing.</a:t>
            </a:r>
          </a:p>
          <a:p>
            <a:pPr eaLnBrk="1" hangingPunct="1"/>
            <a:r>
              <a:rPr lang="en-GB" sz="2400" dirty="0"/>
              <a:t>Questions for people in the organisation</a:t>
            </a:r>
          </a:p>
          <a:p>
            <a:pPr lvl="1" eaLnBrk="1" hangingPunct="1"/>
            <a:r>
              <a:rPr lang="en-GB" sz="2000" dirty="0"/>
              <a:t>What if the system </a:t>
            </a:r>
            <a:r>
              <a:rPr lang="en-GB" sz="2000" dirty="0">
                <a:solidFill>
                  <a:srgbClr val="00B0F0"/>
                </a:solidFill>
              </a:rPr>
              <a:t>wasn’t implemented?</a:t>
            </a:r>
          </a:p>
          <a:p>
            <a:pPr lvl="1" eaLnBrk="1" hangingPunct="1"/>
            <a:r>
              <a:rPr lang="en-GB" sz="2000" dirty="0"/>
              <a:t>What are </a:t>
            </a:r>
            <a:r>
              <a:rPr lang="en-GB" sz="2000" dirty="0">
                <a:solidFill>
                  <a:srgbClr val="C00000"/>
                </a:solidFill>
              </a:rPr>
              <a:t>current process problems?</a:t>
            </a:r>
          </a:p>
          <a:p>
            <a:pPr lvl="1" eaLnBrk="1" hangingPunct="1"/>
            <a:r>
              <a:rPr lang="en-GB" sz="2000" dirty="0"/>
              <a:t>How will the </a:t>
            </a:r>
            <a:r>
              <a:rPr lang="en-GB" sz="2000" dirty="0">
                <a:solidFill>
                  <a:srgbClr val="0070C0"/>
                </a:solidFill>
              </a:rPr>
              <a:t>proposed system help?</a:t>
            </a:r>
          </a:p>
          <a:p>
            <a:pPr lvl="1" eaLnBrk="1" hangingPunct="1"/>
            <a:r>
              <a:rPr lang="en-GB" sz="2000" dirty="0"/>
              <a:t>What will be </a:t>
            </a:r>
            <a:r>
              <a:rPr lang="en-GB" sz="2000" dirty="0">
                <a:solidFill>
                  <a:srgbClr val="FF0000"/>
                </a:solidFill>
              </a:rPr>
              <a:t>the integration problems?</a:t>
            </a:r>
          </a:p>
          <a:p>
            <a:pPr lvl="1" eaLnBrk="1" hangingPunct="1"/>
            <a:r>
              <a:rPr lang="en-GB" sz="2000" dirty="0"/>
              <a:t>Is new </a:t>
            </a:r>
            <a:r>
              <a:rPr lang="en-GB" sz="2000" dirty="0">
                <a:solidFill>
                  <a:srgbClr val="C00000"/>
                </a:solidFill>
              </a:rPr>
              <a:t>technology needed? What skills?</a:t>
            </a:r>
          </a:p>
          <a:p>
            <a:pPr lvl="1" eaLnBrk="1" hangingPunct="1"/>
            <a:r>
              <a:rPr lang="en-GB" sz="2000" dirty="0"/>
              <a:t>What facilities must be </a:t>
            </a:r>
            <a:r>
              <a:rPr lang="en-GB" sz="2000" dirty="0">
                <a:solidFill>
                  <a:srgbClr val="00B050"/>
                </a:solidFill>
              </a:rPr>
              <a:t>supported by the proposed syste</a:t>
            </a:r>
            <a:r>
              <a:rPr lang="en-GB" sz="2000" dirty="0"/>
              <a:t>m?</a:t>
            </a:r>
          </a:p>
        </p:txBody>
      </p:sp>
      <p:sp>
        <p:nvSpPr>
          <p:cNvPr id="583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17BC05C-1180-448B-90BE-9EDA35BA84AF}" type="slidenum">
              <a:rPr lang="en-US" sz="1200">
                <a:solidFill>
                  <a:srgbClr val="898989"/>
                </a:solidFill>
                <a:latin typeface="Times" panose="02020603050405020304" pitchFamily="18" charset="0"/>
              </a:rPr>
              <a:pPr>
                <a:spcBef>
                  <a:spcPct val="0"/>
                </a:spcBef>
                <a:buFontTx/>
                <a:buNone/>
              </a:pPr>
              <a:t>6</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val="2404498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 calcmode="lin" valueType="num">
                                      <p:cBhvr additive="base">
                                        <p:cTn id="7" dur="500" fill="hold"/>
                                        <p:tgtEl>
                                          <p:spTgt spid="583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3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8371">
                                            <p:txEl>
                                              <p:pRg st="1" end="1"/>
                                            </p:txEl>
                                          </p:spTgt>
                                        </p:tgtEl>
                                        <p:attrNameLst>
                                          <p:attrName>style.visibility</p:attrName>
                                        </p:attrNameLst>
                                      </p:cBhvr>
                                      <p:to>
                                        <p:strVal val="visible"/>
                                      </p:to>
                                    </p:set>
                                    <p:anim calcmode="lin" valueType="num">
                                      <p:cBhvr additive="base">
                                        <p:cTn id="13" dur="500" fill="hold"/>
                                        <p:tgtEl>
                                          <p:spTgt spid="583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37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8371">
                                            <p:txEl>
                                              <p:pRg st="2" end="2"/>
                                            </p:txEl>
                                          </p:spTgt>
                                        </p:tgtEl>
                                        <p:attrNameLst>
                                          <p:attrName>style.visibility</p:attrName>
                                        </p:attrNameLst>
                                      </p:cBhvr>
                                      <p:to>
                                        <p:strVal val="visible"/>
                                      </p:to>
                                    </p:set>
                                    <p:anim calcmode="lin" valueType="num">
                                      <p:cBhvr additive="base">
                                        <p:cTn id="17" dur="500" fill="hold"/>
                                        <p:tgtEl>
                                          <p:spTgt spid="5837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837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8371">
                                            <p:txEl>
                                              <p:pRg st="3" end="3"/>
                                            </p:txEl>
                                          </p:spTgt>
                                        </p:tgtEl>
                                        <p:attrNameLst>
                                          <p:attrName>style.visibility</p:attrName>
                                        </p:attrNameLst>
                                      </p:cBhvr>
                                      <p:to>
                                        <p:strVal val="visible"/>
                                      </p:to>
                                    </p:set>
                                    <p:anim calcmode="lin" valueType="num">
                                      <p:cBhvr additive="base">
                                        <p:cTn id="21" dur="500" fill="hold"/>
                                        <p:tgtEl>
                                          <p:spTgt spid="5837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837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8371">
                                            <p:txEl>
                                              <p:pRg st="4" end="4"/>
                                            </p:txEl>
                                          </p:spTgt>
                                        </p:tgtEl>
                                        <p:attrNameLst>
                                          <p:attrName>style.visibility</p:attrName>
                                        </p:attrNameLst>
                                      </p:cBhvr>
                                      <p:to>
                                        <p:strVal val="visible"/>
                                      </p:to>
                                    </p:set>
                                    <p:anim calcmode="lin" valueType="num">
                                      <p:cBhvr additive="base">
                                        <p:cTn id="25" dur="500" fill="hold"/>
                                        <p:tgtEl>
                                          <p:spTgt spid="5837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8371">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8371">
                                            <p:txEl>
                                              <p:pRg st="5" end="5"/>
                                            </p:txEl>
                                          </p:spTgt>
                                        </p:tgtEl>
                                        <p:attrNameLst>
                                          <p:attrName>style.visibility</p:attrName>
                                        </p:attrNameLst>
                                      </p:cBhvr>
                                      <p:to>
                                        <p:strVal val="visible"/>
                                      </p:to>
                                    </p:set>
                                    <p:anim calcmode="lin" valueType="num">
                                      <p:cBhvr additive="base">
                                        <p:cTn id="29" dur="500" fill="hold"/>
                                        <p:tgtEl>
                                          <p:spTgt spid="5837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8371">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8371">
                                            <p:txEl>
                                              <p:pRg st="6" end="6"/>
                                            </p:txEl>
                                          </p:spTgt>
                                        </p:tgtEl>
                                        <p:attrNameLst>
                                          <p:attrName>style.visibility</p:attrName>
                                        </p:attrNameLst>
                                      </p:cBhvr>
                                      <p:to>
                                        <p:strVal val="visible"/>
                                      </p:to>
                                    </p:set>
                                    <p:anim calcmode="lin" valueType="num">
                                      <p:cBhvr additive="base">
                                        <p:cTn id="33" dur="500" fill="hold"/>
                                        <p:tgtEl>
                                          <p:spTgt spid="58371">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8371">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8371">
                                            <p:txEl>
                                              <p:pRg st="7" end="7"/>
                                            </p:txEl>
                                          </p:spTgt>
                                        </p:tgtEl>
                                        <p:attrNameLst>
                                          <p:attrName>style.visibility</p:attrName>
                                        </p:attrNameLst>
                                      </p:cBhvr>
                                      <p:to>
                                        <p:strVal val="visible"/>
                                      </p:to>
                                    </p:set>
                                    <p:anim calcmode="lin" valueType="num">
                                      <p:cBhvr additive="base">
                                        <p:cTn id="37" dur="500" fill="hold"/>
                                        <p:tgtEl>
                                          <p:spTgt spid="5837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837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p:spPr>
        <p:txBody>
          <a:bodyPr vert="horz" lIns="90487" tIns="44450" rIns="90487" bIns="44450" rtlCol="0" anchor="ctr">
            <a:normAutofit/>
          </a:bodyPr>
          <a:lstStyle/>
          <a:p>
            <a:pPr eaLnBrk="1" hangingPunct="1"/>
            <a:r>
              <a:rPr lang="en-GB" smtClean="0"/>
              <a:t>Elicitation and analysis</a:t>
            </a:r>
          </a:p>
        </p:txBody>
      </p:sp>
      <p:sp>
        <p:nvSpPr>
          <p:cNvPr id="59395" name="Rectangle 3"/>
          <p:cNvSpPr>
            <a:spLocks noGrp="1" noChangeArrowheads="1"/>
          </p:cNvSpPr>
          <p:nvPr>
            <p:ph type="body" idx="1"/>
          </p:nvPr>
        </p:nvSpPr>
        <p:spPr>
          <a:noFill/>
        </p:spPr>
        <p:txBody>
          <a:bodyPr vert="horz" lIns="90487" tIns="44450" rIns="90487" bIns="44450" rtlCol="0">
            <a:normAutofit/>
          </a:bodyPr>
          <a:lstStyle/>
          <a:p>
            <a:pPr algn="just" eaLnBrk="1" hangingPunct="1"/>
            <a:r>
              <a:rPr lang="en-GB" sz="2400" dirty="0">
                <a:solidFill>
                  <a:srgbClr val="C00000"/>
                </a:solidFill>
              </a:rPr>
              <a:t>Sometimes called requirements elicitation or requirements discovery.</a:t>
            </a:r>
          </a:p>
          <a:p>
            <a:pPr algn="just" eaLnBrk="1" hangingPunct="1"/>
            <a:r>
              <a:rPr lang="en-GB" sz="2400" dirty="0">
                <a:solidFill>
                  <a:srgbClr val="C00000"/>
                </a:solidFill>
              </a:rPr>
              <a:t>Involves technical staff working with customers to find out about the application domain, the services that the system should provide and the system’s operational constraints.</a:t>
            </a:r>
          </a:p>
          <a:p>
            <a:pPr algn="just" eaLnBrk="1" hangingPunct="1"/>
            <a:r>
              <a:rPr lang="en-GB" sz="2400" dirty="0">
                <a:solidFill>
                  <a:srgbClr val="002060"/>
                </a:solidFill>
              </a:rPr>
              <a:t>May involve end-users, managers, engineers involved in maintenance, domain experts, trade unions, etc. These are called </a:t>
            </a:r>
            <a:r>
              <a:rPr lang="en-GB" sz="2400" i="1" dirty="0">
                <a:solidFill>
                  <a:srgbClr val="002060"/>
                </a:solidFill>
              </a:rPr>
              <a:t>stakeholders</a:t>
            </a:r>
            <a:r>
              <a:rPr lang="en-GB" sz="2400" i="1" dirty="0">
                <a:solidFill>
                  <a:srgbClr val="C00000"/>
                </a:solidFill>
              </a:rPr>
              <a:t>.</a:t>
            </a:r>
          </a:p>
        </p:txBody>
      </p:sp>
      <p:sp>
        <p:nvSpPr>
          <p:cNvPr id="5939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AE654C1-908C-4933-B503-450EBA3CC681}" type="slidenum">
              <a:rPr lang="en-US" sz="1200">
                <a:solidFill>
                  <a:srgbClr val="898989"/>
                </a:solidFill>
                <a:latin typeface="Times" panose="02020603050405020304" pitchFamily="18" charset="0"/>
              </a:rPr>
              <a:pPr>
                <a:spcBef>
                  <a:spcPct val="0"/>
                </a:spcBef>
                <a:buFontTx/>
                <a:buNone/>
              </a:pPr>
              <a:t>7</a:t>
            </a:fld>
            <a:endParaRPr lang="en-US" sz="1200">
              <a:solidFill>
                <a:srgbClr val="898989"/>
              </a:solidFill>
              <a:latin typeface="Times" panose="02020603050405020304" pitchFamily="18" charset="0"/>
            </a:endParaRPr>
          </a:p>
        </p:txBody>
      </p:sp>
    </p:spTree>
    <p:extLst>
      <p:ext uri="{BB962C8B-B14F-4D97-AF65-F5344CB8AC3E}">
        <p14:creationId xmlns:p14="http://schemas.microsoft.com/office/powerpoint/2010/main" val="14754579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 calcmode="lin" valueType="num">
                                      <p:cBhvr additive="base">
                                        <p:cTn id="7" dur="500" fill="hold"/>
                                        <p:tgtEl>
                                          <p:spTgt spid="593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3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9395">
                                            <p:txEl>
                                              <p:pRg st="1" end="1"/>
                                            </p:txEl>
                                          </p:spTgt>
                                        </p:tgtEl>
                                        <p:attrNameLst>
                                          <p:attrName>style.visibility</p:attrName>
                                        </p:attrNameLst>
                                      </p:cBhvr>
                                      <p:to>
                                        <p:strVal val="visible"/>
                                      </p:to>
                                    </p:set>
                                    <p:anim calcmode="lin" valueType="num">
                                      <p:cBhvr additive="base">
                                        <p:cTn id="13" dur="500" fill="hold"/>
                                        <p:tgtEl>
                                          <p:spTgt spid="593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93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9395">
                                            <p:txEl>
                                              <p:pRg st="2" end="2"/>
                                            </p:txEl>
                                          </p:spTgt>
                                        </p:tgtEl>
                                        <p:attrNameLst>
                                          <p:attrName>style.visibility</p:attrName>
                                        </p:attrNameLst>
                                      </p:cBhvr>
                                      <p:to>
                                        <p:strVal val="visible"/>
                                      </p:to>
                                    </p:set>
                                    <p:anim calcmode="lin" valueType="num">
                                      <p:cBhvr additive="base">
                                        <p:cTn id="19" dur="500" fill="hold"/>
                                        <p:tgtEl>
                                          <p:spTgt spid="593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939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pPr algn="l"/>
            <a:r>
              <a:rPr lang="en-US" sz="3200"/>
              <a:t>The requirements elicitation and analysis process</a:t>
            </a:r>
          </a:p>
        </p:txBody>
      </p:sp>
      <p:sp>
        <p:nvSpPr>
          <p:cNvPr id="6041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F76C7F7-5CE9-4C78-8933-1F23662DDB62}" type="slidenum">
              <a:rPr lang="en-US" sz="1200">
                <a:solidFill>
                  <a:srgbClr val="898989"/>
                </a:solidFill>
                <a:latin typeface="Times" panose="02020603050405020304" pitchFamily="18" charset="0"/>
              </a:rPr>
              <a:pPr>
                <a:spcBef>
                  <a:spcPct val="0"/>
                </a:spcBef>
                <a:buFontTx/>
                <a:buNone/>
              </a:pPr>
              <a:t>8</a:t>
            </a:fld>
            <a:endParaRPr lang="en-US" sz="1200">
              <a:solidFill>
                <a:srgbClr val="898989"/>
              </a:solidFill>
              <a:latin typeface="Times" panose="02020603050405020304" pitchFamily="18" charset="0"/>
            </a:endParaRPr>
          </a:p>
        </p:txBody>
      </p:sp>
      <p:pic>
        <p:nvPicPr>
          <p:cNvPr id="6042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705100" y="2100263"/>
            <a:ext cx="6781800" cy="3524250"/>
          </a:xfrm>
          <a:noFill/>
        </p:spPr>
      </p:pic>
    </p:spTree>
    <p:extLst>
      <p:ext uri="{BB962C8B-B14F-4D97-AF65-F5344CB8AC3E}">
        <p14:creationId xmlns:p14="http://schemas.microsoft.com/office/powerpoint/2010/main" val="200837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420"/>
                                        </p:tgtEl>
                                        <p:attrNameLst>
                                          <p:attrName>style.visibility</p:attrName>
                                        </p:attrNameLst>
                                      </p:cBhvr>
                                      <p:to>
                                        <p:strVal val="visible"/>
                                      </p:to>
                                    </p:set>
                                    <p:anim calcmode="lin" valueType="num">
                                      <p:cBhvr additive="base">
                                        <p:cTn id="7" dur="500" fill="hold"/>
                                        <p:tgtEl>
                                          <p:spTgt spid="60420"/>
                                        </p:tgtEl>
                                        <p:attrNameLst>
                                          <p:attrName>ppt_x</p:attrName>
                                        </p:attrNameLst>
                                      </p:cBhvr>
                                      <p:tavLst>
                                        <p:tav tm="0">
                                          <p:val>
                                            <p:strVal val="#ppt_x"/>
                                          </p:val>
                                        </p:tav>
                                        <p:tav tm="100000">
                                          <p:val>
                                            <p:strVal val="#ppt_x"/>
                                          </p:val>
                                        </p:tav>
                                      </p:tavLst>
                                    </p:anim>
                                    <p:anim calcmode="lin" valueType="num">
                                      <p:cBhvr additive="base">
                                        <p:cTn id="8" dur="500" fill="hold"/>
                                        <p:tgtEl>
                                          <p:spTgt spid="604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p:spPr>
        <p:txBody>
          <a:bodyPr vert="horz" lIns="90487" tIns="44450" rIns="90487" bIns="44450" rtlCol="0" anchor="ctr">
            <a:normAutofit/>
          </a:bodyPr>
          <a:lstStyle/>
          <a:p>
            <a:pPr eaLnBrk="1" hangingPunct="1"/>
            <a:r>
              <a:rPr lang="en-GB" smtClean="0"/>
              <a:t>Process activities</a:t>
            </a:r>
          </a:p>
        </p:txBody>
      </p:sp>
      <p:sp>
        <p:nvSpPr>
          <p:cNvPr id="62467" name="Rectangle 3"/>
          <p:cNvSpPr>
            <a:spLocks noGrp="1" noChangeArrowheads="1"/>
          </p:cNvSpPr>
          <p:nvPr>
            <p:ph type="body" idx="1"/>
          </p:nvPr>
        </p:nvSpPr>
        <p:spPr>
          <a:noFill/>
        </p:spPr>
        <p:txBody>
          <a:bodyPr vert="horz" lIns="90487" tIns="44450" rIns="90487" bIns="44450" rtlCol="0">
            <a:normAutofit lnSpcReduction="10000"/>
          </a:bodyPr>
          <a:lstStyle/>
          <a:p>
            <a:pPr eaLnBrk="1" hangingPunct="1">
              <a:lnSpc>
                <a:spcPct val="90000"/>
              </a:lnSpc>
            </a:pPr>
            <a:endParaRPr lang="en-GB" sz="2400" dirty="0" smtClean="0">
              <a:solidFill>
                <a:srgbClr val="FF0000"/>
              </a:solidFill>
            </a:endParaRPr>
          </a:p>
          <a:p>
            <a:r>
              <a:rPr lang="en-GB" sz="2400" dirty="0"/>
              <a:t>A very general process model of the elicitation </a:t>
            </a:r>
            <a:r>
              <a:rPr lang="en-GB" sz="2400" dirty="0" smtClean="0"/>
              <a:t>and analysis </a:t>
            </a:r>
            <a:r>
              <a:rPr lang="en-GB" sz="2400" dirty="0"/>
              <a:t>process is shown </a:t>
            </a:r>
            <a:r>
              <a:rPr lang="en-GB" sz="2400" dirty="0" smtClean="0"/>
              <a:t>in Fig</a:t>
            </a:r>
            <a:endParaRPr lang="en-GB" sz="2400" dirty="0" smtClean="0">
              <a:solidFill>
                <a:srgbClr val="FF0000"/>
              </a:solidFill>
            </a:endParaRPr>
          </a:p>
          <a:p>
            <a:pPr eaLnBrk="1" hangingPunct="1">
              <a:lnSpc>
                <a:spcPct val="90000"/>
              </a:lnSpc>
            </a:pPr>
            <a:r>
              <a:rPr lang="en-GB" sz="2400" dirty="0" smtClean="0">
                <a:solidFill>
                  <a:srgbClr val="FF0000"/>
                </a:solidFill>
              </a:rPr>
              <a:t>Requirements </a:t>
            </a:r>
            <a:r>
              <a:rPr lang="en-GB" sz="2400" dirty="0">
                <a:solidFill>
                  <a:srgbClr val="FF0000"/>
                </a:solidFill>
              </a:rPr>
              <a:t>discovery</a:t>
            </a:r>
          </a:p>
          <a:p>
            <a:pPr lvl="1" eaLnBrk="1" hangingPunct="1">
              <a:lnSpc>
                <a:spcPct val="90000"/>
              </a:lnSpc>
            </a:pPr>
            <a:r>
              <a:rPr lang="en-GB" sz="2000" dirty="0">
                <a:solidFill>
                  <a:srgbClr val="FF0000"/>
                </a:solidFill>
              </a:rPr>
              <a:t>Interacting with stakeholders to discover their requirements. Domain requirements are also discovered at this stage.</a:t>
            </a:r>
          </a:p>
          <a:p>
            <a:pPr eaLnBrk="1" hangingPunct="1">
              <a:lnSpc>
                <a:spcPct val="90000"/>
              </a:lnSpc>
            </a:pPr>
            <a:r>
              <a:rPr lang="en-GB" sz="2400" dirty="0">
                <a:solidFill>
                  <a:srgbClr val="002060"/>
                </a:solidFill>
              </a:rPr>
              <a:t>Requirements classification and organisation</a:t>
            </a:r>
          </a:p>
          <a:p>
            <a:pPr lvl="1" eaLnBrk="1" hangingPunct="1">
              <a:lnSpc>
                <a:spcPct val="90000"/>
              </a:lnSpc>
            </a:pPr>
            <a:r>
              <a:rPr lang="en-GB" sz="2000" dirty="0">
                <a:solidFill>
                  <a:srgbClr val="002060"/>
                </a:solidFill>
              </a:rPr>
              <a:t>Groups related requirements and organises them into coherent clusters.</a:t>
            </a:r>
          </a:p>
          <a:p>
            <a:pPr eaLnBrk="1" hangingPunct="1">
              <a:lnSpc>
                <a:spcPct val="90000"/>
              </a:lnSpc>
            </a:pPr>
            <a:r>
              <a:rPr lang="en-GB" sz="2400" dirty="0">
                <a:solidFill>
                  <a:srgbClr val="C00000"/>
                </a:solidFill>
              </a:rPr>
              <a:t>Prioritisation and negotiation</a:t>
            </a:r>
          </a:p>
          <a:p>
            <a:pPr lvl="1" eaLnBrk="1" hangingPunct="1">
              <a:lnSpc>
                <a:spcPct val="90000"/>
              </a:lnSpc>
            </a:pPr>
            <a:r>
              <a:rPr lang="en-GB" sz="2000" dirty="0">
                <a:solidFill>
                  <a:srgbClr val="C00000"/>
                </a:solidFill>
              </a:rPr>
              <a:t>Prioritising requirements and resolving requirements conflicts.</a:t>
            </a:r>
          </a:p>
          <a:p>
            <a:pPr eaLnBrk="1" hangingPunct="1">
              <a:lnSpc>
                <a:spcPct val="90000"/>
              </a:lnSpc>
            </a:pPr>
            <a:r>
              <a:rPr lang="en-GB" sz="2400" dirty="0">
                <a:solidFill>
                  <a:srgbClr val="00B050"/>
                </a:solidFill>
              </a:rPr>
              <a:t>Requirements documentation</a:t>
            </a:r>
          </a:p>
          <a:p>
            <a:pPr lvl="1" eaLnBrk="1" hangingPunct="1">
              <a:lnSpc>
                <a:spcPct val="90000"/>
              </a:lnSpc>
            </a:pPr>
            <a:r>
              <a:rPr lang="en-GB" sz="2000" dirty="0">
                <a:solidFill>
                  <a:srgbClr val="00B050"/>
                </a:solidFill>
              </a:rPr>
              <a:t>Requirements are documented and input into the next round of the spiral.</a:t>
            </a:r>
          </a:p>
        </p:txBody>
      </p:sp>
      <p:sp>
        <p:nvSpPr>
          <p:cNvPr id="6246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D55FDDC-55EB-4577-9B95-723DEA3D5D3A}" type="slidenum">
              <a:rPr lang="en-US" sz="1200">
                <a:solidFill>
                  <a:srgbClr val="898989"/>
                </a:solidFill>
                <a:latin typeface="Times" panose="02020603050405020304" pitchFamily="18" charset="0"/>
              </a:rPr>
              <a:pPr>
                <a:spcBef>
                  <a:spcPct val="0"/>
                </a:spcBef>
                <a:buFontTx/>
                <a:buNone/>
              </a:pPr>
              <a:t>9</a:t>
            </a:fld>
            <a:endParaRPr lang="en-US" sz="1200">
              <a:solidFill>
                <a:srgbClr val="898989"/>
              </a:solidFill>
              <a:latin typeface="Times" panose="02020603050405020304" pitchFamily="18" charset="0"/>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7805133" y="201500"/>
            <a:ext cx="3180545" cy="1652811"/>
          </a:xfrm>
          <a:prstGeom prst="rect">
            <a:avLst/>
          </a:prstGeom>
          <a:noFill/>
        </p:spPr>
      </p:pic>
    </p:spTree>
    <p:extLst>
      <p:ext uri="{BB962C8B-B14F-4D97-AF65-F5344CB8AC3E}">
        <p14:creationId xmlns:p14="http://schemas.microsoft.com/office/powerpoint/2010/main" val="28944552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2467">
                                            <p:txEl>
                                              <p:pRg st="2" end="2"/>
                                            </p:txEl>
                                          </p:spTgt>
                                        </p:tgtEl>
                                        <p:attrNameLst>
                                          <p:attrName>style.visibility</p:attrName>
                                        </p:attrNameLst>
                                      </p:cBhvr>
                                      <p:to>
                                        <p:strVal val="visible"/>
                                      </p:to>
                                    </p:set>
                                    <p:anim calcmode="lin" valueType="num">
                                      <p:cBhvr additive="base">
                                        <p:cTn id="7" dur="500" fill="hold"/>
                                        <p:tgtEl>
                                          <p:spTgt spid="6246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46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2467">
                                            <p:txEl>
                                              <p:pRg st="3" end="3"/>
                                            </p:txEl>
                                          </p:spTgt>
                                        </p:tgtEl>
                                        <p:attrNameLst>
                                          <p:attrName>style.visibility</p:attrName>
                                        </p:attrNameLst>
                                      </p:cBhvr>
                                      <p:to>
                                        <p:strVal val="visible"/>
                                      </p:to>
                                    </p:set>
                                    <p:anim calcmode="lin" valueType="num">
                                      <p:cBhvr additive="base">
                                        <p:cTn id="11" dur="500" fill="hold"/>
                                        <p:tgtEl>
                                          <p:spTgt spid="62467">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24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2467">
                                            <p:txEl>
                                              <p:pRg st="4" end="4"/>
                                            </p:txEl>
                                          </p:spTgt>
                                        </p:tgtEl>
                                        <p:attrNameLst>
                                          <p:attrName>style.visibility</p:attrName>
                                        </p:attrNameLst>
                                      </p:cBhvr>
                                      <p:to>
                                        <p:strVal val="visible"/>
                                      </p:to>
                                    </p:set>
                                    <p:anim calcmode="lin" valueType="num">
                                      <p:cBhvr additive="base">
                                        <p:cTn id="17" dur="500" fill="hold"/>
                                        <p:tgtEl>
                                          <p:spTgt spid="62467">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2467">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2467">
                                            <p:txEl>
                                              <p:pRg st="5" end="5"/>
                                            </p:txEl>
                                          </p:spTgt>
                                        </p:tgtEl>
                                        <p:attrNameLst>
                                          <p:attrName>style.visibility</p:attrName>
                                        </p:attrNameLst>
                                      </p:cBhvr>
                                      <p:to>
                                        <p:strVal val="visible"/>
                                      </p:to>
                                    </p:set>
                                    <p:anim calcmode="lin" valueType="num">
                                      <p:cBhvr additive="base">
                                        <p:cTn id="21" dur="500" fill="hold"/>
                                        <p:tgtEl>
                                          <p:spTgt spid="62467">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24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2467">
                                            <p:txEl>
                                              <p:pRg st="6" end="6"/>
                                            </p:txEl>
                                          </p:spTgt>
                                        </p:tgtEl>
                                        <p:attrNameLst>
                                          <p:attrName>style.visibility</p:attrName>
                                        </p:attrNameLst>
                                      </p:cBhvr>
                                      <p:to>
                                        <p:strVal val="visible"/>
                                      </p:to>
                                    </p:set>
                                    <p:anim calcmode="lin" valueType="num">
                                      <p:cBhvr additive="base">
                                        <p:cTn id="27" dur="500" fill="hold"/>
                                        <p:tgtEl>
                                          <p:spTgt spid="62467">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2467">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2467">
                                            <p:txEl>
                                              <p:pRg st="7" end="7"/>
                                            </p:txEl>
                                          </p:spTgt>
                                        </p:tgtEl>
                                        <p:attrNameLst>
                                          <p:attrName>style.visibility</p:attrName>
                                        </p:attrNameLst>
                                      </p:cBhvr>
                                      <p:to>
                                        <p:strVal val="visible"/>
                                      </p:to>
                                    </p:set>
                                    <p:anim calcmode="lin" valueType="num">
                                      <p:cBhvr additive="base">
                                        <p:cTn id="31" dur="500" fill="hold"/>
                                        <p:tgtEl>
                                          <p:spTgt spid="62467">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246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2467">
                                            <p:txEl>
                                              <p:pRg st="8" end="8"/>
                                            </p:txEl>
                                          </p:spTgt>
                                        </p:tgtEl>
                                        <p:attrNameLst>
                                          <p:attrName>style.visibility</p:attrName>
                                        </p:attrNameLst>
                                      </p:cBhvr>
                                      <p:to>
                                        <p:strVal val="visible"/>
                                      </p:to>
                                    </p:set>
                                    <p:anim calcmode="lin" valueType="num">
                                      <p:cBhvr additive="base">
                                        <p:cTn id="37" dur="500" fill="hold"/>
                                        <p:tgtEl>
                                          <p:spTgt spid="62467">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2467">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62467">
                                            <p:txEl>
                                              <p:pRg st="9" end="9"/>
                                            </p:txEl>
                                          </p:spTgt>
                                        </p:tgtEl>
                                        <p:attrNameLst>
                                          <p:attrName>style.visibility</p:attrName>
                                        </p:attrNameLst>
                                      </p:cBhvr>
                                      <p:to>
                                        <p:strVal val="visible"/>
                                      </p:to>
                                    </p:set>
                                    <p:anim calcmode="lin" valueType="num">
                                      <p:cBhvr additive="base">
                                        <p:cTn id="41" dur="500" fill="hold"/>
                                        <p:tgtEl>
                                          <p:spTgt spid="62467">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246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500" fill="hold"/>
                                        <p:tgtEl>
                                          <p:spTgt spid="6"/>
                                        </p:tgtEl>
                                        <p:attrNameLst>
                                          <p:attrName>ppt_x</p:attrName>
                                        </p:attrNameLst>
                                      </p:cBhvr>
                                      <p:tavLst>
                                        <p:tav tm="0">
                                          <p:val>
                                            <p:strVal val="#ppt_x"/>
                                          </p:val>
                                        </p:tav>
                                        <p:tav tm="100000">
                                          <p:val>
                                            <p:strVal val="#ppt_x"/>
                                          </p:val>
                                        </p:tav>
                                      </p:tavLst>
                                    </p:anim>
                                    <p:anim calcmode="lin" valueType="num">
                                      <p:cBhvr additive="base">
                                        <p:cTn id="4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3B0D5A534DC20419EB8035CB6DE3815" ma:contentTypeVersion="4" ma:contentTypeDescription="Create a new document." ma:contentTypeScope="" ma:versionID="e4f6a2d46cec26908f62c6d62c9a98ad">
  <xsd:schema xmlns:xsd="http://www.w3.org/2001/XMLSchema" xmlns:xs="http://www.w3.org/2001/XMLSchema" xmlns:p="http://schemas.microsoft.com/office/2006/metadata/properties" xmlns:ns2="2fa0596d-1813-431b-af09-91f7fdc5d78d" xmlns:ns3="b8916875-e42b-4b9c-872f-88f20f10cd61" targetNamespace="http://schemas.microsoft.com/office/2006/metadata/properties" ma:root="true" ma:fieldsID="ad03d38047c529f0e0b952f6d7cee67b" ns2:_="" ns3:_="">
    <xsd:import namespace="2fa0596d-1813-431b-af09-91f7fdc5d78d"/>
    <xsd:import namespace="b8916875-e42b-4b9c-872f-88f20f10cd6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a0596d-1813-431b-af09-91f7fdc5d7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8916875-e42b-4b9c-872f-88f20f10cd6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FB921EA-34CA-474C-92C1-693B5F4FF01C}"/>
</file>

<file path=customXml/itemProps2.xml><?xml version="1.0" encoding="utf-8"?>
<ds:datastoreItem xmlns:ds="http://schemas.openxmlformats.org/officeDocument/2006/customXml" ds:itemID="{6D538883-EC8E-4D7F-8E80-FCB643CD6BCC}"/>
</file>

<file path=customXml/itemProps3.xml><?xml version="1.0" encoding="utf-8"?>
<ds:datastoreItem xmlns:ds="http://schemas.openxmlformats.org/officeDocument/2006/customXml" ds:itemID="{57F0CB83-2929-40BA-9066-C4ADA17CB2E5}"/>
</file>

<file path=docProps/app.xml><?xml version="1.0" encoding="utf-8"?>
<Properties xmlns="http://schemas.openxmlformats.org/officeDocument/2006/extended-properties" xmlns:vt="http://schemas.openxmlformats.org/officeDocument/2006/docPropsVTypes">
  <TotalTime>841</TotalTime>
  <Words>1849</Words>
  <Application>Microsoft Office PowerPoint</Application>
  <PresentationFormat>Widescreen</PresentationFormat>
  <Paragraphs>279</Paragraphs>
  <Slides>40</Slides>
  <Notes>2</Notes>
  <HiddenSlides>2</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8" baseType="lpstr">
      <vt:lpstr>Arial</vt:lpstr>
      <vt:lpstr>Calibri</vt:lpstr>
      <vt:lpstr>Calibri Light</vt:lpstr>
      <vt:lpstr>Formata Regular</vt:lpstr>
      <vt:lpstr>Times</vt:lpstr>
      <vt:lpstr>Zapf Dingbats</vt:lpstr>
      <vt:lpstr>Office Theme</vt:lpstr>
      <vt:lpstr>Document</vt:lpstr>
      <vt:lpstr>Requirements Engineering Processes</vt:lpstr>
      <vt:lpstr>Requirements engineering processes</vt:lpstr>
      <vt:lpstr>The requirements engineering process</vt:lpstr>
      <vt:lpstr>Requirements engineering</vt:lpstr>
      <vt:lpstr>Feasibility studies</vt:lpstr>
      <vt:lpstr>Feasibility study implementation</vt:lpstr>
      <vt:lpstr>Elicitation and analysis</vt:lpstr>
      <vt:lpstr>The requirements elicitation and analysis process</vt:lpstr>
      <vt:lpstr>Process activities</vt:lpstr>
      <vt:lpstr>Problems of requirements analysis</vt:lpstr>
      <vt:lpstr>Requirements discovery</vt:lpstr>
      <vt:lpstr>ATM stakeholders</vt:lpstr>
      <vt:lpstr>Viewpoints</vt:lpstr>
      <vt:lpstr>Types of viewpoint</vt:lpstr>
      <vt:lpstr>LIBSYS viewpoint hierarchy</vt:lpstr>
      <vt:lpstr>Interviewing As a practice in Requirements collection</vt:lpstr>
      <vt:lpstr>Interviews in practice</vt:lpstr>
      <vt:lpstr>Effective interviewers</vt:lpstr>
      <vt:lpstr>Scenarios(As part of Specifications)</vt:lpstr>
      <vt:lpstr>LIBSYS scenario (1)</vt:lpstr>
      <vt:lpstr>LIBSYS scenario (2)</vt:lpstr>
      <vt:lpstr>Use cases</vt:lpstr>
      <vt:lpstr>Article printing use-case</vt:lpstr>
      <vt:lpstr>LIBSYS use cases</vt:lpstr>
      <vt:lpstr>Article printing</vt:lpstr>
      <vt:lpstr>Requirements validation</vt:lpstr>
      <vt:lpstr>Requirements checking- Characteristics</vt:lpstr>
      <vt:lpstr>Requirements validation techniques</vt:lpstr>
      <vt:lpstr>Requirements reviews</vt:lpstr>
      <vt:lpstr>Requirements management</vt:lpstr>
      <vt:lpstr>Requirements change</vt:lpstr>
      <vt:lpstr>Requirements evolution</vt:lpstr>
      <vt:lpstr>Enduring and volatile requirements</vt:lpstr>
      <vt:lpstr>Requirements classification</vt:lpstr>
      <vt:lpstr>Requirements management planning</vt:lpstr>
      <vt:lpstr>Traceability</vt:lpstr>
      <vt:lpstr>A traceability matrix</vt:lpstr>
      <vt:lpstr>CASE tool support</vt:lpstr>
      <vt:lpstr>Requirements change management</vt:lpstr>
      <vt:lpstr>Change management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Requirements Engineering Processes</dc:title>
  <dc:creator>prathap rudra</dc:creator>
  <cp:lastModifiedBy>brprathap</cp:lastModifiedBy>
  <cp:revision>27</cp:revision>
  <dcterms:created xsi:type="dcterms:W3CDTF">2013-12-03T01:24:18Z</dcterms:created>
  <dcterms:modified xsi:type="dcterms:W3CDTF">2015-12-02T08:19:42Z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0x010100B3B0D5A534DC20419EB8035CB6DE3815</vt:lpwstr>
  </property>
</Properties>
</file>