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atuk.com/tools/SCM_tools.html" TargetMode="External"/><Relationship Id="rId7" Type="http://schemas.openxmlformats.org/officeDocument/2006/relationships/hyperlink" Target="http://www.cmcrossroads.com/cm-resources/tools/commercial-cm-tools" TargetMode="External"/><Relationship Id="rId2" Type="http://schemas.openxmlformats.org/officeDocument/2006/relationships/hyperlink" Target="http://www.daveeaton.com/scm/CMTo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son.org/TULARC/business/config-version-management-tools/69-CM-Tools-With-World-Wide-Web-Sites.html" TargetMode="External"/><Relationship Id="rId5" Type="http://schemas.openxmlformats.org/officeDocument/2006/relationships/hyperlink" Target="http://www.google.com/Top/Computers/Software/Configuration_Management/Tools/" TargetMode="External"/><Relationship Id="rId4" Type="http://schemas.openxmlformats.org/officeDocument/2006/relationships/hyperlink" Target="http://www.snuffybear.com/ucmcentral_new_vendorlinks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991196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smtClean="0">
                <a:latin typeface="Arial" pitchFamily="34" charset="0"/>
              </a:rPr>
              <a:t/>
            </a:r>
            <a:br>
              <a:rPr lang="en-US" altLang="en-US" sz="4800" smtClean="0">
                <a:latin typeface="Arial" pitchFamily="34" charset="0"/>
              </a:rPr>
            </a:br>
            <a:r>
              <a:rPr lang="en-US" altLang="en-US" sz="4800" smtClean="0">
                <a:latin typeface="Arial" pitchFamily="34" charset="0"/>
              </a:rPr>
              <a:t>Change Management(SCM) </a:t>
            </a:r>
            <a:r>
              <a:rPr lang="en-US" altLang="en-US" sz="1800" smtClean="0">
                <a:latin typeface="Arial" pitchFamily="34" charset="0"/>
              </a:rPr>
              <a:t/>
            </a:r>
            <a:br>
              <a:rPr lang="en-US" altLang="en-US" sz="1800" smtClean="0">
                <a:latin typeface="Arial" pitchFamily="34" charset="0"/>
              </a:rPr>
            </a:br>
            <a:r>
              <a:rPr lang="en-US" altLang="en-US" sz="1800" smtClean="0">
                <a:latin typeface="Arial" pitchFamily="34" charset="0"/>
              </a:rPr>
              <a:t/>
            </a:r>
            <a:br>
              <a:rPr lang="en-US" altLang="en-US" sz="1800" smtClean="0">
                <a:latin typeface="Arial" pitchFamily="34" charset="0"/>
              </a:rPr>
            </a:br>
            <a:r>
              <a:rPr lang="en-US" altLang="en-US" sz="1800" smtClean="0">
                <a:latin typeface="Arial" pitchFamily="34" charset="0"/>
              </a:rPr>
              <a:t> 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123606"/>
            <a:ext cx="3962400" cy="1753791"/>
          </a:xfrm>
        </p:spPr>
        <p:txBody>
          <a:bodyPr/>
          <a:lstStyle/>
          <a:p>
            <a:pPr algn="l" eaLnBrk="1" hangingPunct="1">
              <a:buFontTx/>
              <a:buChar char="-"/>
              <a:defRPr/>
            </a:pPr>
            <a:r>
              <a:rPr lang="en-US" sz="2400" smtClean="0"/>
              <a:t> Introduction</a:t>
            </a:r>
          </a:p>
          <a:p>
            <a:pPr algn="l" eaLnBrk="1" hangingPunct="1">
              <a:buFontTx/>
              <a:buChar char="-"/>
              <a:defRPr/>
            </a:pPr>
            <a:r>
              <a:rPr lang="en-US" sz="2400" smtClean="0"/>
              <a:t> SCM repository</a:t>
            </a:r>
          </a:p>
          <a:p>
            <a:pPr algn="l" eaLnBrk="1" hangingPunct="1">
              <a:buFontTx/>
              <a:buChar char="-"/>
              <a:defRPr/>
            </a:pPr>
            <a:r>
              <a:rPr lang="en-US" sz="2400" smtClean="0"/>
              <a:t> The SCM process   </a:t>
            </a:r>
          </a:p>
        </p:txBody>
      </p:sp>
      <p:sp>
        <p:nvSpPr>
          <p:cNvPr id="128004" name="Text Box 5"/>
          <p:cNvSpPr txBox="1">
            <a:spLocks noChangeArrowheads="1"/>
          </p:cNvSpPr>
          <p:nvPr/>
        </p:nvSpPr>
        <p:spPr bwMode="auto">
          <a:xfrm>
            <a:off x="1535113" y="6507957"/>
            <a:ext cx="64943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Helvetica" pitchFamily="34" charset="0"/>
              </a:rPr>
              <a:t>(Source: Pressman, R. </a:t>
            </a:r>
            <a:r>
              <a:rPr lang="en-US" altLang="en-US" sz="1200" i="1">
                <a:latin typeface="Helvetica" pitchFamily="34" charset="0"/>
              </a:rPr>
              <a:t>Software Engineering: A Practitioner’s Approach</a:t>
            </a:r>
            <a:r>
              <a:rPr lang="en-US" altLang="en-US" sz="1200">
                <a:latin typeface="Helvetica" pitchFamily="34" charset="0"/>
              </a:rPr>
              <a:t>.  McGraw-Hill, 2005)</a:t>
            </a:r>
          </a:p>
        </p:txBody>
      </p:sp>
    </p:spTree>
    <p:extLst>
      <p:ext uri="{BB962C8B-B14F-4D97-AF65-F5344CB8AC3E}">
        <p14:creationId xmlns:p14="http://schemas.microsoft.com/office/powerpoint/2010/main" val="20710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D707C4-9AC4-4124-9FA1-EAC5C993068F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Baselining Process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004"/>
            <a:ext cx="8305800" cy="4801195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</a:rPr>
              <a:t>A series of software engineering tasks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produces</a:t>
            </a:r>
            <a:r>
              <a:rPr lang="en-US" altLang="en-US" sz="2400" dirty="0" smtClean="0">
                <a:solidFill>
                  <a:srgbClr val="FF0000"/>
                </a:solidFill>
              </a:rPr>
              <a:t> a CSCI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>
                <a:solidFill>
                  <a:srgbClr val="0070C0"/>
                </a:solidFill>
              </a:rPr>
              <a:t>The CSCI is </a:t>
            </a:r>
            <a:r>
              <a:rPr lang="en-US" altLang="en-US" sz="2400" u="sng" dirty="0" smtClean="0">
                <a:solidFill>
                  <a:srgbClr val="0070C0"/>
                </a:solidFill>
              </a:rPr>
              <a:t>reviewed</a:t>
            </a:r>
            <a:r>
              <a:rPr lang="en-US" altLang="en-US" sz="2400" dirty="0" smtClean="0">
                <a:solidFill>
                  <a:srgbClr val="0070C0"/>
                </a:solidFill>
              </a:rPr>
              <a:t> and possibly </a:t>
            </a:r>
            <a:r>
              <a:rPr lang="en-US" altLang="en-US" sz="2400" u="sng" dirty="0" smtClean="0">
                <a:solidFill>
                  <a:srgbClr val="0070C0"/>
                </a:solidFill>
              </a:rPr>
              <a:t>approved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>
                <a:solidFill>
                  <a:srgbClr val="C00000"/>
                </a:solidFill>
              </a:rPr>
              <a:t>The approved CSCI is given a new </a:t>
            </a:r>
            <a:r>
              <a:rPr lang="en-US" altLang="en-US" sz="2400" u="sng" dirty="0" smtClean="0">
                <a:solidFill>
                  <a:srgbClr val="C00000"/>
                </a:solidFill>
              </a:rPr>
              <a:t>version number</a:t>
            </a:r>
            <a:r>
              <a:rPr lang="en-US" altLang="en-US" sz="2400" dirty="0" smtClean="0">
                <a:solidFill>
                  <a:srgbClr val="C00000"/>
                </a:solidFill>
              </a:rPr>
              <a:t> and placed in a </a:t>
            </a:r>
            <a:r>
              <a:rPr lang="en-US" altLang="en-US" sz="2400" u="sng" dirty="0" smtClean="0">
                <a:solidFill>
                  <a:srgbClr val="C00000"/>
                </a:solidFill>
              </a:rPr>
              <a:t>project database</a:t>
            </a:r>
            <a:r>
              <a:rPr lang="en-US" altLang="en-US" sz="2400" dirty="0" smtClean="0">
                <a:solidFill>
                  <a:srgbClr val="C00000"/>
                </a:solidFill>
              </a:rPr>
              <a:t> (i.e., software repository)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>
                <a:solidFill>
                  <a:srgbClr val="92D050"/>
                </a:solidFill>
              </a:rPr>
              <a:t>A </a:t>
            </a:r>
            <a:r>
              <a:rPr lang="en-US" altLang="en-US" sz="2400" u="sng" dirty="0" smtClean="0">
                <a:solidFill>
                  <a:srgbClr val="92D050"/>
                </a:solidFill>
              </a:rPr>
              <a:t>copy</a:t>
            </a:r>
            <a:r>
              <a:rPr lang="en-US" altLang="en-US" sz="2400" dirty="0" smtClean="0">
                <a:solidFill>
                  <a:srgbClr val="92D050"/>
                </a:solidFill>
              </a:rPr>
              <a:t> of the CSCI is </a:t>
            </a:r>
            <a:r>
              <a:rPr lang="en-US" altLang="en-US" sz="2400" u="sng" dirty="0" smtClean="0">
                <a:solidFill>
                  <a:srgbClr val="92D050"/>
                </a:solidFill>
              </a:rPr>
              <a:t>taken</a:t>
            </a:r>
            <a:r>
              <a:rPr lang="en-US" altLang="en-US" sz="2400" dirty="0" smtClean="0">
                <a:solidFill>
                  <a:srgbClr val="92D050"/>
                </a:solidFill>
              </a:rPr>
              <a:t> from the project database and </a:t>
            </a:r>
            <a:r>
              <a:rPr lang="en-US" altLang="en-US" sz="2400" u="sng" dirty="0" smtClean="0">
                <a:solidFill>
                  <a:srgbClr val="92D050"/>
                </a:solidFill>
              </a:rPr>
              <a:t>examined/modified</a:t>
            </a:r>
            <a:r>
              <a:rPr lang="en-US" altLang="en-US" sz="2400" dirty="0" smtClean="0">
                <a:solidFill>
                  <a:srgbClr val="92D050"/>
                </a:solidFill>
              </a:rPr>
              <a:t> by a software engineer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The baselining of the </a:t>
            </a:r>
            <a:r>
              <a:rPr lang="en-US" altLang="en-US" sz="2400" u="sng" dirty="0" smtClean="0"/>
              <a:t>modified</a:t>
            </a:r>
            <a:r>
              <a:rPr lang="en-US" altLang="en-US" sz="2400" dirty="0" smtClean="0"/>
              <a:t> CSCI goes back to Step #2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 sz="2400" dirty="0" smtClean="0"/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11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SCM Repository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005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1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4C054F-8C92-4C17-A72C-4D38E0243B16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Paper-based vs. Automated Repositories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716287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Problems with </a:t>
            </a:r>
            <a:r>
              <a:rPr lang="en-US" altLang="en-US" sz="2000" u="sng" dirty="0" smtClean="0">
                <a:solidFill>
                  <a:srgbClr val="C00000"/>
                </a:solidFill>
              </a:rPr>
              <a:t>paper-based</a:t>
            </a:r>
            <a:r>
              <a:rPr lang="en-US" altLang="en-US" sz="2000" dirty="0" smtClean="0">
                <a:solidFill>
                  <a:srgbClr val="C00000"/>
                </a:solidFill>
              </a:rPr>
              <a:t> repositories (i.e., file cabinet containing folders)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C00000"/>
                </a:solidFill>
              </a:rPr>
              <a:t>Finding a configuration item when it was needed was often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difficult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C00000"/>
                </a:solidFill>
              </a:rPr>
              <a:t>Determining which items were changed, when and by whom was often challenging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C00000"/>
                </a:solidFill>
              </a:rPr>
              <a:t>Constructing a new version of an existing program was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time consuming</a:t>
            </a:r>
            <a:r>
              <a:rPr lang="en-US" altLang="en-US" sz="1800" dirty="0" smtClean="0">
                <a:solidFill>
                  <a:srgbClr val="C00000"/>
                </a:solidFill>
              </a:rPr>
              <a:t> and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error prone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C00000"/>
                </a:solidFill>
              </a:rPr>
              <a:t>Describing detailed or complex relationships between configuration items was </a:t>
            </a:r>
            <a:r>
              <a:rPr lang="en-US" altLang="en-US" sz="1800" u="sng" dirty="0" smtClean="0">
                <a:solidFill>
                  <a:srgbClr val="C00000"/>
                </a:solidFill>
              </a:rPr>
              <a:t>virtually impossible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2060"/>
                </a:solidFill>
              </a:rPr>
              <a:t>Today's </a:t>
            </a:r>
            <a:r>
              <a:rPr lang="en-US" altLang="en-US" sz="2000" u="sng" dirty="0" smtClean="0">
                <a:solidFill>
                  <a:srgbClr val="002060"/>
                </a:solidFill>
              </a:rPr>
              <a:t>automated</a:t>
            </a:r>
            <a:r>
              <a:rPr lang="en-US" altLang="en-US" sz="2000" dirty="0" smtClean="0">
                <a:solidFill>
                  <a:srgbClr val="002060"/>
                </a:solidFill>
              </a:rPr>
              <a:t> SCM repository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2060"/>
                </a:solidFill>
              </a:rPr>
              <a:t>It is a set of mechanisms and data structures that allow a software team to </a:t>
            </a:r>
            <a:r>
              <a:rPr lang="en-US" altLang="en-US" sz="1800" u="sng" dirty="0" smtClean="0">
                <a:solidFill>
                  <a:srgbClr val="002060"/>
                </a:solidFill>
              </a:rPr>
              <a:t>manage change</a:t>
            </a:r>
            <a:r>
              <a:rPr lang="en-US" altLang="en-US" sz="1800" dirty="0" smtClean="0">
                <a:solidFill>
                  <a:srgbClr val="002060"/>
                </a:solidFill>
              </a:rPr>
              <a:t> in an </a:t>
            </a:r>
            <a:r>
              <a:rPr lang="en-US" altLang="en-US" sz="1800" u="sng" dirty="0" smtClean="0">
                <a:solidFill>
                  <a:srgbClr val="002060"/>
                </a:solidFill>
              </a:rPr>
              <a:t>effective</a:t>
            </a:r>
            <a:r>
              <a:rPr lang="en-US" altLang="en-US" sz="1800" dirty="0" smtClean="0">
                <a:solidFill>
                  <a:srgbClr val="002060"/>
                </a:solidFill>
              </a:rPr>
              <a:t> manner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2060"/>
                </a:solidFill>
              </a:rPr>
              <a:t>It acts as the </a:t>
            </a:r>
            <a:r>
              <a:rPr lang="en-US" altLang="en-US" sz="1800" u="sng" dirty="0" smtClean="0">
                <a:solidFill>
                  <a:srgbClr val="002060"/>
                </a:solidFill>
              </a:rPr>
              <a:t>center</a:t>
            </a:r>
            <a:r>
              <a:rPr lang="en-US" altLang="en-US" sz="1800" dirty="0" smtClean="0">
                <a:solidFill>
                  <a:srgbClr val="002060"/>
                </a:solidFill>
              </a:rPr>
              <a:t> for both </a:t>
            </a:r>
            <a:r>
              <a:rPr lang="en-US" altLang="en-US" sz="1800" u="sng" dirty="0" smtClean="0">
                <a:solidFill>
                  <a:srgbClr val="002060"/>
                </a:solidFill>
              </a:rPr>
              <a:t>accumulation</a:t>
            </a:r>
            <a:r>
              <a:rPr lang="en-US" altLang="en-US" sz="1800" dirty="0" smtClean="0">
                <a:solidFill>
                  <a:srgbClr val="002060"/>
                </a:solidFill>
              </a:rPr>
              <a:t> and </a:t>
            </a:r>
            <a:r>
              <a:rPr lang="en-US" altLang="en-US" sz="1800" u="sng" dirty="0" smtClean="0">
                <a:solidFill>
                  <a:srgbClr val="002060"/>
                </a:solidFill>
              </a:rPr>
              <a:t>storage</a:t>
            </a:r>
            <a:r>
              <a:rPr lang="en-US" altLang="en-US" sz="1800" dirty="0" smtClean="0">
                <a:solidFill>
                  <a:srgbClr val="002060"/>
                </a:solidFill>
              </a:rPr>
              <a:t> of software engineering information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2060"/>
                </a:solidFill>
              </a:rPr>
              <a:t>Software engineers use tools </a:t>
            </a:r>
            <a:r>
              <a:rPr lang="en-US" altLang="en-US" sz="1800" u="sng" dirty="0" smtClean="0">
                <a:solidFill>
                  <a:srgbClr val="002060"/>
                </a:solidFill>
              </a:rPr>
              <a:t>integrated</a:t>
            </a:r>
            <a:r>
              <a:rPr lang="en-US" altLang="en-US" sz="1800" dirty="0" smtClean="0">
                <a:solidFill>
                  <a:srgbClr val="002060"/>
                </a:solidFill>
              </a:rPr>
              <a:t> with the repository to interact with it</a:t>
            </a:r>
          </a:p>
        </p:txBody>
      </p:sp>
    </p:spTree>
    <p:extLst>
      <p:ext uri="{BB962C8B-B14F-4D97-AF65-F5344CB8AC3E}">
        <p14:creationId xmlns:p14="http://schemas.microsoft.com/office/powerpoint/2010/main" val="108822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9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9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9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19B1EC-1B94-4084-BAD4-F7DC5B59B557}" type="slidenum">
              <a:rPr lang="en-US" smtClean="0">
                <a:latin typeface="Times New Roman" pitchFamily="18" charset="0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0291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180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Automated SCM Repository</a:t>
            </a:r>
            <a:br>
              <a:rPr lang="en-US" altLang="en-US" sz="4000" smtClean="0"/>
            </a:br>
            <a:r>
              <a:rPr lang="en-US" altLang="en-US" sz="4000" smtClean="0"/>
              <a:t>(Functions and Tools)</a:t>
            </a:r>
          </a:p>
        </p:txBody>
      </p:sp>
      <p:sp>
        <p:nvSpPr>
          <p:cNvPr id="140292" name="AutoShape 5"/>
          <p:cNvSpPr>
            <a:spLocks noChangeArrowheads="1"/>
          </p:cNvSpPr>
          <p:nvPr/>
        </p:nvSpPr>
        <p:spPr bwMode="auto">
          <a:xfrm>
            <a:off x="3352800" y="2286001"/>
            <a:ext cx="2743200" cy="3048596"/>
          </a:xfrm>
          <a:prstGeom prst="can">
            <a:avLst>
              <a:gd name="adj" fmla="val 27778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itchFamily="34" charset="0"/>
              </a:rPr>
              <a:t>Functions: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itchFamily="34" charset="0"/>
              </a:rPr>
              <a:t>Data integrity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itchFamily="34" charset="0"/>
              </a:rPr>
              <a:t>Information sharing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itchFamily="34" charset="0"/>
              </a:rPr>
              <a:t>Tool integration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itchFamily="34" charset="0"/>
              </a:rPr>
              <a:t>Data integration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itchFamily="34" charset="0"/>
              </a:rPr>
              <a:t>Methodology enforcement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itchFamily="34" charset="0"/>
              </a:rPr>
              <a:t>Document standardizatio</a:t>
            </a:r>
            <a:r>
              <a:rPr lang="en-US" altLang="en-US" sz="1800" dirty="0">
                <a:latin typeface="Helvetica" pitchFamily="34" charset="0"/>
              </a:rPr>
              <a:t>n</a:t>
            </a:r>
          </a:p>
        </p:txBody>
      </p:sp>
      <p:sp>
        <p:nvSpPr>
          <p:cNvPr id="140293" name="AutoShape 6"/>
          <p:cNvSpPr>
            <a:spLocks noChangeArrowheads="1"/>
          </p:cNvSpPr>
          <p:nvPr/>
        </p:nvSpPr>
        <p:spPr bwMode="auto">
          <a:xfrm>
            <a:off x="685800" y="1448396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Versioning</a:t>
            </a:r>
          </a:p>
        </p:txBody>
      </p:sp>
      <p:sp>
        <p:nvSpPr>
          <p:cNvPr id="140294" name="AutoShape 7"/>
          <p:cNvSpPr>
            <a:spLocks noChangeArrowheads="1"/>
          </p:cNvSpPr>
          <p:nvPr/>
        </p:nvSpPr>
        <p:spPr bwMode="auto">
          <a:xfrm>
            <a:off x="685800" y="3277196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Dependency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tracking</a:t>
            </a:r>
          </a:p>
        </p:txBody>
      </p:sp>
      <p:sp>
        <p:nvSpPr>
          <p:cNvPr id="140295" name="AutoShape 8"/>
          <p:cNvSpPr>
            <a:spLocks noChangeArrowheads="1"/>
          </p:cNvSpPr>
          <p:nvPr/>
        </p:nvSpPr>
        <p:spPr bwMode="auto">
          <a:xfrm>
            <a:off x="685800" y="5105996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Change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management</a:t>
            </a:r>
          </a:p>
        </p:txBody>
      </p:sp>
      <p:sp>
        <p:nvSpPr>
          <p:cNvPr id="140296" name="AutoShape 9"/>
          <p:cNvSpPr>
            <a:spLocks noChangeArrowheads="1"/>
          </p:cNvSpPr>
          <p:nvPr/>
        </p:nvSpPr>
        <p:spPr bwMode="auto">
          <a:xfrm>
            <a:off x="6705600" y="1448396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Requirements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tracing</a:t>
            </a:r>
          </a:p>
        </p:txBody>
      </p:sp>
      <p:sp>
        <p:nvSpPr>
          <p:cNvPr id="140297" name="AutoShape 10"/>
          <p:cNvSpPr>
            <a:spLocks noChangeArrowheads="1"/>
          </p:cNvSpPr>
          <p:nvPr/>
        </p:nvSpPr>
        <p:spPr bwMode="auto">
          <a:xfrm>
            <a:off x="6781800" y="3277196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Configuration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management</a:t>
            </a:r>
          </a:p>
        </p:txBody>
      </p:sp>
      <p:sp>
        <p:nvSpPr>
          <p:cNvPr id="140298" name="AutoShape 11"/>
          <p:cNvSpPr>
            <a:spLocks noChangeArrowheads="1"/>
          </p:cNvSpPr>
          <p:nvPr/>
        </p:nvSpPr>
        <p:spPr bwMode="auto">
          <a:xfrm>
            <a:off x="6781800" y="5105996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Audit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trails</a:t>
            </a:r>
          </a:p>
        </p:txBody>
      </p:sp>
      <p:sp>
        <p:nvSpPr>
          <p:cNvPr id="140299" name="Text Box 12"/>
          <p:cNvSpPr txBox="1">
            <a:spLocks noChangeArrowheads="1"/>
          </p:cNvSpPr>
          <p:nvPr/>
        </p:nvSpPr>
        <p:spPr bwMode="auto">
          <a:xfrm>
            <a:off x="3924301" y="2514601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SCM Repository</a:t>
            </a:r>
          </a:p>
        </p:txBody>
      </p:sp>
      <p:sp>
        <p:nvSpPr>
          <p:cNvPr id="140300" name="Line 15"/>
          <p:cNvSpPr>
            <a:spLocks noChangeShapeType="1"/>
          </p:cNvSpPr>
          <p:nvPr/>
        </p:nvSpPr>
        <p:spPr bwMode="auto">
          <a:xfrm flipV="1">
            <a:off x="2514600" y="4495206"/>
            <a:ext cx="838200" cy="10679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1" name="Line 16"/>
          <p:cNvSpPr>
            <a:spLocks noChangeShapeType="1"/>
          </p:cNvSpPr>
          <p:nvPr/>
        </p:nvSpPr>
        <p:spPr bwMode="auto">
          <a:xfrm>
            <a:off x="2514600" y="37343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2" name="Line 17"/>
          <p:cNvSpPr>
            <a:spLocks noChangeShapeType="1"/>
          </p:cNvSpPr>
          <p:nvPr/>
        </p:nvSpPr>
        <p:spPr bwMode="auto">
          <a:xfrm>
            <a:off x="2514600" y="1905596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3" name="Line 18"/>
          <p:cNvSpPr>
            <a:spLocks noChangeShapeType="1"/>
          </p:cNvSpPr>
          <p:nvPr/>
        </p:nvSpPr>
        <p:spPr bwMode="auto">
          <a:xfrm flipH="1">
            <a:off x="6096000" y="37343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4" name="Line 19"/>
          <p:cNvSpPr>
            <a:spLocks noChangeShapeType="1"/>
          </p:cNvSpPr>
          <p:nvPr/>
        </p:nvSpPr>
        <p:spPr bwMode="auto">
          <a:xfrm flipH="1" flipV="1">
            <a:off x="6096000" y="4495206"/>
            <a:ext cx="685800" cy="10679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5" name="Line 20"/>
          <p:cNvSpPr>
            <a:spLocks noChangeShapeType="1"/>
          </p:cNvSpPr>
          <p:nvPr/>
        </p:nvSpPr>
        <p:spPr bwMode="auto">
          <a:xfrm flipH="1">
            <a:off x="6096000" y="1905596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6" name="Text Box 21"/>
          <p:cNvSpPr txBox="1">
            <a:spLocks noChangeArrowheads="1"/>
          </p:cNvSpPr>
          <p:nvPr/>
        </p:nvSpPr>
        <p:spPr bwMode="auto">
          <a:xfrm>
            <a:off x="3516313" y="6172201"/>
            <a:ext cx="3249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(Explained on 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20016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4FCCD2-E4D5-4CD9-B8AA-34A6DB95054C}" type="slidenum">
              <a:rPr lang="en-US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Functions</a:t>
            </a:r>
            <a:r>
              <a:rPr lang="en-US" altLang="en-US" smtClean="0"/>
              <a:t> of an SCM Repository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8397"/>
            <a:ext cx="7854950" cy="54096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2060"/>
                </a:solidFill>
              </a:rPr>
              <a:t>Data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2060"/>
                </a:solidFill>
              </a:rPr>
              <a:t>Validates entries, ensures consistency, cascades modifications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Information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C00000"/>
                </a:solidFill>
              </a:rPr>
              <a:t>Shares information among developers and tools, manages and controls multi-user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Tool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FF0000"/>
                </a:solidFill>
              </a:rPr>
              <a:t>Establishes a data model that can be accessed by many software engineering tools, controls access to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70C0"/>
                </a:solidFill>
              </a:rPr>
              <a:t>Data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70C0"/>
                </a:solidFill>
              </a:rPr>
              <a:t>Allows various SCM tasks to be performed on one or more CSCIs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7030A0"/>
                </a:solidFill>
              </a:rPr>
              <a:t>Methodology enforcement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7030A0"/>
                </a:solidFill>
              </a:rPr>
              <a:t>Defines an entity-relationship model for the repository that implies a specific process model for software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Document standardization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Defines objects in the repository to guarantee a standard approach for creation of software engineering documents</a:t>
            </a:r>
          </a:p>
        </p:txBody>
      </p:sp>
    </p:spTree>
    <p:extLst>
      <p:ext uri="{BB962C8B-B14F-4D97-AF65-F5344CB8AC3E}">
        <p14:creationId xmlns:p14="http://schemas.microsoft.com/office/powerpoint/2010/main" val="82002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1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1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1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1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B924E0-4D2A-4159-8B86-12061FD54506}" type="slidenum">
              <a:rPr lang="en-US" smtClean="0">
                <a:latin typeface="Times New Roman" pitchFamily="18" charset="0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539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Toolset</a:t>
            </a:r>
            <a:r>
              <a:rPr lang="en-US" altLang="en-US" smtClean="0"/>
              <a:t> Used on a Repository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8396"/>
            <a:ext cx="8153400" cy="50286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92D050"/>
                </a:solidFill>
              </a:rPr>
              <a:t>Versioning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92D050"/>
                </a:solidFill>
              </a:rPr>
              <a:t>Save and retrieve all repository objects based on version number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Dependency tracking and change management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C00000"/>
                </a:solidFill>
              </a:rPr>
              <a:t>Track and respond to the changes in the state and relationship of all objects in the repository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7030A0"/>
                </a:solidFill>
              </a:rPr>
              <a:t>Requirements tracing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7030A0"/>
                </a:solidFill>
              </a:rPr>
              <a:t>(Forward tracing) Track the design and construction components and deliverables that result from a specific requirements specification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7030A0"/>
                </a:solidFill>
              </a:rPr>
              <a:t>(Backward tracing) Identify which requirement generated any given work product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2060"/>
                </a:solidFill>
              </a:rPr>
              <a:t>Configuration management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002060"/>
                </a:solidFill>
              </a:rPr>
              <a:t>Track a series of configurations representing specific project milestones or production releases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Audit trails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rgbClr val="FF0000"/>
                </a:solidFill>
              </a:rPr>
              <a:t>Establish information about when, why, and by whom changes are made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9072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2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2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2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2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858834-3406-4092-BE17-1EE310E30448}" type="slidenum">
              <a:rPr lang="en-US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539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of CM Tools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8396"/>
            <a:ext cx="7772400" cy="4114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  <a:hlinkClick r:id="rId2"/>
              </a:rPr>
              <a:t>http://www.daveeaton.com/scm/CMTools.html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/>
            </a:r>
            <a:br>
              <a:rPr lang="en-US" altLang="en-US" sz="1800" b="1" dirty="0" smtClean="0">
                <a:solidFill>
                  <a:srgbClr val="FF0000"/>
                </a:solidFill>
              </a:rPr>
            </a:b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  <a:hlinkClick r:id="rId3"/>
              </a:rPr>
              <a:t>http://www.laatuk.com/tools/SCM_tools.html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/>
            </a:r>
            <a:br>
              <a:rPr lang="en-US" altLang="en-US" sz="1800" b="1" dirty="0" smtClean="0">
                <a:solidFill>
                  <a:srgbClr val="FF0000"/>
                </a:solidFill>
              </a:rPr>
            </a:b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  <a:hlinkClick r:id="rId4"/>
              </a:rPr>
              <a:t>http://www.snuffybear.com/ucmcentral_new_vendorlinks.htm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/>
            </a:r>
            <a:br>
              <a:rPr lang="en-US" altLang="en-US" sz="1800" b="1" dirty="0" smtClean="0">
                <a:solidFill>
                  <a:srgbClr val="FF0000"/>
                </a:solidFill>
              </a:rPr>
            </a:b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  <a:hlinkClick r:id="rId5"/>
              </a:rPr>
              <a:t>http://www.google.com/Top/Computers/Software/Configuration_Management/Tools/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/>
            </a:r>
            <a:br>
              <a:rPr lang="en-US" altLang="en-US" sz="1800" b="1" dirty="0" smtClean="0">
                <a:solidFill>
                  <a:srgbClr val="FF0000"/>
                </a:solidFill>
              </a:rPr>
            </a:b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  <a:hlinkClick r:id="rId6"/>
              </a:rPr>
              <a:t>http://stason.org/TULARC/business/config-version-management-tools/69-CM-Tools-With-World-Wide-Web-Sites.html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/>
            </a:r>
            <a:br>
              <a:rPr lang="en-US" altLang="en-US" sz="1800" b="1" dirty="0" smtClean="0">
                <a:solidFill>
                  <a:srgbClr val="FF0000"/>
                </a:solidFill>
              </a:rPr>
            </a:b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  <a:hlinkClick r:id="rId7"/>
              </a:rPr>
              <a:t>http://www.cmcrossroads.com/cm-resources/tools/commercial-cm-tools</a:t>
            </a:r>
            <a:endParaRPr lang="en-US" altLang="en-US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1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SCM Process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005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44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AA46DB-7D78-4865-A613-FB68BE6E0155}" type="slidenum">
              <a:rPr lang="en-US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040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Primary Objectives of the </a:t>
            </a:r>
            <a:br>
              <a:rPr lang="en-US" altLang="en-US" smtClean="0"/>
            </a:br>
            <a:r>
              <a:rPr lang="en-US" altLang="en-US" smtClean="0"/>
              <a:t>SCM Process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4196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u="sng" dirty="0" smtClean="0">
                <a:solidFill>
                  <a:srgbClr val="FF0000"/>
                </a:solidFill>
              </a:rPr>
              <a:t>Identify all items</a:t>
            </a:r>
            <a:r>
              <a:rPr lang="en-US" altLang="en-US" sz="2000" dirty="0" smtClean="0">
                <a:solidFill>
                  <a:srgbClr val="FF0000"/>
                </a:solidFill>
              </a:rPr>
              <a:t> that collectively define the software configuration</a:t>
            </a:r>
          </a:p>
          <a:p>
            <a:pPr eaLnBrk="1" hangingPunct="1"/>
            <a:r>
              <a:rPr lang="en-US" altLang="en-US" sz="2000" u="sng" dirty="0" smtClean="0">
                <a:solidFill>
                  <a:srgbClr val="002060"/>
                </a:solidFill>
              </a:rPr>
              <a:t>Manage changes</a:t>
            </a:r>
            <a:r>
              <a:rPr lang="en-US" altLang="en-US" sz="2000" dirty="0" smtClean="0">
                <a:solidFill>
                  <a:srgbClr val="002060"/>
                </a:solidFill>
              </a:rPr>
              <a:t> to one or more of these items</a:t>
            </a:r>
          </a:p>
          <a:p>
            <a:pPr eaLnBrk="1" hangingPunct="1"/>
            <a:r>
              <a:rPr lang="en-US" altLang="en-US" sz="2000" u="sng" dirty="0" smtClean="0">
                <a:solidFill>
                  <a:srgbClr val="7030A0"/>
                </a:solidFill>
              </a:rPr>
              <a:t>Facilitate</a:t>
            </a:r>
            <a:r>
              <a:rPr lang="en-US" altLang="en-US" sz="2000" dirty="0" smtClean="0">
                <a:solidFill>
                  <a:srgbClr val="7030A0"/>
                </a:solidFill>
              </a:rPr>
              <a:t> construction of different </a:t>
            </a:r>
            <a:r>
              <a:rPr lang="en-US" altLang="en-US" sz="2000" u="sng" dirty="0" smtClean="0">
                <a:solidFill>
                  <a:srgbClr val="7030A0"/>
                </a:solidFill>
              </a:rPr>
              <a:t>versions</a:t>
            </a:r>
            <a:r>
              <a:rPr lang="en-US" altLang="en-US" sz="2000" dirty="0" smtClean="0">
                <a:solidFill>
                  <a:srgbClr val="7030A0"/>
                </a:solidFill>
              </a:rPr>
              <a:t> of an application</a:t>
            </a:r>
          </a:p>
          <a:p>
            <a:pPr eaLnBrk="1" hangingPunct="1"/>
            <a:r>
              <a:rPr lang="en-US" altLang="en-US" sz="2000" u="sng" dirty="0" smtClean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</a:rPr>
              <a:t> the software </a:t>
            </a:r>
            <a:r>
              <a:rPr lang="en-US" altLang="en-US" sz="2000" u="sng" dirty="0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</a:rPr>
              <a:t> is </a:t>
            </a:r>
            <a:r>
              <a:rPr lang="en-US" altLang="en-US" sz="2000" u="sng" dirty="0" smtClean="0">
                <a:solidFill>
                  <a:schemeClr val="accent6">
                    <a:lumMod val="75000"/>
                  </a:schemeClr>
                </a:solidFill>
              </a:rPr>
              <a:t>maintained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</a:rPr>
              <a:t> as the configuration evolves over time</a:t>
            </a:r>
          </a:p>
          <a:p>
            <a:pPr eaLnBrk="1" hangingPunct="1"/>
            <a:r>
              <a:rPr lang="en-US" altLang="en-US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Provide</a:t>
            </a:r>
            <a:r>
              <a:rPr lang="en-US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information on changes that have occurred</a:t>
            </a:r>
            <a:br>
              <a:rPr lang="en-US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alt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auto">
          <a:xfrm>
            <a:off x="1984376" y="5157788"/>
            <a:ext cx="4826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(Compare this process to the five SCM tasks)</a:t>
            </a:r>
          </a:p>
        </p:txBody>
      </p:sp>
    </p:spTree>
    <p:extLst>
      <p:ext uri="{BB962C8B-B14F-4D97-AF65-F5344CB8AC3E}">
        <p14:creationId xmlns:p14="http://schemas.microsoft.com/office/powerpoint/2010/main" val="1663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F3BF14-3AE0-4F90-B157-FC1609CFA4E9}" type="slidenum">
              <a:rPr lang="en-US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SCM Questions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7630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does a software team </a:t>
            </a:r>
            <a:r>
              <a:rPr lang="en-US" altLang="en-US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identify</a:t>
            </a:r>
            <a:r>
              <a:rPr lang="en-US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the discrete elements of a software configuration?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</a:rPr>
              <a:t>How does an organization </a:t>
            </a:r>
            <a:r>
              <a:rPr lang="en-US" altLang="en-US" sz="2400" u="sng" dirty="0" smtClean="0">
                <a:solidFill>
                  <a:schemeClr val="accent2">
                    <a:lumMod val="50000"/>
                  </a:schemeClr>
                </a:solidFill>
              </a:rPr>
              <a:t>manage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</a:rPr>
              <a:t> the many existing versions of a program (and its documentation) in a manner that will enable change to be accommodated efficiently?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How does an organization </a:t>
            </a:r>
            <a:r>
              <a:rPr lang="en-US" altLang="en-US" sz="2400" u="sng" dirty="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 changes before and after software is released to a customer?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Who has responsibility for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approving</a:t>
            </a:r>
            <a:r>
              <a:rPr lang="en-US" altLang="en-US" sz="2400" dirty="0" smtClean="0">
                <a:solidFill>
                  <a:srgbClr val="FF0000"/>
                </a:solidFill>
              </a:rPr>
              <a:t> and ranking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changes</a:t>
            </a:r>
            <a:r>
              <a:rPr lang="en-US" altLang="en-US" sz="2400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How can we </a:t>
            </a:r>
            <a:r>
              <a:rPr lang="en-US" altLang="en-US" sz="2400" u="sng" dirty="0" smtClean="0">
                <a:solidFill>
                  <a:srgbClr val="C00000"/>
                </a:solidFill>
              </a:rPr>
              <a:t>ensure</a:t>
            </a:r>
            <a:r>
              <a:rPr lang="en-US" altLang="en-US" sz="2400" dirty="0" smtClean="0">
                <a:solidFill>
                  <a:srgbClr val="C00000"/>
                </a:solidFill>
              </a:rPr>
              <a:t> that changes have been made properly?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70C0"/>
                </a:solidFill>
              </a:rPr>
              <a:t>What mechanism is used to </a:t>
            </a:r>
            <a:r>
              <a:rPr lang="en-US" altLang="en-US" sz="2400" u="sng" dirty="0" smtClean="0">
                <a:solidFill>
                  <a:srgbClr val="0070C0"/>
                </a:solidFill>
              </a:rPr>
              <a:t>appraise</a:t>
            </a:r>
            <a:r>
              <a:rPr lang="en-US" altLang="en-US" sz="2400" dirty="0" smtClean="0">
                <a:solidFill>
                  <a:srgbClr val="0070C0"/>
                </a:solidFill>
              </a:rPr>
              <a:t> others of changes that are made?</a:t>
            </a:r>
          </a:p>
        </p:txBody>
      </p:sp>
    </p:spTree>
    <p:extLst>
      <p:ext uri="{BB962C8B-B14F-4D97-AF65-F5344CB8AC3E}">
        <p14:creationId xmlns:p14="http://schemas.microsoft.com/office/powerpoint/2010/main" val="12524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005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19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8D4735-953E-4370-AC8B-6D430C22B072}" type="slidenum">
              <a:rPr lang="en-US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180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SCM Tasks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581401" y="6172201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itchFamily="34" charset="0"/>
              </a:rPr>
              <a:t>(More on next slide)</a:t>
            </a:r>
          </a:p>
        </p:txBody>
      </p:sp>
      <p:grpSp>
        <p:nvGrpSpPr>
          <p:cNvPr id="147461" name="Group 21"/>
          <p:cNvGrpSpPr>
            <a:grpSpLocks/>
          </p:cNvGrpSpPr>
          <p:nvPr/>
        </p:nvGrpSpPr>
        <p:grpSpPr bwMode="auto">
          <a:xfrm>
            <a:off x="1066800" y="1752005"/>
            <a:ext cx="7010400" cy="3734395"/>
            <a:chOff x="1008" y="1104"/>
            <a:chExt cx="4416" cy="2352"/>
          </a:xfrm>
        </p:grpSpPr>
        <p:sp>
          <p:nvSpPr>
            <p:cNvPr id="147462" name="Oval 11"/>
            <p:cNvSpPr>
              <a:spLocks noChangeArrowheads="1"/>
            </p:cNvSpPr>
            <p:nvPr/>
          </p:nvSpPr>
          <p:spPr bwMode="auto">
            <a:xfrm>
              <a:off x="1008" y="1104"/>
              <a:ext cx="4416" cy="2352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147463" name="Oval 10"/>
            <p:cNvSpPr>
              <a:spLocks noChangeArrowheads="1"/>
            </p:cNvSpPr>
            <p:nvPr/>
          </p:nvSpPr>
          <p:spPr bwMode="auto">
            <a:xfrm>
              <a:off x="1200" y="1440"/>
              <a:ext cx="3936" cy="1968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147464" name="Oval 9"/>
            <p:cNvSpPr>
              <a:spLocks noChangeArrowheads="1"/>
            </p:cNvSpPr>
            <p:nvPr/>
          </p:nvSpPr>
          <p:spPr bwMode="auto">
            <a:xfrm>
              <a:off x="1440" y="1776"/>
              <a:ext cx="3408" cy="1584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147465" name="Oval 8"/>
            <p:cNvSpPr>
              <a:spLocks noChangeArrowheads="1"/>
            </p:cNvSpPr>
            <p:nvPr/>
          </p:nvSpPr>
          <p:spPr bwMode="auto">
            <a:xfrm>
              <a:off x="1584" y="2064"/>
              <a:ext cx="3024" cy="124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147466" name="Oval 7"/>
            <p:cNvSpPr>
              <a:spLocks noChangeArrowheads="1"/>
            </p:cNvSpPr>
            <p:nvPr/>
          </p:nvSpPr>
          <p:spPr bwMode="auto">
            <a:xfrm>
              <a:off x="1728" y="2352"/>
              <a:ext cx="2640" cy="9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147467" name="Text Box 12"/>
            <p:cNvSpPr txBox="1">
              <a:spLocks noChangeArrowheads="1"/>
            </p:cNvSpPr>
            <p:nvPr/>
          </p:nvSpPr>
          <p:spPr bwMode="auto">
            <a:xfrm>
              <a:off x="2688" y="1200"/>
              <a:ext cx="1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latin typeface="Helvetica" pitchFamily="34" charset="0"/>
                </a:rPr>
                <a:t>Status reporting</a:t>
              </a:r>
            </a:p>
          </p:txBody>
        </p:sp>
        <p:sp>
          <p:nvSpPr>
            <p:cNvPr id="147468" name="Oval 6"/>
            <p:cNvSpPr>
              <a:spLocks noChangeArrowheads="1"/>
            </p:cNvSpPr>
            <p:nvPr/>
          </p:nvSpPr>
          <p:spPr bwMode="auto">
            <a:xfrm>
              <a:off x="2112" y="2640"/>
              <a:ext cx="1968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Helvetica" pitchFamily="34" charset="0"/>
              </a:endParaRPr>
            </a:p>
          </p:txBody>
        </p:sp>
        <p:sp>
          <p:nvSpPr>
            <p:cNvPr id="147469" name="Text Box 15"/>
            <p:cNvSpPr txBox="1">
              <a:spLocks noChangeArrowheads="1"/>
            </p:cNvSpPr>
            <p:nvPr/>
          </p:nvSpPr>
          <p:spPr bwMode="auto">
            <a:xfrm>
              <a:off x="2352" y="273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Helvetica" pitchFamily="34" charset="0"/>
                </a:rPr>
                <a:t>CSCI</a:t>
              </a:r>
            </a:p>
          </p:txBody>
        </p:sp>
        <p:sp>
          <p:nvSpPr>
            <p:cNvPr id="147470" name="Text Box 16"/>
            <p:cNvSpPr txBox="1">
              <a:spLocks noChangeArrowheads="1"/>
            </p:cNvSpPr>
            <p:nvPr/>
          </p:nvSpPr>
          <p:spPr bwMode="auto">
            <a:xfrm>
              <a:off x="2736" y="2928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Helvetica" pitchFamily="34" charset="0"/>
                </a:rPr>
                <a:t>CSCI</a:t>
              </a:r>
            </a:p>
          </p:txBody>
        </p:sp>
        <p:sp>
          <p:nvSpPr>
            <p:cNvPr id="147471" name="Text Box 13"/>
            <p:cNvSpPr txBox="1">
              <a:spLocks noChangeArrowheads="1"/>
            </p:cNvSpPr>
            <p:nvPr/>
          </p:nvSpPr>
          <p:spPr bwMode="auto">
            <a:xfrm>
              <a:off x="3072" y="2736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Helvetica" pitchFamily="34" charset="0"/>
                </a:rPr>
                <a:t>CSCI</a:t>
              </a:r>
            </a:p>
          </p:txBody>
        </p:sp>
        <p:sp>
          <p:nvSpPr>
            <p:cNvPr id="147472" name="Text Box 14"/>
            <p:cNvSpPr txBox="1">
              <a:spLocks noChangeArrowheads="1"/>
            </p:cNvSpPr>
            <p:nvPr/>
          </p:nvSpPr>
          <p:spPr bwMode="auto">
            <a:xfrm>
              <a:off x="3456" y="2880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Helvetica" pitchFamily="34" charset="0"/>
                </a:rPr>
                <a:t>CSCI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2736" y="2400"/>
              <a:ext cx="9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Helvetica" pitchFamily="34" charset="0"/>
                </a:rPr>
                <a:t>Identification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688" y="2112"/>
              <a:ext cx="11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Helvetica" pitchFamily="34" charset="0"/>
                </a:rPr>
                <a:t>Change control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2688" y="1824"/>
              <a:ext cx="10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Helvetica" pitchFamily="34" charset="0"/>
                </a:rPr>
                <a:t>Version control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2544" y="1536"/>
              <a:ext cx="15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Helvetica" pitchFamily="34" charset="0"/>
                </a:rPr>
                <a:t>Configuration auditing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1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E7DE59-57BC-48C2-AD2A-3694BD7DE971}" type="slidenum">
              <a:rPr lang="en-US" smtClean="0">
                <a:latin typeface="Times New Roman" pitchFamily="18" charset="0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180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SCM Tasks (continued)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Concentric layers (from inner to outer)</a:t>
            </a:r>
          </a:p>
          <a:p>
            <a:pPr lvl="1" eaLnBrk="1" hangingPunct="1"/>
            <a:r>
              <a:rPr lang="en-US" altLang="en-US" sz="1800" dirty="0" smtClean="0"/>
              <a:t>Identification</a:t>
            </a:r>
          </a:p>
          <a:p>
            <a:pPr lvl="1" eaLnBrk="1" hangingPunct="1"/>
            <a:r>
              <a:rPr lang="en-US" altLang="en-US" sz="1800" dirty="0" smtClean="0"/>
              <a:t>Change control </a:t>
            </a:r>
          </a:p>
          <a:p>
            <a:pPr lvl="1" eaLnBrk="1" hangingPunct="1"/>
            <a:r>
              <a:rPr lang="en-US" altLang="en-US" sz="1800" dirty="0" smtClean="0"/>
              <a:t>Version control</a:t>
            </a:r>
          </a:p>
          <a:p>
            <a:pPr lvl="1" eaLnBrk="1" hangingPunct="1"/>
            <a:r>
              <a:rPr lang="en-US" altLang="en-US" sz="1800" dirty="0" smtClean="0"/>
              <a:t>Configuration auditing</a:t>
            </a:r>
          </a:p>
          <a:p>
            <a:pPr lvl="1" eaLnBrk="1" hangingPunct="1"/>
            <a:r>
              <a:rPr lang="en-US" altLang="en-US" sz="1800" dirty="0" smtClean="0"/>
              <a:t>Status reporting</a:t>
            </a:r>
          </a:p>
          <a:p>
            <a:pPr eaLnBrk="1" hangingPunct="1"/>
            <a:r>
              <a:rPr lang="en-US" altLang="en-US" sz="2000" dirty="0" smtClean="0"/>
              <a:t>CSCIs flow </a:t>
            </a:r>
            <a:r>
              <a:rPr lang="en-US" altLang="en-US" sz="2000" u="sng" dirty="0" smtClean="0"/>
              <a:t>outward</a:t>
            </a:r>
            <a:r>
              <a:rPr lang="en-US" altLang="en-US" sz="2000" dirty="0" smtClean="0"/>
              <a:t> through these layers during their life cycle</a:t>
            </a:r>
          </a:p>
          <a:p>
            <a:pPr eaLnBrk="1" hangingPunct="1"/>
            <a:r>
              <a:rPr lang="en-US" altLang="en-US" sz="2000" dirty="0" smtClean="0"/>
              <a:t>CSCIs ultimately become part of the configuration of one or more </a:t>
            </a:r>
            <a:r>
              <a:rPr lang="en-US" altLang="en-US" sz="2000" u="sng" dirty="0" smtClean="0"/>
              <a:t>versions</a:t>
            </a:r>
            <a:r>
              <a:rPr lang="en-US" altLang="en-US" sz="2000" dirty="0" smtClean="0"/>
              <a:t> of a software application or system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492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66A69A-1D6E-405E-B9CF-D1830834BD96}" type="slidenum">
              <a:rPr lang="en-US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Identification Task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Identification </a:t>
            </a:r>
            <a:r>
              <a:rPr lang="en-US" altLang="en-US" sz="2000" u="sng" dirty="0" smtClean="0"/>
              <a:t>separately names</a:t>
            </a:r>
            <a:r>
              <a:rPr lang="en-US" altLang="en-US" sz="2000" dirty="0" smtClean="0"/>
              <a:t> each CSCI and then </a:t>
            </a:r>
            <a:r>
              <a:rPr lang="en-US" altLang="en-US" sz="2000" u="sng" dirty="0" smtClean="0"/>
              <a:t>organizes</a:t>
            </a:r>
            <a:r>
              <a:rPr lang="en-US" altLang="en-US" sz="2000" dirty="0" smtClean="0"/>
              <a:t> it in the SCM repository using an object-oriented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Objects start out as basic objects and are then </a:t>
            </a:r>
            <a:r>
              <a:rPr lang="en-US" altLang="en-US" sz="2000" u="sng" dirty="0" smtClean="0"/>
              <a:t>grouped</a:t>
            </a:r>
            <a:r>
              <a:rPr lang="en-US" altLang="en-US" sz="2000" dirty="0" smtClean="0"/>
              <a:t> into aggregate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Each object has a set of </a:t>
            </a:r>
            <a:r>
              <a:rPr lang="en-US" altLang="en-US" sz="2000" u="sng" dirty="0" smtClean="0"/>
              <a:t>distinct features</a:t>
            </a:r>
            <a:r>
              <a:rPr lang="en-US" altLang="en-US" sz="2000" dirty="0" smtClean="0"/>
              <a:t> that identify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 </a:t>
            </a:r>
            <a:r>
              <a:rPr lang="en-US" altLang="en-US" sz="1800" u="sng" dirty="0" smtClean="0"/>
              <a:t>name</a:t>
            </a:r>
            <a:r>
              <a:rPr lang="en-US" altLang="en-US" sz="1800" dirty="0" smtClean="0"/>
              <a:t> that is unambiguous to all other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 </a:t>
            </a:r>
            <a:r>
              <a:rPr lang="en-US" altLang="en-US" sz="1800" u="sng" dirty="0" smtClean="0"/>
              <a:t>description</a:t>
            </a:r>
            <a:r>
              <a:rPr lang="en-US" altLang="en-US" sz="1800" dirty="0" smtClean="0"/>
              <a:t> that contains the CSCI type, a project identifier, and change and/or version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List of </a:t>
            </a:r>
            <a:r>
              <a:rPr lang="en-US" altLang="en-US" sz="1800" u="sng" dirty="0" smtClean="0"/>
              <a:t>resources</a:t>
            </a:r>
            <a:r>
              <a:rPr lang="en-US" altLang="en-US" sz="1800" dirty="0" smtClean="0"/>
              <a:t> needed by the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object realization</a:t>
            </a:r>
            <a:r>
              <a:rPr lang="en-US" altLang="en-US" sz="1800" dirty="0" smtClean="0"/>
              <a:t> (i.e., the document, the file, the model, etc.)</a:t>
            </a:r>
          </a:p>
        </p:txBody>
      </p:sp>
    </p:spTree>
    <p:extLst>
      <p:ext uri="{BB962C8B-B14F-4D97-AF65-F5344CB8AC3E}">
        <p14:creationId xmlns:p14="http://schemas.microsoft.com/office/powerpoint/2010/main" val="13018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642F42-30BF-4941-B8BE-61B49D68CE5E}" type="slidenum">
              <a:rPr lang="en-US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Change Control Task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Change control is a </a:t>
            </a:r>
            <a:r>
              <a:rPr lang="en-US" altLang="en-US" sz="1800" u="sng" dirty="0" smtClean="0"/>
              <a:t>procedural</a:t>
            </a:r>
            <a:r>
              <a:rPr lang="en-US" altLang="en-US" sz="1800" dirty="0" smtClean="0"/>
              <a:t> activity that ensures quality and consistency as changes are made to a configuration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 change request is </a:t>
            </a:r>
            <a:r>
              <a:rPr lang="en-US" altLang="en-US" sz="1800" u="sng" dirty="0" smtClean="0"/>
              <a:t>submitted</a:t>
            </a:r>
            <a:r>
              <a:rPr lang="en-US" altLang="en-US" sz="1800" dirty="0" smtClean="0"/>
              <a:t> to a configuration control authority, which is usually a change control board (CCB)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request is </a:t>
            </a:r>
            <a:r>
              <a:rPr lang="en-US" altLang="en-US" sz="1600" u="sng" dirty="0" smtClean="0"/>
              <a:t>evaluated</a:t>
            </a:r>
            <a:r>
              <a:rPr lang="en-US" altLang="en-US" sz="1600" dirty="0" smtClean="0"/>
              <a:t> for technical merit, potential side effects, overall impact on other configuration objects and system functions, and projected cost in terms of money, time, and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An engineering change order (ECO) is </a:t>
            </a:r>
            <a:r>
              <a:rPr lang="en-US" altLang="en-US" sz="1800" u="sng" dirty="0" smtClean="0"/>
              <a:t>issued</a:t>
            </a:r>
            <a:r>
              <a:rPr lang="en-US" altLang="en-US" sz="1800" dirty="0" smtClean="0"/>
              <a:t> for each </a:t>
            </a:r>
            <a:r>
              <a:rPr lang="en-US" altLang="en-US" sz="1800" u="sng" dirty="0" smtClean="0"/>
              <a:t>approved</a:t>
            </a:r>
            <a:r>
              <a:rPr lang="en-US" altLang="en-US" sz="1800" dirty="0" smtClean="0"/>
              <a:t> change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Describes the </a:t>
            </a:r>
            <a:r>
              <a:rPr lang="en-US" altLang="en-US" sz="1600" u="sng" dirty="0" smtClean="0"/>
              <a:t>change</a:t>
            </a:r>
            <a:r>
              <a:rPr lang="en-US" altLang="en-US" sz="1600" dirty="0" smtClean="0"/>
              <a:t> to be made, the constraints to follow, and the </a:t>
            </a:r>
            <a:r>
              <a:rPr lang="en-US" altLang="en-US" sz="1600" u="sng" dirty="0" smtClean="0"/>
              <a:t>criteria</a:t>
            </a:r>
            <a:r>
              <a:rPr lang="en-US" altLang="en-US" sz="1600" dirty="0" smtClean="0"/>
              <a:t> for review and audit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dirty="0" err="1" smtClean="0"/>
              <a:t>baselined</a:t>
            </a:r>
            <a:r>
              <a:rPr lang="en-US" altLang="en-US" sz="1800" dirty="0" smtClean="0"/>
              <a:t> CSCI is </a:t>
            </a:r>
            <a:r>
              <a:rPr lang="en-US" altLang="en-US" sz="1800" u="sng" dirty="0" smtClean="0"/>
              <a:t>obtained</a:t>
            </a:r>
            <a:r>
              <a:rPr lang="en-US" altLang="en-US" sz="1800" dirty="0" smtClean="0"/>
              <a:t> from the SCM repository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u="sng" dirty="0" smtClean="0"/>
              <a:t>Access control</a:t>
            </a:r>
            <a:r>
              <a:rPr lang="en-US" altLang="en-US" sz="1600" dirty="0" smtClean="0"/>
              <a:t> governs </a:t>
            </a:r>
            <a:r>
              <a:rPr lang="en-US" altLang="en-US" sz="1600" u="sng" dirty="0" smtClean="0"/>
              <a:t>which</a:t>
            </a:r>
            <a:r>
              <a:rPr lang="en-US" altLang="en-US" sz="1600" dirty="0" smtClean="0"/>
              <a:t> software engineers have the authority to access and modify a particular configuration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u="sng" dirty="0" smtClean="0"/>
              <a:t>Synchronization control</a:t>
            </a:r>
            <a:r>
              <a:rPr lang="en-US" altLang="en-US" sz="1600" dirty="0" smtClean="0"/>
              <a:t> helps to ensure that </a:t>
            </a:r>
            <a:r>
              <a:rPr lang="en-US" altLang="en-US" sz="1600" u="sng" dirty="0" smtClean="0"/>
              <a:t>parallel</a:t>
            </a:r>
            <a:r>
              <a:rPr lang="en-US" altLang="en-US" sz="1600" dirty="0" smtClean="0"/>
              <a:t> changes performed by two different people don't overwrite one another</a:t>
            </a:r>
          </a:p>
        </p:txBody>
      </p:sp>
    </p:spTree>
    <p:extLst>
      <p:ext uri="{BB962C8B-B14F-4D97-AF65-F5344CB8AC3E}">
        <p14:creationId xmlns:p14="http://schemas.microsoft.com/office/powerpoint/2010/main" val="23242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D6E29C7-44FF-4FC6-8035-DE8E17DF26B3}" type="slidenum">
              <a:rPr lang="en-US" smtClean="0">
                <a:latin typeface="Times New Roman" pitchFamily="18" charset="0"/>
              </a:rPr>
              <a:pPr>
                <a:defRPr/>
              </a:pPr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Version Control Task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Version control is a set of procedures and tools for managing the creation and use of </a:t>
            </a:r>
            <a:r>
              <a:rPr lang="en-US" altLang="en-US" sz="1800" u="sng" dirty="0" smtClean="0"/>
              <a:t>multiple occurrences</a:t>
            </a:r>
            <a:r>
              <a:rPr lang="en-US" altLang="en-US" sz="1800" dirty="0" smtClean="0"/>
              <a:t> of objects in the SCM repository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Required version control 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 dirty="0" smtClean="0"/>
              <a:t>An SCM repository</a:t>
            </a:r>
            <a:r>
              <a:rPr lang="en-US" altLang="en-US" sz="1800" dirty="0" smtClean="0"/>
              <a:t> that stores all relevant configuration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 dirty="0" smtClean="0"/>
              <a:t>A version management capability</a:t>
            </a:r>
            <a:r>
              <a:rPr lang="en-US" altLang="en-US" sz="1800" dirty="0" smtClean="0"/>
              <a:t> that stores all versions of a configuration object (or enables any version to be constructed using differences from past versions)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 dirty="0" smtClean="0"/>
              <a:t>A make facility</a:t>
            </a:r>
            <a:r>
              <a:rPr lang="en-US" altLang="en-US" sz="1800" dirty="0" smtClean="0"/>
              <a:t> that enables the software engineer to collect all relevant configuration objects and construct a specific version of the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 dirty="0" smtClean="0"/>
              <a:t>Issues tracking (bug tracking) capability</a:t>
            </a:r>
            <a:r>
              <a:rPr lang="en-US" altLang="en-US" sz="1800" dirty="0" smtClean="0"/>
              <a:t> that enables the team to record and track the status of all outstanding issues associated with each configuration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SCM repository maintains a </a:t>
            </a:r>
            <a:r>
              <a:rPr lang="en-US" altLang="en-US" sz="1800" u="sng" dirty="0" smtClean="0"/>
              <a:t>change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Serves as a collection of </a:t>
            </a:r>
            <a:r>
              <a:rPr lang="en-US" altLang="en-US" sz="1800" u="sng" dirty="0" smtClean="0"/>
              <a:t>all changes</a:t>
            </a:r>
            <a:r>
              <a:rPr lang="en-US" altLang="en-US" sz="1800" dirty="0" smtClean="0"/>
              <a:t> made to a baseline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Used to create a </a:t>
            </a:r>
            <a:r>
              <a:rPr lang="en-US" altLang="en-US" sz="1800" u="sng" dirty="0" smtClean="0"/>
              <a:t>specific version</a:t>
            </a:r>
            <a:r>
              <a:rPr lang="en-US" altLang="en-US" sz="1800" dirty="0" smtClean="0"/>
              <a:t> of the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Captures </a:t>
            </a:r>
            <a:r>
              <a:rPr lang="en-US" altLang="en-US" sz="1800" u="sng" dirty="0" smtClean="0"/>
              <a:t>all changes</a:t>
            </a:r>
            <a:r>
              <a:rPr lang="en-US" altLang="en-US" sz="1800" dirty="0" smtClean="0"/>
              <a:t> to all files in the configuration along with the reason for changes and details of who made the changes and when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831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CE9554-4449-4675-A61E-A1462D539C89}" type="slidenum">
              <a:rPr lang="en-US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Configuration Auditing Task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Configuration auditing is an SQA activity that helps to ensure that </a:t>
            </a:r>
            <a:r>
              <a:rPr lang="en-US" altLang="en-US" sz="1800" u="sng" dirty="0" smtClean="0"/>
              <a:t>quality is maintained</a:t>
            </a:r>
            <a:r>
              <a:rPr lang="en-US" altLang="en-US" sz="1800" dirty="0" smtClean="0"/>
              <a:t> as changes are made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It complements the </a:t>
            </a:r>
            <a:r>
              <a:rPr lang="en-US" altLang="en-US" sz="1800" u="sng" dirty="0" smtClean="0"/>
              <a:t>formal technical review</a:t>
            </a:r>
            <a:r>
              <a:rPr lang="en-US" altLang="en-US" sz="1800" dirty="0" smtClean="0"/>
              <a:t> and is conducted by the SQA group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It addresses the following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Has the change specified in the ECO been </a:t>
            </a:r>
            <a:r>
              <a:rPr lang="en-US" altLang="en-US" sz="1600" u="sng" dirty="0" smtClean="0"/>
              <a:t>made</a:t>
            </a:r>
            <a:r>
              <a:rPr lang="en-US" altLang="en-US" sz="1600" dirty="0" smtClean="0"/>
              <a:t>? Have any additional modifications been incorporated?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Has a formal technical review been </a:t>
            </a:r>
            <a:r>
              <a:rPr lang="en-US" altLang="en-US" sz="1600" u="sng" dirty="0" smtClean="0"/>
              <a:t>conducted</a:t>
            </a:r>
            <a:r>
              <a:rPr lang="en-US" altLang="en-US" sz="1600" dirty="0" smtClean="0"/>
              <a:t> to assess technical correctness?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Has the software process been </a:t>
            </a:r>
            <a:r>
              <a:rPr lang="en-US" altLang="en-US" sz="1600" u="sng" dirty="0" smtClean="0"/>
              <a:t>followed</a:t>
            </a:r>
            <a:r>
              <a:rPr lang="en-US" altLang="en-US" sz="1600" dirty="0" smtClean="0"/>
              <a:t>, and have software engineering standards been properly </a:t>
            </a:r>
            <a:r>
              <a:rPr lang="en-US" altLang="en-US" sz="1600" u="sng" dirty="0" smtClean="0"/>
              <a:t>applied</a:t>
            </a:r>
            <a:r>
              <a:rPr lang="en-US" altLang="en-US" sz="16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Has the change been "</a:t>
            </a:r>
            <a:r>
              <a:rPr lang="en-US" altLang="en-US" sz="1600" u="sng" dirty="0" smtClean="0"/>
              <a:t>highlighted</a:t>
            </a:r>
            <a:r>
              <a:rPr lang="en-US" altLang="en-US" sz="1600" dirty="0" smtClean="0"/>
              <a:t>" and "</a:t>
            </a:r>
            <a:r>
              <a:rPr lang="en-US" altLang="en-US" sz="1600" u="sng" dirty="0" smtClean="0"/>
              <a:t>documented</a:t>
            </a:r>
            <a:r>
              <a:rPr lang="en-US" altLang="en-US" sz="1600" dirty="0" smtClean="0"/>
              <a:t>" in the CSCI?  Have the change data and change author been </a:t>
            </a:r>
            <a:r>
              <a:rPr lang="en-US" altLang="en-US" sz="1600" u="sng" dirty="0" smtClean="0"/>
              <a:t>specified</a:t>
            </a:r>
            <a:r>
              <a:rPr lang="en-US" altLang="en-US" sz="1600" dirty="0" smtClean="0"/>
              <a:t>?  Do the attributes of the configuration object </a:t>
            </a:r>
            <a:r>
              <a:rPr lang="en-US" altLang="en-US" sz="1600" u="sng" dirty="0" smtClean="0"/>
              <a:t>reflect</a:t>
            </a:r>
            <a:r>
              <a:rPr lang="en-US" altLang="en-US" sz="1600" dirty="0" smtClean="0"/>
              <a:t> the change?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Have SCM procedures for noting the change, recording it, and reporting it been </a:t>
            </a:r>
            <a:r>
              <a:rPr lang="en-US" altLang="en-US" sz="1600" u="sng" dirty="0" smtClean="0"/>
              <a:t>followed</a:t>
            </a:r>
            <a:r>
              <a:rPr lang="en-US" altLang="en-US" sz="16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Have all related CSCIs been properly </a:t>
            </a:r>
            <a:r>
              <a:rPr lang="en-US" altLang="en-US" sz="1600" u="sng" dirty="0" smtClean="0"/>
              <a:t>updated</a:t>
            </a:r>
            <a:r>
              <a:rPr lang="en-US" altLang="en-US" sz="1600" dirty="0" smtClean="0"/>
              <a:t>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 configuration audit ensures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correct CSCIs (by version) have been </a:t>
            </a:r>
            <a:r>
              <a:rPr lang="en-US" altLang="en-US" sz="1600" u="sng" dirty="0" smtClean="0"/>
              <a:t>incorporated</a:t>
            </a:r>
            <a:r>
              <a:rPr lang="en-US" altLang="en-US" sz="1600" dirty="0" smtClean="0"/>
              <a:t> into a specific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That all documentation is </a:t>
            </a:r>
            <a:r>
              <a:rPr lang="en-US" altLang="en-US" sz="1600" u="sng" dirty="0" smtClean="0"/>
              <a:t>up-to-date </a:t>
            </a:r>
            <a:r>
              <a:rPr lang="en-US" altLang="en-US" sz="1600" dirty="0" smtClean="0"/>
              <a:t>and </a:t>
            </a:r>
            <a:r>
              <a:rPr lang="en-US" altLang="en-US" sz="1600" u="sng" dirty="0" smtClean="0"/>
              <a:t>consistent</a:t>
            </a:r>
            <a:r>
              <a:rPr lang="en-US" altLang="en-US" sz="1600" dirty="0" smtClean="0"/>
              <a:t> with the version that has been built</a:t>
            </a:r>
          </a:p>
        </p:txBody>
      </p:sp>
    </p:spTree>
    <p:extLst>
      <p:ext uri="{BB962C8B-B14F-4D97-AF65-F5344CB8AC3E}">
        <p14:creationId xmlns:p14="http://schemas.microsoft.com/office/powerpoint/2010/main" val="14990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21831F-EFA5-407D-9294-7596AB7B20BB}" type="slidenum">
              <a:rPr lang="en-US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Status Reporting Task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Configuration status reporting (CSR) is also called </a:t>
            </a:r>
            <a:r>
              <a:rPr lang="en-US" altLang="en-US" sz="1800" u="sng" dirty="0" smtClean="0"/>
              <a:t>status accounting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u="sng" dirty="0" smtClean="0"/>
              <a:t>Provides information</a:t>
            </a:r>
            <a:r>
              <a:rPr lang="en-US" altLang="en-US" sz="1800" dirty="0" smtClean="0"/>
              <a:t> about each change to those personnel in an organization with a need to know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Answers </a:t>
            </a:r>
            <a:r>
              <a:rPr lang="en-US" altLang="en-US" sz="1800" u="sng" dirty="0" smtClean="0"/>
              <a:t>what</a:t>
            </a:r>
            <a:r>
              <a:rPr lang="en-US" altLang="en-US" sz="1800" dirty="0" smtClean="0"/>
              <a:t> happened, </a:t>
            </a:r>
            <a:r>
              <a:rPr lang="en-US" altLang="en-US" sz="1800" u="sng" dirty="0" smtClean="0"/>
              <a:t>who</a:t>
            </a:r>
            <a:r>
              <a:rPr lang="en-US" altLang="en-US" sz="1800" dirty="0" smtClean="0"/>
              <a:t> did it, </a:t>
            </a:r>
            <a:r>
              <a:rPr lang="en-US" altLang="en-US" sz="1800" u="sng" dirty="0" smtClean="0"/>
              <a:t>when</a:t>
            </a:r>
            <a:r>
              <a:rPr lang="en-US" altLang="en-US" sz="1800" dirty="0" smtClean="0"/>
              <a:t> did it happen, and </a:t>
            </a:r>
            <a:r>
              <a:rPr lang="en-US" altLang="en-US" sz="1800" u="sng" dirty="0" smtClean="0"/>
              <a:t>what else</a:t>
            </a:r>
            <a:r>
              <a:rPr lang="en-US" altLang="en-US" sz="1800" dirty="0" smtClean="0"/>
              <a:t> will be affected?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Sources of </a:t>
            </a:r>
            <a:r>
              <a:rPr lang="en-US" altLang="en-US" sz="1800" u="sng" dirty="0" smtClean="0"/>
              <a:t>entries</a:t>
            </a:r>
            <a:r>
              <a:rPr lang="en-US" altLang="en-US" sz="1800" dirty="0" smtClean="0"/>
              <a:t> for configuration status reporting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Each time a CSCI is </a:t>
            </a:r>
            <a:r>
              <a:rPr lang="en-US" altLang="en-US" sz="1600" u="sng" dirty="0" smtClean="0"/>
              <a:t>assigned</a:t>
            </a:r>
            <a:r>
              <a:rPr lang="en-US" altLang="en-US" sz="1600" dirty="0" smtClean="0"/>
              <a:t> new or updated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Each time a change is </a:t>
            </a:r>
            <a:r>
              <a:rPr lang="en-US" altLang="en-US" sz="1600" u="sng" dirty="0" smtClean="0"/>
              <a:t>approved</a:t>
            </a:r>
            <a:r>
              <a:rPr lang="en-US" altLang="en-US" sz="1600" dirty="0" smtClean="0"/>
              <a:t> by the CCB and an ECO is issued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Each time a configuration audit is </a:t>
            </a:r>
            <a:r>
              <a:rPr lang="en-US" altLang="en-US" sz="1600" u="sng" dirty="0" smtClean="0"/>
              <a:t>conducted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configuration status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Placed in an </a:t>
            </a:r>
            <a:r>
              <a:rPr lang="en-US" altLang="en-US" sz="1600" u="sng" dirty="0" smtClean="0"/>
              <a:t>on-line database</a:t>
            </a:r>
            <a:r>
              <a:rPr lang="en-US" altLang="en-US" sz="1600" dirty="0" smtClean="0"/>
              <a:t> or on a website for software developers and maintainers to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Given to </a:t>
            </a:r>
            <a:r>
              <a:rPr lang="en-US" altLang="en-US" sz="1600" u="sng" dirty="0" smtClean="0"/>
              <a:t>management and practitioners</a:t>
            </a:r>
            <a:r>
              <a:rPr lang="en-US" altLang="en-US" sz="1600" dirty="0" smtClean="0"/>
              <a:t> to keep them appraised of important changes to the project CSCIs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04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3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005110-C794-4766-9393-E8A955B6C653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79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Change Management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3405"/>
            <a:ext cx="8534400" cy="4114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Also called </a:t>
            </a:r>
            <a:r>
              <a:rPr lang="en-US" altLang="en-US" sz="2400" b="1" dirty="0" smtClean="0"/>
              <a:t>software configuration management </a:t>
            </a:r>
            <a:r>
              <a:rPr lang="en-US" altLang="en-US" sz="2400" dirty="0" smtClean="0"/>
              <a:t>(SCM)</a:t>
            </a:r>
          </a:p>
          <a:p>
            <a:pPr indent="55563">
              <a:buNone/>
            </a:pPr>
            <a:r>
              <a:rPr lang="en-US" altLang="en-US" sz="2400" u="sng" dirty="0" smtClean="0">
                <a:solidFill>
                  <a:schemeClr val="accent2"/>
                </a:solidFill>
              </a:rPr>
              <a:t>Definition</a:t>
            </a:r>
            <a:r>
              <a:rPr lang="en-US" altLang="en-US" sz="2400" u="sng" dirty="0">
                <a:solidFill>
                  <a:schemeClr val="accent2"/>
                </a:solidFill>
              </a:rPr>
              <a:t>:</a:t>
            </a:r>
            <a:r>
              <a:rPr lang="en-US" altLang="en-US" sz="2400" dirty="0">
                <a:solidFill>
                  <a:schemeClr val="accent2"/>
                </a:solidFill>
              </a:rPr>
              <a:t>  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set of activities that have been developed to manage change throughout the software life cycle.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It is an umbrella activity that is </a:t>
            </a:r>
            <a:r>
              <a:rPr lang="en-US" altLang="en-US" sz="2400" u="sng" dirty="0" smtClean="0"/>
              <a:t>applied throughout</a:t>
            </a:r>
            <a:r>
              <a:rPr lang="en-US" altLang="en-US" sz="2400" dirty="0" smtClean="0"/>
              <a:t> the software process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It's goal is to </a:t>
            </a:r>
            <a:r>
              <a:rPr lang="en-US" altLang="en-US" sz="2400" u="sng" dirty="0" smtClean="0"/>
              <a:t>maximize</a:t>
            </a:r>
            <a:r>
              <a:rPr lang="en-US" altLang="en-US" sz="2400" dirty="0" smtClean="0"/>
              <a:t> productivity by </a:t>
            </a:r>
            <a:r>
              <a:rPr lang="en-US" altLang="en-US" sz="2400" u="sng" dirty="0" smtClean="0"/>
              <a:t>minimizing</a:t>
            </a:r>
            <a:r>
              <a:rPr lang="en-US" altLang="en-US" sz="2400" dirty="0" smtClean="0"/>
              <a:t> mistakes caused by confusion when </a:t>
            </a:r>
            <a:r>
              <a:rPr lang="en-US" altLang="en-US" sz="2400" u="sng" dirty="0" smtClean="0"/>
              <a:t>coordinating</a:t>
            </a:r>
            <a:r>
              <a:rPr lang="en-US" altLang="en-US" sz="2400" dirty="0" smtClean="0"/>
              <a:t> software development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SCM identifies, organizes, and controls </a:t>
            </a:r>
            <a:r>
              <a:rPr lang="en-US" altLang="en-US" sz="2400" u="sng" dirty="0" smtClean="0"/>
              <a:t>modifications</a:t>
            </a:r>
            <a:r>
              <a:rPr lang="en-US" altLang="en-US" sz="2400" dirty="0" smtClean="0"/>
              <a:t> to the software being built by a software development team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SCM activities are formulated to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identify</a:t>
            </a:r>
            <a:r>
              <a:rPr lang="en-US" altLang="en-US" sz="2400" dirty="0" smtClean="0">
                <a:solidFill>
                  <a:srgbClr val="FF0000"/>
                </a:solidFill>
              </a:rPr>
              <a:t> change,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control</a:t>
            </a:r>
            <a:r>
              <a:rPr lang="en-US" altLang="en-US" sz="2400" dirty="0" smtClean="0">
                <a:solidFill>
                  <a:srgbClr val="FF0000"/>
                </a:solidFill>
              </a:rPr>
              <a:t> change,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ensure</a:t>
            </a:r>
            <a:r>
              <a:rPr lang="en-US" altLang="en-US" sz="2400" dirty="0" smtClean="0">
                <a:solidFill>
                  <a:srgbClr val="FF0000"/>
                </a:solidFill>
              </a:rPr>
              <a:t> that change is being properly implemented, and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report</a:t>
            </a:r>
            <a:r>
              <a:rPr lang="en-US" altLang="en-US" sz="2400" dirty="0" smtClean="0">
                <a:solidFill>
                  <a:srgbClr val="FF0000"/>
                </a:solidFill>
              </a:rPr>
              <a:t> changes to others who may have an interest</a:t>
            </a: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0" y="6566893"/>
            <a:ext cx="15408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Helvetica" pitchFamily="34" charset="0"/>
              </a:rPr>
              <a:t>(More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5549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E519C9-77C9-4705-B6D2-07C74A808760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796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What is Change Management (continued)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SCM is </a:t>
            </a:r>
            <a:r>
              <a:rPr lang="en-US" altLang="en-US" sz="2200" u="sng" dirty="0" smtClean="0"/>
              <a:t>initiated</a:t>
            </a:r>
            <a:r>
              <a:rPr lang="en-US" altLang="en-US" sz="2200" dirty="0" smtClean="0"/>
              <a:t> when the project </a:t>
            </a:r>
            <a:r>
              <a:rPr lang="en-US" altLang="en-US" sz="2200" u="sng" dirty="0" smtClean="0"/>
              <a:t>begins</a:t>
            </a:r>
            <a:r>
              <a:rPr lang="en-US" altLang="en-US" sz="2200" dirty="0" smtClean="0"/>
              <a:t> and </a:t>
            </a:r>
            <a:r>
              <a:rPr lang="en-US" altLang="en-US" sz="2200" u="sng" dirty="0" smtClean="0"/>
              <a:t>terminates</a:t>
            </a:r>
            <a:r>
              <a:rPr lang="en-US" altLang="en-US" sz="2200" dirty="0" smtClean="0"/>
              <a:t> when the software is taken </a:t>
            </a:r>
            <a:r>
              <a:rPr lang="en-US" altLang="en-US" sz="2200" u="sng" dirty="0" smtClean="0"/>
              <a:t>out of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u="sng" dirty="0" smtClean="0"/>
              <a:t>View</a:t>
            </a:r>
            <a:r>
              <a:rPr lang="en-US" altLang="en-US" sz="2200" dirty="0" smtClean="0"/>
              <a:t> of SCM from various roles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7030A0"/>
                </a:solidFill>
              </a:rPr>
              <a:t>Project manager -&gt; an auditing mechanism</a:t>
            </a:r>
            <a:br>
              <a:rPr lang="en-US" altLang="en-US" sz="2200" dirty="0" smtClean="0">
                <a:solidFill>
                  <a:srgbClr val="7030A0"/>
                </a:solidFill>
              </a:rPr>
            </a:br>
            <a:endParaRPr lang="en-US" altLang="en-US" sz="2200" dirty="0" smtClean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7030A0"/>
                </a:solidFill>
              </a:rPr>
              <a:t>SCM manager -&gt; a controlling, tracking, and policy making mechanism</a:t>
            </a:r>
            <a:br>
              <a:rPr lang="en-US" altLang="en-US" sz="2200" dirty="0" smtClean="0">
                <a:solidFill>
                  <a:srgbClr val="7030A0"/>
                </a:solidFill>
              </a:rPr>
            </a:br>
            <a:endParaRPr lang="en-US" altLang="en-US" sz="2200" dirty="0" smtClean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7030A0"/>
                </a:solidFill>
              </a:rPr>
              <a:t>Software engineer -&gt; a changing, building, and access control mechanism</a:t>
            </a:r>
            <a:br>
              <a:rPr lang="en-US" altLang="en-US" sz="2200" dirty="0" smtClean="0">
                <a:solidFill>
                  <a:srgbClr val="7030A0"/>
                </a:solidFill>
              </a:rPr>
            </a:br>
            <a:endParaRPr lang="en-US" altLang="en-US" sz="2200" dirty="0" smtClean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7030A0"/>
                </a:solidFill>
              </a:rPr>
              <a:t>Customer -&gt; a quality assurance and product identification mechanism</a:t>
            </a:r>
          </a:p>
        </p:txBody>
      </p:sp>
    </p:spTree>
    <p:extLst>
      <p:ext uri="{BB962C8B-B14F-4D97-AF65-F5344CB8AC3E}">
        <p14:creationId xmlns:p14="http://schemas.microsoft.com/office/powerpoint/2010/main" val="7699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570813-E6BD-42C7-A695-4365FC0163F7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Software Configuration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9916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solidFill>
                  <a:srgbClr val="7030A0"/>
                </a:solidFill>
              </a:rPr>
              <a:t>The </a:t>
            </a:r>
            <a:r>
              <a:rPr lang="en-US" altLang="en-US" sz="2400" u="sng" dirty="0" smtClean="0">
                <a:solidFill>
                  <a:srgbClr val="7030A0"/>
                </a:solidFill>
              </a:rPr>
              <a:t>Output</a:t>
            </a:r>
            <a:r>
              <a:rPr lang="en-US" altLang="en-US" sz="2400" dirty="0" smtClean="0">
                <a:solidFill>
                  <a:srgbClr val="7030A0"/>
                </a:solidFill>
              </a:rPr>
              <a:t> from the software process makes up the software configuration</a:t>
            </a:r>
          </a:p>
          <a:p>
            <a:pPr lvl="1" algn="just" eaLnBrk="1" hangingPunct="1"/>
            <a:r>
              <a:rPr lang="en-US" altLang="en-US" sz="2400" u="sng" dirty="0" smtClean="0">
                <a:solidFill>
                  <a:srgbClr val="7030A0"/>
                </a:solidFill>
              </a:rPr>
              <a:t>Computer programs</a:t>
            </a:r>
            <a:r>
              <a:rPr lang="en-US" altLang="en-US" sz="2400" dirty="0" smtClean="0">
                <a:solidFill>
                  <a:srgbClr val="7030A0"/>
                </a:solidFill>
              </a:rPr>
              <a:t> (both source code files and executable files)</a:t>
            </a:r>
          </a:p>
          <a:p>
            <a:pPr lvl="1" algn="just" eaLnBrk="1" hangingPunct="1"/>
            <a:r>
              <a:rPr lang="en-US" altLang="en-US" sz="2400" u="sng" dirty="0" smtClean="0">
                <a:solidFill>
                  <a:srgbClr val="7030A0"/>
                </a:solidFill>
              </a:rPr>
              <a:t>Work products</a:t>
            </a:r>
            <a:r>
              <a:rPr lang="en-US" altLang="en-US" sz="2400" dirty="0" smtClean="0">
                <a:solidFill>
                  <a:srgbClr val="7030A0"/>
                </a:solidFill>
              </a:rPr>
              <a:t> that describe the computer programs (documents targeted at both technical practitioners and users)</a:t>
            </a:r>
          </a:p>
          <a:p>
            <a:pPr marL="796925" lvl="1" indent="-280988" algn="just" defTabSz="149225" eaLnBrk="1" hangingPunct="1">
              <a:tabLst>
                <a:tab pos="4232275" algn="l"/>
              </a:tabLst>
            </a:pPr>
            <a:r>
              <a:rPr lang="en-US" altLang="en-US" sz="2400" u="sng" dirty="0" smtClean="0">
                <a:solidFill>
                  <a:srgbClr val="7030A0"/>
                </a:solidFill>
              </a:rPr>
              <a:t>Data </a:t>
            </a:r>
            <a:r>
              <a:rPr lang="en-US" altLang="en-US" sz="2400" dirty="0" smtClean="0">
                <a:solidFill>
                  <a:srgbClr val="7030A0"/>
                </a:solidFill>
              </a:rPr>
              <a:t>(contained within the programs themselves or in external files)</a:t>
            </a:r>
            <a:br>
              <a:rPr lang="en-US" altLang="en-US" sz="2400" dirty="0" smtClean="0">
                <a:solidFill>
                  <a:srgbClr val="7030A0"/>
                </a:solidFill>
              </a:rPr>
            </a:br>
            <a:endParaRPr lang="en-US" altLang="en-US" sz="2400" dirty="0" smtClean="0">
              <a:solidFill>
                <a:srgbClr val="7030A0"/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The major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danger</a:t>
            </a:r>
            <a:r>
              <a:rPr lang="en-US" altLang="en-US" sz="2400" dirty="0" smtClean="0">
                <a:solidFill>
                  <a:srgbClr val="FF0000"/>
                </a:solidFill>
              </a:rPr>
              <a:t> to a software configuration is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change</a:t>
            </a:r>
          </a:p>
          <a:p>
            <a:pPr lvl="1" algn="just"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First Law of System Engineering: "No matter where you are in the system life cycle,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the system will change</a:t>
            </a:r>
            <a:r>
              <a:rPr lang="en-US" altLang="en-US" sz="2400" dirty="0" smtClean="0">
                <a:solidFill>
                  <a:srgbClr val="FF0000"/>
                </a:solidFill>
              </a:rPr>
              <a:t>, and the desire to change it will persist throughout the life cycle"</a:t>
            </a:r>
          </a:p>
        </p:txBody>
      </p:sp>
    </p:spTree>
    <p:extLst>
      <p:ext uri="{BB962C8B-B14F-4D97-AF65-F5344CB8AC3E}">
        <p14:creationId xmlns:p14="http://schemas.microsoft.com/office/powerpoint/2010/main" val="38480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2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43267D-2231-49CA-B5F9-3FA283C99133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Origins of Software Change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Errors </a:t>
            </a:r>
            <a:r>
              <a:rPr lang="en-US" altLang="en-US" sz="2400" dirty="0" smtClean="0">
                <a:solidFill>
                  <a:srgbClr val="FF0000"/>
                </a:solidFill>
              </a:rPr>
              <a:t> detected in the software need to be corrected</a:t>
            </a:r>
            <a:endParaRPr lang="en-US" altLang="en-US" sz="2400" u="sng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00000"/>
                </a:solidFill>
              </a:rPr>
              <a:t>New business or market conditions</a:t>
            </a:r>
            <a:r>
              <a:rPr lang="en-US" altLang="en-US" sz="2400" dirty="0" smtClean="0">
                <a:solidFill>
                  <a:srgbClr val="C00000"/>
                </a:solidFill>
              </a:rPr>
              <a:t> dictate changes in product requirements or business rules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00B0F0"/>
                </a:solidFill>
              </a:rPr>
              <a:t>New customer needs</a:t>
            </a:r>
            <a:r>
              <a:rPr lang="en-US" altLang="en-US" sz="2400" dirty="0" smtClean="0">
                <a:solidFill>
                  <a:srgbClr val="00B0F0"/>
                </a:solidFill>
              </a:rPr>
              <a:t> demand modifications of data produced by information systems, functionality delivered by products, or services delivered by a computer-based system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002060"/>
                </a:solidFill>
              </a:rPr>
              <a:t>Reorganization or business growth/downsizing</a:t>
            </a:r>
            <a:r>
              <a:rPr lang="en-US" altLang="en-US" sz="2400" dirty="0" smtClean="0">
                <a:solidFill>
                  <a:srgbClr val="002060"/>
                </a:solidFill>
              </a:rPr>
              <a:t> causes changes in project priorities or software engineering team structure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 smtClean="0"/>
              <a:t>Budgetary or scheduling constraints</a:t>
            </a:r>
            <a:r>
              <a:rPr lang="en-US" altLang="en-US" sz="2400" dirty="0" smtClean="0"/>
              <a:t> cause a redefinition of the system or product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302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21D6F9-BEAB-400E-8C89-E0DB7EC6DF8A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180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Elements of a Configuration Management System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Configuration elements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A set of </a:t>
            </a:r>
            <a:r>
              <a:rPr lang="en-US" altLang="en-US" sz="2000" u="sng" dirty="0" smtClean="0">
                <a:solidFill>
                  <a:srgbClr val="FF0000"/>
                </a:solidFill>
              </a:rPr>
              <a:t>tools</a:t>
            </a:r>
            <a:r>
              <a:rPr lang="en-US" altLang="en-US" sz="2000" dirty="0" smtClean="0">
                <a:solidFill>
                  <a:srgbClr val="FF0000"/>
                </a:solidFill>
              </a:rPr>
              <a:t> coupled with a </a:t>
            </a:r>
            <a:r>
              <a:rPr lang="en-US" altLang="en-US" sz="2000" u="sng" dirty="0" smtClean="0">
                <a:solidFill>
                  <a:srgbClr val="FF0000"/>
                </a:solidFill>
              </a:rPr>
              <a:t>file management </a:t>
            </a:r>
            <a:r>
              <a:rPr lang="en-US" altLang="en-US" sz="2000" dirty="0" smtClean="0">
                <a:solidFill>
                  <a:srgbClr val="FF0000"/>
                </a:solidFill>
              </a:rPr>
              <a:t>(e.g., database) system that enables </a:t>
            </a:r>
            <a:r>
              <a:rPr lang="en-US" altLang="en-US" sz="2000" u="sng" dirty="0" smtClean="0">
                <a:solidFill>
                  <a:srgbClr val="FF0000"/>
                </a:solidFill>
              </a:rPr>
              <a:t>access</a:t>
            </a:r>
            <a:r>
              <a:rPr lang="en-US" altLang="en-US" sz="2000" dirty="0" smtClean="0">
                <a:solidFill>
                  <a:srgbClr val="FF0000"/>
                </a:solidFill>
              </a:rPr>
              <a:t> to and </a:t>
            </a:r>
            <a:r>
              <a:rPr lang="en-US" altLang="en-US" sz="2000" u="sng" dirty="0" smtClean="0">
                <a:solidFill>
                  <a:srgbClr val="FF0000"/>
                </a:solidFill>
              </a:rPr>
              <a:t>management</a:t>
            </a:r>
            <a:r>
              <a:rPr lang="en-US" altLang="en-US" sz="2000" dirty="0" smtClean="0">
                <a:solidFill>
                  <a:srgbClr val="FF0000"/>
                </a:solidFill>
              </a:rPr>
              <a:t> of each software configuration item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7030A0"/>
                </a:solidFill>
              </a:rPr>
              <a:t>Process elements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7030A0"/>
                </a:solidFill>
              </a:rPr>
              <a:t>A collection of </a:t>
            </a:r>
            <a:r>
              <a:rPr lang="en-US" altLang="en-US" sz="2000" u="sng" dirty="0" smtClean="0">
                <a:solidFill>
                  <a:srgbClr val="7030A0"/>
                </a:solidFill>
              </a:rPr>
              <a:t>procedures</a:t>
            </a:r>
            <a:r>
              <a:rPr lang="en-US" altLang="en-US" sz="2000" dirty="0" smtClean="0">
                <a:solidFill>
                  <a:srgbClr val="7030A0"/>
                </a:solidFill>
              </a:rPr>
              <a:t> and </a:t>
            </a:r>
            <a:r>
              <a:rPr lang="en-US" altLang="en-US" sz="2000" u="sng" dirty="0" smtClean="0">
                <a:solidFill>
                  <a:srgbClr val="7030A0"/>
                </a:solidFill>
              </a:rPr>
              <a:t>tasks</a:t>
            </a:r>
            <a:r>
              <a:rPr lang="en-US" altLang="en-US" sz="2000" dirty="0" smtClean="0">
                <a:solidFill>
                  <a:srgbClr val="7030A0"/>
                </a:solidFill>
              </a:rPr>
              <a:t> that define an effective </a:t>
            </a:r>
            <a:r>
              <a:rPr lang="en-US" altLang="en-US" sz="2000" u="sng" dirty="0" smtClean="0">
                <a:solidFill>
                  <a:srgbClr val="7030A0"/>
                </a:solidFill>
              </a:rPr>
              <a:t>approach</a:t>
            </a:r>
            <a:r>
              <a:rPr lang="en-US" altLang="en-US" sz="2000" dirty="0" smtClean="0">
                <a:solidFill>
                  <a:srgbClr val="7030A0"/>
                </a:solidFill>
              </a:rPr>
              <a:t> to change management for all participants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Construction elements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A set of </a:t>
            </a:r>
            <a:r>
              <a:rPr lang="en-US" altLang="en-US" sz="2000" u="sng" dirty="0" smtClean="0">
                <a:solidFill>
                  <a:srgbClr val="C00000"/>
                </a:solidFill>
              </a:rPr>
              <a:t>tools</a:t>
            </a:r>
            <a:r>
              <a:rPr lang="en-US" altLang="en-US" sz="2000" dirty="0" smtClean="0">
                <a:solidFill>
                  <a:srgbClr val="C00000"/>
                </a:solidFill>
              </a:rPr>
              <a:t> that automate the </a:t>
            </a:r>
            <a:r>
              <a:rPr lang="en-US" altLang="en-US" sz="2000" u="sng" dirty="0" smtClean="0">
                <a:solidFill>
                  <a:srgbClr val="C00000"/>
                </a:solidFill>
              </a:rPr>
              <a:t>construction</a:t>
            </a:r>
            <a:r>
              <a:rPr lang="en-US" altLang="en-US" sz="2000" dirty="0" smtClean="0">
                <a:solidFill>
                  <a:srgbClr val="C00000"/>
                </a:solidFill>
              </a:rPr>
              <a:t> of software by ensuring that the proper set of valid components (i.e., the correct version) is </a:t>
            </a:r>
            <a:r>
              <a:rPr lang="en-US" altLang="en-US" sz="2000" u="sng" dirty="0" smtClean="0">
                <a:solidFill>
                  <a:srgbClr val="C00000"/>
                </a:solidFill>
              </a:rPr>
              <a:t>assembled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/>
              <a:t>Human elements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A set of </a:t>
            </a:r>
            <a:r>
              <a:rPr lang="en-US" altLang="en-US" sz="2000" u="sng" dirty="0" smtClean="0"/>
              <a:t>tools</a:t>
            </a:r>
            <a:r>
              <a:rPr lang="en-US" altLang="en-US" sz="2000" dirty="0" smtClean="0"/>
              <a:t> and </a:t>
            </a:r>
            <a:r>
              <a:rPr lang="en-US" altLang="en-US" sz="2000" u="sng" dirty="0" smtClean="0"/>
              <a:t>process features</a:t>
            </a:r>
            <a:r>
              <a:rPr lang="en-US" altLang="en-US" sz="2000" dirty="0" smtClean="0"/>
              <a:t> used by a software team to </a:t>
            </a:r>
            <a:r>
              <a:rPr lang="en-US" altLang="en-US" sz="2000" u="sng" dirty="0" smtClean="0"/>
              <a:t>implement</a:t>
            </a:r>
            <a:r>
              <a:rPr lang="en-US" altLang="en-US" sz="2000" dirty="0" smtClean="0"/>
              <a:t> effective SCM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916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53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329EA35-162E-46D3-BC95-549BE739F2BC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3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87736"/>
            <a:ext cx="5334000" cy="283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2" name="Text Box 5"/>
          <p:cNvSpPr txBox="1">
            <a:spLocks noChangeArrowheads="1"/>
          </p:cNvSpPr>
          <p:nvPr/>
        </p:nvSpPr>
        <p:spPr bwMode="auto">
          <a:xfrm>
            <a:off x="1" y="428625"/>
            <a:ext cx="86837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Helvetica" pitchFamily="34" charset="0"/>
              </a:rPr>
              <a:t>Have you established a baseline yet?</a:t>
            </a:r>
          </a:p>
        </p:txBody>
      </p:sp>
      <p:pic>
        <p:nvPicPr>
          <p:cNvPr id="135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4952405"/>
            <a:ext cx="1331913" cy="156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1884"/>
            <a:ext cx="2133600" cy="366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F11575-A921-457E-9FAB-C223E657A3A9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Baseline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4" y="1218010"/>
            <a:ext cx="7793037" cy="5134571"/>
          </a:xfrm>
        </p:spPr>
        <p:txBody>
          <a:bodyPr>
            <a:normAutofit fontScale="92500"/>
          </a:bodyPr>
          <a:lstStyle/>
          <a:p>
            <a:pPr marL="533400" indent="-533400"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An SCM concept that helps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practitioners</a:t>
            </a:r>
            <a:r>
              <a:rPr lang="en-US" altLang="en-US" sz="2400" dirty="0" smtClean="0">
                <a:solidFill>
                  <a:srgbClr val="FF0000"/>
                </a:solidFill>
              </a:rPr>
              <a:t> to control change without seriously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impeding</a:t>
            </a:r>
            <a:r>
              <a:rPr lang="en-US" altLang="en-US" sz="2400" dirty="0" smtClean="0">
                <a:solidFill>
                  <a:srgbClr val="FF0000"/>
                </a:solidFill>
              </a:rPr>
              <a:t> justifiable change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030A0"/>
                </a:solidFill>
              </a:rPr>
              <a:t>IEEE Definition: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A </a:t>
            </a:r>
            <a:r>
              <a:rPr lang="en-US" altLang="en-US" sz="2400" b="1" u="sng" dirty="0" smtClean="0">
                <a:solidFill>
                  <a:srgbClr val="7030A0"/>
                </a:solidFill>
              </a:rPr>
              <a:t>specification or product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 that has been </a:t>
            </a:r>
            <a:r>
              <a:rPr lang="en-US" altLang="en-US" sz="2400" b="1" u="sng" dirty="0" smtClean="0">
                <a:solidFill>
                  <a:srgbClr val="7030A0"/>
                </a:solidFill>
              </a:rPr>
              <a:t>formally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 reviewed and agreed upon, and that there after serves as the </a:t>
            </a:r>
            <a:r>
              <a:rPr lang="en-US" altLang="en-US" sz="2400" b="1" u="sng" dirty="0" smtClean="0">
                <a:solidFill>
                  <a:srgbClr val="7030A0"/>
                </a:solidFill>
              </a:rPr>
              <a:t>basis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 for further development, and that can be </a:t>
            </a:r>
            <a:r>
              <a:rPr lang="en-US" altLang="en-US" sz="2400" b="1" u="sng" dirty="0" smtClean="0">
                <a:solidFill>
                  <a:srgbClr val="7030A0"/>
                </a:solidFill>
              </a:rPr>
              <a:t>changed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 only through </a:t>
            </a:r>
            <a:r>
              <a:rPr lang="en-US" altLang="en-US" sz="2400" b="1" u="sng" dirty="0" smtClean="0">
                <a:solidFill>
                  <a:srgbClr val="7030A0"/>
                </a:solidFill>
              </a:rPr>
              <a:t>formal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 change control procedures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It is a </a:t>
            </a:r>
            <a:r>
              <a:rPr lang="en-US" altLang="en-US" sz="2400" u="sng" dirty="0" smtClean="0">
                <a:solidFill>
                  <a:srgbClr val="C00000"/>
                </a:solidFill>
              </a:rPr>
              <a:t>milestone</a:t>
            </a:r>
            <a:r>
              <a:rPr lang="en-US" altLang="en-US" sz="2400" dirty="0" smtClean="0">
                <a:solidFill>
                  <a:srgbClr val="C00000"/>
                </a:solidFill>
              </a:rPr>
              <a:t> in the development of software and is marked by the </a:t>
            </a:r>
            <a:r>
              <a:rPr lang="en-US" altLang="en-US" sz="2400" u="sng" dirty="0" smtClean="0">
                <a:solidFill>
                  <a:srgbClr val="C00000"/>
                </a:solidFill>
              </a:rPr>
              <a:t>delivery</a:t>
            </a:r>
            <a:r>
              <a:rPr lang="en-US" altLang="en-US" sz="2400" dirty="0" smtClean="0">
                <a:solidFill>
                  <a:srgbClr val="C00000"/>
                </a:solidFill>
              </a:rPr>
              <a:t> of one or more computer software configuration items (CSCIs) that have been </a:t>
            </a:r>
            <a:r>
              <a:rPr lang="en-US" altLang="en-US" sz="2400" u="sng" dirty="0" smtClean="0">
                <a:solidFill>
                  <a:srgbClr val="C00000"/>
                </a:solidFill>
              </a:rPr>
              <a:t>approved</a:t>
            </a:r>
            <a:r>
              <a:rPr lang="en-US" altLang="en-US" sz="2400" dirty="0" smtClean="0">
                <a:solidFill>
                  <a:srgbClr val="C00000"/>
                </a:solidFill>
              </a:rPr>
              <a:t> as a consequence of a formal technical review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en-US" sz="2400" dirty="0" smtClean="0"/>
              <a:t>A CSCI may be such work products as a </a:t>
            </a:r>
            <a:r>
              <a:rPr lang="en-US" altLang="en-US" sz="2400" u="sng" dirty="0" smtClean="0"/>
              <a:t>document</a:t>
            </a:r>
            <a:r>
              <a:rPr lang="en-US" altLang="en-US" sz="2400" dirty="0" smtClean="0"/>
              <a:t> (as listed in MIL-STD-498), a </a:t>
            </a:r>
            <a:r>
              <a:rPr lang="en-US" altLang="en-US" sz="2400" u="sng" dirty="0" smtClean="0"/>
              <a:t>test suite</a:t>
            </a:r>
            <a:r>
              <a:rPr lang="en-US" altLang="en-US" sz="2400" dirty="0" smtClean="0"/>
              <a:t>, or a </a:t>
            </a:r>
            <a:r>
              <a:rPr lang="en-US" altLang="en-US" sz="2400" u="sng" dirty="0" smtClean="0"/>
              <a:t>software component</a:t>
            </a:r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51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0D5A534DC20419EB8035CB6DE3815" ma:contentTypeVersion="4" ma:contentTypeDescription="Create a new document." ma:contentTypeScope="" ma:versionID="e4f6a2d46cec26908f62c6d62c9a98ad">
  <xsd:schema xmlns:xsd="http://www.w3.org/2001/XMLSchema" xmlns:xs="http://www.w3.org/2001/XMLSchema" xmlns:p="http://schemas.microsoft.com/office/2006/metadata/properties" xmlns:ns2="2fa0596d-1813-431b-af09-91f7fdc5d78d" xmlns:ns3="b8916875-e42b-4b9c-872f-88f20f10cd61" targetNamespace="http://schemas.microsoft.com/office/2006/metadata/properties" ma:root="true" ma:fieldsID="ad03d38047c529f0e0b952f6d7cee67b" ns2:_="" ns3:_="">
    <xsd:import namespace="2fa0596d-1813-431b-af09-91f7fdc5d78d"/>
    <xsd:import namespace="b8916875-e42b-4b9c-872f-88f20f10cd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a0596d-1813-431b-af09-91f7fdc5d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16875-e42b-4b9c-872f-88f20f10cd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59E627-83C8-4D5F-B320-3BE6F2D74A61}"/>
</file>

<file path=customXml/itemProps2.xml><?xml version="1.0" encoding="utf-8"?>
<ds:datastoreItem xmlns:ds="http://schemas.openxmlformats.org/officeDocument/2006/customXml" ds:itemID="{F12885D9-D5A4-4924-8AC3-F98CBF8C2A20}"/>
</file>

<file path=customXml/itemProps3.xml><?xml version="1.0" encoding="utf-8"?>
<ds:datastoreItem xmlns:ds="http://schemas.openxmlformats.org/officeDocument/2006/customXml" ds:itemID="{FAC49322-6C87-450A-901C-3E00C53E639F}"/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1927</Words>
  <Application>Microsoft Office PowerPoint</Application>
  <PresentationFormat>On-screen Show (4:3)</PresentationFormat>
  <Paragraphs>235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</vt:lpstr>
      <vt:lpstr>Times New Roman</vt:lpstr>
      <vt:lpstr>Office Theme</vt:lpstr>
      <vt:lpstr> Change Management(SCM)     </vt:lpstr>
      <vt:lpstr>Introduction</vt:lpstr>
      <vt:lpstr>What is Change Management</vt:lpstr>
      <vt:lpstr>What is Change Management (continued)</vt:lpstr>
      <vt:lpstr>Software Configuration</vt:lpstr>
      <vt:lpstr>Origins of Software Change</vt:lpstr>
      <vt:lpstr>Elements of a Configuration Management System</vt:lpstr>
      <vt:lpstr>PowerPoint Presentation</vt:lpstr>
      <vt:lpstr>Baseline</vt:lpstr>
      <vt:lpstr>Baselining Process</vt:lpstr>
      <vt:lpstr>The SCM Repository</vt:lpstr>
      <vt:lpstr>Paper-based vs. Automated Repositories</vt:lpstr>
      <vt:lpstr>Automated SCM Repository (Functions and Tools)</vt:lpstr>
      <vt:lpstr>Functions of an SCM Repository</vt:lpstr>
      <vt:lpstr>Toolset Used on a Repository</vt:lpstr>
      <vt:lpstr>Summary of CM Tools</vt:lpstr>
      <vt:lpstr>The SCM Process</vt:lpstr>
      <vt:lpstr>Primary Objectives of the  SCM Process</vt:lpstr>
      <vt:lpstr>SCM Questions</vt:lpstr>
      <vt:lpstr>SCM Tasks</vt:lpstr>
      <vt:lpstr>SCM Tasks (continued)</vt:lpstr>
      <vt:lpstr>Identification Task</vt:lpstr>
      <vt:lpstr>Change Control Task</vt:lpstr>
      <vt:lpstr>Version Control Task</vt:lpstr>
      <vt:lpstr>Configuration Auditing Task</vt:lpstr>
      <vt:lpstr>Status Reporting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Management(SCM)</dc:title>
  <dc:creator>prathap rudra</dc:creator>
  <cp:lastModifiedBy>asvijayan</cp:lastModifiedBy>
  <cp:revision>12</cp:revision>
  <dcterms:created xsi:type="dcterms:W3CDTF">2006-08-16T00:00:00Z</dcterms:created>
  <dcterms:modified xsi:type="dcterms:W3CDTF">2021-03-16T06:46:22Z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0x010100B3B0D5A534DC20419EB8035CB6DE3815</vt:lpwstr>
  </property>
</Properties>
</file>