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8"/>
  </p:notesMasterIdLst>
  <p:sldIdLst>
    <p:sldId id="450" r:id="rId5"/>
    <p:sldId id="357" r:id="rId6"/>
    <p:sldId id="358" r:id="rId7"/>
    <p:sldId id="363" r:id="rId8"/>
    <p:sldId id="365" r:id="rId9"/>
    <p:sldId id="366" r:id="rId10"/>
    <p:sldId id="367" r:id="rId11"/>
    <p:sldId id="368" r:id="rId12"/>
    <p:sldId id="384" r:id="rId13"/>
    <p:sldId id="369" r:id="rId14"/>
    <p:sldId id="444" r:id="rId15"/>
    <p:sldId id="451" r:id="rId16"/>
    <p:sldId id="495" r:id="rId17"/>
    <p:sldId id="496" r:id="rId18"/>
    <p:sldId id="497" r:id="rId19"/>
    <p:sldId id="498" r:id="rId20"/>
    <p:sldId id="499" r:id="rId21"/>
    <p:sldId id="454" r:id="rId22"/>
    <p:sldId id="435" r:id="rId23"/>
    <p:sldId id="492" r:id="rId24"/>
    <p:sldId id="436" r:id="rId25"/>
    <p:sldId id="455" r:id="rId26"/>
    <p:sldId id="438" r:id="rId27"/>
    <p:sldId id="491" r:id="rId28"/>
    <p:sldId id="439" r:id="rId29"/>
    <p:sldId id="440" r:id="rId30"/>
    <p:sldId id="490" r:id="rId31"/>
    <p:sldId id="441" r:id="rId32"/>
    <p:sldId id="458" r:id="rId33"/>
    <p:sldId id="459" r:id="rId34"/>
    <p:sldId id="460" r:id="rId35"/>
    <p:sldId id="461" r:id="rId36"/>
    <p:sldId id="462" r:id="rId37"/>
    <p:sldId id="479" r:id="rId38"/>
    <p:sldId id="480" r:id="rId39"/>
    <p:sldId id="481" r:id="rId40"/>
    <p:sldId id="482" r:id="rId41"/>
    <p:sldId id="483" r:id="rId42"/>
    <p:sldId id="484" r:id="rId43"/>
    <p:sldId id="485" r:id="rId44"/>
    <p:sldId id="486" r:id="rId45"/>
    <p:sldId id="463" r:id="rId46"/>
    <p:sldId id="464" r:id="rId47"/>
    <p:sldId id="493"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87" r:id="rId63"/>
    <p:sldId id="488" r:id="rId64"/>
    <p:sldId id="489" r:id="rId65"/>
    <p:sldId id="500" r:id="rId66"/>
    <p:sldId id="501" r:id="rId67"/>
    <p:sldId id="502" r:id="rId68"/>
    <p:sldId id="503" r:id="rId69"/>
    <p:sldId id="504" r:id="rId70"/>
    <p:sldId id="505" r:id="rId71"/>
    <p:sldId id="506" r:id="rId72"/>
    <p:sldId id="507" r:id="rId73"/>
    <p:sldId id="508" r:id="rId74"/>
    <p:sldId id="509" r:id="rId75"/>
    <p:sldId id="510" r:id="rId76"/>
    <p:sldId id="511" r:id="rId77"/>
    <p:sldId id="512" r:id="rId78"/>
    <p:sldId id="513" r:id="rId79"/>
    <p:sldId id="514" r:id="rId80"/>
    <p:sldId id="515" r:id="rId81"/>
    <p:sldId id="516" r:id="rId82"/>
    <p:sldId id="517" r:id="rId83"/>
    <p:sldId id="518" r:id="rId84"/>
    <p:sldId id="519" r:id="rId85"/>
    <p:sldId id="520" r:id="rId86"/>
    <p:sldId id="521" r:id="rId87"/>
    <p:sldId id="522" r:id="rId88"/>
    <p:sldId id="523" r:id="rId89"/>
    <p:sldId id="524" r:id="rId90"/>
    <p:sldId id="525" r:id="rId91"/>
    <p:sldId id="526" r:id="rId92"/>
    <p:sldId id="527" r:id="rId93"/>
    <p:sldId id="528" r:id="rId94"/>
    <p:sldId id="529" r:id="rId95"/>
    <p:sldId id="530" r:id="rId96"/>
    <p:sldId id="531" r:id="rId97"/>
    <p:sldId id="532" r:id="rId98"/>
    <p:sldId id="533" r:id="rId99"/>
    <p:sldId id="534" r:id="rId100"/>
    <p:sldId id="535" r:id="rId101"/>
    <p:sldId id="536" r:id="rId102"/>
    <p:sldId id="537" r:id="rId103"/>
    <p:sldId id="538" r:id="rId104"/>
    <p:sldId id="539" r:id="rId105"/>
    <p:sldId id="540" r:id="rId106"/>
    <p:sldId id="541" r:id="rId107"/>
    <p:sldId id="542" r:id="rId108"/>
    <p:sldId id="543" r:id="rId109"/>
    <p:sldId id="544" r:id="rId110"/>
    <p:sldId id="545" r:id="rId111"/>
    <p:sldId id="546" r:id="rId112"/>
    <p:sldId id="547" r:id="rId113"/>
    <p:sldId id="548" r:id="rId114"/>
    <p:sldId id="549" r:id="rId115"/>
    <p:sldId id="550" r:id="rId116"/>
    <p:sldId id="551" r:id="rId117"/>
    <p:sldId id="552" r:id="rId118"/>
    <p:sldId id="553" r:id="rId119"/>
    <p:sldId id="554" r:id="rId120"/>
    <p:sldId id="555" r:id="rId121"/>
    <p:sldId id="556" r:id="rId122"/>
    <p:sldId id="559" r:id="rId123"/>
    <p:sldId id="560" r:id="rId124"/>
    <p:sldId id="561" r:id="rId125"/>
    <p:sldId id="562" r:id="rId126"/>
    <p:sldId id="563" r:id="rId127"/>
    <p:sldId id="564" r:id="rId128"/>
    <p:sldId id="565" r:id="rId129"/>
    <p:sldId id="566" r:id="rId130"/>
    <p:sldId id="567" r:id="rId131"/>
    <p:sldId id="568" r:id="rId132"/>
    <p:sldId id="569" r:id="rId133"/>
    <p:sldId id="570" r:id="rId134"/>
    <p:sldId id="571" r:id="rId135"/>
    <p:sldId id="572" r:id="rId136"/>
    <p:sldId id="573" r:id="rId137"/>
    <p:sldId id="574" r:id="rId138"/>
    <p:sldId id="575" r:id="rId139"/>
    <p:sldId id="576" r:id="rId140"/>
    <p:sldId id="577" r:id="rId141"/>
    <p:sldId id="578" r:id="rId142"/>
    <p:sldId id="579" r:id="rId143"/>
    <p:sldId id="580" r:id="rId144"/>
    <p:sldId id="581" r:id="rId145"/>
    <p:sldId id="582" r:id="rId146"/>
    <p:sldId id="583" r:id="rId147"/>
    <p:sldId id="584" r:id="rId148"/>
    <p:sldId id="585" r:id="rId149"/>
    <p:sldId id="586" r:id="rId150"/>
    <p:sldId id="587" r:id="rId151"/>
    <p:sldId id="588" r:id="rId152"/>
    <p:sldId id="589" r:id="rId153"/>
    <p:sldId id="590" r:id="rId154"/>
    <p:sldId id="591" r:id="rId155"/>
    <p:sldId id="592" r:id="rId156"/>
    <p:sldId id="593" r:id="rId157"/>
    <p:sldId id="594" r:id="rId158"/>
    <p:sldId id="595" r:id="rId159"/>
    <p:sldId id="596" r:id="rId160"/>
    <p:sldId id="597" r:id="rId161"/>
    <p:sldId id="598" r:id="rId162"/>
    <p:sldId id="599" r:id="rId163"/>
    <p:sldId id="600" r:id="rId164"/>
    <p:sldId id="447" r:id="rId165"/>
    <p:sldId id="448" r:id="rId166"/>
    <p:sldId id="557" r:id="rId1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157E1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40179-A041-4B38-993D-C270A5A58525}" v="1" dt="2021-10-05T19:07:22.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100" d="100"/>
          <a:sy n="100" d="100"/>
        </p:scale>
        <p:origin x="-29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0"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openxmlformats.org/officeDocument/2006/relationships/slide" Target="slides/slide160.xml"/><Relationship Id="rId16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72" Type="http://schemas.openxmlformats.org/officeDocument/2006/relationships/tableStyles" Target="tableStyles.xml"/><Relationship Id="rId215" Type="http://schemas.microsoft.com/office/2015/10/relationships/revisionInfo" Target="revisionInfo.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14" Type="http://schemas.microsoft.com/office/2016/11/relationships/changesInfo" Target="changesInfos/changesInfo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isrinivas Venkatesan" userId="S::106119146@nitt.edu::be80ba45-9052-42b9-aa2b-ba3b0d34a25c" providerId="AD" clId="Web-{7C140179-A041-4B38-993D-C270A5A58525}"/>
    <pc:docChg chg="modSld">
      <pc:chgData name="Sabarisrinivas Venkatesan" userId="S::106119146@nitt.edu::be80ba45-9052-42b9-aa2b-ba3b0d34a25c" providerId="AD" clId="Web-{7C140179-A041-4B38-993D-C270A5A58525}" dt="2021-10-05T19:07:22.807" v="0" actId="1076"/>
      <pc:docMkLst>
        <pc:docMk/>
      </pc:docMkLst>
      <pc:sldChg chg="modSp">
        <pc:chgData name="Sabarisrinivas Venkatesan" userId="S::106119146@nitt.edu::be80ba45-9052-42b9-aa2b-ba3b0d34a25c" providerId="AD" clId="Web-{7C140179-A041-4B38-993D-C270A5A58525}" dt="2021-10-05T19:07:22.807" v="0" actId="1076"/>
        <pc:sldMkLst>
          <pc:docMk/>
          <pc:sldMk cId="0" sldId="411"/>
        </pc:sldMkLst>
        <pc:grpChg chg="mod">
          <ac:chgData name="Sabarisrinivas Venkatesan" userId="S::106119146@nitt.edu::be80ba45-9052-42b9-aa2b-ba3b0d34a25c" providerId="AD" clId="Web-{7C140179-A041-4B38-993D-C270A5A58525}" dt="2021-10-05T19:07:22.807" v="0" actId="1076"/>
          <ac:grpSpMkLst>
            <pc:docMk/>
            <pc:sldMk cId="0" sldId="411"/>
            <ac:grpSpMk id="3" creationId="{00000000-0000-0000-0000-000000000000}"/>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elin\Documents\times\timesFeb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plotArea>
      <c:layout/>
      <c:barChart>
        <c:barDir val="col"/>
        <c:grouping val="clustered"/>
        <c:ser>
          <c:idx val="0"/>
          <c:order val="0"/>
          <c:tx>
            <c:v>0.75</c:v>
          </c:tx>
          <c:val>
            <c:numRef>
              <c:f>Sheet1!$AIY$1</c:f>
              <c:numCache>
                <c:formatCode>General</c:formatCode>
                <c:ptCount val="1"/>
                <c:pt idx="0">
                  <c:v>653.68308351178064</c:v>
                </c:pt>
              </c:numCache>
            </c:numRef>
          </c:val>
          <c:extLst xmlns:c16r2="http://schemas.microsoft.com/office/drawing/2015/06/chart">
            <c:ext xmlns:c16="http://schemas.microsoft.com/office/drawing/2014/chart" uri="{C3380CC4-5D6E-409C-BE32-E72D297353CC}">
              <c16:uniqueId val="{00000000-8830-4F4D-B907-3D7469FD45D6}"/>
            </c:ext>
          </c:extLst>
        </c:ser>
        <c:ser>
          <c:idx val="1"/>
          <c:order val="1"/>
          <c:tx>
            <c:v>0.5</c:v>
          </c:tx>
          <c:val>
            <c:numRef>
              <c:f>Sheet1!$AIY$2</c:f>
              <c:numCache>
                <c:formatCode>General</c:formatCode>
                <c:ptCount val="1"/>
                <c:pt idx="0">
                  <c:v>610.6070663811563</c:v>
                </c:pt>
              </c:numCache>
            </c:numRef>
          </c:val>
          <c:extLst xmlns:c16r2="http://schemas.microsoft.com/office/drawing/2015/06/chart">
            <c:ext xmlns:c16="http://schemas.microsoft.com/office/drawing/2014/chart" uri="{C3380CC4-5D6E-409C-BE32-E72D297353CC}">
              <c16:uniqueId val="{00000001-8830-4F4D-B907-3D7469FD45D6}"/>
            </c:ext>
          </c:extLst>
        </c:ser>
        <c:ser>
          <c:idx val="2"/>
          <c:order val="2"/>
          <c:tx>
            <c:v>0.3</c:v>
          </c:tx>
          <c:val>
            <c:numRef>
              <c:f>Sheet1!$AIY$3</c:f>
              <c:numCache>
                <c:formatCode>General</c:formatCode>
                <c:ptCount val="1"/>
                <c:pt idx="0">
                  <c:v>599.05460385438937</c:v>
                </c:pt>
              </c:numCache>
            </c:numRef>
          </c:val>
          <c:extLst xmlns:c16r2="http://schemas.microsoft.com/office/drawing/2015/06/chart">
            <c:ext xmlns:c16="http://schemas.microsoft.com/office/drawing/2014/chart" uri="{C3380CC4-5D6E-409C-BE32-E72D297353CC}">
              <c16:uniqueId val="{00000002-8830-4F4D-B907-3D7469FD45D6}"/>
            </c:ext>
          </c:extLst>
        </c:ser>
        <c:ser>
          <c:idx val="3"/>
          <c:order val="3"/>
          <c:tx>
            <c:v>0.1</c:v>
          </c:tx>
          <c:val>
            <c:numRef>
              <c:f>Sheet1!$AIY$4</c:f>
              <c:numCache>
                <c:formatCode>General</c:formatCode>
                <c:ptCount val="1"/>
                <c:pt idx="0">
                  <c:v>583.17451820128474</c:v>
                </c:pt>
              </c:numCache>
            </c:numRef>
          </c:val>
          <c:extLst xmlns:c16r2="http://schemas.microsoft.com/office/drawing/2015/06/chart">
            <c:ext xmlns:c16="http://schemas.microsoft.com/office/drawing/2014/chart" uri="{C3380CC4-5D6E-409C-BE32-E72D297353CC}">
              <c16:uniqueId val="{00000003-8830-4F4D-B907-3D7469FD45D6}"/>
            </c:ext>
          </c:extLst>
        </c:ser>
        <c:ser>
          <c:idx val="4"/>
          <c:order val="4"/>
          <c:tx>
            <c:v>0.05</c:v>
          </c:tx>
          <c:val>
            <c:numRef>
              <c:f>Sheet1!$AIY$5</c:f>
              <c:numCache>
                <c:formatCode>General</c:formatCode>
                <c:ptCount val="1"/>
                <c:pt idx="0">
                  <c:v>573.15203426124253</c:v>
                </c:pt>
              </c:numCache>
            </c:numRef>
          </c:val>
          <c:extLst xmlns:c16r2="http://schemas.microsoft.com/office/drawing/2015/06/chart">
            <c:ext xmlns:c16="http://schemas.microsoft.com/office/drawing/2014/chart" uri="{C3380CC4-5D6E-409C-BE32-E72D297353CC}">
              <c16:uniqueId val="{00000004-8830-4F4D-B907-3D7469FD45D6}"/>
            </c:ext>
          </c:extLst>
        </c:ser>
        <c:axId val="94567424"/>
        <c:axId val="96367744"/>
      </c:barChart>
      <c:catAx>
        <c:axId val="94567424"/>
        <c:scaling>
          <c:orientation val="minMax"/>
        </c:scaling>
        <c:axPos val="b"/>
        <c:title>
          <c:tx>
            <c:rich>
              <a:bodyPr/>
              <a:lstStyle/>
              <a:p>
                <a:pPr>
                  <a:defRPr lang="en-GB" sz="1600"/>
                </a:pPr>
                <a:r>
                  <a:rPr lang="en-US" sz="1600" dirty="0"/>
                  <a:t>Frame</a:t>
                </a:r>
                <a:r>
                  <a:rPr lang="en-US" sz="1600" baseline="0" dirty="0"/>
                  <a:t> resolution level</a:t>
                </a:r>
                <a:endParaRPr lang="en-US" sz="1600" dirty="0"/>
              </a:p>
            </c:rich>
          </c:tx>
          <c:layout>
            <c:manualLayout>
              <c:xMode val="edge"/>
              <c:yMode val="edge"/>
              <c:x val="0.43535692939372833"/>
              <c:y val="0.92480001566968562"/>
            </c:manualLayout>
          </c:layout>
        </c:title>
        <c:numFmt formatCode="General" sourceLinked="1"/>
        <c:majorTickMark val="none"/>
        <c:tickLblPos val="none"/>
        <c:txPr>
          <a:bodyPr/>
          <a:lstStyle/>
          <a:p>
            <a:pPr>
              <a:defRPr lang="en-GB"/>
            </a:pPr>
            <a:endParaRPr lang="en-US"/>
          </a:p>
        </c:txPr>
        <c:crossAx val="96367744"/>
        <c:crosses val="autoZero"/>
        <c:auto val="1"/>
        <c:lblAlgn val="ctr"/>
        <c:lblOffset val="100"/>
      </c:catAx>
      <c:valAx>
        <c:axId val="96367744"/>
        <c:scaling>
          <c:orientation val="minMax"/>
        </c:scaling>
        <c:axPos val="l"/>
        <c:title>
          <c:tx>
            <c:rich>
              <a:bodyPr rot="0" vert="horz" anchor="t" anchorCtr="1"/>
              <a:lstStyle/>
              <a:p>
                <a:pPr>
                  <a:defRPr lang="en-GB" sz="1600"/>
                </a:pPr>
                <a:r>
                  <a:rPr lang="en-US" sz="1600"/>
                  <a:t>response time(ms)</a:t>
                </a:r>
              </a:p>
            </c:rich>
          </c:tx>
          <c:layout/>
        </c:title>
        <c:numFmt formatCode="General" sourceLinked="1"/>
        <c:tickLblPos val="nextTo"/>
        <c:txPr>
          <a:bodyPr/>
          <a:lstStyle/>
          <a:p>
            <a:pPr>
              <a:defRPr lang="en-GB" sz="1400"/>
            </a:pPr>
            <a:endParaRPr lang="en-US"/>
          </a:p>
        </c:txPr>
        <c:crossAx val="94567424"/>
        <c:crosses val="autoZero"/>
        <c:crossBetween val="between"/>
      </c:valAx>
    </c:plotArea>
    <c:legend>
      <c:legendPos val="b"/>
      <c:layout>
        <c:manualLayout>
          <c:xMode val="edge"/>
          <c:yMode val="edge"/>
          <c:x val="0.31478249006003017"/>
          <c:y val="0.84842754730285497"/>
          <c:w val="0.63549474477125167"/>
          <c:h val="8.3717191601050164E-2"/>
        </c:manualLayout>
      </c:layout>
      <c:txPr>
        <a:bodyPr/>
        <a:lstStyle/>
        <a:p>
          <a:pPr>
            <a:defRPr lang="en-GB" sz="1400"/>
          </a:pPr>
          <a:endParaRPr lang="en-US"/>
        </a:p>
      </c:txPr>
    </c:legend>
    <c:plotVisOnly val="1"/>
    <c:dispBlanksAs val="gap"/>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148EBFE-B490-4C77-8A29-3EEFB2B29CD9}" type="datetime1">
              <a:rPr lang="en-US"/>
              <a:pPr/>
              <a:t>11/18/2021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F84FA98-9CDF-46E4-BA7D-8A6718F674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77828" name="Slide Number Placeholder 3"/>
          <p:cNvSpPr>
            <a:spLocks noGrp="1"/>
          </p:cNvSpPr>
          <p:nvPr>
            <p:ph type="sldNum" sz="quarter" idx="5"/>
          </p:nvPr>
        </p:nvSpPr>
        <p:spPr bwMode="auto">
          <a:noFill/>
          <a:ln>
            <a:miter lim="800000"/>
            <a:headEnd/>
            <a:tailEnd/>
          </a:ln>
        </p:spPr>
        <p:txBody>
          <a:bodyPr/>
          <a:lstStyle/>
          <a:p>
            <a:fld id="{EEB5E747-0597-4C36-AF30-75BF95CBA2BA}" type="slidenum">
              <a:rPr lang="en-US"/>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ea typeface="SimSun" pitchFamily="2" charset="-122"/>
            </a:endParaRPr>
          </a:p>
        </p:txBody>
      </p:sp>
      <p:sp>
        <p:nvSpPr>
          <p:cNvPr id="151556" name="灯片编号占位符 3"/>
          <p:cNvSpPr>
            <a:spLocks noGrp="1"/>
          </p:cNvSpPr>
          <p:nvPr>
            <p:ph type="sldNum" sz="quarter" idx="5"/>
          </p:nvPr>
        </p:nvSpPr>
        <p:spPr bwMode="auto">
          <a:noFill/>
          <a:ln>
            <a:miter lim="800000"/>
            <a:headEnd/>
            <a:tailEnd/>
          </a:ln>
        </p:spPr>
        <p:txBody>
          <a:bodyPr/>
          <a:lstStyle/>
          <a:p>
            <a:fld id="{C713F64A-7D3B-435C-8883-7AE77C0CCDAD}" type="slidenum">
              <a:rPr lang="zh-CN" altLang="en-US"/>
              <a:pPr/>
              <a:t>70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idx="5"/>
          </p:nvPr>
        </p:nvSpPr>
        <p:spPr bwMode="auto">
          <a:noFill/>
          <a:ln>
            <a:round/>
            <a:headEnd/>
            <a:tailEnd/>
          </a:ln>
        </p:spPr>
        <p:txBody>
          <a:bodyPr/>
          <a:lstStyle/>
          <a:p>
            <a:fld id="{8C8AA9A0-6DA5-4990-99E0-DB5AF5429762}" type="slidenum">
              <a:rPr lang="en-US"/>
              <a:pPr/>
              <a:t>120</a:t>
            </a:fld>
            <a:endParaRPr lang="en-US"/>
          </a:p>
        </p:txBody>
      </p:sp>
      <p:sp>
        <p:nvSpPr>
          <p:cNvPr id="203779"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03780" name="Rectangle 2"/>
          <p:cNvSpPr>
            <a:spLocks noGrp="1" noChangeArrowheads="1"/>
          </p:cNvSpPr>
          <p:nvPr>
            <p:ph type="body" idx="1"/>
          </p:nvPr>
        </p:nvSpPr>
        <p:spPr bwMode="auto">
          <a:xfrm>
            <a:off x="685800" y="4341813"/>
            <a:ext cx="5487988" cy="411480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6"/>
          <p:cNvSpPr>
            <a:spLocks noGrp="1" noChangeArrowheads="1"/>
          </p:cNvSpPr>
          <p:nvPr>
            <p:ph type="sldNum" sz="quarter" idx="5"/>
          </p:nvPr>
        </p:nvSpPr>
        <p:spPr bwMode="auto">
          <a:noFill/>
          <a:ln>
            <a:round/>
            <a:headEnd/>
            <a:tailEnd/>
          </a:ln>
        </p:spPr>
        <p:txBody>
          <a:bodyPr/>
          <a:lstStyle/>
          <a:p>
            <a:fld id="{C2DCDE59-AE55-480E-93F5-17292B261937}" type="slidenum">
              <a:rPr lang="en-US"/>
              <a:pPr/>
              <a:t>121</a:t>
            </a:fld>
            <a:endParaRPr lang="en-US"/>
          </a:p>
        </p:txBody>
      </p:sp>
      <p:sp>
        <p:nvSpPr>
          <p:cNvPr id="205827"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05828"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6"/>
          <p:cNvSpPr>
            <a:spLocks noGrp="1" noChangeArrowheads="1"/>
          </p:cNvSpPr>
          <p:nvPr>
            <p:ph type="sldNum" sz="quarter" idx="5"/>
          </p:nvPr>
        </p:nvSpPr>
        <p:spPr bwMode="auto">
          <a:noFill/>
          <a:ln>
            <a:round/>
            <a:headEnd/>
            <a:tailEnd/>
          </a:ln>
        </p:spPr>
        <p:txBody>
          <a:bodyPr/>
          <a:lstStyle/>
          <a:p>
            <a:fld id="{3A2BECA1-A4EE-482C-BE58-23458225BD96}" type="slidenum">
              <a:rPr lang="en-US"/>
              <a:pPr/>
              <a:t>122</a:t>
            </a:fld>
            <a:endParaRPr lang="en-US"/>
          </a:p>
        </p:txBody>
      </p:sp>
      <p:sp>
        <p:nvSpPr>
          <p:cNvPr id="207875"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07876"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6"/>
          <p:cNvSpPr>
            <a:spLocks noGrp="1" noChangeArrowheads="1"/>
          </p:cNvSpPr>
          <p:nvPr>
            <p:ph type="sldNum" sz="quarter" idx="5"/>
          </p:nvPr>
        </p:nvSpPr>
        <p:spPr bwMode="auto">
          <a:noFill/>
          <a:ln>
            <a:round/>
            <a:headEnd/>
            <a:tailEnd/>
          </a:ln>
        </p:spPr>
        <p:txBody>
          <a:bodyPr/>
          <a:lstStyle/>
          <a:p>
            <a:fld id="{010FAD6E-66C3-4D59-B2E8-F109758105A0}" type="slidenum">
              <a:rPr lang="en-US"/>
              <a:pPr/>
              <a:t>123</a:t>
            </a:fld>
            <a:endParaRPr lang="en-US"/>
          </a:p>
        </p:txBody>
      </p:sp>
      <p:sp>
        <p:nvSpPr>
          <p:cNvPr id="209923"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09924"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6"/>
          <p:cNvSpPr>
            <a:spLocks noGrp="1" noChangeArrowheads="1"/>
          </p:cNvSpPr>
          <p:nvPr>
            <p:ph type="sldNum" sz="quarter" idx="5"/>
          </p:nvPr>
        </p:nvSpPr>
        <p:spPr bwMode="auto">
          <a:noFill/>
          <a:ln>
            <a:round/>
            <a:headEnd/>
            <a:tailEnd/>
          </a:ln>
        </p:spPr>
        <p:txBody>
          <a:bodyPr/>
          <a:lstStyle/>
          <a:p>
            <a:fld id="{F5F9E852-E3ED-4719-9E84-6A3C8EB7CE6F}" type="slidenum">
              <a:rPr lang="en-US"/>
              <a:pPr/>
              <a:t>124</a:t>
            </a:fld>
            <a:endParaRPr lang="en-US"/>
          </a:p>
        </p:txBody>
      </p:sp>
      <p:sp>
        <p:nvSpPr>
          <p:cNvPr id="211971"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11972"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6"/>
          <p:cNvSpPr>
            <a:spLocks noGrp="1" noChangeArrowheads="1"/>
          </p:cNvSpPr>
          <p:nvPr>
            <p:ph type="sldNum" sz="quarter" idx="5"/>
          </p:nvPr>
        </p:nvSpPr>
        <p:spPr bwMode="auto">
          <a:noFill/>
          <a:ln>
            <a:round/>
            <a:headEnd/>
            <a:tailEnd/>
          </a:ln>
        </p:spPr>
        <p:txBody>
          <a:bodyPr/>
          <a:lstStyle/>
          <a:p>
            <a:fld id="{5A118B9B-3F3D-49D7-B0C6-76267EF011EC}" type="slidenum">
              <a:rPr lang="en-US"/>
              <a:pPr/>
              <a:t>125</a:t>
            </a:fld>
            <a:endParaRPr lang="en-US"/>
          </a:p>
        </p:txBody>
      </p:sp>
      <p:sp>
        <p:nvSpPr>
          <p:cNvPr id="214019"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14020"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idx="5"/>
          </p:nvPr>
        </p:nvSpPr>
        <p:spPr bwMode="auto">
          <a:noFill/>
          <a:ln>
            <a:round/>
            <a:headEnd/>
            <a:tailEnd/>
          </a:ln>
        </p:spPr>
        <p:txBody>
          <a:bodyPr/>
          <a:lstStyle/>
          <a:p>
            <a:fld id="{FEF7D6FF-6057-464F-BA80-D91C45F60299}" type="slidenum">
              <a:rPr lang="en-US"/>
              <a:pPr/>
              <a:t>126</a:t>
            </a:fld>
            <a:endParaRPr lang="en-US"/>
          </a:p>
        </p:txBody>
      </p:sp>
      <p:sp>
        <p:nvSpPr>
          <p:cNvPr id="216067"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16068"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Rectangle 6"/>
          <p:cNvSpPr>
            <a:spLocks noGrp="1" noChangeArrowheads="1"/>
          </p:cNvSpPr>
          <p:nvPr>
            <p:ph type="sldNum" sz="quarter" idx="5"/>
          </p:nvPr>
        </p:nvSpPr>
        <p:spPr bwMode="auto">
          <a:noFill/>
          <a:ln>
            <a:round/>
            <a:headEnd/>
            <a:tailEnd/>
          </a:ln>
        </p:spPr>
        <p:txBody>
          <a:bodyPr/>
          <a:lstStyle/>
          <a:p>
            <a:fld id="{11A81835-D23C-443C-BD08-4A5D50C8967B}" type="slidenum">
              <a:rPr lang="en-US"/>
              <a:pPr/>
              <a:t>127</a:t>
            </a:fld>
            <a:endParaRPr lang="en-US"/>
          </a:p>
        </p:txBody>
      </p:sp>
      <p:sp>
        <p:nvSpPr>
          <p:cNvPr id="218115"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18116"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Rectangle 6"/>
          <p:cNvSpPr>
            <a:spLocks noGrp="1" noChangeArrowheads="1"/>
          </p:cNvSpPr>
          <p:nvPr>
            <p:ph type="sldNum" sz="quarter" idx="5"/>
          </p:nvPr>
        </p:nvSpPr>
        <p:spPr bwMode="auto">
          <a:noFill/>
          <a:ln>
            <a:round/>
            <a:headEnd/>
            <a:tailEnd/>
          </a:ln>
        </p:spPr>
        <p:txBody>
          <a:bodyPr/>
          <a:lstStyle/>
          <a:p>
            <a:fld id="{FBC78B21-25E7-40A5-BE36-15A3EC5E97AD}" type="slidenum">
              <a:rPr lang="en-US"/>
              <a:pPr/>
              <a:t>129</a:t>
            </a:fld>
            <a:endParaRPr lang="en-US"/>
          </a:p>
        </p:txBody>
      </p:sp>
      <p:sp>
        <p:nvSpPr>
          <p:cNvPr id="221187"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21188"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81924" name="Slide Number Placeholder 3"/>
          <p:cNvSpPr>
            <a:spLocks noGrp="1"/>
          </p:cNvSpPr>
          <p:nvPr>
            <p:ph type="sldNum" sz="quarter" idx="5"/>
          </p:nvPr>
        </p:nvSpPr>
        <p:spPr bwMode="auto">
          <a:noFill/>
          <a:ln>
            <a:miter lim="800000"/>
            <a:headEnd/>
            <a:tailEnd/>
          </a:ln>
        </p:spPr>
        <p:txBody>
          <a:bodyPr/>
          <a:lstStyle/>
          <a:p>
            <a:fld id="{51AF51BB-5116-41AC-9B8A-53FCF6ACBF06}" type="slidenum">
              <a:rPr lang="en-US"/>
              <a:pPr/>
              <a:t>10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234" name="Rectangle 6"/>
          <p:cNvSpPr>
            <a:spLocks noGrp="1" noChangeArrowheads="1"/>
          </p:cNvSpPr>
          <p:nvPr>
            <p:ph type="sldNum" sz="quarter" idx="5"/>
          </p:nvPr>
        </p:nvSpPr>
        <p:spPr bwMode="auto">
          <a:noFill/>
          <a:ln>
            <a:round/>
            <a:headEnd/>
            <a:tailEnd/>
          </a:ln>
        </p:spPr>
        <p:txBody>
          <a:bodyPr/>
          <a:lstStyle/>
          <a:p>
            <a:fld id="{84201FA5-4821-4A39-951E-4A34B87D715C}" type="slidenum">
              <a:rPr lang="en-US"/>
              <a:pPr/>
              <a:t>130</a:t>
            </a:fld>
            <a:endParaRPr lang="en-US"/>
          </a:p>
        </p:txBody>
      </p:sp>
      <p:sp>
        <p:nvSpPr>
          <p:cNvPr id="223235"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23236"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82" name="Rectangle 6"/>
          <p:cNvSpPr>
            <a:spLocks noGrp="1" noChangeArrowheads="1"/>
          </p:cNvSpPr>
          <p:nvPr>
            <p:ph type="sldNum" sz="quarter" idx="5"/>
          </p:nvPr>
        </p:nvSpPr>
        <p:spPr bwMode="auto">
          <a:noFill/>
          <a:ln>
            <a:round/>
            <a:headEnd/>
            <a:tailEnd/>
          </a:ln>
        </p:spPr>
        <p:txBody>
          <a:bodyPr/>
          <a:lstStyle/>
          <a:p>
            <a:fld id="{E7C190AD-0A35-4503-AD89-F0D735FCF903}" type="slidenum">
              <a:rPr lang="en-US"/>
              <a:pPr/>
              <a:t>131</a:t>
            </a:fld>
            <a:endParaRPr lang="en-US"/>
          </a:p>
        </p:txBody>
      </p:sp>
      <p:sp>
        <p:nvSpPr>
          <p:cNvPr id="225283"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25284"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6"/>
          <p:cNvSpPr>
            <a:spLocks noGrp="1" noChangeArrowheads="1"/>
          </p:cNvSpPr>
          <p:nvPr>
            <p:ph type="sldNum" sz="quarter" idx="5"/>
          </p:nvPr>
        </p:nvSpPr>
        <p:spPr bwMode="auto">
          <a:noFill/>
          <a:ln>
            <a:round/>
            <a:headEnd/>
            <a:tailEnd/>
          </a:ln>
        </p:spPr>
        <p:txBody>
          <a:bodyPr/>
          <a:lstStyle/>
          <a:p>
            <a:fld id="{A3344E30-7EED-4114-ACF3-239ABC871542}" type="slidenum">
              <a:rPr lang="en-US"/>
              <a:pPr/>
              <a:t>133</a:t>
            </a:fld>
            <a:endParaRPr lang="en-US"/>
          </a:p>
        </p:txBody>
      </p:sp>
      <p:sp>
        <p:nvSpPr>
          <p:cNvPr id="228355"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28356"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402" name="Rectangle 6"/>
          <p:cNvSpPr>
            <a:spLocks noGrp="1" noChangeArrowheads="1"/>
          </p:cNvSpPr>
          <p:nvPr>
            <p:ph type="sldNum" sz="quarter" idx="5"/>
          </p:nvPr>
        </p:nvSpPr>
        <p:spPr bwMode="auto">
          <a:noFill/>
          <a:ln>
            <a:round/>
            <a:headEnd/>
            <a:tailEnd/>
          </a:ln>
        </p:spPr>
        <p:txBody>
          <a:bodyPr/>
          <a:lstStyle/>
          <a:p>
            <a:fld id="{C0E75294-7BF9-4E9A-BCC6-55BC4AAE250D}" type="slidenum">
              <a:rPr lang="en-US"/>
              <a:pPr/>
              <a:t>134</a:t>
            </a:fld>
            <a:endParaRPr lang="en-US"/>
          </a:p>
        </p:txBody>
      </p:sp>
      <p:sp>
        <p:nvSpPr>
          <p:cNvPr id="230403"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230404"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bwMode="auto">
          <a:noFill/>
          <a:ln>
            <a:solidFill>
              <a:srgbClr val="000000"/>
            </a:solidFill>
            <a:miter lim="800000"/>
            <a:headEnd/>
            <a:tailEnd/>
          </a:ln>
        </p:spPr>
      </p:sp>
      <p:sp>
        <p:nvSpPr>
          <p:cNvPr id="252931" name="Notes Placeholder 2"/>
          <p:cNvSpPr>
            <a:spLocks noGrp="1"/>
          </p:cNvSpPr>
          <p:nvPr>
            <p:ph type="body" idx="1"/>
          </p:nvPr>
        </p:nvSpPr>
        <p:spPr bwMode="auto">
          <a:noFill/>
        </p:spPr>
        <p:txBody>
          <a:bodyPr wrap="square" numCol="1" anchor="t" anchorCtr="0" compatLnSpc="1">
            <a:prstTxWarp prst="textNoShape">
              <a:avLst/>
            </a:prstTxWarp>
          </a:bodyPr>
          <a:lstStyle/>
          <a:p>
            <a:pPr lvl="2"/>
            <a:r>
              <a:rPr lang="en-US">
                <a:latin typeface="Times New Roman" pitchFamily="18" charset="0"/>
                <a:ea typeface="ＭＳ Ｐゴシック" pitchFamily="34" charset="-128"/>
              </a:rPr>
              <a:t>All authorization entities (subject, object or action) and their attributes should be understood as the unambiguous meaning in the cloud computing environment.</a:t>
            </a:r>
          </a:p>
          <a:p>
            <a:pPr lvl="2"/>
            <a:r>
              <a:rPr lang="en-US">
                <a:latin typeface="Times New Roman" pitchFamily="18" charset="0"/>
                <a:ea typeface="ＭＳ Ｐゴシック" pitchFamily="34" charset="-128"/>
              </a:rPr>
              <a:t>The action should be determined in according with the policy to ensure that policy administrator of cloud computing environment can define the ACPs an entities which can be understood by other administrators in different applications.</a:t>
            </a:r>
          </a:p>
          <a:p>
            <a:endParaRPr lang="en-US">
              <a:latin typeface="Times New Roman" pitchFamily="18" charset="0"/>
              <a:ea typeface="ＭＳ Ｐゴシック" pitchFamily="34" charset="-128"/>
            </a:endParaRPr>
          </a:p>
        </p:txBody>
      </p:sp>
      <p:sp>
        <p:nvSpPr>
          <p:cNvPr id="252932" name="Slide Number Placeholder 3"/>
          <p:cNvSpPr>
            <a:spLocks noGrp="1"/>
          </p:cNvSpPr>
          <p:nvPr>
            <p:ph type="sldNum" sz="quarter" idx="5"/>
          </p:nvPr>
        </p:nvSpPr>
        <p:spPr bwMode="auto">
          <a:noFill/>
          <a:ln>
            <a:round/>
            <a:headEnd/>
            <a:tailEnd/>
          </a:ln>
        </p:spPr>
        <p:txBody>
          <a:bodyPr/>
          <a:lstStyle/>
          <a:p>
            <a:fld id="{E653F50B-26EE-48A3-ADC6-F860FADA3E7B}" type="slidenum">
              <a:rPr lang="en-US"/>
              <a:pPr/>
              <a:t>155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a:lstStyle/>
          <a:p>
            <a:fld id="{0D6FC167-1374-483C-AD6B-8091D3998B78}" type="slidenum">
              <a:rPr lang="en-US"/>
              <a:pPr/>
              <a:t>12</a:t>
            </a:fld>
            <a:endParaRPr 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ea typeface="ＭＳ Ｐゴシック" pitchFamily="34" charset="-128"/>
              </a:rPr>
              <a:t>While VPC providers argue that they provide superior isolation, the fact of the matter is that your data is not a separate physical system: your data is still stored on actual servers along with other consumers’ data, but logically separated. If the actual server fails, your data and applications stored on it are lost. Also, there needs to be a high level of trust as to the degree of isolation provided.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ln>
            <a:miter lim="800000"/>
            <a:headEnd/>
            <a:tailEnd/>
          </a:ln>
        </p:spPr>
        <p:txBody>
          <a:bodyPr/>
          <a:lstStyle/>
          <a:p>
            <a:fld id="{FF10B11B-CF53-4DB1-B75E-7B4E62BBA90E}" type="slidenum">
              <a:rPr lang="en-US"/>
              <a:pPr/>
              <a:t>19</a:t>
            </a:fld>
            <a:endParaRPr lang="en-US"/>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r>
              <a:rPr lang="en-US">
                <a:ea typeface="ＭＳ Ｐゴシック" pitchFamily="34" charset="-128"/>
              </a:rPr>
              <a:t>These SLAs typically state the high level policies of the provider (e.g. Will maintain uptime of 98%) and do not allow cloud consumers to dictate their requirements to the provider. COI clouds in particular have specific security policy requirements that must be met by the provider, due to the nature of COIs and the missions they are used for. These requirements need to be communicated to the provider and the provider needs to provide some way of stating that the requirements can be met. Cloud consumers and providers need a standard way of representing their security requirements and capabilities. Consumers also need a way to verify that the provided infrastructure and its purported security mechanisms meet the requirements stated in the consumer’s policy (proof of assertions). For example, if the consumer’s policy requires isolation of VMs, the provider can create an assertion statement that says it uses cache separation to support VM isolation.</a:t>
            </a:r>
          </a:p>
          <a:p>
            <a:pPr eaLnBrk="1" hangingPunct="1"/>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a:lstStyle/>
          <a:p>
            <a:fld id="{3E95F88B-4FA4-4D50-B5C1-283D95AEE077}" type="slidenum">
              <a:rPr lang="en-US"/>
              <a:pPr/>
              <a:t>23</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ea typeface="ＭＳ Ｐゴシック" pitchFamily="34" charset="-128"/>
              </a:rPr>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a:lstStyle/>
          <a:p>
            <a:fld id="{D9CFC083-20AC-4C7C-9437-A90AAA1F9D46}" type="slidenum">
              <a:rPr lang="en-US"/>
              <a:pPr/>
              <a:t>25</a:t>
            </a:fld>
            <a:endParaRPr 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ea typeface="ＭＳ Ｐゴシック" pitchFamily="34" charset="-128"/>
              </a:rPr>
              <a:t>Differering data semantics example: does a data item labeled secret in one cloud have the same semantics as another piece of data also labeled secret in a different cloud?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a:lstStyle/>
          <a:p>
            <a:fld id="{CB8A7EBA-C033-45B2-8A58-AC298674BDEE}" type="slidenum">
              <a:rPr lang="en-US"/>
              <a:pPr/>
              <a:t>26</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pPr>
            <a:r>
              <a:rPr lang="en-US" sz="1000">
                <a:ea typeface="ＭＳ Ｐゴシック" pitchFamily="34" charset="-128"/>
              </a:rPr>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sz="1000">
                <a:ea typeface="ＭＳ Ｐゴシック" pitchFamily="34" charset="-128"/>
              </a:rPr>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sz="1000">
                <a:ea typeface="ＭＳ Ｐゴシック" pitchFamily="34" charset="-128"/>
              </a:rPr>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sz="1000">
                <a:ea typeface="ＭＳ Ｐゴシック" pitchFamily="34" charset="-128"/>
              </a:rPr>
              <a:t>Approach: </a:t>
            </a:r>
          </a:p>
          <a:p>
            <a:pPr eaLnBrk="1" hangingPunct="1">
              <a:lnSpc>
                <a:spcPct val="80000"/>
              </a:lnSpc>
            </a:pPr>
            <a:r>
              <a:rPr lang="en-US" sz="1000">
                <a:ea typeface="ＭＳ Ｐゴシック" pitchFamily="34" charset="-128"/>
              </a:rPr>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sz="1000">
                <a:ea typeface="ＭＳ Ｐゴシック" pitchFamily="34" charset="-128"/>
              </a:rPr>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ea typeface="SimSun" pitchFamily="2" charset="-122"/>
            </a:endParaRPr>
          </a:p>
        </p:txBody>
      </p:sp>
      <p:sp>
        <p:nvSpPr>
          <p:cNvPr id="141316" name="灯片编号占位符 3"/>
          <p:cNvSpPr>
            <a:spLocks noGrp="1"/>
          </p:cNvSpPr>
          <p:nvPr>
            <p:ph type="sldNum" sz="quarter" idx="5"/>
          </p:nvPr>
        </p:nvSpPr>
        <p:spPr bwMode="auto">
          <a:noFill/>
          <a:ln>
            <a:miter lim="800000"/>
            <a:headEnd/>
            <a:tailEnd/>
          </a:ln>
        </p:spPr>
        <p:txBody>
          <a:bodyPr/>
          <a:lstStyle/>
          <a:p>
            <a:fld id="{BA80F06E-5D1A-4D80-A438-361C0AC17ABE}" type="slidenum">
              <a:rPr lang="zh-CN" altLang="en-US"/>
              <a:pPr/>
              <a:t>62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ea typeface="SimSun" pitchFamily="2" charset="-122"/>
              </a:rPr>
              <a:t>你好</a:t>
            </a:r>
          </a:p>
        </p:txBody>
      </p:sp>
      <p:sp>
        <p:nvSpPr>
          <p:cNvPr id="143364" name="灯片编号占位符 3"/>
          <p:cNvSpPr>
            <a:spLocks noGrp="1"/>
          </p:cNvSpPr>
          <p:nvPr>
            <p:ph type="sldNum" sz="quarter" idx="5"/>
          </p:nvPr>
        </p:nvSpPr>
        <p:spPr bwMode="auto">
          <a:noFill/>
          <a:ln>
            <a:miter lim="800000"/>
            <a:headEnd/>
            <a:tailEnd/>
          </a:ln>
        </p:spPr>
        <p:txBody>
          <a:bodyPr/>
          <a:lstStyle/>
          <a:p>
            <a:fld id="{492FD5B6-5F53-4B0A-94C4-6A7FF250BC0A}" type="slidenum">
              <a:rPr lang="zh-CN" altLang="en-US"/>
              <a:pPr/>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Comic Sans MS" pitchFamily="66"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9673C653-93B9-478B-BFB5-1193D4E7DD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5EB20B11-A3F2-4AED-B8FC-E5388E53DA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DEB012B4-BBF3-4F55-BBE0-0F6CF77283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solidFill>
                  <a:schemeClr val="bg2">
                    <a:lumMod val="10000"/>
                  </a:schemeClr>
                </a:solidFill>
                <a:latin typeface="Comic Sans MS" pitchFamily="66"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2400">
                <a:solidFill>
                  <a:schemeClr val="bg2">
                    <a:lumMod val="10000"/>
                  </a:schemeClr>
                </a:solidFill>
                <a:latin typeface="Comic Sans MS" pitchFamily="66" charset="0"/>
              </a:defRPr>
            </a:lvl1pPr>
            <a:lvl2pPr>
              <a:defRPr sz="2400">
                <a:solidFill>
                  <a:schemeClr val="bg2">
                    <a:lumMod val="10000"/>
                  </a:schemeClr>
                </a:solidFill>
                <a:latin typeface="Comic Sans MS" pitchFamily="66" charset="0"/>
              </a:defRPr>
            </a:lvl2pPr>
            <a:lvl3pPr>
              <a:defRPr sz="2000">
                <a:solidFill>
                  <a:schemeClr val="bg2">
                    <a:lumMod val="10000"/>
                  </a:schemeClr>
                </a:solidFill>
                <a:latin typeface="Comic Sans MS" pitchFamily="66" charset="0"/>
              </a:defRPr>
            </a:lvl3pPr>
            <a:lvl4pPr>
              <a:defRPr sz="2000">
                <a:solidFill>
                  <a:schemeClr val="bg2">
                    <a:lumMod val="10000"/>
                  </a:schemeClr>
                </a:solidFill>
                <a:latin typeface="Comic Sans MS" pitchFamily="66" charset="0"/>
              </a:defRPr>
            </a:lvl4pPr>
            <a:lvl5pPr>
              <a:defRPr sz="2000">
                <a:solidFill>
                  <a:schemeClr val="bg2">
                    <a:lumMod val="10000"/>
                  </a:schemeClr>
                </a:solidFill>
                <a:latin typeface="Comic Sans MS" pitchFamily="66"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A6E242E8-F522-4C8A-B84B-0C8B13A5950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00387"/>
            <a:ext cx="7772400" cy="1362075"/>
          </a:xfrm>
        </p:spPr>
        <p:txBody>
          <a:bodyPr anchor="t"/>
          <a:lstStyle>
            <a:lvl1pPr algn="l">
              <a:defRPr sz="3200" b="1" cap="all"/>
            </a:lvl1pPr>
          </a:lstStyle>
          <a:p>
            <a:r>
              <a:rPr lang="en-US"/>
              <a:t>Click to edit Master title style</a:t>
            </a:r>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3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FE04A90F-F51D-48C5-8EAC-BB523DCCE5F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2CDF50F4-AB46-4A5F-AD74-C2CE29C0123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fld id="{0E59B8FA-0645-4435-BD84-6BB7A1A04B4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3F00CC0F-D558-4104-A76B-843EE577142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55636589-2D5F-495E-92B8-730F4FEB7FD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D39791DA-188C-4368-A39B-621B617EBEF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CBE8E978-6613-4FBA-99DB-A583FC2A39C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36E25C7-921E-4B2F-90CA-4A068CC94EF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2800" b="1" kern="1200">
          <a:solidFill>
            <a:srgbClr val="262626"/>
          </a:solidFill>
          <a:latin typeface="Comic Sans MS" pitchFamily="66" charset="0"/>
          <a:ea typeface="ＭＳ Ｐゴシック" charset="-128"/>
          <a:cs typeface="ＭＳ Ｐゴシック" charset="-128"/>
        </a:defRPr>
      </a:lvl1pPr>
      <a:lvl2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2pPr>
      <a:lvl3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3pPr>
      <a:lvl4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4pPr>
      <a:lvl5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5pPr>
      <a:lvl6pPr marL="457200" algn="ctr" rtl="0" fontAlgn="base">
        <a:spcBef>
          <a:spcPct val="0"/>
        </a:spcBef>
        <a:spcAft>
          <a:spcPct val="0"/>
        </a:spcAft>
        <a:defRPr sz="2800" b="1">
          <a:solidFill>
            <a:srgbClr val="262626"/>
          </a:solidFill>
          <a:latin typeface="Comic Sans MS" pitchFamily="66" charset="0"/>
        </a:defRPr>
      </a:lvl6pPr>
      <a:lvl7pPr marL="914400" algn="ctr" rtl="0" fontAlgn="base">
        <a:spcBef>
          <a:spcPct val="0"/>
        </a:spcBef>
        <a:spcAft>
          <a:spcPct val="0"/>
        </a:spcAft>
        <a:defRPr sz="2800" b="1">
          <a:solidFill>
            <a:srgbClr val="262626"/>
          </a:solidFill>
          <a:latin typeface="Comic Sans MS" pitchFamily="66" charset="0"/>
        </a:defRPr>
      </a:lvl7pPr>
      <a:lvl8pPr marL="1371600" algn="ctr" rtl="0" fontAlgn="base">
        <a:spcBef>
          <a:spcPct val="0"/>
        </a:spcBef>
        <a:spcAft>
          <a:spcPct val="0"/>
        </a:spcAft>
        <a:defRPr sz="2800" b="1">
          <a:solidFill>
            <a:srgbClr val="262626"/>
          </a:solidFill>
          <a:latin typeface="Comic Sans MS" pitchFamily="66" charset="0"/>
        </a:defRPr>
      </a:lvl8pPr>
      <a:lvl9pPr marL="1828800" algn="ctr" rtl="0" fontAlgn="base">
        <a:spcBef>
          <a:spcPct val="0"/>
        </a:spcBef>
        <a:spcAft>
          <a:spcPct val="0"/>
        </a:spcAft>
        <a:defRPr sz="2800" b="1">
          <a:solidFill>
            <a:srgbClr val="262626"/>
          </a:solidFill>
          <a:latin typeface="Comic Sans MS" pitchFamily="66"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rgbClr val="262626"/>
          </a:solidFill>
          <a:latin typeface="Comic Sans MS" pitchFamily="66" charset="0"/>
          <a:ea typeface="ＭＳ Ｐゴシック" charset="-128"/>
          <a:cs typeface="ＭＳ Ｐゴシック" charset="-128"/>
        </a:defRPr>
      </a:lvl1pPr>
      <a:lvl2pPr marL="742950" indent="-285750" algn="l" rtl="0" eaLnBrk="0" fontAlgn="base" hangingPunct="0">
        <a:spcBef>
          <a:spcPct val="20000"/>
        </a:spcBef>
        <a:spcAft>
          <a:spcPct val="0"/>
        </a:spcAft>
        <a:buFont typeface="Arial" pitchFamily="34" charset="0"/>
        <a:buChar char="–"/>
        <a:defRPr sz="2400" kern="1200">
          <a:solidFill>
            <a:srgbClr val="262626"/>
          </a:solidFill>
          <a:latin typeface="Comic Sans MS" pitchFamily="66" charset="0"/>
          <a:ea typeface="ＭＳ Ｐゴシック" charset="-128"/>
          <a:cs typeface="+mn-cs"/>
        </a:defRPr>
      </a:lvl2pPr>
      <a:lvl3pPr marL="11430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wayfinderaccess.com/" TargetMode="External"/><Relationship Id="rId2" Type="http://schemas.openxmlformats.org/officeDocument/2006/relationships/hyperlink" Target="http://www.loadstone-gps.com/" TargetMode="External"/><Relationship Id="rId1" Type="http://schemas.openxmlformats.org/officeDocument/2006/relationships/slideLayout" Target="../slideLayouts/slideLayout2.xml"/><Relationship Id="rId5" Type="http://schemas.openxmlformats.org/officeDocument/2006/relationships/hyperlink" Target="http://www.freedomscientific.com/" TargetMode="External"/><Relationship Id="rId4" Type="http://schemas.openxmlformats.org/officeDocument/2006/relationships/hyperlink" Target="http://www.humanware.com/" TargetMode="External"/></Relationships>
</file>

<file path=ppt/slides/_rels/slide101.xml.rels><?xml version="1.0" encoding="UTF-8" standalone="yes"?>
<Relationships xmlns="http://schemas.openxmlformats.org/package/2006/relationships"><Relationship Id="rId2" Type="http://schemas.openxmlformats.org/officeDocument/2006/relationships/hyperlink" Target="http://www.talkingsigns.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www.sonicpathfinder.org/" TargetMode="External"/><Relationship Id="rId2" Type="http://schemas.openxmlformats.org/officeDocument/2006/relationships/hyperlink" Target="http://www.batforblind.co.nz/" TargetMode="External"/><Relationship Id="rId1" Type="http://schemas.openxmlformats.org/officeDocument/2006/relationships/slideLayout" Target="../slideLayouts/slideLayout2.xml"/><Relationship Id="rId5" Type="http://schemas.openxmlformats.org/officeDocument/2006/relationships/hyperlink" Target="http://www.seeingwithsound.com/" TargetMode="External"/><Relationship Id="rId4" Type="http://schemas.openxmlformats.org/officeDocument/2006/relationships/hyperlink" Target="http://www.gdp-research.com.au/"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labelme.csail.mit.edu/"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8" Type="http://schemas.openxmlformats.org/officeDocument/2006/relationships/hyperlink" Target="http://www.centernetworks.com/amazon-s3-downtime-update" TargetMode="External"/><Relationship Id="rId3" Type="http://schemas.openxmlformats.org/officeDocument/2006/relationships/hyperlink" Target="http://www.computerworld.com/s/article/9140074/Amazon_downplays_report_highlighting_vulnerabilities_in_its_cloud_service" TargetMode="External"/><Relationship Id="rId7" Type="http://schemas.openxmlformats.org/officeDocument/2006/relationships/hyperlink" Target="http://www.exforsys.com/tutorials/cloud-computing/cloud-computing-security.html" TargetMode="External"/><Relationship Id="rId2" Type="http://schemas.openxmlformats.org/officeDocument/2006/relationships/hyperlink" Target="http://www.infoworld.com/d/cloud-computing/afraid-outside-cloud-attacks-youre-missing-real-threat-894" TargetMode="External"/><Relationship Id="rId1" Type="http://schemas.openxmlformats.org/officeDocument/2006/relationships/slideLayout" Target="../slideLayouts/slideLayout2.xml"/><Relationship Id="rId6" Type="http://schemas.openxmlformats.org/officeDocument/2006/relationships/hyperlink" Target="http://blogs.technet.com/b/rhalbheer/archive/2010/01/30/cloud-security-paper-looking-for-feedback.aspx" TargetMode="External"/><Relationship Id="rId5" Type="http://schemas.openxmlformats.org/officeDocument/2006/relationships/hyperlink" Target="http://www.cs.sunysb.edu/~sion/research/sion2009mitTR.pdf" TargetMode="External"/><Relationship Id="rId4" Type="http://schemas.openxmlformats.org/officeDocument/2006/relationships/hyperlink" Target="http://www.cio.com/article/506136/Targeted_Attacks_Possible_in_the_Cloud_Researchers_Warn" TargetMode="External"/></Relationships>
</file>

<file path=ppt/slides/_rels/slide162.xml.rels><?xml version="1.0" encoding="UTF-8" standalone="yes"?>
<Relationships xmlns="http://schemas.openxmlformats.org/package/2006/relationships"><Relationship Id="rId3" Type="http://schemas.openxmlformats.org/officeDocument/2006/relationships/hyperlink" Target="http://aws.amazon.com/cloudwatch/"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4" Type="http://schemas.openxmlformats.org/officeDocument/2006/relationships/hyperlink" Target="http://iperf.sourceforge.net/"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independencescience.com/"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25575"/>
            <a:ext cx="7772400" cy="1470025"/>
          </a:xfrm>
        </p:spPr>
        <p:txBody>
          <a:bodyPr>
            <a:noAutofit/>
          </a:bodyPr>
          <a:lstStyle/>
          <a:p>
            <a:pPr eaLnBrk="1" hangingPunct="1">
              <a:defRPr/>
            </a:pPr>
            <a:r>
              <a:rPr lang="en-US" sz="4000" dirty="0">
                <a:solidFill>
                  <a:srgbClr val="002060"/>
                </a:solidFill>
                <a:ea typeface="+mj-ea"/>
                <a:cs typeface="Arial" pitchFamily="34" charset="0"/>
              </a:rPr>
              <a:t/>
            </a:r>
            <a:br>
              <a:rPr lang="en-US" sz="4000" dirty="0">
                <a:solidFill>
                  <a:srgbClr val="002060"/>
                </a:solidFill>
                <a:ea typeface="+mj-ea"/>
                <a:cs typeface="Arial" pitchFamily="34" charset="0"/>
              </a:rPr>
            </a:br>
            <a:r>
              <a:rPr lang="en-US" sz="4000" dirty="0">
                <a:solidFill>
                  <a:srgbClr val="1E1C11"/>
                </a:solidFill>
                <a:ea typeface="+mj-ea"/>
                <a:cs typeface="Arial" pitchFamily="34" charset="0"/>
              </a:rPr>
              <a:t>Cloud Security and Privacy</a:t>
            </a:r>
            <a:br>
              <a:rPr lang="en-US" sz="4000" dirty="0">
                <a:solidFill>
                  <a:srgbClr val="1E1C11"/>
                </a:solidFill>
                <a:ea typeface="+mj-ea"/>
                <a:cs typeface="Arial" pitchFamily="34" charset="0"/>
              </a:rPr>
            </a:br>
            <a:endParaRPr lang="en-US" sz="4000" dirty="0">
              <a:solidFill>
                <a:srgbClr val="1E1C11"/>
              </a:solidFill>
              <a:ea typeface="+mj-ea"/>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eaLnBrk="1" hangingPunct="1"/>
            <a:r>
              <a:rPr lang="en-US">
                <a:solidFill>
                  <a:srgbClr val="1E1C11"/>
                </a:solidFill>
                <a:ea typeface="ＭＳ Ｐゴシック" pitchFamily="34" charset="-128"/>
              </a:rPr>
              <a:t>Who is responsible for protecting privacy?</a:t>
            </a:r>
          </a:p>
        </p:txBody>
      </p:sp>
      <p:sp>
        <p:nvSpPr>
          <p:cNvPr id="80899" name="Content Placeholder 2"/>
          <p:cNvSpPr>
            <a:spLocks noGrp="1"/>
          </p:cNvSpPr>
          <p:nvPr>
            <p:ph idx="1"/>
          </p:nvPr>
        </p:nvSpPr>
        <p:spPr/>
        <p:txBody>
          <a:bodyPr/>
          <a:lstStyle/>
          <a:p>
            <a:pPr eaLnBrk="1" hangingPunct="1">
              <a:lnSpc>
                <a:spcPct val="90000"/>
              </a:lnSpc>
            </a:pPr>
            <a:r>
              <a:rPr lang="en-US">
                <a:solidFill>
                  <a:srgbClr val="1E1C11"/>
                </a:solidFill>
                <a:ea typeface="ＭＳ Ｐゴシック" pitchFamily="34" charset="-128"/>
              </a:rPr>
              <a:t>Data breaches have a cascading effect</a:t>
            </a:r>
          </a:p>
          <a:p>
            <a:pPr eaLnBrk="1" hangingPunct="1">
              <a:lnSpc>
                <a:spcPct val="90000"/>
              </a:lnSpc>
            </a:pPr>
            <a:r>
              <a:rPr lang="en-US">
                <a:solidFill>
                  <a:srgbClr val="1E1C11"/>
                </a:solidFill>
                <a:ea typeface="ＭＳ Ｐゴシック" pitchFamily="34" charset="-128"/>
              </a:rPr>
              <a:t>Full reliance on a third party to protect personal data?</a:t>
            </a:r>
          </a:p>
          <a:p>
            <a:pPr eaLnBrk="1" hangingPunct="1">
              <a:lnSpc>
                <a:spcPct val="90000"/>
              </a:lnSpc>
            </a:pPr>
            <a:r>
              <a:rPr lang="en-US">
                <a:solidFill>
                  <a:srgbClr val="1E1C11"/>
                </a:solidFill>
                <a:ea typeface="ＭＳ Ｐゴシック" pitchFamily="34" charset="-128"/>
              </a:rPr>
              <a:t>In-depth understanding of responsible data stewardship</a:t>
            </a:r>
          </a:p>
          <a:p>
            <a:pPr eaLnBrk="1" hangingPunct="1">
              <a:lnSpc>
                <a:spcPct val="90000"/>
              </a:lnSpc>
            </a:pPr>
            <a:r>
              <a:rPr lang="en-US">
                <a:solidFill>
                  <a:srgbClr val="1E1C11"/>
                </a:solidFill>
                <a:ea typeface="ＭＳ Ｐゴシック" pitchFamily="34" charset="-128"/>
              </a:rPr>
              <a:t>Organizations can transfer liability, but not accountability</a:t>
            </a:r>
          </a:p>
          <a:p>
            <a:pPr eaLnBrk="1" hangingPunct="1">
              <a:lnSpc>
                <a:spcPct val="90000"/>
              </a:lnSpc>
            </a:pPr>
            <a:r>
              <a:rPr lang="en-US">
                <a:solidFill>
                  <a:srgbClr val="1E1C11"/>
                </a:solidFill>
                <a:ea typeface="ＭＳ Ｐゴシック" pitchFamily="34" charset="-128"/>
              </a:rPr>
              <a:t>Risk assessment and mitigation throughout the data life cycle is critical.</a:t>
            </a:r>
          </a:p>
          <a:p>
            <a:pPr eaLnBrk="1" hangingPunct="1">
              <a:lnSpc>
                <a:spcPct val="90000"/>
              </a:lnSpc>
            </a:pPr>
            <a:r>
              <a:rPr lang="en-US">
                <a:solidFill>
                  <a:srgbClr val="1E1C11"/>
                </a:solidFill>
                <a:ea typeface="ＭＳ Ｐゴシック" pitchFamily="34" charset="-128"/>
              </a:rPr>
              <a:t>Many new risks and unknowns</a:t>
            </a:r>
          </a:p>
          <a:p>
            <a:pPr lvl="1" eaLnBrk="1" hangingPunct="1">
              <a:lnSpc>
                <a:spcPct val="90000"/>
              </a:lnSpc>
            </a:pPr>
            <a:r>
              <a:rPr lang="en-US">
                <a:solidFill>
                  <a:srgbClr val="1E1C11"/>
                </a:solidFill>
                <a:ea typeface="ＭＳ Ｐゴシック" pitchFamily="34" charset="-128"/>
              </a:rPr>
              <a:t>The overall complexity of privacy protection in the cloud represents a bigger challenge.</a:t>
            </a:r>
          </a:p>
          <a:p>
            <a:pPr eaLnBrk="1" hangingPunct="1">
              <a:lnSpc>
                <a:spcPct val="90000"/>
              </a:lnSpc>
            </a:pPr>
            <a:endParaRPr lang="en-US">
              <a:solidFill>
                <a:srgbClr val="1E1C11"/>
              </a:solidFill>
              <a:ea typeface="ＭＳ Ｐゴシック" pitchFamily="34" charset="-128"/>
            </a:endParaRPr>
          </a:p>
          <a:p>
            <a:pPr eaLnBrk="1" hangingPunct="1">
              <a:lnSpc>
                <a:spcPct val="90000"/>
              </a:lnSpc>
            </a:pPr>
            <a:endParaRPr lang="en-US">
              <a:solidFill>
                <a:srgbClr val="1E1C11"/>
              </a:solidFill>
              <a:ea typeface="ＭＳ Ｐゴシック" pitchFamily="34" charset="-128"/>
            </a:endParaRPr>
          </a:p>
          <a:p>
            <a:pPr eaLnBrk="1" hangingPunct="1">
              <a:lnSpc>
                <a:spcPct val="90000"/>
              </a:lnSpc>
            </a:pPr>
            <a:endParaRPr lang="en-US">
              <a:solidFill>
                <a:srgbClr val="1E1C11"/>
              </a:solidFill>
              <a:ea typeface="ＭＳ Ｐゴシック" pitchFamily="34" charset="-128"/>
            </a:endParaRPr>
          </a:p>
        </p:txBody>
      </p:sp>
      <p:sp>
        <p:nvSpPr>
          <p:cNvPr id="80900" name="Slide Number Placeholder 3"/>
          <p:cNvSpPr>
            <a:spLocks noGrp="1"/>
          </p:cNvSpPr>
          <p:nvPr>
            <p:ph type="sldNum" sz="quarter" idx="10"/>
          </p:nvPr>
        </p:nvSpPr>
        <p:spPr bwMode="auto">
          <a:noFill/>
          <a:ln>
            <a:miter lim="800000"/>
            <a:headEnd/>
            <a:tailEnd/>
          </a:ln>
        </p:spPr>
        <p:txBody>
          <a:bodyPr/>
          <a:lstStyle/>
          <a:p>
            <a:fld id="{7F68E840-6B84-4810-A668-6403A9675DD6}" type="slidenum">
              <a:rPr lang="en-US"/>
              <a:pPr/>
              <a:t>10</a:t>
            </a:fld>
            <a:endParaRPr lang="en-US"/>
          </a:p>
        </p:txBody>
      </p:sp>
      <p:grpSp>
        <p:nvGrpSpPr>
          <p:cNvPr id="3" name="Group 5"/>
          <p:cNvGrpSpPr>
            <a:grpSpLocks/>
          </p:cNvGrpSpPr>
          <p:nvPr/>
        </p:nvGrpSpPr>
        <p:grpSpPr bwMode="auto">
          <a:xfrm>
            <a:off x="533400" y="1143000"/>
            <a:ext cx="7696200" cy="2590800"/>
            <a:chOff x="6934200" y="2286000"/>
            <a:chExt cx="4419600" cy="1219200"/>
          </a:xfrm>
        </p:grpSpPr>
        <p:sp>
          <p:nvSpPr>
            <p:cNvPr id="7" name="Cloud Callout 6"/>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0904" name="TextBox 7"/>
            <p:cNvSpPr txBox="1">
              <a:spLocks noChangeArrowheads="1"/>
            </p:cNvSpPr>
            <p:nvPr/>
          </p:nvSpPr>
          <p:spPr bwMode="auto">
            <a:xfrm>
              <a:off x="7435644" y="2446988"/>
              <a:ext cx="3886200" cy="955918"/>
            </a:xfrm>
            <a:prstGeom prst="rect">
              <a:avLst/>
            </a:prstGeom>
            <a:noFill/>
            <a:ln w="9525">
              <a:noFill/>
              <a:miter lim="800000"/>
              <a:headEnd/>
              <a:tailEnd/>
            </a:ln>
          </p:spPr>
          <p:txBody>
            <a:bodyPr>
              <a:spAutoFit/>
            </a:bodyPr>
            <a:lstStyle/>
            <a:p>
              <a:r>
                <a:rPr lang="en-GB" sz="1400" b="1">
                  <a:solidFill>
                    <a:srgbClr val="FFFF00"/>
                  </a:solidFill>
                  <a:latin typeface="Calibri" pitchFamily="34" charset="0"/>
                </a:rPr>
                <a:t>e.g., Suppose a hacker breaks into Cloud Provider A and steals data from Company X.  </a:t>
              </a:r>
            </a:p>
            <a:p>
              <a:r>
                <a:rPr lang="en-GB" sz="1400" b="1">
                  <a:solidFill>
                    <a:srgbClr val="FFFF00"/>
                  </a:solidFill>
                  <a:latin typeface="Calibri" pitchFamily="34" charset="0"/>
                </a:rPr>
                <a:t>Assume that the compromised server also contained data from Companies Y and Z.</a:t>
              </a:r>
            </a:p>
            <a:p>
              <a:r>
                <a:rPr lang="en-GB" sz="1400" b="1">
                  <a:solidFill>
                    <a:srgbClr val="FFFF00"/>
                  </a:solidFill>
                  <a:latin typeface="Calibri" pitchFamily="34" charset="0"/>
                </a:rPr>
                <a:t>  </a:t>
              </a:r>
            </a:p>
            <a:p>
              <a:pPr>
                <a:buFont typeface="Arial" pitchFamily="34" charset="0"/>
                <a:buChar char="•"/>
              </a:pPr>
              <a:r>
                <a:rPr lang="en-GB" sz="1400" b="1">
                  <a:solidFill>
                    <a:srgbClr val="FFFF00"/>
                  </a:solidFill>
                  <a:latin typeface="Calibri" pitchFamily="34" charset="0"/>
                </a:rPr>
                <a:t> Who investigates this crime?  </a:t>
              </a:r>
            </a:p>
            <a:p>
              <a:pPr>
                <a:buFont typeface="Arial" pitchFamily="34" charset="0"/>
                <a:buChar char="•"/>
              </a:pPr>
              <a:r>
                <a:rPr lang="en-GB" sz="1400" b="1">
                  <a:solidFill>
                    <a:srgbClr val="FFFF00"/>
                  </a:solidFill>
                  <a:latin typeface="Calibri" pitchFamily="34" charset="0"/>
                </a:rPr>
                <a:t> Is it the Cloud Provider, even though Company X may fear that </a:t>
              </a:r>
            </a:p>
            <a:p>
              <a:r>
                <a:rPr lang="en-GB" sz="1400" b="1">
                  <a:solidFill>
                    <a:srgbClr val="FFFF00"/>
                  </a:solidFill>
                  <a:latin typeface="Calibri" pitchFamily="34" charset="0"/>
                </a:rPr>
                <a:t>   the provider will try to absolve itself from responsibility?  </a:t>
              </a:r>
            </a:p>
            <a:p>
              <a:pPr>
                <a:buFont typeface="Arial" pitchFamily="34" charset="0"/>
                <a:buChar char="•"/>
              </a:pPr>
              <a:r>
                <a:rPr lang="en-GB" sz="1400" b="1">
                  <a:solidFill>
                    <a:srgbClr val="FFFF00"/>
                  </a:solidFill>
                  <a:latin typeface="Calibri" pitchFamily="34" charset="0"/>
                </a:rPr>
                <a:t> Is it Company X and, if so, does it have the right to see other data on that server, </a:t>
              </a:r>
            </a:p>
            <a:p>
              <a:r>
                <a:rPr lang="en-GB" sz="1400" b="1">
                  <a:solidFill>
                    <a:srgbClr val="FFFF00"/>
                  </a:solidFill>
                  <a:latin typeface="Calibri" pitchFamily="34" charset="0"/>
                </a:rPr>
                <a:t>   including logs that may show access to the data of Companies Y and Z?</a:t>
              </a:r>
              <a:endParaRPr lang="en-US" sz="1400" b="1">
                <a:solidFill>
                  <a:srgbClr val="FFFF00"/>
                </a:solidFill>
                <a:latin typeface="Calibri" pitchFamily="34" charset="0"/>
              </a:endParaRPr>
            </a:p>
            <a:p>
              <a:endParaRPr lang="en-US" sz="1400">
                <a:latin typeface="Calibri" pitchFamily="34" charset="0"/>
              </a:endParaRPr>
            </a:p>
          </p:txBody>
        </p:sp>
      </p:grpSp>
      <p:sp>
        <p:nvSpPr>
          <p:cNvPr id="80902" name="Rectangle 7"/>
          <p:cNvSpPr>
            <a:spLocks noChangeArrowheads="1"/>
          </p:cNvSpPr>
          <p:nvPr/>
        </p:nvSpPr>
        <p:spPr bwMode="auto">
          <a:xfrm>
            <a:off x="36576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435100" y="76200"/>
            <a:ext cx="7499350" cy="1782763"/>
          </a:xfrm>
        </p:spPr>
        <p:txBody>
          <a:bodyPr/>
          <a:lstStyle/>
          <a:p>
            <a:r>
              <a:rPr lang="en-US" sz="3500">
                <a:solidFill>
                  <a:srgbClr val="1E1C11"/>
                </a:solidFill>
                <a:ea typeface="ＭＳ Ｐゴシック" pitchFamily="34" charset="-128"/>
              </a:rPr>
              <a:t>Existing Blind Navigation Aids – </a:t>
            </a:r>
            <a:br>
              <a:rPr lang="en-US" sz="3500">
                <a:solidFill>
                  <a:srgbClr val="1E1C11"/>
                </a:solidFill>
                <a:ea typeface="ＭＳ Ｐゴシック" pitchFamily="34" charset="-128"/>
              </a:rPr>
            </a:br>
            <a:r>
              <a:rPr lang="en-US" sz="3500">
                <a:solidFill>
                  <a:srgbClr val="1E1C11"/>
                </a:solidFill>
                <a:ea typeface="ＭＳ Ｐゴシック" pitchFamily="34" charset="-128"/>
              </a:rPr>
              <a:t>Outdoor Navigation</a:t>
            </a:r>
          </a:p>
        </p:txBody>
      </p:sp>
      <p:sp>
        <p:nvSpPr>
          <p:cNvPr id="3" name="Content Placeholder 2"/>
          <p:cNvSpPr>
            <a:spLocks noGrp="1"/>
          </p:cNvSpPr>
          <p:nvPr>
            <p:ph idx="1"/>
          </p:nvPr>
        </p:nvSpPr>
        <p:spPr>
          <a:xfrm>
            <a:off x="1435100" y="1752600"/>
            <a:ext cx="7499350" cy="4800600"/>
          </a:xfrm>
        </p:spPr>
        <p:txBody>
          <a:bodyPr>
            <a:normAutofit/>
          </a:bodyPr>
          <a:lstStyle/>
          <a:p>
            <a:r>
              <a:rPr lang="en-US">
                <a:solidFill>
                  <a:srgbClr val="1E1C11"/>
                </a:solidFill>
                <a:ea typeface="ＭＳ Ｐゴシック" pitchFamily="34" charset="-128"/>
              </a:rPr>
              <a:t>Loadstone GPS (</a:t>
            </a:r>
            <a:r>
              <a:rPr lang="en-US">
                <a:solidFill>
                  <a:srgbClr val="1E1C11"/>
                </a:solidFill>
                <a:ea typeface="ＭＳ Ｐゴシック" pitchFamily="34" charset="-128"/>
                <a:hlinkClick r:id="rId2"/>
              </a:rPr>
              <a:t>http://www.loadstone-gps.com/</a:t>
            </a:r>
            <a:r>
              <a:rPr lang="en-US">
                <a:solidFill>
                  <a:srgbClr val="1E1C11"/>
                </a:solidFill>
                <a:ea typeface="ＭＳ Ｐゴシック" pitchFamily="34" charset="-128"/>
              </a:rPr>
              <a:t>)</a:t>
            </a:r>
          </a:p>
          <a:p>
            <a:r>
              <a:rPr lang="en-US">
                <a:solidFill>
                  <a:srgbClr val="1E1C11"/>
                </a:solidFill>
                <a:ea typeface="ＭＳ Ｐゴシック" pitchFamily="34" charset="-128"/>
              </a:rPr>
              <a:t>Wayfinder Access (</a:t>
            </a:r>
            <a:r>
              <a:rPr lang="en-US">
                <a:solidFill>
                  <a:srgbClr val="1E1C11"/>
                </a:solidFill>
                <a:ea typeface="ＭＳ Ｐゴシック" pitchFamily="34" charset="-128"/>
                <a:hlinkClick r:id="rId3"/>
              </a:rPr>
              <a:t>http://www.wayfinderaccess.com/</a:t>
            </a:r>
            <a:r>
              <a:rPr lang="en-US">
                <a:solidFill>
                  <a:srgbClr val="1E1C11"/>
                </a:solidFill>
                <a:ea typeface="ＭＳ Ｐゴシック" pitchFamily="34" charset="-128"/>
              </a:rPr>
              <a:t>)</a:t>
            </a:r>
          </a:p>
          <a:p>
            <a:r>
              <a:rPr lang="en-US">
                <a:solidFill>
                  <a:srgbClr val="1E1C11"/>
                </a:solidFill>
                <a:ea typeface="ＭＳ Ｐゴシック" pitchFamily="34" charset="-128"/>
              </a:rPr>
              <a:t>BrailleNote GPS (</a:t>
            </a:r>
            <a:r>
              <a:rPr lang="en-US">
                <a:solidFill>
                  <a:srgbClr val="1E1C11"/>
                </a:solidFill>
                <a:ea typeface="ＭＳ Ｐゴシック" pitchFamily="34" charset="-128"/>
                <a:hlinkClick r:id="rId4"/>
              </a:rPr>
              <a:t>www.humanware.com</a:t>
            </a:r>
            <a:r>
              <a:rPr lang="en-US">
                <a:solidFill>
                  <a:srgbClr val="1E1C11"/>
                </a:solidFill>
                <a:ea typeface="ＭＳ Ｐゴシック" pitchFamily="34" charset="-128"/>
              </a:rPr>
              <a:t>)</a:t>
            </a:r>
          </a:p>
          <a:p>
            <a:r>
              <a:rPr lang="en-US">
                <a:solidFill>
                  <a:srgbClr val="1E1C11"/>
                </a:solidFill>
                <a:ea typeface="ＭＳ Ｐゴシック" pitchFamily="34" charset="-128"/>
              </a:rPr>
              <a:t>Trekker (</a:t>
            </a:r>
            <a:r>
              <a:rPr lang="en-US">
                <a:solidFill>
                  <a:srgbClr val="1E1C11"/>
                </a:solidFill>
                <a:ea typeface="ＭＳ Ｐゴシック" pitchFamily="34" charset="-128"/>
                <a:hlinkClick r:id="rId4"/>
              </a:rPr>
              <a:t>www.humanware.com</a:t>
            </a:r>
            <a:r>
              <a:rPr lang="en-US">
                <a:solidFill>
                  <a:srgbClr val="1E1C11"/>
                </a:solidFill>
                <a:ea typeface="ＭＳ Ｐゴシック" pitchFamily="34" charset="-128"/>
              </a:rPr>
              <a:t>)</a:t>
            </a:r>
          </a:p>
          <a:p>
            <a:r>
              <a:rPr lang="en-US">
                <a:solidFill>
                  <a:srgbClr val="1E1C11"/>
                </a:solidFill>
                <a:ea typeface="ＭＳ Ｐゴシック" pitchFamily="34" charset="-128"/>
              </a:rPr>
              <a:t>StreetTalk (</a:t>
            </a:r>
            <a:r>
              <a:rPr lang="en-US">
                <a:solidFill>
                  <a:srgbClr val="1E1C11"/>
                </a:solidFill>
                <a:ea typeface="ＭＳ Ｐゴシック" pitchFamily="34" charset="-128"/>
                <a:hlinkClick r:id="rId5"/>
              </a:rPr>
              <a:t>www.freedomscientific.com</a:t>
            </a:r>
            <a:r>
              <a:rPr lang="en-US">
                <a:solidFill>
                  <a:srgbClr val="1E1C11"/>
                </a:solidFill>
                <a:ea typeface="ＭＳ Ｐゴシック" pitchFamily="34" charset="-128"/>
              </a:rPr>
              <a:t>)</a:t>
            </a:r>
          </a:p>
          <a:p>
            <a:r>
              <a:rPr lang="en-US">
                <a:solidFill>
                  <a:srgbClr val="1E1C11"/>
                </a:solidFill>
                <a:ea typeface="ＭＳ Ｐゴシック" pitchFamily="34" charset="-128"/>
              </a:rPr>
              <a:t>DRISHTI [1]</a:t>
            </a:r>
          </a:p>
          <a:p>
            <a:r>
              <a:rPr lang="en-US">
                <a:solidFill>
                  <a:srgbClr val="1E1C11"/>
                </a:solidFill>
                <a:ea typeface="ＭＳ Ｐゴシック" pitchFamily="34" charset="-128"/>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Existing Blind Navigation Aids – </a:t>
            </a:r>
            <a:br>
              <a:rPr lang="en-US">
                <a:solidFill>
                  <a:srgbClr val="1E1C11"/>
                </a:solidFill>
                <a:ea typeface="ＭＳ Ｐゴシック" pitchFamily="34" charset="-128"/>
              </a:rPr>
            </a:br>
            <a:r>
              <a:rPr lang="en-US">
                <a:solidFill>
                  <a:srgbClr val="1E1C11"/>
                </a:solidFill>
                <a:ea typeface="ＭＳ Ｐゴシック" pitchFamily="34" charset="-128"/>
              </a:rPr>
              <a:t>Indoor Navigation</a:t>
            </a:r>
          </a:p>
        </p:txBody>
      </p:sp>
      <p:sp>
        <p:nvSpPr>
          <p:cNvPr id="23555" name="Content Placeholder 2"/>
          <p:cNvSpPr>
            <a:spLocks noGrp="1"/>
          </p:cNvSpPr>
          <p:nvPr>
            <p:ph idx="1"/>
          </p:nvPr>
        </p:nvSpPr>
        <p:spPr/>
        <p:txBody>
          <a:bodyPr/>
          <a:lstStyle/>
          <a:p>
            <a:r>
              <a:rPr lang="en-US">
                <a:solidFill>
                  <a:srgbClr val="1E1C11"/>
                </a:solidFill>
                <a:ea typeface="ＭＳ Ｐゴシック" pitchFamily="34" charset="-128"/>
              </a:rPr>
              <a:t>InfoGrid (based on RFID) [2]</a:t>
            </a:r>
          </a:p>
          <a:p>
            <a:r>
              <a:rPr lang="en-US">
                <a:solidFill>
                  <a:srgbClr val="1E1C11"/>
                </a:solidFill>
                <a:ea typeface="ＭＳ Ｐゴシック" pitchFamily="34" charset="-128"/>
              </a:rPr>
              <a:t>Jerusalem College of Technology system (based on local infrared beams) [3]</a:t>
            </a:r>
          </a:p>
          <a:p>
            <a:r>
              <a:rPr lang="en-US">
                <a:solidFill>
                  <a:srgbClr val="1E1C11"/>
                </a:solidFill>
                <a:ea typeface="ＭＳ Ｐゴシック" pitchFamily="34" charset="-128"/>
              </a:rPr>
              <a:t>Talking Signs (</a:t>
            </a:r>
            <a:r>
              <a:rPr lang="en-US">
                <a:solidFill>
                  <a:srgbClr val="1E1C11"/>
                </a:solidFill>
                <a:ea typeface="ＭＳ Ｐゴシック" pitchFamily="34" charset="-128"/>
                <a:hlinkClick r:id="rId2"/>
              </a:rPr>
              <a:t>www.talkingsigns.com</a:t>
            </a:r>
            <a:r>
              <a:rPr lang="en-US">
                <a:solidFill>
                  <a:srgbClr val="1E1C11"/>
                </a:solidFill>
                <a:ea typeface="ＭＳ Ｐゴシック" pitchFamily="34" charset="-128"/>
              </a:rPr>
              <a:t>) (audio signals sent by invisible infrared light beams)</a:t>
            </a:r>
          </a:p>
          <a:p>
            <a:r>
              <a:rPr lang="en-US">
                <a:solidFill>
                  <a:srgbClr val="1E1C11"/>
                </a:solidFill>
                <a:ea typeface="ＭＳ Ｐゴシック" pitchFamily="34" charset="-128"/>
              </a:rPr>
              <a:t>SWAN (audio interface guiding user along path, announcing important features) [4]</a:t>
            </a:r>
          </a:p>
          <a:p>
            <a:r>
              <a:rPr lang="en-US">
                <a:solidFill>
                  <a:srgbClr val="1E1C11"/>
                </a:solidFill>
                <a:ea typeface="ＭＳ Ｐゴシック" pitchFamily="34" charset="-128"/>
              </a:rPr>
              <a:t>ShopTalk (for grocery shopping) [5]</a:t>
            </a:r>
          </a:p>
          <a:p>
            <a:pPr>
              <a:buFont typeface="Arial" pitchFamily="34" charset="0"/>
              <a:buNone/>
            </a:pPr>
            <a:endParaRPr lang="en-US">
              <a:solidFill>
                <a:srgbClr val="1E1C11"/>
              </a:solidFill>
              <a:ea typeface="ＭＳ Ｐゴシック" pitchFamily="34" charset="-128"/>
            </a:endParaRPr>
          </a:p>
          <a:p>
            <a:endParaRPr lang="en-US">
              <a:solidFill>
                <a:srgbClr val="1E1C11"/>
              </a:solidFill>
              <a:ea typeface="ＭＳ Ｐゴシック" pitchFamily="34" charset="-12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Existing Blind Navigation Aids – </a:t>
            </a:r>
            <a:br>
              <a:rPr lang="en-US">
                <a:solidFill>
                  <a:srgbClr val="1E1C11"/>
                </a:solidFill>
                <a:ea typeface="ＭＳ Ｐゴシック" pitchFamily="34" charset="-128"/>
              </a:rPr>
            </a:br>
            <a:r>
              <a:rPr lang="en-US">
                <a:solidFill>
                  <a:srgbClr val="1E1C11"/>
                </a:solidFill>
                <a:ea typeface="ＭＳ Ｐゴシック" pitchFamily="34" charset="-128"/>
              </a:rPr>
              <a:t>Obstacle Avoidance</a:t>
            </a:r>
          </a:p>
        </p:txBody>
      </p:sp>
      <p:sp>
        <p:nvSpPr>
          <p:cNvPr id="3" name="Content Placeholder 2"/>
          <p:cNvSpPr>
            <a:spLocks noGrp="1"/>
          </p:cNvSpPr>
          <p:nvPr>
            <p:ph idx="1"/>
          </p:nvPr>
        </p:nvSpPr>
        <p:spPr>
          <a:xfrm>
            <a:off x="1219200" y="1676400"/>
            <a:ext cx="7715250" cy="5181600"/>
          </a:xfrm>
        </p:spPr>
        <p:txBody>
          <a:bodyPr>
            <a:normAutofit/>
          </a:bodyPr>
          <a:lstStyle/>
          <a:p>
            <a:r>
              <a:rPr lang="en-US">
                <a:solidFill>
                  <a:srgbClr val="1E1C11"/>
                </a:solidFill>
                <a:ea typeface="ＭＳ Ｐゴシック" pitchFamily="34" charset="-128"/>
              </a:rPr>
              <a:t>RADAR/LIDAR</a:t>
            </a:r>
          </a:p>
          <a:p>
            <a:r>
              <a:rPr lang="en-US">
                <a:solidFill>
                  <a:srgbClr val="1E1C11"/>
                </a:solidFill>
                <a:ea typeface="ＭＳ Ｐゴシック" pitchFamily="34" charset="-128"/>
              </a:rPr>
              <a:t>Kay’s Sonic glasses (audio for 3D representation of environment) (</a:t>
            </a:r>
            <a:r>
              <a:rPr lang="en-US">
                <a:solidFill>
                  <a:srgbClr val="1E1C11"/>
                </a:solidFill>
                <a:ea typeface="ＭＳ Ｐゴシック" pitchFamily="34" charset="-128"/>
                <a:hlinkClick r:id="rId2"/>
              </a:rPr>
              <a:t>www.batforblind.co.nz</a:t>
            </a:r>
            <a:r>
              <a:rPr lang="en-US">
                <a:solidFill>
                  <a:srgbClr val="1E1C11"/>
                </a:solidFill>
                <a:ea typeface="ＭＳ Ｐゴシック" pitchFamily="34" charset="-128"/>
              </a:rPr>
              <a:t>)</a:t>
            </a:r>
          </a:p>
          <a:p>
            <a:r>
              <a:rPr lang="en-US">
                <a:solidFill>
                  <a:srgbClr val="1E1C11"/>
                </a:solidFill>
                <a:ea typeface="ＭＳ Ｐゴシック" pitchFamily="34" charset="-128"/>
              </a:rPr>
              <a:t>Sonic Pathfinder (</a:t>
            </a:r>
            <a:r>
              <a:rPr lang="en-US">
                <a:solidFill>
                  <a:srgbClr val="1E1C11"/>
                </a:solidFill>
                <a:ea typeface="ＭＳ Ｐゴシック" pitchFamily="34" charset="-128"/>
                <a:hlinkClick r:id="rId3"/>
              </a:rPr>
              <a:t>www.sonicpathfinder.org</a:t>
            </a:r>
            <a:r>
              <a:rPr lang="en-US">
                <a:solidFill>
                  <a:srgbClr val="1E1C11"/>
                </a:solidFill>
                <a:ea typeface="ＭＳ Ｐゴシック" pitchFamily="34" charset="-128"/>
              </a:rPr>
              <a:t>) (notes of musical scale to warn of obstacles)</a:t>
            </a:r>
          </a:p>
          <a:p>
            <a:r>
              <a:rPr lang="en-US">
                <a:solidFill>
                  <a:srgbClr val="1E1C11"/>
                </a:solidFill>
                <a:ea typeface="ＭＳ Ｐゴシック" pitchFamily="34" charset="-128"/>
              </a:rPr>
              <a:t>MiniGuide (</a:t>
            </a:r>
            <a:r>
              <a:rPr lang="en-US">
                <a:solidFill>
                  <a:srgbClr val="1E1C11"/>
                </a:solidFill>
                <a:ea typeface="ＭＳ Ｐゴシック" pitchFamily="34" charset="-128"/>
                <a:hlinkClick r:id="rId4"/>
              </a:rPr>
              <a:t>www.gdp-research.com.au/</a:t>
            </a:r>
            <a:r>
              <a:rPr lang="en-US">
                <a:solidFill>
                  <a:srgbClr val="1E1C11"/>
                </a:solidFill>
                <a:ea typeface="ＭＳ Ｐゴシック" pitchFamily="34" charset="-128"/>
              </a:rPr>
              <a:t>) (vibration to indicate object distance) </a:t>
            </a:r>
          </a:p>
          <a:p>
            <a:r>
              <a:rPr lang="en-US">
                <a:solidFill>
                  <a:srgbClr val="1E1C11"/>
                </a:solidFill>
                <a:ea typeface="ＭＳ Ｐゴシック" pitchFamily="34" charset="-128"/>
              </a:rPr>
              <a:t>VOICE (</a:t>
            </a:r>
            <a:r>
              <a:rPr lang="en-US">
                <a:solidFill>
                  <a:srgbClr val="1E1C11"/>
                </a:solidFill>
                <a:ea typeface="ＭＳ Ｐゴシック" pitchFamily="34" charset="-128"/>
                <a:hlinkClick r:id="rId5"/>
              </a:rPr>
              <a:t>www.seeingwithsound.com</a:t>
            </a:r>
            <a:r>
              <a:rPr lang="en-US">
                <a:solidFill>
                  <a:srgbClr val="1E1C11"/>
                </a:solidFill>
                <a:ea typeface="ＭＳ Ｐゴシック" pitchFamily="34" charset="-128"/>
              </a:rPr>
              <a:t>) (images into sounds heard from 3D auditory display)</a:t>
            </a:r>
          </a:p>
          <a:p>
            <a:r>
              <a:rPr lang="en-US">
                <a:solidFill>
                  <a:srgbClr val="1E1C11"/>
                </a:solidFill>
                <a:ea typeface="ＭＳ Ｐゴシック" pitchFamily="34" charset="-128"/>
              </a:rPr>
              <a:t>Tactile tongue display [6]</a:t>
            </a:r>
          </a:p>
          <a:p>
            <a:r>
              <a:rPr lang="en-US">
                <a:solidFill>
                  <a:srgbClr val="1E1C11"/>
                </a:solidFill>
                <a:ea typeface="ＭＳ Ｐゴシック" pitchFamily="34" charset="-128"/>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435100" y="-76200"/>
            <a:ext cx="7499350" cy="1143000"/>
          </a:xfrm>
        </p:spPr>
        <p:txBody>
          <a:bodyPr/>
          <a:lstStyle/>
          <a:p>
            <a:r>
              <a:rPr lang="en-US">
                <a:solidFill>
                  <a:srgbClr val="1E1C11"/>
                </a:solidFill>
                <a:ea typeface="ＭＳ Ｐゴシック" pitchFamily="34" charset="-128"/>
              </a:rPr>
              <a:t>Putting all together…</a:t>
            </a:r>
          </a:p>
        </p:txBody>
      </p:sp>
      <p:pic>
        <p:nvPicPr>
          <p:cNvPr id="185347" name="Picture 3" descr="blind_001.bmp"/>
          <p:cNvPicPr>
            <a:picLocks noChangeAspect="1"/>
          </p:cNvPicPr>
          <p:nvPr/>
        </p:nvPicPr>
        <p:blipFill>
          <a:blip r:embed="rId2"/>
          <a:srcRect/>
          <a:stretch>
            <a:fillRect/>
          </a:stretch>
        </p:blipFill>
        <p:spPr bwMode="auto">
          <a:xfrm>
            <a:off x="1219200" y="838200"/>
            <a:ext cx="7467600" cy="5486400"/>
          </a:xfrm>
          <a:prstGeom prst="rect">
            <a:avLst/>
          </a:prstGeom>
          <a:noFill/>
          <a:ln w="9525">
            <a:noFill/>
            <a:miter lim="800000"/>
            <a:headEnd/>
            <a:tailEnd/>
          </a:ln>
        </p:spPr>
      </p:pic>
      <p:sp>
        <p:nvSpPr>
          <p:cNvPr id="185348" name="TextBox 4"/>
          <p:cNvSpPr txBox="1">
            <a:spLocks noChangeArrowheads="1"/>
          </p:cNvSpPr>
          <p:nvPr/>
        </p:nvSpPr>
        <p:spPr bwMode="auto">
          <a:xfrm>
            <a:off x="1143000" y="6248400"/>
            <a:ext cx="8129588" cy="646113"/>
          </a:xfrm>
          <a:prstGeom prst="rect">
            <a:avLst/>
          </a:prstGeom>
          <a:noFill/>
          <a:ln w="9525">
            <a:noFill/>
            <a:miter lim="800000"/>
            <a:headEnd/>
            <a:tailEnd/>
          </a:ln>
        </p:spPr>
        <p:txBody>
          <a:bodyPr wrap="none">
            <a:spAutoFit/>
          </a:bodyPr>
          <a:lstStyle/>
          <a:p>
            <a:r>
              <a:rPr lang="en-US" sz="1200">
                <a:latin typeface="Calibri" pitchFamily="34" charset="0"/>
              </a:rPr>
              <a:t>Gill, J. Assistive Devices for People with Visual Impairments. </a:t>
            </a:r>
          </a:p>
          <a:p>
            <a:r>
              <a:rPr lang="en-US" sz="1200">
                <a:latin typeface="Calibri" pitchFamily="34" charset="0"/>
              </a:rPr>
              <a:t>In A. Helal, M. Mokhtari and B. Abdulrazak, ed., </a:t>
            </a:r>
            <a:r>
              <a:rPr lang="en-US" sz="1200" i="1">
                <a:latin typeface="Calibri" pitchFamily="34" charset="0"/>
              </a:rPr>
              <a:t>The Engineering Handbook of Smart Technology for Aging, Disability and Independence</a:t>
            </a:r>
            <a:r>
              <a:rPr lang="en-US" sz="1200">
                <a:latin typeface="Calibri" pitchFamily="34" charset="0"/>
              </a:rPr>
              <a:t>. </a:t>
            </a:r>
          </a:p>
          <a:p>
            <a:r>
              <a:rPr lang="en-US" sz="1200">
                <a:latin typeface="Calibri" pitchFamily="34" charset="0"/>
              </a:rPr>
              <a:t>John Wiley &amp; Sons, Hoboken, New Jersey, 2008.</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a:t>Proposed System Architecture</a:t>
            </a:r>
          </a:p>
        </p:txBody>
      </p:sp>
      <p:pic>
        <p:nvPicPr>
          <p:cNvPr id="186371" name="Content Placeholder 3" descr="Figure1New.jpg"/>
          <p:cNvPicPr>
            <a:picLocks noGrp="1" noChangeAspect="1"/>
          </p:cNvPicPr>
          <p:nvPr>
            <p:ph idx="1"/>
          </p:nvPr>
        </p:nvPicPr>
        <p:blipFill>
          <a:blip r:embed="rId2"/>
          <a:srcRect/>
          <a:stretch>
            <a:fillRect/>
          </a:stretch>
        </p:blipFill>
        <p:spPr>
          <a:xfrm>
            <a:off x="1447800" y="1295400"/>
            <a:ext cx="7239000" cy="5410200"/>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35100" y="76200"/>
            <a:ext cx="7499350" cy="1143000"/>
          </a:xfrm>
        </p:spPr>
        <p:txBody>
          <a:bodyPr/>
          <a:lstStyle/>
          <a:p>
            <a:pPr>
              <a:defRPr/>
            </a:pPr>
            <a:r>
              <a:rPr lang="en-US"/>
              <a:t>Proposed System Architecture</a:t>
            </a:r>
          </a:p>
        </p:txBody>
      </p:sp>
      <p:sp>
        <p:nvSpPr>
          <p:cNvPr id="3" name="Content Placeholder 2"/>
          <p:cNvSpPr>
            <a:spLocks noGrp="1"/>
          </p:cNvSpPr>
          <p:nvPr>
            <p:ph idx="1"/>
          </p:nvPr>
        </p:nvSpPr>
        <p:spPr>
          <a:xfrm>
            <a:off x="1435100" y="1219200"/>
            <a:ext cx="7499350" cy="5638800"/>
          </a:xfrm>
        </p:spPr>
        <p:txBody>
          <a:bodyPr>
            <a:normAutofit/>
          </a:bodyPr>
          <a:lstStyle/>
          <a:p>
            <a:pPr>
              <a:lnSpc>
                <a:spcPct val="90000"/>
              </a:lnSpc>
              <a:buFont typeface="Arial" pitchFamily="34" charset="0"/>
              <a:buNone/>
            </a:pPr>
            <a:r>
              <a:rPr lang="en-US" sz="3900">
                <a:solidFill>
                  <a:srgbClr val="1E1C11"/>
                </a:solidFill>
                <a:ea typeface="ＭＳ Ｐゴシック" pitchFamily="34" charset="-128"/>
              </a:rPr>
              <a:t>Services:</a:t>
            </a:r>
          </a:p>
          <a:p>
            <a:pPr>
              <a:lnSpc>
                <a:spcPct val="90000"/>
              </a:lnSpc>
            </a:pPr>
            <a:r>
              <a:rPr lang="en-US">
                <a:solidFill>
                  <a:srgbClr val="1E1C11"/>
                </a:solidFill>
                <a:ea typeface="ＭＳ Ｐゴシック" pitchFamily="34" charset="-128"/>
              </a:rPr>
              <a:t>Google Maps (outdoor navigation, pedestrian mode)</a:t>
            </a:r>
          </a:p>
          <a:p>
            <a:pPr>
              <a:lnSpc>
                <a:spcPct val="90000"/>
              </a:lnSpc>
            </a:pPr>
            <a:r>
              <a:rPr lang="en-US">
                <a:solidFill>
                  <a:srgbClr val="1E1C11"/>
                </a:solidFill>
                <a:ea typeface="ＭＳ Ｐゴシック" pitchFamily="34" charset="-128"/>
              </a:rPr>
              <a:t>Micello (indoor location-based service for mobile devices)</a:t>
            </a:r>
          </a:p>
          <a:p>
            <a:pPr>
              <a:lnSpc>
                <a:spcPct val="90000"/>
              </a:lnSpc>
            </a:pPr>
            <a:r>
              <a:rPr lang="en-US">
                <a:solidFill>
                  <a:srgbClr val="1E1C11"/>
                </a:solidFill>
                <a:ea typeface="ＭＳ Ｐゴシック" pitchFamily="34" charset="-128"/>
              </a:rPr>
              <a:t>Object recognition (Selectin software etc)</a:t>
            </a:r>
          </a:p>
          <a:p>
            <a:pPr>
              <a:lnSpc>
                <a:spcPct val="90000"/>
              </a:lnSpc>
            </a:pPr>
            <a:r>
              <a:rPr lang="en-US">
                <a:solidFill>
                  <a:srgbClr val="1E1C11"/>
                </a:solidFill>
                <a:ea typeface="ＭＳ Ｐゴシック" pitchFamily="34" charset="-128"/>
              </a:rPr>
              <a:t>Traffic assistance</a:t>
            </a:r>
          </a:p>
          <a:p>
            <a:pPr>
              <a:lnSpc>
                <a:spcPct val="90000"/>
              </a:lnSpc>
            </a:pPr>
            <a:r>
              <a:rPr lang="en-US">
                <a:solidFill>
                  <a:srgbClr val="1E1C11"/>
                </a:solidFill>
                <a:ea typeface="ＭＳ Ｐゴシック" pitchFamily="34" charset="-128"/>
              </a:rPr>
              <a:t>Obstacle avoidance (Time-of-flight camera technology)</a:t>
            </a:r>
          </a:p>
          <a:p>
            <a:pPr>
              <a:lnSpc>
                <a:spcPct val="90000"/>
              </a:lnSpc>
            </a:pPr>
            <a:r>
              <a:rPr lang="en-US">
                <a:solidFill>
                  <a:srgbClr val="1E1C11"/>
                </a:solidFill>
                <a:ea typeface="ＭＳ Ｐゴシック" pitchFamily="34" charset="-128"/>
              </a:rPr>
              <a:t>Speech interface (Android text-to-speech + speech recognition servers)</a:t>
            </a:r>
          </a:p>
          <a:p>
            <a:pPr>
              <a:lnSpc>
                <a:spcPct val="90000"/>
              </a:lnSpc>
            </a:pPr>
            <a:r>
              <a:rPr lang="en-US">
                <a:solidFill>
                  <a:srgbClr val="1E1C11"/>
                </a:solidFill>
                <a:ea typeface="ＭＳ Ｐゴシック" pitchFamily="34" charset="-128"/>
              </a:rPr>
              <a:t>Remote vision</a:t>
            </a:r>
          </a:p>
          <a:p>
            <a:pPr>
              <a:lnSpc>
                <a:spcPct val="90000"/>
              </a:lnSpc>
            </a:pPr>
            <a:r>
              <a:rPr lang="en-US">
                <a:solidFill>
                  <a:srgbClr val="1E1C11"/>
                </a:solidFill>
                <a:ea typeface="ＭＳ Ｐゴシック" pitchFamily="34" charset="-128"/>
              </a:rPr>
              <a:t>Obstacle minimized route planning</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a:t>Use of the Android Platform</a:t>
            </a:r>
          </a:p>
        </p:txBody>
      </p:sp>
      <p:pic>
        <p:nvPicPr>
          <p:cNvPr id="188419" name="Picture 3"/>
          <p:cNvPicPr>
            <a:picLocks noChangeAspect="1" noChangeArrowheads="1"/>
          </p:cNvPicPr>
          <p:nvPr/>
        </p:nvPicPr>
        <p:blipFill>
          <a:blip r:embed="rId2"/>
          <a:srcRect/>
          <a:stretch>
            <a:fillRect/>
          </a:stretch>
        </p:blipFill>
        <p:spPr bwMode="auto">
          <a:xfrm>
            <a:off x="1447800" y="1447800"/>
            <a:ext cx="7239000" cy="50292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Advantages of a Mobile-Cloud Collaborative Approach</a:t>
            </a:r>
          </a:p>
        </p:txBody>
      </p:sp>
      <p:sp>
        <p:nvSpPr>
          <p:cNvPr id="3" name="Content Placeholder 2"/>
          <p:cNvSpPr>
            <a:spLocks noGrp="1"/>
          </p:cNvSpPr>
          <p:nvPr>
            <p:ph idx="1"/>
          </p:nvPr>
        </p:nvSpPr>
        <p:spPr>
          <a:xfrm>
            <a:off x="1435100" y="1524000"/>
            <a:ext cx="7499350" cy="4800600"/>
          </a:xfrm>
        </p:spPr>
        <p:txBody>
          <a:bodyPr>
            <a:normAutofit/>
          </a:bodyPr>
          <a:lstStyle/>
          <a:p>
            <a:r>
              <a:rPr lang="en-US">
                <a:solidFill>
                  <a:srgbClr val="1E1C11"/>
                </a:solidFill>
                <a:ea typeface="ＭＳ Ｐゴシック" pitchFamily="34" charset="-128"/>
              </a:rPr>
              <a:t>Open architecture</a:t>
            </a:r>
          </a:p>
          <a:p>
            <a:r>
              <a:rPr lang="en-US">
                <a:solidFill>
                  <a:srgbClr val="1E1C11"/>
                </a:solidFill>
                <a:ea typeface="ＭＳ Ｐゴシック" pitchFamily="34" charset="-128"/>
              </a:rPr>
              <a:t>Extensibility</a:t>
            </a:r>
          </a:p>
          <a:p>
            <a:r>
              <a:rPr lang="en-US">
                <a:solidFill>
                  <a:srgbClr val="1E1C11"/>
                </a:solidFill>
                <a:ea typeface="ＭＳ Ｐゴシック" pitchFamily="34" charset="-128"/>
              </a:rPr>
              <a:t>Computational power</a:t>
            </a:r>
          </a:p>
          <a:p>
            <a:r>
              <a:rPr lang="en-US">
                <a:solidFill>
                  <a:srgbClr val="1E1C11"/>
                </a:solidFill>
                <a:ea typeface="ＭＳ Ｐゴシック" pitchFamily="34" charset="-128"/>
              </a:rPr>
              <a:t>Battery life</a:t>
            </a:r>
          </a:p>
          <a:p>
            <a:r>
              <a:rPr lang="en-US">
                <a:solidFill>
                  <a:srgbClr val="1E1C11"/>
                </a:solidFill>
                <a:ea typeface="ＭＳ Ｐゴシック" pitchFamily="34" charset="-128"/>
              </a:rPr>
              <a:t>Light weight</a:t>
            </a:r>
          </a:p>
          <a:p>
            <a:r>
              <a:rPr lang="en-US">
                <a:solidFill>
                  <a:srgbClr val="1E1C11"/>
                </a:solidFill>
                <a:ea typeface="ＭＳ Ｐゴシック" pitchFamily="34" charset="-128"/>
              </a:rPr>
              <a:t>Wealth of context-relevant information resources</a:t>
            </a:r>
          </a:p>
          <a:p>
            <a:r>
              <a:rPr lang="en-US">
                <a:solidFill>
                  <a:srgbClr val="1E1C11"/>
                </a:solidFill>
                <a:ea typeface="ＭＳ Ｐゴシック" pitchFamily="34" charset="-128"/>
              </a:rPr>
              <a:t>Interface options</a:t>
            </a:r>
          </a:p>
          <a:p>
            <a:r>
              <a:rPr lang="en-US">
                <a:solidFill>
                  <a:srgbClr val="1E1C11"/>
                </a:solidFill>
                <a:ea typeface="ＭＳ Ｐゴシック" pitchFamily="34" charset="-128"/>
              </a:rPr>
              <a:t>Minimal reliance on infrastructural requirements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Traffic Lights Status Detection Problem</a:t>
            </a:r>
          </a:p>
        </p:txBody>
      </p:sp>
      <p:sp>
        <p:nvSpPr>
          <p:cNvPr id="3" name="Content Placeholder 2"/>
          <p:cNvSpPr>
            <a:spLocks noGrp="1"/>
          </p:cNvSpPr>
          <p:nvPr>
            <p:ph idx="1"/>
          </p:nvPr>
        </p:nvSpPr>
        <p:spPr>
          <a:xfrm>
            <a:off x="1435100" y="1600200"/>
            <a:ext cx="7499350" cy="4800600"/>
          </a:xfrm>
        </p:spPr>
        <p:txBody>
          <a:bodyPr>
            <a:normAutofit/>
          </a:bodyPr>
          <a:lstStyle/>
          <a:p>
            <a:pPr>
              <a:lnSpc>
                <a:spcPct val="90000"/>
              </a:lnSpc>
            </a:pPr>
            <a:r>
              <a:rPr lang="en-US">
                <a:solidFill>
                  <a:srgbClr val="1E1C11"/>
                </a:solidFill>
                <a:ea typeface="ＭＳ Ｐゴシック" pitchFamily="34" charset="-128"/>
              </a:rPr>
              <a:t>Ability to detect status of traffic lights accurately is an important aspect of safe navigation</a:t>
            </a:r>
            <a:endParaRPr lang="en-US">
              <a:solidFill>
                <a:srgbClr val="1E1C11"/>
              </a:solidFill>
              <a:ea typeface="ＭＳ Ｐゴシック" pitchFamily="34" charset="-128"/>
              <a:sym typeface="Wingdings" pitchFamily="2" charset="2"/>
            </a:endParaRPr>
          </a:p>
          <a:p>
            <a:pPr lvl="1">
              <a:lnSpc>
                <a:spcPct val="90000"/>
              </a:lnSpc>
            </a:pPr>
            <a:r>
              <a:rPr lang="en-US">
                <a:solidFill>
                  <a:srgbClr val="1E1C11"/>
                </a:solidFill>
                <a:ea typeface="ＭＳ Ｐゴシック" pitchFamily="34" charset="-128"/>
                <a:sym typeface="Wingdings" pitchFamily="2" charset="2"/>
              </a:rPr>
              <a:t>Color blind</a:t>
            </a:r>
          </a:p>
          <a:p>
            <a:pPr lvl="1">
              <a:lnSpc>
                <a:spcPct val="90000"/>
              </a:lnSpc>
            </a:pPr>
            <a:r>
              <a:rPr lang="en-US">
                <a:solidFill>
                  <a:srgbClr val="1E1C11"/>
                </a:solidFill>
                <a:ea typeface="ＭＳ Ｐゴシック" pitchFamily="34" charset="-128"/>
                <a:sym typeface="Wingdings" pitchFamily="2" charset="2"/>
              </a:rPr>
              <a:t>Autonomous ground vehicles</a:t>
            </a:r>
          </a:p>
          <a:p>
            <a:pPr lvl="1">
              <a:lnSpc>
                <a:spcPct val="90000"/>
              </a:lnSpc>
            </a:pPr>
            <a:r>
              <a:rPr lang="en-US">
                <a:solidFill>
                  <a:srgbClr val="1E1C11"/>
                </a:solidFill>
                <a:ea typeface="ＭＳ Ｐゴシック" pitchFamily="34" charset="-128"/>
                <a:sym typeface="Wingdings" pitchFamily="2" charset="2"/>
              </a:rPr>
              <a:t>Careless drivers</a:t>
            </a:r>
            <a:endParaRPr lang="en-US">
              <a:solidFill>
                <a:srgbClr val="1E1C11"/>
              </a:solidFill>
              <a:ea typeface="ＭＳ Ｐゴシック" pitchFamily="34" charset="-128"/>
            </a:endParaRPr>
          </a:p>
          <a:p>
            <a:pPr>
              <a:lnSpc>
                <a:spcPct val="90000"/>
              </a:lnSpc>
            </a:pPr>
            <a:r>
              <a:rPr lang="en-US">
                <a:solidFill>
                  <a:srgbClr val="1E1C11"/>
                </a:solidFill>
                <a:ea typeface="ＭＳ Ｐゴシック" pitchFamily="34" charset="-128"/>
              </a:rPr>
              <a:t>Inherent difficulty: Fast image processing required for locating and detecting the lights status </a:t>
            </a:r>
            <a:r>
              <a:rPr lang="en-US">
                <a:solidFill>
                  <a:srgbClr val="1E1C11"/>
                </a:solidFill>
                <a:ea typeface="ＭＳ Ｐゴシック" pitchFamily="34" charset="-128"/>
                <a:sym typeface="Wingdings" pitchFamily="2" charset="2"/>
              </a:rPr>
              <a:t> demanding in terms of computational resources</a:t>
            </a:r>
          </a:p>
          <a:p>
            <a:pPr>
              <a:lnSpc>
                <a:spcPct val="90000"/>
              </a:lnSpc>
            </a:pPr>
            <a:r>
              <a:rPr lang="en-US">
                <a:solidFill>
                  <a:srgbClr val="1E1C11"/>
                </a:solidFill>
                <a:ea typeface="ＭＳ Ｐゴシック" pitchFamily="34" charset="-128"/>
                <a:sym typeface="Wingdings" pitchFamily="2" charset="2"/>
              </a:rPr>
              <a:t>Mobile devices with limited resources fall short alone</a:t>
            </a:r>
            <a:endParaRPr lang="en-US">
              <a:solidFill>
                <a:srgbClr val="1E1C11"/>
              </a:solidFill>
              <a:ea typeface="ＭＳ Ｐゴシック" pitchFamily="34" charset="-128"/>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Attempts to Solve the Traffic Lights Detection Problem</a:t>
            </a:r>
          </a:p>
        </p:txBody>
      </p:sp>
      <p:sp>
        <p:nvSpPr>
          <p:cNvPr id="31747" name="Content Placeholder 2"/>
          <p:cNvSpPr>
            <a:spLocks noGrp="1"/>
          </p:cNvSpPr>
          <p:nvPr>
            <p:ph idx="1"/>
          </p:nvPr>
        </p:nvSpPr>
        <p:spPr>
          <a:xfrm>
            <a:off x="1435100" y="1524000"/>
            <a:ext cx="7499350" cy="4495800"/>
          </a:xfrm>
        </p:spPr>
        <p:txBody>
          <a:bodyPr/>
          <a:lstStyle/>
          <a:p>
            <a:r>
              <a:rPr lang="en-US">
                <a:solidFill>
                  <a:srgbClr val="1E1C11"/>
                </a:solidFill>
                <a:ea typeface="ＭＳ Ｐゴシック" pitchFamily="34" charset="-128"/>
              </a:rPr>
              <a:t>Kim et al: Digital camera + portable PC analyzing video frames captured by the camera [7]</a:t>
            </a:r>
          </a:p>
          <a:p>
            <a:r>
              <a:rPr lang="en-US">
                <a:solidFill>
                  <a:srgbClr val="1E1C11"/>
                </a:solidFill>
                <a:ea typeface="ＭＳ Ｐゴシック" pitchFamily="34" charset="-128"/>
              </a:rPr>
              <a:t>Charette et al: 2.9 GHz desktop computer to process video frames in real time[8]</a:t>
            </a:r>
          </a:p>
          <a:p>
            <a:r>
              <a:rPr lang="en-US">
                <a:solidFill>
                  <a:srgbClr val="1E1C11"/>
                </a:solidFill>
                <a:ea typeface="ＭＳ Ｐゴシック" pitchFamily="34" charset="-128"/>
              </a:rPr>
              <a:t>Ess et al: Detect generic moving objects with 400 ms video processing time on dual core 2.66 GHz computer[9]</a:t>
            </a:r>
          </a:p>
          <a:p>
            <a:endParaRPr lang="en-US">
              <a:solidFill>
                <a:srgbClr val="1E1C11"/>
              </a:solidFill>
              <a:ea typeface="ＭＳ Ｐゴシック" pitchFamily="34" charset="-128"/>
            </a:endParaRPr>
          </a:p>
        </p:txBody>
      </p:sp>
      <p:sp>
        <p:nvSpPr>
          <p:cNvPr id="4" name="Right Arrow 3"/>
          <p:cNvSpPr/>
          <p:nvPr/>
        </p:nvSpPr>
        <p:spPr>
          <a:xfrm>
            <a:off x="1676400" y="6069013"/>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1493" name="TextBox 4"/>
          <p:cNvSpPr txBox="1">
            <a:spLocks noChangeArrowheads="1"/>
          </p:cNvSpPr>
          <p:nvPr/>
        </p:nvSpPr>
        <p:spPr bwMode="auto">
          <a:xfrm>
            <a:off x="2743200" y="5780088"/>
            <a:ext cx="5867400" cy="1077912"/>
          </a:xfrm>
          <a:prstGeom prst="rect">
            <a:avLst/>
          </a:prstGeom>
          <a:noFill/>
          <a:ln w="9525">
            <a:noFill/>
            <a:miter lim="800000"/>
            <a:headEnd/>
            <a:tailEnd/>
          </a:ln>
        </p:spPr>
        <p:txBody>
          <a:bodyPr>
            <a:spAutoFit/>
          </a:bodyPr>
          <a:lstStyle/>
          <a:p>
            <a:r>
              <a:rPr lang="en-US" sz="3200">
                <a:latin typeface="Calibri" pitchFamily="34" charset="0"/>
              </a:rPr>
              <a:t>Sacrifice portability for real-time, accurate detection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Part III. Possible Solutions</a:t>
            </a:r>
          </a:p>
        </p:txBody>
      </p:sp>
      <p:sp>
        <p:nvSpPr>
          <p:cNvPr id="82947" name="Content Placeholder 2"/>
          <p:cNvSpPr>
            <a:spLocks noGrp="1"/>
          </p:cNvSpPr>
          <p:nvPr>
            <p:ph idx="1"/>
          </p:nvPr>
        </p:nvSpPr>
        <p:spPr/>
        <p:txBody>
          <a:bodyPr/>
          <a:lstStyle/>
          <a:p>
            <a:pPr eaLnBrk="1" hangingPunct="1"/>
            <a:r>
              <a:rPr lang="en-US">
                <a:solidFill>
                  <a:srgbClr val="1E1C11"/>
                </a:solidFill>
                <a:ea typeface="ＭＳ Ｐゴシック" pitchFamily="34" charset="-128"/>
              </a:rPr>
              <a:t>Minimize Lack of Trust</a:t>
            </a:r>
          </a:p>
          <a:p>
            <a:pPr lvl="1" eaLnBrk="1" hangingPunct="1"/>
            <a:r>
              <a:rPr lang="en-US">
                <a:solidFill>
                  <a:srgbClr val="1E1C11"/>
                </a:solidFill>
                <a:ea typeface="ＭＳ Ｐゴシック" pitchFamily="34" charset="-128"/>
              </a:rPr>
              <a:t>Policy Language</a:t>
            </a:r>
          </a:p>
          <a:p>
            <a:pPr lvl="1" eaLnBrk="1" hangingPunct="1"/>
            <a:r>
              <a:rPr lang="en-US">
                <a:solidFill>
                  <a:srgbClr val="1E1C11"/>
                </a:solidFill>
                <a:ea typeface="ＭＳ Ｐゴシック" pitchFamily="34" charset="-128"/>
              </a:rPr>
              <a:t>Certification</a:t>
            </a:r>
          </a:p>
          <a:p>
            <a:pPr eaLnBrk="1" hangingPunct="1"/>
            <a:r>
              <a:rPr lang="en-US">
                <a:solidFill>
                  <a:srgbClr val="1E1C11"/>
                </a:solidFill>
                <a:ea typeface="ＭＳ Ｐゴシック" pitchFamily="34" charset="-128"/>
              </a:rPr>
              <a:t>Minimize Loss of Control </a:t>
            </a:r>
          </a:p>
          <a:p>
            <a:pPr lvl="1" eaLnBrk="1" hangingPunct="1"/>
            <a:r>
              <a:rPr lang="en-US">
                <a:solidFill>
                  <a:srgbClr val="1E1C11"/>
                </a:solidFill>
                <a:ea typeface="ＭＳ Ｐゴシック" pitchFamily="34" charset="-128"/>
              </a:rPr>
              <a:t>Monitoring</a:t>
            </a:r>
          </a:p>
          <a:p>
            <a:pPr lvl="1" eaLnBrk="1" hangingPunct="1"/>
            <a:r>
              <a:rPr lang="en-US">
                <a:solidFill>
                  <a:srgbClr val="1E1C11"/>
                </a:solidFill>
                <a:ea typeface="ＭＳ Ｐゴシック" pitchFamily="34" charset="-128"/>
              </a:rPr>
              <a:t>Utilizing different clouds</a:t>
            </a:r>
          </a:p>
          <a:p>
            <a:pPr lvl="1" eaLnBrk="1" hangingPunct="1"/>
            <a:r>
              <a:rPr lang="en-US">
                <a:solidFill>
                  <a:srgbClr val="1E1C11"/>
                </a:solidFill>
                <a:ea typeface="ＭＳ Ｐゴシック" pitchFamily="34" charset="-128"/>
              </a:rPr>
              <a:t>Access control management</a:t>
            </a:r>
          </a:p>
          <a:p>
            <a:pPr lvl="1" eaLnBrk="1" hangingPunct="1"/>
            <a:r>
              <a:rPr lang="en-US">
                <a:solidFill>
                  <a:srgbClr val="1E1C11"/>
                </a:solidFill>
                <a:ea typeface="ＭＳ Ｐゴシック" pitchFamily="34" charset="-128"/>
              </a:rPr>
              <a:t>Identity Management (IDM)</a:t>
            </a:r>
          </a:p>
          <a:p>
            <a:pPr eaLnBrk="1" hangingPunct="1"/>
            <a:r>
              <a:rPr lang="en-US">
                <a:solidFill>
                  <a:srgbClr val="1E1C11"/>
                </a:solidFill>
                <a:ea typeface="ＭＳ Ｐゴシック" pitchFamily="34" charset="-128"/>
              </a:rPr>
              <a:t>Minimize Multi-tenancy</a:t>
            </a:r>
          </a:p>
          <a:p>
            <a:endParaRPr lang="en-US">
              <a:solidFill>
                <a:srgbClr val="1E1C11"/>
              </a:solidFill>
              <a:ea typeface="ＭＳ Ｐゴシック" pitchFamily="34" charset="-128"/>
            </a:endParaRPr>
          </a:p>
        </p:txBody>
      </p:sp>
      <p:sp>
        <p:nvSpPr>
          <p:cNvPr id="82948" name="Slide Number Placeholder 3"/>
          <p:cNvSpPr>
            <a:spLocks noGrp="1"/>
          </p:cNvSpPr>
          <p:nvPr>
            <p:ph type="sldNum" sz="quarter" idx="10"/>
          </p:nvPr>
        </p:nvSpPr>
        <p:spPr bwMode="auto">
          <a:noFill/>
          <a:ln>
            <a:miter lim="800000"/>
            <a:headEnd/>
            <a:tailEnd/>
          </a:ln>
        </p:spPr>
        <p:txBody>
          <a:bodyPr/>
          <a:lstStyle/>
          <a:p>
            <a:fld id="{EB23FB1B-2EFC-44E0-BD86-021E792C069E}" type="slidenum">
              <a:rPr lang="en-US"/>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Mobile-Cloud Collaborative Traffic Lights Detector</a:t>
            </a:r>
          </a:p>
        </p:txBody>
      </p:sp>
      <p:pic>
        <p:nvPicPr>
          <p:cNvPr id="192515" name="Content Placeholder 3" descr="light_diagram.jpg"/>
          <p:cNvPicPr>
            <a:picLocks noGrp="1" noChangeAspect="1"/>
          </p:cNvPicPr>
          <p:nvPr>
            <p:ph idx="1"/>
          </p:nvPr>
        </p:nvPicPr>
        <p:blipFill>
          <a:blip r:embed="rId2"/>
          <a:srcRect/>
          <a:stretch>
            <a:fillRect/>
          </a:stretch>
        </p:blipFill>
        <p:spPr>
          <a:xfrm>
            <a:off x="1600200" y="1447800"/>
            <a:ext cx="7162800" cy="5181600"/>
          </a:xfr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US"/>
              <a:t>Adaboost Object Detector</a:t>
            </a:r>
          </a:p>
        </p:txBody>
      </p:sp>
      <p:sp>
        <p:nvSpPr>
          <p:cNvPr id="3" name="Content Placeholder 2"/>
          <p:cNvSpPr>
            <a:spLocks noGrp="1"/>
          </p:cNvSpPr>
          <p:nvPr>
            <p:ph idx="1"/>
          </p:nvPr>
        </p:nvSpPr>
        <p:spPr/>
        <p:txBody>
          <a:bodyPr>
            <a:normAutofit/>
          </a:bodyPr>
          <a:lstStyle/>
          <a:p>
            <a:r>
              <a:rPr lang="en-US">
                <a:solidFill>
                  <a:srgbClr val="1E1C11"/>
                </a:solidFill>
                <a:ea typeface="ＭＳ Ｐゴシック" pitchFamily="34" charset="-128"/>
              </a:rPr>
              <a:t>Adaboost:  Adaptive Machine Learning algorithm used commonly in real-time object recognition</a:t>
            </a:r>
          </a:p>
          <a:p>
            <a:r>
              <a:rPr lang="en-US">
                <a:solidFill>
                  <a:srgbClr val="1E1C11"/>
                </a:solidFill>
                <a:ea typeface="ＭＳ Ｐゴシック" pitchFamily="34" charset="-128"/>
              </a:rPr>
              <a:t>Based on rounds of calls to weak classifiers to focus more on incorrectly classified samples at each stage</a:t>
            </a:r>
          </a:p>
          <a:p>
            <a:r>
              <a:rPr lang="en-US">
                <a:solidFill>
                  <a:srgbClr val="1E1C11"/>
                </a:solidFill>
                <a:ea typeface="ＭＳ Ｐゴシック" pitchFamily="34" charset="-128"/>
              </a:rPr>
              <a:t>Traffic lights detector: trained on 219 images of traffic lights (Google Images)</a:t>
            </a:r>
          </a:p>
          <a:p>
            <a:r>
              <a:rPr lang="en-US">
                <a:solidFill>
                  <a:srgbClr val="1E1C11"/>
                </a:solidFill>
                <a:ea typeface="ＭＳ Ｐゴシック" pitchFamily="34" charset="-128"/>
              </a:rPr>
              <a:t>OpenCV library implementation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a:t>Experiments: Detector Output</a:t>
            </a:r>
          </a:p>
        </p:txBody>
      </p:sp>
      <p:pic>
        <p:nvPicPr>
          <p:cNvPr id="194563" name="Picture 3" descr="DSCN2714 041"/>
          <p:cNvPicPr>
            <a:picLocks noChangeAspect="1" noChangeArrowheads="1"/>
          </p:cNvPicPr>
          <p:nvPr/>
        </p:nvPicPr>
        <p:blipFill>
          <a:blip r:embed="rId2"/>
          <a:srcRect/>
          <a:stretch>
            <a:fillRect/>
          </a:stretch>
        </p:blipFill>
        <p:spPr bwMode="auto">
          <a:xfrm>
            <a:off x="2209800" y="1219200"/>
            <a:ext cx="5791200" cy="2590800"/>
          </a:xfrm>
          <a:prstGeom prst="rect">
            <a:avLst/>
          </a:prstGeom>
          <a:noFill/>
          <a:ln w="6350">
            <a:solidFill>
              <a:srgbClr val="000000"/>
            </a:solidFill>
            <a:miter lim="800000"/>
            <a:headEnd/>
            <a:tailEnd/>
          </a:ln>
        </p:spPr>
      </p:pic>
      <p:pic>
        <p:nvPicPr>
          <p:cNvPr id="194564" name="Picture 4" descr="det-DSCN2714 041"/>
          <p:cNvPicPr>
            <a:picLocks noChangeAspect="1" noChangeArrowheads="1"/>
          </p:cNvPicPr>
          <p:nvPr/>
        </p:nvPicPr>
        <p:blipFill>
          <a:blip r:embed="rId3"/>
          <a:srcRect/>
          <a:stretch>
            <a:fillRect/>
          </a:stretch>
        </p:blipFill>
        <p:spPr bwMode="auto">
          <a:xfrm>
            <a:off x="2209800" y="4038600"/>
            <a:ext cx="5791200" cy="2590800"/>
          </a:xfrm>
          <a:prstGeom prst="rect">
            <a:avLst/>
          </a:prstGeom>
          <a:noFill/>
          <a:ln w="6350">
            <a:solidFill>
              <a:srgbClr val="000000"/>
            </a:solid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US"/>
              <a:t>Experiments: Response time</a:t>
            </a:r>
          </a:p>
        </p:txBody>
      </p:sp>
      <p:graphicFrame>
        <p:nvGraphicFramePr>
          <p:cNvPr id="4" name="Content Placeholder 3"/>
          <p:cNvGraphicFramePr>
            <a:graphicFrameLocks noGrp="1"/>
          </p:cNvGraphicFramePr>
          <p:nvPr>
            <p:ph idx="1"/>
          </p:nvPr>
        </p:nvGraphicFramePr>
        <p:xfrm>
          <a:off x="1143000" y="1447800"/>
          <a:ext cx="7696200"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US"/>
              <a:t>Enhanced Detection Schema</a:t>
            </a:r>
          </a:p>
        </p:txBody>
      </p:sp>
      <p:pic>
        <p:nvPicPr>
          <p:cNvPr id="196611" name="Picture 3" descr="enhanced_system.jpg"/>
          <p:cNvPicPr>
            <a:picLocks noChangeAspect="1"/>
          </p:cNvPicPr>
          <p:nvPr/>
        </p:nvPicPr>
        <p:blipFill>
          <a:blip r:embed="rId2"/>
          <a:srcRect/>
          <a:stretch>
            <a:fillRect/>
          </a:stretch>
        </p:blipFill>
        <p:spPr bwMode="auto">
          <a:xfrm>
            <a:off x="1066800" y="1295400"/>
            <a:ext cx="7924800" cy="54864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a:t>Work In Progress</a:t>
            </a:r>
          </a:p>
        </p:txBody>
      </p:sp>
      <p:sp>
        <p:nvSpPr>
          <p:cNvPr id="37891" name="Content Placeholder 2"/>
          <p:cNvSpPr>
            <a:spLocks noGrp="1"/>
          </p:cNvSpPr>
          <p:nvPr>
            <p:ph idx="1"/>
          </p:nvPr>
        </p:nvSpPr>
        <p:spPr/>
        <p:txBody>
          <a:bodyPr/>
          <a:lstStyle/>
          <a:p>
            <a:r>
              <a:rPr lang="en-US">
                <a:solidFill>
                  <a:srgbClr val="1E1C11"/>
                </a:solidFill>
                <a:ea typeface="ＭＳ Ｐゴシック" pitchFamily="34" charset="-128"/>
              </a:rPr>
              <a:t>Develop fully context-aware navigation system with speech/tactile interface</a:t>
            </a:r>
          </a:p>
          <a:p>
            <a:r>
              <a:rPr lang="en-US">
                <a:solidFill>
                  <a:srgbClr val="1E1C11"/>
                </a:solidFill>
                <a:ea typeface="ＭＳ Ｐゴシック" pitchFamily="34" charset="-128"/>
              </a:rPr>
              <a:t>Develop robust object/obstacle recognition algorithms</a:t>
            </a:r>
          </a:p>
          <a:p>
            <a:r>
              <a:rPr lang="en-US">
                <a:solidFill>
                  <a:srgbClr val="1E1C11"/>
                </a:solidFill>
                <a:ea typeface="ＭＳ Ｐゴシック" pitchFamily="34" charset="-128"/>
              </a:rPr>
              <a:t>Investigate mobile-cloud privacy and security issues (minimal data disclosure principle) [10]</a:t>
            </a:r>
          </a:p>
          <a:p>
            <a:r>
              <a:rPr lang="en-US">
                <a:solidFill>
                  <a:srgbClr val="1E1C11"/>
                </a:solidFill>
                <a:ea typeface="ＭＳ Ｐゴシック" pitchFamily="34" charset="-128"/>
              </a:rPr>
              <a:t>Investigate options for mounting of the camera</a:t>
            </a:r>
          </a:p>
          <a:p>
            <a:endParaRPr lang="en-US">
              <a:solidFill>
                <a:srgbClr val="1E1C11"/>
              </a:solidFill>
              <a:ea typeface="ＭＳ Ｐゴシック" pitchFamily="34" charset="-128"/>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Collective Object Classification in Complex Scenes</a:t>
            </a:r>
          </a:p>
        </p:txBody>
      </p:sp>
      <p:pic>
        <p:nvPicPr>
          <p:cNvPr id="198659" name="Picture 3" descr="scenes_5rows.png"/>
          <p:cNvPicPr>
            <a:picLocks noChangeAspect="1"/>
          </p:cNvPicPr>
          <p:nvPr/>
        </p:nvPicPr>
        <p:blipFill>
          <a:blip r:embed="rId2"/>
          <a:srcRect/>
          <a:stretch>
            <a:fillRect/>
          </a:stretch>
        </p:blipFill>
        <p:spPr bwMode="auto">
          <a:xfrm>
            <a:off x="1295400" y="1600200"/>
            <a:ext cx="7467600" cy="4572000"/>
          </a:xfrm>
          <a:prstGeom prst="rect">
            <a:avLst/>
          </a:prstGeom>
          <a:noFill/>
          <a:ln w="9525">
            <a:noFill/>
            <a:miter lim="800000"/>
            <a:headEnd/>
            <a:tailEnd/>
          </a:ln>
        </p:spPr>
      </p:pic>
      <p:sp>
        <p:nvSpPr>
          <p:cNvPr id="198660" name="TextBox 4"/>
          <p:cNvSpPr txBox="1">
            <a:spLocks noChangeArrowheads="1"/>
          </p:cNvSpPr>
          <p:nvPr/>
        </p:nvSpPr>
        <p:spPr bwMode="auto">
          <a:xfrm>
            <a:off x="2590800" y="6248400"/>
            <a:ext cx="4648200" cy="369888"/>
          </a:xfrm>
          <a:prstGeom prst="rect">
            <a:avLst/>
          </a:prstGeom>
          <a:noFill/>
          <a:ln w="9525">
            <a:noFill/>
            <a:miter lim="800000"/>
            <a:headEnd/>
            <a:tailEnd/>
          </a:ln>
        </p:spPr>
        <p:txBody>
          <a:bodyPr>
            <a:spAutoFit/>
          </a:bodyPr>
          <a:lstStyle/>
          <a:p>
            <a:r>
              <a:rPr lang="en-US">
                <a:latin typeface="Calibri" pitchFamily="34" charset="0"/>
              </a:rPr>
              <a:t>LabelMe Dataset (</a:t>
            </a:r>
            <a:r>
              <a:rPr lang="en-US">
                <a:latin typeface="Calibri" pitchFamily="34" charset="0"/>
                <a:hlinkClick r:id="rId3"/>
              </a:rPr>
              <a:t>http://labelme.csail.mit.edu</a:t>
            </a:r>
            <a:r>
              <a:rPr lang="en-US">
                <a:latin typeface="Calibri" pitchFamily="34" charset="0"/>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533400"/>
            <a:ext cx="7499350" cy="1143000"/>
          </a:xfrm>
        </p:spPr>
        <p:txBody>
          <a:bodyPr/>
          <a:lstStyle/>
          <a:p>
            <a:r>
              <a:rPr lang="en-US">
                <a:solidFill>
                  <a:srgbClr val="1E1C11"/>
                </a:solidFill>
                <a:ea typeface="ＭＳ Ｐゴシック" pitchFamily="34" charset="-128"/>
              </a:rPr>
              <a:t>Relational Learning with Multiple Boosted Detectors for Object Categorization</a:t>
            </a:r>
          </a:p>
        </p:txBody>
      </p:sp>
      <p:sp>
        <p:nvSpPr>
          <p:cNvPr id="3" name="Content Placeholder 2"/>
          <p:cNvSpPr>
            <a:spLocks noGrp="1"/>
          </p:cNvSpPr>
          <p:nvPr>
            <p:ph idx="1"/>
          </p:nvPr>
        </p:nvSpPr>
        <p:spPr>
          <a:xfrm>
            <a:off x="1435100" y="2133600"/>
            <a:ext cx="7499350" cy="4648200"/>
          </a:xfrm>
        </p:spPr>
        <p:txBody>
          <a:bodyPr rtlCol="0">
            <a:normAutofit/>
          </a:bodyPr>
          <a:lstStyle/>
          <a:p>
            <a:pPr fontAlgn="auto">
              <a:spcAft>
                <a:spcPts val="0"/>
              </a:spcAft>
              <a:buFont typeface="Arial"/>
              <a:buChar char="•"/>
              <a:defRPr/>
            </a:pPr>
            <a:r>
              <a:rPr lang="en-US" dirty="0">
                <a:ea typeface="+mn-ea"/>
                <a:cs typeface="+mn-cs"/>
              </a:rPr>
              <a:t>Modeling relational dependencies between different object categories</a:t>
            </a:r>
          </a:p>
          <a:p>
            <a:pPr fontAlgn="auto">
              <a:spcAft>
                <a:spcPts val="0"/>
              </a:spcAft>
              <a:buFont typeface="Arial"/>
              <a:buChar char="•"/>
              <a:defRPr/>
            </a:pPr>
            <a:r>
              <a:rPr lang="en-US" dirty="0">
                <a:ea typeface="+mn-ea"/>
                <a:cs typeface="+mn-cs"/>
              </a:rPr>
              <a:t>Multiple detectors running in parallel</a:t>
            </a:r>
          </a:p>
          <a:p>
            <a:pPr fontAlgn="auto">
              <a:spcAft>
                <a:spcPts val="0"/>
              </a:spcAft>
              <a:buFont typeface="Arial"/>
              <a:buChar char="•"/>
              <a:defRPr/>
            </a:pPr>
            <a:r>
              <a:rPr lang="en-US" dirty="0">
                <a:ea typeface="+mn-ea"/>
                <a:cs typeface="+mn-cs"/>
              </a:rPr>
              <a:t>Class label fixing based on confidence</a:t>
            </a:r>
          </a:p>
          <a:p>
            <a:pPr fontAlgn="auto">
              <a:spcAft>
                <a:spcPts val="0"/>
              </a:spcAft>
              <a:buFont typeface="Arial"/>
              <a:buChar char="•"/>
              <a:defRPr/>
            </a:pPr>
            <a:r>
              <a:rPr lang="en-US" dirty="0">
                <a:ea typeface="+mn-ea"/>
                <a:cs typeface="+mn-cs"/>
              </a:rPr>
              <a:t>More accurate classification than </a:t>
            </a:r>
            <a:r>
              <a:rPr lang="en-US" dirty="0" err="1">
                <a:ea typeface="+mn-ea"/>
                <a:cs typeface="+mn-cs"/>
              </a:rPr>
              <a:t>AdaBoost</a:t>
            </a:r>
            <a:r>
              <a:rPr lang="en-US" dirty="0">
                <a:ea typeface="+mn-ea"/>
                <a:cs typeface="+mn-cs"/>
              </a:rPr>
              <a:t> alone</a:t>
            </a:r>
          </a:p>
          <a:p>
            <a:pPr fontAlgn="auto">
              <a:spcAft>
                <a:spcPts val="0"/>
              </a:spcAft>
              <a:buFont typeface="Arial"/>
              <a:buChar char="•"/>
              <a:defRPr/>
            </a:pPr>
            <a:r>
              <a:rPr lang="en-US" dirty="0">
                <a:ea typeface="+mn-ea"/>
                <a:cs typeface="+mn-cs"/>
              </a:rPr>
              <a:t>Higher recall than classic collective classification</a:t>
            </a:r>
          </a:p>
          <a:p>
            <a:pPr fontAlgn="auto">
              <a:spcAft>
                <a:spcPts val="0"/>
              </a:spcAft>
              <a:buFont typeface="Arial"/>
              <a:buChar char="•"/>
              <a:defRPr/>
            </a:pPr>
            <a:r>
              <a:rPr lang="en-US" dirty="0">
                <a:ea typeface="+mn-ea"/>
                <a:cs typeface="+mn-cs"/>
              </a:rPr>
              <a:t>Minimal decrease in recall for different classes of objects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0"/>
            <a:ext cx="7499350" cy="1143000"/>
          </a:xfrm>
        </p:spPr>
        <p:txBody>
          <a:bodyPr/>
          <a:lstStyle/>
          <a:p>
            <a:r>
              <a:rPr lang="en-US">
                <a:solidFill>
                  <a:srgbClr val="1E1C11"/>
                </a:solidFill>
                <a:ea typeface="ＭＳ Ｐゴシック" pitchFamily="34" charset="-128"/>
              </a:rPr>
              <a:t>Object Classification Experiments</a:t>
            </a:r>
          </a:p>
        </p:txBody>
      </p:sp>
      <p:pic>
        <p:nvPicPr>
          <p:cNvPr id="200707" name="Picture 2"/>
          <p:cNvPicPr>
            <a:picLocks noChangeAspect="1" noChangeArrowheads="1"/>
          </p:cNvPicPr>
          <p:nvPr/>
        </p:nvPicPr>
        <p:blipFill>
          <a:blip r:embed="rId2"/>
          <a:srcRect/>
          <a:stretch>
            <a:fillRect/>
          </a:stretch>
        </p:blipFill>
        <p:spPr bwMode="auto">
          <a:xfrm>
            <a:off x="1524000" y="914400"/>
            <a:ext cx="6858000" cy="2828925"/>
          </a:xfrm>
          <a:prstGeom prst="rect">
            <a:avLst/>
          </a:prstGeom>
          <a:noFill/>
          <a:ln w="9525">
            <a:noFill/>
            <a:miter lim="800000"/>
            <a:headEnd/>
            <a:tailEnd/>
          </a:ln>
        </p:spPr>
      </p:pic>
      <p:pic>
        <p:nvPicPr>
          <p:cNvPr id="200708" name="Picture 3"/>
          <p:cNvPicPr>
            <a:picLocks noChangeAspect="1" noChangeArrowheads="1"/>
          </p:cNvPicPr>
          <p:nvPr/>
        </p:nvPicPr>
        <p:blipFill>
          <a:blip r:embed="rId3"/>
          <a:srcRect/>
          <a:stretch>
            <a:fillRect/>
          </a:stretch>
        </p:blipFill>
        <p:spPr bwMode="auto">
          <a:xfrm>
            <a:off x="1524000" y="3867150"/>
            <a:ext cx="6781800" cy="283845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ctrTitle"/>
          </p:nvPr>
        </p:nvSpPr>
        <p:spPr>
          <a:xfrm>
            <a:off x="563563" y="1751013"/>
            <a:ext cx="8016875" cy="1470025"/>
          </a:xfrm>
        </p:spPr>
        <p:txBody>
          <a:bodyPr/>
          <a:lstStyle/>
          <a:p>
            <a:pPr marL="390525" indent="-293688" eaLnBrk="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ea typeface="ＭＳ Ｐゴシック" pitchFamily="34" charset="-128"/>
              </a:rPr>
              <a:t>Identity-Based Authentication for Cloud Computing</a:t>
            </a:r>
          </a:p>
        </p:txBody>
      </p:sp>
      <p:sp>
        <p:nvSpPr>
          <p:cNvPr id="201731" name="Subtitle 2"/>
          <p:cNvSpPr>
            <a:spLocks noGrp="1"/>
          </p:cNvSpPr>
          <p:nvPr>
            <p:ph type="subTitle" idx="1"/>
          </p:nvPr>
        </p:nvSpPr>
        <p:spPr>
          <a:xfrm>
            <a:off x="701675" y="3221038"/>
            <a:ext cx="7070725" cy="1379537"/>
          </a:xfrm>
        </p:spPr>
        <p:txBody>
          <a:bodyPr/>
          <a:lstStyle/>
          <a:p>
            <a:pPr eaLnBrk="1"/>
            <a:r>
              <a:rPr lang="en-US">
                <a:solidFill>
                  <a:srgbClr val="7F7F7F"/>
                </a:solidFill>
                <a:ea typeface="ＭＳ Ｐゴシック" pitchFamily="34" charset="-128"/>
              </a:rPr>
              <a:t>Hongwei Li, Yuanshun Dai, Ling Tian, and Haomiao Yang</a:t>
            </a:r>
          </a:p>
          <a:p>
            <a:pPr eaLnBrk="1"/>
            <a:r>
              <a:rPr lang="en-US">
                <a:solidFill>
                  <a:srgbClr val="7F7F7F"/>
                </a:solidFill>
                <a:ea typeface="ＭＳ Ｐゴシック" pitchFamily="34" charset="-128"/>
              </a:rPr>
              <a:t/>
            </a:r>
            <a:br>
              <a:rPr lang="en-US">
                <a:solidFill>
                  <a:srgbClr val="7F7F7F"/>
                </a:solidFill>
                <a:ea typeface="ＭＳ Ｐゴシック" pitchFamily="34" charset="-128"/>
              </a:rPr>
            </a:br>
            <a:r>
              <a:rPr lang="en-US">
                <a:solidFill>
                  <a:srgbClr val="7F7F7F"/>
                </a:solidFill>
                <a:ea typeface="ＭＳ Ｐゴシック" pitchFamily="34" charset="-128"/>
              </a:rPr>
              <a:t>CloudCom ‘09</a:t>
            </a:r>
            <a:br>
              <a:rPr lang="en-US">
                <a:solidFill>
                  <a:srgbClr val="7F7F7F"/>
                </a:solidFill>
                <a:ea typeface="ＭＳ Ｐゴシック" pitchFamily="34" charset="-128"/>
              </a:rPr>
            </a:br>
            <a:endParaRPr lang="en-US">
              <a:solidFill>
                <a:srgbClr val="7F7F7F"/>
              </a:solidFill>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a:ea typeface="+mj-ea"/>
              </a:rPr>
              <a:t>Security Issues in the Cloud</a:t>
            </a:r>
          </a:p>
        </p:txBody>
      </p:sp>
      <p:sp>
        <p:nvSpPr>
          <p:cNvPr id="83971" name="Rectangle 3"/>
          <p:cNvSpPr>
            <a:spLocks noGrp="1" noChangeArrowheads="1"/>
          </p:cNvSpPr>
          <p:nvPr>
            <p:ph type="body" idx="1"/>
          </p:nvPr>
        </p:nvSpPr>
        <p:spPr/>
        <p:txBody>
          <a:bodyPr/>
          <a:lstStyle/>
          <a:p>
            <a:pPr eaLnBrk="1" hangingPunct="1">
              <a:lnSpc>
                <a:spcPct val="80000"/>
              </a:lnSpc>
            </a:pPr>
            <a:r>
              <a:rPr lang="en-US">
                <a:solidFill>
                  <a:srgbClr val="1E1C11"/>
                </a:solidFill>
                <a:ea typeface="ＭＳ Ｐゴシック" pitchFamily="34" charset="-128"/>
              </a:rPr>
              <a:t>In theory, minimizing any of the issues would help:</a:t>
            </a:r>
          </a:p>
          <a:p>
            <a:pPr lvl="1" eaLnBrk="1" hangingPunct="1">
              <a:lnSpc>
                <a:spcPct val="80000"/>
              </a:lnSpc>
            </a:pPr>
            <a:r>
              <a:rPr lang="en-US" sz="2000">
                <a:solidFill>
                  <a:srgbClr val="1E1C11"/>
                </a:solidFill>
                <a:ea typeface="ＭＳ Ｐゴシック" pitchFamily="34" charset="-128"/>
              </a:rPr>
              <a:t>Third Party Cloud Computing</a:t>
            </a:r>
            <a:endParaRPr lang="en-US">
              <a:solidFill>
                <a:srgbClr val="1E1C11"/>
              </a:solidFill>
              <a:ea typeface="ＭＳ Ｐゴシック" pitchFamily="34" charset="-128"/>
            </a:endParaRPr>
          </a:p>
          <a:p>
            <a:pPr lvl="1" eaLnBrk="1" hangingPunct="1">
              <a:lnSpc>
                <a:spcPct val="80000"/>
              </a:lnSpc>
            </a:pPr>
            <a:r>
              <a:rPr lang="en-US" sz="2000">
                <a:solidFill>
                  <a:srgbClr val="1E1C11"/>
                </a:solidFill>
                <a:ea typeface="ＭＳ Ｐゴシック" pitchFamily="34" charset="-128"/>
              </a:rPr>
              <a:t>Loss of Control</a:t>
            </a:r>
          </a:p>
          <a:p>
            <a:pPr lvl="2" eaLnBrk="1" hangingPunct="1">
              <a:lnSpc>
                <a:spcPct val="80000"/>
              </a:lnSpc>
            </a:pPr>
            <a:r>
              <a:rPr lang="en-US" sz="1800">
                <a:solidFill>
                  <a:srgbClr val="1E1C11"/>
                </a:solidFill>
                <a:ea typeface="ＭＳ Ｐゴシック" pitchFamily="34" charset="-128"/>
              </a:rPr>
              <a:t>Take back control</a:t>
            </a:r>
          </a:p>
          <a:p>
            <a:pPr lvl="3" eaLnBrk="1" hangingPunct="1">
              <a:lnSpc>
                <a:spcPct val="80000"/>
              </a:lnSpc>
            </a:pPr>
            <a:r>
              <a:rPr lang="en-US" sz="1600">
                <a:solidFill>
                  <a:srgbClr val="1E1C11"/>
                </a:solidFill>
                <a:ea typeface="ＭＳ Ｐゴシック" pitchFamily="34" charset="-128"/>
              </a:rPr>
              <a:t>Data and apps may still need to be on the cloud</a:t>
            </a:r>
          </a:p>
          <a:p>
            <a:pPr lvl="3" eaLnBrk="1" hangingPunct="1">
              <a:lnSpc>
                <a:spcPct val="80000"/>
              </a:lnSpc>
            </a:pPr>
            <a:r>
              <a:rPr lang="en-US" sz="1600">
                <a:solidFill>
                  <a:srgbClr val="1E1C11"/>
                </a:solidFill>
                <a:ea typeface="ＭＳ Ｐゴシック" pitchFamily="34" charset="-128"/>
              </a:rPr>
              <a:t>But can they be managed in some way by the consumer?</a:t>
            </a:r>
          </a:p>
          <a:p>
            <a:pPr lvl="1" eaLnBrk="1" hangingPunct="1">
              <a:lnSpc>
                <a:spcPct val="80000"/>
              </a:lnSpc>
            </a:pPr>
            <a:r>
              <a:rPr lang="en-US" sz="2000">
                <a:solidFill>
                  <a:srgbClr val="1E1C11"/>
                </a:solidFill>
                <a:ea typeface="ＭＳ Ｐゴシック" pitchFamily="34" charset="-128"/>
              </a:rPr>
              <a:t>Lack of trust</a:t>
            </a:r>
          </a:p>
          <a:p>
            <a:pPr lvl="2" eaLnBrk="1" hangingPunct="1">
              <a:lnSpc>
                <a:spcPct val="80000"/>
              </a:lnSpc>
            </a:pPr>
            <a:r>
              <a:rPr lang="en-US" sz="1800">
                <a:solidFill>
                  <a:srgbClr val="1E1C11"/>
                </a:solidFill>
                <a:ea typeface="ＭＳ Ｐゴシック" pitchFamily="34" charset="-128"/>
              </a:rPr>
              <a:t>Increase trust (mechanisms)</a:t>
            </a:r>
          </a:p>
          <a:p>
            <a:pPr lvl="3" eaLnBrk="1" hangingPunct="1">
              <a:lnSpc>
                <a:spcPct val="80000"/>
              </a:lnSpc>
            </a:pPr>
            <a:r>
              <a:rPr lang="en-US" sz="1600">
                <a:solidFill>
                  <a:srgbClr val="1E1C11"/>
                </a:solidFill>
                <a:ea typeface="ＭＳ Ｐゴシック" pitchFamily="34" charset="-128"/>
              </a:rPr>
              <a:t>Technology</a:t>
            </a:r>
          </a:p>
          <a:p>
            <a:pPr lvl="3" eaLnBrk="1" hangingPunct="1">
              <a:lnSpc>
                <a:spcPct val="80000"/>
              </a:lnSpc>
            </a:pPr>
            <a:r>
              <a:rPr lang="en-US" sz="1600">
                <a:solidFill>
                  <a:srgbClr val="1E1C11"/>
                </a:solidFill>
                <a:ea typeface="ＭＳ Ｐゴシック" pitchFamily="34" charset="-128"/>
              </a:rPr>
              <a:t>Policy, regulation</a:t>
            </a:r>
          </a:p>
          <a:p>
            <a:pPr lvl="3" eaLnBrk="1" hangingPunct="1">
              <a:lnSpc>
                <a:spcPct val="80000"/>
              </a:lnSpc>
            </a:pPr>
            <a:r>
              <a:rPr lang="en-US" sz="1600">
                <a:solidFill>
                  <a:srgbClr val="1E1C11"/>
                </a:solidFill>
                <a:ea typeface="ＭＳ Ｐゴシック" pitchFamily="34" charset="-128"/>
              </a:rPr>
              <a:t>Contracts (incentives): topic of a future talk</a:t>
            </a:r>
          </a:p>
          <a:p>
            <a:pPr lvl="1" eaLnBrk="1" hangingPunct="1">
              <a:lnSpc>
                <a:spcPct val="80000"/>
              </a:lnSpc>
            </a:pPr>
            <a:r>
              <a:rPr lang="en-US" sz="2000">
                <a:solidFill>
                  <a:srgbClr val="1E1C11"/>
                </a:solidFill>
                <a:ea typeface="ＭＳ Ｐゴシック" pitchFamily="34" charset="-128"/>
              </a:rPr>
              <a:t>Multi-tenancy</a:t>
            </a:r>
          </a:p>
          <a:p>
            <a:pPr lvl="2" eaLnBrk="1" hangingPunct="1">
              <a:lnSpc>
                <a:spcPct val="80000"/>
              </a:lnSpc>
            </a:pPr>
            <a:r>
              <a:rPr lang="en-US" sz="1800">
                <a:solidFill>
                  <a:srgbClr val="1E1C11"/>
                </a:solidFill>
                <a:ea typeface="ＭＳ Ｐゴシック" pitchFamily="34" charset="-128"/>
              </a:rPr>
              <a:t>Private cloud</a:t>
            </a:r>
          </a:p>
          <a:p>
            <a:pPr lvl="3" eaLnBrk="1" hangingPunct="1">
              <a:lnSpc>
                <a:spcPct val="80000"/>
              </a:lnSpc>
            </a:pPr>
            <a:r>
              <a:rPr lang="en-US" sz="1600">
                <a:solidFill>
                  <a:srgbClr val="1E1C11"/>
                </a:solidFill>
                <a:ea typeface="ＭＳ Ｐゴシック" pitchFamily="34" charset="-128"/>
              </a:rPr>
              <a:t>Takes away the reasons to use a cloud in the first place</a:t>
            </a:r>
          </a:p>
          <a:p>
            <a:pPr lvl="2" eaLnBrk="1" hangingPunct="1">
              <a:lnSpc>
                <a:spcPct val="80000"/>
              </a:lnSpc>
            </a:pPr>
            <a:r>
              <a:rPr lang="en-US" sz="1800">
                <a:solidFill>
                  <a:srgbClr val="1E1C11"/>
                </a:solidFill>
                <a:ea typeface="ＭＳ Ｐゴシック" pitchFamily="34" charset="-128"/>
              </a:rPr>
              <a:t>VPC: its still not a separate system </a:t>
            </a:r>
          </a:p>
          <a:p>
            <a:pPr lvl="2" eaLnBrk="1" hangingPunct="1">
              <a:lnSpc>
                <a:spcPct val="80000"/>
              </a:lnSpc>
            </a:pPr>
            <a:r>
              <a:rPr lang="en-US" sz="1800">
                <a:solidFill>
                  <a:srgbClr val="1E1C11"/>
                </a:solidFill>
                <a:ea typeface="ＭＳ Ｐゴシック" pitchFamily="34" charset="-128"/>
              </a:rPr>
              <a:t>Strong separation</a:t>
            </a:r>
          </a:p>
          <a:p>
            <a:pPr eaLnBrk="1" hangingPunct="1">
              <a:lnSpc>
                <a:spcPct val="80000"/>
              </a:lnSpc>
            </a:pPr>
            <a:endParaRPr lang="en-US">
              <a:solidFill>
                <a:srgbClr val="1E1C11"/>
              </a:solidFill>
              <a:ea typeface="ＭＳ Ｐゴシック" pitchFamily="34" charset="-128"/>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7200" y="273050"/>
            <a:ext cx="8228013" cy="1146175"/>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What did they do?</a:t>
            </a:r>
          </a:p>
        </p:txBody>
      </p:sp>
      <p:sp>
        <p:nvSpPr>
          <p:cNvPr id="202755" name="Rectangle 2"/>
          <p:cNvSpPr>
            <a:spLocks noGrp="1" noChangeArrowheads="1"/>
          </p:cNvSpPr>
          <p:nvPr>
            <p:ph type="body" idx="1"/>
          </p:nvPr>
        </p:nvSpPr>
        <p:spPr>
          <a:xfrm>
            <a:off x="457200" y="1604963"/>
            <a:ext cx="8228013" cy="452596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Proposed identity-based authentication for cloud computing, based on the identity-based hierarchical model for cloud computing (IBHMCC) and corresponding encryption and signature schemes </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Being certificate-free, the authentication protocol aligned well with demands of cloud computing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111125"/>
            <a:ext cx="8228013" cy="1062038"/>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Identity-Based Hierarchical Model for Cloud Computing (IBHMCC)</a:t>
            </a:r>
          </a:p>
        </p:txBody>
      </p:sp>
      <p:sp>
        <p:nvSpPr>
          <p:cNvPr id="204803" name="Rectangle 2"/>
          <p:cNvSpPr>
            <a:spLocks noGrp="1" noChangeArrowheads="1"/>
          </p:cNvSpPr>
          <p:nvPr>
            <p:ph type="body" idx="1"/>
          </p:nvPr>
        </p:nvSpPr>
        <p:spPr>
          <a:xfrm>
            <a:off x="3525838" y="2116138"/>
            <a:ext cx="5160962" cy="44704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Lst>
            </a:pPr>
            <a:r>
              <a:rPr lang="en-US">
                <a:solidFill>
                  <a:srgbClr val="404040"/>
                </a:solidFill>
                <a:ea typeface="ＭＳ Ｐゴシック" pitchFamily="34" charset="-128"/>
              </a:rPr>
              <a:t>Define the identity of node is the DN string from the root node to the current node itself. </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Lst>
            </a:pPr>
            <a:r>
              <a:rPr lang="en-US">
                <a:solidFill>
                  <a:srgbClr val="404040"/>
                </a:solidFill>
                <a:ea typeface="ＭＳ Ｐゴシック" pitchFamily="34" charset="-128"/>
              </a:rPr>
              <a:t>The identity of entity N is </a:t>
            </a:r>
          </a:p>
          <a:p>
            <a:pPr marL="390525" indent="-293688" eaLnBrk="1">
              <a:buSzPct val="45000"/>
              <a:buFont typeface="Arial" pitchFamily="34" charset="0"/>
              <a:buNone/>
              <a:tabLst>
                <a:tab pos="655638" algn="l"/>
                <a:tab pos="1312863" algn="l"/>
                <a:tab pos="1968500" algn="l"/>
                <a:tab pos="2625725" algn="l"/>
                <a:tab pos="3282950" algn="l"/>
                <a:tab pos="3938588" algn="l"/>
                <a:tab pos="4595813" algn="l"/>
              </a:tabLst>
            </a:pPr>
            <a:r>
              <a:rPr lang="en-US">
                <a:solidFill>
                  <a:srgbClr val="404040"/>
                </a:solidFill>
                <a:ea typeface="ＭＳ Ｐゴシック" pitchFamily="34" charset="-128"/>
              </a:rPr>
              <a:t>ID_N = DN_0 || DN_M || DN_N</a:t>
            </a:r>
          </a:p>
        </p:txBody>
      </p:sp>
      <p:pic>
        <p:nvPicPr>
          <p:cNvPr id="204804" name="Picture 3"/>
          <p:cNvPicPr>
            <a:picLocks noChangeAspect="1" noChangeArrowheads="1"/>
          </p:cNvPicPr>
          <p:nvPr/>
        </p:nvPicPr>
        <p:blipFill>
          <a:blip r:embed="rId3"/>
          <a:srcRect/>
          <a:stretch>
            <a:fillRect/>
          </a:stretch>
        </p:blipFill>
        <p:spPr bwMode="auto">
          <a:xfrm>
            <a:off x="100013" y="2046288"/>
            <a:ext cx="3217862" cy="25146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7200" y="314325"/>
            <a:ext cx="8228013" cy="1062038"/>
          </a:xfrm>
        </p:spPr>
        <p:txBody>
          <a:bodyPr tIns="25602"/>
          <a:lstStyle/>
          <a:p>
            <a:pPr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Deployment of IBHMCC </a:t>
            </a:r>
          </a:p>
        </p:txBody>
      </p:sp>
      <p:sp>
        <p:nvSpPr>
          <p:cNvPr id="206851" name="Rectangle 2"/>
          <p:cNvSpPr>
            <a:spLocks noGrp="1" noChangeArrowheads="1"/>
          </p:cNvSpPr>
          <p:nvPr>
            <p:ph type="body" idx="1"/>
          </p:nvPr>
        </p:nvSpPr>
        <p:spPr>
          <a:xfrm>
            <a:off x="457200" y="1604963"/>
            <a:ext cx="8228013" cy="452596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 Root PKG setup and Low-level setup</a:t>
            </a:r>
          </a:p>
        </p:txBody>
      </p:sp>
      <p:pic>
        <p:nvPicPr>
          <p:cNvPr id="206852" name="Picture 3"/>
          <p:cNvPicPr>
            <a:picLocks noChangeAspect="1" noChangeArrowheads="1"/>
          </p:cNvPicPr>
          <p:nvPr/>
        </p:nvPicPr>
        <p:blipFill>
          <a:blip r:embed="rId3"/>
          <a:srcRect/>
          <a:stretch>
            <a:fillRect/>
          </a:stretch>
        </p:blipFill>
        <p:spPr bwMode="auto">
          <a:xfrm>
            <a:off x="193675" y="2322513"/>
            <a:ext cx="8475663" cy="34575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200" y="314325"/>
            <a:ext cx="8228013" cy="1062038"/>
          </a:xfrm>
        </p:spPr>
        <p:txBody>
          <a:bodyPr tIns="25602"/>
          <a:lstStyle/>
          <a:p>
            <a:pPr eaLnBrk="1">
              <a:buFont typeface="Times New Roman" pitchFamily="16" charset="0"/>
              <a:buNone/>
              <a:defRPr/>
            </a:pPr>
            <a:r>
              <a:rPr lang="en-US" dirty="0"/>
              <a:t>Deployment of IBHMCC (cont.)</a:t>
            </a:r>
          </a:p>
        </p:txBody>
      </p:sp>
      <p:sp>
        <p:nvSpPr>
          <p:cNvPr id="208899" name="Rectangle 2"/>
          <p:cNvSpPr>
            <a:spLocks noGrp="1" noChangeArrowheads="1"/>
          </p:cNvSpPr>
          <p:nvPr>
            <p:ph type="body" idx="1"/>
          </p:nvPr>
        </p:nvSpPr>
        <p:spPr>
          <a:xfrm>
            <a:off x="457200" y="4562475"/>
            <a:ext cx="8228013" cy="1568450"/>
          </a:xfrm>
        </p:spPr>
        <p:txBody>
          <a:bodyPr tIns="144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1600">
                <a:solidFill>
                  <a:srgbClr val="404040"/>
                </a:solidFill>
                <a:ea typeface="ＭＳ Ｐゴシック" pitchFamily="34" charset="-128"/>
              </a:rPr>
              <a:t>After that, all nodes in the level-1 get and securely keep their secret keys and the secret points.</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1600">
                <a:solidFill>
                  <a:srgbClr val="404040"/>
                </a:solidFill>
                <a:ea typeface="ＭＳ Ｐゴシック" pitchFamily="34" charset="-128"/>
              </a:rPr>
              <a:t>The public key and the Q-value are publicized.</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1600">
                <a:solidFill>
                  <a:srgbClr val="404040"/>
                </a:solidFill>
                <a:ea typeface="ＭＳ Ｐゴシック" pitchFamily="34" charset="-128"/>
              </a:rPr>
              <a:t>Then, Each node in the level-1 similarly repeats the above steps (2-5). </a:t>
            </a:r>
          </a:p>
        </p:txBody>
      </p:sp>
      <p:pic>
        <p:nvPicPr>
          <p:cNvPr id="208900" name="Picture 3"/>
          <p:cNvPicPr>
            <a:picLocks noChangeAspect="1" noChangeArrowheads="1"/>
          </p:cNvPicPr>
          <p:nvPr/>
        </p:nvPicPr>
        <p:blipFill>
          <a:blip r:embed="rId3"/>
          <a:srcRect/>
          <a:stretch>
            <a:fillRect/>
          </a:stretch>
        </p:blipFill>
        <p:spPr bwMode="auto">
          <a:xfrm>
            <a:off x="395288" y="1355725"/>
            <a:ext cx="8047037" cy="29892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314325"/>
            <a:ext cx="8228013" cy="1062038"/>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Identity-Based Encryption</a:t>
            </a:r>
          </a:p>
        </p:txBody>
      </p:sp>
      <p:pic>
        <p:nvPicPr>
          <p:cNvPr id="210947" name="Picture 3"/>
          <p:cNvPicPr>
            <a:picLocks noChangeAspect="1" noChangeArrowheads="1"/>
          </p:cNvPicPr>
          <p:nvPr/>
        </p:nvPicPr>
        <p:blipFill>
          <a:blip r:embed="rId3"/>
          <a:srcRect/>
          <a:stretch>
            <a:fillRect/>
          </a:stretch>
        </p:blipFill>
        <p:spPr bwMode="auto">
          <a:xfrm>
            <a:off x="627063" y="1404938"/>
            <a:ext cx="7400925" cy="2162175"/>
          </a:xfrm>
          <a:prstGeom prst="rect">
            <a:avLst/>
          </a:prstGeom>
          <a:noFill/>
          <a:ln w="9525">
            <a:noFill/>
            <a:round/>
            <a:headEnd/>
            <a:tailEnd/>
          </a:ln>
        </p:spPr>
      </p:pic>
      <p:pic>
        <p:nvPicPr>
          <p:cNvPr id="210948" name="Picture 4"/>
          <p:cNvPicPr>
            <a:picLocks noChangeAspect="1" noChangeArrowheads="1"/>
          </p:cNvPicPr>
          <p:nvPr/>
        </p:nvPicPr>
        <p:blipFill>
          <a:blip r:embed="rId4"/>
          <a:srcRect/>
          <a:stretch>
            <a:fillRect/>
          </a:stretch>
        </p:blipFill>
        <p:spPr bwMode="auto">
          <a:xfrm>
            <a:off x="493713" y="3419475"/>
            <a:ext cx="7880350" cy="23288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3050"/>
            <a:ext cx="8228013" cy="1146175"/>
          </a:xfrm>
        </p:spPr>
        <p:txBody>
          <a:bodyPr tIns="25602"/>
          <a:lstStyle/>
          <a:p>
            <a:pPr eaLnBrk="1">
              <a:buFont typeface="Times New Roman" pitchFamily="16" charset="0"/>
              <a:buNone/>
              <a:defRPr/>
            </a:pPr>
            <a:r>
              <a:rPr lang="en-US" dirty="0"/>
              <a:t>Identity-Based Encryption (cont.)</a:t>
            </a:r>
          </a:p>
        </p:txBody>
      </p:sp>
      <p:pic>
        <p:nvPicPr>
          <p:cNvPr id="212995" name="Picture 3"/>
          <p:cNvPicPr>
            <a:picLocks noChangeAspect="1" noChangeArrowheads="1"/>
          </p:cNvPicPr>
          <p:nvPr/>
        </p:nvPicPr>
        <p:blipFill>
          <a:blip r:embed="rId3"/>
          <a:srcRect/>
          <a:stretch>
            <a:fillRect/>
          </a:stretch>
        </p:blipFill>
        <p:spPr bwMode="auto">
          <a:xfrm>
            <a:off x="457200" y="1700213"/>
            <a:ext cx="8054975" cy="35814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3050"/>
            <a:ext cx="8228013" cy="1146175"/>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Identity-Based Signature</a:t>
            </a:r>
          </a:p>
        </p:txBody>
      </p:sp>
      <p:pic>
        <p:nvPicPr>
          <p:cNvPr id="215043" name="Picture 3"/>
          <p:cNvPicPr>
            <a:picLocks noChangeAspect="1" noChangeArrowheads="1"/>
          </p:cNvPicPr>
          <p:nvPr/>
        </p:nvPicPr>
        <p:blipFill>
          <a:blip r:embed="rId3"/>
          <a:srcRect/>
          <a:stretch>
            <a:fillRect/>
          </a:stretch>
        </p:blipFill>
        <p:spPr bwMode="auto">
          <a:xfrm>
            <a:off x="622300" y="1658938"/>
            <a:ext cx="7878763" cy="37322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314325"/>
            <a:ext cx="8228013" cy="1062038"/>
          </a:xfrm>
        </p:spPr>
        <p:txBody>
          <a:bodyPr tIns="25602"/>
          <a:lstStyle/>
          <a:p>
            <a:pPr eaLnBrk="1">
              <a:buFont typeface="Times New Roman" pitchFamily="16" charset="0"/>
              <a:buNone/>
              <a:defRPr/>
            </a:pPr>
            <a:r>
              <a:rPr lang="en-US" dirty="0"/>
              <a:t>Identity-Based Authentication for Cloud Computing</a:t>
            </a:r>
          </a:p>
        </p:txBody>
      </p:sp>
      <p:pic>
        <p:nvPicPr>
          <p:cNvPr id="217091" name="Picture 3"/>
          <p:cNvPicPr>
            <a:picLocks noChangeAspect="1" noChangeArrowheads="1"/>
          </p:cNvPicPr>
          <p:nvPr/>
        </p:nvPicPr>
        <p:blipFill>
          <a:blip r:embed="rId3"/>
          <a:srcRect/>
          <a:stretch>
            <a:fillRect/>
          </a:stretch>
        </p:blipFill>
        <p:spPr bwMode="auto">
          <a:xfrm>
            <a:off x="1849438" y="1379538"/>
            <a:ext cx="4311650" cy="2463800"/>
          </a:xfrm>
          <a:prstGeom prst="rect">
            <a:avLst/>
          </a:prstGeom>
          <a:noFill/>
          <a:ln w="9525">
            <a:noFill/>
            <a:round/>
            <a:headEnd/>
            <a:tailEnd/>
          </a:ln>
        </p:spPr>
      </p:pic>
      <p:pic>
        <p:nvPicPr>
          <p:cNvPr id="217092" name="Picture 4"/>
          <p:cNvPicPr>
            <a:picLocks noChangeAspect="1" noChangeArrowheads="1"/>
          </p:cNvPicPr>
          <p:nvPr/>
        </p:nvPicPr>
        <p:blipFill>
          <a:blip r:embed="rId4"/>
          <a:srcRect/>
          <a:stretch>
            <a:fillRect/>
          </a:stretch>
        </p:blipFill>
        <p:spPr bwMode="auto">
          <a:xfrm>
            <a:off x="1724025" y="3667125"/>
            <a:ext cx="6234113" cy="2851150"/>
          </a:xfrm>
          <a:prstGeom prst="rect">
            <a:avLst/>
          </a:prstGeom>
          <a:noFill/>
          <a:ln w="9525">
            <a:noFill/>
            <a:round/>
            <a:headEnd/>
            <a:tailEnd/>
          </a:ln>
        </p:spPr>
      </p:pic>
      <p:sp>
        <p:nvSpPr>
          <p:cNvPr id="217093" name="Rectangle 2"/>
          <p:cNvSpPr>
            <a:spLocks noGrp="1" noChangeArrowheads="1"/>
          </p:cNvSpPr>
          <p:nvPr>
            <p:ph type="body" idx="1"/>
          </p:nvPr>
        </p:nvSpPr>
        <p:spPr>
          <a:xfrm>
            <a:off x="6323013" y="1978025"/>
            <a:ext cx="2879725" cy="828675"/>
          </a:xfrm>
        </p:spPr>
        <p:txBody>
          <a:bodyPr/>
          <a:lstStyle/>
          <a:p>
            <a:pPr marL="96838" indent="0" eaLnBrk="1">
              <a:buSzPct val="45000"/>
              <a:tabLst>
                <a:tab pos="655638" algn="l"/>
                <a:tab pos="1312863" algn="l"/>
                <a:tab pos="1968500" algn="l"/>
                <a:tab pos="2625725" algn="l"/>
              </a:tabLst>
            </a:pPr>
            <a:r>
              <a:rPr lang="en-US" sz="1500">
                <a:solidFill>
                  <a:srgbClr val="404040"/>
                </a:solidFill>
                <a:ea typeface="ＭＳ Ｐゴシック" pitchFamily="34" charset="-128"/>
              </a:rPr>
              <a:t>Extends from TLS to handle     the IBE and IBS schemes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1770063"/>
            <a:ext cx="7772400" cy="1055687"/>
          </a:xfrm>
        </p:spPr>
        <p:txBody>
          <a:bodyPr>
            <a:normAutofit fontScale="90000"/>
          </a:bodyPr>
          <a:lstStyle/>
          <a:p>
            <a:pPr marL="391686" indent="-293764"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A Simple Technique for Securing Data </a:t>
            </a:r>
            <a:br>
              <a:rPr lang="en-US" dirty="0"/>
            </a:br>
            <a:r>
              <a:rPr lang="en-US" dirty="0"/>
              <a:t>at Rest Stored in a Computing Cloud</a:t>
            </a:r>
          </a:p>
        </p:txBody>
      </p:sp>
      <p:sp>
        <p:nvSpPr>
          <p:cNvPr id="219139" name="Subtitle 2"/>
          <p:cNvSpPr>
            <a:spLocks noGrp="1"/>
          </p:cNvSpPr>
          <p:nvPr>
            <p:ph type="subTitle" idx="1"/>
          </p:nvPr>
        </p:nvSpPr>
        <p:spPr>
          <a:xfrm>
            <a:off x="701675" y="3263900"/>
            <a:ext cx="7713663" cy="1685925"/>
          </a:xfrm>
        </p:spPr>
        <p:txBody>
          <a:bodyPr/>
          <a:lstStyle/>
          <a:p>
            <a:pPr eaLnBrk="1"/>
            <a:r>
              <a:rPr lang="en-US">
                <a:solidFill>
                  <a:srgbClr val="7F7F7F"/>
                </a:solidFill>
                <a:ea typeface="ＭＳ Ｐゴシック" pitchFamily="34" charset="-128"/>
              </a:rPr>
              <a:t>Jeff Sedayao, Steven Su, Xiaohao Ma, Minghao Jiang, and Kai Miao</a:t>
            </a:r>
            <a:br>
              <a:rPr lang="en-US">
                <a:solidFill>
                  <a:srgbClr val="7F7F7F"/>
                </a:solidFill>
                <a:ea typeface="ＭＳ Ｐゴシック" pitchFamily="34" charset="-128"/>
              </a:rPr>
            </a:br>
            <a:endParaRPr lang="en-US">
              <a:solidFill>
                <a:srgbClr val="7F7F7F"/>
              </a:solidFill>
              <a:ea typeface="ＭＳ Ｐゴシック" pitchFamily="34" charset="-128"/>
            </a:endParaRPr>
          </a:p>
          <a:p>
            <a:pPr eaLnBrk="1"/>
            <a:r>
              <a:rPr lang="en-US">
                <a:solidFill>
                  <a:srgbClr val="7F7F7F"/>
                </a:solidFill>
                <a:ea typeface="ＭＳ Ｐゴシック" pitchFamily="34" charset="-128"/>
              </a:rPr>
              <a:t>CloudCom ’09</a:t>
            </a:r>
          </a:p>
          <a:p>
            <a:pPr eaLnBrk="1"/>
            <a:r>
              <a:rPr lang="en-US">
                <a:solidFill>
                  <a:srgbClr val="7F7F7F"/>
                </a:solidFill>
                <a:ea typeface="ＭＳ Ｐゴシック" pitchFamily="34" charset="-128"/>
              </a:rPr>
              <a:t/>
            </a:r>
            <a:br>
              <a:rPr lang="en-US">
                <a:solidFill>
                  <a:srgbClr val="7F7F7F"/>
                </a:solidFill>
                <a:ea typeface="ＭＳ Ｐゴシック" pitchFamily="34" charset="-128"/>
              </a:rPr>
            </a:br>
            <a:endParaRPr lang="en-US">
              <a:solidFill>
                <a:srgbClr val="7F7F7F"/>
              </a:solidFill>
              <a:ea typeface="ＭＳ Ｐゴシック" pitchFamily="34" charset="-128"/>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314325"/>
            <a:ext cx="8228013" cy="1062038"/>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What did they do?</a:t>
            </a:r>
          </a:p>
        </p:txBody>
      </p:sp>
      <p:sp>
        <p:nvSpPr>
          <p:cNvPr id="220163" name="Rectangle 2"/>
          <p:cNvSpPr>
            <a:spLocks noGrp="1" noChangeArrowheads="1"/>
          </p:cNvSpPr>
          <p:nvPr>
            <p:ph type="body" idx="1"/>
          </p:nvPr>
        </p:nvSpPr>
        <p:spPr>
          <a:xfrm>
            <a:off x="457200" y="1604963"/>
            <a:ext cx="8228013" cy="452596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Simple technique implemented with Open Source software solves the confidentiality of data stored on Cloud Computing Infrastructure by using public key encryption to render stored data at rest unreadable by unauthorized personnel, including system administrators of the cloud computing service on which the data is stored </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Validated their approach on a network measurement system implemented on PlanetLab</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Used it on a service where confidentiality is critical – a scanning application that validates external firewall implementations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a:buFont typeface="Wingdings 3" pitchFamily="18" charset="2"/>
              <a:buNone/>
            </a:pPr>
            <a:r>
              <a:rPr lang="en-US" sz="2800">
                <a:solidFill>
                  <a:srgbClr val="1E1C11"/>
                </a:solidFill>
                <a:ea typeface="ＭＳ Ｐゴシック" pitchFamily="34" charset="-128"/>
              </a:rPr>
              <a:t>Like Amazon’s EC2, Microsoft’s Azure</a:t>
            </a:r>
          </a:p>
          <a:p>
            <a:pPr>
              <a:buFont typeface="Wingdings 3" pitchFamily="18" charset="2"/>
              <a:buNone/>
            </a:pPr>
            <a:endParaRPr lang="en-US" sz="2800">
              <a:solidFill>
                <a:srgbClr val="1E1C11"/>
              </a:solidFill>
              <a:ea typeface="ＭＳ Ｐゴシック" pitchFamily="34" charset="-128"/>
            </a:endParaRPr>
          </a:p>
          <a:p>
            <a:r>
              <a:rPr lang="en-US" sz="2800">
                <a:solidFill>
                  <a:srgbClr val="1E1C11"/>
                </a:solidFill>
                <a:ea typeface="ＭＳ Ｐゴシック" pitchFamily="34" charset="-128"/>
              </a:rPr>
              <a:t>Allow users to instantiate Virtual Machines</a:t>
            </a:r>
          </a:p>
          <a:p>
            <a:r>
              <a:rPr lang="en-US" sz="2800">
                <a:solidFill>
                  <a:srgbClr val="1E1C11"/>
                </a:solidFill>
                <a:ea typeface="ＭＳ Ｐゴシック" pitchFamily="34" charset="-128"/>
              </a:rPr>
              <a:t>Allow users to purchase required quantity when required </a:t>
            </a:r>
          </a:p>
          <a:p>
            <a:r>
              <a:rPr lang="en-US" sz="2800">
                <a:solidFill>
                  <a:srgbClr val="1E1C11"/>
                </a:solidFill>
                <a:ea typeface="ＭＳ Ｐゴシック" pitchFamily="34" charset="-128"/>
              </a:rPr>
              <a:t>Allow service providers to maximize the utilization of sunk capital costs </a:t>
            </a:r>
          </a:p>
          <a:p>
            <a:r>
              <a:rPr lang="en-US" sz="2800">
                <a:solidFill>
                  <a:srgbClr val="1E1C11"/>
                </a:solidFill>
                <a:ea typeface="ＭＳ Ｐゴシック" pitchFamily="34" charset="-128"/>
              </a:rPr>
              <a:t>Confidentiality is very important</a:t>
            </a:r>
          </a:p>
        </p:txBody>
      </p:sp>
      <p:sp>
        <p:nvSpPr>
          <p:cNvPr id="14339" name="Title 2"/>
          <p:cNvSpPr>
            <a:spLocks noGrp="1"/>
          </p:cNvSpPr>
          <p:nvPr>
            <p:ph type="title"/>
          </p:nvPr>
        </p:nvSpPr>
        <p:spPr/>
        <p:txBody>
          <a:bodyPr/>
          <a:lstStyle/>
          <a:p>
            <a:pPr>
              <a:defRPr/>
            </a:pPr>
            <a:r>
              <a:rPr lang="en-US"/>
              <a:t>Third Party Cloud Computing</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314325"/>
            <a:ext cx="8228013" cy="1062038"/>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Problem Scope</a:t>
            </a:r>
          </a:p>
        </p:txBody>
      </p:sp>
      <p:sp>
        <p:nvSpPr>
          <p:cNvPr id="222211" name="Rectangle 2"/>
          <p:cNvSpPr>
            <a:spLocks noGrp="1" noChangeArrowheads="1"/>
          </p:cNvSpPr>
          <p:nvPr>
            <p:ph type="body" idx="1"/>
          </p:nvPr>
        </p:nvSpPr>
        <p:spPr>
          <a:xfrm>
            <a:off x="425450" y="1355725"/>
            <a:ext cx="8228013" cy="4525963"/>
          </a:xfrm>
        </p:spPr>
        <p:txBody>
          <a:bodyPr tIns="176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Goal is to ensure the confidentiality of data at rest</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“Data at rest” means that the data that is stored in a readable form on a Cloud Computing service, whether in a storage product like S3 or in a virtual machine instance as in EC2</a:t>
            </a:r>
          </a:p>
          <a:p>
            <a:pPr marL="390525" indent="-293688" eaLnBrk="1">
              <a:buSzPct val="45000"/>
              <a:buFont typeface="Arial" pitchFamily="34" charset="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000">
              <a:solidFill>
                <a:srgbClr val="404040"/>
              </a:solidFill>
              <a:ea typeface="ＭＳ Ｐゴシック" pitchFamily="34" charset="-128"/>
            </a:endParaRPr>
          </a:p>
        </p:txBody>
      </p:sp>
      <p:pic>
        <p:nvPicPr>
          <p:cNvPr id="222212" name="Picture 3"/>
          <p:cNvPicPr>
            <a:picLocks noChangeAspect="1" noChangeArrowheads="1"/>
          </p:cNvPicPr>
          <p:nvPr/>
        </p:nvPicPr>
        <p:blipFill>
          <a:blip r:embed="rId3"/>
          <a:srcRect/>
          <a:stretch>
            <a:fillRect/>
          </a:stretch>
        </p:blipFill>
        <p:spPr bwMode="auto">
          <a:xfrm>
            <a:off x="1814513" y="3636963"/>
            <a:ext cx="5422900" cy="27924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314325"/>
            <a:ext cx="8228013" cy="1062038"/>
          </a:xfrm>
        </p:spPr>
        <p:txBody>
          <a:bodyPr tIns="25602"/>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dirty="0"/>
              <a:t>Problem Scope (cont.)</a:t>
            </a:r>
          </a:p>
        </p:txBody>
      </p:sp>
      <p:sp>
        <p:nvSpPr>
          <p:cNvPr id="224259" name="Rectangle 2"/>
          <p:cNvSpPr>
            <a:spLocks noGrp="1" noChangeArrowheads="1"/>
          </p:cNvSpPr>
          <p:nvPr>
            <p:ph type="body" idx="1"/>
          </p:nvPr>
        </p:nvSpPr>
        <p:spPr>
          <a:xfrm>
            <a:off x="457200" y="1423988"/>
            <a:ext cx="8228013" cy="4706937"/>
          </a:xfrm>
        </p:spPr>
        <p:txBody>
          <a:bodyPr tIns="25602"/>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To protect data at rest, they want to prevent other users in the cloud infrastructure who might have access to the same storage from reading the data our process has stored</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They also want to prevent system administrators who run the cloud computing service from reading the data.</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They assume that it is unlikely for an adversary to snoop on the contents of memory.</a:t>
            </a:r>
          </a:p>
          <a:p>
            <a:pPr marL="754063"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If the adversary had that capability, it is unlikely that we could trust the confidentiality of any of the data that we generated there.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Problem Scope (cont.)</a:t>
            </a:r>
          </a:p>
        </p:txBody>
      </p:sp>
      <p:sp>
        <p:nvSpPr>
          <p:cNvPr id="226307" name="Content Placeholder 2"/>
          <p:cNvSpPr>
            <a:spLocks noGrp="1"/>
          </p:cNvSpPr>
          <p:nvPr>
            <p:ph idx="1"/>
          </p:nvPr>
        </p:nvSpPr>
        <p:spPr>
          <a:xfrm>
            <a:off x="457200" y="1355725"/>
            <a:ext cx="8226425" cy="4843463"/>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While the administrative staff of the cloud computing service could theoretically monitor the data moving in memory before it is stored in disk, we believe that administrative and legal controls should prevent this from happening. </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They also do not guard against the modification of the data at rest, although we are likely to be able to detect this.</a:t>
            </a:r>
          </a:p>
          <a:p>
            <a:pPr marL="390525" indent="-293688" eaLnBrk="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solidFill>
                <a:srgbClr val="404040"/>
              </a:solidFill>
              <a:ea typeface="ＭＳ Ｐゴシック" pitchFamily="34" charset="-128"/>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314325"/>
            <a:ext cx="8228013" cy="903288"/>
          </a:xfrm>
        </p:spPr>
        <p:txBody>
          <a:bodyPr tIns="25602"/>
          <a:lstStyle/>
          <a:p>
            <a:pPr eaLnBrk="1">
              <a:buFont typeface="Times New Roman" pitchFamily="16" charset="0"/>
              <a:buNone/>
              <a:defRPr/>
            </a:pPr>
            <a:r>
              <a:rPr lang="en-US" dirty="0"/>
              <a:t>Solution Design</a:t>
            </a:r>
          </a:p>
        </p:txBody>
      </p:sp>
      <p:sp>
        <p:nvSpPr>
          <p:cNvPr id="227331" name="Rectangle 2"/>
          <p:cNvSpPr>
            <a:spLocks noGrp="1" noChangeArrowheads="1"/>
          </p:cNvSpPr>
          <p:nvPr>
            <p:ph type="body" idx="1"/>
          </p:nvPr>
        </p:nvSpPr>
        <p:spPr>
          <a:xfrm>
            <a:off x="457200" y="1604963"/>
            <a:ext cx="8228013" cy="4525962"/>
          </a:xfrm>
        </p:spPr>
        <p:txBody>
          <a:bodyPr/>
          <a:lstStyle/>
          <a:p>
            <a:pPr eaLnBrk="1"/>
            <a:endParaRPr lang="en-US">
              <a:solidFill>
                <a:srgbClr val="404040"/>
              </a:solidFill>
              <a:ea typeface="ＭＳ Ｐゴシック" pitchFamily="34" charset="-128"/>
            </a:endParaRPr>
          </a:p>
        </p:txBody>
      </p:sp>
      <p:pic>
        <p:nvPicPr>
          <p:cNvPr id="227332" name="Picture 3"/>
          <p:cNvPicPr>
            <a:picLocks noChangeAspect="1" noChangeArrowheads="1"/>
          </p:cNvPicPr>
          <p:nvPr/>
        </p:nvPicPr>
        <p:blipFill>
          <a:blip r:embed="rId3"/>
          <a:srcRect/>
          <a:stretch>
            <a:fillRect/>
          </a:stretch>
        </p:blipFill>
        <p:spPr bwMode="auto">
          <a:xfrm>
            <a:off x="1371600" y="2047875"/>
            <a:ext cx="6804025" cy="35512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3050"/>
            <a:ext cx="8228013" cy="944563"/>
          </a:xfrm>
        </p:spPr>
        <p:txBody>
          <a:bodyPr tIns="25602"/>
          <a:lstStyle/>
          <a:p>
            <a:pPr eaLnBrk="1">
              <a:buFont typeface="Times New Roman" pitchFamily="16" charset="0"/>
              <a:buNone/>
              <a:defRPr/>
            </a:pPr>
            <a:r>
              <a:rPr lang="en-US" dirty="0"/>
              <a:t>Solution Design (cont.)</a:t>
            </a:r>
          </a:p>
        </p:txBody>
      </p:sp>
      <p:sp>
        <p:nvSpPr>
          <p:cNvPr id="229379" name="Rectangle 2"/>
          <p:cNvSpPr>
            <a:spLocks noGrp="1" noChangeArrowheads="1"/>
          </p:cNvSpPr>
          <p:nvPr>
            <p:ph type="body" idx="1"/>
          </p:nvPr>
        </p:nvSpPr>
        <p:spPr>
          <a:xfrm>
            <a:off x="457200" y="1355725"/>
            <a:ext cx="8228013" cy="47752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On a trusted host, collect the encrypted data, as shown in Figure 3, and decrypt it with the collection agent’s private key which stays on that host. Note that in this case, we are in exclusive control of the private key, which the cloud service provider has no view or control over. </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solidFill>
                  <a:srgbClr val="404040"/>
                </a:solidFill>
                <a:ea typeface="ＭＳ Ｐゴシック" pitchFamily="34" charset="-128"/>
              </a:rPr>
              <a:t>They will discuss this feature of our solution later.</a:t>
            </a:r>
          </a:p>
        </p:txBody>
      </p:sp>
      <p:pic>
        <p:nvPicPr>
          <p:cNvPr id="229380" name="Picture 3"/>
          <p:cNvPicPr>
            <a:picLocks noChangeAspect="1" noChangeArrowheads="1"/>
          </p:cNvPicPr>
          <p:nvPr/>
        </p:nvPicPr>
        <p:blipFill>
          <a:blip r:embed="rId3"/>
          <a:srcRect/>
          <a:stretch>
            <a:fillRect/>
          </a:stretch>
        </p:blipFill>
        <p:spPr bwMode="auto">
          <a:xfrm>
            <a:off x="1876425" y="3775075"/>
            <a:ext cx="5778500" cy="24542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Implementation Experiences</a:t>
            </a:r>
          </a:p>
        </p:txBody>
      </p:sp>
      <p:sp>
        <p:nvSpPr>
          <p:cNvPr id="231427" name="Content Placeholder 2"/>
          <p:cNvSpPr>
            <a:spLocks noGrp="1"/>
          </p:cNvSpPr>
          <p:nvPr>
            <p:ph idx="1"/>
          </p:nvPr>
        </p:nvSpPr>
        <p:spPr>
          <a:xfrm>
            <a:off x="457200" y="1285875"/>
            <a:ext cx="8226425" cy="4843463"/>
          </a:xfrm>
        </p:spPr>
        <p:txBody>
          <a:bodyPr/>
          <a:lstStyle/>
          <a:p>
            <a:pPr eaLnBrk="1"/>
            <a:endParaRPr lang="en-US">
              <a:solidFill>
                <a:srgbClr val="404040"/>
              </a:solidFill>
              <a:ea typeface="ＭＳ Ｐゴシック" pitchFamily="34" charset="-128"/>
            </a:endParaRPr>
          </a:p>
        </p:txBody>
      </p:sp>
      <p:pic>
        <p:nvPicPr>
          <p:cNvPr id="231428" name="Picture 2"/>
          <p:cNvPicPr>
            <a:picLocks noChangeAspect="1" noChangeArrowheads="1"/>
          </p:cNvPicPr>
          <p:nvPr/>
        </p:nvPicPr>
        <p:blipFill>
          <a:blip r:embed="rId2"/>
          <a:srcRect/>
          <a:stretch>
            <a:fillRect/>
          </a:stretch>
        </p:blipFill>
        <p:spPr bwMode="auto">
          <a:xfrm>
            <a:off x="1979613" y="1890713"/>
            <a:ext cx="5184775" cy="3681412"/>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Implementation Experiences (cont.)</a:t>
            </a:r>
          </a:p>
        </p:txBody>
      </p:sp>
      <p:sp>
        <p:nvSpPr>
          <p:cNvPr id="232451" name="Content Placeholder 2"/>
          <p:cNvSpPr>
            <a:spLocks noGrp="1"/>
          </p:cNvSpPr>
          <p:nvPr>
            <p:ph idx="1"/>
          </p:nvPr>
        </p:nvSpPr>
        <p:spPr>
          <a:xfrm>
            <a:off x="457200" y="1285875"/>
            <a:ext cx="8226425" cy="4843463"/>
          </a:xfrm>
        </p:spPr>
        <p:txBody>
          <a:bodyPr/>
          <a:lstStyle/>
          <a:p>
            <a:pPr eaLnBrk="1"/>
            <a:endParaRPr lang="en-US">
              <a:solidFill>
                <a:srgbClr val="404040"/>
              </a:solidFill>
              <a:ea typeface="ＭＳ Ｐゴシック" pitchFamily="34" charset="-128"/>
            </a:endParaRPr>
          </a:p>
        </p:txBody>
      </p:sp>
      <p:pic>
        <p:nvPicPr>
          <p:cNvPr id="232452" name="Picture 2"/>
          <p:cNvPicPr>
            <a:picLocks noChangeAspect="1" noChangeArrowheads="1"/>
          </p:cNvPicPr>
          <p:nvPr/>
        </p:nvPicPr>
        <p:blipFill>
          <a:blip r:embed="rId2"/>
          <a:srcRect/>
          <a:stretch>
            <a:fillRect/>
          </a:stretch>
        </p:blipFill>
        <p:spPr bwMode="auto">
          <a:xfrm>
            <a:off x="1073150" y="1519238"/>
            <a:ext cx="6997700" cy="4398962"/>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685800" y="1751013"/>
            <a:ext cx="7772400" cy="1125537"/>
          </a:xfrm>
        </p:spPr>
        <p:txBody>
          <a:bodyPr/>
          <a:lstStyle/>
          <a:p>
            <a:pPr eaLnBrk="1"/>
            <a:r>
              <a:rPr lang="en-US" sz="3200">
                <a:ea typeface="ＭＳ Ｐゴシック" pitchFamily="34" charset="-128"/>
              </a:rPr>
              <a:t>Privacy in a Semantic Cloud: </a:t>
            </a:r>
            <a:br>
              <a:rPr lang="en-US" sz="3200">
                <a:ea typeface="ＭＳ Ｐゴシック" pitchFamily="34" charset="-128"/>
              </a:rPr>
            </a:br>
            <a:r>
              <a:rPr lang="en-US" sz="3200">
                <a:ea typeface="ＭＳ Ｐゴシック" pitchFamily="34" charset="-128"/>
              </a:rPr>
              <a:t>What’s Trust Got to Do with It?</a:t>
            </a:r>
          </a:p>
        </p:txBody>
      </p:sp>
      <p:sp>
        <p:nvSpPr>
          <p:cNvPr id="233475" name="Subtitle 2"/>
          <p:cNvSpPr>
            <a:spLocks noGrp="1"/>
          </p:cNvSpPr>
          <p:nvPr>
            <p:ph type="subTitle" idx="1"/>
          </p:nvPr>
        </p:nvSpPr>
        <p:spPr>
          <a:xfrm>
            <a:off x="701675" y="3263900"/>
            <a:ext cx="7713663" cy="1685925"/>
          </a:xfrm>
        </p:spPr>
        <p:txBody>
          <a:bodyPr/>
          <a:lstStyle/>
          <a:p>
            <a:pPr eaLnBrk="1"/>
            <a:r>
              <a:rPr lang="en-US">
                <a:solidFill>
                  <a:srgbClr val="7F7F7F"/>
                </a:solidFill>
                <a:ea typeface="ＭＳ Ｐゴシック" pitchFamily="34" charset="-128"/>
              </a:rPr>
              <a:t>Åsmund Ahlmann Nyre and Martin Gilje Jaatun</a:t>
            </a:r>
          </a:p>
          <a:p>
            <a:pPr eaLnBrk="1"/>
            <a:r>
              <a:rPr lang="en-US">
                <a:solidFill>
                  <a:srgbClr val="7F7F7F"/>
                </a:solidFill>
                <a:ea typeface="ＭＳ Ｐゴシック" pitchFamily="34" charset="-128"/>
              </a:rPr>
              <a:t>CloudCom’09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What did they do?</a:t>
            </a:r>
          </a:p>
        </p:txBody>
      </p:sp>
      <p:sp>
        <p:nvSpPr>
          <p:cNvPr id="234499"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A brief survey on recent work on privacy and trust for the semantic web, and sketch a middleware solution for privacy protection that leverages probabilistic methods for automated trust and privacy management for the semantic web</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a:t>
            </a:r>
          </a:p>
        </p:txBody>
      </p:sp>
      <p:sp>
        <p:nvSpPr>
          <p:cNvPr id="235523"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Definition of trust</a:t>
            </a:r>
          </a:p>
          <a:p>
            <a:pPr lvl="1" eaLnBrk="1">
              <a:buFont typeface="Arial" pitchFamily="34" charset="0"/>
              <a:buChar char="•"/>
            </a:pPr>
            <a:r>
              <a:rPr lang="en-US">
                <a:solidFill>
                  <a:srgbClr val="404040"/>
                </a:solidFill>
                <a:ea typeface="ＭＳ Ｐゴシック" pitchFamily="34" charset="-128"/>
              </a:rPr>
              <a:t>The willingness of a party to be vulnerable to the actions of another party based on the expectation that the other will perform a particular action important to the trustor, irrespective of the ability to monitor and control that other party.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a:lstStyle/>
          <a:p>
            <a:endParaRPr lang="en-US">
              <a:solidFill>
                <a:srgbClr val="1E1C11"/>
              </a:solidFill>
              <a:ea typeface="ＭＳ Ｐゴシック" pitchFamily="34" charset="-128"/>
            </a:endParaRPr>
          </a:p>
          <a:p>
            <a:r>
              <a:rPr lang="en-US">
                <a:solidFill>
                  <a:srgbClr val="1E1C11"/>
                </a:solidFill>
                <a:ea typeface="ＭＳ Ｐゴシック" pitchFamily="34" charset="-128"/>
              </a:rPr>
              <a:t>Confidentiality issues</a:t>
            </a:r>
          </a:p>
          <a:p>
            <a:r>
              <a:rPr lang="en-US">
                <a:solidFill>
                  <a:srgbClr val="1E1C11"/>
                </a:solidFill>
                <a:ea typeface="ＭＳ Ｐゴシック" pitchFamily="34" charset="-128"/>
              </a:rPr>
              <a:t>Malicious behavior by cloud provider </a:t>
            </a:r>
          </a:p>
          <a:p>
            <a:r>
              <a:rPr lang="en-US">
                <a:solidFill>
                  <a:srgbClr val="1E1C11"/>
                </a:solidFill>
                <a:ea typeface="ＭＳ Ｐゴシック" pitchFamily="34" charset="-128"/>
              </a:rPr>
              <a:t>Known risks exist in any industry practicing outsourcing</a:t>
            </a:r>
          </a:p>
          <a:p>
            <a:r>
              <a:rPr lang="en-US">
                <a:solidFill>
                  <a:srgbClr val="1E1C11"/>
                </a:solidFill>
                <a:ea typeface="ＭＳ Ｐゴシック" pitchFamily="34" charset="-128"/>
              </a:rPr>
              <a:t>Provider and its infrastructure needs to be trusted</a:t>
            </a:r>
          </a:p>
          <a:p>
            <a:endParaRPr lang="en-US">
              <a:solidFill>
                <a:srgbClr val="1E1C11"/>
              </a:solidFill>
              <a:ea typeface="ＭＳ Ｐゴシック" pitchFamily="34" charset="-128"/>
            </a:endParaRPr>
          </a:p>
          <a:p>
            <a:endParaRPr lang="en-US">
              <a:solidFill>
                <a:srgbClr val="1E1C11"/>
              </a:solidFill>
              <a:ea typeface="ＭＳ Ｐゴシック" pitchFamily="34" charset="-128"/>
            </a:endParaRPr>
          </a:p>
          <a:p>
            <a:endParaRPr lang="en-US">
              <a:solidFill>
                <a:srgbClr val="1E1C11"/>
              </a:solidFill>
              <a:ea typeface="ＭＳ Ｐゴシック" pitchFamily="34" charset="-128"/>
            </a:endParaRPr>
          </a:p>
        </p:txBody>
      </p:sp>
      <p:sp>
        <p:nvSpPr>
          <p:cNvPr id="15363" name="Title 2"/>
          <p:cNvSpPr>
            <a:spLocks noGrp="1"/>
          </p:cNvSpPr>
          <p:nvPr>
            <p:ph type="title"/>
          </p:nvPr>
        </p:nvSpPr>
        <p:spPr/>
        <p:txBody>
          <a:bodyPr/>
          <a:lstStyle/>
          <a:p>
            <a:pPr>
              <a:defRPr/>
            </a:pPr>
            <a:r>
              <a:rPr lang="en-US" sz="3600"/>
              <a:t>Known issues: Already exist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36547"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Models</a:t>
            </a:r>
          </a:p>
          <a:p>
            <a:pPr lvl="1" eaLnBrk="1">
              <a:buFont typeface="Arial" pitchFamily="34" charset="0"/>
              <a:buChar char="•"/>
            </a:pPr>
            <a:r>
              <a:rPr lang="en-US">
                <a:solidFill>
                  <a:srgbClr val="404040"/>
                </a:solidFill>
                <a:ea typeface="ＭＳ Ｐゴシック" pitchFamily="34" charset="-128"/>
              </a:rPr>
              <a:t>Mayer, R., Davis, J., Schoorman, F.: An integrative model of organizational trust. Academy of Management Review</a:t>
            </a:r>
          </a:p>
          <a:p>
            <a:pPr lvl="2" eaLnBrk="1"/>
            <a:r>
              <a:rPr lang="en-US">
                <a:solidFill>
                  <a:srgbClr val="404040"/>
                </a:solidFill>
                <a:ea typeface="ＭＳ Ｐゴシック" pitchFamily="34" charset="-128"/>
              </a:rPr>
              <a:t>The main factors of trustworthiness were identified as ability, benevolence and integrity. </a:t>
            </a:r>
          </a:p>
          <a:p>
            <a:pPr lvl="2" eaLnBrk="1"/>
            <a:r>
              <a:rPr lang="en-US">
                <a:solidFill>
                  <a:srgbClr val="404040"/>
                </a:solidFill>
                <a:ea typeface="ＭＳ Ｐゴシック" pitchFamily="34" charset="-128"/>
              </a:rPr>
              <a:t>On the trustor’s part, disposition to trust and perceived risk were identified as the most influential factors with regards to trust. </a:t>
            </a:r>
          </a:p>
          <a:p>
            <a:pPr lvl="2" eaLnBrk="1"/>
            <a:r>
              <a:rPr lang="en-US">
                <a:solidFill>
                  <a:srgbClr val="404040"/>
                </a:solidFill>
                <a:ea typeface="ＭＳ Ｐゴシック" pitchFamily="34" charset="-128"/>
              </a:rPr>
              <a:t>Furthermore, the outcome of a trust relation (experience) is assumed to influence one or more of the trustworthiness factors and hence the trustworthiness of the trustee.</a:t>
            </a:r>
          </a:p>
          <a:p>
            <a:pPr eaLnBrk="1"/>
            <a:endParaRPr lang="en-US">
              <a:solidFill>
                <a:srgbClr val="404040"/>
              </a:solidFill>
              <a:ea typeface="ＭＳ Ｐゴシック" pitchFamily="34" charset="-128"/>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37571"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Models</a:t>
            </a:r>
          </a:p>
          <a:p>
            <a:pPr lvl="1" eaLnBrk="1">
              <a:buFont typeface="Arial" pitchFamily="34" charset="0"/>
              <a:buChar char="•"/>
            </a:pPr>
            <a:r>
              <a:rPr lang="en-US">
                <a:solidFill>
                  <a:srgbClr val="404040"/>
                </a:solidFill>
                <a:ea typeface="ＭＳ Ｐゴシック" pitchFamily="34" charset="-128"/>
              </a:rPr>
              <a:t>The complexity of several proposed models does not necessarily give better trust assessments</a:t>
            </a:r>
          </a:p>
          <a:p>
            <a:pPr lvl="1" eaLnBrk="1">
              <a:buFont typeface="Arial" pitchFamily="34" charset="0"/>
              <a:buChar char="•"/>
            </a:pPr>
            <a:r>
              <a:rPr lang="en-US">
                <a:solidFill>
                  <a:srgbClr val="404040"/>
                </a:solidFill>
                <a:ea typeface="ＭＳ Ｐゴシック" pitchFamily="34" charset="-128"/>
              </a:rPr>
              <a:t>Conrad, M., French, T., Huang, W., Maple, C.: A lightweight model of trust propagation in a multi-client network environment: to what extent does experience matter? </a:t>
            </a:r>
          </a:p>
          <a:p>
            <a:pPr lvl="2" eaLnBrk="1"/>
            <a:r>
              <a:rPr lang="en-US">
                <a:solidFill>
                  <a:srgbClr val="404040"/>
                </a:solidFill>
                <a:ea typeface="ＭＳ Ｐゴシック" pitchFamily="34" charset="-128"/>
              </a:rPr>
              <a:t>Proposed a lightweight model for trust propagation. The parameters self confidence, experience, hearsay and prejudice are used to model and assess trust. This computational model also allows agents to compute a trust value to automatically perform trust decisions.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38595"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Models</a:t>
            </a:r>
          </a:p>
          <a:p>
            <a:pPr lvl="1" eaLnBrk="1">
              <a:buFont typeface="Arial" pitchFamily="34" charset="0"/>
              <a:buChar char="•"/>
            </a:pPr>
            <a:r>
              <a:rPr lang="en-US">
                <a:solidFill>
                  <a:srgbClr val="404040"/>
                </a:solidFill>
                <a:ea typeface="ＭＳ Ｐゴシック" pitchFamily="34" charset="-128"/>
              </a:rPr>
              <a:t>Gil, Y., Artz, D.: Towards content trust of web resources</a:t>
            </a:r>
          </a:p>
          <a:p>
            <a:pPr lvl="2" eaLnBrk="1"/>
            <a:r>
              <a:rPr lang="en-US">
                <a:solidFill>
                  <a:srgbClr val="404040"/>
                </a:solidFill>
                <a:ea typeface="ＭＳ Ｐゴシック" pitchFamily="34" charset="-128"/>
              </a:rPr>
              <a:t>The idea is to arrive at content trust, where the information itself is used for trust calculation. </a:t>
            </a:r>
          </a:p>
          <a:p>
            <a:pPr lvl="2" eaLnBrk="1"/>
            <a:r>
              <a:rPr lang="en-US">
                <a:solidFill>
                  <a:srgbClr val="404040"/>
                </a:solidFill>
                <a:ea typeface="ＭＳ Ｐゴシック" pitchFamily="34" charset="-128"/>
              </a:rPr>
              <a:t>This allows for a whole new range of parameters (such as bias, criticality, appearance, etc.) to be used when assessing trust in resources. </a:t>
            </a:r>
          </a:p>
          <a:p>
            <a:pPr lvl="2" eaLnBrk="1"/>
            <a:r>
              <a:rPr lang="en-US">
                <a:solidFill>
                  <a:srgbClr val="404040"/>
                </a:solidFill>
                <a:ea typeface="ＭＳ Ｐゴシック" pitchFamily="34" charset="-128"/>
              </a:rPr>
              <a:t>The problem of such parameters is that they require user input, which conflicts with the assumption of agents conducting the assessment autonomously.</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39619"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Propagation</a:t>
            </a:r>
          </a:p>
          <a:p>
            <a:pPr lvl="1" eaLnBrk="1">
              <a:buFont typeface="Arial" pitchFamily="34" charset="0"/>
              <a:buChar char="•"/>
            </a:pPr>
            <a:r>
              <a:rPr lang="en-US">
                <a:solidFill>
                  <a:srgbClr val="404040"/>
                </a:solidFill>
                <a:ea typeface="ＭＳ Ｐゴシック" pitchFamily="34" charset="-128"/>
              </a:rPr>
              <a:t>Golbeck, J., Hendler, J.: Accuracy of metrics for inferring trust and reputation in semantic web-based social networks</a:t>
            </a:r>
          </a:p>
          <a:p>
            <a:pPr lvl="2" eaLnBrk="1"/>
            <a:r>
              <a:rPr lang="en-US">
                <a:solidFill>
                  <a:srgbClr val="404040"/>
                </a:solidFill>
                <a:ea typeface="ＭＳ Ｐゴシック" pitchFamily="34" charset="-128"/>
              </a:rPr>
              <a:t>Inferring trust and reputation in social networks when entities are not connected directly by a trust relationship. </a:t>
            </a:r>
          </a:p>
          <a:p>
            <a:pPr lvl="2" eaLnBrk="1"/>
            <a:r>
              <a:rPr lang="en-US">
                <a:solidFill>
                  <a:srgbClr val="404040"/>
                </a:solidFill>
                <a:ea typeface="ＭＳ Ｐゴシック" pitchFamily="34" charset="-128"/>
              </a:rPr>
              <a:t>Done by computing the weighted distance from the source to the sink. </a:t>
            </a:r>
          </a:p>
          <a:p>
            <a:pPr lvl="2" eaLnBrk="1"/>
            <a:r>
              <a:rPr lang="en-US">
                <a:solidFill>
                  <a:srgbClr val="404040"/>
                </a:solidFill>
                <a:ea typeface="ＭＳ Ｐゴシック" pitchFamily="34" charset="-128"/>
              </a:rPr>
              <a:t>Any distrusted entity is not included in the computation since the trust assessments done by such entities are worthless. </a:t>
            </a:r>
          </a:p>
          <a:p>
            <a:pPr lvl="1" eaLnBrk="1">
              <a:buFont typeface="Arial" pitchFamily="34" charset="0"/>
              <a:buChar char="•"/>
            </a:pPr>
            <a:endParaRPr lang="en-US">
              <a:solidFill>
                <a:srgbClr val="404040"/>
              </a:solidFill>
              <a:ea typeface="ＭＳ Ｐゴシック" pitchFamily="34" charset="-128"/>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40643"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Propagation</a:t>
            </a:r>
          </a:p>
          <a:p>
            <a:pPr lvl="1" eaLnBrk="1">
              <a:buFont typeface="Arial" pitchFamily="34" charset="0"/>
              <a:buChar char="•"/>
            </a:pPr>
            <a:r>
              <a:rPr lang="en-US">
                <a:solidFill>
                  <a:srgbClr val="404040"/>
                </a:solidFill>
                <a:ea typeface="ＭＳ Ｐゴシック" pitchFamily="34" charset="-128"/>
              </a:rPr>
              <a:t>Guha, R., Kumar, R., Raghavan, P., Tomkins, A.: Propagation of trust and distrust</a:t>
            </a:r>
          </a:p>
          <a:p>
            <a:pPr lvl="2" eaLnBrk="1"/>
            <a:r>
              <a:rPr lang="en-US">
                <a:solidFill>
                  <a:srgbClr val="404040"/>
                </a:solidFill>
                <a:ea typeface="ＭＳ Ｐゴシック" pitchFamily="34" charset="-128"/>
              </a:rPr>
              <a:t>Introduce the notion of distrust to address the problem of expressing explicit distrust as a contrast to the absence of trust. </a:t>
            </a:r>
          </a:p>
          <a:p>
            <a:pPr lvl="2" eaLnBrk="1"/>
            <a:r>
              <a:rPr lang="en-US">
                <a:solidFill>
                  <a:srgbClr val="404040"/>
                </a:solidFill>
                <a:ea typeface="ＭＳ Ｐゴシック" pitchFamily="34" charset="-128"/>
              </a:rPr>
              <a:t>Absence of trust may come from lack of information to conduct a proper trust assessment, while distrust expresses that a proper assessment have been conducted and that the entity should not be trusted. </a:t>
            </a:r>
          </a:p>
          <a:p>
            <a:pPr lvl="2" eaLnBrk="1"/>
            <a:r>
              <a:rPr lang="en-US">
                <a:solidFill>
                  <a:srgbClr val="404040"/>
                </a:solidFill>
                <a:ea typeface="ＭＳ Ｐゴシック" pitchFamily="34" charset="-128"/>
              </a:rPr>
              <a:t>Furthermore, they argue that distrust could also be propagated and proposes several propagation models in addition to trust transitivity, including co-citation, which is extensively used for web searches.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Trust Management (cont.)</a:t>
            </a:r>
          </a:p>
        </p:txBody>
      </p:sp>
      <p:sp>
        <p:nvSpPr>
          <p:cNvPr id="241667"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Propagation</a:t>
            </a:r>
          </a:p>
          <a:p>
            <a:pPr lvl="1" eaLnBrk="1">
              <a:buFont typeface="Arial" pitchFamily="34" charset="0"/>
              <a:buChar char="•"/>
            </a:pPr>
            <a:r>
              <a:rPr lang="en-US">
                <a:solidFill>
                  <a:srgbClr val="404040"/>
                </a:solidFill>
                <a:ea typeface="ＭＳ Ｐゴシック" pitchFamily="34" charset="-128"/>
              </a:rPr>
              <a:t>Huang, J., Fox, M.S.: An ontology of trust: formal semantics and transitivity</a:t>
            </a:r>
          </a:p>
          <a:p>
            <a:pPr lvl="2" eaLnBrk="1"/>
            <a:r>
              <a:rPr lang="en-US">
                <a:solidFill>
                  <a:srgbClr val="404040"/>
                </a:solidFill>
                <a:ea typeface="ＭＳ Ｐゴシック" pitchFamily="34" charset="-128"/>
              </a:rPr>
              <a:t>claim that not all kinds of trust can be assumed to be transitive. </a:t>
            </a:r>
          </a:p>
          <a:p>
            <a:pPr lvl="2" eaLnBrk="1"/>
            <a:r>
              <a:rPr lang="en-US">
                <a:solidFill>
                  <a:srgbClr val="404040"/>
                </a:solidFill>
                <a:ea typeface="ＭＳ Ｐゴシック" pitchFamily="34" charset="-128"/>
              </a:rPr>
              <a:t>They note that trust based on performance, i.e. an entity performing as expected repeatedly, is not necessarily transitive, while trust based on a belief that the entity will perform as expected often is.</a:t>
            </a:r>
          </a:p>
          <a:p>
            <a:pPr eaLnBrk="1"/>
            <a:endParaRPr lang="en-US">
              <a:solidFill>
                <a:srgbClr val="404040"/>
              </a:solidFill>
              <a:ea typeface="ＭＳ Ｐゴシック" pitchFamily="34" charset="-128"/>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Probabilistic Privacy Policy Enforcement</a:t>
            </a:r>
          </a:p>
        </p:txBody>
      </p:sp>
      <p:sp>
        <p:nvSpPr>
          <p:cNvPr id="242691"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A probabilistic approach to policy enforcement, where users are given a probability that their requirements will be respected and polices enforced. </a:t>
            </a:r>
          </a:p>
          <a:p>
            <a:pPr eaLnBrk="1"/>
            <a:r>
              <a:rPr lang="en-US">
                <a:solidFill>
                  <a:srgbClr val="404040"/>
                </a:solidFill>
                <a:ea typeface="ＭＳ Ｐゴシック" pitchFamily="34" charset="-128"/>
              </a:rPr>
              <a:t>Thus when interacting with websites who are known to be less trustworthy, policy adherence is given by a probability metric that the website will actually enforce its own policies. </a:t>
            </a:r>
          </a:p>
          <a:p>
            <a:pPr eaLnBrk="1"/>
            <a:r>
              <a:rPr lang="en-US">
                <a:solidFill>
                  <a:srgbClr val="404040"/>
                </a:solidFill>
                <a:ea typeface="ＭＳ Ｐゴシック" pitchFamily="34" charset="-128"/>
              </a:rPr>
              <a:t>This enforcement model does not include a privacy or trust model</a:t>
            </a:r>
          </a:p>
          <a:p>
            <a:pPr lvl="2" eaLnBrk="1"/>
            <a:r>
              <a:rPr lang="en-US">
                <a:solidFill>
                  <a:srgbClr val="404040"/>
                </a:solidFill>
                <a:ea typeface="ＭＳ Ｐゴシック" pitchFamily="34" charset="-128"/>
              </a:rPr>
              <a:t>i.e. it is only occupied with how to handle uncertainty in enforcement and provide a tool for interacting with non-conforming entities while minimising the risks involved.</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3715" name="Content Placeholder 2"/>
          <p:cNvSpPr>
            <a:spLocks noGrp="1"/>
          </p:cNvSpPr>
          <p:nvPr>
            <p:ph idx="1"/>
          </p:nvPr>
        </p:nvSpPr>
        <p:spPr>
          <a:xfrm>
            <a:off x="457200" y="1285875"/>
            <a:ext cx="8226425" cy="4843463"/>
          </a:xfrm>
        </p:spPr>
        <p:txBody>
          <a:bodyPr/>
          <a:lstStyle/>
          <a:p>
            <a:pPr eaLnBrk="1"/>
            <a:endParaRPr lang="en-US">
              <a:solidFill>
                <a:srgbClr val="404040"/>
              </a:solidFill>
              <a:ea typeface="ＭＳ Ｐゴシック" pitchFamily="34" charset="-128"/>
            </a:endParaRPr>
          </a:p>
        </p:txBody>
      </p:sp>
      <p:pic>
        <p:nvPicPr>
          <p:cNvPr id="243716" name="Picture 2"/>
          <p:cNvPicPr>
            <a:picLocks noChangeAspect="1" noChangeArrowheads="1"/>
          </p:cNvPicPr>
          <p:nvPr/>
        </p:nvPicPr>
        <p:blipFill>
          <a:blip r:embed="rId2"/>
          <a:srcRect/>
          <a:stretch>
            <a:fillRect/>
          </a:stretch>
        </p:blipFill>
        <p:spPr bwMode="auto">
          <a:xfrm>
            <a:off x="1509713" y="1433513"/>
            <a:ext cx="6124575" cy="399097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4739"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Personal Data Recorder (PDR)</a:t>
            </a:r>
          </a:p>
          <a:p>
            <a:pPr lvl="1" eaLnBrk="1">
              <a:buFont typeface="Arial" pitchFamily="34" charset="0"/>
              <a:buChar char="•"/>
            </a:pPr>
            <a:r>
              <a:rPr lang="en-US">
                <a:solidFill>
                  <a:srgbClr val="404040"/>
                </a:solidFill>
                <a:ea typeface="ＭＳ Ｐゴシック" pitchFamily="34" charset="-128"/>
              </a:rPr>
              <a:t>Protecting users from this kind of aggregation requires complete control of what information has been distributed and to whom. </a:t>
            </a:r>
          </a:p>
          <a:p>
            <a:pPr lvl="1" eaLnBrk="1">
              <a:buFont typeface="Arial" pitchFamily="34" charset="0"/>
              <a:buChar char="•"/>
            </a:pPr>
            <a:r>
              <a:rPr lang="en-US">
                <a:solidFill>
                  <a:srgbClr val="404040"/>
                </a:solidFill>
                <a:ea typeface="ＭＳ Ｐゴシック" pitchFamily="34" charset="-128"/>
              </a:rPr>
              <a:t>Records what data is transmitted to which receivers. </a:t>
            </a:r>
          </a:p>
          <a:p>
            <a:pPr lvl="2" eaLnBrk="1"/>
            <a:r>
              <a:rPr lang="en-US">
                <a:solidFill>
                  <a:srgbClr val="404040"/>
                </a:solidFill>
                <a:ea typeface="ＭＳ Ｐゴシック" pitchFamily="34" charset="-128"/>
              </a:rPr>
              <a:t>Example: Consider the situation where a user wanting to stay unidentified has provided his postal code and anonymous e-mail address to a website. Later he also provides age and given name (not the full name) and the anonymous e-mail address. Now, the website is able to combine the data (postal code, age and given name) to identify the anonymous user</a:t>
            </a:r>
          </a:p>
          <a:p>
            <a:pPr lvl="3" eaLnBrk="1">
              <a:buFont typeface="Arial" pitchFamily="34" charset="0"/>
              <a:buChar char="•"/>
            </a:pPr>
            <a:r>
              <a:rPr lang="en-US">
                <a:solidFill>
                  <a:srgbClr val="404040"/>
                </a:solidFill>
                <a:ea typeface="ＭＳ Ｐゴシック" pitchFamily="34" charset="-128"/>
              </a:rPr>
              <a:t>The second interaction with the website should have been blocked, since it enables the website to reveal the user’s identity. The PDR allows the user to view himself through the eyes of the receiving party, and thereby perform aggregation to see whether too much information is provided.</a:t>
            </a:r>
          </a:p>
          <a:p>
            <a:pPr eaLnBrk="1"/>
            <a:endParaRPr lang="en-US">
              <a:solidFill>
                <a:srgbClr val="404040"/>
              </a:solidFill>
              <a:ea typeface="ＭＳ Ｐゴシック" pitchFamily="34" charset="-128"/>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5763"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Personal Data Monitor (PDM)</a:t>
            </a:r>
          </a:p>
          <a:p>
            <a:pPr lvl="1" eaLnBrk="1">
              <a:buFont typeface="Arial" pitchFamily="34" charset="0"/>
              <a:buChar char="•"/>
            </a:pPr>
            <a:r>
              <a:rPr lang="en-US">
                <a:solidFill>
                  <a:srgbClr val="404040"/>
                </a:solidFill>
                <a:ea typeface="ＭＳ Ｐゴシック" pitchFamily="34" charset="-128"/>
              </a:rPr>
              <a:t>Computing and assessing policies and behaviour, and to update the personal data recorder with inferred knowledge. </a:t>
            </a:r>
          </a:p>
          <a:p>
            <a:pPr lvl="1" eaLnBrk="1">
              <a:buFont typeface="Arial" pitchFamily="34" charset="0"/>
              <a:buChar char="•"/>
            </a:pPr>
            <a:r>
              <a:rPr lang="en-US">
                <a:solidFill>
                  <a:srgbClr val="404040"/>
                </a:solidFill>
                <a:ea typeface="ＭＳ Ｐゴシック" pitchFamily="34" charset="-128"/>
              </a:rPr>
              <a:t>Determine the likelihood that the personal information distributed to the receiver will also reach other. </a:t>
            </a:r>
          </a:p>
          <a:p>
            <a:pPr lvl="2" eaLnBrk="1"/>
            <a:r>
              <a:rPr lang="en-US">
                <a:solidFill>
                  <a:srgbClr val="404040"/>
                </a:solidFill>
                <a:ea typeface="ＭＳ Ｐゴシック" pitchFamily="34" charset="-128"/>
              </a:rPr>
              <a:t>Example: sending an e-mail with a business proposition to a specific employee of a company, it is likely that other employees in that company also will receive the e-mail (e.g. his superior). </a:t>
            </a:r>
          </a:p>
          <a:p>
            <a:pPr lvl="2" eaLnBrk="1"/>
            <a:r>
              <a:rPr lang="en-US">
                <a:solidFill>
                  <a:srgbClr val="404040"/>
                </a:solidFill>
                <a:ea typeface="ＭＳ Ｐゴシック" pitchFamily="34" charset="-128"/>
              </a:rPr>
              <a:t>PDM is responsible for inferring other recipients and to include such information in the Personal Information Base.</a:t>
            </a:r>
          </a:p>
          <a:p>
            <a:pPr lvl="2" eaLnBrk="1"/>
            <a:r>
              <a:rPr lang="en-US">
                <a:solidFill>
                  <a:srgbClr val="404040"/>
                </a:solidFill>
                <a:ea typeface="ＭＳ Ｐゴシック" pitchFamily="34" charset="-128"/>
              </a:rPr>
              <a:t>Hence, any interaction later on should consider this information when assessing the kind of information to reveal.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1371600"/>
            <a:ext cx="8229600" cy="4525963"/>
          </a:xfrm>
        </p:spPr>
        <p:txBody>
          <a:bodyPr/>
          <a:lstStyle/>
          <a:p>
            <a:pPr>
              <a:buFont typeface="Wingdings 3" pitchFamily="18" charset="2"/>
              <a:buNone/>
            </a:pPr>
            <a:r>
              <a:rPr lang="en-US" sz="2600">
                <a:solidFill>
                  <a:srgbClr val="1E1C11"/>
                </a:solidFill>
                <a:ea typeface="ＭＳ Ｐゴシック" pitchFamily="34" charset="-128"/>
              </a:rPr>
              <a:t>	</a:t>
            </a:r>
          </a:p>
          <a:p>
            <a:r>
              <a:rPr lang="en-US" sz="2600">
                <a:solidFill>
                  <a:srgbClr val="1E1C11"/>
                </a:solidFill>
                <a:ea typeface="ＭＳ Ｐゴシック" pitchFamily="34" charset="-128"/>
              </a:rPr>
              <a:t>Threats arise from other consumers </a:t>
            </a:r>
          </a:p>
          <a:p>
            <a:r>
              <a:rPr lang="en-US" sz="2600">
                <a:solidFill>
                  <a:srgbClr val="1E1C11"/>
                </a:solidFill>
                <a:ea typeface="ＭＳ Ｐゴシック" pitchFamily="34" charset="-128"/>
              </a:rPr>
              <a:t>Due to the subtleties of how physical resources can be transparently shared between VMs </a:t>
            </a:r>
          </a:p>
          <a:p>
            <a:r>
              <a:rPr lang="en-US" sz="2600">
                <a:solidFill>
                  <a:srgbClr val="1E1C11"/>
                </a:solidFill>
                <a:ea typeface="ＭＳ Ｐゴシック" pitchFamily="34" charset="-128"/>
              </a:rPr>
              <a:t>Such attacks are based on placement and extraction</a:t>
            </a:r>
          </a:p>
          <a:p>
            <a:r>
              <a:rPr lang="en-US" sz="2600">
                <a:solidFill>
                  <a:srgbClr val="1E1C11"/>
                </a:solidFill>
                <a:ea typeface="ＭＳ Ｐゴシック" pitchFamily="34" charset="-128"/>
              </a:rPr>
              <a:t>A customer VM and its adversary can be assigned to the same physical server</a:t>
            </a:r>
          </a:p>
          <a:p>
            <a:r>
              <a:rPr lang="en-US" sz="2600">
                <a:solidFill>
                  <a:srgbClr val="1E1C11"/>
                </a:solidFill>
                <a:ea typeface="ＭＳ Ｐゴシック" pitchFamily="34" charset="-128"/>
              </a:rPr>
              <a:t>Adversary can penetrate the VM and violate customer confidentiality</a:t>
            </a:r>
          </a:p>
          <a:p>
            <a:endParaRPr lang="en-US" sz="2500">
              <a:solidFill>
                <a:srgbClr val="1E1C11"/>
              </a:solidFill>
              <a:ea typeface="ＭＳ Ｐゴシック" pitchFamily="34" charset="-128"/>
            </a:endParaRPr>
          </a:p>
        </p:txBody>
      </p:sp>
      <p:sp>
        <p:nvSpPr>
          <p:cNvPr id="16387" name="Title 2"/>
          <p:cNvSpPr>
            <a:spLocks noGrp="1"/>
          </p:cNvSpPr>
          <p:nvPr>
            <p:ph type="title"/>
          </p:nvPr>
        </p:nvSpPr>
        <p:spPr/>
        <p:txBody>
          <a:bodyPr/>
          <a:lstStyle/>
          <a:p>
            <a:pPr>
              <a:defRPr/>
            </a:pPr>
            <a:r>
              <a:rPr lang="en-US"/>
              <a:t>New Vulnerabilities &amp; Attacks</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6787"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Assessment Engine (TAE)</a:t>
            </a:r>
          </a:p>
          <a:p>
            <a:pPr lvl="1" eaLnBrk="1">
              <a:buFont typeface="Arial" pitchFamily="34" charset="0"/>
              <a:buChar char="•"/>
            </a:pPr>
            <a:r>
              <a:rPr lang="en-US">
                <a:solidFill>
                  <a:srgbClr val="404040"/>
                </a:solidFill>
                <a:ea typeface="ＭＳ Ｐゴシック" pitchFamily="34" charset="-128"/>
              </a:rPr>
              <a:t>Calculating trust values of different entities in order to determine their trustworthiness. </a:t>
            </a:r>
          </a:p>
          <a:p>
            <a:pPr lvl="1" eaLnBrk="1">
              <a:buFont typeface="Arial" pitchFamily="34" charset="0"/>
              <a:buChar char="•"/>
            </a:pPr>
            <a:r>
              <a:rPr lang="en-US">
                <a:solidFill>
                  <a:srgbClr val="404040"/>
                </a:solidFill>
                <a:ea typeface="ＭＳ Ｐゴシック" pitchFamily="34" charset="-128"/>
              </a:rPr>
              <a:t>The TAE is focused solely on assessing communicating parties and does not take into account risk willingness, vulnerability and criticality.</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7811"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Trust Monitor (TM)</a:t>
            </a:r>
          </a:p>
          <a:p>
            <a:pPr lvl="1" eaLnBrk="1">
              <a:buFont typeface="Arial" pitchFamily="34" charset="0"/>
              <a:buChar char="•"/>
            </a:pPr>
            <a:r>
              <a:rPr lang="en-US">
                <a:solidFill>
                  <a:srgbClr val="404040"/>
                </a:solidFill>
                <a:ea typeface="ＭＳ Ｐゴシック" pitchFamily="34" charset="-128"/>
              </a:rPr>
              <a:t>Detecting events that might affect the perceived trustworthiness and the willingness to take risks. </a:t>
            </a:r>
          </a:p>
          <a:p>
            <a:pPr lvl="1" eaLnBrk="1">
              <a:buFont typeface="Arial" pitchFamily="34" charset="0"/>
              <a:buChar char="•"/>
            </a:pPr>
            <a:r>
              <a:rPr lang="en-US">
                <a:solidFill>
                  <a:srgbClr val="404040"/>
                </a:solidFill>
                <a:ea typeface="ＭＳ Ｐゴシック" pitchFamily="34" charset="-128"/>
              </a:rPr>
              <a:t>Calculating and deciding on what is an acceptable trust level, given the circumstances. </a:t>
            </a:r>
          </a:p>
          <a:p>
            <a:pPr lvl="1" eaLnBrk="1">
              <a:buFont typeface="Arial" pitchFamily="34" charset="0"/>
              <a:buChar char="•"/>
            </a:pPr>
            <a:r>
              <a:rPr lang="en-US">
                <a:solidFill>
                  <a:srgbClr val="404040"/>
                </a:solidFill>
                <a:ea typeface="ＭＳ Ｐゴシック" pitchFamily="34" charset="-128"/>
              </a:rPr>
              <a:t>Any computed trust value and feedback received from cooperating entities is stored in the trust assessment repository</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Probabilistic Privacy Policy Enforcement (cont.)</a:t>
            </a:r>
          </a:p>
        </p:txBody>
      </p:sp>
      <p:sp>
        <p:nvSpPr>
          <p:cNvPr id="248835"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Policy Decision Point (PDP)</a:t>
            </a:r>
          </a:p>
          <a:p>
            <a:pPr lvl="1" eaLnBrk="1">
              <a:buFont typeface="Arial" pitchFamily="34" charset="0"/>
              <a:buChar char="•"/>
            </a:pPr>
            <a:r>
              <a:rPr lang="en-US">
                <a:solidFill>
                  <a:srgbClr val="404040"/>
                </a:solidFill>
                <a:ea typeface="ＭＳ Ｐゴシック" pitchFamily="34" charset="-128"/>
              </a:rPr>
              <a:t>The final decision on whether to engage in information exchange and if so; under what conditions. </a:t>
            </a:r>
          </a:p>
          <a:p>
            <a:pPr lvl="1" eaLnBrk="1">
              <a:buFont typeface="Arial" pitchFamily="34" charset="0"/>
              <a:buChar char="•"/>
            </a:pPr>
            <a:r>
              <a:rPr lang="en-US">
                <a:solidFill>
                  <a:srgbClr val="404040"/>
                </a:solidFill>
                <a:ea typeface="ＭＳ Ｐゴシック" pitchFamily="34" charset="-128"/>
              </a:rPr>
              <a:t>Collects the views of both the TM and the PDM and compares their calculations to the policies and requirements found in the policy repository. </a:t>
            </a:r>
          </a:p>
          <a:p>
            <a:pPr lvl="1" eaLnBrk="1">
              <a:buFont typeface="Arial" pitchFamily="34" charset="0"/>
              <a:buChar char="•"/>
            </a:pPr>
            <a:r>
              <a:rPr lang="en-US">
                <a:solidFill>
                  <a:srgbClr val="404040"/>
                </a:solidFill>
                <a:ea typeface="ＭＳ Ｐゴシック" pitchFamily="34" charset="-128"/>
              </a:rPr>
              <a:t>The decision is reported back to the TM and PDM to allow recalculation in case the decision alters the calculated trust values or distribution of personal information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685800" y="1751013"/>
            <a:ext cx="7772400" cy="1470025"/>
          </a:xfrm>
        </p:spPr>
        <p:txBody>
          <a:bodyPr>
            <a:normAutofit fontScale="90000"/>
          </a:bodyPr>
          <a:lstStyle/>
          <a:p>
            <a:pPr eaLnBrk="1">
              <a:defRPr/>
            </a:pPr>
            <a:r>
              <a:rPr lang="en-US"/>
              <a:t>Towards an Approach of Semantic Access Control for Cloud Computing</a:t>
            </a:r>
            <a:br>
              <a:rPr lang="en-US"/>
            </a:br>
            <a:endParaRPr lang="en-US"/>
          </a:p>
        </p:txBody>
      </p:sp>
      <p:sp>
        <p:nvSpPr>
          <p:cNvPr id="249859" name="Subtitle 2"/>
          <p:cNvSpPr>
            <a:spLocks noGrp="1"/>
          </p:cNvSpPr>
          <p:nvPr>
            <p:ph type="subTitle" idx="1"/>
          </p:nvPr>
        </p:nvSpPr>
        <p:spPr>
          <a:xfrm>
            <a:off x="701675" y="3263900"/>
            <a:ext cx="7713663" cy="1685925"/>
          </a:xfrm>
        </p:spPr>
        <p:txBody>
          <a:bodyPr/>
          <a:lstStyle/>
          <a:p>
            <a:pPr eaLnBrk="1"/>
            <a:r>
              <a:rPr lang="en-US">
                <a:solidFill>
                  <a:srgbClr val="7F7F7F"/>
                </a:solidFill>
                <a:ea typeface="ＭＳ Ｐゴシック" pitchFamily="34" charset="-128"/>
              </a:rPr>
              <a:t>Luokai Hu, Shi Ying, Xiangyang Jia, and Kai Zhao</a:t>
            </a:r>
          </a:p>
          <a:p>
            <a:pPr eaLnBrk="1"/>
            <a:r>
              <a:rPr lang="en-US">
                <a:solidFill>
                  <a:srgbClr val="7F7F7F"/>
                </a:solidFill>
                <a:ea typeface="ＭＳ Ｐゴシック" pitchFamily="34" charset="-128"/>
              </a:rPr>
              <a:t>CloudCom’09</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lstStyle/>
          <a:p>
            <a:pPr eaLnBrk="1">
              <a:buFont typeface="Times New Roman" pitchFamily="16" charset="0"/>
              <a:buNone/>
              <a:defRPr/>
            </a:pPr>
            <a:r>
              <a:rPr lang="en-US" dirty="0"/>
              <a:t>What did they do?</a:t>
            </a:r>
          </a:p>
        </p:txBody>
      </p:sp>
      <p:sp>
        <p:nvSpPr>
          <p:cNvPr id="250883"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Analysis existing access control methods and present a new Semantic Access Control Policy Language (SACPL) for describing Access Control Policies (ACPs) in cloud computing environment. </a:t>
            </a:r>
          </a:p>
          <a:p>
            <a:pPr eaLnBrk="1"/>
            <a:r>
              <a:rPr lang="en-US">
                <a:solidFill>
                  <a:srgbClr val="404040"/>
                </a:solidFill>
                <a:ea typeface="ＭＳ Ｐゴシック" pitchFamily="34" charset="-128"/>
              </a:rPr>
              <a:t>Access Control Oriented Ontology System (ACOOS) is designed as the semantic basis of SACPL. </a:t>
            </a:r>
          </a:p>
          <a:p>
            <a:pPr eaLnBrk="1"/>
            <a:r>
              <a:rPr lang="en-US">
                <a:solidFill>
                  <a:srgbClr val="404040"/>
                </a:solidFill>
                <a:ea typeface="ＭＳ Ｐゴシック" pitchFamily="34" charset="-128"/>
              </a:rPr>
              <a:t>Ontology-based SACPL language can effectively solve the interoperability issue of distributed ACPs.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Access Control Oriented Ontology System (ACOOS)</a:t>
            </a:r>
          </a:p>
        </p:txBody>
      </p:sp>
      <p:sp>
        <p:nvSpPr>
          <p:cNvPr id="251907"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Provide the common understandable semantic basis for access control in cloud computing environments.</a:t>
            </a:r>
          </a:p>
          <a:p>
            <a:pPr eaLnBrk="1"/>
            <a:r>
              <a:rPr lang="en-US">
                <a:solidFill>
                  <a:srgbClr val="404040"/>
                </a:solidFill>
                <a:ea typeface="ＭＳ Ｐゴシック" pitchFamily="34" charset="-128"/>
              </a:rPr>
              <a:t>Divided into four parts, Subject Ontology, Object Ontology, Action Ontology and Attribute Ontology </a:t>
            </a:r>
          </a:p>
          <a:p>
            <a:pPr eaLnBrk="1"/>
            <a:r>
              <a:rPr lang="en-US">
                <a:solidFill>
                  <a:srgbClr val="404040"/>
                </a:solidFill>
                <a:ea typeface="ＭＳ Ｐゴシック" pitchFamily="34" charset="-128"/>
              </a:rPr>
              <a:t>Web Ontology Language (OWL) is selected as the modeling language of ACOOS. </a:t>
            </a:r>
          </a:p>
          <a:p>
            <a:pPr lvl="1" eaLnBrk="1">
              <a:buFont typeface="Arial" pitchFamily="34" charset="0"/>
              <a:buChar char="•"/>
            </a:pPr>
            <a:r>
              <a:rPr lang="en-US">
                <a:solidFill>
                  <a:srgbClr val="404040"/>
                </a:solidFill>
                <a:ea typeface="ＭＳ Ｐゴシック" pitchFamily="34" charset="-128"/>
              </a:rPr>
              <a:t>Ontology is helpful to construct authorization policy within the scope of whole cloud computing environment based on policy definition elements with determined semantics.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Access Control Oriented Ontology System (ACOOS)</a:t>
            </a:r>
          </a:p>
        </p:txBody>
      </p:sp>
      <p:sp>
        <p:nvSpPr>
          <p:cNvPr id="253955"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Subject Ontology</a:t>
            </a:r>
          </a:p>
          <a:p>
            <a:pPr lvl="1" eaLnBrk="1">
              <a:buFont typeface="Arial" pitchFamily="34" charset="0"/>
              <a:buChar char="•"/>
            </a:pPr>
            <a:r>
              <a:rPr lang="en-US">
                <a:solidFill>
                  <a:srgbClr val="404040"/>
                </a:solidFill>
                <a:ea typeface="ＭＳ Ｐゴシック" pitchFamily="34" charset="-128"/>
              </a:rPr>
              <a:t>Subject is the entity that has a number of action permissions over object. </a:t>
            </a:r>
          </a:p>
          <a:p>
            <a:pPr lvl="2" eaLnBrk="1"/>
            <a:r>
              <a:rPr lang="en-US">
                <a:solidFill>
                  <a:srgbClr val="404040"/>
                </a:solidFill>
                <a:ea typeface="ＭＳ Ｐゴシック" pitchFamily="34" charset="-128"/>
              </a:rPr>
              <a:t>e.g., a user, a user group, an organization, a role, a process, a service </a:t>
            </a:r>
          </a:p>
          <a:p>
            <a:pPr lvl="1" eaLnBrk="1">
              <a:buFont typeface="Arial" pitchFamily="34" charset="0"/>
              <a:buChar char="•"/>
            </a:pPr>
            <a:r>
              <a:rPr lang="en-US">
                <a:solidFill>
                  <a:srgbClr val="404040"/>
                </a:solidFill>
                <a:ea typeface="ＭＳ Ｐゴシック" pitchFamily="34" charset="-128"/>
              </a:rPr>
              <a:t>Attribute of a subject is described by the data property </a:t>
            </a:r>
          </a:p>
          <a:p>
            <a:pPr lvl="1" eaLnBrk="1">
              <a:buFont typeface="Arial" pitchFamily="34" charset="0"/>
              <a:buChar char="•"/>
            </a:pPr>
            <a:r>
              <a:rPr lang="en-US">
                <a:solidFill>
                  <a:srgbClr val="404040"/>
                </a:solidFill>
                <a:ea typeface="ＭＳ Ｐゴシック" pitchFamily="34" charset="-128"/>
              </a:rPr>
              <a:t>The role in subject ontology represents the capability of a subject to implement a task. </a:t>
            </a:r>
          </a:p>
          <a:p>
            <a:pPr lvl="1" eaLnBrk="1">
              <a:buFont typeface="Arial" pitchFamily="34" charset="0"/>
              <a:buChar char="•"/>
            </a:pPr>
            <a:r>
              <a:rPr lang="en-US">
                <a:solidFill>
                  <a:srgbClr val="404040"/>
                </a:solidFill>
                <a:ea typeface="ＭＳ Ｐゴシック" pitchFamily="34" charset="-128"/>
              </a:rPr>
              <a:t>Access permission of resources can be encapsulated in the role. </a:t>
            </a:r>
          </a:p>
          <a:p>
            <a:pPr lvl="2" eaLnBrk="1"/>
            <a:r>
              <a:rPr lang="en-US">
                <a:solidFill>
                  <a:srgbClr val="404040"/>
                </a:solidFill>
                <a:ea typeface="ＭＳ Ｐゴシック" pitchFamily="34" charset="-128"/>
              </a:rPr>
              <a:t>If a subject is assigned to a role, it can access the resources indirectly.</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Access Control Oriented Ontology System (ACOOS)</a:t>
            </a:r>
          </a:p>
        </p:txBody>
      </p:sp>
      <p:sp>
        <p:nvSpPr>
          <p:cNvPr id="254979"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Object Ontology</a:t>
            </a:r>
          </a:p>
          <a:p>
            <a:pPr lvl="1" eaLnBrk="1">
              <a:buFont typeface="Arial" pitchFamily="34" charset="0"/>
              <a:buChar char="•"/>
            </a:pPr>
            <a:r>
              <a:rPr lang="en-US">
                <a:solidFill>
                  <a:srgbClr val="404040"/>
                </a:solidFill>
                <a:ea typeface="ＭＳ Ｐゴシック" pitchFamily="34" charset="-128"/>
              </a:rPr>
              <a:t>Object is the entity as receptor of action and is need for protection. </a:t>
            </a:r>
          </a:p>
          <a:p>
            <a:pPr lvl="2" eaLnBrk="1"/>
            <a:r>
              <a:rPr lang="en-US">
                <a:solidFill>
                  <a:srgbClr val="404040"/>
                </a:solidFill>
                <a:ea typeface="ＭＳ Ｐゴシック" pitchFamily="34" charset="-128"/>
              </a:rPr>
              <a:t>e.g., data, documents, services and other resources. </a:t>
            </a:r>
          </a:p>
          <a:p>
            <a:pPr lvl="1" eaLnBrk="1">
              <a:buFont typeface="Arial" pitchFamily="34" charset="0"/>
              <a:buChar char="•"/>
            </a:pPr>
            <a:r>
              <a:rPr lang="en-US">
                <a:solidFill>
                  <a:srgbClr val="404040"/>
                </a:solidFill>
                <a:ea typeface="ＭＳ Ｐゴシック" pitchFamily="34" charset="-128"/>
              </a:rPr>
              <a:t>Attribute of an object is described by the data property and object property of OWL with hasObjectDataAttribute and hasObjectAttribute respectively. </a:t>
            </a:r>
          </a:p>
          <a:p>
            <a:pPr lvl="1" eaLnBrk="1">
              <a:buFont typeface="Arial" pitchFamily="34" charset="0"/>
              <a:buChar char="•"/>
            </a:pPr>
            <a:r>
              <a:rPr lang="en-US">
                <a:solidFill>
                  <a:srgbClr val="404040"/>
                </a:solidFill>
                <a:ea typeface="ＭＳ Ｐゴシック" pitchFamily="34" charset="-128"/>
              </a:rPr>
              <a:t>Object group can also be used to define the rule to organize objects. </a:t>
            </a:r>
          </a:p>
          <a:p>
            <a:pPr lvl="2" eaLnBrk="1"/>
            <a:r>
              <a:rPr lang="en-US">
                <a:solidFill>
                  <a:srgbClr val="404040"/>
                </a:solidFill>
                <a:ea typeface="ＭＳ Ｐゴシック" pitchFamily="34" charset="-128"/>
              </a:rPr>
              <a:t>Each object group in fact establishes a new object concept, all object individuals of the object concept have object attribute values of the object group.</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Access Control Oriented Ontology System (ACOOS)</a:t>
            </a:r>
          </a:p>
        </p:txBody>
      </p:sp>
      <p:sp>
        <p:nvSpPr>
          <p:cNvPr id="256003"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Action Ontology</a:t>
            </a:r>
          </a:p>
          <a:p>
            <a:pPr lvl="1" eaLnBrk="1">
              <a:buFont typeface="Arial" pitchFamily="34" charset="0"/>
              <a:buChar char="•"/>
            </a:pPr>
            <a:r>
              <a:rPr lang="en-US">
                <a:solidFill>
                  <a:srgbClr val="404040"/>
                </a:solidFill>
                <a:ea typeface="ＭＳ Ｐゴシック" pitchFamily="34" charset="-128"/>
              </a:rPr>
              <a:t>With the cloud computing technology, usually a large number of subjects and objects but only a relatively small number of actions could be found </a:t>
            </a:r>
          </a:p>
          <a:p>
            <a:pPr lvl="2" eaLnBrk="1"/>
            <a:r>
              <a:rPr lang="en-US">
                <a:solidFill>
                  <a:srgbClr val="404040"/>
                </a:solidFill>
                <a:ea typeface="ＭＳ Ｐゴシック" pitchFamily="34" charset="-128"/>
              </a:rPr>
              <a:t>e.g., such as reading, writing and execution</a:t>
            </a:r>
          </a:p>
          <a:p>
            <a:pPr lvl="1" eaLnBrk="1">
              <a:buFont typeface="Arial" pitchFamily="34" charset="0"/>
              <a:buChar char="•"/>
            </a:pPr>
            <a:r>
              <a:rPr lang="en-US">
                <a:solidFill>
                  <a:srgbClr val="404040"/>
                </a:solidFill>
                <a:ea typeface="ＭＳ Ｐゴシック" pitchFamily="34" charset="-128"/>
              </a:rPr>
              <a:t>Action also has properties, known as the ActionAttribute, which describes various information of action for authorization and management.</a:t>
            </a:r>
          </a:p>
          <a:p>
            <a:pPr lvl="1" eaLnBrk="1">
              <a:buFont typeface="Arial" pitchFamily="34" charset="0"/>
              <a:buChar char="•"/>
            </a:pPr>
            <a:r>
              <a:rPr lang="en-US">
                <a:solidFill>
                  <a:srgbClr val="404040"/>
                </a:solidFill>
                <a:ea typeface="ＭＳ Ｐゴシック" pitchFamily="34" charset="-128"/>
              </a:rPr>
              <a:t>Action group can be defined with helpful for the definition of rules. </a:t>
            </a:r>
          </a:p>
          <a:p>
            <a:pPr lvl="2" eaLnBrk="1"/>
            <a:r>
              <a:rPr lang="en-US">
                <a:solidFill>
                  <a:srgbClr val="404040"/>
                </a:solidFill>
                <a:ea typeface="ＭＳ Ｐゴシック" pitchFamily="34" charset="-128"/>
              </a:rPr>
              <a:t>The definition of action group, nearly the same with the object group, will not repeat it again.</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Access Control Oriented Ontology System (ACOOS)</a:t>
            </a:r>
          </a:p>
        </p:txBody>
      </p:sp>
      <p:sp>
        <p:nvSpPr>
          <p:cNvPr id="257027"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Attribute Ontology</a:t>
            </a:r>
          </a:p>
          <a:p>
            <a:pPr lvl="1" eaLnBrk="1">
              <a:buFont typeface="Arial" pitchFamily="34" charset="0"/>
              <a:buChar char="•"/>
            </a:pPr>
            <a:r>
              <a:rPr lang="en-US">
                <a:solidFill>
                  <a:srgbClr val="404040"/>
                </a:solidFill>
                <a:ea typeface="ＭＳ Ｐゴシック" pitchFamily="34" charset="-128"/>
              </a:rPr>
              <a:t>Attribute types are defined in the attribute ontology, can be used to define the attribute of almost all entities, including the subject, object and action.</a:t>
            </a:r>
          </a:p>
          <a:p>
            <a:pPr lvl="1" eaLnBrk="1">
              <a:buFont typeface="Arial" pitchFamily="34" charset="0"/>
              <a:buChar char="•"/>
            </a:pPr>
            <a:r>
              <a:rPr lang="en-US">
                <a:solidFill>
                  <a:srgbClr val="404040"/>
                </a:solidFill>
                <a:ea typeface="ＭＳ Ｐゴシック" pitchFamily="34" charset="-128"/>
              </a:rPr>
              <a:t>The attribute value of entities is often needed to determine whether meet the Permit conditions or Deny ones.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pPr>
              <a:buFont typeface="Arial" charset="0"/>
              <a:buChar char="•"/>
              <a:defRPr/>
            </a:pPr>
            <a:r>
              <a:rPr lang="en-US" sz="2800"/>
              <a:t>Collaborative attacks</a:t>
            </a:r>
          </a:p>
          <a:p>
            <a:pPr>
              <a:buFont typeface="Arial" charset="0"/>
              <a:buChar char="•"/>
              <a:defRPr/>
            </a:pPr>
            <a:r>
              <a:rPr lang="en-US" sz="2800"/>
              <a:t>Mapping of internal cloud infrastructure</a:t>
            </a:r>
          </a:p>
          <a:p>
            <a:pPr>
              <a:buFont typeface="Arial" charset="0"/>
              <a:buChar char="•"/>
              <a:defRPr/>
            </a:pPr>
            <a:r>
              <a:rPr lang="en-US" sz="2800"/>
              <a:t>Identifying likely residence of a target VM</a:t>
            </a:r>
          </a:p>
          <a:p>
            <a:pPr>
              <a:buFont typeface="Arial" charset="0"/>
              <a:buChar char="•"/>
              <a:defRPr/>
            </a:pPr>
            <a:r>
              <a:rPr lang="en-US" sz="2800"/>
              <a:t>Instantiating new VMs until one gets co-resident with the target</a:t>
            </a:r>
          </a:p>
          <a:p>
            <a:pPr>
              <a:buFont typeface="Arial" charset="0"/>
              <a:buChar char="•"/>
              <a:defRPr/>
            </a:pPr>
            <a:r>
              <a:rPr lang="en-US" sz="2800"/>
              <a:t>Cross-VM side-channel attacks</a:t>
            </a:r>
          </a:p>
          <a:p>
            <a:pPr>
              <a:buFont typeface="Arial" charset="0"/>
              <a:buChar char="•"/>
              <a:defRPr/>
            </a:pPr>
            <a:r>
              <a:rPr lang="en-US" sz="2800"/>
              <a:t>Extract information from target VM on the same machine</a:t>
            </a:r>
          </a:p>
        </p:txBody>
      </p:sp>
      <p:sp>
        <p:nvSpPr>
          <p:cNvPr id="17411" name="Title 2"/>
          <p:cNvSpPr>
            <a:spLocks noGrp="1"/>
          </p:cNvSpPr>
          <p:nvPr>
            <p:ph type="title"/>
          </p:nvPr>
        </p:nvSpPr>
        <p:spPr/>
        <p:txBody>
          <a:bodyPr/>
          <a:lstStyle/>
          <a:p>
            <a:r>
              <a:rPr lang="en-US">
                <a:solidFill>
                  <a:srgbClr val="1E1C11"/>
                </a:solidFill>
                <a:ea typeface="ＭＳ Ｐゴシック" pitchFamily="34" charset="-128"/>
              </a:rPr>
              <a:t>More on attacks…</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013"/>
            <a:ext cx="8226425" cy="736600"/>
          </a:xfrm>
        </p:spPr>
        <p:txBody>
          <a:bodyPr>
            <a:normAutofit fontScale="90000"/>
          </a:bodyPr>
          <a:lstStyle/>
          <a:p>
            <a:pPr eaLnBrk="1">
              <a:buFont typeface="Times New Roman" pitchFamily="16" charset="0"/>
              <a:buNone/>
              <a:defRPr/>
            </a:pPr>
            <a:r>
              <a:rPr lang="en-US" dirty="0"/>
              <a:t>Semantic Access Control Policy Language (SACPL)</a:t>
            </a:r>
          </a:p>
        </p:txBody>
      </p:sp>
      <p:sp>
        <p:nvSpPr>
          <p:cNvPr id="258051" name="Content Placeholder 2"/>
          <p:cNvSpPr>
            <a:spLocks noGrp="1"/>
          </p:cNvSpPr>
          <p:nvPr>
            <p:ph idx="1"/>
          </p:nvPr>
        </p:nvSpPr>
        <p:spPr>
          <a:xfrm>
            <a:off x="457200" y="1285875"/>
            <a:ext cx="8226425" cy="4843463"/>
          </a:xfrm>
        </p:spPr>
        <p:txBody>
          <a:bodyPr/>
          <a:lstStyle/>
          <a:p>
            <a:pPr eaLnBrk="1"/>
            <a:r>
              <a:rPr lang="en-US">
                <a:solidFill>
                  <a:srgbClr val="404040"/>
                </a:solidFill>
                <a:ea typeface="ＭＳ Ｐゴシック" pitchFamily="34" charset="-128"/>
              </a:rPr>
              <a:t>Policy markup language, such as XACML, supports description and management of distributed policies. </a:t>
            </a:r>
          </a:p>
          <a:p>
            <a:pPr eaLnBrk="1"/>
            <a:r>
              <a:rPr lang="en-US">
                <a:solidFill>
                  <a:srgbClr val="404040"/>
                </a:solidFill>
                <a:ea typeface="ＭＳ Ｐゴシック" pitchFamily="34" charset="-128"/>
              </a:rPr>
              <a:t>The ACP of an object (resource) may be completed by a number of departments even organizations, such as information systems department, human resources and financial department. </a:t>
            </a:r>
          </a:p>
          <a:p>
            <a:pPr eaLnBrk="1"/>
            <a:r>
              <a:rPr lang="en-US">
                <a:solidFill>
                  <a:srgbClr val="404040"/>
                </a:solidFill>
                <a:ea typeface="ＭＳ Ｐゴシック" pitchFamily="34" charset="-128"/>
              </a:rPr>
              <a:t>The same ACP may be applied to the internal network protection, e-mail system, remote access systems, or a cloud computing platform. </a:t>
            </a:r>
          </a:p>
          <a:p>
            <a:pPr eaLnBrk="1"/>
            <a:r>
              <a:rPr lang="en-US">
                <a:solidFill>
                  <a:srgbClr val="404040"/>
                </a:solidFill>
                <a:ea typeface="ＭＳ Ｐゴシック" pitchFamily="34" charset="-128"/>
              </a:rPr>
              <a:t>As a result, in cloud computing environment, the issue of interoperability among policies is more important than ever before.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334962"/>
          </a:xfrm>
        </p:spPr>
        <p:txBody>
          <a:bodyPr>
            <a:noAutofit/>
          </a:bodyPr>
          <a:lstStyle/>
          <a:p>
            <a:pPr eaLnBrk="1" hangingPunct="1">
              <a:defRPr/>
            </a:pPr>
            <a:r>
              <a:rPr lang="en-US" sz="2000" dirty="0">
                <a:ea typeface="+mj-ea"/>
              </a:rPr>
              <a:t>References</a:t>
            </a:r>
          </a:p>
        </p:txBody>
      </p:sp>
      <p:sp>
        <p:nvSpPr>
          <p:cNvPr id="201731" name="Rectangle 3"/>
          <p:cNvSpPr>
            <a:spLocks noGrp="1" noChangeArrowheads="1"/>
          </p:cNvSpPr>
          <p:nvPr>
            <p:ph type="body" idx="1"/>
          </p:nvPr>
        </p:nvSpPr>
        <p:spPr>
          <a:xfrm>
            <a:off x="457200" y="884238"/>
            <a:ext cx="8229600" cy="5592762"/>
          </a:xfrm>
        </p:spPr>
        <p:txBody>
          <a:bodyPr/>
          <a:lstStyle/>
          <a:p>
            <a:pPr marL="609600" indent="-609600" eaLnBrk="1" hangingPunct="1">
              <a:lnSpc>
                <a:spcPct val="80000"/>
              </a:lnSpc>
              <a:buFont typeface="Calibri" pitchFamily="34" charset="0"/>
              <a:buAutoNum type="arabicPeriod"/>
            </a:pPr>
            <a:r>
              <a:rPr lang="en-US" sz="1000">
                <a:solidFill>
                  <a:srgbClr val="1E1C11"/>
                </a:solidFill>
                <a:ea typeface="ＭＳ Ｐゴシック" pitchFamily="34" charset="-128"/>
              </a:rPr>
              <a:t>NIST (Authors: P. Mell and T. Grance), "The NIST Definition of Cloud Computing (ver. 15)," National Institute of Standards and Technology, Information Technology Laboratory (October 7 2009).</a:t>
            </a:r>
          </a:p>
          <a:p>
            <a:pPr marL="609600" indent="-609600" eaLnBrk="1" hangingPunct="1">
              <a:lnSpc>
                <a:spcPct val="80000"/>
              </a:lnSpc>
              <a:buFontTx/>
              <a:buAutoNum type="arabicPeriod"/>
            </a:pPr>
            <a:r>
              <a:rPr lang="en-US" sz="1000">
                <a:solidFill>
                  <a:srgbClr val="1E1C11"/>
                </a:solidFill>
                <a:ea typeface="ＭＳ Ｐゴシック" pitchFamily="34" charset="-128"/>
              </a:rPr>
              <a:t>J. McDermott, (2009) "Security Requirements for Virtualization in Cloud Computing," presented at the ACSAC Cloud Security Workshop, Honolulu, Hawaii, USA, 2009.</a:t>
            </a:r>
          </a:p>
          <a:p>
            <a:pPr marL="609600" indent="-609600" eaLnBrk="1" hangingPunct="1">
              <a:lnSpc>
                <a:spcPct val="80000"/>
              </a:lnSpc>
              <a:buFontTx/>
              <a:buAutoNum type="arabicPeriod"/>
            </a:pPr>
            <a:r>
              <a:rPr lang="en-US" sz="1000">
                <a:solidFill>
                  <a:srgbClr val="1E1C11"/>
                </a:solidFill>
                <a:ea typeface="ＭＳ Ｐゴシック" pitchFamily="34" charset="-128"/>
              </a:rPr>
              <a:t>J. Camp. (2001), “Trust and Risk in Internet Commerce,” MIT Press</a:t>
            </a:r>
          </a:p>
          <a:p>
            <a:pPr marL="609600" indent="-609600" eaLnBrk="1" hangingPunct="1">
              <a:lnSpc>
                <a:spcPct val="80000"/>
              </a:lnSpc>
              <a:buFontTx/>
              <a:buAutoNum type="arabicPeriod"/>
            </a:pPr>
            <a:r>
              <a:rPr lang="en-US" sz="1000">
                <a:solidFill>
                  <a:srgbClr val="1E1C11"/>
                </a:solidFill>
                <a:ea typeface="ＭＳ Ｐゴシック" pitchFamily="34" charset="-128"/>
              </a:rPr>
              <a:t>T. Ristenpart et al. (2009) “Hey You Get Off My Cloud,” Proceedings of the 16th ACM conference on Computer and communications security, Chicago, Illinois, USA</a:t>
            </a:r>
          </a:p>
          <a:p>
            <a:pPr marL="609600" indent="-609600" eaLnBrk="1" hangingPunct="1">
              <a:buFont typeface="Calibri" pitchFamily="34" charset="0"/>
              <a:buAutoNum type="arabicPeriod"/>
            </a:pPr>
            <a:r>
              <a:rPr lang="en-US" sz="1000">
                <a:solidFill>
                  <a:srgbClr val="1E1C11"/>
                </a:solidFill>
                <a:ea typeface="ＭＳ Ｐゴシック" pitchFamily="34" charset="-128"/>
              </a:rPr>
              <a:t>Security and Privacy in Cloud Computing, Dept. of CS at Johns Hopkins University.  	 www.cs.jhu.edu/~ragib/sp10/cs412                                                 </a:t>
            </a:r>
          </a:p>
          <a:p>
            <a:pPr marL="609600" indent="-609600" eaLnBrk="1" hangingPunct="1">
              <a:buFont typeface="Calibri" pitchFamily="34" charset="0"/>
              <a:buAutoNum type="arabicPeriod"/>
            </a:pPr>
            <a:r>
              <a:rPr lang="en-US" sz="1000">
                <a:solidFill>
                  <a:srgbClr val="1E1C11"/>
                </a:solidFill>
                <a:ea typeface="ＭＳ Ｐゴシック" pitchFamily="34" charset="-128"/>
              </a:rPr>
              <a:t>Cloud Security and Privacy: An Enterprise Perspective on Risks and Compliance  by Tim Mather and Subra Kumaraswamy</a:t>
            </a:r>
          </a:p>
          <a:p>
            <a:pPr marL="609600" indent="-609600" eaLnBrk="1" hangingPunct="1">
              <a:buFont typeface="Calibri" pitchFamily="34" charset="0"/>
              <a:buAutoNum type="arabicPeriod"/>
            </a:pPr>
            <a:r>
              <a:rPr lang="en-US" sz="1000">
                <a:solidFill>
                  <a:srgbClr val="1E1C11"/>
                </a:solidFill>
                <a:ea typeface="ＭＳ Ｐゴシック" pitchFamily="34" charset="-128"/>
              </a:rPr>
              <a:t>Afraid of outside cloud attacks? You're missing the real threat. </a:t>
            </a:r>
            <a:r>
              <a:rPr lang="en-US" sz="1000">
                <a:solidFill>
                  <a:srgbClr val="1E1C11"/>
                </a:solidFill>
                <a:ea typeface="ＭＳ Ｐゴシック" pitchFamily="34" charset="-128"/>
                <a:hlinkClick r:id="rId2"/>
              </a:rPr>
              <a:t>http://www.infoworld.com/d/cloud-computing/afraid-outside-cloud-attacks-youre-missing-real-threat-894</a:t>
            </a:r>
            <a:endParaRPr lang="en-US" sz="1000">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Amazon downplays report highlighting vulnerabilities in its cloud service. </a:t>
            </a:r>
            <a:r>
              <a:rPr lang="en-US" sz="1000" b="1">
                <a:solidFill>
                  <a:srgbClr val="1E1C11"/>
                </a:solidFill>
                <a:ea typeface="ＭＳ Ｐゴシック" pitchFamily="34" charset="-128"/>
                <a:hlinkClick r:id="rId3"/>
              </a:rPr>
              <a:t>http://www.computerworld.com/s/article/9140074/Amazon_downplays_report_highlighting_vulnerabilities_in_its_cloud_service</a:t>
            </a:r>
            <a:endParaRPr lang="en-US" sz="1000" b="1">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Targeted Attacks Possible in the Cloud, Researchers Warn. </a:t>
            </a:r>
            <a:r>
              <a:rPr lang="en-US" sz="1000" b="1">
                <a:solidFill>
                  <a:srgbClr val="1E1C11"/>
                </a:solidFill>
                <a:ea typeface="ＭＳ Ｐゴシック" pitchFamily="34" charset="-128"/>
                <a:hlinkClick r:id="rId4"/>
              </a:rPr>
              <a:t>http://www.cio.com/article/506136/Targeted_Attacks_Possible_in_the_Cloud_Researchers_Warn</a:t>
            </a:r>
            <a:endParaRPr lang="en-US" sz="1000" b="1">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Vulnerability Seen in Amazon's Cloud-Computing by David Talbot. </a:t>
            </a:r>
            <a:r>
              <a:rPr lang="en-US" sz="1000" b="1">
                <a:solidFill>
                  <a:srgbClr val="1E1C11"/>
                </a:solidFill>
                <a:ea typeface="ＭＳ Ｐゴシック" pitchFamily="34" charset="-128"/>
                <a:hlinkClick r:id="rId5"/>
              </a:rPr>
              <a:t>http://www.cs.sunysb.edu/~sion/research/sion2009mitTR.pdf</a:t>
            </a:r>
            <a:endParaRPr lang="en-US" sz="1000" b="1">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Cloud Computing Security Considerations by Roger Halbheer and Doug Cavit. January 2010. </a:t>
            </a:r>
            <a:r>
              <a:rPr lang="en-US" sz="1000" b="1">
                <a:solidFill>
                  <a:srgbClr val="1E1C11"/>
                </a:solidFill>
                <a:ea typeface="ＭＳ Ｐゴシック" pitchFamily="34" charset="-128"/>
                <a:hlinkClick r:id="rId6"/>
              </a:rPr>
              <a:t>http://blogs.technet.com/b/rhalbheer/archive/2010/01/30/cloud-security-paper-looking-for-feedback.aspx</a:t>
            </a:r>
            <a:endParaRPr lang="en-US" sz="1000" b="1">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Security in Cloud Computing Overview.http://www.halbheer.info/security/2010/01/30/cloud-security-paper-looking-for-feedback</a:t>
            </a:r>
          </a:p>
          <a:p>
            <a:pPr marL="609600" indent="-609600" eaLnBrk="1" hangingPunct="1">
              <a:buFont typeface="Calibri" pitchFamily="34" charset="0"/>
              <a:buAutoNum type="arabicPeriod"/>
            </a:pPr>
            <a:r>
              <a:rPr lang="en-US" sz="1000" b="1">
                <a:solidFill>
                  <a:srgbClr val="1E1C11"/>
                </a:solidFill>
                <a:ea typeface="ＭＳ Ｐゴシック" pitchFamily="34" charset="-128"/>
              </a:rPr>
              <a:t>Hey, You, Get Off of My Cloud: Exploring Information Leakage in Third-Party Compute Clouds by T. Ristenpart, E. Tromer, H. Shacham and Stefan Savage. CCS’09</a:t>
            </a:r>
          </a:p>
          <a:p>
            <a:pPr marL="609600" indent="-609600" eaLnBrk="1" hangingPunct="1">
              <a:buFont typeface="Calibri" pitchFamily="34" charset="0"/>
              <a:buAutoNum type="arabicPeriod"/>
            </a:pPr>
            <a:r>
              <a:rPr lang="en-US" sz="1000" b="1">
                <a:solidFill>
                  <a:srgbClr val="1E1C11"/>
                </a:solidFill>
                <a:ea typeface="ＭＳ Ｐゴシック" pitchFamily="34" charset="-128"/>
              </a:rPr>
              <a:t>Cloud Computing Security. </a:t>
            </a:r>
            <a:r>
              <a:rPr lang="en-US" sz="1000" b="1">
                <a:solidFill>
                  <a:srgbClr val="1E1C11"/>
                </a:solidFill>
                <a:ea typeface="ＭＳ Ｐゴシック" pitchFamily="34" charset="-128"/>
                <a:hlinkClick r:id="rId7"/>
              </a:rPr>
              <a:t>http://www.exforsys.com/tutorials/cloud-computing/cloud-computing-security.html</a:t>
            </a:r>
            <a:endParaRPr lang="en-US" sz="1000" b="1">
              <a:solidFill>
                <a:srgbClr val="1E1C11"/>
              </a:solidFill>
              <a:ea typeface="ＭＳ Ｐゴシック" pitchFamily="34" charset="-128"/>
            </a:endParaRPr>
          </a:p>
          <a:p>
            <a:pPr marL="609600" indent="-609600" eaLnBrk="1" hangingPunct="1">
              <a:buFont typeface="Calibri" pitchFamily="34" charset="0"/>
              <a:buAutoNum type="arabicPeriod"/>
            </a:pPr>
            <a:r>
              <a:rPr lang="en-US" sz="1000" b="1">
                <a:solidFill>
                  <a:srgbClr val="1E1C11"/>
                </a:solidFill>
                <a:ea typeface="ＭＳ Ｐゴシック" pitchFamily="34" charset="-128"/>
              </a:rPr>
              <a:t>Update From Amazon Regarding Friday’s S3 Downtime by Allen Stern. Feb. 16,  2008. </a:t>
            </a:r>
            <a:r>
              <a:rPr lang="en-US" sz="1000" b="1">
                <a:solidFill>
                  <a:srgbClr val="1E1C11"/>
                </a:solidFill>
                <a:ea typeface="ＭＳ Ｐゴシック" pitchFamily="34" charset="-128"/>
                <a:hlinkClick r:id="rId8"/>
              </a:rPr>
              <a:t>http://www.centernetworks.com/amazon-s3-downtime-update</a:t>
            </a:r>
            <a:r>
              <a:rPr lang="en-US" sz="1000" b="1">
                <a:solidFill>
                  <a:srgbClr val="1E1C11"/>
                </a:solidFill>
                <a:ea typeface="ＭＳ Ｐゴシック" pitchFamily="34" charset="-128"/>
              </a:rPr>
              <a:t> </a:t>
            </a:r>
          </a:p>
          <a:p>
            <a:pPr marL="609600" indent="-609600" eaLnBrk="1" hangingPunct="1">
              <a:buFont typeface="Calibri" pitchFamily="34" charset="0"/>
              <a:buAutoNum type="arabicPeriod"/>
            </a:pPr>
            <a:r>
              <a:rPr lang="en-US" sz="1000">
                <a:solidFill>
                  <a:srgbClr val="1E1C11"/>
                </a:solidFill>
                <a:ea typeface="ＭＳ Ｐゴシック" pitchFamily="34" charset="-128"/>
              </a:rPr>
              <a:t>R. Ranchal, B. Bhargava, L.B. Othmane, L. Lilien, A. Kim, M. Kang, “Protection of Identity Information in Cloud Computing without Trusted Third Party,“ Third International Workshop on Dependable Network Computing and Mobile Systems (DNCMS) in conjunction with 29th IEEE Symposium on Reliable Distributed System (SRDS)  2010 </a:t>
            </a:r>
          </a:p>
          <a:p>
            <a:pPr marL="609600" indent="-609600" eaLnBrk="1" hangingPunct="1">
              <a:buFont typeface="Calibri" pitchFamily="34" charset="0"/>
              <a:buAutoNum type="arabicPeriod"/>
            </a:pPr>
            <a:r>
              <a:rPr lang="en-US" sz="1000">
                <a:solidFill>
                  <a:srgbClr val="1E1C11"/>
                </a:solidFill>
                <a:ea typeface="ＭＳ Ｐゴシック" pitchFamily="34" charset="-128"/>
              </a:rPr>
              <a:t>P. Angin, B. Bhargava, R. Ranchal, N. Singh, L. Lilien, L.B. Othmane, “A User-Centric Approach for Privacy and Identity Management in Cloud Computing,” 29th IEEE Symposium on Reliable Distributed System (SRDS) 2010 </a:t>
            </a:r>
          </a:p>
          <a:p>
            <a:pPr marL="609600" indent="-609600" eaLnBrk="1" hangingPunct="1">
              <a:buFont typeface="Calibri" pitchFamily="34" charset="0"/>
              <a:buAutoNum type="arabicPeriod"/>
            </a:pPr>
            <a:r>
              <a:rPr lang="en-US" sz="1000">
                <a:solidFill>
                  <a:srgbClr val="1E1C11"/>
                </a:solidFill>
                <a:ea typeface="ＭＳ Ｐゴシック" pitchFamily="34" charset="-128"/>
              </a:rPr>
              <a:t>H. Khandelwal</a:t>
            </a:r>
            <a:r>
              <a:rPr lang="en-US" sz="1000" i="1">
                <a:solidFill>
                  <a:srgbClr val="1E1C11"/>
                </a:solidFill>
                <a:ea typeface="ＭＳ Ｐゴシック" pitchFamily="34" charset="-128"/>
              </a:rPr>
              <a:t>, et al.</a:t>
            </a:r>
            <a:r>
              <a:rPr lang="en-US" sz="1000">
                <a:solidFill>
                  <a:srgbClr val="1E1C11"/>
                </a:solidFill>
                <a:ea typeface="ＭＳ Ｐゴシック" pitchFamily="34" charset="-128"/>
              </a:rPr>
              <a:t>, "Cloud Monitoring Framework,” Purdue University. Dec 2010.</a:t>
            </a:r>
          </a:p>
          <a:p>
            <a:pPr marL="609600" indent="-609600" eaLnBrk="1" hangingPunct="1">
              <a:buFont typeface="Calibri" pitchFamily="34" charset="0"/>
              <a:buAutoNum type="arabicPeriod"/>
            </a:pPr>
            <a:endParaRPr lang="en-US" sz="1000">
              <a:solidFill>
                <a:srgbClr val="1E1C11"/>
              </a:solidFill>
              <a:ea typeface="ＭＳ Ｐゴシック" pitchFamily="34" charset="-128"/>
            </a:endParaRPr>
          </a:p>
          <a:p>
            <a:pPr marL="609600" indent="-609600" eaLnBrk="1" hangingPunct="1">
              <a:buFont typeface="Calibri" pitchFamily="34" charset="0"/>
              <a:buAutoNum type="arabicPeriod"/>
            </a:pPr>
            <a:endParaRPr lang="en-US" sz="1000">
              <a:solidFill>
                <a:srgbClr val="1E1C11"/>
              </a:solidFill>
              <a:ea typeface="ＭＳ Ｐゴシック" pitchFamily="34" charset="-128"/>
            </a:endParaRPr>
          </a:p>
          <a:p>
            <a:pPr marL="609600" indent="-609600" eaLnBrk="1" hangingPunct="1">
              <a:buFont typeface="Calibri" pitchFamily="34" charset="0"/>
              <a:buAutoNum type="arabicPeriod"/>
            </a:pPr>
            <a:endParaRPr lang="en-US" sz="1000" b="1">
              <a:solidFill>
                <a:srgbClr val="1E1C11"/>
              </a:solidFill>
              <a:ea typeface="ＭＳ Ｐゴシック" pitchFamily="34" charset="-128"/>
            </a:endParaRPr>
          </a:p>
          <a:p>
            <a:pPr marL="609600" indent="-609600" eaLnBrk="1" hangingPunct="1">
              <a:lnSpc>
                <a:spcPct val="80000"/>
              </a:lnSpc>
              <a:buFontTx/>
              <a:buAutoNum type="arabicPeriod"/>
            </a:pPr>
            <a:endParaRPr lang="en-US" sz="1000">
              <a:solidFill>
                <a:srgbClr val="1E1C11"/>
              </a:solidFill>
              <a:ea typeface="ＭＳ Ｐゴシック" pitchFamily="34" charset="-128"/>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ea typeface="+mj-ea"/>
              </a:rPr>
              <a:t>Other References for Cloud Security</a:t>
            </a:r>
          </a:p>
        </p:txBody>
      </p:sp>
      <p:sp>
        <p:nvSpPr>
          <p:cNvPr id="24579" name="Rectangle 3"/>
          <p:cNvSpPr>
            <a:spLocks noGrp="1" noChangeArrowheads="1"/>
          </p:cNvSpPr>
          <p:nvPr>
            <p:ph type="body" idx="1"/>
          </p:nvPr>
        </p:nvSpPr>
        <p:spPr/>
        <p:txBody>
          <a:bodyPr/>
          <a:lstStyle/>
          <a:p>
            <a:pPr eaLnBrk="1" hangingPunct="1">
              <a:lnSpc>
                <a:spcPct val="80000"/>
              </a:lnSpc>
            </a:pPr>
            <a:r>
              <a:rPr lang="en-US" sz="1400">
                <a:solidFill>
                  <a:srgbClr val="1E1C11"/>
                </a:solidFill>
                <a:ea typeface="ＭＳ Ｐゴシック" pitchFamily="34" charset="-128"/>
              </a:rPr>
              <a:t>M. Armbrust</a:t>
            </a:r>
            <a:r>
              <a:rPr lang="en-US" sz="1400" i="1">
                <a:solidFill>
                  <a:srgbClr val="1E1C11"/>
                </a:solidFill>
                <a:ea typeface="ＭＳ Ｐゴシック" pitchFamily="34" charset="-128"/>
              </a:rPr>
              <a:t>, et al.</a:t>
            </a:r>
            <a:r>
              <a:rPr lang="en-US" sz="1400">
                <a:solidFill>
                  <a:srgbClr val="1E1C11"/>
                </a:solidFill>
                <a:ea typeface="ＭＳ Ｐゴシック" pitchFamily="34" charset="-128"/>
              </a:rPr>
              <a:t>, "Above the Clouds: A Berkeley View of Cloud Computing," UC Berkeley Reliable Adaptive Distributed Systems LaboratoryFebruary 10 2009.</a:t>
            </a:r>
          </a:p>
          <a:p>
            <a:pPr eaLnBrk="1" hangingPunct="1">
              <a:lnSpc>
                <a:spcPct val="80000"/>
              </a:lnSpc>
            </a:pPr>
            <a:r>
              <a:rPr lang="en-US" sz="1400">
                <a:solidFill>
                  <a:srgbClr val="1E1C11"/>
                </a:solidFill>
                <a:ea typeface="ＭＳ Ｐゴシック" pitchFamily="34" charset="-128"/>
              </a:rPr>
              <a:t>Cloud Security Alliance, "Security Guidance for Critical Areas of Focus in Cloud Computing, ver. 2.1," 2009.</a:t>
            </a:r>
          </a:p>
          <a:p>
            <a:pPr eaLnBrk="1" hangingPunct="1">
              <a:lnSpc>
                <a:spcPct val="80000"/>
              </a:lnSpc>
            </a:pPr>
            <a:r>
              <a:rPr lang="en-US" sz="1400">
                <a:solidFill>
                  <a:srgbClr val="1E1C11"/>
                </a:solidFill>
                <a:ea typeface="ＭＳ Ｐゴシック" pitchFamily="34" charset="-128"/>
              </a:rPr>
              <a:t>M. Jensen</a:t>
            </a:r>
            <a:r>
              <a:rPr lang="en-US" sz="1400" i="1">
                <a:solidFill>
                  <a:srgbClr val="1E1C11"/>
                </a:solidFill>
                <a:ea typeface="ＭＳ Ｐゴシック" pitchFamily="34" charset="-128"/>
              </a:rPr>
              <a:t>, et al.</a:t>
            </a:r>
            <a:r>
              <a:rPr lang="en-US" sz="1400">
                <a:solidFill>
                  <a:srgbClr val="1E1C11"/>
                </a:solidFill>
                <a:ea typeface="ＭＳ Ｐゴシック" pitchFamily="34" charset="-128"/>
              </a:rPr>
              <a:t>, "On Technical Security Issues in Cloud Computing," presented at the 2009 IEEE International Conference on Cloud Computing, Bangalore, India 2009.</a:t>
            </a:r>
          </a:p>
          <a:p>
            <a:pPr eaLnBrk="1" hangingPunct="1">
              <a:lnSpc>
                <a:spcPct val="80000"/>
              </a:lnSpc>
            </a:pPr>
            <a:r>
              <a:rPr lang="en-US" sz="1400">
                <a:solidFill>
                  <a:srgbClr val="1E1C11"/>
                </a:solidFill>
                <a:ea typeface="ＭＳ Ｐゴシック" pitchFamily="34" charset="-128"/>
              </a:rPr>
              <a:t>P. Mell and T. Grance, "Effectively and Securely Using the Cloud Computing Paradigm," ed: National Institute of Standards and Technology, Information Technology Laboratory, 2009.</a:t>
            </a:r>
          </a:p>
          <a:p>
            <a:pPr eaLnBrk="1" hangingPunct="1">
              <a:lnSpc>
                <a:spcPct val="80000"/>
              </a:lnSpc>
            </a:pPr>
            <a:r>
              <a:rPr lang="en-US" sz="1400">
                <a:solidFill>
                  <a:srgbClr val="1E1C11"/>
                </a:solidFill>
                <a:ea typeface="ＭＳ Ｐゴシック" pitchFamily="34" charset="-128"/>
              </a:rPr>
              <a:t>N. Santos</a:t>
            </a:r>
            <a:r>
              <a:rPr lang="en-US" sz="1400" i="1">
                <a:solidFill>
                  <a:srgbClr val="1E1C11"/>
                </a:solidFill>
                <a:ea typeface="ＭＳ Ｐゴシック" pitchFamily="34" charset="-128"/>
              </a:rPr>
              <a:t>, et al.</a:t>
            </a:r>
            <a:r>
              <a:rPr lang="en-US" sz="1400">
                <a:solidFill>
                  <a:srgbClr val="1E1C11"/>
                </a:solidFill>
                <a:ea typeface="ＭＳ Ｐゴシック" pitchFamily="34" charset="-128"/>
              </a:rPr>
              <a:t>, "Towards Trusted Cloud Computing," in </a:t>
            </a:r>
            <a:r>
              <a:rPr lang="en-US" sz="1400" i="1">
                <a:solidFill>
                  <a:srgbClr val="1E1C11"/>
                </a:solidFill>
                <a:ea typeface="ＭＳ Ｐゴシック" pitchFamily="34" charset="-128"/>
              </a:rPr>
              <a:t>Usenix 09 Hot Cloud Workshop</a:t>
            </a:r>
            <a:r>
              <a:rPr lang="en-US" sz="1400">
                <a:solidFill>
                  <a:srgbClr val="1E1C11"/>
                </a:solidFill>
                <a:ea typeface="ＭＳ Ｐゴシック" pitchFamily="34" charset="-128"/>
              </a:rPr>
              <a:t>, San Diego, CA, 2009.</a:t>
            </a:r>
          </a:p>
          <a:p>
            <a:pPr eaLnBrk="1" hangingPunct="1">
              <a:lnSpc>
                <a:spcPct val="80000"/>
              </a:lnSpc>
            </a:pPr>
            <a:r>
              <a:rPr lang="en-US" sz="1400">
                <a:solidFill>
                  <a:srgbClr val="1E1C11"/>
                </a:solidFill>
                <a:ea typeface="ＭＳ Ｐゴシック" pitchFamily="34" charset="-128"/>
              </a:rPr>
              <a:t>R. G. Lennon</a:t>
            </a:r>
            <a:r>
              <a:rPr lang="en-US" sz="1400" i="1">
                <a:solidFill>
                  <a:srgbClr val="1E1C11"/>
                </a:solidFill>
                <a:ea typeface="ＭＳ Ｐゴシック" pitchFamily="34" charset="-128"/>
              </a:rPr>
              <a:t>, et al.</a:t>
            </a:r>
            <a:r>
              <a:rPr lang="en-US" sz="1400">
                <a:solidFill>
                  <a:srgbClr val="1E1C11"/>
                </a:solidFill>
                <a:ea typeface="ＭＳ Ｐゴシック" pitchFamily="34" charset="-128"/>
              </a:rPr>
              <a:t>, "Best practices in cloud computing: designing for the cloud," presented at the Proceeding of the 24th ACM SIGPLAN conference companion on Object oriented programming systems languages and applications, Orlando, Florida, USA, 2009.</a:t>
            </a:r>
          </a:p>
          <a:p>
            <a:pPr eaLnBrk="1" hangingPunct="1">
              <a:lnSpc>
                <a:spcPct val="80000"/>
              </a:lnSpc>
            </a:pPr>
            <a:r>
              <a:rPr lang="en-US" sz="1400">
                <a:solidFill>
                  <a:srgbClr val="1E1C11"/>
                </a:solidFill>
                <a:ea typeface="ＭＳ Ｐゴシック" pitchFamily="34" charset="-128"/>
              </a:rPr>
              <a:t>P. Mell and T. Grance, "The NIST Definition of Cloud Computing (ver. 15)," National Institute of Standards and Technology, Information Technology LaboratoryOctober 7 2009.</a:t>
            </a:r>
          </a:p>
          <a:p>
            <a:pPr eaLnBrk="1" hangingPunct="1">
              <a:lnSpc>
                <a:spcPct val="80000"/>
              </a:lnSpc>
            </a:pPr>
            <a:r>
              <a:rPr lang="en-US" sz="1400">
                <a:solidFill>
                  <a:srgbClr val="1E1C11"/>
                </a:solidFill>
                <a:ea typeface="ＭＳ Ｐゴシック" pitchFamily="34" charset="-128"/>
              </a:rPr>
              <a:t>C. Cachin</a:t>
            </a:r>
            <a:r>
              <a:rPr lang="en-US" sz="1400" i="1">
                <a:solidFill>
                  <a:srgbClr val="1E1C11"/>
                </a:solidFill>
                <a:ea typeface="ＭＳ Ｐゴシック" pitchFamily="34" charset="-128"/>
              </a:rPr>
              <a:t>, et al.</a:t>
            </a:r>
            <a:r>
              <a:rPr lang="en-US" sz="1400">
                <a:solidFill>
                  <a:srgbClr val="1E1C11"/>
                </a:solidFill>
                <a:ea typeface="ＭＳ Ｐゴシック" pitchFamily="34" charset="-128"/>
              </a:rPr>
              <a:t>, "Trusting the cloud," </a:t>
            </a:r>
            <a:r>
              <a:rPr lang="en-US" sz="1400" i="1">
                <a:solidFill>
                  <a:srgbClr val="1E1C11"/>
                </a:solidFill>
                <a:ea typeface="ＭＳ Ｐゴシック" pitchFamily="34" charset="-128"/>
              </a:rPr>
              <a:t>SIGACT News, </a:t>
            </a:r>
            <a:r>
              <a:rPr lang="en-US" sz="1400">
                <a:solidFill>
                  <a:srgbClr val="1E1C11"/>
                </a:solidFill>
                <a:ea typeface="ＭＳ Ｐゴシック" pitchFamily="34" charset="-128"/>
              </a:rPr>
              <a:t>vol. 40, pp. 81-86, 2009.</a:t>
            </a:r>
          </a:p>
          <a:p>
            <a:pPr eaLnBrk="1" hangingPunct="1">
              <a:lnSpc>
                <a:spcPct val="80000"/>
              </a:lnSpc>
            </a:pPr>
            <a:r>
              <a:rPr lang="en-US" sz="1400">
                <a:solidFill>
                  <a:srgbClr val="1E1C11"/>
                </a:solidFill>
                <a:ea typeface="ＭＳ Ｐゴシック" pitchFamily="34" charset="-128"/>
              </a:rPr>
              <a:t>J. Heiser and M. Nicolett, "Assessing the Security Risks of Cloud Computing," Gartner 2008.</a:t>
            </a:r>
          </a:p>
          <a:p>
            <a:pPr eaLnBrk="1" hangingPunct="1">
              <a:lnSpc>
                <a:spcPct val="80000"/>
              </a:lnSpc>
            </a:pPr>
            <a:r>
              <a:rPr lang="en-US" sz="1400">
                <a:solidFill>
                  <a:srgbClr val="1E1C11"/>
                </a:solidFill>
                <a:ea typeface="ＭＳ Ｐゴシック" pitchFamily="34" charset="-128"/>
              </a:rPr>
              <a:t>A. Joch. (2009, June 18) Cloud Computing: Is It Secure Enough? </a:t>
            </a:r>
            <a:r>
              <a:rPr lang="en-US" sz="1400" i="1">
                <a:solidFill>
                  <a:srgbClr val="1E1C11"/>
                </a:solidFill>
                <a:ea typeface="ＭＳ Ｐゴシック" pitchFamily="34" charset="-128"/>
              </a:rPr>
              <a:t>Federal Computer Week</a:t>
            </a:r>
            <a:r>
              <a:rPr lang="en-US" sz="1400">
                <a:solidFill>
                  <a:srgbClr val="1E1C11"/>
                </a:solidFill>
                <a:ea typeface="ＭＳ Ｐゴシック" pitchFamily="34" charset="-128"/>
              </a:rPr>
              <a:t>. </a:t>
            </a:r>
          </a:p>
          <a:p>
            <a:pPr eaLnBrk="1" hangingPunct="1">
              <a:lnSpc>
                <a:spcPct val="80000"/>
              </a:lnSpc>
            </a:pPr>
            <a:r>
              <a:rPr lang="en-US" sz="1400">
                <a:solidFill>
                  <a:srgbClr val="1E1C11"/>
                </a:solidFill>
                <a:ea typeface="ＭＳ Ｐゴシック" pitchFamily="34" charset="-128"/>
              </a:rPr>
              <a:t>AWS Amazon EC2: </a:t>
            </a:r>
            <a:r>
              <a:rPr lang="en-US" sz="1400">
                <a:solidFill>
                  <a:srgbClr val="1E1C11"/>
                </a:solidFill>
                <a:ea typeface="ＭＳ Ｐゴシック" pitchFamily="34" charset="-128"/>
                <a:hlinkClick r:id="rId2"/>
              </a:rPr>
              <a:t>http://aws.amazon.com/ec2/</a:t>
            </a:r>
            <a:endParaRPr lang="en-US" sz="1400">
              <a:solidFill>
                <a:srgbClr val="1E1C11"/>
              </a:solidFill>
              <a:ea typeface="ＭＳ Ｐゴシック" pitchFamily="34" charset="-128"/>
            </a:endParaRPr>
          </a:p>
          <a:p>
            <a:pPr eaLnBrk="1" hangingPunct="1">
              <a:lnSpc>
                <a:spcPct val="80000"/>
              </a:lnSpc>
            </a:pPr>
            <a:r>
              <a:rPr lang="en-US" sz="1400">
                <a:solidFill>
                  <a:srgbClr val="1E1C11"/>
                </a:solidFill>
                <a:ea typeface="ＭＳ Ｐゴシック" pitchFamily="34" charset="-128"/>
              </a:rPr>
              <a:t>Amazon CloudWatch: </a:t>
            </a:r>
            <a:r>
              <a:rPr lang="en-US" sz="1400">
                <a:solidFill>
                  <a:srgbClr val="1E1C11"/>
                </a:solidFill>
                <a:ea typeface="ＭＳ Ｐゴシック" pitchFamily="34" charset="-128"/>
                <a:hlinkClick r:id="rId3"/>
              </a:rPr>
              <a:t>http://aws.amazon.com/cloudwatch/</a:t>
            </a:r>
            <a:endParaRPr lang="en-US" sz="1400">
              <a:solidFill>
                <a:srgbClr val="1E1C11"/>
              </a:solidFill>
              <a:ea typeface="ＭＳ Ｐゴシック" pitchFamily="34" charset="-128"/>
            </a:endParaRPr>
          </a:p>
          <a:p>
            <a:pPr eaLnBrk="1" hangingPunct="1">
              <a:lnSpc>
                <a:spcPct val="80000"/>
              </a:lnSpc>
            </a:pPr>
            <a:r>
              <a:rPr lang="en-US" sz="1400">
                <a:solidFill>
                  <a:srgbClr val="1E1C11"/>
                </a:solidFill>
                <a:ea typeface="ＭＳ Ｐゴシック" pitchFamily="34" charset="-128"/>
              </a:rPr>
              <a:t>Iperf: </a:t>
            </a:r>
            <a:r>
              <a:rPr lang="en-US" sz="1400">
                <a:solidFill>
                  <a:srgbClr val="1E1C11"/>
                </a:solidFill>
                <a:ea typeface="ＭＳ Ｐゴシック" pitchFamily="34" charset="-128"/>
                <a:hlinkClick r:id="rId4"/>
              </a:rPr>
              <a:t>http://iperf.sourceforge.net/</a:t>
            </a:r>
            <a:endParaRPr lang="en-US" sz="1400">
              <a:solidFill>
                <a:srgbClr val="1E1C11"/>
              </a:solidFill>
              <a:ea typeface="ＭＳ Ｐゴシック" pitchFamily="34" charset="-128"/>
            </a:endParaRPr>
          </a:p>
          <a:p>
            <a:pPr eaLnBrk="1" hangingPunct="1">
              <a:lnSpc>
                <a:spcPct val="80000"/>
              </a:lnSpc>
            </a:pPr>
            <a:endParaRPr lang="en-US" sz="1400">
              <a:solidFill>
                <a:srgbClr val="1E1C11"/>
              </a:solidFill>
              <a:ea typeface="ＭＳ Ｐゴシック" pitchFamily="34" charset="-128"/>
            </a:endParaRPr>
          </a:p>
          <a:p>
            <a:pPr eaLnBrk="1" hangingPunct="1">
              <a:lnSpc>
                <a:spcPct val="80000"/>
              </a:lnSpc>
            </a:pPr>
            <a:endParaRPr lang="en-US" sz="1400">
              <a:solidFill>
                <a:srgbClr val="1E1C11"/>
              </a:solidFill>
              <a:ea typeface="ＭＳ Ｐゴシック" pitchFamily="34" charset="-128"/>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defRPr/>
            </a:pPr>
            <a:r>
              <a:rPr lang="en-US" dirty="0"/>
              <a:t>Cloud Blind References</a:t>
            </a:r>
          </a:p>
        </p:txBody>
      </p:sp>
      <p:sp>
        <p:nvSpPr>
          <p:cNvPr id="3" name="Content Placeholder 2"/>
          <p:cNvSpPr>
            <a:spLocks noGrp="1"/>
          </p:cNvSpPr>
          <p:nvPr>
            <p:ph idx="1"/>
          </p:nvPr>
        </p:nvSpPr>
        <p:spPr>
          <a:xfrm>
            <a:off x="1435100" y="1295400"/>
            <a:ext cx="7499350" cy="4800600"/>
          </a:xfrm>
        </p:spPr>
        <p:txBody>
          <a:bodyPr>
            <a:noAutofit/>
          </a:bodyPr>
          <a:lstStyle/>
          <a:p>
            <a:pPr marL="423863"/>
            <a:r>
              <a:rPr lang="en-US" sz="1200">
                <a:solidFill>
                  <a:srgbClr val="1E1C11"/>
                </a:solidFill>
                <a:ea typeface="ＭＳ Ｐゴシック" pitchFamily="34" charset="-128"/>
              </a:rPr>
              <a:t>L. Ran, A. Helal, and S. Moore, “Drishti: An Integrated Indoor/Outdoor Blind Navigation System and Service,” 2nd IEEE Pervasive Computing Conference (PerCom 04).</a:t>
            </a:r>
          </a:p>
          <a:p>
            <a:pPr marL="423863"/>
            <a:r>
              <a:rPr lang="en-US" sz="1200">
                <a:solidFill>
                  <a:srgbClr val="1E1C11"/>
                </a:solidFill>
                <a:ea typeface="ＭＳ Ｐゴシック" pitchFamily="34" charset="-128"/>
              </a:rPr>
              <a:t>S.Willis, and A. Helal, “RFID Information Grid and Wearable Computing Solution to the Problem of Wayfinding for the Blind User in a Campus Environment,” IEEE International Symposium on Wearable Computers (ISWC 05).</a:t>
            </a:r>
          </a:p>
          <a:p>
            <a:pPr marL="423863"/>
            <a:r>
              <a:rPr lang="en-US" sz="1200">
                <a:solidFill>
                  <a:srgbClr val="1E1C11"/>
                </a:solidFill>
                <a:ea typeface="ＭＳ Ｐゴシック" pitchFamily="34" charset="-128"/>
              </a:rPr>
              <a:t>Y. Sonnenblick. “An Indoor Navigation System for Blind Individuals,” Proceedings of the 13th Annual Conference on Technology and Persons with Disabilities, 1998.</a:t>
            </a:r>
          </a:p>
          <a:p>
            <a:pPr marL="423863"/>
            <a:r>
              <a:rPr lang="en-US" sz="1200">
                <a:solidFill>
                  <a:srgbClr val="1E1C11"/>
                </a:solidFill>
                <a:ea typeface="ＭＳ Ｐゴシック" pitchFamily="34" charset="-128"/>
              </a:rPr>
              <a:t>J. Wilson, B. N. Walker, J. Lindsay, C. Cambias, F. Dellaert. “SWAN: System for Wearable Audio Navigation,” 11th IEEE International Symposium on Wearable Computers, 2007.</a:t>
            </a:r>
          </a:p>
          <a:p>
            <a:pPr marL="423863"/>
            <a:r>
              <a:rPr lang="en-US" sz="1200">
                <a:solidFill>
                  <a:srgbClr val="1E1C11"/>
                </a:solidFill>
                <a:ea typeface="ＭＳ Ｐゴシック" pitchFamily="34" charset="-128"/>
              </a:rPr>
              <a:t>J. Nicholson</a:t>
            </a:r>
            <a:r>
              <a:rPr lang="en-US" sz="1200" b="1">
                <a:solidFill>
                  <a:srgbClr val="1E1C11"/>
                </a:solidFill>
                <a:ea typeface="ＭＳ Ｐゴシック" pitchFamily="34" charset="-128"/>
              </a:rPr>
              <a:t>, </a:t>
            </a:r>
            <a:r>
              <a:rPr lang="en-US" sz="1200">
                <a:solidFill>
                  <a:srgbClr val="1E1C11"/>
                </a:solidFill>
                <a:ea typeface="ＭＳ Ｐゴシック" pitchFamily="34" charset="-128"/>
              </a:rPr>
              <a:t>V. Kulyukin, D. Coster,</a:t>
            </a:r>
            <a:r>
              <a:rPr lang="en-US" sz="1200" b="1">
                <a:solidFill>
                  <a:srgbClr val="1E1C11"/>
                </a:solidFill>
                <a:ea typeface="ＭＳ Ｐゴシック" pitchFamily="34" charset="-128"/>
              </a:rPr>
              <a:t> </a:t>
            </a:r>
            <a:r>
              <a:rPr lang="en-US" sz="1200">
                <a:solidFill>
                  <a:srgbClr val="1E1C11"/>
                </a:solidFill>
                <a:ea typeface="ＭＳ Ｐゴシック" pitchFamily="34" charset="-128"/>
              </a:rPr>
              <a:t>“ShopTalk: Independent Blind Shopping Through Verbal Route Directions and Barcode Scans,”</a:t>
            </a:r>
            <a:r>
              <a:rPr lang="en-US" sz="1200" b="1">
                <a:solidFill>
                  <a:srgbClr val="1E1C11"/>
                </a:solidFill>
                <a:ea typeface="ＭＳ Ｐゴシック" pitchFamily="34" charset="-128"/>
              </a:rPr>
              <a:t> </a:t>
            </a:r>
            <a:r>
              <a:rPr lang="en-US" sz="1200">
                <a:solidFill>
                  <a:srgbClr val="1E1C11"/>
                </a:solidFill>
                <a:ea typeface="ＭＳ Ｐゴシック" pitchFamily="34" charset="-128"/>
              </a:rPr>
              <a:t> The Open Rehabilitation Journal, vol. 2, 2009, pp. 11-23.</a:t>
            </a:r>
          </a:p>
          <a:p>
            <a:pPr marL="423863"/>
            <a:r>
              <a:rPr lang="en-US" sz="1200">
                <a:solidFill>
                  <a:srgbClr val="1E1C11"/>
                </a:solidFill>
                <a:ea typeface="ＭＳ Ｐゴシック" pitchFamily="34" charset="-128"/>
              </a:rPr>
              <a:t>Bach-y-Rita, P., M.E. Tyler and K.A. Kaczmarek. “Seeing with the Brain,” International Journal of Human-Computer Interaction, vol 15,  issue 2,  2003, pp 285-295.</a:t>
            </a:r>
          </a:p>
          <a:p>
            <a:pPr marL="423863"/>
            <a:r>
              <a:rPr lang="en-US" sz="1200">
                <a:solidFill>
                  <a:srgbClr val="1E1C11"/>
                </a:solidFill>
                <a:ea typeface="ＭＳ Ｐゴシック" pitchFamily="34" charset="-128"/>
              </a:rPr>
              <a:t>Y.K. Kim, K.W. Kim, and X.Yang, “Real Time Traffic Light Recognition System for Color Vision Deficiencies,” IEEE International Conference on Mechatronics and Automation (ICMA 07).</a:t>
            </a:r>
          </a:p>
          <a:p>
            <a:pPr marL="423863"/>
            <a:r>
              <a:rPr lang="en-US" sz="1200">
                <a:solidFill>
                  <a:srgbClr val="1E1C11"/>
                </a:solidFill>
                <a:ea typeface="ＭＳ Ｐゴシック" pitchFamily="34" charset="-128"/>
              </a:rPr>
              <a:t>R. Charette, and F. Nashashibi, “Real Time Visual Traffic Lights Recognition Based on Spot Light Detection and Adaptive Traffic Lights Templates,” World Congress and Exhibition on Intelligent Transport Systems and Services (ITS 09). </a:t>
            </a:r>
          </a:p>
          <a:p>
            <a:pPr marL="423863"/>
            <a:r>
              <a:rPr lang="en-US" sz="1200">
                <a:solidFill>
                  <a:srgbClr val="1E1C11"/>
                </a:solidFill>
                <a:ea typeface="ＭＳ Ｐゴシック" pitchFamily="34" charset="-128"/>
              </a:rPr>
              <a:t>A.Ess, B. Leibe, K. Schindler, and L. van Gool, “Moving Obstacle Detection in Highly Dynamic Scenes,” IEEE International Conference on Robotics and Automation (ICRA 09). </a:t>
            </a:r>
          </a:p>
          <a:p>
            <a:pPr marL="423863"/>
            <a:r>
              <a:rPr lang="en-US" sz="1200">
                <a:solidFill>
                  <a:srgbClr val="1E1C11"/>
                </a:solidFill>
                <a:ea typeface="ＭＳ Ｐゴシック" pitchFamily="34" charset="-128"/>
              </a:rPr>
              <a:t>P. Angin, B. Bhargava, R. Ranchal, N. Singh, L. Lilien, L. B. Othmane, “A User-centric Approach for Privacy and Identity Management in Cloud Computing,” submitted to SRDS 2010.</a:t>
            </a:r>
          </a:p>
          <a:p>
            <a:pPr marL="423863">
              <a:buFont typeface="Arial" pitchFamily="34" charset="0"/>
              <a:buNone/>
            </a:pPr>
            <a:endParaRPr lang="en-US" sz="1400">
              <a:solidFill>
                <a:srgbClr val="1E1C11"/>
              </a:solidFill>
              <a:ea typeface="ＭＳ Ｐゴシック" pitchFamily="34" charset="-128"/>
            </a:endParaRPr>
          </a:p>
          <a:p>
            <a:pPr marL="423863"/>
            <a:endParaRPr lang="en-US" sz="1400">
              <a:solidFill>
                <a:srgbClr val="1E1C11"/>
              </a:solidFill>
              <a:ea typeface="ＭＳ Ｐゴシック" pitchFamily="34" charset="-128"/>
            </a:endParaRPr>
          </a:p>
          <a:p>
            <a:pPr marL="423863"/>
            <a:endParaRPr lang="en-US" sz="1400">
              <a:solidFill>
                <a:srgbClr val="1E1C11"/>
              </a:solidFill>
              <a:ea typeface="ＭＳ Ｐゴシック" pitchFamily="34" charset="-128"/>
            </a:endParaRPr>
          </a:p>
          <a:p>
            <a:pPr marL="423863"/>
            <a:endParaRPr lang="en-US" sz="1800">
              <a:solidFill>
                <a:srgbClr val="1E1C11"/>
              </a:solidFill>
              <a:ea typeface="ＭＳ Ｐゴシック" pitchFamily="34" charset="-128"/>
            </a:endParaRPr>
          </a:p>
          <a:p>
            <a:pPr marL="423863"/>
            <a:endParaRPr lang="en-US" sz="1800">
              <a:solidFill>
                <a:srgbClr val="1E1C11"/>
              </a:solidFill>
              <a:ea typeface="ＭＳ Ｐゴシック" pitchFamily="34" charset="-128"/>
            </a:endParaRPr>
          </a:p>
          <a:p>
            <a:pPr marL="423863"/>
            <a:endParaRPr lang="en-US" sz="1800">
              <a:solidFill>
                <a:srgbClr val="1E1C11"/>
              </a:solidFill>
              <a:ea typeface="ＭＳ Ｐゴシック" pitchFamily="34" charset="-128"/>
            </a:endParaRPr>
          </a:p>
          <a:p>
            <a:pPr marL="423863"/>
            <a:endParaRPr lang="en-US" sz="1800">
              <a:solidFill>
                <a:srgbClr val="1E1C11"/>
              </a:solidFill>
              <a:ea typeface="ＭＳ Ｐゴシック"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normAutofit/>
          </a:bodyPr>
          <a:lstStyle/>
          <a:p>
            <a:r>
              <a:rPr lang="en-US">
                <a:solidFill>
                  <a:srgbClr val="1E1C11"/>
                </a:solidFill>
                <a:ea typeface="ＭＳ Ｐゴシック" pitchFamily="34" charset="-128"/>
              </a:rPr>
              <a:t>Can one determine where in the cloud infrastructure an instance is located?</a:t>
            </a:r>
          </a:p>
          <a:p>
            <a:r>
              <a:rPr lang="en-US">
                <a:solidFill>
                  <a:srgbClr val="1E1C11"/>
                </a:solidFill>
                <a:ea typeface="ＭＳ Ｐゴシック" pitchFamily="34" charset="-128"/>
              </a:rPr>
              <a:t>Can one easily determine if two instances are co-resident on the same physical machine?</a:t>
            </a:r>
          </a:p>
          <a:p>
            <a:r>
              <a:rPr lang="en-US">
                <a:solidFill>
                  <a:srgbClr val="1E1C11"/>
                </a:solidFill>
                <a:ea typeface="ＭＳ Ｐゴシック" pitchFamily="34" charset="-128"/>
              </a:rPr>
              <a:t>Can an adversary launch instances that will be co-resident with other user instances?</a:t>
            </a:r>
          </a:p>
          <a:p>
            <a:r>
              <a:rPr lang="en-US">
                <a:solidFill>
                  <a:srgbClr val="1E1C11"/>
                </a:solidFill>
                <a:ea typeface="ＭＳ Ｐゴシック" pitchFamily="34" charset="-128"/>
              </a:rPr>
              <a:t>Can an adversary exploit cross-VM information leakage once co-resident?</a:t>
            </a:r>
          </a:p>
          <a:p>
            <a:pPr>
              <a:buFont typeface="Wingdings 3" pitchFamily="18" charset="2"/>
              <a:buNone/>
            </a:pPr>
            <a:r>
              <a:rPr lang="en-US">
                <a:solidFill>
                  <a:srgbClr val="1E1C11"/>
                </a:solidFill>
                <a:ea typeface="ＭＳ Ｐゴシック" pitchFamily="34" charset="-128"/>
              </a:rPr>
              <a:t>Answer: Yes to all</a:t>
            </a:r>
          </a:p>
          <a:p>
            <a:pPr>
              <a:buFont typeface="Wingdings 3" pitchFamily="18" charset="2"/>
              <a:buNone/>
            </a:pPr>
            <a:endParaRPr lang="en-US">
              <a:solidFill>
                <a:srgbClr val="1E1C11"/>
              </a:solidFill>
              <a:ea typeface="ＭＳ Ｐゴシック" pitchFamily="34" charset="-128"/>
            </a:endParaRPr>
          </a:p>
        </p:txBody>
      </p:sp>
      <p:sp>
        <p:nvSpPr>
          <p:cNvPr id="18435" name="Title 2"/>
          <p:cNvSpPr>
            <a:spLocks noGrp="1"/>
          </p:cNvSpPr>
          <p:nvPr>
            <p:ph type="title"/>
          </p:nvPr>
        </p:nvSpPr>
        <p:spPr/>
        <p:txBody>
          <a:bodyPr/>
          <a:lstStyle/>
          <a:p>
            <a:r>
              <a:rPr lang="en-US">
                <a:solidFill>
                  <a:srgbClr val="1E1C11"/>
                </a:solidFill>
                <a:ea typeface="ＭＳ Ｐゴシック" pitchFamily="34" charset="-128"/>
              </a:rPr>
              <a:t>More on attacks…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722313" y="3100388"/>
            <a:ext cx="7772400" cy="1362075"/>
          </a:xfrm>
        </p:spPr>
        <p:txBody>
          <a:bodyPr/>
          <a:lstStyle/>
          <a:p>
            <a:pPr eaLnBrk="1" hangingPunct="1"/>
            <a:r>
              <a:rPr lang="en-US" cap="none">
                <a:ea typeface="ＭＳ Ｐゴシック" pitchFamily="34" charset="-128"/>
              </a:rPr>
              <a:t>- POLICY LANGUAGE</a:t>
            </a:r>
            <a:br>
              <a:rPr lang="en-US" cap="none">
                <a:ea typeface="ＭＳ Ｐゴシック" pitchFamily="34" charset="-128"/>
              </a:rPr>
            </a:br>
            <a:r>
              <a:rPr lang="en-US" cap="none">
                <a:ea typeface="ＭＳ Ｐゴシック" pitchFamily="34" charset="-128"/>
              </a:rPr>
              <a:t>- CERTIFICATION</a:t>
            </a:r>
            <a:br>
              <a:rPr lang="en-US" cap="none">
                <a:ea typeface="ＭＳ Ｐゴシック" pitchFamily="34" charset="-128"/>
              </a:rPr>
            </a:br>
            <a:r>
              <a:rPr lang="en-US" cap="none">
                <a:ea typeface="ＭＳ Ｐゴシック" pitchFamily="34" charset="-128"/>
              </a:rPr>
              <a:t/>
            </a:r>
            <a:br>
              <a:rPr lang="en-US" cap="none">
                <a:ea typeface="ＭＳ Ｐゴシック" pitchFamily="34" charset="-128"/>
              </a:rPr>
            </a:br>
            <a:endParaRPr lang="en-US" cap="none">
              <a:ea typeface="ＭＳ Ｐゴシック" pitchFamily="34" charset="-128"/>
            </a:endParaRPr>
          </a:p>
        </p:txBody>
      </p:sp>
      <p:sp>
        <p:nvSpPr>
          <p:cNvPr id="3" name="Text Placeholder 2"/>
          <p:cNvSpPr>
            <a:spLocks noGrp="1"/>
          </p:cNvSpPr>
          <p:nvPr>
            <p:ph type="body" idx="1"/>
          </p:nvPr>
        </p:nvSpPr>
        <p:spPr>
          <a:xfrm>
            <a:off x="722313" y="1600200"/>
            <a:ext cx="7772400" cy="1500188"/>
          </a:xfrm>
        </p:spPr>
        <p:txBody>
          <a:bodyPr/>
          <a:lstStyle/>
          <a:p>
            <a:r>
              <a:rPr lang="en-US">
                <a:solidFill>
                  <a:srgbClr val="898989"/>
                </a:solidFill>
                <a:ea typeface="ＭＳ Ｐゴシック" pitchFamily="34" charset="-128"/>
              </a:rPr>
              <a:t>Minimize Lack of Trust</a:t>
            </a:r>
          </a:p>
        </p:txBody>
      </p:sp>
      <p:sp>
        <p:nvSpPr>
          <p:cNvPr id="91140" name="Slide Number Placeholder 3"/>
          <p:cNvSpPr>
            <a:spLocks noGrp="1"/>
          </p:cNvSpPr>
          <p:nvPr>
            <p:ph type="sldNum" sz="quarter" idx="10"/>
          </p:nvPr>
        </p:nvSpPr>
        <p:spPr bwMode="auto">
          <a:noFill/>
          <a:ln>
            <a:miter lim="800000"/>
            <a:headEnd/>
            <a:tailEnd/>
          </a:ln>
        </p:spPr>
        <p:txBody>
          <a:bodyPr/>
          <a:lstStyle/>
          <a:p>
            <a:fld id="{32B5A17E-4358-4256-B4A2-6D3DF0B21DFB}"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dirty="0">
                <a:ea typeface="+mj-ea"/>
              </a:rPr>
              <a:t>Minimize Lack of Trust: </a:t>
            </a:r>
            <a:br>
              <a:rPr lang="en-US" dirty="0">
                <a:ea typeface="+mj-ea"/>
              </a:rPr>
            </a:br>
            <a:r>
              <a:rPr lang="en-US" dirty="0">
                <a:ea typeface="+mj-ea"/>
              </a:rPr>
              <a:t>Policy Language</a:t>
            </a:r>
          </a:p>
        </p:txBody>
      </p:sp>
      <p:sp>
        <p:nvSpPr>
          <p:cNvPr id="92163" name="Rectangle 3"/>
          <p:cNvSpPr>
            <a:spLocks noGrp="1" noChangeArrowheads="1"/>
          </p:cNvSpPr>
          <p:nvPr>
            <p:ph type="body" idx="1"/>
          </p:nvPr>
        </p:nvSpPr>
        <p:spPr/>
        <p:txBody>
          <a:bodyPr/>
          <a:lstStyle/>
          <a:p>
            <a:pPr eaLnBrk="1" hangingPunct="1">
              <a:lnSpc>
                <a:spcPct val="80000"/>
              </a:lnSpc>
            </a:pPr>
            <a:r>
              <a:rPr lang="en-US">
                <a:solidFill>
                  <a:srgbClr val="1E1C11"/>
                </a:solidFill>
                <a:ea typeface="ＭＳ Ｐゴシック" pitchFamily="34" charset="-128"/>
              </a:rPr>
              <a:t>Consumers have specific security needs but don’t have a say-so in how they are handled</a:t>
            </a:r>
          </a:p>
          <a:p>
            <a:pPr lvl="1" eaLnBrk="1" hangingPunct="1">
              <a:lnSpc>
                <a:spcPct val="80000"/>
              </a:lnSpc>
            </a:pPr>
            <a:r>
              <a:rPr lang="en-US">
                <a:solidFill>
                  <a:srgbClr val="1E1C11"/>
                </a:solidFill>
                <a:ea typeface="ＭＳ Ｐゴシック" pitchFamily="34" charset="-128"/>
              </a:rPr>
              <a:t>What the heck is the provider doing for me?</a:t>
            </a:r>
          </a:p>
          <a:p>
            <a:pPr lvl="1" eaLnBrk="1" hangingPunct="1">
              <a:lnSpc>
                <a:spcPct val="80000"/>
              </a:lnSpc>
            </a:pPr>
            <a:r>
              <a:rPr lang="en-US">
                <a:solidFill>
                  <a:srgbClr val="1E1C11"/>
                </a:solidFill>
                <a:ea typeface="ＭＳ Ｐゴシック" pitchFamily="34" charset="-128"/>
              </a:rPr>
              <a:t>Currently consumers cannot dictate their requirements to the provider (SLAs are one-sided)</a:t>
            </a:r>
          </a:p>
          <a:p>
            <a:pPr eaLnBrk="1" hangingPunct="1">
              <a:lnSpc>
                <a:spcPct val="80000"/>
              </a:lnSpc>
            </a:pPr>
            <a:r>
              <a:rPr lang="en-US">
                <a:solidFill>
                  <a:srgbClr val="1E1C11"/>
                </a:solidFill>
                <a:ea typeface="ＭＳ Ｐゴシック" pitchFamily="34" charset="-128"/>
              </a:rPr>
              <a:t>Standard language to convey one’s policies and expectations</a:t>
            </a:r>
          </a:p>
          <a:p>
            <a:pPr lvl="1" eaLnBrk="1" hangingPunct="1">
              <a:lnSpc>
                <a:spcPct val="80000"/>
              </a:lnSpc>
            </a:pPr>
            <a:r>
              <a:rPr lang="en-US">
                <a:solidFill>
                  <a:srgbClr val="1E1C11"/>
                </a:solidFill>
                <a:ea typeface="ＭＳ Ｐゴシック" pitchFamily="34" charset="-128"/>
              </a:rPr>
              <a:t>Agreed upon and upheld by both parties</a:t>
            </a:r>
          </a:p>
          <a:p>
            <a:pPr lvl="1" eaLnBrk="1" hangingPunct="1">
              <a:lnSpc>
                <a:spcPct val="80000"/>
              </a:lnSpc>
            </a:pPr>
            <a:r>
              <a:rPr lang="en-US">
                <a:solidFill>
                  <a:srgbClr val="1E1C11"/>
                </a:solidFill>
                <a:ea typeface="ＭＳ Ｐゴシック" pitchFamily="34" charset="-128"/>
              </a:rPr>
              <a:t>Standard language for representing SLAs</a:t>
            </a:r>
          </a:p>
          <a:p>
            <a:pPr lvl="1" eaLnBrk="1" hangingPunct="1">
              <a:lnSpc>
                <a:spcPct val="80000"/>
              </a:lnSpc>
            </a:pPr>
            <a:r>
              <a:rPr lang="en-US">
                <a:solidFill>
                  <a:srgbClr val="1E1C11"/>
                </a:solidFill>
                <a:ea typeface="ＭＳ Ｐゴシック" pitchFamily="34" charset="-128"/>
              </a:rPr>
              <a:t>Can be used in a intra-cloud environment to realize overarching security posture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What is Privacy?</a:t>
            </a:r>
          </a:p>
        </p:txBody>
      </p:sp>
      <p:sp>
        <p:nvSpPr>
          <p:cNvPr id="71683" name="Content Placeholder 2"/>
          <p:cNvSpPr>
            <a:spLocks noGrp="1"/>
          </p:cNvSpPr>
          <p:nvPr>
            <p:ph idx="1"/>
          </p:nvPr>
        </p:nvSpPr>
        <p:spPr/>
        <p:txBody>
          <a:bodyPr/>
          <a:lstStyle/>
          <a:p>
            <a:pPr eaLnBrk="1" hangingPunct="1"/>
            <a:r>
              <a:rPr lang="en-US" sz="2200">
                <a:solidFill>
                  <a:srgbClr val="1E1C11"/>
                </a:solidFill>
                <a:ea typeface="ＭＳ Ｐゴシック" pitchFamily="34" charset="-128"/>
              </a:rPr>
              <a:t>The concept of privacy varies widely among (and sometimes within) countries, cultures, and jurisdictions. </a:t>
            </a:r>
          </a:p>
          <a:p>
            <a:pPr eaLnBrk="1" hangingPunct="1"/>
            <a:r>
              <a:rPr lang="en-US" sz="2200">
                <a:solidFill>
                  <a:srgbClr val="1E1C11"/>
                </a:solidFill>
                <a:ea typeface="ＭＳ Ｐゴシック" pitchFamily="34" charset="-128"/>
              </a:rPr>
              <a:t>It is shaped by public expectations and legal interpretations; as such, a concise definition is elusive if not impossible. </a:t>
            </a:r>
          </a:p>
          <a:p>
            <a:pPr eaLnBrk="1" hangingPunct="1"/>
            <a:r>
              <a:rPr lang="en-US" sz="2200">
                <a:solidFill>
                  <a:srgbClr val="1E1C11"/>
                </a:solidFill>
                <a:ea typeface="ＭＳ Ｐゴシック" pitchFamily="34" charset="-128"/>
              </a:rPr>
              <a:t>Privacy rights or obligations are related to the collection, use, disclosure, storage, and destruction of personal data (or Personally Identifiable Information—PII). </a:t>
            </a:r>
          </a:p>
          <a:p>
            <a:pPr eaLnBrk="1" hangingPunct="1"/>
            <a:r>
              <a:rPr lang="en-US" sz="2200">
                <a:solidFill>
                  <a:srgbClr val="1E1C11"/>
                </a:solidFill>
                <a:ea typeface="ＭＳ Ｐゴシック" pitchFamily="34" charset="-128"/>
              </a:rPr>
              <a:t>At the end of the day, privacy is about the accountability of organizations to data subjects, as well as the transparency to an organization’s practice around personal information.</a:t>
            </a:r>
          </a:p>
          <a:p>
            <a:pPr eaLnBrk="1" hangingPunct="1"/>
            <a:endParaRPr lang="en-US" sz="2200">
              <a:solidFill>
                <a:srgbClr val="1E1C11"/>
              </a:solidFill>
              <a:ea typeface="ＭＳ Ｐゴシック" pitchFamily="34" charset="-128"/>
            </a:endParaRPr>
          </a:p>
        </p:txBody>
      </p:sp>
      <p:sp>
        <p:nvSpPr>
          <p:cNvPr id="71684" name="Slide Number Placeholder 3"/>
          <p:cNvSpPr>
            <a:spLocks noGrp="1"/>
          </p:cNvSpPr>
          <p:nvPr>
            <p:ph type="sldNum" sz="quarter" idx="10"/>
          </p:nvPr>
        </p:nvSpPr>
        <p:spPr bwMode="auto">
          <a:noFill/>
          <a:ln>
            <a:miter lim="800000"/>
            <a:headEnd/>
            <a:tailEnd/>
          </a:ln>
        </p:spPr>
        <p:txBody>
          <a:bodyPr/>
          <a:lstStyle/>
          <a:p>
            <a:fld id="{A924037A-DD1A-40B1-882C-CDE6005C514A}" type="slidenum">
              <a:rPr lang="en-US"/>
              <a:pPr/>
              <a:t>2</a:t>
            </a:fld>
            <a:endParaRPr lang="en-US"/>
          </a:p>
        </p:txBody>
      </p:sp>
      <p:sp>
        <p:nvSpPr>
          <p:cNvPr id="71685" name="Rectangle 4"/>
          <p:cNvSpPr>
            <a:spLocks noChangeArrowheads="1"/>
          </p:cNvSpPr>
          <p:nvPr/>
        </p:nvSpPr>
        <p:spPr bwMode="auto">
          <a:xfrm>
            <a:off x="36576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Lack of Trust: </a:t>
            </a:r>
            <a:br>
              <a:rPr lang="en-US">
                <a:solidFill>
                  <a:srgbClr val="1E1C11"/>
                </a:solidFill>
                <a:ea typeface="ＭＳ Ｐゴシック" pitchFamily="34" charset="-128"/>
              </a:rPr>
            </a:br>
            <a:r>
              <a:rPr lang="en-US">
                <a:solidFill>
                  <a:srgbClr val="1E1C11"/>
                </a:solidFill>
                <a:ea typeface="ＭＳ Ｐゴシック" pitchFamily="34" charset="-128"/>
              </a:rPr>
              <a:t>Policy Language (Cont.)</a:t>
            </a:r>
          </a:p>
        </p:txBody>
      </p:sp>
      <p:sp>
        <p:nvSpPr>
          <p:cNvPr id="94211" name="Content Placeholder 2"/>
          <p:cNvSpPr>
            <a:spLocks noGrp="1"/>
          </p:cNvSpPr>
          <p:nvPr>
            <p:ph idx="1"/>
          </p:nvPr>
        </p:nvSpPr>
        <p:spPr/>
        <p:txBody>
          <a:bodyPr/>
          <a:lstStyle/>
          <a:p>
            <a:pPr eaLnBrk="1" hangingPunct="1">
              <a:lnSpc>
                <a:spcPct val="80000"/>
              </a:lnSpc>
            </a:pPr>
            <a:r>
              <a:rPr lang="en-US">
                <a:solidFill>
                  <a:srgbClr val="1E1C11"/>
                </a:solidFill>
                <a:ea typeface="ＭＳ Ｐゴシック" pitchFamily="34" charset="-128"/>
              </a:rPr>
              <a:t>Create policy language with the following characteristics: </a:t>
            </a:r>
          </a:p>
          <a:p>
            <a:pPr lvl="1" eaLnBrk="1" hangingPunct="1">
              <a:lnSpc>
                <a:spcPct val="80000"/>
              </a:lnSpc>
            </a:pPr>
            <a:r>
              <a:rPr lang="en-US">
                <a:solidFill>
                  <a:srgbClr val="1E1C11"/>
                </a:solidFill>
                <a:ea typeface="ＭＳ Ｐゴシック" pitchFamily="34" charset="-128"/>
              </a:rPr>
              <a:t>Machine-understandable (or at least processable), </a:t>
            </a:r>
          </a:p>
          <a:p>
            <a:pPr lvl="1" eaLnBrk="1" hangingPunct="1">
              <a:lnSpc>
                <a:spcPct val="80000"/>
              </a:lnSpc>
            </a:pPr>
            <a:r>
              <a:rPr lang="en-US">
                <a:solidFill>
                  <a:srgbClr val="1E1C11"/>
                </a:solidFill>
                <a:ea typeface="ＭＳ Ｐゴシック" pitchFamily="34" charset="-128"/>
              </a:rPr>
              <a:t>Easy to combine/merge and compare </a:t>
            </a:r>
          </a:p>
          <a:p>
            <a:pPr lvl="1" eaLnBrk="1" hangingPunct="1">
              <a:lnSpc>
                <a:spcPct val="80000"/>
              </a:lnSpc>
            </a:pPr>
            <a:r>
              <a:rPr lang="en-US">
                <a:solidFill>
                  <a:srgbClr val="1E1C11"/>
                </a:solidFill>
                <a:ea typeface="ＭＳ Ｐゴシック" pitchFamily="34" charset="-128"/>
              </a:rPr>
              <a:t>Examples of policy statements are, “requires isolation between VMs”, “requires geographical isolation between VMs”, “requires physical separation between other communities/tenants that are in the same industry,” etc. </a:t>
            </a:r>
          </a:p>
          <a:p>
            <a:pPr lvl="1" eaLnBrk="1" hangingPunct="1">
              <a:lnSpc>
                <a:spcPct val="80000"/>
              </a:lnSpc>
            </a:pPr>
            <a:r>
              <a:rPr lang="en-US">
                <a:solidFill>
                  <a:srgbClr val="1E1C11"/>
                </a:solidFill>
                <a:ea typeface="ＭＳ Ｐゴシック" pitchFamily="34" charset="-128"/>
              </a:rPr>
              <a:t>Need a validation tool to check that the policy created in the standard language correctly reflects the policy creator’s intentions (i.e. that the policy language is semantically equivalent to the user’s intentions). </a:t>
            </a:r>
          </a:p>
          <a:p>
            <a:endParaRPr lang="en-US">
              <a:solidFill>
                <a:srgbClr val="1E1C11"/>
              </a:solidFill>
              <a:ea typeface="ＭＳ Ｐゴシック" pitchFamily="34" charset="-128"/>
            </a:endParaRPr>
          </a:p>
        </p:txBody>
      </p:sp>
      <p:sp>
        <p:nvSpPr>
          <p:cNvPr id="94212" name="Slide Number Placeholder 3"/>
          <p:cNvSpPr>
            <a:spLocks noGrp="1"/>
          </p:cNvSpPr>
          <p:nvPr>
            <p:ph type="sldNum" sz="quarter" idx="10"/>
          </p:nvPr>
        </p:nvSpPr>
        <p:spPr bwMode="auto">
          <a:noFill/>
          <a:ln>
            <a:miter lim="800000"/>
            <a:headEnd/>
            <a:tailEnd/>
          </a:ln>
        </p:spPr>
        <p:txBody>
          <a:bodyPr/>
          <a:lstStyle/>
          <a:p>
            <a:fld id="{0701871F-0D7D-42F5-BB8F-4A32DC573697}"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dirty="0">
                <a:ea typeface="+mj-ea"/>
              </a:rPr>
              <a:t>Minimize Lack of Trust: Certification</a:t>
            </a:r>
          </a:p>
        </p:txBody>
      </p:sp>
      <p:sp>
        <p:nvSpPr>
          <p:cNvPr id="14339" name="Rectangle 3"/>
          <p:cNvSpPr>
            <a:spLocks noGrp="1" noChangeArrowheads="1"/>
          </p:cNvSpPr>
          <p:nvPr>
            <p:ph type="body" idx="1"/>
          </p:nvPr>
        </p:nvSpPr>
        <p:spPr/>
        <p:txBody>
          <a:bodyPr/>
          <a:lstStyle/>
          <a:p>
            <a:pPr eaLnBrk="1" hangingPunct="1">
              <a:lnSpc>
                <a:spcPct val="90000"/>
              </a:lnSpc>
              <a:defRPr/>
            </a:pPr>
            <a:r>
              <a:rPr lang="en-US" sz="2800" dirty="0">
                <a:ea typeface="+mn-ea"/>
                <a:cs typeface="+mn-cs"/>
              </a:rPr>
              <a:t>Certification</a:t>
            </a:r>
          </a:p>
          <a:p>
            <a:pPr lvl="1" eaLnBrk="1" hangingPunct="1">
              <a:lnSpc>
                <a:spcPct val="90000"/>
              </a:lnSpc>
              <a:defRPr/>
            </a:pPr>
            <a:r>
              <a:rPr lang="en-US" dirty="0">
                <a:ea typeface="+mn-ea"/>
              </a:rPr>
              <a:t>Some form of reputable, independent, comparable assessment and description of security features and assurance</a:t>
            </a:r>
          </a:p>
          <a:p>
            <a:pPr lvl="1" eaLnBrk="1" hangingPunct="1">
              <a:lnSpc>
                <a:spcPct val="90000"/>
              </a:lnSpc>
              <a:defRPr/>
            </a:pPr>
            <a:r>
              <a:rPr lang="en-US" dirty="0">
                <a:ea typeface="+mn-ea"/>
              </a:rPr>
              <a:t>Sarbanes-Oxley, DIACAP, DISTCAP, etc (are they sufficient for a cloud environment?)</a:t>
            </a:r>
          </a:p>
          <a:p>
            <a:pPr eaLnBrk="1" hangingPunct="1">
              <a:lnSpc>
                <a:spcPct val="90000"/>
              </a:lnSpc>
              <a:defRPr/>
            </a:pPr>
            <a:r>
              <a:rPr lang="en-US" sz="2800" dirty="0">
                <a:ea typeface="+mn-ea"/>
                <a:cs typeface="+mn-cs"/>
              </a:rPr>
              <a:t>Risk assessment</a:t>
            </a:r>
          </a:p>
          <a:p>
            <a:pPr lvl="1" eaLnBrk="1" hangingPunct="1">
              <a:lnSpc>
                <a:spcPct val="90000"/>
              </a:lnSpc>
              <a:defRPr/>
            </a:pPr>
            <a:r>
              <a:rPr lang="en-US" dirty="0">
                <a:ea typeface="+mn-ea"/>
              </a:rPr>
              <a:t>Performed by certified third parties</a:t>
            </a:r>
          </a:p>
          <a:p>
            <a:pPr lvl="1" eaLnBrk="1" hangingPunct="1">
              <a:lnSpc>
                <a:spcPct val="90000"/>
              </a:lnSpc>
              <a:defRPr/>
            </a:pPr>
            <a:r>
              <a:rPr lang="en-US" dirty="0">
                <a:ea typeface="+mn-ea"/>
              </a:rPr>
              <a:t>Provides consumers with additional assurance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722313" y="3100388"/>
            <a:ext cx="7772400" cy="1362075"/>
          </a:xfrm>
        </p:spPr>
        <p:txBody>
          <a:bodyPr/>
          <a:lstStyle/>
          <a:p>
            <a:pPr eaLnBrk="1" hangingPunct="1"/>
            <a:r>
              <a:rPr lang="en-US" cap="none">
                <a:ea typeface="ＭＳ Ｐゴシック" pitchFamily="34" charset="-128"/>
              </a:rPr>
              <a:t>- MONITORING</a:t>
            </a:r>
            <a:br>
              <a:rPr lang="en-US" cap="none">
                <a:ea typeface="ＭＳ Ｐゴシック" pitchFamily="34" charset="-128"/>
              </a:rPr>
            </a:br>
            <a:r>
              <a:rPr lang="en-US" cap="none">
                <a:ea typeface="ＭＳ Ｐゴシック" pitchFamily="34" charset="-128"/>
              </a:rPr>
              <a:t>- UTILIZING DIFFERENT CLOUDS</a:t>
            </a:r>
            <a:br>
              <a:rPr lang="en-US" cap="none">
                <a:ea typeface="ＭＳ Ｐゴシック" pitchFamily="34" charset="-128"/>
              </a:rPr>
            </a:br>
            <a:r>
              <a:rPr lang="en-US" cap="none">
                <a:ea typeface="ＭＳ Ｐゴシック" pitchFamily="34" charset="-128"/>
              </a:rPr>
              <a:t>- ACCESS CONTROL MANAGEMENT</a:t>
            </a:r>
            <a:br>
              <a:rPr lang="en-US" cap="none">
                <a:ea typeface="ＭＳ Ｐゴシック" pitchFamily="34" charset="-128"/>
              </a:rPr>
            </a:br>
            <a:r>
              <a:rPr lang="en-US" cap="none">
                <a:ea typeface="ＭＳ Ｐゴシック" pitchFamily="34" charset="-128"/>
              </a:rPr>
              <a:t>- IDENTITY MANAGEMENT (IDM)</a:t>
            </a:r>
            <a:br>
              <a:rPr lang="en-US" cap="none">
                <a:ea typeface="ＭＳ Ｐゴシック" pitchFamily="34" charset="-128"/>
              </a:rPr>
            </a:br>
            <a:r>
              <a:rPr lang="en-US" cap="none">
                <a:ea typeface="ＭＳ Ｐゴシック" pitchFamily="34" charset="-128"/>
              </a:rPr>
              <a:t/>
            </a:r>
            <a:br>
              <a:rPr lang="en-US" cap="none">
                <a:ea typeface="ＭＳ Ｐゴシック" pitchFamily="34" charset="-128"/>
              </a:rPr>
            </a:br>
            <a:r>
              <a:rPr lang="en-US" cap="none">
                <a:ea typeface="ＭＳ Ｐゴシック" pitchFamily="34" charset="-128"/>
              </a:rPr>
              <a:t/>
            </a:r>
            <a:br>
              <a:rPr lang="en-US" cap="none">
                <a:ea typeface="ＭＳ Ｐゴシック" pitchFamily="34" charset="-128"/>
              </a:rPr>
            </a:br>
            <a:endParaRPr lang="en-US" cap="none">
              <a:ea typeface="ＭＳ Ｐゴシック" pitchFamily="34" charset="-128"/>
            </a:endParaRPr>
          </a:p>
        </p:txBody>
      </p:sp>
      <p:sp>
        <p:nvSpPr>
          <p:cNvPr id="3" name="Text Placeholder 2"/>
          <p:cNvSpPr>
            <a:spLocks noGrp="1"/>
          </p:cNvSpPr>
          <p:nvPr>
            <p:ph type="body" idx="1"/>
          </p:nvPr>
        </p:nvSpPr>
        <p:spPr>
          <a:xfrm>
            <a:off x="609600" y="762000"/>
            <a:ext cx="7772400" cy="1500188"/>
          </a:xfrm>
        </p:spPr>
        <p:txBody>
          <a:bodyPr/>
          <a:lstStyle/>
          <a:p>
            <a:r>
              <a:rPr lang="en-US">
                <a:solidFill>
                  <a:srgbClr val="898989"/>
                </a:solidFill>
                <a:ea typeface="ＭＳ Ｐゴシック" pitchFamily="34" charset="-128"/>
              </a:rPr>
              <a:t>Minimize Loss of Control </a:t>
            </a:r>
          </a:p>
        </p:txBody>
      </p:sp>
      <p:sp>
        <p:nvSpPr>
          <p:cNvPr id="96260" name="Slide Number Placeholder 3"/>
          <p:cNvSpPr>
            <a:spLocks noGrp="1"/>
          </p:cNvSpPr>
          <p:nvPr>
            <p:ph type="sldNum" sz="quarter" idx="10"/>
          </p:nvPr>
        </p:nvSpPr>
        <p:spPr bwMode="auto">
          <a:noFill/>
          <a:ln>
            <a:miter lim="800000"/>
            <a:headEnd/>
            <a:tailEnd/>
          </a:ln>
        </p:spPr>
        <p:txBody>
          <a:bodyPr/>
          <a:lstStyle/>
          <a:p>
            <a:fld id="{0A296D98-6215-4BC8-A6DF-DB184785ED1D}"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dirty="0">
                <a:ea typeface="+mj-ea"/>
              </a:rPr>
              <a:t>Minimize Loss of Control</a:t>
            </a:r>
            <a:r>
              <a:rPr lang="en-US">
                <a:ea typeface="+mj-ea"/>
              </a:rPr>
              <a:t>: </a:t>
            </a:r>
            <a:br>
              <a:rPr lang="en-US">
                <a:ea typeface="+mj-ea"/>
              </a:rPr>
            </a:br>
            <a:r>
              <a:rPr lang="en-US">
                <a:ea typeface="+mj-ea"/>
              </a:rPr>
              <a:t>Monitoring</a:t>
            </a:r>
            <a:endParaRPr lang="en-US" dirty="0">
              <a:ea typeface="+mj-ea"/>
            </a:endParaRPr>
          </a:p>
        </p:txBody>
      </p:sp>
      <p:sp>
        <p:nvSpPr>
          <p:cNvPr id="16387" name="Rectangle 3"/>
          <p:cNvSpPr>
            <a:spLocks noGrp="1" noChangeArrowheads="1"/>
          </p:cNvSpPr>
          <p:nvPr>
            <p:ph type="body" idx="1"/>
          </p:nvPr>
        </p:nvSpPr>
        <p:spPr>
          <a:xfrm>
            <a:off x="457200" y="1524000"/>
            <a:ext cx="8229600" cy="4953000"/>
          </a:xfrm>
        </p:spPr>
        <p:txBody>
          <a:bodyPr/>
          <a:lstStyle/>
          <a:p>
            <a:pPr eaLnBrk="1" hangingPunct="1">
              <a:lnSpc>
                <a:spcPct val="80000"/>
              </a:lnSpc>
              <a:defRPr/>
            </a:pPr>
            <a:r>
              <a:rPr lang="en-US" dirty="0">
                <a:ea typeface="+mn-ea"/>
                <a:cs typeface="+mn-cs"/>
              </a:rPr>
              <a:t>Cloud consumer needs situational awareness for critical applications</a:t>
            </a:r>
          </a:p>
          <a:p>
            <a:pPr lvl="1" eaLnBrk="1" hangingPunct="1">
              <a:lnSpc>
                <a:spcPct val="80000"/>
              </a:lnSpc>
              <a:defRPr/>
            </a:pPr>
            <a:r>
              <a:rPr lang="en-US" dirty="0">
                <a:ea typeface="+mn-ea"/>
              </a:rPr>
              <a:t>When underlying components fail, what is the effect of the failure to the mission logic</a:t>
            </a:r>
          </a:p>
          <a:p>
            <a:pPr lvl="1" eaLnBrk="1" hangingPunct="1">
              <a:lnSpc>
                <a:spcPct val="80000"/>
              </a:lnSpc>
              <a:defRPr/>
            </a:pPr>
            <a:r>
              <a:rPr lang="en-US" dirty="0">
                <a:ea typeface="+mn-ea"/>
              </a:rPr>
              <a:t>What recovery measures can be taken (by provider and consumer)</a:t>
            </a:r>
          </a:p>
          <a:p>
            <a:pPr eaLnBrk="1" hangingPunct="1">
              <a:lnSpc>
                <a:spcPct val="80000"/>
              </a:lnSpc>
              <a:defRPr/>
            </a:pPr>
            <a:r>
              <a:rPr lang="en-US" dirty="0">
                <a:ea typeface="+mn-ea"/>
                <a:cs typeface="+mn-cs"/>
              </a:rPr>
              <a:t>Requires an application-specific run-time monitoring and management tool for the consumer</a:t>
            </a:r>
          </a:p>
          <a:p>
            <a:pPr lvl="1" eaLnBrk="1" hangingPunct="1">
              <a:lnSpc>
                <a:spcPct val="80000"/>
              </a:lnSpc>
              <a:defRPr/>
            </a:pPr>
            <a:r>
              <a:rPr lang="en-US" dirty="0">
                <a:ea typeface="+mn-ea"/>
              </a:rPr>
              <a:t>The cloud consumer and cloud provider have different views of the system</a:t>
            </a:r>
          </a:p>
          <a:p>
            <a:pPr lvl="1" eaLnBrk="1" hangingPunct="1">
              <a:lnSpc>
                <a:spcPct val="80000"/>
              </a:lnSpc>
              <a:defRPr/>
            </a:pPr>
            <a:r>
              <a:rPr lang="en-US" dirty="0">
                <a:ea typeface="+mn-ea"/>
              </a:rPr>
              <a:t>Enable both the provider and tenants to monitor the components in the cloud that are under </a:t>
            </a:r>
            <a:r>
              <a:rPr lang="en-US">
                <a:ea typeface="+mn-ea"/>
              </a:rPr>
              <a:t>their control</a:t>
            </a:r>
            <a:endParaRPr lang="en-US" dirty="0">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a:t>
            </a:r>
            <a:br>
              <a:rPr lang="en-US">
                <a:solidFill>
                  <a:srgbClr val="1E1C11"/>
                </a:solidFill>
                <a:ea typeface="ＭＳ Ｐゴシック" pitchFamily="34" charset="-128"/>
              </a:rPr>
            </a:br>
            <a:r>
              <a:rPr lang="en-US">
                <a:solidFill>
                  <a:srgbClr val="1E1C11"/>
                </a:solidFill>
                <a:ea typeface="ＭＳ Ｐゴシック" pitchFamily="34" charset="-128"/>
              </a:rPr>
              <a:t>Monitoring (Cont.)</a:t>
            </a:r>
          </a:p>
        </p:txBody>
      </p:sp>
      <p:sp>
        <p:nvSpPr>
          <p:cNvPr id="99331" name="Slide Number Placeholder 3"/>
          <p:cNvSpPr>
            <a:spLocks noGrp="1"/>
          </p:cNvSpPr>
          <p:nvPr>
            <p:ph type="sldNum" sz="quarter" idx="10"/>
          </p:nvPr>
        </p:nvSpPr>
        <p:spPr bwMode="auto">
          <a:noFill/>
          <a:ln>
            <a:miter lim="800000"/>
            <a:headEnd/>
            <a:tailEnd/>
          </a:ln>
        </p:spPr>
        <p:txBody>
          <a:bodyPr/>
          <a:lstStyle/>
          <a:p>
            <a:fld id="{3F9E3B5A-846B-4A9B-898E-56A7AF4986B5}" type="slidenum">
              <a:rPr lang="en-US"/>
              <a:pPr/>
              <a:t>24</a:t>
            </a:fld>
            <a:endParaRPr lang="en-US"/>
          </a:p>
        </p:txBody>
      </p:sp>
      <p:sp>
        <p:nvSpPr>
          <p:cNvPr id="99332" name="Rectangle 3"/>
          <p:cNvSpPr txBox="1">
            <a:spLocks noChangeArrowheads="1"/>
          </p:cNvSpPr>
          <p:nvPr/>
        </p:nvSpPr>
        <p:spPr bwMode="auto">
          <a:xfrm>
            <a:off x="457200" y="1524000"/>
            <a:ext cx="8229600" cy="4953000"/>
          </a:xfrm>
          <a:prstGeom prst="rect">
            <a:avLst/>
          </a:prstGeom>
          <a:noFill/>
          <a:ln w="9525">
            <a:noFill/>
            <a:miter lim="800000"/>
            <a:headEnd/>
            <a:tailEnd/>
          </a:ln>
        </p:spPr>
        <p:txBody>
          <a:bodyPr/>
          <a:lstStyle/>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Provide mechanisms that enable the provider to act on attacks he can handle.</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infrastructure remapping (create new or move existing fault domains)</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shutting down offending components or targets (and assisting tenants with porting if necessary</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Repairs</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Provide mechanisms that enable the consumer to act on attacks that he can handle (application-level monitoring).</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RAdAC (Risk-adaptable Access Control)</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VM porting with remote attestation of target physical host</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Provide ability to move the user’s application to another cloud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a:ea typeface="ＭＳ Ｐゴシック" pitchFamily="34" charset="-128"/>
              </a:rPr>
              <a:t>Minimize Loss of Control: </a:t>
            </a:r>
            <a:br>
              <a:rPr lang="en-US">
                <a:ea typeface="ＭＳ Ｐゴシック" pitchFamily="34" charset="-128"/>
              </a:rPr>
            </a:br>
            <a:r>
              <a:rPr lang="en-US">
                <a:ea typeface="ＭＳ Ｐゴシック" pitchFamily="34" charset="-128"/>
              </a:rPr>
              <a:t>Utilize Different Clouds</a:t>
            </a:r>
          </a:p>
        </p:txBody>
      </p:sp>
      <p:sp>
        <p:nvSpPr>
          <p:cNvPr id="100355" name="Rectangle 3"/>
          <p:cNvSpPr>
            <a:spLocks noGrp="1" noChangeArrowheads="1"/>
          </p:cNvSpPr>
          <p:nvPr>
            <p:ph type="body" idx="4294967295"/>
          </p:nvPr>
        </p:nvSpPr>
        <p:spPr/>
        <p:txBody>
          <a:bodyPr/>
          <a:lstStyle/>
          <a:p>
            <a:pPr eaLnBrk="1" hangingPunct="1">
              <a:lnSpc>
                <a:spcPct val="80000"/>
              </a:lnSpc>
            </a:pPr>
            <a:r>
              <a:rPr lang="en-US">
                <a:ea typeface="ＭＳ Ｐゴシック" pitchFamily="34" charset="-128"/>
              </a:rPr>
              <a:t>The concept of ‘Don’t put all your eggs in one basket’</a:t>
            </a:r>
          </a:p>
          <a:p>
            <a:pPr lvl="1" eaLnBrk="1" hangingPunct="1">
              <a:lnSpc>
                <a:spcPct val="80000"/>
              </a:lnSpc>
            </a:pPr>
            <a:r>
              <a:rPr lang="en-US" sz="2000">
                <a:ea typeface="ＭＳ Ｐゴシック" pitchFamily="34" charset="-128"/>
              </a:rPr>
              <a:t>Consumer may use services from different clouds through an intra-cloud or multi-cloud architecture</a:t>
            </a:r>
          </a:p>
          <a:p>
            <a:pPr lvl="1" eaLnBrk="1" hangingPunct="1">
              <a:lnSpc>
                <a:spcPct val="80000"/>
              </a:lnSpc>
            </a:pPr>
            <a:r>
              <a:rPr lang="en-US" sz="2000">
                <a:ea typeface="ＭＳ Ｐゴシック" pitchFamily="34" charset="-128"/>
              </a:rPr>
              <a:t>Propose a multi-cloud or intra-cloud architecture in which consumers</a:t>
            </a:r>
          </a:p>
          <a:p>
            <a:pPr lvl="2" eaLnBrk="1" hangingPunct="1">
              <a:lnSpc>
                <a:spcPct val="80000"/>
              </a:lnSpc>
            </a:pPr>
            <a:r>
              <a:rPr lang="en-US" sz="1800">
                <a:ea typeface="ＭＳ Ｐゴシック" pitchFamily="34" charset="-128"/>
              </a:rPr>
              <a:t>Spread the risk</a:t>
            </a:r>
          </a:p>
          <a:p>
            <a:pPr lvl="2" eaLnBrk="1" hangingPunct="1">
              <a:lnSpc>
                <a:spcPct val="80000"/>
              </a:lnSpc>
            </a:pPr>
            <a:r>
              <a:rPr lang="en-US" sz="1800">
                <a:ea typeface="ＭＳ Ｐゴシック" pitchFamily="34" charset="-128"/>
              </a:rPr>
              <a:t>Increase redundancy (per-task or per-application)</a:t>
            </a:r>
          </a:p>
          <a:p>
            <a:pPr lvl="2" eaLnBrk="1" hangingPunct="1">
              <a:lnSpc>
                <a:spcPct val="80000"/>
              </a:lnSpc>
            </a:pPr>
            <a:r>
              <a:rPr lang="en-US" sz="1800">
                <a:ea typeface="ＭＳ Ｐゴシック" pitchFamily="34" charset="-128"/>
              </a:rPr>
              <a:t>Increase chance of mission completion for critical applications</a:t>
            </a:r>
          </a:p>
          <a:p>
            <a:pPr lvl="1" eaLnBrk="1" hangingPunct="1">
              <a:lnSpc>
                <a:spcPct val="80000"/>
              </a:lnSpc>
            </a:pPr>
            <a:r>
              <a:rPr lang="en-US" sz="2000">
                <a:ea typeface="ＭＳ Ｐゴシック" pitchFamily="34" charset="-128"/>
              </a:rPr>
              <a:t>Possible issues to consider:</a:t>
            </a:r>
          </a:p>
          <a:p>
            <a:pPr lvl="2" eaLnBrk="1" hangingPunct="1">
              <a:lnSpc>
                <a:spcPct val="80000"/>
              </a:lnSpc>
            </a:pPr>
            <a:r>
              <a:rPr lang="en-US" sz="1800">
                <a:ea typeface="ＭＳ Ｐゴシック" pitchFamily="34" charset="-128"/>
              </a:rPr>
              <a:t>Policy incompatibility (combined, what is the overarching policy?)</a:t>
            </a:r>
          </a:p>
          <a:p>
            <a:pPr lvl="2" eaLnBrk="1" hangingPunct="1">
              <a:lnSpc>
                <a:spcPct val="80000"/>
              </a:lnSpc>
            </a:pPr>
            <a:r>
              <a:rPr lang="en-US" sz="1800">
                <a:ea typeface="ＭＳ Ｐゴシック" pitchFamily="34" charset="-128"/>
              </a:rPr>
              <a:t>Data dependency between clouds</a:t>
            </a:r>
          </a:p>
          <a:p>
            <a:pPr lvl="2" eaLnBrk="1" hangingPunct="1">
              <a:lnSpc>
                <a:spcPct val="80000"/>
              </a:lnSpc>
            </a:pPr>
            <a:r>
              <a:rPr lang="en-US" sz="1800">
                <a:ea typeface="ＭＳ Ｐゴシック" pitchFamily="34" charset="-128"/>
              </a:rPr>
              <a:t>Differing data semantics across clouds</a:t>
            </a:r>
          </a:p>
          <a:p>
            <a:pPr lvl="2" eaLnBrk="1" hangingPunct="1">
              <a:lnSpc>
                <a:spcPct val="80000"/>
              </a:lnSpc>
            </a:pPr>
            <a:r>
              <a:rPr lang="en-US" sz="1800">
                <a:ea typeface="ＭＳ Ｐゴシック" pitchFamily="34" charset="-128"/>
              </a:rPr>
              <a:t>Knowing when to utilize the redundancy feature (monitoring technology)</a:t>
            </a:r>
          </a:p>
          <a:p>
            <a:pPr lvl="2" eaLnBrk="1" hangingPunct="1">
              <a:lnSpc>
                <a:spcPct val="80000"/>
              </a:lnSpc>
            </a:pPr>
            <a:r>
              <a:rPr lang="en-US" sz="1800">
                <a:ea typeface="ＭＳ Ｐゴシック" pitchFamily="34" charset="-128"/>
              </a:rPr>
              <a:t>Is it worth it to spread your sensitive data across multiple clouds?</a:t>
            </a:r>
          </a:p>
          <a:p>
            <a:pPr lvl="3" eaLnBrk="1" hangingPunct="1">
              <a:lnSpc>
                <a:spcPct val="80000"/>
              </a:lnSpc>
            </a:pPr>
            <a:r>
              <a:rPr lang="en-US" sz="1600">
                <a:ea typeface="ＭＳ Ｐゴシック" pitchFamily="34" charset="-128"/>
              </a:rPr>
              <a:t>Redundancy could increase risk of exposure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noAutofit/>
          </a:bodyPr>
          <a:lstStyle/>
          <a:p>
            <a:pPr eaLnBrk="1" hangingPunct="1">
              <a:defRPr/>
            </a:pPr>
            <a:r>
              <a:rPr lang="en-US" dirty="0">
                <a:ea typeface="+mj-ea"/>
              </a:rPr>
              <a:t>Minimize Loss of Control: </a:t>
            </a:r>
            <a:br>
              <a:rPr lang="en-US" dirty="0">
                <a:ea typeface="+mj-ea"/>
              </a:rPr>
            </a:br>
            <a:r>
              <a:rPr lang="en-US" dirty="0">
                <a:ea typeface="+mj-ea"/>
              </a:rPr>
              <a:t>Access Control</a:t>
            </a:r>
          </a:p>
        </p:txBody>
      </p:sp>
      <p:sp>
        <p:nvSpPr>
          <p:cNvPr id="102403" name="Rectangle 3"/>
          <p:cNvSpPr>
            <a:spLocks noGrp="1" noChangeArrowheads="1"/>
          </p:cNvSpPr>
          <p:nvPr>
            <p:ph type="body" idx="1"/>
          </p:nvPr>
        </p:nvSpPr>
        <p:spPr>
          <a:xfrm>
            <a:off x="457200" y="1265238"/>
            <a:ext cx="8229600" cy="5059362"/>
          </a:xfrm>
        </p:spPr>
        <p:txBody>
          <a:bodyPr/>
          <a:lstStyle/>
          <a:p>
            <a:pPr eaLnBrk="1" hangingPunct="1">
              <a:lnSpc>
                <a:spcPct val="80000"/>
              </a:lnSpc>
            </a:pPr>
            <a:r>
              <a:rPr lang="en-US">
                <a:solidFill>
                  <a:srgbClr val="1E1C11"/>
                </a:solidFill>
                <a:ea typeface="ＭＳ Ｐゴシック" pitchFamily="34" charset="-128"/>
              </a:rPr>
              <a:t>Many possible layers of access control</a:t>
            </a:r>
          </a:p>
          <a:p>
            <a:pPr lvl="1" eaLnBrk="1" hangingPunct="1">
              <a:lnSpc>
                <a:spcPct val="80000"/>
              </a:lnSpc>
            </a:pPr>
            <a:r>
              <a:rPr lang="en-US" sz="2000">
                <a:solidFill>
                  <a:srgbClr val="1E1C11"/>
                </a:solidFill>
                <a:ea typeface="ＭＳ Ｐゴシック" pitchFamily="34" charset="-128"/>
              </a:rPr>
              <a:t>E.g. access to the cloud, access to servers, access to services, access to databases (direct and queries via web services), access to VMs, and access to objects within a VM</a:t>
            </a:r>
          </a:p>
          <a:p>
            <a:pPr lvl="1" eaLnBrk="1" hangingPunct="1">
              <a:lnSpc>
                <a:spcPct val="80000"/>
              </a:lnSpc>
            </a:pPr>
            <a:r>
              <a:rPr lang="en-US" sz="2000">
                <a:solidFill>
                  <a:srgbClr val="1E1C11"/>
                </a:solidFill>
                <a:ea typeface="ＭＳ Ｐゴシック" pitchFamily="34" charset="-128"/>
              </a:rPr>
              <a:t>Depending on the deployment model used, some of these will be controlled by the provider and others by the consumer </a:t>
            </a:r>
          </a:p>
          <a:p>
            <a:pPr eaLnBrk="1" hangingPunct="1">
              <a:lnSpc>
                <a:spcPct val="80000"/>
              </a:lnSpc>
            </a:pPr>
            <a:r>
              <a:rPr lang="en-US">
                <a:solidFill>
                  <a:srgbClr val="1E1C11"/>
                </a:solidFill>
                <a:ea typeface="ＭＳ Ｐゴシック" pitchFamily="34" charset="-128"/>
              </a:rPr>
              <a:t>Regardless of deployment model, provider needs to manage the user authentication and access control procedures (to the cloud) </a:t>
            </a:r>
          </a:p>
          <a:p>
            <a:pPr lvl="1" eaLnBrk="1" hangingPunct="1">
              <a:lnSpc>
                <a:spcPct val="80000"/>
              </a:lnSpc>
            </a:pPr>
            <a:r>
              <a:rPr lang="en-US" sz="2000">
                <a:solidFill>
                  <a:srgbClr val="1E1C11"/>
                </a:solidFill>
                <a:ea typeface="ＭＳ Ｐゴシック" pitchFamily="34" charset="-128"/>
              </a:rPr>
              <a:t>Federated Identity Management: access control management burden still lies with the provider </a:t>
            </a:r>
          </a:p>
          <a:p>
            <a:pPr lvl="1" eaLnBrk="1" hangingPunct="1">
              <a:lnSpc>
                <a:spcPct val="80000"/>
              </a:lnSpc>
            </a:pPr>
            <a:r>
              <a:rPr lang="en-US" sz="2000">
                <a:solidFill>
                  <a:srgbClr val="1E1C11"/>
                </a:solidFill>
                <a:ea typeface="ＭＳ Ｐゴシック" pitchFamily="34" charset="-128"/>
              </a:rPr>
              <a:t>Requires user to place a large amount of trust on the provider in terms of security, management, and maintenance of access control policies. This can be burdensome when numerous users from different organizations with different access control policies, are involved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a:t>
            </a:r>
            <a:br>
              <a:rPr lang="en-US">
                <a:solidFill>
                  <a:srgbClr val="1E1C11"/>
                </a:solidFill>
                <a:ea typeface="ＭＳ Ｐゴシック" pitchFamily="34" charset="-128"/>
              </a:rPr>
            </a:br>
            <a:r>
              <a:rPr lang="en-US">
                <a:solidFill>
                  <a:srgbClr val="1E1C11"/>
                </a:solidFill>
                <a:ea typeface="ＭＳ Ｐゴシック" pitchFamily="34" charset="-128"/>
              </a:rPr>
              <a:t>Access Control (Cont.)</a:t>
            </a:r>
          </a:p>
        </p:txBody>
      </p:sp>
      <p:sp>
        <p:nvSpPr>
          <p:cNvPr id="104451" name="Slide Number Placeholder 3"/>
          <p:cNvSpPr>
            <a:spLocks noGrp="1"/>
          </p:cNvSpPr>
          <p:nvPr>
            <p:ph type="sldNum" sz="quarter" idx="10"/>
          </p:nvPr>
        </p:nvSpPr>
        <p:spPr bwMode="auto">
          <a:noFill/>
          <a:ln>
            <a:miter lim="800000"/>
            <a:headEnd/>
            <a:tailEnd/>
          </a:ln>
        </p:spPr>
        <p:txBody>
          <a:bodyPr/>
          <a:lstStyle/>
          <a:p>
            <a:fld id="{B351305D-5316-43F9-A274-F1FBF081B7E8}" type="slidenum">
              <a:rPr lang="en-US"/>
              <a:pPr/>
              <a:t>27</a:t>
            </a:fld>
            <a:endParaRPr lang="en-US"/>
          </a:p>
        </p:txBody>
      </p:sp>
      <p:sp>
        <p:nvSpPr>
          <p:cNvPr id="104452" name="Rectangle 3"/>
          <p:cNvSpPr txBox="1">
            <a:spLocks noChangeArrowheads="1"/>
          </p:cNvSpPr>
          <p:nvPr/>
        </p:nvSpPr>
        <p:spPr bwMode="auto">
          <a:xfrm>
            <a:off x="457200" y="1447800"/>
            <a:ext cx="8229600" cy="5059363"/>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pPr>
            <a:r>
              <a:rPr lang="en-US" sz="2400">
                <a:solidFill>
                  <a:srgbClr val="1E1C11"/>
                </a:solidFill>
                <a:latin typeface="Comic Sans MS" pitchFamily="66" charset="0"/>
              </a:rPr>
              <a:t>Consumer-managed access control </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Consumer retains decision-making process to retain some control, requiring less trust of the provider (i.e. PDP is in consumer’s domain)</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Should be at least as secure as the traditional access control model. </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Facebook and Google Apps do this to some degree, but not enough control</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Applicability to privacy of patient health records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143000" y="2971800"/>
            <a:ext cx="990600" cy="2209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Comic Sans MS" pitchFamily="66" charset="0"/>
              </a:rPr>
              <a:t>PEP</a:t>
            </a:r>
          </a:p>
          <a:p>
            <a:pPr algn="ctr"/>
            <a:r>
              <a:rPr lang="en-US" sz="1000">
                <a:latin typeface="Comic Sans MS" pitchFamily="66" charset="0"/>
              </a:rPr>
              <a:t>(intercepts all </a:t>
            </a:r>
          </a:p>
          <a:p>
            <a:pPr algn="ctr"/>
            <a:r>
              <a:rPr lang="en-US" sz="1000">
                <a:latin typeface="Comic Sans MS" pitchFamily="66" charset="0"/>
              </a:rPr>
              <a:t>resource </a:t>
            </a:r>
          </a:p>
          <a:p>
            <a:pPr algn="ctr"/>
            <a:r>
              <a:rPr lang="en-US" sz="1000">
                <a:latin typeface="Comic Sans MS" pitchFamily="66" charset="0"/>
              </a:rPr>
              <a:t>access requests</a:t>
            </a:r>
          </a:p>
          <a:p>
            <a:pPr algn="ctr"/>
            <a:r>
              <a:rPr lang="en-US" sz="1000">
                <a:latin typeface="Comic Sans MS" pitchFamily="66" charset="0"/>
              </a:rPr>
              <a:t>from all client </a:t>
            </a:r>
          </a:p>
          <a:p>
            <a:pPr algn="ctr"/>
            <a:r>
              <a:rPr lang="en-US" sz="1000">
                <a:latin typeface="Comic Sans MS" pitchFamily="66" charset="0"/>
              </a:rPr>
              <a:t>domains)</a:t>
            </a:r>
          </a:p>
        </p:txBody>
      </p:sp>
      <p:sp>
        <p:nvSpPr>
          <p:cNvPr id="105475" name="Rectangle 3"/>
          <p:cNvSpPr>
            <a:spLocks noChangeArrowheads="1"/>
          </p:cNvSpPr>
          <p:nvPr/>
        </p:nvSpPr>
        <p:spPr bwMode="auto">
          <a:xfrm>
            <a:off x="6705600" y="3733800"/>
            <a:ext cx="762000" cy="1066800"/>
          </a:xfrm>
          <a:prstGeom prst="rect">
            <a:avLst/>
          </a:prstGeom>
          <a:solidFill>
            <a:schemeClr val="accent1"/>
          </a:solidFill>
          <a:ln w="9525">
            <a:solidFill>
              <a:schemeClr val="tx1"/>
            </a:solidFill>
            <a:miter lim="800000"/>
            <a:headEnd/>
            <a:tailEnd/>
          </a:ln>
        </p:spPr>
        <p:txBody>
          <a:bodyPr wrap="none" anchor="ctr"/>
          <a:lstStyle/>
          <a:p>
            <a:pPr algn="ctr">
              <a:lnSpc>
                <a:spcPct val="75000"/>
              </a:lnSpc>
            </a:pPr>
            <a:r>
              <a:rPr lang="en-US" sz="1400">
                <a:latin typeface="Comic Sans MS" pitchFamily="66" charset="0"/>
              </a:rPr>
              <a:t>PDP</a:t>
            </a:r>
          </a:p>
          <a:p>
            <a:pPr algn="ctr">
              <a:lnSpc>
                <a:spcPct val="75000"/>
              </a:lnSpc>
            </a:pPr>
            <a:r>
              <a:rPr lang="en-US" sz="900">
                <a:latin typeface="Comic Sans MS" pitchFamily="66" charset="0"/>
              </a:rPr>
              <a:t>for cloud </a:t>
            </a:r>
          </a:p>
          <a:p>
            <a:pPr algn="ctr">
              <a:lnSpc>
                <a:spcPct val="75000"/>
              </a:lnSpc>
            </a:pPr>
            <a:r>
              <a:rPr lang="en-US" sz="900">
                <a:latin typeface="Comic Sans MS" pitchFamily="66" charset="0"/>
              </a:rPr>
              <a:t>resource </a:t>
            </a:r>
          </a:p>
          <a:p>
            <a:pPr algn="ctr">
              <a:lnSpc>
                <a:spcPct val="75000"/>
              </a:lnSpc>
            </a:pPr>
            <a:r>
              <a:rPr lang="en-US" sz="900">
                <a:latin typeface="Comic Sans MS" pitchFamily="66" charset="0"/>
              </a:rPr>
              <a:t>on Domain A</a:t>
            </a:r>
          </a:p>
        </p:txBody>
      </p:sp>
      <p:sp>
        <p:nvSpPr>
          <p:cNvPr id="105476" name="Text Box 4"/>
          <p:cNvSpPr txBox="1">
            <a:spLocks noChangeArrowheads="1"/>
          </p:cNvSpPr>
          <p:nvPr/>
        </p:nvSpPr>
        <p:spPr bwMode="auto">
          <a:xfrm>
            <a:off x="6705600" y="2087563"/>
            <a:ext cx="2192338" cy="274637"/>
          </a:xfrm>
          <a:prstGeom prst="rect">
            <a:avLst/>
          </a:prstGeom>
          <a:noFill/>
          <a:ln w="9525">
            <a:noFill/>
            <a:miter lim="800000"/>
            <a:headEnd/>
            <a:tailEnd/>
          </a:ln>
        </p:spPr>
        <p:txBody>
          <a:bodyPr wrap="none">
            <a:spAutoFit/>
          </a:bodyPr>
          <a:lstStyle/>
          <a:p>
            <a:r>
              <a:rPr lang="en-US" sz="1200">
                <a:latin typeface="Comic Sans MS" pitchFamily="66" charset="0"/>
              </a:rPr>
              <a:t>Cloud Consumer in Domain B</a:t>
            </a:r>
          </a:p>
        </p:txBody>
      </p:sp>
      <p:sp>
        <p:nvSpPr>
          <p:cNvPr id="105477" name="AutoShape 5"/>
          <p:cNvSpPr>
            <a:spLocks noChangeArrowheads="1"/>
          </p:cNvSpPr>
          <p:nvPr/>
        </p:nvSpPr>
        <p:spPr bwMode="auto">
          <a:xfrm>
            <a:off x="8229600" y="4038600"/>
            <a:ext cx="762000" cy="838200"/>
          </a:xfrm>
          <a:prstGeom prst="flowChartMagneticDisk">
            <a:avLst/>
          </a:prstGeom>
          <a:solidFill>
            <a:schemeClr val="accent1"/>
          </a:solidFill>
          <a:ln w="9525">
            <a:solidFill>
              <a:schemeClr val="tx1"/>
            </a:solidFill>
            <a:round/>
            <a:headEnd/>
            <a:tailEnd/>
          </a:ln>
        </p:spPr>
        <p:txBody>
          <a:bodyPr wrap="none" anchor="ctr"/>
          <a:lstStyle/>
          <a:p>
            <a:pPr algn="ctr"/>
            <a:r>
              <a:rPr lang="en-US" sz="1200" b="1">
                <a:latin typeface="Comic Sans MS" pitchFamily="66" charset="0"/>
              </a:rPr>
              <a:t>ACM</a:t>
            </a:r>
          </a:p>
          <a:p>
            <a:pPr algn="ctr"/>
            <a:r>
              <a:rPr lang="en-US" sz="900">
                <a:latin typeface="Comic Sans MS" pitchFamily="66" charset="0"/>
              </a:rPr>
              <a:t>(XACML </a:t>
            </a:r>
          </a:p>
          <a:p>
            <a:pPr algn="ctr"/>
            <a:r>
              <a:rPr lang="en-US" sz="900">
                <a:latin typeface="Comic Sans MS" pitchFamily="66" charset="0"/>
              </a:rPr>
              <a:t>policies)</a:t>
            </a:r>
          </a:p>
        </p:txBody>
      </p:sp>
      <p:grpSp>
        <p:nvGrpSpPr>
          <p:cNvPr id="105478" name="Group 6"/>
          <p:cNvGrpSpPr>
            <a:grpSpLocks/>
          </p:cNvGrpSpPr>
          <p:nvPr/>
        </p:nvGrpSpPr>
        <p:grpSpPr bwMode="auto">
          <a:xfrm>
            <a:off x="2209800" y="1981200"/>
            <a:ext cx="457200" cy="4495800"/>
            <a:chOff x="1008" y="194"/>
            <a:chExt cx="669" cy="3694"/>
          </a:xfrm>
        </p:grpSpPr>
        <p:sp>
          <p:nvSpPr>
            <p:cNvPr id="105510" name="Arc 7"/>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105511" name="Arc 8"/>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grpSp>
      <p:grpSp>
        <p:nvGrpSpPr>
          <p:cNvPr id="105479" name="Group 9"/>
          <p:cNvGrpSpPr>
            <a:grpSpLocks/>
          </p:cNvGrpSpPr>
          <p:nvPr/>
        </p:nvGrpSpPr>
        <p:grpSpPr bwMode="auto">
          <a:xfrm flipH="1">
            <a:off x="6253163" y="1905000"/>
            <a:ext cx="376237" cy="4343400"/>
            <a:chOff x="1008" y="194"/>
            <a:chExt cx="669" cy="3694"/>
          </a:xfrm>
        </p:grpSpPr>
        <p:sp>
          <p:nvSpPr>
            <p:cNvPr id="105508" name="Arc 10"/>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105509" name="Arc 11"/>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grpSp>
      <p:sp>
        <p:nvSpPr>
          <p:cNvPr id="105480" name="Oval 12"/>
          <p:cNvSpPr>
            <a:spLocks noChangeArrowheads="1"/>
          </p:cNvSpPr>
          <p:nvPr/>
        </p:nvSpPr>
        <p:spPr bwMode="auto">
          <a:xfrm>
            <a:off x="533400" y="28194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1" name="Oval 13"/>
          <p:cNvSpPr>
            <a:spLocks noChangeArrowheads="1"/>
          </p:cNvSpPr>
          <p:nvPr/>
        </p:nvSpPr>
        <p:spPr bwMode="auto">
          <a:xfrm>
            <a:off x="533400" y="34290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2" name="Oval 14"/>
          <p:cNvSpPr>
            <a:spLocks noChangeArrowheads="1"/>
          </p:cNvSpPr>
          <p:nvPr/>
        </p:nvSpPr>
        <p:spPr bwMode="auto">
          <a:xfrm>
            <a:off x="533400" y="47244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3" name="Oval 15"/>
          <p:cNvSpPr>
            <a:spLocks noChangeArrowheads="1"/>
          </p:cNvSpPr>
          <p:nvPr/>
        </p:nvSpPr>
        <p:spPr bwMode="auto">
          <a:xfrm>
            <a:off x="533400" y="53340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4" name="Text Box 16"/>
          <p:cNvSpPr txBox="1">
            <a:spLocks noChangeArrowheads="1"/>
          </p:cNvSpPr>
          <p:nvPr/>
        </p:nvSpPr>
        <p:spPr bwMode="auto">
          <a:xfrm>
            <a:off x="533400" y="3733800"/>
            <a:ext cx="247650" cy="915988"/>
          </a:xfrm>
          <a:prstGeom prst="rect">
            <a:avLst/>
          </a:prstGeom>
          <a:noFill/>
          <a:ln w="9525">
            <a:noFill/>
            <a:miter lim="800000"/>
            <a:headEnd/>
            <a:tailEnd/>
          </a:ln>
        </p:spPr>
        <p:txBody>
          <a:bodyPr wrap="none">
            <a:spAutoFit/>
          </a:bodyPr>
          <a:lstStyle/>
          <a:p>
            <a:r>
              <a:rPr lang="en-US">
                <a:latin typeface="Comic Sans MS" pitchFamily="66" charset="0"/>
              </a:rPr>
              <a:t>.</a:t>
            </a:r>
          </a:p>
          <a:p>
            <a:r>
              <a:rPr lang="en-US">
                <a:latin typeface="Comic Sans MS" pitchFamily="66" charset="0"/>
              </a:rPr>
              <a:t>.</a:t>
            </a:r>
          </a:p>
          <a:p>
            <a:r>
              <a:rPr lang="en-US">
                <a:latin typeface="Comic Sans MS" pitchFamily="66" charset="0"/>
              </a:rPr>
              <a:t>.</a:t>
            </a:r>
          </a:p>
        </p:txBody>
      </p:sp>
      <p:sp>
        <p:nvSpPr>
          <p:cNvPr id="105485" name="Text Box 17"/>
          <p:cNvSpPr txBox="1">
            <a:spLocks noChangeArrowheads="1"/>
          </p:cNvSpPr>
          <p:nvPr/>
        </p:nvSpPr>
        <p:spPr bwMode="auto">
          <a:xfrm rot="5400000">
            <a:off x="117475" y="4154488"/>
            <a:ext cx="771525" cy="247650"/>
          </a:xfrm>
          <a:prstGeom prst="rect">
            <a:avLst/>
          </a:prstGeom>
          <a:noFill/>
          <a:ln w="9525">
            <a:noFill/>
            <a:miter lim="800000"/>
            <a:headEnd/>
            <a:tailEnd/>
          </a:ln>
        </p:spPr>
        <p:txBody>
          <a:bodyPr wrap="none">
            <a:spAutoFit/>
          </a:bodyPr>
          <a:lstStyle/>
          <a:p>
            <a:r>
              <a:rPr lang="en-US" sz="1000">
                <a:latin typeface="Comic Sans MS" pitchFamily="66" charset="0"/>
              </a:rPr>
              <a:t>resources</a:t>
            </a:r>
          </a:p>
        </p:txBody>
      </p:sp>
      <p:sp>
        <p:nvSpPr>
          <p:cNvPr id="105486" name="Text Box 18"/>
          <p:cNvSpPr txBox="1">
            <a:spLocks noChangeArrowheads="1"/>
          </p:cNvSpPr>
          <p:nvPr/>
        </p:nvSpPr>
        <p:spPr bwMode="auto">
          <a:xfrm>
            <a:off x="228600" y="2087563"/>
            <a:ext cx="2105025" cy="276225"/>
          </a:xfrm>
          <a:prstGeom prst="rect">
            <a:avLst/>
          </a:prstGeom>
          <a:noFill/>
          <a:ln w="9525">
            <a:noFill/>
            <a:miter lim="800000"/>
            <a:headEnd/>
            <a:tailEnd/>
          </a:ln>
        </p:spPr>
        <p:txBody>
          <a:bodyPr wrap="none">
            <a:spAutoFit/>
          </a:bodyPr>
          <a:lstStyle/>
          <a:p>
            <a:r>
              <a:rPr lang="en-US" sz="1200">
                <a:latin typeface="Comic Sans MS" pitchFamily="66" charset="0"/>
              </a:rPr>
              <a:t>Cloud Provider in Domain A</a:t>
            </a:r>
          </a:p>
        </p:txBody>
      </p:sp>
      <p:pic>
        <p:nvPicPr>
          <p:cNvPr id="105487" name="Picture 19" descr="j0292020"/>
          <p:cNvPicPr>
            <a:picLocks noChangeAspect="1" noChangeArrowheads="1"/>
          </p:cNvPicPr>
          <p:nvPr/>
        </p:nvPicPr>
        <p:blipFill>
          <a:blip r:embed="rId2"/>
          <a:srcRect/>
          <a:stretch>
            <a:fillRect/>
          </a:stretch>
        </p:blipFill>
        <p:spPr bwMode="auto">
          <a:xfrm flipH="1">
            <a:off x="6553200" y="2811463"/>
            <a:ext cx="725488" cy="688975"/>
          </a:xfrm>
          <a:prstGeom prst="rect">
            <a:avLst/>
          </a:prstGeom>
          <a:noFill/>
          <a:ln w="9525">
            <a:noFill/>
            <a:miter lim="800000"/>
            <a:headEnd/>
            <a:tailEnd/>
          </a:ln>
        </p:spPr>
      </p:pic>
      <p:sp>
        <p:nvSpPr>
          <p:cNvPr id="105488" name="Oval 20"/>
          <p:cNvSpPr>
            <a:spLocks noChangeArrowheads="1"/>
          </p:cNvSpPr>
          <p:nvPr/>
        </p:nvSpPr>
        <p:spPr bwMode="auto">
          <a:xfrm>
            <a:off x="8534400" y="2819400"/>
            <a:ext cx="457200" cy="457200"/>
          </a:xfrm>
          <a:prstGeom prst="ellipse">
            <a:avLst/>
          </a:prstGeom>
          <a:solidFill>
            <a:schemeClr val="accent1"/>
          </a:solidFill>
          <a:ln w="9525">
            <a:solidFill>
              <a:schemeClr val="tx1"/>
            </a:solidFill>
            <a:round/>
            <a:headEnd/>
            <a:tailEnd/>
          </a:ln>
        </p:spPr>
        <p:txBody>
          <a:bodyPr wrap="none" anchor="ctr"/>
          <a:lstStyle/>
          <a:p>
            <a:pPr algn="ctr"/>
            <a:r>
              <a:rPr lang="en-US" sz="1400">
                <a:latin typeface="Comic Sans MS" pitchFamily="66" charset="0"/>
              </a:rPr>
              <a:t>IDP</a:t>
            </a:r>
          </a:p>
        </p:txBody>
      </p:sp>
      <p:sp>
        <p:nvSpPr>
          <p:cNvPr id="105489" name="Line 21"/>
          <p:cNvSpPr>
            <a:spLocks noChangeShapeType="1"/>
          </p:cNvSpPr>
          <p:nvPr/>
        </p:nvSpPr>
        <p:spPr bwMode="auto">
          <a:xfrm>
            <a:off x="7315200" y="2971800"/>
            <a:ext cx="1143000" cy="0"/>
          </a:xfrm>
          <a:prstGeom prst="line">
            <a:avLst/>
          </a:prstGeom>
          <a:noFill/>
          <a:ln w="9525">
            <a:solidFill>
              <a:schemeClr val="tx1"/>
            </a:solidFill>
            <a:prstDash val="dash"/>
            <a:round/>
            <a:headEnd/>
            <a:tailEnd type="triangle" w="med" len="med"/>
          </a:ln>
        </p:spPr>
        <p:txBody>
          <a:bodyPr/>
          <a:lstStyle/>
          <a:p>
            <a:endParaRPr lang="en-US"/>
          </a:p>
        </p:txBody>
      </p:sp>
      <p:sp>
        <p:nvSpPr>
          <p:cNvPr id="105490" name="Text Box 22"/>
          <p:cNvSpPr txBox="1">
            <a:spLocks noChangeArrowheads="1"/>
          </p:cNvSpPr>
          <p:nvPr/>
        </p:nvSpPr>
        <p:spPr bwMode="auto">
          <a:xfrm>
            <a:off x="7315200" y="2725738"/>
            <a:ext cx="1174750" cy="246062"/>
          </a:xfrm>
          <a:prstGeom prst="rect">
            <a:avLst/>
          </a:prstGeom>
          <a:noFill/>
          <a:ln w="9525">
            <a:noFill/>
            <a:miter lim="800000"/>
            <a:headEnd/>
            <a:tailEnd/>
          </a:ln>
        </p:spPr>
        <p:txBody>
          <a:bodyPr wrap="none">
            <a:spAutoFit/>
          </a:bodyPr>
          <a:lstStyle/>
          <a:p>
            <a:r>
              <a:rPr lang="en-US" sz="1000">
                <a:latin typeface="Comic Sans MS" pitchFamily="66" charset="0"/>
              </a:rPr>
              <a:t>1. Authn request</a:t>
            </a:r>
          </a:p>
        </p:txBody>
      </p:sp>
      <p:sp>
        <p:nvSpPr>
          <p:cNvPr id="105491" name="Line 23"/>
          <p:cNvSpPr>
            <a:spLocks noChangeShapeType="1"/>
          </p:cNvSpPr>
          <p:nvPr/>
        </p:nvSpPr>
        <p:spPr bwMode="auto">
          <a:xfrm flipH="1">
            <a:off x="7315200" y="3124200"/>
            <a:ext cx="1143000" cy="0"/>
          </a:xfrm>
          <a:prstGeom prst="line">
            <a:avLst/>
          </a:prstGeom>
          <a:noFill/>
          <a:ln w="9525">
            <a:solidFill>
              <a:schemeClr val="tx1"/>
            </a:solidFill>
            <a:prstDash val="dash"/>
            <a:round/>
            <a:headEnd/>
            <a:tailEnd type="triangle" w="med" len="med"/>
          </a:ln>
        </p:spPr>
        <p:txBody>
          <a:bodyPr/>
          <a:lstStyle/>
          <a:p>
            <a:endParaRPr lang="en-US"/>
          </a:p>
        </p:txBody>
      </p:sp>
      <p:sp>
        <p:nvSpPr>
          <p:cNvPr id="105492" name="Text Box 24"/>
          <p:cNvSpPr txBox="1">
            <a:spLocks noChangeArrowheads="1"/>
          </p:cNvSpPr>
          <p:nvPr/>
        </p:nvSpPr>
        <p:spPr bwMode="auto">
          <a:xfrm>
            <a:off x="7315200" y="3108325"/>
            <a:ext cx="1320800" cy="246063"/>
          </a:xfrm>
          <a:prstGeom prst="rect">
            <a:avLst/>
          </a:prstGeom>
          <a:noFill/>
          <a:ln w="9525">
            <a:noFill/>
            <a:miter lim="800000"/>
            <a:headEnd/>
            <a:tailEnd/>
          </a:ln>
        </p:spPr>
        <p:txBody>
          <a:bodyPr wrap="none">
            <a:spAutoFit/>
          </a:bodyPr>
          <a:lstStyle/>
          <a:p>
            <a:r>
              <a:rPr lang="en-US" sz="1000">
                <a:latin typeface="Comic Sans MS" pitchFamily="66" charset="0"/>
              </a:rPr>
              <a:t>2. SAML Assertion</a:t>
            </a:r>
          </a:p>
        </p:txBody>
      </p:sp>
      <p:sp>
        <p:nvSpPr>
          <p:cNvPr id="105493" name="Line 25"/>
          <p:cNvSpPr>
            <a:spLocks noChangeShapeType="1"/>
          </p:cNvSpPr>
          <p:nvPr/>
        </p:nvSpPr>
        <p:spPr bwMode="auto">
          <a:xfrm flipH="1">
            <a:off x="2133600" y="3200400"/>
            <a:ext cx="4343400" cy="0"/>
          </a:xfrm>
          <a:prstGeom prst="line">
            <a:avLst/>
          </a:prstGeom>
          <a:noFill/>
          <a:ln w="9525">
            <a:solidFill>
              <a:schemeClr val="tx1"/>
            </a:solidFill>
            <a:prstDash val="dash"/>
            <a:round/>
            <a:headEnd/>
            <a:tailEnd type="triangle" w="med" len="med"/>
          </a:ln>
        </p:spPr>
        <p:txBody>
          <a:bodyPr/>
          <a:lstStyle/>
          <a:p>
            <a:endParaRPr lang="en-US"/>
          </a:p>
        </p:txBody>
      </p:sp>
      <p:sp>
        <p:nvSpPr>
          <p:cNvPr id="105494" name="Text Box 26"/>
          <p:cNvSpPr txBox="1">
            <a:spLocks noChangeArrowheads="1"/>
          </p:cNvSpPr>
          <p:nvPr/>
        </p:nvSpPr>
        <p:spPr bwMode="auto">
          <a:xfrm>
            <a:off x="2714625" y="2954338"/>
            <a:ext cx="3571875" cy="246062"/>
          </a:xfrm>
          <a:prstGeom prst="rect">
            <a:avLst/>
          </a:prstGeom>
          <a:noFill/>
          <a:ln w="9525">
            <a:noFill/>
            <a:miter lim="800000"/>
            <a:headEnd/>
            <a:tailEnd/>
          </a:ln>
        </p:spPr>
        <p:txBody>
          <a:bodyPr wrap="none">
            <a:spAutoFit/>
          </a:bodyPr>
          <a:lstStyle/>
          <a:p>
            <a:r>
              <a:rPr lang="en-US" sz="1000">
                <a:latin typeface="Comic Sans MS" pitchFamily="66" charset="0"/>
              </a:rPr>
              <a:t>3. Resource request (XACML Request) + SAML assertion</a:t>
            </a:r>
          </a:p>
        </p:txBody>
      </p:sp>
      <p:sp>
        <p:nvSpPr>
          <p:cNvPr id="105495" name="Line 27"/>
          <p:cNvSpPr>
            <a:spLocks noChangeShapeType="1"/>
          </p:cNvSpPr>
          <p:nvPr/>
        </p:nvSpPr>
        <p:spPr bwMode="auto">
          <a:xfrm>
            <a:off x="2133600" y="3886200"/>
            <a:ext cx="4419600" cy="0"/>
          </a:xfrm>
          <a:prstGeom prst="line">
            <a:avLst/>
          </a:prstGeom>
          <a:noFill/>
          <a:ln w="9525">
            <a:solidFill>
              <a:schemeClr val="tx1"/>
            </a:solidFill>
            <a:prstDash val="dash"/>
            <a:round/>
            <a:headEnd/>
            <a:tailEnd type="triangle" w="med" len="med"/>
          </a:ln>
        </p:spPr>
        <p:txBody>
          <a:bodyPr/>
          <a:lstStyle/>
          <a:p>
            <a:endParaRPr lang="en-US"/>
          </a:p>
        </p:txBody>
      </p:sp>
      <p:sp>
        <p:nvSpPr>
          <p:cNvPr id="105496" name="Text Box 28"/>
          <p:cNvSpPr txBox="1">
            <a:spLocks noChangeArrowheads="1"/>
          </p:cNvSpPr>
          <p:nvPr/>
        </p:nvSpPr>
        <p:spPr bwMode="auto">
          <a:xfrm>
            <a:off x="2819400" y="3603625"/>
            <a:ext cx="2597150" cy="246063"/>
          </a:xfrm>
          <a:prstGeom prst="rect">
            <a:avLst/>
          </a:prstGeom>
          <a:noFill/>
          <a:ln w="9525">
            <a:noFill/>
            <a:miter lim="800000"/>
            <a:headEnd/>
            <a:tailEnd/>
          </a:ln>
        </p:spPr>
        <p:txBody>
          <a:bodyPr wrap="none">
            <a:spAutoFit/>
          </a:bodyPr>
          <a:lstStyle/>
          <a:p>
            <a:r>
              <a:rPr lang="en-US" sz="1000">
                <a:latin typeface="Comic Sans MS" pitchFamily="66" charset="0"/>
              </a:rPr>
              <a:t>4. Redirect to domain of resource owner</a:t>
            </a:r>
          </a:p>
        </p:txBody>
      </p:sp>
      <p:sp>
        <p:nvSpPr>
          <p:cNvPr id="105497" name="Line 29"/>
          <p:cNvSpPr>
            <a:spLocks noChangeShapeType="1"/>
          </p:cNvSpPr>
          <p:nvPr/>
        </p:nvSpPr>
        <p:spPr bwMode="auto">
          <a:xfrm flipH="1">
            <a:off x="2209800" y="4419600"/>
            <a:ext cx="4495800" cy="0"/>
          </a:xfrm>
          <a:prstGeom prst="line">
            <a:avLst/>
          </a:prstGeom>
          <a:noFill/>
          <a:ln w="9525">
            <a:solidFill>
              <a:schemeClr val="tx1"/>
            </a:solidFill>
            <a:prstDash val="dash"/>
            <a:round/>
            <a:headEnd/>
            <a:tailEnd type="triangle" w="med" len="med"/>
          </a:ln>
        </p:spPr>
        <p:txBody>
          <a:bodyPr/>
          <a:lstStyle/>
          <a:p>
            <a:endParaRPr lang="en-US"/>
          </a:p>
        </p:txBody>
      </p:sp>
      <p:sp>
        <p:nvSpPr>
          <p:cNvPr id="105498" name="Text Box 30"/>
          <p:cNvSpPr txBox="1">
            <a:spLocks noChangeArrowheads="1"/>
          </p:cNvSpPr>
          <p:nvPr/>
        </p:nvSpPr>
        <p:spPr bwMode="auto">
          <a:xfrm>
            <a:off x="3657600" y="4191000"/>
            <a:ext cx="2344738" cy="246063"/>
          </a:xfrm>
          <a:prstGeom prst="rect">
            <a:avLst/>
          </a:prstGeom>
          <a:noFill/>
          <a:ln w="9525">
            <a:noFill/>
            <a:miter lim="800000"/>
            <a:headEnd/>
            <a:tailEnd/>
          </a:ln>
        </p:spPr>
        <p:txBody>
          <a:bodyPr wrap="none">
            <a:spAutoFit/>
          </a:bodyPr>
          <a:lstStyle/>
          <a:p>
            <a:r>
              <a:rPr lang="en-US" sz="1000">
                <a:latin typeface="Comic Sans MS" pitchFamily="66" charset="0"/>
              </a:rPr>
              <a:t>7. Send signed and encrypted ticket</a:t>
            </a:r>
          </a:p>
        </p:txBody>
      </p:sp>
      <p:sp>
        <p:nvSpPr>
          <p:cNvPr id="105499" name="Line 31"/>
          <p:cNvSpPr>
            <a:spLocks noChangeShapeType="1"/>
          </p:cNvSpPr>
          <p:nvPr/>
        </p:nvSpPr>
        <p:spPr bwMode="auto">
          <a:xfrm>
            <a:off x="7467600" y="4267200"/>
            <a:ext cx="685800" cy="0"/>
          </a:xfrm>
          <a:prstGeom prst="line">
            <a:avLst/>
          </a:prstGeom>
          <a:noFill/>
          <a:ln w="9525">
            <a:solidFill>
              <a:schemeClr val="tx1"/>
            </a:solidFill>
            <a:prstDash val="dash"/>
            <a:round/>
            <a:headEnd/>
            <a:tailEnd type="triangle" w="med" len="med"/>
          </a:ln>
        </p:spPr>
        <p:txBody>
          <a:bodyPr/>
          <a:lstStyle/>
          <a:p>
            <a:endParaRPr lang="en-US"/>
          </a:p>
        </p:txBody>
      </p:sp>
      <p:sp>
        <p:nvSpPr>
          <p:cNvPr id="105500" name="Text Box 32"/>
          <p:cNvSpPr txBox="1">
            <a:spLocks noChangeArrowheads="1"/>
          </p:cNvSpPr>
          <p:nvPr/>
        </p:nvSpPr>
        <p:spPr bwMode="auto">
          <a:xfrm>
            <a:off x="7527925" y="3640138"/>
            <a:ext cx="1684338" cy="400050"/>
          </a:xfrm>
          <a:prstGeom prst="rect">
            <a:avLst/>
          </a:prstGeom>
          <a:noFill/>
          <a:ln w="9525">
            <a:noFill/>
            <a:miter lim="800000"/>
            <a:headEnd/>
            <a:tailEnd/>
          </a:ln>
        </p:spPr>
        <p:txBody>
          <a:bodyPr wrap="none">
            <a:spAutoFit/>
          </a:bodyPr>
          <a:lstStyle/>
          <a:p>
            <a:r>
              <a:rPr lang="en-US" sz="1000">
                <a:latin typeface="Comic Sans MS" pitchFamily="66" charset="0"/>
              </a:rPr>
              <a:t>5. Retrieve policy </a:t>
            </a:r>
          </a:p>
          <a:p>
            <a:r>
              <a:rPr lang="en-US" sz="1000">
                <a:latin typeface="Comic Sans MS" pitchFamily="66" charset="0"/>
              </a:rPr>
              <a:t>    for specified resource</a:t>
            </a:r>
          </a:p>
        </p:txBody>
      </p:sp>
      <p:sp>
        <p:nvSpPr>
          <p:cNvPr id="105501" name="Freeform 33"/>
          <p:cNvSpPr>
            <a:spLocks/>
          </p:cNvSpPr>
          <p:nvPr/>
        </p:nvSpPr>
        <p:spPr bwMode="auto">
          <a:xfrm>
            <a:off x="7019925" y="4784725"/>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p:spPr>
        <p:txBody>
          <a:bodyPr/>
          <a:lstStyle/>
          <a:p>
            <a:endParaRPr lang="en-US"/>
          </a:p>
        </p:txBody>
      </p:sp>
      <p:sp>
        <p:nvSpPr>
          <p:cNvPr id="105502" name="Text Box 34"/>
          <p:cNvSpPr txBox="1">
            <a:spLocks noChangeArrowheads="1"/>
          </p:cNvSpPr>
          <p:nvPr/>
        </p:nvSpPr>
        <p:spPr bwMode="auto">
          <a:xfrm>
            <a:off x="6537325" y="5087938"/>
            <a:ext cx="2505075" cy="554037"/>
          </a:xfrm>
          <a:prstGeom prst="rect">
            <a:avLst/>
          </a:prstGeom>
          <a:noFill/>
          <a:ln w="9525">
            <a:noFill/>
            <a:miter lim="800000"/>
            <a:headEnd/>
            <a:tailEnd/>
          </a:ln>
        </p:spPr>
        <p:txBody>
          <a:bodyPr wrap="none">
            <a:spAutoFit/>
          </a:bodyPr>
          <a:lstStyle/>
          <a:p>
            <a:r>
              <a:rPr lang="en-US" sz="1000">
                <a:latin typeface="Comic Sans MS" pitchFamily="66" charset="0"/>
              </a:rPr>
              <a:t>6. Determine whether user can access </a:t>
            </a:r>
          </a:p>
          <a:p>
            <a:r>
              <a:rPr lang="en-US" sz="1000">
                <a:latin typeface="Comic Sans MS" pitchFamily="66" charset="0"/>
              </a:rPr>
              <a:t>    specified resource </a:t>
            </a:r>
          </a:p>
          <a:p>
            <a:r>
              <a:rPr lang="en-US" sz="1000">
                <a:latin typeface="Comic Sans MS" pitchFamily="66" charset="0"/>
              </a:rPr>
              <a:t>7. Create ticket for grant/deny</a:t>
            </a:r>
          </a:p>
        </p:txBody>
      </p:sp>
      <p:sp>
        <p:nvSpPr>
          <p:cNvPr id="105503" name="Freeform 35"/>
          <p:cNvSpPr>
            <a:spLocks/>
          </p:cNvSpPr>
          <p:nvPr/>
        </p:nvSpPr>
        <p:spPr bwMode="auto">
          <a:xfrm>
            <a:off x="1625600" y="5167313"/>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p:spPr>
        <p:txBody>
          <a:bodyPr/>
          <a:lstStyle/>
          <a:p>
            <a:endParaRPr lang="en-US"/>
          </a:p>
        </p:txBody>
      </p:sp>
      <p:sp>
        <p:nvSpPr>
          <p:cNvPr id="105504" name="Text Box 36"/>
          <p:cNvSpPr txBox="1">
            <a:spLocks noChangeArrowheads="1"/>
          </p:cNvSpPr>
          <p:nvPr/>
        </p:nvSpPr>
        <p:spPr bwMode="auto">
          <a:xfrm>
            <a:off x="1143000" y="5470525"/>
            <a:ext cx="2065338" cy="246063"/>
          </a:xfrm>
          <a:prstGeom prst="rect">
            <a:avLst/>
          </a:prstGeom>
          <a:noFill/>
          <a:ln w="9525">
            <a:noFill/>
            <a:miter lim="800000"/>
            <a:headEnd/>
            <a:tailEnd/>
          </a:ln>
        </p:spPr>
        <p:txBody>
          <a:bodyPr wrap="none">
            <a:spAutoFit/>
          </a:bodyPr>
          <a:lstStyle/>
          <a:p>
            <a:r>
              <a:rPr lang="en-US" sz="1000">
                <a:latin typeface="Comic Sans MS" pitchFamily="66" charset="0"/>
              </a:rPr>
              <a:t>8. Decrypt and verify signature</a:t>
            </a:r>
          </a:p>
        </p:txBody>
      </p:sp>
      <p:sp>
        <p:nvSpPr>
          <p:cNvPr id="105505" name="Text Box 37"/>
          <p:cNvSpPr txBox="1">
            <a:spLocks noChangeArrowheads="1"/>
          </p:cNvSpPr>
          <p:nvPr/>
        </p:nvSpPr>
        <p:spPr bwMode="auto">
          <a:xfrm>
            <a:off x="1143000" y="5699125"/>
            <a:ext cx="2192338" cy="246063"/>
          </a:xfrm>
          <a:prstGeom prst="rect">
            <a:avLst/>
          </a:prstGeom>
          <a:noFill/>
          <a:ln w="9525">
            <a:noFill/>
            <a:miter lim="800000"/>
            <a:headEnd/>
            <a:tailEnd/>
          </a:ln>
        </p:spPr>
        <p:txBody>
          <a:bodyPr wrap="none">
            <a:spAutoFit/>
          </a:bodyPr>
          <a:lstStyle/>
          <a:p>
            <a:r>
              <a:rPr lang="en-US" sz="1000">
                <a:latin typeface="Comic Sans MS" pitchFamily="66" charset="0"/>
              </a:rPr>
              <a:t>9. Retrieve capability from ticket</a:t>
            </a:r>
          </a:p>
        </p:txBody>
      </p:sp>
      <p:sp>
        <p:nvSpPr>
          <p:cNvPr id="105506" name="Text Box 38"/>
          <p:cNvSpPr txBox="1">
            <a:spLocks noChangeArrowheads="1"/>
          </p:cNvSpPr>
          <p:nvPr/>
        </p:nvSpPr>
        <p:spPr bwMode="auto">
          <a:xfrm>
            <a:off x="1143000" y="5927725"/>
            <a:ext cx="2824163" cy="246063"/>
          </a:xfrm>
          <a:prstGeom prst="rect">
            <a:avLst/>
          </a:prstGeom>
          <a:noFill/>
          <a:ln w="9525">
            <a:noFill/>
            <a:miter lim="800000"/>
            <a:headEnd/>
            <a:tailEnd/>
          </a:ln>
        </p:spPr>
        <p:txBody>
          <a:bodyPr wrap="none">
            <a:spAutoFit/>
          </a:bodyPr>
          <a:lstStyle/>
          <a:p>
            <a:r>
              <a:rPr lang="en-US" sz="1000">
                <a:latin typeface="Comic Sans MS" pitchFamily="66" charset="0"/>
              </a:rPr>
              <a:t>10. Grant or deny access based on capability</a:t>
            </a:r>
          </a:p>
        </p:txBody>
      </p:sp>
      <p:sp>
        <p:nvSpPr>
          <p:cNvPr id="105507" name="Rectangle 39"/>
          <p:cNvSpPr>
            <a:spLocks noGrp="1" noChangeArrowheads="1"/>
          </p:cNvSpPr>
          <p:nvPr>
            <p:ph type="title"/>
          </p:nvPr>
        </p:nvSpPr>
        <p:spPr/>
        <p:txBody>
          <a:bodyPr/>
          <a:lstStyle/>
          <a:p>
            <a:pPr eaLnBrk="1" hangingPunct="1"/>
            <a:r>
              <a:rPr lang="en-US">
                <a:ea typeface="ＭＳ Ｐゴシック" pitchFamily="34" charset="-128"/>
              </a:rPr>
              <a:t>Minimize Loss of Control: </a:t>
            </a:r>
            <a:br>
              <a:rPr lang="en-US">
                <a:ea typeface="ＭＳ Ｐゴシック" pitchFamily="34" charset="-128"/>
              </a:rPr>
            </a:br>
            <a:r>
              <a:rPr lang="en-US">
                <a:ea typeface="ＭＳ Ｐゴシック" pitchFamily="34" charset="-128"/>
              </a:rPr>
              <a:t>Access Control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3810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0287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Motivation</a:t>
            </a:r>
          </a:p>
        </p:txBody>
      </p:sp>
      <p:pic>
        <p:nvPicPr>
          <p:cNvPr id="106501" name="Picture 3" descr="user-icon.jpg"/>
          <p:cNvPicPr>
            <a:picLocks noChangeAspect="1"/>
          </p:cNvPicPr>
          <p:nvPr/>
        </p:nvPicPr>
        <p:blipFill>
          <a:blip r:embed="rId2"/>
          <a:srcRect/>
          <a:stretch>
            <a:fillRect/>
          </a:stretch>
        </p:blipFill>
        <p:spPr bwMode="auto">
          <a:xfrm>
            <a:off x="1317625" y="3162300"/>
            <a:ext cx="617538" cy="495300"/>
          </a:xfrm>
          <a:prstGeom prst="rect">
            <a:avLst/>
          </a:prstGeom>
          <a:noFill/>
          <a:ln w="9525">
            <a:noFill/>
            <a:miter lim="800000"/>
            <a:headEnd/>
            <a:tailEnd/>
          </a:ln>
        </p:spPr>
      </p:pic>
      <p:pic>
        <p:nvPicPr>
          <p:cNvPr id="106502" name="Picture 4" descr="ebay-logo.jpg"/>
          <p:cNvPicPr>
            <a:picLocks noChangeAspect="1"/>
          </p:cNvPicPr>
          <p:nvPr/>
        </p:nvPicPr>
        <p:blipFill>
          <a:blip r:embed="rId3"/>
          <a:srcRect/>
          <a:stretch>
            <a:fillRect/>
          </a:stretch>
        </p:blipFill>
        <p:spPr bwMode="auto">
          <a:xfrm>
            <a:off x="3740150" y="2409825"/>
            <a:ext cx="579438" cy="433388"/>
          </a:xfrm>
          <a:prstGeom prst="rect">
            <a:avLst/>
          </a:prstGeom>
          <a:noFill/>
          <a:ln w="9525">
            <a:noFill/>
            <a:miter lim="800000"/>
            <a:headEnd/>
            <a:tailEnd/>
          </a:ln>
        </p:spPr>
      </p:pic>
      <p:pic>
        <p:nvPicPr>
          <p:cNvPr id="106503" name="Picture 5" descr="american-express-logo.jpeg"/>
          <p:cNvPicPr>
            <a:picLocks noChangeAspect="1"/>
          </p:cNvPicPr>
          <p:nvPr/>
        </p:nvPicPr>
        <p:blipFill>
          <a:blip r:embed="rId4" cstate="print"/>
          <a:srcRect/>
          <a:stretch>
            <a:fillRect/>
          </a:stretch>
        </p:blipFill>
        <p:spPr bwMode="auto">
          <a:xfrm>
            <a:off x="6781800" y="2874963"/>
            <a:ext cx="531813" cy="531812"/>
          </a:xfrm>
          <a:prstGeom prst="rect">
            <a:avLst/>
          </a:prstGeom>
          <a:noFill/>
          <a:ln w="9525">
            <a:noFill/>
            <a:miter lim="800000"/>
            <a:headEnd/>
            <a:tailEnd/>
          </a:ln>
        </p:spPr>
      </p:pic>
      <p:pic>
        <p:nvPicPr>
          <p:cNvPr id="106504" name="Picture 6" descr="fedex.gif"/>
          <p:cNvPicPr>
            <a:picLocks noChangeAspect="1"/>
          </p:cNvPicPr>
          <p:nvPr/>
        </p:nvPicPr>
        <p:blipFill>
          <a:blip r:embed="rId5"/>
          <a:srcRect/>
          <a:stretch>
            <a:fillRect/>
          </a:stretch>
        </p:blipFill>
        <p:spPr bwMode="auto">
          <a:xfrm>
            <a:off x="4316413" y="5529263"/>
            <a:ext cx="546100" cy="323850"/>
          </a:xfrm>
          <a:prstGeom prst="rect">
            <a:avLst/>
          </a:prstGeom>
          <a:noFill/>
          <a:ln w="9525">
            <a:noFill/>
            <a:miter lim="800000"/>
            <a:headEnd/>
            <a:tailEnd/>
          </a:ln>
        </p:spPr>
      </p:pic>
      <p:pic>
        <p:nvPicPr>
          <p:cNvPr id="106505" name="Picture 7" descr="power-seller-logo.gif"/>
          <p:cNvPicPr>
            <a:picLocks noChangeAspect="1"/>
          </p:cNvPicPr>
          <p:nvPr/>
        </p:nvPicPr>
        <p:blipFill>
          <a:blip r:embed="rId6"/>
          <a:srcRect/>
          <a:stretch>
            <a:fillRect/>
          </a:stretch>
        </p:blipFill>
        <p:spPr bwMode="auto">
          <a:xfrm>
            <a:off x="5945188" y="4522788"/>
            <a:ext cx="836612" cy="398462"/>
          </a:xfrm>
          <a:prstGeom prst="rect">
            <a:avLst/>
          </a:prstGeom>
          <a:noFill/>
          <a:ln w="9525">
            <a:noFill/>
            <a:miter lim="800000"/>
            <a:headEnd/>
            <a:tailEnd/>
          </a:ln>
        </p:spPr>
      </p:pic>
      <p:sp>
        <p:nvSpPr>
          <p:cNvPr id="106506" name="TextBox 10"/>
          <p:cNvSpPr txBox="1">
            <a:spLocks noChangeArrowheads="1"/>
          </p:cNvSpPr>
          <p:nvPr/>
        </p:nvSpPr>
        <p:spPr bwMode="auto">
          <a:xfrm>
            <a:off x="12620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06507" name="TextBox 11"/>
          <p:cNvSpPr txBox="1">
            <a:spLocks noChangeArrowheads="1"/>
          </p:cNvSpPr>
          <p:nvPr/>
        </p:nvSpPr>
        <p:spPr bwMode="auto">
          <a:xfrm>
            <a:off x="10287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 name="TextBox 12"/>
          <p:cNvSpPr txBox="1">
            <a:spLocks noChangeArrowheads="1"/>
          </p:cNvSpPr>
          <p:nvPr/>
        </p:nvSpPr>
        <p:spPr bwMode="auto">
          <a:xfrm>
            <a:off x="3717925" y="5853113"/>
            <a:ext cx="1676400" cy="646112"/>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Shipping Address</a:t>
            </a:r>
          </a:p>
        </p:txBody>
      </p:sp>
      <p:sp>
        <p:nvSpPr>
          <p:cNvPr id="14" name="TextBox 13"/>
          <p:cNvSpPr txBox="1">
            <a:spLocks noChangeArrowheads="1"/>
          </p:cNvSpPr>
          <p:nvPr/>
        </p:nvSpPr>
        <p:spPr bwMode="auto">
          <a:xfrm>
            <a:off x="64754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5" name="TextBox 14"/>
          <p:cNvSpPr txBox="1">
            <a:spLocks noChangeArrowheads="1"/>
          </p:cNvSpPr>
          <p:nvPr/>
        </p:nvSpPr>
        <p:spPr bwMode="auto">
          <a:xfrm>
            <a:off x="3481388" y="2809875"/>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6" name="TextBox 15"/>
          <p:cNvSpPr txBox="1">
            <a:spLocks noChangeArrowheads="1"/>
          </p:cNvSpPr>
          <p:nvPr/>
        </p:nvSpPr>
        <p:spPr bwMode="auto">
          <a:xfrm>
            <a:off x="5487988" y="5022850"/>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Shipping Address</a:t>
            </a:r>
          </a:p>
        </p:txBody>
      </p:sp>
      <p:cxnSp>
        <p:nvCxnSpPr>
          <p:cNvPr id="22" name="Straight Arrow Connector 21"/>
          <p:cNvCxnSpPr>
            <a:cxnSpLocks noChangeShapeType="1"/>
          </p:cNvCxnSpPr>
          <p:nvPr/>
        </p:nvCxnSpPr>
        <p:spPr bwMode="auto">
          <a:xfrm flipV="1">
            <a:off x="16764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164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195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6482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54" name="Picture 53" descr="box.jpg"/>
          <p:cNvPicPr>
            <a:picLocks noChangeAspect="1"/>
          </p:cNvPicPr>
          <p:nvPr/>
        </p:nvPicPr>
        <p:blipFill>
          <a:blip r:embed="rId7"/>
          <a:srcRect/>
          <a:stretch>
            <a:fillRect/>
          </a:stretch>
        </p:blipFill>
        <p:spPr bwMode="auto">
          <a:xfrm>
            <a:off x="18637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0574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What is the data life cycle?</a:t>
            </a:r>
          </a:p>
        </p:txBody>
      </p:sp>
      <p:pic>
        <p:nvPicPr>
          <p:cNvPr id="72707" name="Content Placeholder 4" descr="dataLifeCycle.PNG"/>
          <p:cNvPicPr>
            <a:picLocks noGrp="1" noChangeAspect="1"/>
          </p:cNvPicPr>
          <p:nvPr>
            <p:ph idx="1"/>
          </p:nvPr>
        </p:nvPicPr>
        <p:blipFill>
          <a:blip r:embed="rId2"/>
          <a:srcRect/>
          <a:stretch>
            <a:fillRect/>
          </a:stretch>
        </p:blipFill>
        <p:spPr>
          <a:xfrm>
            <a:off x="838200" y="1143000"/>
            <a:ext cx="8075613" cy="5075238"/>
          </a:xfrm>
        </p:spPr>
      </p:pic>
      <p:sp>
        <p:nvSpPr>
          <p:cNvPr id="72708" name="Slide Number Placeholder 3"/>
          <p:cNvSpPr>
            <a:spLocks noGrp="1"/>
          </p:cNvSpPr>
          <p:nvPr>
            <p:ph type="sldNum" sz="quarter" idx="10"/>
          </p:nvPr>
        </p:nvSpPr>
        <p:spPr bwMode="auto">
          <a:noFill/>
          <a:ln>
            <a:miter lim="800000"/>
            <a:headEnd/>
            <a:tailEnd/>
          </a:ln>
        </p:spPr>
        <p:txBody>
          <a:bodyPr/>
          <a:lstStyle/>
          <a:p>
            <a:fld id="{EA546F61-90A7-4053-8C2F-5D642BC93A61}" type="slidenum">
              <a:rPr lang="en-US"/>
              <a:pPr/>
              <a:t>3</a:t>
            </a:fld>
            <a:endParaRPr lang="en-US"/>
          </a:p>
        </p:txBody>
      </p:sp>
      <p:sp>
        <p:nvSpPr>
          <p:cNvPr id="72709" name="Rectangle 5"/>
          <p:cNvSpPr>
            <a:spLocks noChangeArrowheads="1"/>
          </p:cNvSpPr>
          <p:nvPr/>
        </p:nvSpPr>
        <p:spPr bwMode="auto">
          <a:xfrm>
            <a:off x="2286000" y="4416425"/>
            <a:ext cx="4572000" cy="1831975"/>
          </a:xfrm>
          <a:prstGeom prst="rect">
            <a:avLst/>
          </a:prstGeom>
          <a:noFill/>
          <a:ln w="9525">
            <a:noFill/>
            <a:miter lim="800000"/>
            <a:headEnd/>
            <a:tailEnd/>
          </a:ln>
        </p:spPr>
        <p:txBody>
          <a:bodyPr>
            <a:spAutoFit/>
          </a:bodyPr>
          <a:lstStyle/>
          <a:p>
            <a:pPr marL="341313" indent="-341313">
              <a:spcBef>
                <a:spcPts val="600"/>
              </a:spcBef>
              <a:buClr>
                <a:srgbClr val="1E1C11"/>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1E1C11"/>
                </a:solidFill>
                <a:latin typeface="Comic Sans MS" pitchFamily="66" charset="0"/>
              </a:rPr>
              <a:t>Personal information should be managed as part of the data used by the organization</a:t>
            </a:r>
          </a:p>
          <a:p>
            <a:pPr marL="341313" indent="-341313">
              <a:spcBef>
                <a:spcPts val="600"/>
              </a:spcBef>
              <a:buClr>
                <a:srgbClr val="1E1C11"/>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1E1C11"/>
                </a:solidFill>
                <a:latin typeface="Comic Sans MS" pitchFamily="66" charset="0"/>
              </a:rPr>
              <a:t>Protection of personal information should consider the impact of the cloud on each phase</a:t>
            </a:r>
          </a:p>
        </p:txBody>
      </p:sp>
      <p:sp>
        <p:nvSpPr>
          <p:cNvPr id="72710" name="Rectangle 5"/>
          <p:cNvSpPr>
            <a:spLocks noChangeArrowheads="1"/>
          </p:cNvSpPr>
          <p:nvPr/>
        </p:nvSpPr>
        <p:spPr bwMode="auto">
          <a:xfrm>
            <a:off x="3657600" y="64293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Identity in the Cloud</a:t>
            </a:r>
          </a:p>
        </p:txBody>
      </p:sp>
      <p:pic>
        <p:nvPicPr>
          <p:cNvPr id="107525" name="Picture 3" descr="user-icon.jpg"/>
          <p:cNvPicPr>
            <a:picLocks noChangeAspect="1"/>
          </p:cNvPicPr>
          <p:nvPr/>
        </p:nvPicPr>
        <p:blipFill>
          <a:blip r:embed="rId2"/>
          <a:srcRect/>
          <a:stretch>
            <a:fillRect/>
          </a:stretch>
        </p:blipFill>
        <p:spPr bwMode="auto">
          <a:xfrm>
            <a:off x="1393825" y="3162300"/>
            <a:ext cx="617538" cy="495300"/>
          </a:xfrm>
          <a:prstGeom prst="rect">
            <a:avLst/>
          </a:prstGeom>
          <a:noFill/>
          <a:ln w="9525">
            <a:noFill/>
            <a:miter lim="800000"/>
            <a:headEnd/>
            <a:tailEnd/>
          </a:ln>
        </p:spPr>
      </p:pic>
      <p:pic>
        <p:nvPicPr>
          <p:cNvPr id="107526" name="Picture 4" descr="ebay-logo.jpg"/>
          <p:cNvPicPr>
            <a:picLocks noChangeAspect="1"/>
          </p:cNvPicPr>
          <p:nvPr/>
        </p:nvPicPr>
        <p:blipFill>
          <a:blip r:embed="rId3"/>
          <a:srcRect/>
          <a:stretch>
            <a:fillRect/>
          </a:stretch>
        </p:blipFill>
        <p:spPr bwMode="auto">
          <a:xfrm>
            <a:off x="3816350" y="2409825"/>
            <a:ext cx="579438" cy="433388"/>
          </a:xfrm>
          <a:prstGeom prst="rect">
            <a:avLst/>
          </a:prstGeom>
          <a:noFill/>
          <a:ln w="9525">
            <a:noFill/>
            <a:miter lim="800000"/>
            <a:headEnd/>
            <a:tailEnd/>
          </a:ln>
        </p:spPr>
      </p:pic>
      <p:pic>
        <p:nvPicPr>
          <p:cNvPr id="107527" name="Picture 5" descr="american-express-logo.jpeg"/>
          <p:cNvPicPr>
            <a:picLocks noChangeAspect="1"/>
          </p:cNvPicPr>
          <p:nvPr/>
        </p:nvPicPr>
        <p:blipFill>
          <a:blip r:embed="rId4" cstate="print"/>
          <a:srcRect/>
          <a:stretch>
            <a:fillRect/>
          </a:stretch>
        </p:blipFill>
        <p:spPr bwMode="auto">
          <a:xfrm>
            <a:off x="6858000" y="2874963"/>
            <a:ext cx="531813" cy="531812"/>
          </a:xfrm>
          <a:prstGeom prst="rect">
            <a:avLst/>
          </a:prstGeom>
          <a:noFill/>
          <a:ln w="9525">
            <a:noFill/>
            <a:miter lim="800000"/>
            <a:headEnd/>
            <a:tailEnd/>
          </a:ln>
        </p:spPr>
      </p:pic>
      <p:pic>
        <p:nvPicPr>
          <p:cNvPr id="107528" name="Picture 6" descr="fedex.gif"/>
          <p:cNvPicPr>
            <a:picLocks noChangeAspect="1"/>
          </p:cNvPicPr>
          <p:nvPr/>
        </p:nvPicPr>
        <p:blipFill>
          <a:blip r:embed="rId5"/>
          <a:srcRect/>
          <a:stretch>
            <a:fillRect/>
          </a:stretch>
        </p:blipFill>
        <p:spPr bwMode="auto">
          <a:xfrm>
            <a:off x="4392613" y="5529263"/>
            <a:ext cx="546100" cy="323850"/>
          </a:xfrm>
          <a:prstGeom prst="rect">
            <a:avLst/>
          </a:prstGeom>
          <a:noFill/>
          <a:ln w="9525">
            <a:noFill/>
            <a:miter lim="800000"/>
            <a:headEnd/>
            <a:tailEnd/>
          </a:ln>
        </p:spPr>
      </p:pic>
      <p:pic>
        <p:nvPicPr>
          <p:cNvPr id="107529" name="Picture 7" descr="power-seller-logo.gif"/>
          <p:cNvPicPr>
            <a:picLocks noChangeAspect="1"/>
          </p:cNvPicPr>
          <p:nvPr/>
        </p:nvPicPr>
        <p:blipFill>
          <a:blip r:embed="rId6"/>
          <a:srcRect/>
          <a:stretch>
            <a:fillRect/>
          </a:stretch>
        </p:blipFill>
        <p:spPr bwMode="auto">
          <a:xfrm>
            <a:off x="6021388" y="4522788"/>
            <a:ext cx="836612" cy="398462"/>
          </a:xfrm>
          <a:prstGeom prst="rect">
            <a:avLst/>
          </a:prstGeom>
          <a:noFill/>
          <a:ln w="9525">
            <a:noFill/>
            <a:miter lim="800000"/>
            <a:headEnd/>
            <a:tailEnd/>
          </a:ln>
        </p:spPr>
      </p:pic>
      <p:sp>
        <p:nvSpPr>
          <p:cNvPr id="107530" name="TextBox 10"/>
          <p:cNvSpPr txBox="1">
            <a:spLocks noChangeArrowheads="1"/>
          </p:cNvSpPr>
          <p:nvPr/>
        </p:nvSpPr>
        <p:spPr bwMode="auto">
          <a:xfrm>
            <a:off x="13382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07531" name="TextBox 11"/>
          <p:cNvSpPr txBox="1">
            <a:spLocks noChangeArrowheads="1"/>
          </p:cNvSpPr>
          <p:nvPr/>
        </p:nvSpPr>
        <p:spPr bwMode="auto">
          <a:xfrm>
            <a:off x="11049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 name="TextBox 12"/>
          <p:cNvSpPr txBox="1"/>
          <p:nvPr/>
        </p:nvSpPr>
        <p:spPr>
          <a:xfrm>
            <a:off x="3794794" y="5852422"/>
            <a:ext cx="1676400" cy="646331"/>
          </a:xfrm>
          <a:prstGeom prst="rect">
            <a:avLst/>
          </a:prstGeom>
          <a:noFill/>
        </p:spPr>
        <p:txBody>
          <a:bodyPr>
            <a:spAutoFit/>
          </a:bodyPr>
          <a:lstStyle/>
          <a:p>
            <a:pPr marL="228600" indent="-228600">
              <a:buFontTx/>
              <a:buAutoNum type="arabicPeriod"/>
              <a:defRPr/>
            </a:pPr>
            <a:r>
              <a:rPr lang="en-US" sz="1200" dirty="0">
                <a:latin typeface="Comic Sans MS" pitchFamily="66" charset="0"/>
              </a:rPr>
              <a:t>Name</a:t>
            </a:r>
          </a:p>
          <a:p>
            <a:pPr marL="228600" indent="-228600">
              <a:buFontTx/>
              <a:buAutoNum type="arabicPeriod"/>
              <a:defRPr/>
            </a:pPr>
            <a:r>
              <a:rPr lang="en-US" sz="1200" strike="sngStrike" dirty="0">
                <a:latin typeface="Comic Sans MS" pitchFamily="66" charset="0"/>
              </a:rPr>
              <a:t>E-mail</a:t>
            </a:r>
          </a:p>
          <a:p>
            <a:pPr marL="228600" indent="-228600">
              <a:buFontTx/>
              <a:buAutoNum type="arabicPeriod"/>
              <a:defRPr/>
            </a:pPr>
            <a:r>
              <a:rPr lang="en-US" sz="1200" dirty="0">
                <a:latin typeface="Comic Sans MS" pitchFamily="66" charset="0"/>
              </a:rPr>
              <a:t>Shipping Address</a:t>
            </a:r>
          </a:p>
        </p:txBody>
      </p:sp>
      <p:sp>
        <p:nvSpPr>
          <p:cNvPr id="107533" name="TextBox 13"/>
          <p:cNvSpPr txBox="1">
            <a:spLocks noChangeArrowheads="1"/>
          </p:cNvSpPr>
          <p:nvPr/>
        </p:nvSpPr>
        <p:spPr bwMode="auto">
          <a:xfrm>
            <a:off x="65516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5" name="TextBox 14"/>
          <p:cNvSpPr txBox="1"/>
          <p:nvPr/>
        </p:nvSpPr>
        <p:spPr>
          <a:xfrm>
            <a:off x="3557763" y="2810181"/>
            <a:ext cx="1676400" cy="1200329"/>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dirty="0">
                <a:latin typeface="Comic Sans MS" pitchFamily="66" charset="0"/>
              </a:rPr>
              <a:t>Password</a:t>
            </a:r>
          </a:p>
          <a:p>
            <a:pPr marL="228600" indent="-228600">
              <a:buFontTx/>
              <a:buAutoNum type="arabicPeriod"/>
              <a:defRPr/>
            </a:pPr>
            <a:r>
              <a:rPr lang="en-US" sz="1200" strike="sngStrike" dirty="0">
                <a:latin typeface="Comic Sans MS" pitchFamily="66" charset="0"/>
              </a:rPr>
              <a:t>Billing Address</a:t>
            </a:r>
          </a:p>
          <a:p>
            <a:pPr marL="228600" indent="-228600">
              <a:buFontTx/>
              <a:buAutoNum type="arabicPeriod"/>
              <a:defRPr/>
            </a:pPr>
            <a:r>
              <a:rPr lang="en-US" sz="1200" strike="sngStrike" dirty="0">
                <a:latin typeface="Comic Sans MS" pitchFamily="66" charset="0"/>
              </a:rPr>
              <a:t>Shipping Address</a:t>
            </a:r>
          </a:p>
          <a:p>
            <a:pPr marL="228600" indent="-228600">
              <a:buFontTx/>
              <a:buAutoNum type="arabicPeriod"/>
              <a:defRPr/>
            </a:pPr>
            <a:r>
              <a:rPr lang="en-US" sz="1200" strike="sngStrike" dirty="0">
                <a:latin typeface="Comic Sans MS" pitchFamily="66" charset="0"/>
              </a:rPr>
              <a:t>Credit Card</a:t>
            </a:r>
          </a:p>
        </p:txBody>
      </p:sp>
      <p:sp>
        <p:nvSpPr>
          <p:cNvPr id="16" name="TextBox 15"/>
          <p:cNvSpPr txBox="1"/>
          <p:nvPr/>
        </p:nvSpPr>
        <p:spPr>
          <a:xfrm>
            <a:off x="5564188" y="5022641"/>
            <a:ext cx="1676400" cy="646331"/>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strike="sngStrike" dirty="0">
                <a:latin typeface="Comic Sans MS" pitchFamily="66" charset="0"/>
              </a:rPr>
              <a:t>Shipping Address</a:t>
            </a:r>
          </a:p>
        </p:txBody>
      </p:sp>
      <p:cxnSp>
        <p:nvCxnSpPr>
          <p:cNvPr id="22" name="Straight Arrow Connector 21"/>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107540" name="Picture 53" descr="box.jpg"/>
          <p:cNvPicPr>
            <a:picLocks noChangeAspect="1"/>
          </p:cNvPicPr>
          <p:nvPr/>
        </p:nvPicPr>
        <p:blipFill>
          <a:blip r:embed="rId7"/>
          <a:srcRect/>
          <a:stretch>
            <a:fillRect/>
          </a:stretch>
        </p:blipFill>
        <p:spPr bwMode="auto">
          <a:xfrm>
            <a:off x="19399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Present IDMs</a:t>
            </a:r>
          </a:p>
        </p:txBody>
      </p:sp>
      <p:sp>
        <p:nvSpPr>
          <p:cNvPr id="4" name="Content Placeholder 2"/>
          <p:cNvSpPr>
            <a:spLocks noGrp="1"/>
          </p:cNvSpPr>
          <p:nvPr>
            <p:ph idx="1"/>
          </p:nvPr>
        </p:nvSpPr>
        <p:spPr>
          <a:xfrm>
            <a:off x="381000" y="1447800"/>
            <a:ext cx="8686800" cy="4800600"/>
          </a:xfrm>
        </p:spPr>
        <p:txBody>
          <a:bodyPr>
            <a:noAutofit/>
          </a:bodyPr>
          <a:lstStyle/>
          <a:p>
            <a:pPr marL="609600" indent="-609600"/>
            <a:r>
              <a:rPr lang="en-US" sz="2000">
                <a:solidFill>
                  <a:srgbClr val="1E1C11"/>
                </a:solidFill>
                <a:ea typeface="ＭＳ Ｐゴシック" pitchFamily="34" charset="-128"/>
              </a:rPr>
              <a:t>IDM in traditional application-centric IDM model</a:t>
            </a:r>
          </a:p>
          <a:p>
            <a:pPr marL="882650" lvl="1" indent="-609600"/>
            <a:r>
              <a:rPr lang="en-US" sz="2000">
                <a:solidFill>
                  <a:srgbClr val="1E1C11"/>
                </a:solidFill>
                <a:ea typeface="ＭＳ Ｐゴシック" pitchFamily="34" charset="-128"/>
              </a:rPr>
              <a:t>Each application keeps track of identifying information of its users. </a:t>
            </a:r>
          </a:p>
          <a:p>
            <a:pPr marL="609600" indent="-609600"/>
            <a:r>
              <a:rPr lang="en-US" sz="2000">
                <a:solidFill>
                  <a:srgbClr val="1E1C11"/>
                </a:solidFill>
                <a:ea typeface="ＭＳ Ｐゴシック" pitchFamily="34" charset="-128"/>
              </a:rPr>
              <a:t>Existing IDM Systems</a:t>
            </a:r>
          </a:p>
          <a:p>
            <a:pPr marL="882650" lvl="1" indent="-609600"/>
            <a:r>
              <a:rPr lang="en-US" sz="2000">
                <a:solidFill>
                  <a:srgbClr val="1E1C11"/>
                </a:solidFill>
                <a:ea typeface="ＭＳ Ｐゴシック" pitchFamily="34" charset="-128"/>
              </a:rPr>
              <a:t>Microsoft Windows CardSpace [W. A. Alrodhan]</a:t>
            </a:r>
          </a:p>
          <a:p>
            <a:pPr marL="882650" lvl="1" indent="-609600"/>
            <a:r>
              <a:rPr lang="en-US" sz="2000">
                <a:solidFill>
                  <a:srgbClr val="1E1C11"/>
                </a:solidFill>
                <a:ea typeface="ＭＳ Ｐゴシック" pitchFamily="34" charset="-128"/>
              </a:rPr>
              <a:t>OpenID [http://openid.net]</a:t>
            </a:r>
          </a:p>
          <a:p>
            <a:pPr marL="882650" lvl="1" indent="-609600"/>
            <a:r>
              <a:rPr lang="en-US" sz="2000">
                <a:solidFill>
                  <a:srgbClr val="1E1C11"/>
                </a:solidFill>
                <a:ea typeface="ＭＳ Ｐゴシック" pitchFamily="34" charset="-128"/>
              </a:rPr>
              <a:t>PRIME [S. F. Hubner]</a:t>
            </a:r>
          </a:p>
          <a:p>
            <a:pPr marL="609600" indent="-609600">
              <a:lnSpc>
                <a:spcPct val="80000"/>
              </a:lnSpc>
              <a:buFont typeface="Arial" pitchFamily="34" charset="0"/>
              <a:buNone/>
            </a:pPr>
            <a:endParaRPr lang="en-US" sz="2000">
              <a:solidFill>
                <a:srgbClr val="1E1C11"/>
              </a:solidFill>
              <a:ea typeface="ＭＳ Ｐゴシック" pitchFamily="34" charset="-128"/>
            </a:endParaRPr>
          </a:p>
          <a:p>
            <a:pPr marL="609600" indent="-609600">
              <a:lnSpc>
                <a:spcPct val="80000"/>
              </a:lnSpc>
              <a:buFont typeface="Arial" pitchFamily="34" charset="0"/>
              <a:buNone/>
            </a:pPr>
            <a:r>
              <a:rPr lang="en-US" sz="2000">
                <a:solidFill>
                  <a:srgbClr val="1E1C11"/>
                </a:solidFill>
                <a:ea typeface="ＭＳ Ｐゴシック" pitchFamily="34" charset="-128"/>
              </a:rPr>
              <a:t>These systems </a:t>
            </a:r>
            <a:r>
              <a:rPr lang="en-US" sz="2000">
                <a:solidFill>
                  <a:srgbClr val="1E1C11"/>
                </a:solidFill>
                <a:ea typeface="ＭＳ Ｐゴシック" pitchFamily="34" charset="-128"/>
                <a:cs typeface="Segoe UI" pitchFamily="34" charset="0"/>
              </a:rPr>
              <a:t>require a</a:t>
            </a:r>
            <a:r>
              <a:rPr lang="en-US" sz="2000">
                <a:solidFill>
                  <a:srgbClr val="FF9900"/>
                </a:solidFill>
                <a:effectLst>
                  <a:outerShdw blurRad="38100" dist="38100" dir="2700000" algn="tl">
                    <a:srgbClr val="C0C0C0"/>
                  </a:outerShdw>
                </a:effectLst>
                <a:ea typeface="ＭＳ Ｐゴシック" pitchFamily="34" charset="-128"/>
                <a:cs typeface="Segoe UI" pitchFamily="34" charset="0"/>
              </a:rPr>
              <a:t> </a:t>
            </a:r>
            <a:r>
              <a:rPr lang="en-US" sz="2000" b="1">
                <a:solidFill>
                  <a:srgbClr val="11488B"/>
                </a:solidFill>
                <a:effectLst>
                  <a:outerShdw blurRad="38100" dist="38100" dir="2700000" algn="tl">
                    <a:srgbClr val="C0C0C0"/>
                  </a:outerShdw>
                </a:effectLst>
                <a:ea typeface="ＭＳ Ｐゴシック" pitchFamily="34" charset="-128"/>
              </a:rPr>
              <a:t>trusted third party </a:t>
            </a:r>
            <a:r>
              <a:rPr lang="en-US" sz="2000">
                <a:solidFill>
                  <a:srgbClr val="1E1C11"/>
                </a:solidFill>
                <a:ea typeface="ＭＳ Ｐゴシック" pitchFamily="34" charset="-128"/>
              </a:rPr>
              <a:t>and</a:t>
            </a:r>
          </a:p>
          <a:p>
            <a:pPr marL="609600" indent="-609600">
              <a:lnSpc>
                <a:spcPct val="80000"/>
              </a:lnSpc>
              <a:buFont typeface="Arial" pitchFamily="34" charset="0"/>
              <a:buNone/>
            </a:pPr>
            <a:r>
              <a:rPr lang="en-US" sz="2000">
                <a:solidFill>
                  <a:srgbClr val="1E1C11"/>
                </a:solidFill>
                <a:ea typeface="ＭＳ Ｐゴシック" pitchFamily="34" charset="-128"/>
              </a:rPr>
              <a:t>do not work on an </a:t>
            </a:r>
            <a:r>
              <a:rPr lang="en-US" sz="2000" b="1">
                <a:solidFill>
                  <a:srgbClr val="11488B"/>
                </a:solidFill>
                <a:effectLst>
                  <a:outerShdw blurRad="38100" dist="38100" dir="2700000" algn="tl">
                    <a:srgbClr val="C0C0C0"/>
                  </a:outerShdw>
                </a:effectLst>
                <a:ea typeface="ＭＳ Ｐゴシック" pitchFamily="34" charset="-128"/>
              </a:rPr>
              <a:t>untrusted host</a:t>
            </a:r>
            <a:r>
              <a:rPr lang="en-US" sz="2000">
                <a:solidFill>
                  <a:srgbClr val="11488B"/>
                </a:solidFill>
                <a:effectLst>
                  <a:outerShdw blurRad="38100" dist="38100" dir="2700000" algn="tl">
                    <a:srgbClr val="C0C0C0"/>
                  </a:outerShdw>
                </a:effectLst>
                <a:ea typeface="ＭＳ Ｐゴシック" pitchFamily="34" charset="-128"/>
              </a:rPr>
              <a:t>.</a:t>
            </a:r>
          </a:p>
          <a:p>
            <a:pPr marL="609600" indent="-609600">
              <a:lnSpc>
                <a:spcPct val="80000"/>
              </a:lnSpc>
              <a:buFont typeface="Arial" pitchFamily="34" charset="0"/>
              <a:buNone/>
            </a:pPr>
            <a:endParaRPr lang="en-US" sz="2000">
              <a:solidFill>
                <a:srgbClr val="11488B"/>
              </a:solidFill>
              <a:effectLst>
                <a:outerShdw blurRad="38100" dist="38100" dir="2700000" algn="tl">
                  <a:srgbClr val="C0C0C0"/>
                </a:outerShdw>
              </a:effectLst>
              <a:ea typeface="ＭＳ Ｐゴシック" pitchFamily="34" charset="-128"/>
            </a:endParaRPr>
          </a:p>
          <a:p>
            <a:pPr marL="609600" indent="-609600">
              <a:lnSpc>
                <a:spcPct val="80000"/>
              </a:lnSpc>
              <a:buFont typeface="Arial" pitchFamily="34" charset="0"/>
              <a:buNone/>
            </a:pPr>
            <a:r>
              <a:rPr lang="en-US" sz="2000">
                <a:solidFill>
                  <a:srgbClr val="1E1C11"/>
                </a:solidFill>
                <a:ea typeface="ＭＳ Ｐゴシック" pitchFamily="34" charset="-128"/>
              </a:rPr>
              <a:t>If Trusted Third Party is compromised, all the identifying information of the users is also compromised </a:t>
            </a:r>
          </a:p>
          <a:p>
            <a:pPr marL="609600" indent="-609600" algn="r">
              <a:lnSpc>
                <a:spcPct val="80000"/>
              </a:lnSpc>
              <a:buFont typeface="Arial" pitchFamily="34" charset="0"/>
              <a:buNone/>
            </a:pPr>
            <a:r>
              <a:rPr lang="en-US" sz="2000" b="1">
                <a:solidFill>
                  <a:srgbClr val="1E1C11"/>
                </a:solidFill>
                <a:latin typeface="Arial" pitchFamily="34" charset="0"/>
                <a:ea typeface="ＭＳ Ｐゴシック" pitchFamily="34" charset="-128"/>
              </a:rPr>
              <a:t>[</a:t>
            </a:r>
            <a:r>
              <a:rPr lang="en-US" sz="2000">
                <a:solidFill>
                  <a:srgbClr val="1E1C11"/>
                </a:solidFill>
                <a:latin typeface="Arial" pitchFamily="34" charset="0"/>
                <a:ea typeface="ＭＳ Ｐゴシック" pitchFamily="34" charset="-128"/>
              </a:rPr>
              <a:t>Latest:</a:t>
            </a:r>
            <a:r>
              <a:rPr lang="en-US" sz="2000">
                <a:solidFill>
                  <a:srgbClr val="1E1C11"/>
                </a:solidFill>
                <a:effectLst>
                  <a:outerShdw blurRad="38100" dist="38100" dir="2700000" algn="tl">
                    <a:srgbClr val="C0C0C0"/>
                  </a:outerShdw>
                </a:effectLst>
                <a:latin typeface="Arial" pitchFamily="34" charset="0"/>
                <a:ea typeface="ＭＳ Ｐゴシック" pitchFamily="34" charset="-128"/>
                <a:cs typeface="Arial" pitchFamily="34" charset="0"/>
              </a:rPr>
              <a:t> </a:t>
            </a:r>
            <a:r>
              <a:rPr lang="en-US" sz="2000" b="1">
                <a:solidFill>
                  <a:srgbClr val="1E1C11"/>
                </a:solidFill>
                <a:effectLst>
                  <a:outerShdw blurRad="38100" dist="38100" dir="2700000" algn="tl">
                    <a:srgbClr val="C0C0C0"/>
                  </a:outerShdw>
                </a:effectLst>
                <a:latin typeface="Arial" pitchFamily="34" charset="0"/>
                <a:ea typeface="ＭＳ Ｐゴシック" pitchFamily="34" charset="-128"/>
                <a:cs typeface="Arial" pitchFamily="34" charset="0"/>
              </a:rPr>
              <a:t>AT&amp;T iPad leak</a:t>
            </a:r>
            <a:r>
              <a:rPr lang="en-US" sz="2000" b="1">
                <a:solidFill>
                  <a:srgbClr val="1E1C11"/>
                </a:solidFill>
                <a:ea typeface="ＭＳ Ｐゴシック" pitchFamily="34" charset="-128"/>
              </a:rPr>
              <a:t>]</a:t>
            </a:r>
          </a:p>
          <a:p>
            <a:pPr marL="609600" indent="-609600">
              <a:lnSpc>
                <a:spcPct val="80000"/>
              </a:lnSpc>
              <a:buFont typeface="Arial" pitchFamily="34" charset="0"/>
              <a:buNone/>
            </a:pPr>
            <a:endParaRPr lang="en-US" sz="2000">
              <a:solidFill>
                <a:srgbClr val="11488B"/>
              </a:solidFill>
              <a:effectLst>
                <a:outerShdw blurRad="38100" dist="38100" dir="2700000" algn="tl">
                  <a:srgbClr val="C0C0C0"/>
                </a:outerShdw>
              </a:effectLst>
              <a:ea typeface="ＭＳ Ｐゴシック" pitchFamily="34" charset="-128"/>
            </a:endParaRPr>
          </a:p>
          <a:p>
            <a:pPr marL="609600" indent="-609600"/>
            <a:endParaRPr lang="en-US" sz="2000">
              <a:solidFill>
                <a:srgbClr val="1E1C11"/>
              </a:solidFill>
              <a:ea typeface="ＭＳ Ｐゴシック" pitchFamily="34" charset="-128"/>
            </a:endParaRPr>
          </a:p>
          <a:p>
            <a:pPr marL="609600" indent="-609600"/>
            <a:endParaRPr lang="en-US" sz="2000">
              <a:solidFill>
                <a:srgbClr val="1E1C11"/>
              </a:solidFill>
              <a:ea typeface="ＭＳ Ｐゴシック"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09600" indent="-609600">
              <a:defRPr/>
            </a:pPr>
            <a:r>
              <a:rPr lang="en-US">
                <a:ea typeface="+mj-ea"/>
              </a:rPr>
              <a:t>Minimize Loss of Control: IDM </a:t>
            </a:r>
            <a:br>
              <a:rPr lang="en-US">
                <a:ea typeface="+mj-ea"/>
              </a:rPr>
            </a:br>
            <a:r>
              <a:rPr lang="en-US">
                <a:ea typeface="ＭＳ Ｐゴシック" pitchFamily="34" charset="-128"/>
              </a:rPr>
              <a:t>Issues in </a:t>
            </a:r>
            <a:r>
              <a:rPr lang="en-US" dirty="0">
                <a:ea typeface="ＭＳ Ｐゴシック" pitchFamily="34" charset="-128"/>
              </a:rPr>
              <a:t>Cloud Computing</a:t>
            </a:r>
          </a:p>
        </p:txBody>
      </p:sp>
      <p:sp>
        <p:nvSpPr>
          <p:cNvPr id="4" name="Content Placeholder 2"/>
          <p:cNvSpPr>
            <a:spLocks noGrp="1"/>
          </p:cNvSpPr>
          <p:nvPr>
            <p:ph idx="1"/>
          </p:nvPr>
        </p:nvSpPr>
        <p:spPr>
          <a:xfrm>
            <a:off x="533400" y="1371600"/>
            <a:ext cx="8077200" cy="5029200"/>
          </a:xfrm>
        </p:spPr>
        <p:txBody>
          <a:bodyPr>
            <a:noAutofit/>
          </a:bodyPr>
          <a:lstStyle/>
          <a:p>
            <a:pPr>
              <a:lnSpc>
                <a:spcPct val="80000"/>
              </a:lnSpc>
            </a:pPr>
            <a:r>
              <a:rPr lang="en-US">
                <a:solidFill>
                  <a:srgbClr val="1E1C11"/>
                </a:solidFill>
                <a:ea typeface="ＭＳ Ｐゴシック" pitchFamily="34" charset="-128"/>
              </a:rPr>
              <a:t>Cloud introduces several issues to IDM </a:t>
            </a:r>
          </a:p>
          <a:p>
            <a:pPr lvl="1">
              <a:lnSpc>
                <a:spcPct val="80000"/>
              </a:lnSpc>
            </a:pPr>
            <a:r>
              <a:rPr lang="en-US" sz="2000">
                <a:solidFill>
                  <a:srgbClr val="1E1C11"/>
                </a:solidFill>
                <a:ea typeface="ＭＳ Ｐゴシック" pitchFamily="34" charset="-128"/>
              </a:rPr>
              <a:t>Users have </a:t>
            </a:r>
            <a:r>
              <a:rPr lang="en-US" sz="2000" b="1">
                <a:solidFill>
                  <a:srgbClr val="11488B"/>
                </a:solidFill>
                <a:effectLst>
                  <a:outerShdw blurRad="38100" dist="38100" dir="2700000" algn="tl">
                    <a:srgbClr val="C0C0C0"/>
                  </a:outerShdw>
                </a:effectLst>
                <a:ea typeface="ＭＳ Ｐゴシック" pitchFamily="34" charset="-128"/>
              </a:rPr>
              <a:t>multiple accounts</a:t>
            </a:r>
            <a:r>
              <a:rPr lang="en-US" sz="2000">
                <a:solidFill>
                  <a:srgbClr val="1E1C11"/>
                </a:solidFill>
                <a:ea typeface="ＭＳ Ｐゴシック" pitchFamily="34" charset="-128"/>
              </a:rPr>
              <a:t> associated with </a:t>
            </a:r>
            <a:r>
              <a:rPr lang="en-US" sz="2000" b="1">
                <a:solidFill>
                  <a:srgbClr val="11488B"/>
                </a:solidFill>
                <a:effectLst>
                  <a:outerShdw blurRad="38100" dist="38100" dir="2700000" algn="tl">
                    <a:srgbClr val="C0C0C0"/>
                  </a:outerShdw>
                </a:effectLst>
                <a:ea typeface="ＭＳ Ｐゴシック" pitchFamily="34" charset="-128"/>
              </a:rPr>
              <a:t>multiple service providers.</a:t>
            </a:r>
          </a:p>
          <a:p>
            <a:pPr lvl="1">
              <a:lnSpc>
                <a:spcPct val="80000"/>
              </a:lnSpc>
            </a:pPr>
            <a:r>
              <a:rPr lang="en-US">
                <a:solidFill>
                  <a:srgbClr val="1E1C11"/>
                </a:solidFill>
                <a:ea typeface="ＭＳ Ｐゴシック" pitchFamily="34" charset="-128"/>
              </a:rPr>
              <a:t>Lack of trust</a:t>
            </a:r>
          </a:p>
          <a:p>
            <a:pPr lvl="2">
              <a:lnSpc>
                <a:spcPct val="80000"/>
              </a:lnSpc>
            </a:pPr>
            <a:r>
              <a:rPr lang="en-US">
                <a:solidFill>
                  <a:srgbClr val="1E1C11"/>
                </a:solidFill>
                <a:ea typeface="ＭＳ Ｐゴシック" pitchFamily="34" charset="-128"/>
              </a:rPr>
              <a:t>Use of Trusted Third Party is not an option </a:t>
            </a:r>
          </a:p>
          <a:p>
            <a:pPr lvl="2">
              <a:lnSpc>
                <a:spcPct val="80000"/>
              </a:lnSpc>
            </a:pPr>
            <a:r>
              <a:rPr lang="en-US">
                <a:solidFill>
                  <a:srgbClr val="1E1C11"/>
                </a:solidFill>
                <a:ea typeface="ＭＳ Ｐゴシック" pitchFamily="34" charset="-128"/>
              </a:rPr>
              <a:t>Cloud hosts are untrusted </a:t>
            </a:r>
          </a:p>
          <a:p>
            <a:pPr lvl="1">
              <a:lnSpc>
                <a:spcPct val="80000"/>
              </a:lnSpc>
            </a:pPr>
            <a:r>
              <a:rPr lang="en-US">
                <a:solidFill>
                  <a:srgbClr val="1E1C11"/>
                </a:solidFill>
                <a:ea typeface="ＭＳ Ｐゴシック" pitchFamily="34" charset="-128"/>
              </a:rPr>
              <a:t>Loss of control</a:t>
            </a:r>
          </a:p>
          <a:p>
            <a:pPr lvl="2">
              <a:lnSpc>
                <a:spcPct val="80000"/>
              </a:lnSpc>
            </a:pPr>
            <a:r>
              <a:rPr lang="en-US">
                <a:solidFill>
                  <a:srgbClr val="1E1C11"/>
                </a:solidFill>
                <a:ea typeface="ＭＳ Ｐゴシック" pitchFamily="34" charset="-128"/>
              </a:rPr>
              <a:t>Collusion between Cloud Services</a:t>
            </a:r>
          </a:p>
          <a:p>
            <a:pPr lvl="3">
              <a:lnSpc>
                <a:spcPct val="80000"/>
              </a:lnSpc>
            </a:pPr>
            <a:r>
              <a:rPr lang="en-US" sz="2400">
                <a:solidFill>
                  <a:srgbClr val="1E1C11"/>
                </a:solidFill>
                <a:ea typeface="ＭＳ Ｐゴシック" pitchFamily="34" charset="-128"/>
              </a:rPr>
              <a:t>Sharing sensitive identity information between services can lead to undesirable </a:t>
            </a:r>
            <a:r>
              <a:rPr lang="en-US" sz="2400" b="1">
                <a:solidFill>
                  <a:srgbClr val="11488B"/>
                </a:solidFill>
                <a:effectLst>
                  <a:outerShdw blurRad="38100" dist="38100" dir="2700000" algn="tl">
                    <a:srgbClr val="C0C0C0"/>
                  </a:outerShdw>
                </a:effectLst>
                <a:ea typeface="ＭＳ Ｐゴシック" pitchFamily="34" charset="-128"/>
              </a:rPr>
              <a:t>mapping of the identities to the user.</a:t>
            </a:r>
            <a:endParaRPr lang="en-US" sz="2400">
              <a:solidFill>
                <a:srgbClr val="1E1C11"/>
              </a:solidFill>
              <a:ea typeface="ＭＳ Ｐゴシック" pitchFamily="34" charset="-128"/>
            </a:endParaRPr>
          </a:p>
          <a:p>
            <a:pPr>
              <a:buFont typeface="Arial" pitchFamily="34" charset="0"/>
              <a:buNone/>
            </a:pPr>
            <a:endParaRPr lang="en-US" sz="2800" b="1">
              <a:solidFill>
                <a:srgbClr val="1E1C11"/>
              </a:solidFill>
              <a:ea typeface="ＭＳ Ｐゴシック" pitchFamily="34" charset="-128"/>
            </a:endParaRPr>
          </a:p>
          <a:p>
            <a:pPr>
              <a:buFont typeface="Arial" pitchFamily="34" charset="0"/>
              <a:buNone/>
            </a:pPr>
            <a:r>
              <a:rPr lang="en-US" sz="2000" b="1">
                <a:solidFill>
                  <a:srgbClr val="1E1C11"/>
                </a:solidFill>
                <a:ea typeface="ＭＳ Ｐゴシック" pitchFamily="34" charset="-128"/>
              </a:rPr>
              <a:t>IDM in Cloud needs to be user-centric</a:t>
            </a:r>
          </a:p>
          <a:p>
            <a:pPr lvl="1">
              <a:lnSpc>
                <a:spcPct val="80000"/>
              </a:lnSpc>
            </a:pPr>
            <a:endParaRPr lang="en-US">
              <a:solidFill>
                <a:srgbClr val="1E1C11"/>
              </a:solidFill>
              <a:ea typeface="ＭＳ Ｐゴシック" pitchFamily="34" charset="-128"/>
            </a:endParaRPr>
          </a:p>
          <a:p>
            <a:pPr>
              <a:lnSpc>
                <a:spcPct val="80000"/>
              </a:lnSpc>
              <a:buFontTx/>
              <a:buChar char="•"/>
            </a:pPr>
            <a:endParaRPr lang="en-US" sz="2800">
              <a:solidFill>
                <a:srgbClr val="1E1C11"/>
              </a:solidFill>
              <a:ea typeface="ＭＳ Ｐゴシック" pitchFamily="34" charset="-128"/>
            </a:endParaRPr>
          </a:p>
          <a:p>
            <a:endParaRPr lang="en-US" sz="2800">
              <a:solidFill>
                <a:srgbClr val="1E1C11"/>
              </a:solidFill>
              <a:ea typeface="ＭＳ Ｐゴシック"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a:solidFill>
                  <a:srgbClr val="1E1C11"/>
                </a:solidFill>
                <a:ea typeface="ＭＳ Ｐゴシック" pitchFamily="34" charset="-128"/>
              </a:rPr>
              <a:t>Minimize Loss of Control: IDM </a:t>
            </a:r>
            <a:br>
              <a:rPr lang="en-US" sz="2500">
                <a:solidFill>
                  <a:srgbClr val="1E1C11"/>
                </a:solidFill>
                <a:ea typeface="ＭＳ Ｐゴシック" pitchFamily="34" charset="-128"/>
              </a:rPr>
            </a:br>
            <a:r>
              <a:rPr lang="en-US" sz="2500">
                <a:solidFill>
                  <a:srgbClr val="1E1C11"/>
                </a:solidFill>
                <a:ea typeface="ＭＳ Ｐゴシック" pitchFamily="34" charset="-128"/>
              </a:rPr>
              <a:t>Goals of Proposed User-Centric IDM for the Cloud</a:t>
            </a:r>
          </a:p>
        </p:txBody>
      </p:sp>
      <p:sp>
        <p:nvSpPr>
          <p:cNvPr id="3" name="Content Placeholder 2"/>
          <p:cNvSpPr>
            <a:spLocks noGrp="1"/>
          </p:cNvSpPr>
          <p:nvPr>
            <p:ph idx="1"/>
          </p:nvPr>
        </p:nvSpPr>
        <p:spPr>
          <a:xfrm>
            <a:off x="304800" y="1524000"/>
            <a:ext cx="8629650" cy="4800600"/>
          </a:xfrm>
        </p:spPr>
        <p:txBody>
          <a:bodyPr>
            <a:normAutofit/>
          </a:bodyPr>
          <a:lstStyle/>
          <a:p>
            <a:pPr>
              <a:lnSpc>
                <a:spcPct val="80000"/>
              </a:lnSpc>
              <a:buFont typeface="Constantia" pitchFamily="18" charset="0"/>
              <a:buAutoNum type="arabicPeriod"/>
              <a:defRPr/>
            </a:pPr>
            <a:r>
              <a:rPr lang="en-US" dirty="0">
                <a:ea typeface="ＭＳ Ｐゴシック" pitchFamily="34" charset="-128"/>
                <a:cs typeface="+mn-cs"/>
              </a:rPr>
              <a:t>Authenticate without disclosing identifying information</a:t>
            </a:r>
          </a:p>
          <a:p>
            <a:pPr>
              <a:lnSpc>
                <a:spcPct val="80000"/>
              </a:lnSpc>
              <a:buFont typeface="Constantia" pitchFamily="18" charset="0"/>
              <a:buAutoNum type="arabicPeriod"/>
              <a:defRPr/>
            </a:pPr>
            <a:r>
              <a:rPr lang="en-US" dirty="0">
                <a:ea typeface="ＭＳ Ｐゴシック" pitchFamily="34" charset="-128"/>
                <a:cs typeface="+mn-cs"/>
              </a:rPr>
              <a:t>Ability to securely use a service while on an </a:t>
            </a:r>
            <a:r>
              <a:rPr lang="en-US" dirty="0" err="1">
                <a:ea typeface="ＭＳ Ｐゴシック" pitchFamily="34" charset="-128"/>
                <a:cs typeface="+mn-cs"/>
              </a:rPr>
              <a:t>untrusted</a:t>
            </a:r>
            <a:r>
              <a:rPr lang="en-US" dirty="0">
                <a:ea typeface="ＭＳ Ｐゴシック" pitchFamily="34" charset="-128"/>
                <a:cs typeface="+mn-cs"/>
              </a:rPr>
              <a:t> host (VM on the cloud)</a:t>
            </a:r>
          </a:p>
          <a:p>
            <a:pPr>
              <a:lnSpc>
                <a:spcPct val="80000"/>
              </a:lnSpc>
              <a:buFont typeface="Constantia" pitchFamily="18" charset="0"/>
              <a:buAutoNum type="arabicPeriod"/>
              <a:defRPr/>
            </a:pPr>
            <a:r>
              <a:rPr lang="en-US" dirty="0">
                <a:ea typeface="ＭＳ Ｐゴシック" pitchFamily="34" charset="-128"/>
                <a:cs typeface="+mn-cs"/>
              </a:rPr>
              <a:t>Minimal disclosure and minimized risk of disclosure during communication between user and service </a:t>
            </a:r>
            <a:r>
              <a:rPr lang="en-US">
                <a:ea typeface="ＭＳ Ｐゴシック" pitchFamily="34" charset="-128"/>
                <a:cs typeface="+mn-cs"/>
              </a:rPr>
              <a:t>provider  (</a:t>
            </a:r>
            <a:r>
              <a:rPr lang="en-US" dirty="0">
                <a:ea typeface="ＭＳ Ｐゴシック" pitchFamily="34" charset="-128"/>
                <a:cs typeface="+mn-cs"/>
              </a:rPr>
              <a:t>Man in the Middle, Side Channel and Correlation Attacks) 	</a:t>
            </a:r>
          </a:p>
          <a:p>
            <a:pPr>
              <a:lnSpc>
                <a:spcPct val="80000"/>
              </a:lnSpc>
              <a:buFont typeface="Calibri" pitchFamily="34" charset="0"/>
              <a:buAutoNum type="arabicPeriod"/>
              <a:defRPr/>
            </a:pPr>
            <a:r>
              <a:rPr lang="en-US" dirty="0">
                <a:ea typeface="ＭＳ Ｐゴシック" pitchFamily="34" charset="-128"/>
                <a:cs typeface="+mn-cs"/>
              </a:rPr>
              <a:t>Independence of Trusted Third Party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Approach - 1</a:t>
            </a:r>
          </a:p>
        </p:txBody>
      </p:sp>
      <p:sp>
        <p:nvSpPr>
          <p:cNvPr id="111619" name="Content Placeholder 2"/>
          <p:cNvSpPr>
            <a:spLocks noGrp="1"/>
          </p:cNvSpPr>
          <p:nvPr>
            <p:ph idx="1"/>
          </p:nvPr>
        </p:nvSpPr>
        <p:spPr>
          <a:xfrm>
            <a:off x="228600" y="1600200"/>
            <a:ext cx="8458200" cy="4525963"/>
          </a:xfrm>
        </p:spPr>
        <p:txBody>
          <a:bodyPr/>
          <a:lstStyle/>
          <a:p>
            <a:pPr marL="457200" indent="-457200"/>
            <a:r>
              <a:rPr lang="en-US" b="1">
                <a:solidFill>
                  <a:srgbClr val="1E1C11"/>
                </a:solidFill>
                <a:ea typeface="ＭＳ Ｐゴシック" pitchFamily="34" charset="-128"/>
              </a:rPr>
              <a:t>IDM Wallet: </a:t>
            </a:r>
          </a:p>
          <a:p>
            <a:pPr marL="730250" lvl="1" indent="-457200"/>
            <a:r>
              <a:rPr lang="en-US">
                <a:solidFill>
                  <a:srgbClr val="1E1C11"/>
                </a:solidFill>
                <a:ea typeface="ＭＳ Ｐゴシック" pitchFamily="34" charset="-128"/>
              </a:rPr>
              <a:t>Use of AB scheme to protect PII from untrusted hosts.</a:t>
            </a:r>
          </a:p>
          <a:p>
            <a:pPr marL="457200" indent="-457200"/>
            <a:r>
              <a:rPr lang="en-US" b="1">
                <a:solidFill>
                  <a:srgbClr val="1E1C11"/>
                </a:solidFill>
                <a:ea typeface="ＭＳ Ｐゴシック" pitchFamily="34" charset="-128"/>
              </a:rPr>
              <a:t>Anonymous Identification: </a:t>
            </a:r>
          </a:p>
          <a:p>
            <a:pPr marL="730250" lvl="1" indent="-457200"/>
            <a:r>
              <a:rPr lang="en-US">
                <a:solidFill>
                  <a:srgbClr val="1E1C11"/>
                </a:solidFill>
                <a:ea typeface="ＭＳ Ｐゴシック" pitchFamily="34" charset="-128"/>
              </a:rPr>
              <a:t>Use of Zero-knowledge proofing for authentication of an entity without disclosing its identifier.</a:t>
            </a:r>
          </a:p>
          <a:p>
            <a:pPr marL="457200" indent="-457200"/>
            <a:endParaRPr lang="en-US">
              <a:solidFill>
                <a:srgbClr val="1E1C11"/>
              </a:solidFill>
              <a:ea typeface="ＭＳ Ｐゴシック"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Components of Active Bundle (Approach – 1)</a:t>
            </a:r>
          </a:p>
        </p:txBody>
      </p:sp>
      <p:sp>
        <p:nvSpPr>
          <p:cNvPr id="3" name="Content Placeholder 2"/>
          <p:cNvSpPr>
            <a:spLocks noGrp="1"/>
          </p:cNvSpPr>
          <p:nvPr>
            <p:ph idx="1"/>
          </p:nvPr>
        </p:nvSpPr>
        <p:spPr>
          <a:xfrm>
            <a:off x="228600" y="1524000"/>
            <a:ext cx="8705850" cy="5181600"/>
          </a:xfrm>
        </p:spPr>
        <p:txBody>
          <a:bodyPr>
            <a:normAutofit/>
          </a:bodyPr>
          <a:lstStyle/>
          <a:p>
            <a:pPr marL="457200" indent="-457200">
              <a:defRPr/>
            </a:pPr>
            <a:r>
              <a:rPr lang="en-US" b="1" dirty="0">
                <a:ea typeface="ＭＳ Ｐゴシック" pitchFamily="34" charset="-128"/>
                <a:cs typeface="+mn-cs"/>
              </a:rPr>
              <a:t>Identity data:</a:t>
            </a:r>
            <a:r>
              <a:rPr lang="en-US" dirty="0">
                <a:ea typeface="ＭＳ Ｐゴシック" pitchFamily="34" charset="-128"/>
                <a:cs typeface="+mn-cs"/>
              </a:rPr>
              <a:t> Data used during authentication, getting service, using service (i.e. SSN, Date of Birth).  </a:t>
            </a:r>
          </a:p>
          <a:p>
            <a:pPr marL="457200" indent="-457200">
              <a:defRPr/>
            </a:pPr>
            <a:r>
              <a:rPr lang="en-US" b="1" dirty="0">
                <a:ea typeface="ＭＳ Ｐゴシック" pitchFamily="34" charset="-128"/>
                <a:cs typeface="+mn-cs"/>
              </a:rPr>
              <a:t>Disclosure policy:</a:t>
            </a:r>
            <a:r>
              <a:rPr lang="en-US" dirty="0">
                <a:ea typeface="ＭＳ Ｐゴシック" pitchFamily="34" charset="-128"/>
                <a:cs typeface="+mn-cs"/>
              </a:rPr>
              <a:t> A set of rules for choosing Identity data from a set of identities in IDM Wallet.  </a:t>
            </a:r>
          </a:p>
          <a:p>
            <a:pPr marL="457200" indent="-457200">
              <a:defRPr/>
            </a:pPr>
            <a:r>
              <a:rPr lang="en-US" b="1" dirty="0">
                <a:ea typeface="ＭＳ Ｐゴシック" pitchFamily="34" charset="-128"/>
                <a:cs typeface="+mn-cs"/>
              </a:rPr>
              <a:t>Disclosure history:</a:t>
            </a:r>
            <a:r>
              <a:rPr lang="en-US" dirty="0">
                <a:ea typeface="ＭＳ Ｐゴシック" pitchFamily="34" charset="-128"/>
                <a:cs typeface="+mn-cs"/>
              </a:rPr>
              <a:t> Used for logging and auditing purposes.</a:t>
            </a:r>
          </a:p>
          <a:p>
            <a:pPr marL="457200" indent="-457200">
              <a:defRPr/>
            </a:pPr>
            <a:r>
              <a:rPr lang="en-US" b="1" dirty="0">
                <a:ea typeface="ＭＳ Ｐゴシック" pitchFamily="34" charset="-128"/>
                <a:cs typeface="+mn-cs"/>
              </a:rPr>
              <a:t>Negotiation policy:</a:t>
            </a:r>
            <a:r>
              <a:rPr lang="en-US" dirty="0">
                <a:ea typeface="ＭＳ Ｐゴシック" pitchFamily="34" charset="-128"/>
                <a:cs typeface="+mn-cs"/>
              </a:rPr>
              <a:t> This is Anonymous Identification, based on the Zero Knowledge Proofing. </a:t>
            </a:r>
          </a:p>
          <a:p>
            <a:pPr marL="457200" indent="-457200">
              <a:defRPr/>
            </a:pPr>
            <a:r>
              <a:rPr lang="en-US" b="1" dirty="0">
                <a:ea typeface="ＭＳ Ｐゴシック" pitchFamily="34" charset="-128"/>
                <a:cs typeface="+mn-cs"/>
              </a:rPr>
              <a:t>Virtual Machine:</a:t>
            </a:r>
            <a:r>
              <a:rPr lang="en-US" dirty="0">
                <a:ea typeface="ＭＳ Ｐゴシック" pitchFamily="34" charset="-128"/>
                <a:cs typeface="+mn-cs"/>
              </a:rPr>
              <a:t> Code for protecting data on </a:t>
            </a:r>
            <a:r>
              <a:rPr lang="en-US" dirty="0" err="1">
                <a:ea typeface="ＭＳ Ｐゴシック" pitchFamily="34" charset="-128"/>
                <a:cs typeface="+mn-cs"/>
              </a:rPr>
              <a:t>untrusted</a:t>
            </a:r>
            <a:r>
              <a:rPr lang="en-US" dirty="0">
                <a:ea typeface="ＭＳ Ｐゴシック" pitchFamily="34" charset="-128"/>
                <a:cs typeface="+mn-cs"/>
              </a:rPr>
              <a:t> hosts. It enforces the disclosure policies.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Anonymous Identification (Approach – 1)</a:t>
            </a:r>
          </a:p>
        </p:txBody>
      </p:sp>
      <p:sp>
        <p:nvSpPr>
          <p:cNvPr id="113667" name="Content Placeholder 2"/>
          <p:cNvSpPr>
            <a:spLocks noGrp="1"/>
          </p:cNvSpPr>
          <p:nvPr>
            <p:ph idx="1"/>
          </p:nvPr>
        </p:nvSpPr>
        <p:spPr>
          <a:xfrm>
            <a:off x="304800" y="1828800"/>
            <a:ext cx="8629650" cy="4800600"/>
          </a:xfrm>
        </p:spPr>
        <p:txBody>
          <a:bodyPr/>
          <a:lstStyle/>
          <a:p>
            <a:pPr marL="457200" indent="-457200">
              <a:buFont typeface="Arial" pitchFamily="34" charset="0"/>
              <a:buNone/>
            </a:pPr>
            <a:r>
              <a:rPr lang="en-US" b="1">
                <a:solidFill>
                  <a:srgbClr val="1E1C11"/>
                </a:solidFill>
                <a:ea typeface="ＭＳ Ｐゴシック" pitchFamily="34" charset="-128"/>
              </a:rPr>
              <a:t>Anonymous Identification </a:t>
            </a:r>
          </a:p>
          <a:p>
            <a:pPr marL="457200" indent="-457200">
              <a:buFont typeface="Arial" pitchFamily="34" charset="0"/>
              <a:buNone/>
            </a:pPr>
            <a:r>
              <a:rPr lang="en-US">
                <a:solidFill>
                  <a:srgbClr val="1E1C11"/>
                </a:solidFill>
                <a:ea typeface="ＭＳ Ｐゴシック" pitchFamily="34" charset="-128"/>
              </a:rPr>
              <a:t>(Shamir's approach for Credit Cards)</a:t>
            </a:r>
          </a:p>
          <a:p>
            <a:pPr marL="457200" indent="-457200"/>
            <a:r>
              <a:rPr lang="en-US">
                <a:solidFill>
                  <a:srgbClr val="1E1C11"/>
                </a:solidFill>
                <a:ea typeface="ＭＳ Ｐゴシック" pitchFamily="34" charset="-128"/>
              </a:rPr>
              <a:t>IdP provides Encrypted Identity Information to the user and SP. </a:t>
            </a:r>
          </a:p>
          <a:p>
            <a:pPr marL="457200" indent="-457200"/>
            <a:r>
              <a:rPr lang="en-US">
                <a:solidFill>
                  <a:srgbClr val="1E1C11"/>
                </a:solidFill>
                <a:ea typeface="ＭＳ Ｐゴシック" pitchFamily="34" charset="-128"/>
              </a:rPr>
              <a:t>SP and User interact</a:t>
            </a:r>
          </a:p>
          <a:p>
            <a:pPr marL="457200" indent="-457200"/>
            <a:r>
              <a:rPr lang="en-US">
                <a:solidFill>
                  <a:srgbClr val="1E1C11"/>
                </a:solidFill>
                <a:ea typeface="ＭＳ Ｐゴシック" pitchFamily="34" charset="-128"/>
              </a:rPr>
              <a:t>Both run IdP's public function on the certain bits of the Encrypted data. </a:t>
            </a:r>
          </a:p>
          <a:p>
            <a:pPr marL="457200" indent="-457200"/>
            <a:r>
              <a:rPr lang="en-US">
                <a:solidFill>
                  <a:srgbClr val="1E1C11"/>
                </a:solidFill>
                <a:ea typeface="ＭＳ Ｐゴシック" pitchFamily="34" charset="-128"/>
              </a:rPr>
              <a:t>Both exchange results and agree if it matches.</a:t>
            </a:r>
          </a:p>
          <a:p>
            <a:pPr marL="457200" indent="-457200"/>
            <a:endParaRPr lang="en-US">
              <a:solidFill>
                <a:srgbClr val="1E1C11"/>
              </a:solidFill>
              <a:ea typeface="ＭＳ Ｐゴシック"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Usage Scenario (Approach – 1)</a:t>
            </a:r>
          </a:p>
        </p:txBody>
      </p:sp>
      <p:pic>
        <p:nvPicPr>
          <p:cNvPr id="114691" name="Picture 5" descr="Screen shot 2010-09-09 at 7.45.55 AM.png"/>
          <p:cNvPicPr>
            <a:picLocks noChangeAspect="1"/>
          </p:cNvPicPr>
          <p:nvPr/>
        </p:nvPicPr>
        <p:blipFill>
          <a:blip r:embed="rId2"/>
          <a:srcRect/>
          <a:stretch>
            <a:fillRect/>
          </a:stretch>
        </p:blipFill>
        <p:spPr bwMode="auto">
          <a:xfrm>
            <a:off x="2057400" y="1752600"/>
            <a:ext cx="5257800" cy="3810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Approach - 2</a:t>
            </a:r>
          </a:p>
        </p:txBody>
      </p:sp>
      <p:sp>
        <p:nvSpPr>
          <p:cNvPr id="3" name="Content Placeholder 2"/>
          <p:cNvSpPr>
            <a:spLocks noGrp="1"/>
          </p:cNvSpPr>
          <p:nvPr>
            <p:ph idx="1"/>
          </p:nvPr>
        </p:nvSpPr>
        <p:spPr/>
        <p:txBody>
          <a:bodyPr>
            <a:normAutofit/>
          </a:bodyPr>
          <a:lstStyle/>
          <a:p>
            <a:pPr marL="457200" indent="-457200"/>
            <a:r>
              <a:rPr lang="en-US">
                <a:solidFill>
                  <a:srgbClr val="11488B"/>
                </a:solidFill>
                <a:effectLst>
                  <a:outerShdw blurRad="38100" dist="38100" dir="2700000" algn="tl">
                    <a:srgbClr val="C0C0C0"/>
                  </a:outerShdw>
                </a:effectLst>
                <a:ea typeface="ＭＳ Ｐゴシック" pitchFamily="34" charset="-128"/>
              </a:rPr>
              <a:t>Active Bundle scheme</a:t>
            </a:r>
            <a:r>
              <a:rPr lang="en-US">
                <a:solidFill>
                  <a:srgbClr val="1E1C11"/>
                </a:solidFill>
                <a:ea typeface="ＭＳ Ｐゴシック" pitchFamily="34" charset="-128"/>
              </a:rPr>
              <a:t> to protect PII from untrusted hosts</a:t>
            </a:r>
          </a:p>
          <a:p>
            <a:pPr marL="457200" indent="-457200"/>
            <a:r>
              <a:rPr lang="en-US">
                <a:solidFill>
                  <a:srgbClr val="11488B"/>
                </a:solidFill>
                <a:effectLst>
                  <a:outerShdw blurRad="38100" dist="38100" dir="2700000" algn="tl">
                    <a:srgbClr val="C0C0C0"/>
                  </a:outerShdw>
                </a:effectLst>
                <a:ea typeface="ＭＳ Ｐゴシック" pitchFamily="34" charset="-128"/>
              </a:rPr>
              <a:t>Predicates over encrypted data</a:t>
            </a:r>
            <a:r>
              <a:rPr lang="en-US">
                <a:solidFill>
                  <a:srgbClr val="1E1C11"/>
                </a:solidFill>
                <a:ea typeface="ＭＳ Ｐゴシック" pitchFamily="34" charset="-128"/>
              </a:rPr>
              <a:t> to authenticate without disclosing unencrypted identity data.</a:t>
            </a:r>
          </a:p>
          <a:p>
            <a:pPr marL="457200" indent="-457200"/>
            <a:r>
              <a:rPr lang="en-US">
                <a:solidFill>
                  <a:srgbClr val="11488B"/>
                </a:solidFill>
                <a:effectLst>
                  <a:outerShdw blurRad="38100" dist="38100" dir="2700000" algn="tl">
                    <a:srgbClr val="C0C0C0"/>
                  </a:outerShdw>
                </a:effectLst>
                <a:ea typeface="ＭＳ Ｐゴシック" pitchFamily="34" charset="-128"/>
              </a:rPr>
              <a:t>Multi-party computing</a:t>
            </a:r>
            <a:r>
              <a:rPr lang="en-US">
                <a:solidFill>
                  <a:srgbClr val="1E1C11"/>
                </a:solidFill>
                <a:ea typeface="ＭＳ Ｐゴシック" pitchFamily="34" charset="-128"/>
              </a:rPr>
              <a:t> to be independent of a trusted third party</a:t>
            </a:r>
          </a:p>
          <a:p>
            <a:pPr marL="457200" indent="-457200"/>
            <a:endParaRPr lang="en-US">
              <a:solidFill>
                <a:srgbClr val="1E1C11"/>
              </a:solidFill>
              <a:ea typeface="ＭＳ Ｐゴシック"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Usage Scenario (Approach – 2)</a:t>
            </a:r>
          </a:p>
        </p:txBody>
      </p:sp>
      <p:sp>
        <p:nvSpPr>
          <p:cNvPr id="116739" name="Content Placeholder 2"/>
          <p:cNvSpPr>
            <a:spLocks noGrp="1"/>
          </p:cNvSpPr>
          <p:nvPr>
            <p:ph idx="1"/>
          </p:nvPr>
        </p:nvSpPr>
        <p:spPr>
          <a:xfrm>
            <a:off x="304800" y="1447800"/>
            <a:ext cx="8629650" cy="5029200"/>
          </a:xfrm>
        </p:spPr>
        <p:txBody>
          <a:bodyPr/>
          <a:lstStyle/>
          <a:p>
            <a:pPr marL="457200" indent="-457200">
              <a:lnSpc>
                <a:spcPct val="90000"/>
              </a:lnSpc>
            </a:pPr>
            <a:r>
              <a:rPr lang="en-US">
                <a:solidFill>
                  <a:srgbClr val="1E1C11"/>
                </a:solidFill>
                <a:ea typeface="ＭＳ Ｐゴシック" pitchFamily="34" charset="-128"/>
              </a:rPr>
              <a:t>Owner O encrypts Identity Data(PII) using algorithm Encrypt and O’s public key PK. Encrypt outputs CT—the encrypted PII. </a:t>
            </a:r>
          </a:p>
          <a:p>
            <a:pPr marL="457200" indent="-457200">
              <a:lnSpc>
                <a:spcPct val="90000"/>
              </a:lnSpc>
            </a:pPr>
            <a:r>
              <a:rPr lang="en-US">
                <a:solidFill>
                  <a:srgbClr val="1E1C11"/>
                </a:solidFill>
                <a:ea typeface="ＭＳ Ｐゴシック" pitchFamily="34" charset="-128"/>
              </a:rPr>
              <a:t>SP transforms his request for PII to a predicate represented by function p.</a:t>
            </a:r>
          </a:p>
          <a:p>
            <a:pPr marL="457200" indent="-457200">
              <a:lnSpc>
                <a:spcPct val="90000"/>
              </a:lnSpc>
            </a:pPr>
            <a:r>
              <a:rPr lang="en-US">
                <a:solidFill>
                  <a:srgbClr val="1E1C11"/>
                </a:solidFill>
                <a:ea typeface="ＭＳ Ｐゴシック" pitchFamily="34" charset="-128"/>
              </a:rPr>
              <a:t>SP sends shares of p to the n parties who hold the shares of MSK. </a:t>
            </a:r>
          </a:p>
          <a:p>
            <a:pPr marL="457200" indent="-457200">
              <a:lnSpc>
                <a:spcPct val="90000"/>
              </a:lnSpc>
            </a:pPr>
            <a:r>
              <a:rPr lang="en-US">
                <a:solidFill>
                  <a:srgbClr val="1E1C11"/>
                </a:solidFill>
                <a:ea typeface="ＭＳ Ｐゴシック" pitchFamily="34" charset="-128"/>
              </a:rPr>
              <a:t>n parties execute together KeyGen using PK, MSK, and p, and return TKp to SP. </a:t>
            </a:r>
          </a:p>
          <a:p>
            <a:pPr marL="457200" indent="-457200">
              <a:lnSpc>
                <a:spcPct val="90000"/>
              </a:lnSpc>
            </a:pPr>
            <a:r>
              <a:rPr lang="en-US">
                <a:solidFill>
                  <a:srgbClr val="1E1C11"/>
                </a:solidFill>
                <a:ea typeface="ＭＳ Ｐゴシック" pitchFamily="34" charset="-128"/>
              </a:rPr>
              <a:t>SP calls the algorithm Query that takes as input PK, CT, TKp and produces p(PII) which is the evaluation of the predicate.</a:t>
            </a:r>
          </a:p>
          <a:p>
            <a:pPr marL="457200" indent="-457200">
              <a:lnSpc>
                <a:spcPct val="90000"/>
              </a:lnSpc>
            </a:pPr>
            <a:r>
              <a:rPr lang="en-US">
                <a:solidFill>
                  <a:srgbClr val="1E1C11"/>
                </a:solidFill>
                <a:ea typeface="ＭＳ Ｐゴシック" pitchFamily="34" charset="-128"/>
              </a:rPr>
              <a:t>The owner O is allowed to use the service only when the predicate evaluates to “true”.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What Are the Key Privacy Concerns?</a:t>
            </a:r>
          </a:p>
        </p:txBody>
      </p:sp>
      <p:sp>
        <p:nvSpPr>
          <p:cNvPr id="73731" name="Content Placeholder 2"/>
          <p:cNvSpPr>
            <a:spLocks noGrp="1"/>
          </p:cNvSpPr>
          <p:nvPr>
            <p:ph idx="1"/>
          </p:nvPr>
        </p:nvSpPr>
        <p:spPr/>
        <p:txBody>
          <a:bodyPr/>
          <a:lstStyle/>
          <a:p>
            <a:pPr eaLnBrk="1" hangingPunct="1"/>
            <a:r>
              <a:rPr lang="en-US">
                <a:solidFill>
                  <a:srgbClr val="1E1C11"/>
                </a:solidFill>
                <a:ea typeface="ＭＳ Ｐゴシック" pitchFamily="34" charset="-128"/>
              </a:rPr>
              <a:t>Typically mix security and privacy</a:t>
            </a:r>
          </a:p>
          <a:p>
            <a:pPr eaLnBrk="1" hangingPunct="1"/>
            <a:r>
              <a:rPr lang="en-US">
                <a:solidFill>
                  <a:srgbClr val="1E1C11"/>
                </a:solidFill>
                <a:ea typeface="ＭＳ Ｐゴシック" pitchFamily="34" charset="-128"/>
              </a:rPr>
              <a:t>Some considerations to be aware of:</a:t>
            </a:r>
          </a:p>
          <a:p>
            <a:pPr lvl="1" eaLnBrk="1" hangingPunct="1"/>
            <a:r>
              <a:rPr lang="en-US">
                <a:solidFill>
                  <a:srgbClr val="1E1C11"/>
                </a:solidFill>
                <a:ea typeface="ＭＳ Ｐゴシック" pitchFamily="34" charset="-128"/>
              </a:rPr>
              <a:t>Storage</a:t>
            </a:r>
          </a:p>
          <a:p>
            <a:pPr lvl="1" eaLnBrk="1" hangingPunct="1"/>
            <a:r>
              <a:rPr lang="en-US">
                <a:solidFill>
                  <a:srgbClr val="1E1C11"/>
                </a:solidFill>
                <a:ea typeface="ＭＳ Ｐゴシック" pitchFamily="34" charset="-128"/>
              </a:rPr>
              <a:t>Retention</a:t>
            </a:r>
          </a:p>
          <a:p>
            <a:pPr lvl="1" eaLnBrk="1" hangingPunct="1"/>
            <a:r>
              <a:rPr lang="en-US">
                <a:solidFill>
                  <a:srgbClr val="1E1C11"/>
                </a:solidFill>
                <a:ea typeface="ＭＳ Ｐゴシック" pitchFamily="34" charset="-128"/>
              </a:rPr>
              <a:t>Destruction</a:t>
            </a:r>
          </a:p>
          <a:p>
            <a:pPr lvl="1" eaLnBrk="1" hangingPunct="1"/>
            <a:r>
              <a:rPr lang="en-US">
                <a:solidFill>
                  <a:srgbClr val="1E1C11"/>
                </a:solidFill>
                <a:ea typeface="ＭＳ Ｐゴシック" pitchFamily="34" charset="-128"/>
              </a:rPr>
              <a:t>Auditing, monitoring and risk management</a:t>
            </a:r>
          </a:p>
          <a:p>
            <a:pPr lvl="1" eaLnBrk="1" hangingPunct="1"/>
            <a:r>
              <a:rPr lang="en-US">
                <a:solidFill>
                  <a:srgbClr val="1E1C11"/>
                </a:solidFill>
                <a:ea typeface="ＭＳ Ｐゴシック" pitchFamily="34" charset="-128"/>
              </a:rPr>
              <a:t>Privacy breaches</a:t>
            </a:r>
          </a:p>
          <a:p>
            <a:pPr lvl="1" eaLnBrk="1" hangingPunct="1"/>
            <a:r>
              <a:rPr lang="en-US">
                <a:solidFill>
                  <a:srgbClr val="1E1C11"/>
                </a:solidFill>
                <a:ea typeface="ＭＳ Ｐゴシック" pitchFamily="34" charset="-128"/>
              </a:rPr>
              <a:t>Who is responsible for protecting privacy?</a:t>
            </a:r>
          </a:p>
          <a:p>
            <a:pPr lvl="1" eaLnBrk="1" hangingPunct="1"/>
            <a:endParaRPr lang="en-US">
              <a:solidFill>
                <a:srgbClr val="1E1C11"/>
              </a:solidFill>
              <a:ea typeface="ＭＳ Ｐゴシック" pitchFamily="34" charset="-128"/>
            </a:endParaRPr>
          </a:p>
        </p:txBody>
      </p:sp>
      <p:sp>
        <p:nvSpPr>
          <p:cNvPr id="73732" name="Slide Number Placeholder 3"/>
          <p:cNvSpPr>
            <a:spLocks noGrp="1"/>
          </p:cNvSpPr>
          <p:nvPr>
            <p:ph type="sldNum" sz="quarter" idx="10"/>
          </p:nvPr>
        </p:nvSpPr>
        <p:spPr bwMode="auto">
          <a:noFill/>
          <a:ln>
            <a:miter lim="800000"/>
            <a:headEnd/>
            <a:tailEnd/>
          </a:ln>
        </p:spPr>
        <p:txBody>
          <a:bodyPr/>
          <a:lstStyle/>
          <a:p>
            <a:fld id="{32C78650-B914-4738-819B-807643BB3B94}" type="slidenum">
              <a:rPr lang="en-US"/>
              <a:pPr/>
              <a:t>4</a:t>
            </a:fld>
            <a:endParaRPr lang="en-US"/>
          </a:p>
        </p:txBody>
      </p:sp>
      <p:sp>
        <p:nvSpPr>
          <p:cNvPr id="73733" name="Rectangle 4"/>
          <p:cNvSpPr>
            <a:spLocks noChangeArrowheads="1"/>
          </p:cNvSpPr>
          <p:nvPr/>
        </p:nvSpPr>
        <p:spPr bwMode="auto">
          <a:xfrm>
            <a:off x="36576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2100">
                <a:solidFill>
                  <a:srgbClr val="1E1C11"/>
                </a:solidFill>
                <a:ea typeface="ＭＳ Ｐゴシック" pitchFamily="34" charset="-128"/>
              </a:rPr>
              <a:t>Minimize Loss of Control: IDM </a:t>
            </a:r>
            <a:br>
              <a:rPr lang="en-US" sz="2100">
                <a:solidFill>
                  <a:srgbClr val="1E1C11"/>
                </a:solidFill>
                <a:ea typeface="ＭＳ Ｐゴシック" pitchFamily="34" charset="-128"/>
              </a:rPr>
            </a:br>
            <a:r>
              <a:rPr lang="en-US" sz="2100">
                <a:solidFill>
                  <a:srgbClr val="1E1C11"/>
                </a:solidFill>
                <a:ea typeface="ＭＳ Ｐゴシック" pitchFamily="34" charset="-128"/>
              </a:rPr>
              <a:t>Representation of identity information </a:t>
            </a:r>
            <a:br>
              <a:rPr lang="en-US" sz="2100">
                <a:solidFill>
                  <a:srgbClr val="1E1C11"/>
                </a:solidFill>
                <a:ea typeface="ＭＳ Ｐゴシック" pitchFamily="34" charset="-128"/>
              </a:rPr>
            </a:br>
            <a:r>
              <a:rPr lang="en-US" sz="2100">
                <a:solidFill>
                  <a:srgbClr val="1E1C11"/>
                </a:solidFill>
                <a:ea typeface="ＭＳ Ｐゴシック" pitchFamily="34" charset="-128"/>
              </a:rPr>
              <a:t>for negotiation</a:t>
            </a:r>
            <a:r>
              <a:rPr lang="en-US" sz="2900">
                <a:solidFill>
                  <a:srgbClr val="1E1C11"/>
                </a:solidFill>
                <a:ea typeface="ＭＳ Ｐゴシック" pitchFamily="34" charset="-128"/>
              </a:rPr>
              <a:t/>
            </a:r>
            <a:br>
              <a:rPr lang="en-US" sz="2900">
                <a:solidFill>
                  <a:srgbClr val="1E1C11"/>
                </a:solidFill>
                <a:ea typeface="ＭＳ Ｐゴシック" pitchFamily="34" charset="-128"/>
              </a:rPr>
            </a:br>
            <a:endParaRPr lang="en-US" sz="1900">
              <a:solidFill>
                <a:srgbClr val="1E1C11"/>
              </a:solidFill>
              <a:ea typeface="ＭＳ Ｐゴシック" pitchFamily="34" charset="-128"/>
            </a:endParaRPr>
          </a:p>
        </p:txBody>
      </p:sp>
      <p:sp>
        <p:nvSpPr>
          <p:cNvPr id="3" name="Content Placeholder 2"/>
          <p:cNvSpPr>
            <a:spLocks noGrp="1"/>
          </p:cNvSpPr>
          <p:nvPr>
            <p:ph idx="1"/>
          </p:nvPr>
        </p:nvSpPr>
        <p:spPr/>
        <p:txBody>
          <a:bodyPr/>
          <a:lstStyle/>
          <a:p>
            <a:pPr lvl="1">
              <a:lnSpc>
                <a:spcPct val="80000"/>
              </a:lnSpc>
              <a:buFont typeface="Wingdings" pitchFamily="2" charset="2"/>
              <a:buChar char="Ø"/>
            </a:pPr>
            <a:r>
              <a:rPr lang="en-US">
                <a:solidFill>
                  <a:srgbClr val="1E1C11"/>
                </a:solidFill>
                <a:ea typeface="ＭＳ Ｐゴシック" pitchFamily="34" charset="-128"/>
              </a:rPr>
              <a:t>Token/Pseudonym </a:t>
            </a:r>
          </a:p>
          <a:p>
            <a:pPr lvl="1">
              <a:lnSpc>
                <a:spcPct val="80000"/>
              </a:lnSpc>
              <a:buFont typeface="Wingdings" pitchFamily="2" charset="2"/>
              <a:buChar char="Ø"/>
            </a:pPr>
            <a:r>
              <a:rPr lang="en-US">
                <a:solidFill>
                  <a:srgbClr val="1E1C11"/>
                </a:solidFill>
                <a:ea typeface="ＭＳ Ｐゴシック" pitchFamily="34" charset="-128"/>
              </a:rPr>
              <a:t>Identity Information in clear plain text</a:t>
            </a:r>
          </a:p>
          <a:p>
            <a:pPr lvl="1">
              <a:lnSpc>
                <a:spcPct val="80000"/>
              </a:lnSpc>
              <a:buFont typeface="Wingdings" pitchFamily="2" charset="2"/>
              <a:buChar char="Ø"/>
            </a:pPr>
            <a:r>
              <a:rPr lang="en-US" sz="2300" b="1">
                <a:solidFill>
                  <a:srgbClr val="11488B"/>
                </a:solidFill>
                <a:effectLst>
                  <a:outerShdw blurRad="38100" dist="38100" dir="2700000" algn="tl">
                    <a:srgbClr val="C0C0C0"/>
                  </a:outerShdw>
                </a:effectLst>
                <a:ea typeface="ＭＳ Ｐゴシック" pitchFamily="34" charset="-128"/>
              </a:rPr>
              <a:t>Active Bundle</a:t>
            </a:r>
          </a:p>
          <a:p>
            <a:endParaRPr lang="en-US">
              <a:solidFill>
                <a:srgbClr val="1E1C11"/>
              </a:solidFill>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Motivation-Authentication Process using PII</a:t>
            </a:r>
          </a:p>
        </p:txBody>
      </p:sp>
      <p:sp>
        <p:nvSpPr>
          <p:cNvPr id="118787" name="Content Placeholder 2"/>
          <p:cNvSpPr>
            <a:spLocks noGrp="1"/>
          </p:cNvSpPr>
          <p:nvPr>
            <p:ph idx="1"/>
          </p:nvPr>
        </p:nvSpPr>
        <p:spPr/>
        <p:txBody>
          <a:bodyPr/>
          <a:lstStyle/>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buFont typeface="Arial" pitchFamily="34" charset="0"/>
              <a:buNone/>
            </a:pPr>
            <a:r>
              <a:rPr lang="en-US" sz="2200">
                <a:solidFill>
                  <a:srgbClr val="1E1C11"/>
                </a:solidFill>
                <a:ea typeface="ＭＳ Ｐゴシック" pitchFamily="34" charset="-128"/>
              </a:rPr>
              <a:t>Problem:  Which information to disclose and how to 	      	     disclose it.</a:t>
            </a: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p:txBody>
      </p:sp>
      <p:pic>
        <p:nvPicPr>
          <p:cNvPr id="118788" name="Picture 8" descr="Screen shot 2010-09-09 at 9.29.13 AM.png"/>
          <p:cNvPicPr>
            <a:picLocks noChangeAspect="1"/>
          </p:cNvPicPr>
          <p:nvPr/>
        </p:nvPicPr>
        <p:blipFill>
          <a:blip r:embed="rId2"/>
          <a:srcRect/>
          <a:stretch>
            <a:fillRect/>
          </a:stretch>
        </p:blipFill>
        <p:spPr bwMode="auto">
          <a:xfrm>
            <a:off x="2057400" y="1676400"/>
            <a:ext cx="4673600" cy="3200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Mechanisms </a:t>
            </a:r>
          </a:p>
        </p:txBody>
      </p:sp>
      <p:sp>
        <p:nvSpPr>
          <p:cNvPr id="119811" name="Content Placeholder 2"/>
          <p:cNvSpPr>
            <a:spLocks noGrp="1"/>
          </p:cNvSpPr>
          <p:nvPr>
            <p:ph idx="1"/>
          </p:nvPr>
        </p:nvSpPr>
        <p:spPr>
          <a:xfrm>
            <a:off x="457200" y="1371600"/>
            <a:ext cx="8229600" cy="4754563"/>
          </a:xfrm>
        </p:spPr>
        <p:txBody>
          <a:bodyPr/>
          <a:lstStyle/>
          <a:p>
            <a:pPr>
              <a:lnSpc>
                <a:spcPct val="80000"/>
              </a:lnSpc>
            </a:pPr>
            <a:r>
              <a:rPr lang="en-US" sz="1800">
                <a:solidFill>
                  <a:srgbClr val="1E1C11"/>
                </a:solidFill>
                <a:ea typeface="ＭＳ Ｐゴシック" pitchFamily="34" charset="-128"/>
              </a:rPr>
              <a:t>[16] </a:t>
            </a:r>
            <a:r>
              <a:rPr lang="en-US" sz="1800" i="1">
                <a:solidFill>
                  <a:srgbClr val="1E1C11"/>
                </a:solidFill>
                <a:ea typeface="ＭＳ Ｐゴシック" pitchFamily="34" charset="-128"/>
              </a:rPr>
              <a:t>Protection of Identity Information in Cloud Computing without Trusted Third Party </a:t>
            </a:r>
            <a:r>
              <a:rPr lang="en-US" sz="1800">
                <a:solidFill>
                  <a:srgbClr val="1E1C11"/>
                </a:solidFill>
                <a:ea typeface="ＭＳ Ｐゴシック" pitchFamily="34" charset="-128"/>
              </a:rPr>
              <a:t>- R. Ranchal, B. Bhargava, L.B. Othmane, L. Lilien, A. Kim, M. Kang, Third International Workshop on Dependable Network Computing and Mobile Systems (DNCMS) in conjunction with 29th IEEE Symposium on Reliable Distributed System (SRDS)  2010 </a:t>
            </a:r>
          </a:p>
          <a:p>
            <a:pPr>
              <a:lnSpc>
                <a:spcPct val="80000"/>
              </a:lnSpc>
            </a:pPr>
            <a:r>
              <a:rPr lang="en-US" sz="1800">
                <a:solidFill>
                  <a:srgbClr val="1E1C11"/>
                </a:solidFill>
                <a:ea typeface="ＭＳ Ｐゴシック" pitchFamily="34" charset="-128"/>
              </a:rPr>
              <a:t>[17] </a:t>
            </a:r>
            <a:r>
              <a:rPr lang="en-US" sz="1800" i="1">
                <a:solidFill>
                  <a:srgbClr val="1E1C11"/>
                </a:solidFill>
                <a:ea typeface="ＭＳ Ｐゴシック" pitchFamily="34" charset="-128"/>
              </a:rPr>
              <a:t>A User-Centric Approach for Privacy and Identity Management in Cloud Computing</a:t>
            </a:r>
            <a:r>
              <a:rPr lang="en-US" sz="1800">
                <a:solidFill>
                  <a:srgbClr val="1E1C11"/>
                </a:solidFill>
                <a:ea typeface="ＭＳ Ｐゴシック" pitchFamily="34" charset="-128"/>
              </a:rPr>
              <a:t> - P. Angin, B. Bhargava, R. Ranchal, N. Singh, L. Lilien, L.B. Othmane  29th IEEE Symposium on Reliable Distributed System (SRDS) 2010 </a:t>
            </a:r>
          </a:p>
          <a:p>
            <a:pPr>
              <a:lnSpc>
                <a:spcPct val="80000"/>
              </a:lnSpc>
            </a:pPr>
            <a:r>
              <a:rPr lang="en-US" sz="1800" i="1">
                <a:solidFill>
                  <a:srgbClr val="1E1C11"/>
                </a:solidFill>
                <a:ea typeface="ＭＳ Ｐゴシック" pitchFamily="34" charset="-128"/>
              </a:rPr>
              <a:t>Privacy in Cloud Computing Through Identity Management </a:t>
            </a:r>
            <a:r>
              <a:rPr lang="en-US" sz="1800">
                <a:solidFill>
                  <a:srgbClr val="1E1C11"/>
                </a:solidFill>
                <a:ea typeface="ＭＳ Ｐゴシック" pitchFamily="34" charset="-128"/>
              </a:rPr>
              <a:t>- B. Bhargava, N. Singh, A. Sinclair, International Conference on Advances in Computing and Communication ICACC-11, April, 2011, India.</a:t>
            </a:r>
          </a:p>
          <a:p>
            <a:pPr>
              <a:lnSpc>
                <a:spcPct val="80000"/>
              </a:lnSpc>
            </a:pPr>
            <a:endParaRPr lang="en-US" sz="2000">
              <a:solidFill>
                <a:srgbClr val="1E1C11"/>
              </a:solidFill>
              <a:ea typeface="ＭＳ Ｐゴシック" pitchFamily="34" charset="-128"/>
            </a:endParaRPr>
          </a:p>
          <a:p>
            <a:pPr>
              <a:lnSpc>
                <a:spcPct val="80000"/>
              </a:lnSpc>
            </a:pPr>
            <a:r>
              <a:rPr lang="en-US" sz="2000">
                <a:solidFill>
                  <a:srgbClr val="1E1C11"/>
                </a:solidFill>
                <a:ea typeface="ＭＳ Ｐゴシック" pitchFamily="34" charset="-128"/>
              </a:rPr>
              <a:t>Active Bundle</a:t>
            </a:r>
          </a:p>
          <a:p>
            <a:pPr>
              <a:lnSpc>
                <a:spcPct val="80000"/>
              </a:lnSpc>
            </a:pPr>
            <a:r>
              <a:rPr lang="en-US" sz="2000">
                <a:solidFill>
                  <a:srgbClr val="1E1C11"/>
                </a:solidFill>
                <a:ea typeface="ＭＳ Ｐゴシック" pitchFamily="34" charset="-128"/>
              </a:rPr>
              <a:t>Anonymous Identification</a:t>
            </a:r>
          </a:p>
          <a:p>
            <a:pPr>
              <a:lnSpc>
                <a:spcPct val="80000"/>
              </a:lnSpc>
            </a:pPr>
            <a:r>
              <a:rPr lang="en-US" sz="2000">
                <a:solidFill>
                  <a:srgbClr val="1E1C11"/>
                </a:solidFill>
                <a:ea typeface="ＭＳ Ｐゴシック" pitchFamily="34" charset="-128"/>
              </a:rPr>
              <a:t>Computing Predicates with encrypted data</a:t>
            </a:r>
          </a:p>
          <a:p>
            <a:pPr>
              <a:lnSpc>
                <a:spcPct val="80000"/>
              </a:lnSpc>
            </a:pPr>
            <a:r>
              <a:rPr lang="en-US" sz="2000">
                <a:solidFill>
                  <a:srgbClr val="1E1C11"/>
                </a:solidFill>
                <a:ea typeface="ＭＳ Ｐゴシック" pitchFamily="34" charset="-128"/>
              </a:rPr>
              <a:t>Multi-Party Computing</a:t>
            </a:r>
          </a:p>
          <a:p>
            <a:pPr>
              <a:lnSpc>
                <a:spcPct val="80000"/>
              </a:lnSpc>
            </a:pPr>
            <a:r>
              <a:rPr lang="en-US" sz="2000">
                <a:solidFill>
                  <a:srgbClr val="1E1C11"/>
                </a:solidFill>
                <a:ea typeface="ＭＳ Ｐゴシック" pitchFamily="34" charset="-128"/>
              </a:rPr>
              <a:t>Selective Disclosure</a:t>
            </a:r>
          </a:p>
          <a:p>
            <a:pPr>
              <a:lnSpc>
                <a:spcPct val="80000"/>
              </a:lnSpc>
            </a:pPr>
            <a:endParaRPr lang="en-US" sz="3100">
              <a:solidFill>
                <a:srgbClr val="1E1C11"/>
              </a:solidFill>
              <a:ea typeface="ＭＳ Ｐゴシック" pitchFamily="34" charset="-128"/>
            </a:endParaRPr>
          </a:p>
          <a:p>
            <a:pPr>
              <a:lnSpc>
                <a:spcPct val="80000"/>
              </a:lnSpc>
            </a:pPr>
            <a:endParaRPr lang="en-US" sz="3100">
              <a:solidFill>
                <a:srgbClr val="1E1C11"/>
              </a:solidFill>
              <a:ea typeface="ＭＳ Ｐゴシック"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Autofit/>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a:t>
            </a:r>
          </a:p>
        </p:txBody>
      </p:sp>
      <p:sp>
        <p:nvSpPr>
          <p:cNvPr id="3" name="Content Placeholder 2"/>
          <p:cNvSpPr>
            <a:spLocks noGrp="1"/>
          </p:cNvSpPr>
          <p:nvPr>
            <p:ph idx="1"/>
          </p:nvPr>
        </p:nvSpPr>
        <p:spPr>
          <a:xfrm>
            <a:off x="228600" y="1828800"/>
            <a:ext cx="8705850" cy="4572000"/>
          </a:xfrm>
        </p:spPr>
        <p:txBody>
          <a:bodyPr>
            <a:noAutofit/>
          </a:bodyPr>
          <a:lstStyle/>
          <a:p>
            <a:pPr>
              <a:lnSpc>
                <a:spcPct val="90000"/>
              </a:lnSpc>
            </a:pPr>
            <a:r>
              <a:rPr lang="en-US">
                <a:solidFill>
                  <a:srgbClr val="964305"/>
                </a:solidFill>
                <a:effectLst>
                  <a:outerShdw blurRad="38100" dist="38100" dir="2700000" algn="tl">
                    <a:srgbClr val="C0C0C0"/>
                  </a:outerShdw>
                </a:effectLst>
                <a:ea typeface="ＭＳ Ｐゴシック" pitchFamily="34" charset="-128"/>
                <a:cs typeface="Segoe UI" pitchFamily="34" charset="0"/>
              </a:rPr>
              <a:t>Active bundle </a:t>
            </a:r>
            <a:r>
              <a:rPr lang="en-US">
                <a:solidFill>
                  <a:srgbClr val="1E1C11"/>
                </a:solidFill>
                <a:ea typeface="ＭＳ Ｐゴシック" pitchFamily="34" charset="-128"/>
                <a:cs typeface="Segoe UI" pitchFamily="34" charset="0"/>
              </a:rPr>
              <a:t>(</a:t>
            </a:r>
            <a:r>
              <a:rPr lang="en-US">
                <a:solidFill>
                  <a:srgbClr val="964305"/>
                </a:solidFill>
                <a:effectLst>
                  <a:outerShdw blurRad="38100" dist="38100" dir="2700000" algn="tl">
                    <a:srgbClr val="C0C0C0"/>
                  </a:outerShdw>
                </a:effectLst>
                <a:ea typeface="ＭＳ Ｐゴシック" pitchFamily="34" charset="-128"/>
                <a:cs typeface="Segoe UI" pitchFamily="34" charset="0"/>
              </a:rPr>
              <a:t>AB</a:t>
            </a:r>
            <a:r>
              <a:rPr lang="en-US">
                <a:solidFill>
                  <a:srgbClr val="1E1C11"/>
                </a:solidFill>
                <a:ea typeface="ＭＳ Ｐゴシック" pitchFamily="34" charset="-128"/>
                <a:cs typeface="Segoe UI" pitchFamily="34" charset="0"/>
              </a:rPr>
              <a:t>)</a:t>
            </a:r>
            <a:r>
              <a:rPr lang="en-US">
                <a:solidFill>
                  <a:srgbClr val="FF9900"/>
                </a:solidFill>
                <a:effectLst>
                  <a:outerShdw blurRad="38100" dist="38100" dir="2700000" algn="tl">
                    <a:srgbClr val="C0C0C0"/>
                  </a:outerShdw>
                </a:effectLst>
                <a:ea typeface="ＭＳ Ｐゴシック" pitchFamily="34" charset="-128"/>
                <a:cs typeface="Segoe UI" pitchFamily="34" charset="0"/>
              </a:rPr>
              <a:t> </a:t>
            </a:r>
            <a:endParaRPr lang="en-US">
              <a:solidFill>
                <a:srgbClr val="1E1C11"/>
              </a:solidFill>
              <a:effectLst>
                <a:outerShdw blurRad="38100" dist="38100" dir="2700000" algn="tl">
                  <a:srgbClr val="C0C0C0"/>
                </a:outerShdw>
              </a:effectLst>
              <a:ea typeface="ＭＳ Ｐゴシック" pitchFamily="34" charset="-128"/>
              <a:cs typeface="Segoe UI" pitchFamily="34" charset="0"/>
            </a:endParaRPr>
          </a:p>
          <a:p>
            <a:pPr lvl="1">
              <a:lnSpc>
                <a:spcPct val="90000"/>
              </a:lnSpc>
              <a:spcBef>
                <a:spcPts val="1200"/>
              </a:spcBef>
            </a:pPr>
            <a:r>
              <a:rPr lang="en-US">
                <a:solidFill>
                  <a:srgbClr val="1E1C11"/>
                </a:solidFill>
                <a:ea typeface="ＭＳ Ｐゴシック" pitchFamily="34" charset="-128"/>
                <a:cs typeface="Segoe UI" pitchFamily="34" charset="0"/>
              </a:rPr>
              <a:t>An encapsulating  mechanism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protecting</a:t>
            </a:r>
            <a:r>
              <a:rPr lang="en-US">
                <a:solidFill>
                  <a:srgbClr val="964305"/>
                </a:solidFill>
                <a:ea typeface="ＭＳ Ｐゴシック" pitchFamily="34" charset="-128"/>
                <a:cs typeface="Segoe UI" pitchFamily="34" charset="0"/>
              </a:rPr>
              <a:t>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data</a:t>
            </a:r>
            <a:r>
              <a:rPr lang="en-US">
                <a:solidFill>
                  <a:srgbClr val="FF9900"/>
                </a:solidFill>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carried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within</a:t>
            </a:r>
            <a:r>
              <a:rPr lang="en-US">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it</a:t>
            </a:r>
          </a:p>
          <a:p>
            <a:pPr lvl="1">
              <a:lnSpc>
                <a:spcPct val="90000"/>
              </a:lnSpc>
              <a:spcBef>
                <a:spcPts val="1200"/>
              </a:spcBef>
            </a:pPr>
            <a:r>
              <a:rPr lang="en-US">
                <a:solidFill>
                  <a:srgbClr val="1E1C11"/>
                </a:solidFill>
                <a:ea typeface="ＭＳ Ｐゴシック" pitchFamily="34" charset="-128"/>
                <a:cs typeface="Segoe UI" pitchFamily="34" charset="0"/>
              </a:rPr>
              <a:t>Includes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data</a:t>
            </a:r>
          </a:p>
          <a:p>
            <a:pPr lvl="1">
              <a:lnSpc>
                <a:spcPct val="90000"/>
              </a:lnSpc>
              <a:spcBef>
                <a:spcPts val="1200"/>
              </a:spcBef>
            </a:pPr>
            <a:r>
              <a:rPr lang="en-US">
                <a:solidFill>
                  <a:srgbClr val="1E1C11"/>
                </a:solidFill>
                <a:ea typeface="ＭＳ Ｐゴシック" pitchFamily="34" charset="-128"/>
                <a:cs typeface="Segoe UI" pitchFamily="34" charset="0"/>
              </a:rPr>
              <a:t>Includes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metadata</a:t>
            </a:r>
            <a:r>
              <a:rPr lang="en-US">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used for managing confidentiality</a:t>
            </a:r>
          </a:p>
          <a:p>
            <a:pPr lvl="2">
              <a:lnSpc>
                <a:spcPct val="90000"/>
              </a:lnSpc>
              <a:spcBef>
                <a:spcPts val="600"/>
              </a:spcBef>
            </a:pPr>
            <a:r>
              <a:rPr lang="en-US" sz="2400">
                <a:solidFill>
                  <a:srgbClr val="7F7F7F"/>
                </a:solidFill>
                <a:ea typeface="ＭＳ Ｐゴシック" pitchFamily="34" charset="-128"/>
                <a:cs typeface="Segoe UI" pitchFamily="34" charset="0"/>
              </a:rPr>
              <a:t>Both privacy of  data and privacy of the whole AB</a:t>
            </a:r>
          </a:p>
          <a:p>
            <a:pPr lvl="1">
              <a:lnSpc>
                <a:spcPct val="90000"/>
              </a:lnSpc>
              <a:spcBef>
                <a:spcPts val="1200"/>
              </a:spcBef>
            </a:pPr>
            <a:r>
              <a:rPr lang="en-US">
                <a:solidFill>
                  <a:srgbClr val="1E1C11"/>
                </a:solidFill>
                <a:ea typeface="ＭＳ Ｐゴシック" pitchFamily="34" charset="-128"/>
                <a:cs typeface="Segoe UI" pitchFamily="34" charset="0"/>
              </a:rPr>
              <a:t>Includes Virtual Machine (VM)</a:t>
            </a:r>
          </a:p>
          <a:p>
            <a:pPr lvl="2">
              <a:lnSpc>
                <a:spcPct val="90000"/>
              </a:lnSpc>
              <a:spcBef>
                <a:spcPts val="1200"/>
              </a:spcBef>
            </a:pPr>
            <a:r>
              <a:rPr lang="en-US" sz="2400">
                <a:solidFill>
                  <a:srgbClr val="1E1C11"/>
                </a:solidFill>
                <a:ea typeface="ＭＳ Ｐゴシック" pitchFamily="34" charset="-128"/>
                <a:cs typeface="Segoe UI" pitchFamily="34" charset="0"/>
              </a:rPr>
              <a:t>performing a set of </a:t>
            </a: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operations</a:t>
            </a:r>
            <a:r>
              <a:rPr lang="en-US" sz="2400">
                <a:solidFill>
                  <a:srgbClr val="1E1C11"/>
                </a:solidFill>
                <a:effectLst>
                  <a:outerShdw blurRad="38100" dist="38100" dir="2700000" algn="tl">
                    <a:srgbClr val="C0C0C0"/>
                  </a:outerShdw>
                </a:effectLst>
                <a:ea typeface="ＭＳ Ｐゴシック" pitchFamily="34" charset="-128"/>
                <a:cs typeface="Segoe UI" pitchFamily="34" charset="0"/>
              </a:rPr>
              <a:t> </a:t>
            </a:r>
          </a:p>
          <a:p>
            <a:pPr lvl="2">
              <a:lnSpc>
                <a:spcPct val="90000"/>
              </a:lnSpc>
              <a:spcBef>
                <a:spcPts val="1200"/>
              </a:spcBef>
            </a:pP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protecting</a:t>
            </a:r>
            <a:r>
              <a:rPr lang="en-US" sz="2400">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sz="2400">
                <a:solidFill>
                  <a:srgbClr val="1E1C11"/>
                </a:solidFill>
                <a:ea typeface="ＭＳ Ｐゴシック" pitchFamily="34" charset="-128"/>
                <a:cs typeface="Segoe UI" pitchFamily="34" charset="0"/>
              </a:rPr>
              <a:t>its </a:t>
            </a: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confidentiality</a:t>
            </a:r>
          </a:p>
          <a:p>
            <a:endParaRPr lang="en-US">
              <a:solidFill>
                <a:srgbClr val="1E1C11"/>
              </a:solidFill>
              <a:ea typeface="ＭＳ Ｐゴシック" pitchFamily="34"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 (Cont.)</a:t>
            </a:r>
          </a:p>
        </p:txBody>
      </p:sp>
      <p:sp>
        <p:nvSpPr>
          <p:cNvPr id="3" name="Content Placeholder 2"/>
          <p:cNvSpPr>
            <a:spLocks noGrp="1"/>
          </p:cNvSpPr>
          <p:nvPr>
            <p:ph idx="1"/>
          </p:nvPr>
        </p:nvSpPr>
        <p:spPr/>
        <p:txBody>
          <a:bodyPr/>
          <a:lstStyle/>
          <a:p>
            <a:r>
              <a:rPr lang="en-US">
                <a:solidFill>
                  <a:srgbClr val="964305"/>
                </a:solidFill>
                <a:effectLst>
                  <a:outerShdw blurRad="38100" dist="38100" dir="2700000" algn="tl">
                    <a:srgbClr val="C0C0C0"/>
                  </a:outerShdw>
                </a:effectLst>
                <a:ea typeface="ＭＳ Ｐゴシック" pitchFamily="34" charset="-128"/>
                <a:cs typeface="Segoe UI" pitchFamily="34" charset="0"/>
              </a:rPr>
              <a:t>Active Bundles—Operations</a:t>
            </a:r>
            <a:endParaRPr lang="en-US">
              <a:solidFill>
                <a:srgbClr val="964305"/>
              </a:solidFill>
              <a:ea typeface="ＭＳ Ｐゴシック" pitchFamily="34" charset="-128"/>
              <a:cs typeface="Segoe UI" pitchFamily="34" charset="0"/>
            </a:endParaRP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Self-Integrity check</a:t>
            </a:r>
          </a:p>
          <a:p>
            <a:pPr marL="989013" lvl="2" indent="-285750">
              <a:buFont typeface="Arial" pitchFamily="34" charset="0"/>
              <a:buNone/>
            </a:pPr>
            <a:r>
              <a:rPr lang="en-US" sz="2400">
                <a:solidFill>
                  <a:srgbClr val="1E1C11"/>
                </a:solidFill>
                <a:ea typeface="ＭＳ Ｐゴシック" pitchFamily="34" charset="-128"/>
                <a:cs typeface="Segoe UI" pitchFamily="34" charset="0"/>
              </a:rPr>
              <a:t>  E.g., Uses a hash function</a:t>
            </a: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Evaporation/ Filtering</a:t>
            </a:r>
            <a:endParaRPr lang="en-US">
              <a:solidFill>
                <a:srgbClr val="964305"/>
              </a:solidFill>
              <a:ea typeface="ＭＳ Ｐゴシック" pitchFamily="34" charset="-128"/>
              <a:cs typeface="Segoe UI" pitchFamily="34" charset="0"/>
            </a:endParaRPr>
          </a:p>
          <a:p>
            <a:pPr lvl="1">
              <a:buFont typeface="Arial" pitchFamily="34" charset="0"/>
              <a:buNone/>
            </a:pPr>
            <a:r>
              <a:rPr lang="en-US">
                <a:solidFill>
                  <a:srgbClr val="1E1C11"/>
                </a:solidFill>
                <a:ea typeface="ＭＳ Ｐゴシック" pitchFamily="34" charset="-128"/>
                <a:cs typeface="Segoe UI" pitchFamily="34" charset="0"/>
              </a:rPr>
              <a:t>	Self-destroys (a part of) AB’s sensitive data when threatened with a  disclosure</a:t>
            </a: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Apoptosis</a:t>
            </a:r>
            <a:endParaRPr lang="en-US">
              <a:solidFill>
                <a:srgbClr val="964305"/>
              </a:solidFill>
              <a:ea typeface="ＭＳ Ｐゴシック" pitchFamily="34" charset="-128"/>
              <a:cs typeface="Segoe UI" pitchFamily="34" charset="0"/>
            </a:endParaRPr>
          </a:p>
          <a:p>
            <a:pPr lvl="1">
              <a:buFont typeface="Arial" pitchFamily="34" charset="0"/>
              <a:buNone/>
            </a:pPr>
            <a:r>
              <a:rPr lang="en-US">
                <a:solidFill>
                  <a:srgbClr val="FF9900"/>
                </a:solidFill>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Self-destructs AB’s completely  </a:t>
            </a:r>
          </a:p>
          <a:p>
            <a:endParaRPr lang="en-US">
              <a:solidFill>
                <a:srgbClr val="1E1C11"/>
              </a:solidFill>
              <a:ea typeface="ＭＳ Ｐゴシック" pitchFamily="34" charset="-128"/>
            </a:endParaRPr>
          </a:p>
        </p:txBody>
      </p:sp>
      <p:sp>
        <p:nvSpPr>
          <p:cNvPr id="121860" name="Slide Number Placeholder 3"/>
          <p:cNvSpPr>
            <a:spLocks noGrp="1"/>
          </p:cNvSpPr>
          <p:nvPr>
            <p:ph type="sldNum" sz="quarter" idx="10"/>
          </p:nvPr>
        </p:nvSpPr>
        <p:spPr bwMode="auto">
          <a:noFill/>
          <a:ln>
            <a:miter lim="800000"/>
            <a:headEnd/>
            <a:tailEnd/>
          </a:ln>
        </p:spPr>
        <p:txBody>
          <a:bodyPr/>
          <a:lstStyle/>
          <a:p>
            <a:fld id="{9DC54E71-1432-44B0-8873-84179C614FDB}"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29650" cy="1143000"/>
          </a:xfrm>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 Scheme</a:t>
            </a:r>
          </a:p>
        </p:txBody>
      </p:sp>
      <p:sp>
        <p:nvSpPr>
          <p:cNvPr id="20" name="Oval 19"/>
          <p:cNvSpPr/>
          <p:nvPr/>
        </p:nvSpPr>
        <p:spPr>
          <a:xfrm>
            <a:off x="838200" y="1371600"/>
            <a:ext cx="4343400" cy="4495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latin typeface="Comic Sans MS" pitchFamily="66" charset="0"/>
              <a:cs typeface="Arial" pitchFamily="34" charset="0"/>
            </a:endParaRPr>
          </a:p>
        </p:txBody>
      </p:sp>
      <p:sp>
        <p:nvSpPr>
          <p:cNvPr id="21" name="Oval 20"/>
          <p:cNvSpPr/>
          <p:nvPr/>
        </p:nvSpPr>
        <p:spPr>
          <a:xfrm>
            <a:off x="1447800" y="1981200"/>
            <a:ext cx="3048000" cy="3200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effectLst>
                <a:outerShdw blurRad="38100" dist="38100" dir="2700000" algn="tl">
                  <a:srgbClr val="C0C0C0"/>
                </a:outerShdw>
              </a:effectLst>
              <a:latin typeface="Comic Sans MS" pitchFamily="66" charset="0"/>
              <a:cs typeface="Arial" pitchFamily="34" charset="0"/>
            </a:endParaRPr>
          </a:p>
        </p:txBody>
      </p:sp>
      <p:sp>
        <p:nvSpPr>
          <p:cNvPr id="22" name="Oval 21"/>
          <p:cNvSpPr/>
          <p:nvPr/>
        </p:nvSpPr>
        <p:spPr>
          <a:xfrm>
            <a:off x="2057400" y="2590800"/>
            <a:ext cx="1828800" cy="198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a:solidFill>
                <a:srgbClr val="000000"/>
              </a:solidFill>
              <a:latin typeface="Comic Sans MS" pitchFamily="66" charset="0"/>
              <a:cs typeface="Arial" pitchFamily="34" charset="0"/>
            </a:endParaRPr>
          </a:p>
        </p:txBody>
      </p:sp>
      <p:sp>
        <p:nvSpPr>
          <p:cNvPr id="24" name="Down Arrow 23"/>
          <p:cNvSpPr>
            <a:spLocks noChangeArrowheads="1"/>
          </p:cNvSpPr>
          <p:nvPr/>
        </p:nvSpPr>
        <p:spPr bwMode="auto">
          <a:xfrm rot="16200000">
            <a:off x="4229100" y="1257300"/>
            <a:ext cx="152400" cy="2209800"/>
          </a:xfrm>
          <a:prstGeom prst="downArrow">
            <a:avLst>
              <a:gd name="adj1" fmla="val 50000"/>
              <a:gd name="adj2" fmla="val 5001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5" name="Down Arrow 24"/>
          <p:cNvSpPr>
            <a:spLocks noChangeArrowheads="1"/>
          </p:cNvSpPr>
          <p:nvPr/>
        </p:nvSpPr>
        <p:spPr bwMode="auto">
          <a:xfrm rot="16200000">
            <a:off x="4305300" y="4465638"/>
            <a:ext cx="152400" cy="1752600"/>
          </a:xfrm>
          <a:prstGeom prst="downArrow">
            <a:avLst>
              <a:gd name="adj1" fmla="val 50000"/>
              <a:gd name="adj2" fmla="val 43764"/>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6" name="Rectangle 3"/>
          <p:cNvSpPr>
            <a:spLocks/>
          </p:cNvSpPr>
          <p:nvPr/>
        </p:nvSpPr>
        <p:spPr bwMode="auto">
          <a:xfrm>
            <a:off x="4648200" y="846138"/>
            <a:ext cx="4876800" cy="2895600"/>
          </a:xfrm>
          <a:prstGeom prst="rect">
            <a:avLst/>
          </a:prstGeom>
          <a:noFill/>
          <a:ln w="9525">
            <a:noFill/>
            <a:miter lim="800000"/>
            <a:headEnd/>
            <a:tailEnd/>
          </a:ln>
        </p:spPr>
        <p:txBody>
          <a:bodyPr/>
          <a:lstStyle/>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Metadata: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Access control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Data integrity checks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Dissemination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Life duration</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 of a trust server</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 of a security server</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App-dependent information</a:t>
            </a:r>
          </a:p>
          <a:p>
            <a:pPr marL="1143000" lvl="2" indent="-228600" eaLnBrk="0" hangingPunct="0">
              <a:lnSpc>
                <a:spcPct val="80000"/>
              </a:lnSpc>
              <a:spcBef>
                <a:spcPct val="20000"/>
              </a:spcBef>
              <a:buFont typeface="Arial" pitchFamily="34" charset="0"/>
              <a:buChar char="•"/>
            </a:pPr>
            <a:r>
              <a:rPr lang="en-US" sz="1600">
                <a:latin typeface="Comic Sans MS" pitchFamily="66" charset="0"/>
                <a:cs typeface="Segoe UI" pitchFamily="34" charset="0"/>
              </a:rPr>
              <a:t>…</a:t>
            </a:r>
          </a:p>
          <a:p>
            <a:pPr marL="1143000" lvl="2" indent="-228600" eaLnBrk="0" hangingPunct="0">
              <a:lnSpc>
                <a:spcPct val="80000"/>
              </a:lnSpc>
              <a:spcBef>
                <a:spcPct val="20000"/>
              </a:spcBef>
              <a:buFont typeface="Arial" pitchFamily="34" charset="0"/>
              <a:buChar char="•"/>
            </a:pPr>
            <a:endParaRPr lang="en-US" sz="1600">
              <a:latin typeface="Segoe UI" pitchFamily="34" charset="0"/>
              <a:cs typeface="Segoe UI" pitchFamily="34" charset="0"/>
            </a:endParaRPr>
          </a:p>
        </p:txBody>
      </p:sp>
      <p:sp>
        <p:nvSpPr>
          <p:cNvPr id="27" name="Down Arrow 17"/>
          <p:cNvSpPr>
            <a:spLocks noChangeArrowheads="1"/>
          </p:cNvSpPr>
          <p:nvPr/>
        </p:nvSpPr>
        <p:spPr bwMode="auto">
          <a:xfrm rot="16200000">
            <a:off x="4533900" y="3094038"/>
            <a:ext cx="152400" cy="1447800"/>
          </a:xfrm>
          <a:prstGeom prst="downArrow">
            <a:avLst>
              <a:gd name="adj1" fmla="val 50000"/>
              <a:gd name="adj2" fmla="val 7082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8" name="TextBox 27"/>
          <p:cNvSpPr txBox="1"/>
          <p:nvPr/>
        </p:nvSpPr>
        <p:spPr>
          <a:xfrm>
            <a:off x="4800600" y="3741738"/>
            <a:ext cx="3581400" cy="1443037"/>
          </a:xfrm>
          <a:prstGeom prst="rect">
            <a:avLst/>
          </a:prstGeom>
          <a:noFill/>
        </p:spPr>
        <p:txBody>
          <a:bodyPr>
            <a:spAutoFit/>
          </a:bodyPr>
          <a:lstStyle/>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Sensitive 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Identity Information</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t>
            </a:r>
          </a:p>
          <a:p>
            <a:pPr marL="1143000" lvl="2" indent="-228600" eaLnBrk="0" hangingPunct="0">
              <a:lnSpc>
                <a:spcPct val="80000"/>
              </a:lnSpc>
              <a:spcBef>
                <a:spcPct val="20000"/>
              </a:spcBef>
              <a:buClr>
                <a:schemeClr val="tx1"/>
              </a:buClr>
            </a:pPr>
            <a:endParaRPr lang="en-US">
              <a:solidFill>
                <a:srgbClr val="7F7F7F"/>
              </a:solidFill>
              <a:latin typeface="Comic Sans MS" pitchFamily="66" charset="0"/>
              <a:cs typeface="Segoe UI" pitchFamily="34" charset="0"/>
            </a:endParaRPr>
          </a:p>
        </p:txBody>
      </p:sp>
      <p:sp>
        <p:nvSpPr>
          <p:cNvPr id="29" name="TextBox 28"/>
          <p:cNvSpPr txBox="1"/>
          <p:nvPr/>
        </p:nvSpPr>
        <p:spPr>
          <a:xfrm>
            <a:off x="4495800" y="4808538"/>
            <a:ext cx="4572000" cy="2016125"/>
          </a:xfrm>
          <a:prstGeom prst="rect">
            <a:avLst/>
          </a:prstGeom>
          <a:noFill/>
        </p:spPr>
        <p:txBody>
          <a:bodyPr>
            <a:spAutoFit/>
          </a:bodyPr>
          <a:lstStyle/>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Virtual Machine (algorithm):</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Interprets metadata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Checks active bundle integrity</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Enforces access and dissemination control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t>
            </a:r>
            <a:endParaRPr lang="en-US" sz="1600">
              <a:latin typeface="Comic Sans MS" pitchFamily="66" charset="0"/>
              <a:cs typeface="Segoe UI" pitchFamily="34" charset="0"/>
            </a:endParaRPr>
          </a:p>
        </p:txBody>
      </p:sp>
      <p:sp>
        <p:nvSpPr>
          <p:cNvPr id="13" name="TextBox 12"/>
          <p:cNvSpPr txBox="1">
            <a:spLocks noChangeArrowheads="1"/>
          </p:cNvSpPr>
          <p:nvPr/>
        </p:nvSpPr>
        <p:spPr bwMode="auto">
          <a:xfrm>
            <a:off x="2209800" y="2971800"/>
            <a:ext cx="1828800" cy="1277938"/>
          </a:xfrm>
          <a:prstGeom prst="rect">
            <a:avLst/>
          </a:prstGeom>
          <a:noFill/>
          <a:ln w="9525">
            <a:noFill/>
            <a:miter lim="800000"/>
            <a:headEnd/>
            <a:tailEnd/>
          </a:ln>
        </p:spPr>
        <p:txBody>
          <a:bodyPr>
            <a:spAutoFit/>
          </a:bodyPr>
          <a:lstStyle/>
          <a:p>
            <a:pPr marL="228600" indent="-228600">
              <a:buFont typeface="Arial" pitchFamily="34" charset="0"/>
              <a:buChar char="•"/>
            </a:pPr>
            <a:r>
              <a:rPr lang="en-US" sz="1100">
                <a:solidFill>
                  <a:srgbClr val="FF0000"/>
                </a:solidFill>
                <a:latin typeface="Comic Sans MS" pitchFamily="66" charset="0"/>
              </a:rPr>
              <a:t>E(Name)</a:t>
            </a:r>
          </a:p>
          <a:p>
            <a:pPr marL="228600" indent="-228600">
              <a:buFont typeface="Arial" pitchFamily="34" charset="0"/>
              <a:buChar char="•"/>
            </a:pPr>
            <a:r>
              <a:rPr lang="en-US" sz="1100">
                <a:solidFill>
                  <a:srgbClr val="FF0000"/>
                </a:solidFill>
                <a:latin typeface="Comic Sans MS" pitchFamily="66" charset="0"/>
              </a:rPr>
              <a:t>E(E-mail)</a:t>
            </a:r>
          </a:p>
          <a:p>
            <a:pPr marL="228600" indent="-228600">
              <a:buFont typeface="Arial" pitchFamily="34" charset="0"/>
              <a:buChar char="•"/>
            </a:pPr>
            <a:r>
              <a:rPr lang="en-US" sz="1100">
                <a:solidFill>
                  <a:srgbClr val="FF0000"/>
                </a:solidFill>
                <a:latin typeface="Comic Sans MS" pitchFamily="66" charset="0"/>
              </a:rPr>
              <a:t>E(Password)</a:t>
            </a:r>
          </a:p>
          <a:p>
            <a:pPr marL="228600" indent="-228600">
              <a:buFont typeface="Arial" pitchFamily="34" charset="0"/>
              <a:buChar char="•"/>
            </a:pPr>
            <a:r>
              <a:rPr lang="en-US" sz="1100">
                <a:solidFill>
                  <a:srgbClr val="FF0000"/>
                </a:solidFill>
                <a:latin typeface="Comic Sans MS" pitchFamily="66" charset="0"/>
              </a:rPr>
              <a:t>E(Shipping Address)</a:t>
            </a:r>
          </a:p>
          <a:p>
            <a:pPr marL="228600" indent="-228600">
              <a:buFont typeface="Arial" pitchFamily="34" charset="0"/>
              <a:buChar char="•"/>
            </a:pPr>
            <a:r>
              <a:rPr lang="en-US" sz="1100">
                <a:solidFill>
                  <a:srgbClr val="FF0000"/>
                </a:solidFill>
                <a:latin typeface="Comic Sans MS" pitchFamily="66" charset="0"/>
              </a:rPr>
              <a:t>E(Billing Address)</a:t>
            </a:r>
          </a:p>
          <a:p>
            <a:pPr marL="228600" indent="-228600">
              <a:buFont typeface="Arial" pitchFamily="34" charset="0"/>
              <a:buChar char="•"/>
            </a:pPr>
            <a:r>
              <a:rPr lang="en-US" sz="1100">
                <a:solidFill>
                  <a:srgbClr val="FF0000"/>
                </a:solidFill>
                <a:latin typeface="Comic Sans MS" pitchFamily="66" charset="0"/>
              </a:rPr>
              <a:t>E(Credit Card)</a:t>
            </a:r>
          </a:p>
          <a:p>
            <a:pPr marL="228600" indent="-228600">
              <a:buFont typeface="Arial" pitchFamily="34" charset="0"/>
              <a:buChar char="•"/>
            </a:pPr>
            <a:r>
              <a:rPr lang="en-US" sz="1100">
                <a:solidFill>
                  <a:srgbClr val="FF0000"/>
                </a:solidFill>
                <a:latin typeface="Comic Sans MS" pitchFamily="66" charset="0"/>
              </a:rPr>
              <a:t>…</a:t>
            </a:r>
          </a:p>
        </p:txBody>
      </p:sp>
      <p:sp>
        <p:nvSpPr>
          <p:cNvPr id="122893" name="TextBox 13"/>
          <p:cNvSpPr txBox="1">
            <a:spLocks noChangeArrowheads="1"/>
          </p:cNvSpPr>
          <p:nvPr/>
        </p:nvSpPr>
        <p:spPr bwMode="auto">
          <a:xfrm>
            <a:off x="76200" y="6432550"/>
            <a:ext cx="4267200" cy="369888"/>
          </a:xfrm>
          <a:prstGeom prst="rect">
            <a:avLst/>
          </a:prstGeom>
          <a:noFill/>
          <a:ln w="9525">
            <a:noFill/>
            <a:miter lim="800000"/>
            <a:headEnd/>
            <a:tailEnd/>
          </a:ln>
        </p:spPr>
        <p:txBody>
          <a:bodyPr>
            <a:spAutoFit/>
          </a:bodyPr>
          <a:lstStyle/>
          <a:p>
            <a:r>
              <a:rPr lang="en-US" b="1">
                <a:solidFill>
                  <a:srgbClr val="FF0000"/>
                </a:solidFill>
                <a:latin typeface="Comic Sans MS" pitchFamily="66" charset="0"/>
              </a:rPr>
              <a:t>* E( ) - Encrypted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linds(horizontal)">
                                      <p:cBhvr>
                                        <p:cTn id="14" dur="500"/>
                                        <p:tgtEl>
                                          <p:spTgt spid="2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p:bldP spid="27" grpId="0" animBg="1"/>
      <p:bldP spid="28" grpId="0"/>
      <p:bldP spid="29"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533400" y="2789238"/>
            <a:ext cx="8077200" cy="3382962"/>
          </a:xfrm>
          <a:custGeom>
            <a:avLst/>
            <a:gdLst>
              <a:gd name="T0" fmla="*/ 164060833 w 43200"/>
              <a:gd name="T1" fmla="*/ 160526480 h 43200"/>
              <a:gd name="T2" fmla="*/ 75510602 w 43200"/>
              <a:gd name="T3" fmla="*/ 155638962 h 43200"/>
              <a:gd name="T4" fmla="*/ 242193346 w 43200"/>
              <a:gd name="T5" fmla="*/ 214012754 h 43200"/>
              <a:gd name="T6" fmla="*/ 203459059 w 43200"/>
              <a:gd name="T7" fmla="*/ 216349191 h 43200"/>
              <a:gd name="T8" fmla="*/ 576047955 w 43200"/>
              <a:gd name="T9" fmla="*/ 239713477 h 43200"/>
              <a:gd name="T10" fmla="*/ 552695685 w 43200"/>
              <a:gd name="T11" fmla="*/ 229043207 h 43200"/>
              <a:gd name="T12" fmla="*/ 1007751858 w 43200"/>
              <a:gd name="T13" fmla="*/ 213105228 h 43200"/>
              <a:gd name="T14" fmla="*/ 998418018 w 43200"/>
              <a:gd name="T15" fmla="*/ 224811842 h 43200"/>
              <a:gd name="T16" fmla="*/ 1193102470 w 43200"/>
              <a:gd name="T17" fmla="*/ 140761916 h 43200"/>
              <a:gd name="T18" fmla="*/ 1306752975 w 43200"/>
              <a:gd name="T19" fmla="*/ 184522331 h 43200"/>
              <a:gd name="T20" fmla="*/ 1461200070 w 43200"/>
              <a:gd name="T21" fmla="*/ 94156055 h 43200"/>
              <a:gd name="T22" fmla="*/ 1410579958 w 43200"/>
              <a:gd name="T23" fmla="*/ 110566240 h 43200"/>
              <a:gd name="T24" fmla="*/ 1339753759 w 43200"/>
              <a:gd name="T25" fmla="*/ 33274094 h 43200"/>
              <a:gd name="T26" fmla="*/ 1342410634 w 43200"/>
              <a:gd name="T27" fmla="*/ 41025384 h 43200"/>
              <a:gd name="T28" fmla="*/ 1016526464 w 43200"/>
              <a:gd name="T29" fmla="*/ 24235007 h 43200"/>
              <a:gd name="T30" fmla="*/ 1042465869 w 43200"/>
              <a:gd name="T31" fmla="*/ 14349710 h 43200"/>
              <a:gd name="T32" fmla="*/ 774018631 w 43200"/>
              <a:gd name="T33" fmla="*/ 28944686 h 43200"/>
              <a:gd name="T34" fmla="*/ 786568767 w 43200"/>
              <a:gd name="T35" fmla="*/ 20420718 h 43200"/>
              <a:gd name="T36" fmla="*/ 489420546 w 43200"/>
              <a:gd name="T37" fmla="*/ 31839154 h 43200"/>
              <a:gd name="T38" fmla="*/ 534866762 w 43200"/>
              <a:gd name="T39" fmla="*/ 40105563 h 43200"/>
              <a:gd name="T40" fmla="*/ 144274124 w 43200"/>
              <a:gd name="T41" fmla="*/ 96823661 h 43200"/>
              <a:gd name="T42" fmla="*/ 136338649 w 43200"/>
              <a:gd name="T43" fmla="*/ 8812185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847850" y="3657600"/>
            <a:ext cx="1028700" cy="995363"/>
          </a:xfrm>
          <a:custGeom>
            <a:avLst/>
            <a:gdLst>
              <a:gd name="T0" fmla="*/ 2661095 w 43200"/>
              <a:gd name="T1" fmla="*/ 13896811 h 43200"/>
              <a:gd name="T2" fmla="*/ 1224796 w 43200"/>
              <a:gd name="T3" fmla="*/ 13473713 h 43200"/>
              <a:gd name="T4" fmla="*/ 3928420 w 43200"/>
              <a:gd name="T5" fmla="*/ 18527139 h 43200"/>
              <a:gd name="T6" fmla="*/ 3300151 w 43200"/>
              <a:gd name="T7" fmla="*/ 18729414 h 43200"/>
              <a:gd name="T8" fmla="*/ 9343596 w 43200"/>
              <a:gd name="T9" fmla="*/ 20752051 h 43200"/>
              <a:gd name="T10" fmla="*/ 8964835 w 43200"/>
              <a:gd name="T11" fmla="*/ 19828322 h 43200"/>
              <a:gd name="T12" fmla="*/ 16345924 w 43200"/>
              <a:gd name="T13" fmla="*/ 18448569 h 43200"/>
              <a:gd name="T14" fmla="*/ 16194524 w 43200"/>
              <a:gd name="T15" fmla="*/ 19462019 h 43200"/>
              <a:gd name="T16" fmla="*/ 19352347 w 43200"/>
              <a:gd name="T17" fmla="*/ 12185801 h 43200"/>
              <a:gd name="T18" fmla="*/ 21195768 w 43200"/>
              <a:gd name="T19" fmla="*/ 15974148 h 43200"/>
              <a:gd name="T20" fmla="*/ 23700938 w 43200"/>
              <a:gd name="T21" fmla="*/ 8151124 h 43200"/>
              <a:gd name="T22" fmla="*/ 22879860 w 43200"/>
              <a:gd name="T23" fmla="*/ 9571752 h 43200"/>
              <a:gd name="T24" fmla="*/ 21731049 w 43200"/>
              <a:gd name="T25" fmla="*/ 2880539 h 43200"/>
              <a:gd name="T26" fmla="*/ 21774150 w 43200"/>
              <a:gd name="T27" fmla="*/ 3551580 h 43200"/>
              <a:gd name="T28" fmla="*/ 16488251 w 43200"/>
              <a:gd name="T29" fmla="*/ 2098027 h 43200"/>
              <a:gd name="T30" fmla="*/ 16908994 w 43200"/>
              <a:gd name="T31" fmla="*/ 1242245 h 43200"/>
              <a:gd name="T32" fmla="*/ 12554736 w 43200"/>
              <a:gd name="T33" fmla="*/ 2505757 h 43200"/>
              <a:gd name="T34" fmla="*/ 12758285 w 43200"/>
              <a:gd name="T35" fmla="*/ 1767829 h 43200"/>
              <a:gd name="T36" fmla="*/ 7938492 w 43200"/>
              <a:gd name="T37" fmla="*/ 2756326 h 43200"/>
              <a:gd name="T38" fmla="*/ 8675632 w 43200"/>
              <a:gd name="T39" fmla="*/ 3471951 h 43200"/>
              <a:gd name="T40" fmla="*/ 2340150 w 43200"/>
              <a:gd name="T41" fmla="*/ 8382039 h 43200"/>
              <a:gd name="T42" fmla="*/ 2211443 w 43200"/>
              <a:gd name="T43" fmla="*/ 762872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Anonymous Identification</a:t>
            </a:r>
          </a:p>
        </p:txBody>
      </p:sp>
      <p:pic>
        <p:nvPicPr>
          <p:cNvPr id="123909" name="Picture 3" descr="user-icon.jpg"/>
          <p:cNvPicPr>
            <a:picLocks noChangeAspect="1"/>
          </p:cNvPicPr>
          <p:nvPr/>
        </p:nvPicPr>
        <p:blipFill>
          <a:blip r:embed="rId2"/>
          <a:srcRect/>
          <a:stretch>
            <a:fillRect/>
          </a:stretch>
        </p:blipFill>
        <p:spPr bwMode="auto">
          <a:xfrm>
            <a:off x="2025650" y="3871913"/>
            <a:ext cx="617538" cy="495300"/>
          </a:xfrm>
          <a:prstGeom prst="rect">
            <a:avLst/>
          </a:prstGeom>
          <a:noFill/>
          <a:ln w="9525">
            <a:noFill/>
            <a:miter lim="800000"/>
            <a:headEnd/>
            <a:tailEnd/>
          </a:ln>
        </p:spPr>
      </p:pic>
      <p:pic>
        <p:nvPicPr>
          <p:cNvPr id="123910" name="Picture 4" descr="ebay-logo.jpg"/>
          <p:cNvPicPr>
            <a:picLocks noChangeAspect="1"/>
          </p:cNvPicPr>
          <p:nvPr/>
        </p:nvPicPr>
        <p:blipFill>
          <a:blip r:embed="rId3"/>
          <a:srcRect/>
          <a:stretch>
            <a:fillRect/>
          </a:stretch>
        </p:blipFill>
        <p:spPr bwMode="auto">
          <a:xfrm>
            <a:off x="6407150" y="3835400"/>
            <a:ext cx="579438" cy="433388"/>
          </a:xfrm>
          <a:prstGeom prst="rect">
            <a:avLst/>
          </a:prstGeom>
          <a:noFill/>
          <a:ln w="9525">
            <a:noFill/>
            <a:miter lim="800000"/>
            <a:headEnd/>
            <a:tailEnd/>
          </a:ln>
        </p:spPr>
      </p:pic>
      <p:sp>
        <p:nvSpPr>
          <p:cNvPr id="123911" name="TextBox 10"/>
          <p:cNvSpPr txBox="1">
            <a:spLocks noChangeArrowheads="1"/>
          </p:cNvSpPr>
          <p:nvPr/>
        </p:nvSpPr>
        <p:spPr bwMode="auto">
          <a:xfrm>
            <a:off x="1970088" y="3195638"/>
            <a:ext cx="1346200" cy="461962"/>
          </a:xfrm>
          <a:prstGeom prst="rect">
            <a:avLst/>
          </a:prstGeom>
          <a:noFill/>
          <a:ln w="9525">
            <a:noFill/>
            <a:miter lim="800000"/>
            <a:headEnd/>
            <a:tailEnd/>
          </a:ln>
        </p:spPr>
        <p:txBody>
          <a:bodyPr>
            <a:spAutoFit/>
          </a:bodyPr>
          <a:lstStyle/>
          <a:p>
            <a:r>
              <a:rPr lang="en-US" sz="1200"/>
              <a:t>User on Amazon Cloud</a:t>
            </a:r>
          </a:p>
        </p:txBody>
      </p:sp>
      <p:sp>
        <p:nvSpPr>
          <p:cNvPr id="123912" name="TextBox 11"/>
          <p:cNvSpPr txBox="1">
            <a:spLocks noChangeArrowheads="1"/>
          </p:cNvSpPr>
          <p:nvPr/>
        </p:nvSpPr>
        <p:spPr bwMode="auto">
          <a:xfrm>
            <a:off x="1847850" y="4652963"/>
            <a:ext cx="1676400" cy="461962"/>
          </a:xfrm>
          <a:prstGeom prst="rect">
            <a:avLst/>
          </a:prstGeom>
          <a:noFill/>
          <a:ln w="9525">
            <a:noFill/>
            <a:miter lim="800000"/>
            <a:headEnd/>
            <a:tailEnd/>
          </a:ln>
        </p:spPr>
        <p:txBody>
          <a:bodyPr>
            <a:spAutoFit/>
          </a:bodyPr>
          <a:lstStyle/>
          <a:p>
            <a:pPr marL="228600" indent="-228600">
              <a:buFontTx/>
              <a:buAutoNum type="arabicPeriod"/>
            </a:pPr>
            <a:r>
              <a:rPr lang="en-US" sz="1200"/>
              <a:t>E-mail</a:t>
            </a:r>
          </a:p>
          <a:p>
            <a:pPr marL="228600" indent="-228600">
              <a:buFontTx/>
              <a:buAutoNum type="arabicPeriod"/>
            </a:pPr>
            <a:r>
              <a:rPr lang="en-US" sz="1200"/>
              <a:t>Password</a:t>
            </a:r>
          </a:p>
        </p:txBody>
      </p:sp>
      <p:sp>
        <p:nvSpPr>
          <p:cNvPr id="123913" name="TextBox 14"/>
          <p:cNvSpPr txBox="1">
            <a:spLocks noChangeArrowheads="1"/>
          </p:cNvSpPr>
          <p:nvPr/>
        </p:nvSpPr>
        <p:spPr bwMode="auto">
          <a:xfrm>
            <a:off x="6407150" y="4191000"/>
            <a:ext cx="1676400" cy="461963"/>
          </a:xfrm>
          <a:prstGeom prst="rect">
            <a:avLst/>
          </a:prstGeom>
          <a:noFill/>
          <a:ln w="9525">
            <a:noFill/>
            <a:miter lim="800000"/>
            <a:headEnd/>
            <a:tailEnd/>
          </a:ln>
        </p:spPr>
        <p:txBody>
          <a:bodyPr>
            <a:spAutoFit/>
          </a:bodyPr>
          <a:lstStyle/>
          <a:p>
            <a:pPr marL="228600" indent="-228600">
              <a:buFontTx/>
              <a:buAutoNum type="arabicPeriod"/>
            </a:pPr>
            <a:r>
              <a:rPr lang="en-US" sz="1200"/>
              <a:t>E-mail</a:t>
            </a:r>
          </a:p>
          <a:p>
            <a:pPr marL="228600" indent="-228600">
              <a:buFontTx/>
              <a:buAutoNum type="arabicPeriod"/>
            </a:pPr>
            <a:r>
              <a:rPr lang="en-US" sz="1200"/>
              <a:t>Password</a:t>
            </a:r>
          </a:p>
        </p:txBody>
      </p:sp>
      <p:cxnSp>
        <p:nvCxnSpPr>
          <p:cNvPr id="22" name="Straight Arrow Connector 21"/>
          <p:cNvCxnSpPr>
            <a:cxnSpLocks noChangeShapeType="1"/>
          </p:cNvCxnSpPr>
          <p:nvPr/>
        </p:nvCxnSpPr>
        <p:spPr bwMode="auto">
          <a:xfrm>
            <a:off x="2876550" y="4052888"/>
            <a:ext cx="3530600"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3915" name="TextBox 27"/>
          <p:cNvSpPr txBox="1">
            <a:spLocks noChangeArrowheads="1"/>
          </p:cNvSpPr>
          <p:nvPr/>
        </p:nvSpPr>
        <p:spPr bwMode="auto">
          <a:xfrm>
            <a:off x="3886200" y="3775075"/>
            <a:ext cx="1981200" cy="277813"/>
          </a:xfrm>
          <a:prstGeom prst="rect">
            <a:avLst/>
          </a:prstGeom>
          <a:noFill/>
          <a:ln w="9525">
            <a:noFill/>
            <a:miter lim="800000"/>
            <a:headEnd/>
            <a:tailEnd/>
          </a:ln>
        </p:spPr>
        <p:txBody>
          <a:bodyPr>
            <a:spAutoFit/>
          </a:bodyPr>
          <a:lstStyle/>
          <a:p>
            <a:r>
              <a:rPr lang="en-US" sz="1200"/>
              <a:t>User Request for service</a:t>
            </a:r>
          </a:p>
        </p:txBody>
      </p:sp>
      <p:cxnSp>
        <p:nvCxnSpPr>
          <p:cNvPr id="29" name="Straight Arrow Connector 28"/>
          <p:cNvCxnSpPr>
            <a:cxnSpLocks noChangeShapeType="1"/>
          </p:cNvCxnSpPr>
          <p:nvPr/>
        </p:nvCxnSpPr>
        <p:spPr bwMode="auto">
          <a:xfrm>
            <a:off x="2876550" y="4367213"/>
            <a:ext cx="3524250" cy="1587"/>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3917" name="TextBox 29"/>
          <p:cNvSpPr txBox="1">
            <a:spLocks noChangeArrowheads="1"/>
          </p:cNvSpPr>
          <p:nvPr/>
        </p:nvSpPr>
        <p:spPr bwMode="auto">
          <a:xfrm>
            <a:off x="3905250" y="4090988"/>
            <a:ext cx="1981200" cy="277812"/>
          </a:xfrm>
          <a:prstGeom prst="rect">
            <a:avLst/>
          </a:prstGeom>
          <a:noFill/>
          <a:ln w="9525">
            <a:noFill/>
            <a:miter lim="800000"/>
            <a:headEnd/>
            <a:tailEnd/>
          </a:ln>
        </p:spPr>
        <p:txBody>
          <a:bodyPr>
            <a:spAutoFit/>
          </a:bodyPr>
          <a:lstStyle/>
          <a:p>
            <a:r>
              <a:rPr lang="en-US" sz="1200"/>
              <a:t>Function f and number k </a:t>
            </a:r>
          </a:p>
        </p:txBody>
      </p:sp>
      <p:cxnSp>
        <p:nvCxnSpPr>
          <p:cNvPr id="31" name="Straight Arrow Connector 30"/>
          <p:cNvCxnSpPr>
            <a:cxnSpLocks noChangeShapeType="1"/>
          </p:cNvCxnSpPr>
          <p:nvPr/>
        </p:nvCxnSpPr>
        <p:spPr bwMode="auto">
          <a:xfrm>
            <a:off x="2876550" y="4651375"/>
            <a:ext cx="352425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3919" name="TextBox 33"/>
          <p:cNvSpPr txBox="1">
            <a:spLocks noChangeArrowheads="1"/>
          </p:cNvSpPr>
          <p:nvPr/>
        </p:nvSpPr>
        <p:spPr bwMode="auto">
          <a:xfrm>
            <a:off x="3886200" y="4375150"/>
            <a:ext cx="1981200" cy="277813"/>
          </a:xfrm>
          <a:prstGeom prst="rect">
            <a:avLst/>
          </a:prstGeom>
          <a:noFill/>
          <a:ln w="9525">
            <a:noFill/>
            <a:miter lim="800000"/>
            <a:headEnd/>
            <a:tailEnd/>
          </a:ln>
        </p:spPr>
        <p:txBody>
          <a:bodyPr>
            <a:spAutoFit/>
          </a:bodyPr>
          <a:lstStyle/>
          <a:p>
            <a:r>
              <a:rPr lang="en-US" sz="1200"/>
              <a:t>f</a:t>
            </a:r>
            <a:r>
              <a:rPr lang="en-US" sz="1200" baseline="-25000"/>
              <a:t>k</a:t>
            </a:r>
            <a:r>
              <a:rPr lang="en-US" sz="1200"/>
              <a:t>(E-mail, Password) = R </a:t>
            </a:r>
          </a:p>
        </p:txBody>
      </p:sp>
      <p:sp>
        <p:nvSpPr>
          <p:cNvPr id="123920" name="TextBox 34"/>
          <p:cNvSpPr txBox="1">
            <a:spLocks noChangeArrowheads="1"/>
          </p:cNvSpPr>
          <p:nvPr/>
        </p:nvSpPr>
        <p:spPr bwMode="auto">
          <a:xfrm>
            <a:off x="3524250" y="3349625"/>
            <a:ext cx="2362200" cy="307975"/>
          </a:xfrm>
          <a:prstGeom prst="rect">
            <a:avLst/>
          </a:prstGeom>
          <a:noFill/>
          <a:ln w="9525">
            <a:noFill/>
            <a:miter lim="800000"/>
            <a:headEnd/>
            <a:tailEnd/>
          </a:ln>
        </p:spPr>
        <p:txBody>
          <a:bodyPr>
            <a:spAutoFit/>
          </a:bodyPr>
          <a:lstStyle/>
          <a:p>
            <a:pPr algn="ctr"/>
            <a:r>
              <a:rPr lang="en-US" sz="1400" b="1"/>
              <a:t>ZKP Interactive Protocol</a:t>
            </a:r>
          </a:p>
        </p:txBody>
      </p:sp>
      <p:sp>
        <p:nvSpPr>
          <p:cNvPr id="123921" name="TextBox 35"/>
          <p:cNvSpPr txBox="1">
            <a:spLocks noChangeArrowheads="1"/>
          </p:cNvSpPr>
          <p:nvPr/>
        </p:nvSpPr>
        <p:spPr bwMode="auto">
          <a:xfrm>
            <a:off x="3524250" y="4652963"/>
            <a:ext cx="2362200" cy="307975"/>
          </a:xfrm>
          <a:prstGeom prst="rect">
            <a:avLst/>
          </a:prstGeom>
          <a:noFill/>
          <a:ln w="9525">
            <a:noFill/>
            <a:miter lim="800000"/>
            <a:headEnd/>
            <a:tailEnd/>
          </a:ln>
        </p:spPr>
        <p:txBody>
          <a:bodyPr>
            <a:spAutoFit/>
          </a:bodyPr>
          <a:lstStyle/>
          <a:p>
            <a:pPr algn="ctr"/>
            <a:r>
              <a:rPr lang="en-US" sz="1400" b="1"/>
              <a:t>Authenticated</a:t>
            </a:r>
          </a:p>
        </p:txBody>
      </p:sp>
      <p:sp>
        <p:nvSpPr>
          <p:cNvPr id="123922" name="TextBox 36"/>
          <p:cNvSpPr txBox="1">
            <a:spLocks noChangeArrowheads="1"/>
          </p:cNvSpPr>
          <p:nvPr/>
        </p:nvSpPr>
        <p:spPr bwMode="auto">
          <a:xfrm>
            <a:off x="609600" y="1417638"/>
            <a:ext cx="8324850" cy="830262"/>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solidFill>
                  <a:srgbClr val="000000"/>
                </a:solidFill>
                <a:latin typeface="Comic Sans MS" pitchFamily="66" charset="0"/>
                <a:ea typeface="ＭＳ Ｐゴシック" pitchFamily="34" charset="-128"/>
              </a:rPr>
              <a:t>Use of Zero-knowledge proofing for user authentication without disclosing its identifier</a:t>
            </a:r>
            <a:r>
              <a:rPr lang="en-US" sz="2800">
                <a:solidFill>
                  <a:srgbClr val="000000"/>
                </a:solidFill>
                <a:latin typeface="Gill Sans MT" pitchFamily="34" charset="0"/>
                <a:ea typeface="ＭＳ Ｐゴシック" pitchFamily="34" charset="-128"/>
              </a:rPr>
              <a:t>.</a:t>
            </a:r>
            <a:endParaRPr lang="en-US" sz="2800"/>
          </a:p>
        </p:txBody>
      </p:sp>
      <p:cxnSp>
        <p:nvCxnSpPr>
          <p:cNvPr id="43" name="Straight Arrow Connector 42"/>
          <p:cNvCxnSpPr>
            <a:cxnSpLocks noChangeShapeType="1"/>
          </p:cNvCxnSpPr>
          <p:nvPr/>
        </p:nvCxnSpPr>
        <p:spPr bwMode="auto">
          <a:xfrm>
            <a:off x="2882900" y="4959350"/>
            <a:ext cx="3524250" cy="1588"/>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a:spLocks/>
          </p:cNvSpPr>
          <p:nvPr/>
        </p:nvSpPr>
        <p:spPr bwMode="auto">
          <a:xfrm>
            <a:off x="560388" y="1011238"/>
            <a:ext cx="8012112" cy="5846762"/>
          </a:xfrm>
          <a:custGeom>
            <a:avLst/>
            <a:gdLst>
              <a:gd name="T0" fmla="*/ 161427365 w 43200"/>
              <a:gd name="T1" fmla="*/ 479494034 h 43200"/>
              <a:gd name="T2" fmla="*/ 74298614 w 43200"/>
              <a:gd name="T3" fmla="*/ 464895130 h 43200"/>
              <a:gd name="T4" fmla="*/ 238305620 w 43200"/>
              <a:gd name="T5" fmla="*/ 639258159 h 43200"/>
              <a:gd name="T6" fmla="*/ 200193375 w 43200"/>
              <a:gd name="T7" fmla="*/ 646237190 h 43200"/>
              <a:gd name="T8" fmla="*/ 566801470 w 43200"/>
              <a:gd name="T9" fmla="*/ 716026415 h 43200"/>
              <a:gd name="T10" fmla="*/ 543823957 w 43200"/>
              <a:gd name="T11" fmla="*/ 684154118 h 43200"/>
              <a:gd name="T12" fmla="*/ 991576014 w 43200"/>
              <a:gd name="T13" fmla="*/ 636547265 h 43200"/>
              <a:gd name="T14" fmla="*/ 982391759 w 43200"/>
              <a:gd name="T15" fmla="*/ 671515097 h 43200"/>
              <a:gd name="T16" fmla="*/ 1173951342 w 43200"/>
              <a:gd name="T17" fmla="*/ 420457167 h 43200"/>
              <a:gd name="T18" fmla="*/ 1285777428 w 43200"/>
              <a:gd name="T19" fmla="*/ 551169923 h 43200"/>
              <a:gd name="T20" fmla="*/ 1437745493 w 43200"/>
              <a:gd name="T21" fmla="*/ 281245087 h 43200"/>
              <a:gd name="T22" fmla="*/ 1387937976 w 43200"/>
              <a:gd name="T23" fmla="*/ 330262337 h 43200"/>
              <a:gd name="T24" fmla="*/ 1318248737 w 43200"/>
              <a:gd name="T25" fmla="*/ 99390082 h 43200"/>
              <a:gd name="T26" fmla="*/ 1320862874 w 43200"/>
              <a:gd name="T27" fmla="*/ 122543259 h 43200"/>
              <a:gd name="T28" fmla="*/ 1000209621 w 43200"/>
              <a:gd name="T29" fmla="*/ 72390222 h 43200"/>
              <a:gd name="T30" fmla="*/ 1025732649 w 43200"/>
              <a:gd name="T31" fmla="*/ 42862720 h 43200"/>
              <a:gd name="T32" fmla="*/ 761594459 w 43200"/>
              <a:gd name="T33" fmla="*/ 86458046 h 43200"/>
              <a:gd name="T34" fmla="*/ 773943127 w 43200"/>
              <a:gd name="T35" fmla="*/ 60996886 h 43200"/>
              <a:gd name="T36" fmla="*/ 481564653 w 43200"/>
              <a:gd name="T37" fmla="*/ 95103810 h 43200"/>
              <a:gd name="T38" fmla="*/ 526281326 w 43200"/>
              <a:gd name="T39" fmla="*/ 119795687 h 43200"/>
              <a:gd name="T40" fmla="*/ 141958304 w 43200"/>
              <a:gd name="T41" fmla="*/ 289213060 h 43200"/>
              <a:gd name="T42" fmla="*/ 134150204 w 43200"/>
              <a:gd name="T43" fmla="*/ 263220684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a:xfrm>
            <a:off x="0" y="0"/>
            <a:ext cx="8902700" cy="1143000"/>
          </a:xfrm>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Interaction using Active Bundle </a:t>
            </a:r>
          </a:p>
        </p:txBody>
      </p:sp>
      <p:pic>
        <p:nvPicPr>
          <p:cNvPr id="124932" name="Picture 2"/>
          <p:cNvPicPr>
            <a:picLocks noChangeArrowheads="1"/>
          </p:cNvPicPr>
          <p:nvPr/>
        </p:nvPicPr>
        <p:blipFill>
          <a:blip r:embed="rId2"/>
          <a:srcRect/>
          <a:stretch>
            <a:fillRect/>
          </a:stretch>
        </p:blipFill>
        <p:spPr bwMode="auto">
          <a:xfrm>
            <a:off x="3238500" y="2163763"/>
            <a:ext cx="1377950" cy="795337"/>
          </a:xfrm>
          <a:prstGeom prst="rect">
            <a:avLst/>
          </a:prstGeom>
          <a:noFill/>
          <a:ln w="9525">
            <a:noFill/>
            <a:miter lim="800000"/>
            <a:headEnd/>
            <a:tailEnd/>
          </a:ln>
        </p:spPr>
      </p:pic>
      <p:sp>
        <p:nvSpPr>
          <p:cNvPr id="124933" name="Rectangle 3"/>
          <p:cNvSpPr>
            <a:spLocks/>
          </p:cNvSpPr>
          <p:nvPr/>
        </p:nvSpPr>
        <p:spPr bwMode="auto">
          <a:xfrm>
            <a:off x="3263900" y="2344738"/>
            <a:ext cx="13081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Active</a:t>
            </a:r>
          </a:p>
          <a:p>
            <a:pPr algn="ctr">
              <a:lnSpc>
                <a:spcPct val="95000"/>
              </a:lnSpc>
            </a:pPr>
            <a:r>
              <a:rPr lang="en-US" sz="1600">
                <a:sym typeface="Arial" pitchFamily="34" charset="0"/>
              </a:rPr>
              <a:t>Bundle (AB)</a:t>
            </a:r>
          </a:p>
        </p:txBody>
      </p:sp>
      <p:pic>
        <p:nvPicPr>
          <p:cNvPr id="124934" name="Picture 4"/>
          <p:cNvPicPr>
            <a:picLocks noChangeArrowheads="1"/>
          </p:cNvPicPr>
          <p:nvPr/>
        </p:nvPicPr>
        <p:blipFill>
          <a:blip r:embed="rId3"/>
          <a:srcRect/>
          <a:stretch>
            <a:fillRect/>
          </a:stretch>
        </p:blipFill>
        <p:spPr bwMode="auto">
          <a:xfrm>
            <a:off x="4508500" y="3573463"/>
            <a:ext cx="1800225" cy="1081087"/>
          </a:xfrm>
          <a:prstGeom prst="rect">
            <a:avLst/>
          </a:prstGeom>
          <a:noFill/>
          <a:ln w="9525">
            <a:noFill/>
            <a:miter lim="800000"/>
            <a:headEnd/>
            <a:tailEnd/>
          </a:ln>
        </p:spPr>
      </p:pic>
      <p:sp>
        <p:nvSpPr>
          <p:cNvPr id="124935" name="Rectangle 5"/>
          <p:cNvSpPr>
            <a:spLocks/>
          </p:cNvSpPr>
          <p:nvPr/>
        </p:nvSpPr>
        <p:spPr bwMode="auto">
          <a:xfrm>
            <a:off x="4533900" y="3892550"/>
            <a:ext cx="17272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Security Services</a:t>
            </a:r>
          </a:p>
          <a:p>
            <a:pPr algn="ctr">
              <a:lnSpc>
                <a:spcPct val="95000"/>
              </a:lnSpc>
            </a:pPr>
            <a:r>
              <a:rPr lang="en-US" sz="1600">
                <a:sym typeface="Arial" pitchFamily="34" charset="0"/>
              </a:rPr>
              <a:t>Agent (SSA)</a:t>
            </a:r>
          </a:p>
        </p:txBody>
      </p:sp>
      <p:pic>
        <p:nvPicPr>
          <p:cNvPr id="9" name="Picture 6"/>
          <p:cNvPicPr>
            <a:picLocks noChangeArrowheads="1"/>
          </p:cNvPicPr>
          <p:nvPr/>
        </p:nvPicPr>
        <p:blipFill>
          <a:blip r:embed="rId4"/>
          <a:srcRect/>
          <a:stretch>
            <a:fillRect/>
          </a:stretch>
        </p:blipFill>
        <p:spPr bwMode="auto">
          <a:xfrm>
            <a:off x="5754688" y="2540000"/>
            <a:ext cx="785812" cy="1035050"/>
          </a:xfrm>
          <a:prstGeom prst="rect">
            <a:avLst/>
          </a:prstGeom>
          <a:noFill/>
          <a:ln w="9525">
            <a:noFill/>
            <a:miter lim="800000"/>
            <a:headEnd/>
            <a:tailEnd/>
          </a:ln>
        </p:spPr>
      </p:pic>
      <p:pic>
        <p:nvPicPr>
          <p:cNvPr id="124937" name="Picture 9"/>
          <p:cNvPicPr>
            <a:picLocks noChangeArrowheads="1"/>
          </p:cNvPicPr>
          <p:nvPr/>
        </p:nvPicPr>
        <p:blipFill>
          <a:blip r:embed="rId5"/>
          <a:srcRect/>
          <a:stretch>
            <a:fillRect/>
          </a:stretch>
        </p:blipFill>
        <p:spPr bwMode="auto">
          <a:xfrm>
            <a:off x="1249363" y="1862138"/>
            <a:ext cx="3592512" cy="1355725"/>
          </a:xfrm>
          <a:prstGeom prst="rect">
            <a:avLst/>
          </a:prstGeom>
          <a:noFill/>
          <a:ln w="9525">
            <a:noFill/>
            <a:miter lim="800000"/>
            <a:headEnd/>
            <a:tailEnd/>
          </a:ln>
        </p:spPr>
      </p:pic>
      <p:sp>
        <p:nvSpPr>
          <p:cNvPr id="124938" name="Rectangle 8"/>
          <p:cNvSpPr>
            <a:spLocks/>
          </p:cNvSpPr>
          <p:nvPr/>
        </p:nvSpPr>
        <p:spPr bwMode="auto">
          <a:xfrm>
            <a:off x="3665538" y="6194425"/>
            <a:ext cx="2743200"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Active Bundle Services</a:t>
            </a:r>
            <a:r>
              <a:rPr lang="en-US" sz="1100" b="1">
                <a:sym typeface="Arial" pitchFamily="34" charset="0"/>
              </a:rPr>
              <a:t> </a:t>
            </a:r>
          </a:p>
        </p:txBody>
      </p:sp>
      <p:sp>
        <p:nvSpPr>
          <p:cNvPr id="124939" name="Rectangle 13"/>
          <p:cNvSpPr>
            <a:spLocks/>
          </p:cNvSpPr>
          <p:nvPr/>
        </p:nvSpPr>
        <p:spPr bwMode="auto">
          <a:xfrm>
            <a:off x="1601788" y="1931988"/>
            <a:ext cx="3271837"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User Application</a:t>
            </a:r>
          </a:p>
        </p:txBody>
      </p:sp>
      <p:sp>
        <p:nvSpPr>
          <p:cNvPr id="124940" name="Rectangle 15"/>
          <p:cNvSpPr>
            <a:spLocks/>
          </p:cNvSpPr>
          <p:nvPr/>
        </p:nvSpPr>
        <p:spPr bwMode="auto">
          <a:xfrm>
            <a:off x="1079500" y="5486400"/>
            <a:ext cx="2578100"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Active Bundle Coordinator</a:t>
            </a:r>
          </a:p>
        </p:txBody>
      </p:sp>
      <p:pic>
        <p:nvPicPr>
          <p:cNvPr id="19" name="Picture 16"/>
          <p:cNvPicPr>
            <a:picLocks noChangeArrowheads="1"/>
          </p:cNvPicPr>
          <p:nvPr/>
        </p:nvPicPr>
        <p:blipFill>
          <a:blip r:embed="rId6"/>
          <a:srcRect/>
          <a:stretch>
            <a:fillRect/>
          </a:stretch>
        </p:blipFill>
        <p:spPr bwMode="auto">
          <a:xfrm>
            <a:off x="4841875" y="2163763"/>
            <a:ext cx="598488" cy="92075"/>
          </a:xfrm>
          <a:prstGeom prst="rect">
            <a:avLst/>
          </a:prstGeom>
          <a:noFill/>
          <a:ln w="9525">
            <a:noFill/>
            <a:miter lim="800000"/>
            <a:headEnd/>
            <a:tailEnd/>
          </a:ln>
        </p:spPr>
      </p:pic>
      <p:pic>
        <p:nvPicPr>
          <p:cNvPr id="20" name="Picture 17"/>
          <p:cNvPicPr>
            <a:picLocks noChangeArrowheads="1"/>
          </p:cNvPicPr>
          <p:nvPr/>
        </p:nvPicPr>
        <p:blipFill>
          <a:blip r:embed="rId7"/>
          <a:srcRect/>
          <a:stretch>
            <a:fillRect/>
          </a:stretch>
        </p:blipFill>
        <p:spPr bwMode="auto">
          <a:xfrm>
            <a:off x="6540500" y="2540000"/>
            <a:ext cx="736600" cy="1035050"/>
          </a:xfrm>
          <a:prstGeom prst="rect">
            <a:avLst/>
          </a:prstGeom>
          <a:noFill/>
          <a:ln w="9525">
            <a:noFill/>
            <a:miter lim="800000"/>
            <a:headEnd/>
            <a:tailEnd/>
          </a:ln>
        </p:spPr>
      </p:pic>
      <p:pic>
        <p:nvPicPr>
          <p:cNvPr id="124943" name="Picture 18"/>
          <p:cNvPicPr>
            <a:picLocks noChangeArrowheads="1"/>
          </p:cNvPicPr>
          <p:nvPr/>
        </p:nvPicPr>
        <p:blipFill>
          <a:blip r:embed="rId8"/>
          <a:srcRect/>
          <a:stretch>
            <a:fillRect/>
          </a:stretch>
        </p:blipFill>
        <p:spPr bwMode="auto">
          <a:xfrm>
            <a:off x="1790700" y="3217863"/>
            <a:ext cx="107950" cy="973137"/>
          </a:xfrm>
          <a:prstGeom prst="rect">
            <a:avLst/>
          </a:prstGeom>
          <a:noFill/>
          <a:ln w="9525">
            <a:noFill/>
            <a:miter lim="800000"/>
            <a:headEnd/>
            <a:tailEnd/>
          </a:ln>
        </p:spPr>
      </p:pic>
      <p:pic>
        <p:nvPicPr>
          <p:cNvPr id="124944" name="Picture 19"/>
          <p:cNvPicPr>
            <a:picLocks noChangeArrowheads="1"/>
          </p:cNvPicPr>
          <p:nvPr/>
        </p:nvPicPr>
        <p:blipFill>
          <a:blip r:embed="rId9"/>
          <a:srcRect/>
          <a:stretch>
            <a:fillRect/>
          </a:stretch>
        </p:blipFill>
        <p:spPr bwMode="auto">
          <a:xfrm>
            <a:off x="1328738" y="2163763"/>
            <a:ext cx="1230312" cy="819150"/>
          </a:xfrm>
          <a:prstGeom prst="rect">
            <a:avLst/>
          </a:prstGeom>
          <a:noFill/>
          <a:ln w="9525">
            <a:noFill/>
            <a:miter lim="800000"/>
            <a:headEnd/>
            <a:tailEnd/>
          </a:ln>
        </p:spPr>
      </p:pic>
      <p:sp>
        <p:nvSpPr>
          <p:cNvPr id="124945" name="Rectangle 20"/>
          <p:cNvSpPr>
            <a:spLocks/>
          </p:cNvSpPr>
          <p:nvPr/>
        </p:nvSpPr>
        <p:spPr bwMode="auto">
          <a:xfrm>
            <a:off x="1357313" y="2343150"/>
            <a:ext cx="1201737" cy="400050"/>
          </a:xfrm>
          <a:prstGeom prst="rect">
            <a:avLst/>
          </a:prstGeom>
          <a:noFill/>
          <a:ln w="12700">
            <a:noFill/>
            <a:miter lim="800000"/>
            <a:headEnd/>
            <a:tailEnd/>
          </a:ln>
        </p:spPr>
        <p:txBody>
          <a:bodyPr lIns="0" tIns="0" rIns="0" bIns="0" anchor="ctr"/>
          <a:lstStyle/>
          <a:p>
            <a:pPr algn="ctr">
              <a:lnSpc>
                <a:spcPct val="95000"/>
              </a:lnSpc>
            </a:pPr>
            <a:r>
              <a:rPr lang="en-US" sz="1400">
                <a:sym typeface="Arial" pitchFamily="34" charset="0"/>
              </a:rPr>
              <a:t>Active Bundle Creator</a:t>
            </a:r>
          </a:p>
        </p:txBody>
      </p:sp>
      <p:pic>
        <p:nvPicPr>
          <p:cNvPr id="124946" name="Picture 21"/>
          <p:cNvPicPr>
            <a:picLocks noChangeArrowheads="1"/>
          </p:cNvPicPr>
          <p:nvPr/>
        </p:nvPicPr>
        <p:blipFill>
          <a:blip r:embed="rId10"/>
          <a:srcRect/>
          <a:stretch>
            <a:fillRect/>
          </a:stretch>
        </p:blipFill>
        <p:spPr bwMode="auto">
          <a:xfrm>
            <a:off x="846138" y="4191000"/>
            <a:ext cx="2011362" cy="1228725"/>
          </a:xfrm>
          <a:prstGeom prst="rect">
            <a:avLst/>
          </a:prstGeom>
          <a:noFill/>
          <a:ln w="9525">
            <a:noFill/>
            <a:miter lim="800000"/>
            <a:headEnd/>
            <a:tailEnd/>
          </a:ln>
        </p:spPr>
      </p:pic>
      <p:sp>
        <p:nvSpPr>
          <p:cNvPr id="124947" name="Rectangle 22"/>
          <p:cNvSpPr>
            <a:spLocks/>
          </p:cNvSpPr>
          <p:nvPr/>
        </p:nvSpPr>
        <p:spPr bwMode="auto">
          <a:xfrm>
            <a:off x="858838" y="4602163"/>
            <a:ext cx="1998662"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Directory</a:t>
            </a:r>
          </a:p>
          <a:p>
            <a:pPr algn="ctr">
              <a:lnSpc>
                <a:spcPct val="95000"/>
              </a:lnSpc>
            </a:pPr>
            <a:r>
              <a:rPr lang="en-US" sz="1600">
                <a:sym typeface="Arial" pitchFamily="34" charset="0"/>
              </a:rPr>
              <a:t>Facilitator</a:t>
            </a:r>
          </a:p>
        </p:txBody>
      </p:sp>
      <p:pic>
        <p:nvPicPr>
          <p:cNvPr id="124948" name="Picture 23"/>
          <p:cNvPicPr>
            <a:picLocks noChangeArrowheads="1"/>
          </p:cNvPicPr>
          <p:nvPr/>
        </p:nvPicPr>
        <p:blipFill>
          <a:blip r:embed="rId11"/>
          <a:srcRect/>
          <a:stretch>
            <a:fillRect/>
          </a:stretch>
        </p:blipFill>
        <p:spPr bwMode="auto">
          <a:xfrm>
            <a:off x="4076700" y="2959100"/>
            <a:ext cx="914400" cy="614363"/>
          </a:xfrm>
          <a:prstGeom prst="rect">
            <a:avLst/>
          </a:prstGeom>
          <a:noFill/>
          <a:ln w="9525">
            <a:noFill/>
            <a:miter lim="800000"/>
            <a:headEnd/>
            <a:tailEnd/>
          </a:ln>
        </p:spPr>
      </p:pic>
      <p:pic>
        <p:nvPicPr>
          <p:cNvPr id="124949" name="Picture 24"/>
          <p:cNvPicPr>
            <a:picLocks noChangeArrowheads="1"/>
          </p:cNvPicPr>
          <p:nvPr/>
        </p:nvPicPr>
        <p:blipFill>
          <a:blip r:embed="rId12"/>
          <a:srcRect/>
          <a:stretch>
            <a:fillRect/>
          </a:stretch>
        </p:blipFill>
        <p:spPr bwMode="auto">
          <a:xfrm>
            <a:off x="2857500" y="4445000"/>
            <a:ext cx="1651000" cy="508000"/>
          </a:xfrm>
          <a:prstGeom prst="rect">
            <a:avLst/>
          </a:prstGeom>
          <a:noFill/>
          <a:ln w="9525">
            <a:noFill/>
            <a:miter lim="800000"/>
            <a:headEnd/>
            <a:tailEnd/>
          </a:ln>
        </p:spPr>
      </p:pic>
      <p:sp>
        <p:nvSpPr>
          <p:cNvPr id="124950" name="Rectangle 26"/>
          <p:cNvSpPr>
            <a:spLocks/>
          </p:cNvSpPr>
          <p:nvPr/>
        </p:nvSpPr>
        <p:spPr bwMode="auto">
          <a:xfrm>
            <a:off x="6070600" y="1533525"/>
            <a:ext cx="2768600" cy="152400"/>
          </a:xfrm>
          <a:prstGeom prst="rect">
            <a:avLst/>
          </a:prstGeom>
          <a:noFill/>
          <a:ln w="12700">
            <a:noFill/>
            <a:miter lim="800000"/>
            <a:headEnd/>
            <a:tailEnd/>
          </a:ln>
        </p:spPr>
        <p:txBody>
          <a:bodyPr lIns="0" tIns="0" rIns="0" bIns="0"/>
          <a:lstStyle/>
          <a:p>
            <a:pPr>
              <a:lnSpc>
                <a:spcPct val="95000"/>
              </a:lnSpc>
            </a:pPr>
            <a:r>
              <a:rPr lang="en-US" sz="1100">
                <a:sym typeface="Arial" pitchFamily="34" charset="0"/>
              </a:rPr>
              <a:t>Active Bundle Destination</a:t>
            </a:r>
          </a:p>
        </p:txBody>
      </p:sp>
      <p:pic>
        <p:nvPicPr>
          <p:cNvPr id="124951" name="Picture 27"/>
          <p:cNvPicPr>
            <a:picLocks noChangeArrowheads="1"/>
          </p:cNvPicPr>
          <p:nvPr/>
        </p:nvPicPr>
        <p:blipFill>
          <a:blip r:embed="rId13"/>
          <a:srcRect/>
          <a:stretch>
            <a:fillRect/>
          </a:stretch>
        </p:blipFill>
        <p:spPr bwMode="auto">
          <a:xfrm>
            <a:off x="4533900" y="5056188"/>
            <a:ext cx="1906588" cy="1038225"/>
          </a:xfrm>
          <a:prstGeom prst="rect">
            <a:avLst/>
          </a:prstGeom>
          <a:noFill/>
          <a:ln w="9525">
            <a:noFill/>
            <a:miter lim="800000"/>
            <a:headEnd/>
            <a:tailEnd/>
          </a:ln>
        </p:spPr>
      </p:pic>
      <p:sp>
        <p:nvSpPr>
          <p:cNvPr id="124952" name="Rectangle 28"/>
          <p:cNvSpPr>
            <a:spLocks/>
          </p:cNvSpPr>
          <p:nvPr/>
        </p:nvSpPr>
        <p:spPr bwMode="auto">
          <a:xfrm>
            <a:off x="4567238" y="5294313"/>
            <a:ext cx="18415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Trust Evaluation</a:t>
            </a:r>
          </a:p>
          <a:p>
            <a:pPr algn="ctr">
              <a:lnSpc>
                <a:spcPct val="95000"/>
              </a:lnSpc>
            </a:pPr>
            <a:r>
              <a:rPr lang="en-US" sz="1600">
                <a:sym typeface="Arial" pitchFamily="34" charset="0"/>
              </a:rPr>
              <a:t>Agent (TEA)</a:t>
            </a:r>
          </a:p>
        </p:txBody>
      </p:sp>
      <p:pic>
        <p:nvPicPr>
          <p:cNvPr id="124953" name="Picture 29"/>
          <p:cNvPicPr>
            <a:picLocks noChangeArrowheads="1"/>
          </p:cNvPicPr>
          <p:nvPr/>
        </p:nvPicPr>
        <p:blipFill>
          <a:blip r:embed="rId14"/>
          <a:srcRect/>
          <a:stretch>
            <a:fillRect/>
          </a:stretch>
        </p:blipFill>
        <p:spPr bwMode="auto">
          <a:xfrm>
            <a:off x="6616700" y="3573463"/>
            <a:ext cx="1714500" cy="1028700"/>
          </a:xfrm>
          <a:prstGeom prst="rect">
            <a:avLst/>
          </a:prstGeom>
          <a:noFill/>
          <a:ln w="9525">
            <a:noFill/>
            <a:miter lim="800000"/>
            <a:headEnd/>
            <a:tailEnd/>
          </a:ln>
        </p:spPr>
      </p:pic>
      <p:sp>
        <p:nvSpPr>
          <p:cNvPr id="124954" name="Rectangle 30"/>
          <p:cNvSpPr>
            <a:spLocks/>
          </p:cNvSpPr>
          <p:nvPr/>
        </p:nvSpPr>
        <p:spPr bwMode="auto">
          <a:xfrm>
            <a:off x="6675438" y="3868738"/>
            <a:ext cx="1655762"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Audit Services</a:t>
            </a:r>
          </a:p>
          <a:p>
            <a:pPr algn="ctr">
              <a:lnSpc>
                <a:spcPct val="95000"/>
              </a:lnSpc>
            </a:pPr>
            <a:r>
              <a:rPr lang="en-US" sz="1600">
                <a:sym typeface="Arial" pitchFamily="34" charset="0"/>
              </a:rPr>
              <a:t>Agent (ASA)</a:t>
            </a:r>
          </a:p>
        </p:txBody>
      </p:sp>
      <p:pic>
        <p:nvPicPr>
          <p:cNvPr id="124955" name="Picture 31"/>
          <p:cNvPicPr>
            <a:picLocks noChangeArrowheads="1"/>
          </p:cNvPicPr>
          <p:nvPr/>
        </p:nvPicPr>
        <p:blipFill>
          <a:blip r:embed="rId15"/>
          <a:srcRect/>
          <a:stretch>
            <a:fillRect/>
          </a:stretch>
        </p:blipFill>
        <p:spPr bwMode="auto">
          <a:xfrm>
            <a:off x="5429250" y="1428750"/>
            <a:ext cx="2457450" cy="1355725"/>
          </a:xfrm>
          <a:prstGeom prst="rect">
            <a:avLst/>
          </a:prstGeom>
          <a:noFill/>
          <a:ln w="9525">
            <a:noFill/>
            <a:miter lim="800000"/>
            <a:headEnd/>
            <a:tailEnd/>
          </a:ln>
        </p:spPr>
      </p:pic>
      <p:pic>
        <p:nvPicPr>
          <p:cNvPr id="124956" name="Picture 32"/>
          <p:cNvPicPr>
            <a:picLocks noChangeArrowheads="1"/>
          </p:cNvPicPr>
          <p:nvPr/>
        </p:nvPicPr>
        <p:blipFill>
          <a:blip r:embed="rId16"/>
          <a:srcRect/>
          <a:stretch>
            <a:fillRect/>
          </a:stretch>
        </p:blipFill>
        <p:spPr bwMode="auto">
          <a:xfrm>
            <a:off x="5608638" y="1524000"/>
            <a:ext cx="2625725" cy="339725"/>
          </a:xfrm>
          <a:prstGeom prst="rect">
            <a:avLst/>
          </a:prstGeom>
          <a:noFill/>
          <a:ln w="9525">
            <a:noFill/>
            <a:miter lim="800000"/>
            <a:headEnd/>
            <a:tailEnd/>
          </a:ln>
        </p:spPr>
      </p:pic>
      <p:sp>
        <p:nvSpPr>
          <p:cNvPr id="124957" name="Rectangle 33"/>
          <p:cNvSpPr>
            <a:spLocks/>
          </p:cNvSpPr>
          <p:nvPr/>
        </p:nvSpPr>
        <p:spPr bwMode="auto">
          <a:xfrm>
            <a:off x="5562600" y="1533525"/>
            <a:ext cx="2768600" cy="215900"/>
          </a:xfrm>
          <a:prstGeom prst="rect">
            <a:avLst/>
          </a:prstGeom>
          <a:noFill/>
          <a:ln w="12700">
            <a:noFill/>
            <a:miter lim="800000"/>
            <a:headEnd/>
            <a:tailEnd/>
          </a:ln>
        </p:spPr>
        <p:txBody>
          <a:bodyPr lIns="0" tIns="0" rIns="0" bIns="0"/>
          <a:lstStyle/>
          <a:p>
            <a:pPr>
              <a:lnSpc>
                <a:spcPct val="95000"/>
              </a:lnSpc>
            </a:pPr>
            <a:endParaRPr lang="en-US" sz="1600" b="1">
              <a:sym typeface="Arial" pitchFamily="34" charset="0"/>
            </a:endParaRPr>
          </a:p>
        </p:txBody>
      </p:sp>
      <p:pic>
        <p:nvPicPr>
          <p:cNvPr id="37" name="Picture 34"/>
          <p:cNvPicPr>
            <a:picLocks noChangeArrowheads="1"/>
          </p:cNvPicPr>
          <p:nvPr/>
        </p:nvPicPr>
        <p:blipFill>
          <a:blip r:embed="rId17"/>
          <a:srcRect/>
          <a:stretch>
            <a:fillRect/>
          </a:stretch>
        </p:blipFill>
        <p:spPr bwMode="auto">
          <a:xfrm>
            <a:off x="5672138" y="1925638"/>
            <a:ext cx="1906587" cy="625475"/>
          </a:xfrm>
          <a:prstGeom prst="rect">
            <a:avLst/>
          </a:prstGeom>
          <a:noFill/>
          <a:ln w="9525">
            <a:noFill/>
            <a:miter lim="800000"/>
            <a:headEnd/>
            <a:tailEnd/>
          </a:ln>
        </p:spPr>
      </p:pic>
      <p:sp>
        <p:nvSpPr>
          <p:cNvPr id="124959" name="Rectangle 35"/>
          <p:cNvSpPr>
            <a:spLocks/>
          </p:cNvSpPr>
          <p:nvPr/>
        </p:nvSpPr>
        <p:spPr bwMode="auto">
          <a:xfrm>
            <a:off x="5754688" y="2128838"/>
            <a:ext cx="1790700" cy="215900"/>
          </a:xfrm>
          <a:prstGeom prst="rect">
            <a:avLst/>
          </a:prstGeom>
          <a:noFill/>
          <a:ln w="12700">
            <a:noFill/>
            <a:miter lim="800000"/>
            <a:headEnd/>
            <a:tailEnd/>
          </a:ln>
        </p:spPr>
        <p:txBody>
          <a:bodyPr lIns="0" tIns="0" rIns="0" bIns="0" anchor="ctr"/>
          <a:lstStyle/>
          <a:p>
            <a:pPr>
              <a:lnSpc>
                <a:spcPct val="95000"/>
              </a:lnSpc>
            </a:pPr>
            <a:r>
              <a:rPr lang="en-US" sz="1600">
                <a:sym typeface="Arial" pitchFamily="34" charset="0"/>
              </a:rPr>
              <a:t>Active Bundle</a:t>
            </a:r>
          </a:p>
        </p:txBody>
      </p:sp>
      <p:pic>
        <p:nvPicPr>
          <p:cNvPr id="39" name="Picture 36"/>
          <p:cNvPicPr>
            <a:picLocks noChangeArrowheads="1"/>
          </p:cNvPicPr>
          <p:nvPr/>
        </p:nvPicPr>
        <p:blipFill>
          <a:blip r:embed="rId18"/>
          <a:srcRect/>
          <a:stretch>
            <a:fillRect/>
          </a:stretch>
        </p:blipFill>
        <p:spPr bwMode="auto">
          <a:xfrm>
            <a:off x="5397500" y="4654550"/>
            <a:ext cx="46038" cy="401638"/>
          </a:xfrm>
          <a:prstGeom prst="rect">
            <a:avLst/>
          </a:prstGeom>
          <a:noFill/>
          <a:ln w="9525">
            <a:noFill/>
            <a:miter lim="800000"/>
            <a:headEnd/>
            <a:tailEnd/>
          </a:ln>
        </p:spPr>
      </p:pic>
      <p:pic>
        <p:nvPicPr>
          <p:cNvPr id="124961" name="Picture 37"/>
          <p:cNvPicPr>
            <a:picLocks noChangeArrowheads="1"/>
          </p:cNvPicPr>
          <p:nvPr/>
        </p:nvPicPr>
        <p:blipFill>
          <a:blip r:embed="rId19"/>
          <a:srcRect/>
          <a:stretch>
            <a:fillRect/>
          </a:stretch>
        </p:blipFill>
        <p:spPr bwMode="auto">
          <a:xfrm>
            <a:off x="2559050" y="2562225"/>
            <a:ext cx="704850" cy="46038"/>
          </a:xfrm>
          <a:prstGeom prst="rect">
            <a:avLst/>
          </a:prstGeom>
          <a:noFill/>
          <a:ln w="9525">
            <a:noFill/>
            <a:miter lim="800000"/>
            <a:headEnd/>
            <a:tailEnd/>
          </a:ln>
        </p:spPr>
      </p:pic>
      <p:pic>
        <p:nvPicPr>
          <p:cNvPr id="124962" name="Picture 40" descr="ebay-logo.jpg"/>
          <p:cNvPicPr>
            <a:picLocks noChangeAspect="1"/>
          </p:cNvPicPr>
          <p:nvPr/>
        </p:nvPicPr>
        <p:blipFill>
          <a:blip r:embed="rId20"/>
          <a:srcRect/>
          <a:stretch>
            <a:fillRect/>
          </a:stretch>
        </p:blipFill>
        <p:spPr bwMode="auto">
          <a:xfrm>
            <a:off x="6399213" y="1492250"/>
            <a:ext cx="579437" cy="433388"/>
          </a:xfrm>
          <a:prstGeom prst="rect">
            <a:avLst/>
          </a:prstGeom>
          <a:noFill/>
          <a:ln w="9525">
            <a:noFill/>
            <a:miter lim="800000"/>
            <a:headEnd/>
            <a:tailEnd/>
          </a:ln>
        </p:spPr>
      </p:pic>
      <p:sp>
        <p:nvSpPr>
          <p:cNvPr id="43" name="TextBox 42"/>
          <p:cNvSpPr txBox="1">
            <a:spLocks noChangeArrowheads="1"/>
          </p:cNvSpPr>
          <p:nvPr/>
        </p:nvSpPr>
        <p:spPr bwMode="auto">
          <a:xfrm>
            <a:off x="5672138" y="1143000"/>
            <a:ext cx="1906587" cy="276225"/>
          </a:xfrm>
          <a:prstGeom prst="rect">
            <a:avLst/>
          </a:prstGeom>
          <a:noFill/>
          <a:ln w="9525">
            <a:noFill/>
            <a:miter lim="800000"/>
            <a:headEnd/>
            <a:tailEnd/>
          </a:ln>
        </p:spPr>
        <p:txBody>
          <a:bodyPr>
            <a:spAutoFit/>
          </a:bodyPr>
          <a:lstStyle/>
          <a:p>
            <a:r>
              <a:rPr lang="en-US" sz="1200"/>
              <a:t>AB information disclosure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85800" y="2039938"/>
            <a:ext cx="7867650" cy="3687762"/>
          </a:xfrm>
          <a:custGeom>
            <a:avLst/>
            <a:gdLst>
              <a:gd name="T0" fmla="*/ 155658541 w 43200"/>
              <a:gd name="T1" fmla="*/ 190755977 h 43200"/>
              <a:gd name="T2" fmla="*/ 71643513 w 43200"/>
              <a:gd name="T3" fmla="*/ 184948093 h 43200"/>
              <a:gd name="T4" fmla="*/ 229789652 w 43200"/>
              <a:gd name="T5" fmla="*/ 254314555 h 43200"/>
              <a:gd name="T6" fmla="*/ 193039167 w 43200"/>
              <a:gd name="T7" fmla="*/ 257090962 h 43200"/>
              <a:gd name="T8" fmla="*/ 546546523 w 43200"/>
              <a:gd name="T9" fmla="*/ 284855029 h 43200"/>
              <a:gd name="T10" fmla="*/ 524389982 w 43200"/>
              <a:gd name="T11" fmla="*/ 272175445 h 43200"/>
              <a:gd name="T12" fmla="*/ 956141117 w 43200"/>
              <a:gd name="T13" fmla="*/ 253236056 h 43200"/>
              <a:gd name="T14" fmla="*/ 947285275 w 43200"/>
              <a:gd name="T15" fmla="*/ 267147284 h 43200"/>
              <a:gd name="T16" fmla="*/ 1131999303 w 43200"/>
              <a:gd name="T17" fmla="*/ 167269458 h 43200"/>
              <a:gd name="T18" fmla="*/ 1239829271 w 43200"/>
              <a:gd name="T19" fmla="*/ 219270658 h 43200"/>
              <a:gd name="T20" fmla="*/ 1386366620 w 43200"/>
              <a:gd name="T21" fmla="*/ 111887041 h 43200"/>
              <a:gd name="T22" fmla="*/ 1338338988 w 43200"/>
              <a:gd name="T23" fmla="*/ 131387448 h 43200"/>
              <a:gd name="T24" fmla="*/ 1271139968 w 43200"/>
              <a:gd name="T25" fmla="*/ 39540150 h 43200"/>
              <a:gd name="T26" fmla="*/ 1273660895 w 43200"/>
              <a:gd name="T27" fmla="*/ 48751104 h 43200"/>
              <a:gd name="T28" fmla="*/ 964466438 w 43200"/>
              <a:gd name="T29" fmla="*/ 28798860 h 43200"/>
              <a:gd name="T30" fmla="*/ 989077249 w 43200"/>
              <a:gd name="T31" fmla="*/ 17051972 h 43200"/>
              <a:gd name="T32" fmla="*/ 734378289 w 43200"/>
              <a:gd name="T33" fmla="*/ 34395381 h 43200"/>
              <a:gd name="T34" fmla="*/ 746285577 w 43200"/>
              <a:gd name="T35" fmla="*/ 24266242 h 43200"/>
              <a:gd name="T36" fmla="*/ 464355441 w 43200"/>
              <a:gd name="T37" fmla="*/ 37834902 h 43200"/>
              <a:gd name="T38" fmla="*/ 507474170 w 43200"/>
              <a:gd name="T39" fmla="*/ 47658007 h 43200"/>
              <a:gd name="T40" fmla="*/ 136885454 w 43200"/>
              <a:gd name="T41" fmla="*/ 115056979 h 43200"/>
              <a:gd name="T42" fmla="*/ 129356186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Predicate over Encrypted Data</a:t>
            </a:r>
          </a:p>
        </p:txBody>
      </p:sp>
      <p:pic>
        <p:nvPicPr>
          <p:cNvPr id="125956" name="Picture 4" descr="ebay-logo.jpg"/>
          <p:cNvPicPr>
            <a:picLocks noChangeAspect="1"/>
          </p:cNvPicPr>
          <p:nvPr/>
        </p:nvPicPr>
        <p:blipFill>
          <a:blip r:embed="rId2"/>
          <a:srcRect/>
          <a:stretch>
            <a:fillRect/>
          </a:stretch>
        </p:blipFill>
        <p:spPr bwMode="auto">
          <a:xfrm>
            <a:off x="1905000" y="3170238"/>
            <a:ext cx="579438" cy="434975"/>
          </a:xfrm>
          <a:prstGeom prst="rect">
            <a:avLst/>
          </a:prstGeom>
          <a:noFill/>
          <a:ln w="9525">
            <a:noFill/>
            <a:miter lim="800000"/>
            <a:headEnd/>
            <a:tailEnd/>
          </a:ln>
        </p:spPr>
      </p:pic>
      <p:sp>
        <p:nvSpPr>
          <p:cNvPr id="125957" name="TextBox 19"/>
          <p:cNvSpPr txBox="1">
            <a:spLocks noChangeArrowheads="1"/>
          </p:cNvSpPr>
          <p:nvPr/>
        </p:nvSpPr>
        <p:spPr bwMode="auto">
          <a:xfrm>
            <a:off x="381000" y="1417638"/>
            <a:ext cx="85534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Verification without disclosing unencrypted identity data.</a:t>
            </a:r>
          </a:p>
          <a:p>
            <a:endParaRPr lang="en-US" sz="2200"/>
          </a:p>
        </p:txBody>
      </p:sp>
      <p:sp>
        <p:nvSpPr>
          <p:cNvPr id="125958" name="TextBox 20"/>
          <p:cNvSpPr txBox="1">
            <a:spLocks noChangeArrowheads="1"/>
          </p:cNvSpPr>
          <p:nvPr/>
        </p:nvSpPr>
        <p:spPr bwMode="auto">
          <a:xfrm>
            <a:off x="1646238" y="3605213"/>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pic>
        <p:nvPicPr>
          <p:cNvPr id="125959" name="Picture 22" descr="american-express-logo.jpeg"/>
          <p:cNvPicPr>
            <a:picLocks noChangeAspect="1"/>
          </p:cNvPicPr>
          <p:nvPr/>
        </p:nvPicPr>
        <p:blipFill>
          <a:blip r:embed="rId3" cstate="print"/>
          <a:srcRect/>
          <a:stretch>
            <a:fillRect/>
          </a:stretch>
        </p:blipFill>
        <p:spPr bwMode="auto">
          <a:xfrm>
            <a:off x="5716588" y="3170238"/>
            <a:ext cx="531812" cy="531812"/>
          </a:xfrm>
          <a:prstGeom prst="rect">
            <a:avLst/>
          </a:prstGeom>
          <a:noFill/>
          <a:ln w="9525">
            <a:noFill/>
            <a:miter lim="800000"/>
            <a:headEnd/>
            <a:tailEnd/>
          </a:ln>
        </p:spPr>
      </p:pic>
      <p:sp>
        <p:nvSpPr>
          <p:cNvPr id="125960" name="TextBox 23"/>
          <p:cNvSpPr txBox="1">
            <a:spLocks noChangeArrowheads="1"/>
          </p:cNvSpPr>
          <p:nvPr/>
        </p:nvSpPr>
        <p:spPr bwMode="auto">
          <a:xfrm>
            <a:off x="5410200" y="3702050"/>
            <a:ext cx="1676400" cy="83026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84438" y="3411538"/>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5962" name="TextBox 67"/>
          <p:cNvSpPr txBox="1">
            <a:spLocks noChangeArrowheads="1"/>
          </p:cNvSpPr>
          <p:nvPr/>
        </p:nvSpPr>
        <p:spPr bwMode="auto">
          <a:xfrm>
            <a:off x="3200400" y="3170238"/>
            <a:ext cx="1790700" cy="277812"/>
          </a:xfrm>
          <a:prstGeom prst="rect">
            <a:avLst/>
          </a:prstGeom>
          <a:noFill/>
          <a:ln w="9525">
            <a:noFill/>
            <a:miter lim="800000"/>
            <a:headEnd/>
            <a:tailEnd/>
          </a:ln>
        </p:spPr>
        <p:txBody>
          <a:bodyPr>
            <a:spAutoFit/>
          </a:bodyPr>
          <a:lstStyle/>
          <a:p>
            <a:pPr algn="ctr"/>
            <a:r>
              <a:rPr lang="en-US" sz="1200">
                <a:latin typeface="Comic Sans MS" pitchFamily="66" charset="0"/>
              </a:rPr>
              <a:t>Predicate Request*</a:t>
            </a:r>
          </a:p>
        </p:txBody>
      </p:sp>
      <p:sp>
        <p:nvSpPr>
          <p:cNvPr id="125963" name="TextBox 12"/>
          <p:cNvSpPr txBox="1">
            <a:spLocks noChangeArrowheads="1"/>
          </p:cNvSpPr>
          <p:nvPr/>
        </p:nvSpPr>
        <p:spPr bwMode="auto">
          <a:xfrm>
            <a:off x="685800" y="5734050"/>
            <a:ext cx="5562600" cy="1123950"/>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sz="2200">
                <a:latin typeface="Comic Sans MS" pitchFamily="66" charset="0"/>
                <a:ea typeface="ＭＳ Ｐゴシック" pitchFamily="34" charset="-128"/>
              </a:rPr>
              <a:t>*Age Verification Request</a:t>
            </a:r>
          </a:p>
          <a:p>
            <a:pPr marL="730250" lvl="1" indent="-457200">
              <a:spcBef>
                <a:spcPts val="550"/>
              </a:spcBef>
              <a:buClr>
                <a:srgbClr val="3891A7"/>
              </a:buClr>
            </a:pPr>
            <a:r>
              <a:rPr lang="en-US" sz="2200">
                <a:latin typeface="Comic Sans MS" pitchFamily="66" charset="0"/>
                <a:ea typeface="ＭＳ Ｐゴシック" pitchFamily="34" charset="-128"/>
              </a:rPr>
              <a:t>*Credit Card Verification Request</a:t>
            </a:r>
          </a:p>
          <a:p>
            <a:endParaRPr lang="en-US">
              <a:latin typeface="Comic Sans MS" pitchFamily="66"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1392238" y="2500313"/>
            <a:ext cx="6267450" cy="3686175"/>
          </a:xfrm>
          <a:custGeom>
            <a:avLst/>
            <a:gdLst>
              <a:gd name="T0" fmla="*/ 98779074 w 43200"/>
              <a:gd name="T1" fmla="*/ 190591801 h 43200"/>
              <a:gd name="T2" fmla="*/ 45464111 w 43200"/>
              <a:gd name="T3" fmla="*/ 184788977 h 43200"/>
              <a:gd name="T4" fmla="*/ 145821654 w 43200"/>
              <a:gd name="T5" fmla="*/ 254095722 h 43200"/>
              <a:gd name="T6" fmla="*/ 122500357 w 43200"/>
              <a:gd name="T7" fmla="*/ 256869740 h 43200"/>
              <a:gd name="T8" fmla="*/ 346831688 w 43200"/>
              <a:gd name="T9" fmla="*/ 284609913 h 43200"/>
              <a:gd name="T10" fmla="*/ 332771563 w 43200"/>
              <a:gd name="T11" fmla="*/ 271941161 h 43200"/>
              <a:gd name="T12" fmla="*/ 606755461 w 43200"/>
              <a:gd name="T13" fmla="*/ 253018199 h 43200"/>
              <a:gd name="T14" fmla="*/ 601135648 w 43200"/>
              <a:gd name="T15" fmla="*/ 266917382 h 43200"/>
              <a:gd name="T16" fmla="*/ 718352922 w 43200"/>
              <a:gd name="T17" fmla="*/ 167125543 h 43200"/>
              <a:gd name="T18" fmla="*/ 786780419 w 43200"/>
              <a:gd name="T19" fmla="*/ 219081923 h 43200"/>
              <a:gd name="T20" fmla="*/ 879771242 w 43200"/>
              <a:gd name="T21" fmla="*/ 111790766 h 43200"/>
              <a:gd name="T22" fmla="*/ 849293445 w 43200"/>
              <a:gd name="T23" fmla="*/ 131274419 h 43200"/>
              <a:gd name="T24" fmla="*/ 806649976 w 43200"/>
              <a:gd name="T25" fmla="*/ 39506069 h 43200"/>
              <a:gd name="T26" fmla="*/ 808249627 w 43200"/>
              <a:gd name="T27" fmla="*/ 48709134 h 43200"/>
              <a:gd name="T28" fmla="*/ 612038545 w 43200"/>
              <a:gd name="T29" fmla="*/ 28774094 h 43200"/>
              <a:gd name="T30" fmla="*/ 627656247 w 43200"/>
              <a:gd name="T31" fmla="*/ 17037296 h 43200"/>
              <a:gd name="T32" fmla="*/ 466027416 w 43200"/>
              <a:gd name="T33" fmla="*/ 34365817 h 43200"/>
              <a:gd name="T34" fmla="*/ 473583755 w 43200"/>
              <a:gd name="T35" fmla="*/ 24245389 h 43200"/>
              <a:gd name="T36" fmla="*/ 294674317 w 43200"/>
              <a:gd name="T37" fmla="*/ 37802407 h 43200"/>
              <a:gd name="T38" fmla="*/ 322036959 w 43200"/>
              <a:gd name="T39" fmla="*/ 47617019 h 43200"/>
              <a:gd name="T40" fmla="*/ 86865841 w 43200"/>
              <a:gd name="T41" fmla="*/ 114957975 h 43200"/>
              <a:gd name="T42" fmla="*/ 82087781 w 43200"/>
              <a:gd name="T43" fmla="*/ 10462636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Multi-Party Computing</a:t>
            </a:r>
          </a:p>
        </p:txBody>
      </p:sp>
      <p:sp>
        <p:nvSpPr>
          <p:cNvPr id="126980" name="TextBox 19"/>
          <p:cNvSpPr txBox="1">
            <a:spLocks noChangeArrowheads="1"/>
          </p:cNvSpPr>
          <p:nvPr/>
        </p:nvSpPr>
        <p:spPr bwMode="auto">
          <a:xfrm>
            <a:off x="304800" y="1198563"/>
            <a:ext cx="8629650" cy="237013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To become independent of a trusted third party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Multiple Services hold shares of the secret key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Minimize the risk</a:t>
            </a:r>
          </a:p>
          <a:p>
            <a:pPr marL="1187450" lvl="2" indent="-457200">
              <a:spcBef>
                <a:spcPts val="550"/>
              </a:spcBef>
              <a:buClr>
                <a:srgbClr val="3891A7"/>
              </a:buClr>
              <a:buFont typeface="Arial" pitchFamily="34" charset="0"/>
              <a:buChar char="•"/>
            </a:pPr>
            <a:endParaRPr lang="en-US" sz="2200">
              <a:ea typeface="ＭＳ Ｐゴシック" pitchFamily="34" charset="-128"/>
            </a:endParaRPr>
          </a:p>
          <a:p>
            <a:pPr marL="730250" lvl="1" indent="-457200">
              <a:spcBef>
                <a:spcPts val="550"/>
              </a:spcBef>
              <a:buClr>
                <a:srgbClr val="3891A7"/>
              </a:buClr>
              <a:buFont typeface="Arial" pitchFamily="34" charset="0"/>
              <a:buChar char="•"/>
            </a:pPr>
            <a:endParaRPr lang="en-US" sz="2400">
              <a:ea typeface="ＭＳ Ｐゴシック" pitchFamily="34" charset="-128"/>
            </a:endParaRPr>
          </a:p>
          <a:p>
            <a:endParaRPr lang="en-US" sz="2200"/>
          </a:p>
        </p:txBody>
      </p:sp>
      <p:pic>
        <p:nvPicPr>
          <p:cNvPr id="126981" name="Picture 22" descr="american-express-logo.jpeg"/>
          <p:cNvPicPr>
            <a:picLocks noChangeAspect="1"/>
          </p:cNvPicPr>
          <p:nvPr/>
        </p:nvPicPr>
        <p:blipFill>
          <a:blip r:embed="rId2" cstate="print"/>
          <a:srcRect/>
          <a:stretch>
            <a:fillRect/>
          </a:stretch>
        </p:blipFill>
        <p:spPr bwMode="auto">
          <a:xfrm>
            <a:off x="4213225" y="3127375"/>
            <a:ext cx="531813" cy="531813"/>
          </a:xfrm>
          <a:prstGeom prst="rect">
            <a:avLst/>
          </a:prstGeom>
          <a:noFill/>
          <a:ln w="9525">
            <a:noFill/>
            <a:miter lim="800000"/>
            <a:headEnd/>
            <a:tailEnd/>
          </a:ln>
        </p:spPr>
      </p:pic>
      <p:sp>
        <p:nvSpPr>
          <p:cNvPr id="126982" name="TextBox 23"/>
          <p:cNvSpPr txBox="1">
            <a:spLocks noChangeArrowheads="1"/>
          </p:cNvSpPr>
          <p:nvPr/>
        </p:nvSpPr>
        <p:spPr bwMode="auto">
          <a:xfrm>
            <a:off x="3906838" y="3659188"/>
            <a:ext cx="16764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sp>
        <p:nvSpPr>
          <p:cNvPr id="27" name="Oval 26"/>
          <p:cNvSpPr>
            <a:spLocks noChangeArrowheads="1"/>
          </p:cNvSpPr>
          <p:nvPr/>
        </p:nvSpPr>
        <p:spPr bwMode="auto">
          <a:xfrm>
            <a:off x="23066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2" name="Oval 31"/>
          <p:cNvSpPr>
            <a:spLocks noChangeArrowheads="1"/>
          </p:cNvSpPr>
          <p:nvPr/>
        </p:nvSpPr>
        <p:spPr bwMode="auto">
          <a:xfrm>
            <a:off x="45164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3" name="Oval 32"/>
          <p:cNvSpPr>
            <a:spLocks noChangeArrowheads="1"/>
          </p:cNvSpPr>
          <p:nvPr/>
        </p:nvSpPr>
        <p:spPr bwMode="auto">
          <a:xfrm>
            <a:off x="55832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8" name="Oval 37"/>
          <p:cNvSpPr>
            <a:spLocks noChangeArrowheads="1"/>
          </p:cNvSpPr>
          <p:nvPr/>
        </p:nvSpPr>
        <p:spPr bwMode="auto">
          <a:xfrm>
            <a:off x="34496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cxnSp>
        <p:nvCxnSpPr>
          <p:cNvPr id="40" name="Straight Arrow Connector 39"/>
          <p:cNvCxnSpPr>
            <a:cxnSpLocks noChangeShapeType="1"/>
          </p:cNvCxnSpPr>
          <p:nvPr/>
        </p:nvCxnSpPr>
        <p:spPr bwMode="auto">
          <a:xfrm rot="10800000" flipV="1">
            <a:off x="2878138" y="4052888"/>
            <a:ext cx="1028700" cy="709612"/>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1" name="Straight Arrow Connector 40"/>
          <p:cNvCxnSpPr>
            <a:cxnSpLocks noChangeShapeType="1"/>
          </p:cNvCxnSpPr>
          <p:nvPr/>
        </p:nvCxnSpPr>
        <p:spPr bwMode="auto">
          <a:xfrm rot="5400000">
            <a:off x="3868738" y="4343400"/>
            <a:ext cx="457200" cy="3810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52" name="Straight Arrow Connector 51"/>
          <p:cNvCxnSpPr>
            <a:cxnSpLocks noChangeShapeType="1"/>
            <a:endCxn id="32" idx="0"/>
          </p:cNvCxnSpPr>
          <p:nvPr/>
        </p:nvCxnSpPr>
        <p:spPr bwMode="auto">
          <a:xfrm rot="16200000" flipH="1">
            <a:off x="4573588" y="4400550"/>
            <a:ext cx="457200" cy="2667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61" name="Straight Arrow Connector 60"/>
          <p:cNvCxnSpPr>
            <a:cxnSpLocks noChangeShapeType="1"/>
          </p:cNvCxnSpPr>
          <p:nvPr/>
        </p:nvCxnSpPr>
        <p:spPr bwMode="auto">
          <a:xfrm rot="16200000" flipH="1">
            <a:off x="5246688" y="4160838"/>
            <a:ext cx="709612" cy="493712"/>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6991" name="TextBox 62"/>
          <p:cNvSpPr txBox="1">
            <a:spLocks noChangeArrowheads="1"/>
          </p:cNvSpPr>
          <p:nvPr/>
        </p:nvSpPr>
        <p:spPr bwMode="auto">
          <a:xfrm>
            <a:off x="3144838" y="5346700"/>
            <a:ext cx="2362200" cy="307975"/>
          </a:xfrm>
          <a:prstGeom prst="rect">
            <a:avLst/>
          </a:prstGeom>
          <a:noFill/>
          <a:ln w="9525">
            <a:noFill/>
            <a:miter lim="800000"/>
            <a:headEnd/>
            <a:tailEnd/>
          </a:ln>
        </p:spPr>
        <p:txBody>
          <a:bodyPr>
            <a:spAutoFit/>
          </a:bodyPr>
          <a:lstStyle/>
          <a:p>
            <a:pPr algn="ctr"/>
            <a:r>
              <a:rPr lang="en-US" sz="1400">
                <a:latin typeface="Comic Sans MS" pitchFamily="66" charset="0"/>
              </a:rPr>
              <a:t>Key Management Services  </a:t>
            </a:r>
          </a:p>
        </p:txBody>
      </p:sp>
      <p:sp>
        <p:nvSpPr>
          <p:cNvPr id="126992" name="TextBox 63"/>
          <p:cNvSpPr txBox="1">
            <a:spLocks noChangeArrowheads="1"/>
          </p:cNvSpPr>
          <p:nvPr/>
        </p:nvSpPr>
        <p:spPr bwMode="auto">
          <a:xfrm>
            <a:off x="24971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1</a:t>
            </a:r>
            <a:endParaRPr lang="en-US" sz="1200">
              <a:latin typeface="Comic Sans MS" pitchFamily="66" charset="0"/>
            </a:endParaRPr>
          </a:p>
        </p:txBody>
      </p:sp>
      <p:sp>
        <p:nvSpPr>
          <p:cNvPr id="126993" name="TextBox 64"/>
          <p:cNvSpPr txBox="1">
            <a:spLocks noChangeArrowheads="1"/>
          </p:cNvSpPr>
          <p:nvPr/>
        </p:nvSpPr>
        <p:spPr bwMode="auto">
          <a:xfrm>
            <a:off x="37163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2</a:t>
            </a:r>
            <a:endParaRPr lang="en-US" sz="1200">
              <a:latin typeface="Comic Sans MS" pitchFamily="66" charset="0"/>
            </a:endParaRPr>
          </a:p>
        </p:txBody>
      </p:sp>
      <p:sp>
        <p:nvSpPr>
          <p:cNvPr id="126994" name="TextBox 65"/>
          <p:cNvSpPr txBox="1">
            <a:spLocks noChangeArrowheads="1"/>
          </p:cNvSpPr>
          <p:nvPr/>
        </p:nvSpPr>
        <p:spPr bwMode="auto">
          <a:xfrm>
            <a:off x="46688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3</a:t>
            </a:r>
            <a:endParaRPr lang="en-US" sz="1200">
              <a:latin typeface="Comic Sans MS" pitchFamily="66" charset="0"/>
            </a:endParaRPr>
          </a:p>
        </p:txBody>
      </p:sp>
      <p:sp>
        <p:nvSpPr>
          <p:cNvPr id="126995" name="TextBox 66"/>
          <p:cNvSpPr txBox="1">
            <a:spLocks noChangeArrowheads="1"/>
          </p:cNvSpPr>
          <p:nvPr/>
        </p:nvSpPr>
        <p:spPr bwMode="auto">
          <a:xfrm>
            <a:off x="5848350"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n</a:t>
            </a:r>
            <a:endParaRPr lang="en-US" sz="1200">
              <a:latin typeface="Comic Sans MS" pitchFamily="66" charset="0"/>
            </a:endParaRPr>
          </a:p>
        </p:txBody>
      </p:sp>
      <p:pic>
        <p:nvPicPr>
          <p:cNvPr id="126996" name="Picture 20" descr="ebay-logo.jpg"/>
          <p:cNvPicPr>
            <a:picLocks noChangeAspect="1"/>
          </p:cNvPicPr>
          <p:nvPr/>
        </p:nvPicPr>
        <p:blipFill>
          <a:blip r:embed="rId3"/>
          <a:srcRect/>
          <a:stretch>
            <a:fillRect/>
          </a:stretch>
        </p:blipFill>
        <p:spPr bwMode="auto">
          <a:xfrm>
            <a:off x="2017713" y="3314700"/>
            <a:ext cx="579437" cy="434975"/>
          </a:xfrm>
          <a:prstGeom prst="rect">
            <a:avLst/>
          </a:prstGeom>
          <a:noFill/>
          <a:ln w="9525">
            <a:noFill/>
            <a:miter lim="800000"/>
            <a:headEnd/>
            <a:tailEnd/>
          </a:ln>
        </p:spPr>
      </p:pic>
      <p:cxnSp>
        <p:nvCxnSpPr>
          <p:cNvPr id="22" name="Straight Arrow Connector 21"/>
          <p:cNvCxnSpPr>
            <a:cxnSpLocks noChangeShapeType="1"/>
          </p:cNvCxnSpPr>
          <p:nvPr/>
        </p:nvCxnSpPr>
        <p:spPr bwMode="auto">
          <a:xfrm rot="10800000" flipV="1">
            <a:off x="2597150" y="3444875"/>
            <a:ext cx="1616075" cy="0"/>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6998" name="TextBox 28"/>
          <p:cNvSpPr txBox="1">
            <a:spLocks noChangeArrowheads="1"/>
          </p:cNvSpPr>
          <p:nvPr/>
        </p:nvSpPr>
        <p:spPr bwMode="auto">
          <a:xfrm>
            <a:off x="2713038" y="3176588"/>
            <a:ext cx="1500187" cy="276225"/>
          </a:xfrm>
          <a:prstGeom prst="rect">
            <a:avLst/>
          </a:prstGeom>
          <a:noFill/>
          <a:ln w="9525">
            <a:noFill/>
            <a:miter lim="800000"/>
            <a:headEnd/>
            <a:tailEnd/>
          </a:ln>
        </p:spPr>
        <p:txBody>
          <a:bodyPr>
            <a:spAutoFit/>
          </a:bodyPr>
          <a:lstStyle/>
          <a:p>
            <a:pPr algn="ctr"/>
            <a:r>
              <a:rPr lang="en-US" sz="1200">
                <a:latin typeface="Comic Sans MS" pitchFamily="66" charset="0"/>
              </a:rPr>
              <a:t>Predicate Request</a:t>
            </a:r>
          </a:p>
        </p:txBody>
      </p:sp>
      <p:sp>
        <p:nvSpPr>
          <p:cNvPr id="126999" name="TextBox 29"/>
          <p:cNvSpPr txBox="1">
            <a:spLocks noChangeArrowheads="1"/>
          </p:cNvSpPr>
          <p:nvPr/>
        </p:nvSpPr>
        <p:spPr bwMode="auto">
          <a:xfrm>
            <a:off x="533400" y="6338888"/>
            <a:ext cx="8305800" cy="369887"/>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a:latin typeface="Comic Sans MS" pitchFamily="66" charset="0"/>
                <a:ea typeface="ＭＳ Ｐゴシック" pitchFamily="34" charset="-128"/>
              </a:rPr>
              <a:t>* Decryption of information is handled by the Key Management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Storage</a:t>
            </a:r>
          </a:p>
        </p:txBody>
      </p:sp>
      <p:sp>
        <p:nvSpPr>
          <p:cNvPr id="74755" name="Content Placeholder 2"/>
          <p:cNvSpPr>
            <a:spLocks noGrp="1"/>
          </p:cNvSpPr>
          <p:nvPr>
            <p:ph idx="1"/>
          </p:nvPr>
        </p:nvSpPr>
        <p:spPr/>
        <p:txBody>
          <a:bodyPr/>
          <a:lstStyle/>
          <a:p>
            <a:pPr eaLnBrk="1" hangingPunct="1"/>
            <a:r>
              <a:rPr lang="en-US">
                <a:solidFill>
                  <a:srgbClr val="1E1C11"/>
                </a:solidFill>
                <a:ea typeface="ＭＳ Ｐゴシック" pitchFamily="34" charset="-128"/>
              </a:rPr>
              <a:t>Is it commingled with information from other organizations that use the same CSP? </a:t>
            </a:r>
          </a:p>
          <a:p>
            <a:pPr eaLnBrk="1" hangingPunct="1"/>
            <a:r>
              <a:rPr lang="en-GB">
                <a:solidFill>
                  <a:srgbClr val="1E1C11"/>
                </a:solidFill>
                <a:ea typeface="ＭＳ Ｐゴシック" pitchFamily="34" charset="-128"/>
              </a:rPr>
              <a:t>The aggregation of data raises new privacy issues</a:t>
            </a:r>
          </a:p>
          <a:p>
            <a:pPr lvl="1" eaLnBrk="1" hangingPunct="1"/>
            <a:r>
              <a:rPr lang="en-GB">
                <a:solidFill>
                  <a:srgbClr val="1E1C11"/>
                </a:solidFill>
                <a:ea typeface="ＭＳ Ｐゴシック" pitchFamily="34" charset="-128"/>
              </a:rPr>
              <a:t>Some governments may decide to search through data without necessarily notifying the data owner, depending on where the data resides </a:t>
            </a:r>
          </a:p>
          <a:p>
            <a:pPr eaLnBrk="1" hangingPunct="1"/>
            <a:r>
              <a:rPr lang="en-GB">
                <a:solidFill>
                  <a:srgbClr val="1E1C11"/>
                </a:solidFill>
                <a:ea typeface="ＭＳ Ｐゴシック" pitchFamily="34" charset="-128"/>
              </a:rPr>
              <a:t>Whether the cloud provider itself has any right to see and access customer data?</a:t>
            </a:r>
          </a:p>
          <a:p>
            <a:pPr eaLnBrk="1" hangingPunct="1"/>
            <a:r>
              <a:rPr lang="en-GB">
                <a:solidFill>
                  <a:srgbClr val="1E1C11"/>
                </a:solidFill>
                <a:ea typeface="ＭＳ Ｐゴシック" pitchFamily="34" charset="-128"/>
              </a:rPr>
              <a:t>Some services today track user behaviour for a range of purposes, from sending targeted advertising to improving services   </a:t>
            </a:r>
            <a:endParaRPr lang="en-US">
              <a:solidFill>
                <a:srgbClr val="1E1C11"/>
              </a:solidFill>
              <a:ea typeface="ＭＳ Ｐゴシック" pitchFamily="34" charset="-128"/>
            </a:endParaRPr>
          </a:p>
          <a:p>
            <a:pPr eaLnBrk="1" hangingPunct="1"/>
            <a:endParaRPr lang="en-US">
              <a:solidFill>
                <a:srgbClr val="1E1C11"/>
              </a:solidFill>
              <a:ea typeface="ＭＳ Ｐゴシック" pitchFamily="34" charset="-128"/>
            </a:endParaRPr>
          </a:p>
          <a:p>
            <a:pPr eaLnBrk="1" hangingPunct="1"/>
            <a:endParaRPr lang="en-US">
              <a:solidFill>
                <a:srgbClr val="FF0000"/>
              </a:solidFill>
              <a:ea typeface="ＭＳ Ｐゴシック" pitchFamily="34" charset="-128"/>
            </a:endParaRPr>
          </a:p>
          <a:p>
            <a:pPr eaLnBrk="1" hangingPunct="1"/>
            <a:endParaRPr lang="en-US">
              <a:solidFill>
                <a:srgbClr val="1E1C11"/>
              </a:solidFill>
              <a:ea typeface="ＭＳ Ｐゴシック" pitchFamily="34" charset="-128"/>
            </a:endParaRPr>
          </a:p>
        </p:txBody>
      </p:sp>
      <p:sp>
        <p:nvSpPr>
          <p:cNvPr id="74756" name="Slide Number Placeholder 3"/>
          <p:cNvSpPr>
            <a:spLocks noGrp="1"/>
          </p:cNvSpPr>
          <p:nvPr>
            <p:ph type="sldNum" sz="quarter" idx="10"/>
          </p:nvPr>
        </p:nvSpPr>
        <p:spPr bwMode="auto">
          <a:noFill/>
          <a:ln>
            <a:miter lim="800000"/>
            <a:headEnd/>
            <a:tailEnd/>
          </a:ln>
        </p:spPr>
        <p:txBody>
          <a:bodyPr/>
          <a:lstStyle/>
          <a:p>
            <a:fld id="{52CC3885-DF17-4BF1-A96D-64F84BE5B1EB}" type="slidenum">
              <a:rPr lang="en-US"/>
              <a:pPr/>
              <a:t>5</a:t>
            </a:fld>
            <a:endParaRPr lang="en-US"/>
          </a:p>
        </p:txBody>
      </p:sp>
      <p:sp>
        <p:nvSpPr>
          <p:cNvPr id="74757" name="Rectangle 4"/>
          <p:cNvSpPr>
            <a:spLocks noChangeArrowheads="1"/>
          </p:cNvSpPr>
          <p:nvPr/>
        </p:nvSpPr>
        <p:spPr bwMode="auto">
          <a:xfrm>
            <a:off x="36576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1217613" y="2789238"/>
            <a:ext cx="6267450" cy="3687762"/>
          </a:xfrm>
          <a:custGeom>
            <a:avLst/>
            <a:gdLst>
              <a:gd name="T0" fmla="*/ 98779074 w 43200"/>
              <a:gd name="T1" fmla="*/ 190755977 h 43200"/>
              <a:gd name="T2" fmla="*/ 45464111 w 43200"/>
              <a:gd name="T3" fmla="*/ 184948093 h 43200"/>
              <a:gd name="T4" fmla="*/ 145821654 w 43200"/>
              <a:gd name="T5" fmla="*/ 254314555 h 43200"/>
              <a:gd name="T6" fmla="*/ 122500357 w 43200"/>
              <a:gd name="T7" fmla="*/ 257090962 h 43200"/>
              <a:gd name="T8" fmla="*/ 346831688 w 43200"/>
              <a:gd name="T9" fmla="*/ 284855029 h 43200"/>
              <a:gd name="T10" fmla="*/ 332771563 w 43200"/>
              <a:gd name="T11" fmla="*/ 272175445 h 43200"/>
              <a:gd name="T12" fmla="*/ 606755461 w 43200"/>
              <a:gd name="T13" fmla="*/ 253236056 h 43200"/>
              <a:gd name="T14" fmla="*/ 601135648 w 43200"/>
              <a:gd name="T15" fmla="*/ 267147284 h 43200"/>
              <a:gd name="T16" fmla="*/ 718352922 w 43200"/>
              <a:gd name="T17" fmla="*/ 167269458 h 43200"/>
              <a:gd name="T18" fmla="*/ 786780419 w 43200"/>
              <a:gd name="T19" fmla="*/ 219270658 h 43200"/>
              <a:gd name="T20" fmla="*/ 879771242 w 43200"/>
              <a:gd name="T21" fmla="*/ 111887041 h 43200"/>
              <a:gd name="T22" fmla="*/ 849293445 w 43200"/>
              <a:gd name="T23" fmla="*/ 131387448 h 43200"/>
              <a:gd name="T24" fmla="*/ 806649976 w 43200"/>
              <a:gd name="T25" fmla="*/ 39540150 h 43200"/>
              <a:gd name="T26" fmla="*/ 808249627 w 43200"/>
              <a:gd name="T27" fmla="*/ 48751104 h 43200"/>
              <a:gd name="T28" fmla="*/ 612038545 w 43200"/>
              <a:gd name="T29" fmla="*/ 28798860 h 43200"/>
              <a:gd name="T30" fmla="*/ 627656247 w 43200"/>
              <a:gd name="T31" fmla="*/ 17051972 h 43200"/>
              <a:gd name="T32" fmla="*/ 466027416 w 43200"/>
              <a:gd name="T33" fmla="*/ 34395381 h 43200"/>
              <a:gd name="T34" fmla="*/ 473583755 w 43200"/>
              <a:gd name="T35" fmla="*/ 24266242 h 43200"/>
              <a:gd name="T36" fmla="*/ 294674317 w 43200"/>
              <a:gd name="T37" fmla="*/ 37834902 h 43200"/>
              <a:gd name="T38" fmla="*/ 322036959 w 43200"/>
              <a:gd name="T39" fmla="*/ 47658007 h 43200"/>
              <a:gd name="T40" fmla="*/ 86865841 w 43200"/>
              <a:gd name="T41" fmla="*/ 115056979 h 43200"/>
              <a:gd name="T42" fmla="*/ 82087781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Multi-Party Computing</a:t>
            </a:r>
          </a:p>
        </p:txBody>
      </p:sp>
      <p:sp>
        <p:nvSpPr>
          <p:cNvPr id="128004" name="TextBox 19"/>
          <p:cNvSpPr txBox="1">
            <a:spLocks noChangeArrowheads="1"/>
          </p:cNvSpPr>
          <p:nvPr/>
        </p:nvSpPr>
        <p:spPr bwMode="auto">
          <a:xfrm>
            <a:off x="381000" y="1417638"/>
            <a:ext cx="8553450" cy="237013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To become independent of a trusted third party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Multiple Services hold shares of the secret key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Minimize the risk</a:t>
            </a:r>
          </a:p>
          <a:p>
            <a:pPr marL="1187450" lvl="2" indent="-457200">
              <a:spcBef>
                <a:spcPts val="550"/>
              </a:spcBef>
              <a:buClr>
                <a:srgbClr val="3891A7"/>
              </a:buClr>
              <a:buFont typeface="Arial" pitchFamily="34" charset="0"/>
              <a:buChar char="•"/>
            </a:pPr>
            <a:endParaRPr lang="en-US" sz="2200">
              <a:ea typeface="ＭＳ Ｐゴシック" pitchFamily="34" charset="-128"/>
            </a:endParaRPr>
          </a:p>
          <a:p>
            <a:pPr marL="730250" lvl="1" indent="-457200">
              <a:spcBef>
                <a:spcPts val="550"/>
              </a:spcBef>
              <a:buClr>
                <a:srgbClr val="3891A7"/>
              </a:buClr>
              <a:buFont typeface="Arial" pitchFamily="34" charset="0"/>
              <a:buChar char="•"/>
            </a:pPr>
            <a:endParaRPr lang="en-US" sz="2400">
              <a:ea typeface="ＭＳ Ｐゴシック" pitchFamily="34" charset="-128"/>
            </a:endParaRPr>
          </a:p>
          <a:p>
            <a:endParaRPr lang="en-US" sz="2200"/>
          </a:p>
        </p:txBody>
      </p:sp>
      <p:pic>
        <p:nvPicPr>
          <p:cNvPr id="128005" name="Picture 22" descr="american-express-logo.jpeg"/>
          <p:cNvPicPr>
            <a:picLocks noChangeAspect="1"/>
          </p:cNvPicPr>
          <p:nvPr/>
        </p:nvPicPr>
        <p:blipFill>
          <a:blip r:embed="rId2" cstate="print"/>
          <a:srcRect/>
          <a:stretch>
            <a:fillRect/>
          </a:stretch>
        </p:blipFill>
        <p:spPr bwMode="auto">
          <a:xfrm>
            <a:off x="4038600" y="3417888"/>
            <a:ext cx="531813" cy="531812"/>
          </a:xfrm>
          <a:prstGeom prst="rect">
            <a:avLst/>
          </a:prstGeom>
          <a:noFill/>
          <a:ln w="9525">
            <a:noFill/>
            <a:miter lim="800000"/>
            <a:headEnd/>
            <a:tailEnd/>
          </a:ln>
        </p:spPr>
      </p:pic>
      <p:sp>
        <p:nvSpPr>
          <p:cNvPr id="128006" name="TextBox 23"/>
          <p:cNvSpPr txBox="1">
            <a:spLocks noChangeArrowheads="1"/>
          </p:cNvSpPr>
          <p:nvPr/>
        </p:nvSpPr>
        <p:spPr bwMode="auto">
          <a:xfrm>
            <a:off x="3732213" y="3949700"/>
            <a:ext cx="1676400"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Billing Address</a:t>
            </a:r>
          </a:p>
          <a:p>
            <a:pPr marL="228600" indent="-228600">
              <a:buFont typeface="Arial" pitchFamily="34" charset="0"/>
              <a:buChar char="•"/>
            </a:pPr>
            <a:r>
              <a:rPr lang="en-US" sz="1200">
                <a:solidFill>
                  <a:srgbClr val="000000"/>
                </a:solidFill>
                <a:latin typeface="Comic Sans MS" pitchFamily="66" charset="0"/>
              </a:rPr>
              <a:t>Credit Card</a:t>
            </a:r>
          </a:p>
        </p:txBody>
      </p:sp>
      <p:sp>
        <p:nvSpPr>
          <p:cNvPr id="27" name="Oval 26"/>
          <p:cNvSpPr>
            <a:spLocks noChangeArrowheads="1"/>
          </p:cNvSpPr>
          <p:nvPr/>
        </p:nvSpPr>
        <p:spPr bwMode="auto">
          <a:xfrm>
            <a:off x="21320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2" name="Oval 31"/>
          <p:cNvSpPr>
            <a:spLocks noChangeArrowheads="1"/>
          </p:cNvSpPr>
          <p:nvPr/>
        </p:nvSpPr>
        <p:spPr bwMode="auto">
          <a:xfrm>
            <a:off x="43418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3" name="Oval 32"/>
          <p:cNvSpPr>
            <a:spLocks noChangeArrowheads="1"/>
          </p:cNvSpPr>
          <p:nvPr/>
        </p:nvSpPr>
        <p:spPr bwMode="auto">
          <a:xfrm>
            <a:off x="54086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8" name="Oval 37"/>
          <p:cNvSpPr>
            <a:spLocks noChangeArrowheads="1"/>
          </p:cNvSpPr>
          <p:nvPr/>
        </p:nvSpPr>
        <p:spPr bwMode="auto">
          <a:xfrm>
            <a:off x="32750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cxnSp>
        <p:nvCxnSpPr>
          <p:cNvPr id="40" name="Straight Arrow Connector 39"/>
          <p:cNvCxnSpPr>
            <a:cxnSpLocks noChangeShapeType="1"/>
          </p:cNvCxnSpPr>
          <p:nvPr/>
        </p:nvCxnSpPr>
        <p:spPr bwMode="auto">
          <a:xfrm rot="10800000" flipV="1">
            <a:off x="2703513" y="4343400"/>
            <a:ext cx="1028700" cy="708025"/>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cxnSp>
        <p:nvCxnSpPr>
          <p:cNvPr id="41" name="Straight Arrow Connector 40"/>
          <p:cNvCxnSpPr>
            <a:cxnSpLocks noChangeShapeType="1"/>
          </p:cNvCxnSpPr>
          <p:nvPr/>
        </p:nvCxnSpPr>
        <p:spPr bwMode="auto">
          <a:xfrm rot="5400000">
            <a:off x="3694907" y="4633119"/>
            <a:ext cx="455612" cy="381000"/>
          </a:xfrm>
          <a:prstGeom prst="straightConnector1">
            <a:avLst/>
          </a:prstGeom>
          <a:noFill/>
          <a:ln w="25400">
            <a:solidFill>
              <a:schemeClr val="accent1"/>
            </a:solidFill>
            <a:round/>
            <a:headEnd type="arrow" w="med" len="med"/>
            <a:tailEnd type="none" w="sm" len="sm"/>
          </a:ln>
          <a:effectLst>
            <a:outerShdw dist="20000" dir="5400000" rotWithShape="0">
              <a:srgbClr val="808080">
                <a:alpha val="37999"/>
              </a:srgbClr>
            </a:outerShdw>
          </a:effectLst>
        </p:spPr>
      </p:cxnSp>
      <p:cxnSp>
        <p:nvCxnSpPr>
          <p:cNvPr id="52" name="Straight Arrow Connector 51"/>
          <p:cNvCxnSpPr>
            <a:cxnSpLocks noChangeShapeType="1"/>
            <a:endCxn id="32" idx="0"/>
          </p:cNvCxnSpPr>
          <p:nvPr/>
        </p:nvCxnSpPr>
        <p:spPr bwMode="auto">
          <a:xfrm rot="16200000" flipH="1">
            <a:off x="4399757" y="4690269"/>
            <a:ext cx="455612" cy="266700"/>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cxnSp>
        <p:nvCxnSpPr>
          <p:cNvPr id="61" name="Straight Arrow Connector 60"/>
          <p:cNvCxnSpPr>
            <a:cxnSpLocks noChangeShapeType="1"/>
          </p:cNvCxnSpPr>
          <p:nvPr/>
        </p:nvCxnSpPr>
        <p:spPr bwMode="auto">
          <a:xfrm rot="16200000" flipH="1">
            <a:off x="5072062" y="4451351"/>
            <a:ext cx="709613" cy="493712"/>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8015" name="TextBox 62"/>
          <p:cNvSpPr txBox="1">
            <a:spLocks noChangeArrowheads="1"/>
          </p:cNvSpPr>
          <p:nvPr/>
        </p:nvSpPr>
        <p:spPr bwMode="auto">
          <a:xfrm>
            <a:off x="2970213" y="5637213"/>
            <a:ext cx="2362200" cy="307975"/>
          </a:xfrm>
          <a:prstGeom prst="rect">
            <a:avLst/>
          </a:prstGeom>
          <a:noFill/>
          <a:ln w="9525">
            <a:noFill/>
            <a:miter lim="800000"/>
            <a:headEnd/>
            <a:tailEnd/>
          </a:ln>
        </p:spPr>
        <p:txBody>
          <a:bodyPr>
            <a:spAutoFit/>
          </a:bodyPr>
          <a:lstStyle/>
          <a:p>
            <a:pPr algn="ctr"/>
            <a:r>
              <a:rPr lang="en-US" sz="1400">
                <a:latin typeface="Comic Sans MS" pitchFamily="66" charset="0"/>
              </a:rPr>
              <a:t>Key Management Services  </a:t>
            </a:r>
          </a:p>
        </p:txBody>
      </p:sp>
      <p:sp>
        <p:nvSpPr>
          <p:cNvPr id="128016" name="TextBox 63"/>
          <p:cNvSpPr txBox="1">
            <a:spLocks noChangeArrowheads="1"/>
          </p:cNvSpPr>
          <p:nvPr/>
        </p:nvSpPr>
        <p:spPr bwMode="auto">
          <a:xfrm>
            <a:off x="23225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1</a:t>
            </a:r>
            <a:endParaRPr lang="en-US" sz="1200">
              <a:latin typeface="Comic Sans MS" pitchFamily="66" charset="0"/>
            </a:endParaRPr>
          </a:p>
        </p:txBody>
      </p:sp>
      <p:sp>
        <p:nvSpPr>
          <p:cNvPr id="128017" name="TextBox 64"/>
          <p:cNvSpPr txBox="1">
            <a:spLocks noChangeArrowheads="1"/>
          </p:cNvSpPr>
          <p:nvPr/>
        </p:nvSpPr>
        <p:spPr bwMode="auto">
          <a:xfrm>
            <a:off x="35417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2</a:t>
            </a:r>
            <a:endParaRPr lang="en-US" sz="1200">
              <a:latin typeface="Comic Sans MS" pitchFamily="66" charset="0"/>
            </a:endParaRPr>
          </a:p>
        </p:txBody>
      </p:sp>
      <p:sp>
        <p:nvSpPr>
          <p:cNvPr id="128018" name="TextBox 65"/>
          <p:cNvSpPr txBox="1">
            <a:spLocks noChangeArrowheads="1"/>
          </p:cNvSpPr>
          <p:nvPr/>
        </p:nvSpPr>
        <p:spPr bwMode="auto">
          <a:xfrm>
            <a:off x="44942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3</a:t>
            </a:r>
            <a:endParaRPr lang="en-US" sz="1200">
              <a:latin typeface="Comic Sans MS" pitchFamily="66" charset="0"/>
            </a:endParaRPr>
          </a:p>
        </p:txBody>
      </p:sp>
      <p:sp>
        <p:nvSpPr>
          <p:cNvPr id="128019" name="TextBox 66"/>
          <p:cNvSpPr txBox="1">
            <a:spLocks noChangeArrowheads="1"/>
          </p:cNvSpPr>
          <p:nvPr/>
        </p:nvSpPr>
        <p:spPr bwMode="auto">
          <a:xfrm>
            <a:off x="5673725"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n</a:t>
            </a:r>
            <a:endParaRPr lang="en-US" sz="1200">
              <a:latin typeface="Comic Sans MS" pitchFamily="66" charset="0"/>
            </a:endParaRPr>
          </a:p>
        </p:txBody>
      </p:sp>
      <p:pic>
        <p:nvPicPr>
          <p:cNvPr id="128020" name="Picture 20" descr="ebay-logo.jpg"/>
          <p:cNvPicPr>
            <a:picLocks noChangeAspect="1"/>
          </p:cNvPicPr>
          <p:nvPr/>
        </p:nvPicPr>
        <p:blipFill>
          <a:blip r:embed="rId3"/>
          <a:srcRect/>
          <a:stretch>
            <a:fillRect/>
          </a:stretch>
        </p:blipFill>
        <p:spPr bwMode="auto">
          <a:xfrm>
            <a:off x="1843088" y="3605213"/>
            <a:ext cx="579437" cy="433387"/>
          </a:xfrm>
          <a:prstGeom prst="rect">
            <a:avLst/>
          </a:prstGeom>
          <a:noFill/>
          <a:ln w="9525">
            <a:noFill/>
            <a:miter lim="800000"/>
            <a:headEnd/>
            <a:tailEnd/>
          </a:ln>
        </p:spPr>
      </p:pic>
      <p:cxnSp>
        <p:nvCxnSpPr>
          <p:cNvPr id="22" name="Straight Arrow Connector 21"/>
          <p:cNvCxnSpPr>
            <a:cxnSpLocks noChangeShapeType="1"/>
          </p:cNvCxnSpPr>
          <p:nvPr/>
        </p:nvCxnSpPr>
        <p:spPr bwMode="auto">
          <a:xfrm rot="10800000" flipV="1">
            <a:off x="2422525" y="3735388"/>
            <a:ext cx="1616075" cy="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8022" name="TextBox 28"/>
          <p:cNvSpPr txBox="1">
            <a:spLocks noChangeArrowheads="1"/>
          </p:cNvSpPr>
          <p:nvPr/>
        </p:nvSpPr>
        <p:spPr bwMode="auto">
          <a:xfrm>
            <a:off x="2538413" y="3467100"/>
            <a:ext cx="1500187" cy="276225"/>
          </a:xfrm>
          <a:prstGeom prst="rect">
            <a:avLst/>
          </a:prstGeom>
          <a:noFill/>
          <a:ln w="9525">
            <a:noFill/>
            <a:miter lim="800000"/>
            <a:headEnd/>
            <a:tailEnd/>
          </a:ln>
        </p:spPr>
        <p:txBody>
          <a:bodyPr>
            <a:spAutoFit/>
          </a:bodyPr>
          <a:lstStyle/>
          <a:p>
            <a:pPr algn="ctr"/>
            <a:r>
              <a:rPr lang="en-US" sz="1200">
                <a:latin typeface="Comic Sans MS" pitchFamily="66" charset="0"/>
              </a:rPr>
              <a:t>Predicate Reply*</a:t>
            </a:r>
          </a:p>
        </p:txBody>
      </p:sp>
      <p:sp>
        <p:nvSpPr>
          <p:cNvPr id="128023" name="TextBox 29"/>
          <p:cNvSpPr txBox="1">
            <a:spLocks noChangeArrowheads="1"/>
          </p:cNvSpPr>
          <p:nvPr/>
        </p:nvSpPr>
        <p:spPr bwMode="auto">
          <a:xfrm>
            <a:off x="381000" y="6011863"/>
            <a:ext cx="3657600" cy="754062"/>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sz="2200">
                <a:latin typeface="Comic Sans MS" pitchFamily="66" charset="0"/>
                <a:ea typeface="ＭＳ Ｐゴシック" pitchFamily="34" charset="-128"/>
              </a:rPr>
              <a:t>*</a:t>
            </a:r>
            <a:r>
              <a:rPr lang="en-US" sz="1600">
                <a:latin typeface="Comic Sans MS" pitchFamily="66" charset="0"/>
                <a:ea typeface="ＭＳ Ｐゴシック" pitchFamily="34" charset="-128"/>
              </a:rPr>
              <a:t>Age Verified</a:t>
            </a:r>
          </a:p>
          <a:p>
            <a:pPr marL="730250" lvl="1" indent="-457200">
              <a:spcBef>
                <a:spcPts val="550"/>
              </a:spcBef>
              <a:buClr>
                <a:srgbClr val="3891A7"/>
              </a:buClr>
            </a:pPr>
            <a:r>
              <a:rPr lang="en-US" sz="1600">
                <a:latin typeface="Comic Sans MS" pitchFamily="66" charset="0"/>
                <a:ea typeface="ＭＳ Ｐゴシック" pitchFamily="34" charset="-128"/>
              </a:rPr>
              <a:t>*Credit Card Verified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096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pic>
        <p:nvPicPr>
          <p:cNvPr id="129028" name="Picture 4" descr="ebay-logo.jpg"/>
          <p:cNvPicPr>
            <a:picLocks noChangeAspect="1"/>
          </p:cNvPicPr>
          <p:nvPr/>
        </p:nvPicPr>
        <p:blipFill>
          <a:blip r:embed="rId2"/>
          <a:srcRect/>
          <a:stretch>
            <a:fillRect/>
          </a:stretch>
        </p:blipFill>
        <p:spPr bwMode="auto">
          <a:xfrm>
            <a:off x="1828800" y="3395663"/>
            <a:ext cx="579438" cy="433387"/>
          </a:xfrm>
          <a:prstGeom prst="rect">
            <a:avLst/>
          </a:prstGeom>
          <a:noFill/>
          <a:ln w="9525">
            <a:noFill/>
            <a:miter lim="800000"/>
            <a:headEnd/>
            <a:tailEnd/>
          </a:ln>
        </p:spPr>
      </p:pic>
      <p:sp>
        <p:nvSpPr>
          <p:cNvPr id="129029" name="TextBox 20"/>
          <p:cNvSpPr txBox="1">
            <a:spLocks noChangeArrowheads="1"/>
          </p:cNvSpPr>
          <p:nvPr/>
        </p:nvSpPr>
        <p:spPr bwMode="auto">
          <a:xfrm>
            <a:off x="1570038" y="3829050"/>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08238" y="3635375"/>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9031" name="TextBox 67"/>
          <p:cNvSpPr txBox="1">
            <a:spLocks noChangeArrowheads="1"/>
          </p:cNvSpPr>
          <p:nvPr/>
        </p:nvSpPr>
        <p:spPr bwMode="auto">
          <a:xfrm>
            <a:off x="3124200" y="3395663"/>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29032" name="Picture 10" descr="power-seller-logo.gif"/>
          <p:cNvPicPr>
            <a:picLocks noChangeAspect="1"/>
          </p:cNvPicPr>
          <p:nvPr/>
        </p:nvPicPr>
        <p:blipFill>
          <a:blip r:embed="rId3"/>
          <a:srcRect/>
          <a:stretch>
            <a:fillRect/>
          </a:stretch>
        </p:blipFill>
        <p:spPr bwMode="auto">
          <a:xfrm>
            <a:off x="5640388" y="3435350"/>
            <a:ext cx="836612" cy="400050"/>
          </a:xfrm>
          <a:prstGeom prst="rect">
            <a:avLst/>
          </a:prstGeom>
          <a:noFill/>
          <a:ln w="9525">
            <a:noFill/>
            <a:miter lim="800000"/>
            <a:headEnd/>
            <a:tailEnd/>
          </a:ln>
        </p:spPr>
      </p:pic>
      <p:sp>
        <p:nvSpPr>
          <p:cNvPr id="129033" name="TextBox 11"/>
          <p:cNvSpPr txBox="1">
            <a:spLocks noChangeArrowheads="1"/>
          </p:cNvSpPr>
          <p:nvPr/>
        </p:nvSpPr>
        <p:spPr bwMode="auto">
          <a:xfrm>
            <a:off x="5638800" y="3887788"/>
            <a:ext cx="18288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sp>
        <p:nvSpPr>
          <p:cNvPr id="129034" name="TextBox 13"/>
          <p:cNvSpPr txBox="1">
            <a:spLocks noChangeArrowheads="1"/>
          </p:cNvSpPr>
          <p:nvPr/>
        </p:nvSpPr>
        <p:spPr bwMode="auto">
          <a:xfrm>
            <a:off x="457200" y="1417638"/>
            <a:ext cx="84772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User Policies in the Active Bundle dictate dissemination </a:t>
            </a:r>
          </a:p>
          <a:p>
            <a:endParaRPr lang="en-US" sz="2200"/>
          </a:p>
        </p:txBody>
      </p:sp>
      <p:sp>
        <p:nvSpPr>
          <p:cNvPr id="129035" name="TextBox 14"/>
          <p:cNvSpPr txBox="1">
            <a:spLocks noChangeArrowheads="1"/>
          </p:cNvSpPr>
          <p:nvPr/>
        </p:nvSpPr>
        <p:spPr bwMode="auto">
          <a:xfrm>
            <a:off x="609600" y="6135688"/>
            <a:ext cx="7467600" cy="369887"/>
          </a:xfrm>
          <a:prstGeom prst="rect">
            <a:avLst/>
          </a:prstGeom>
          <a:noFill/>
          <a:ln w="9525">
            <a:noFill/>
            <a:miter lim="800000"/>
            <a:headEnd/>
            <a:tailEnd/>
          </a:ln>
        </p:spPr>
        <p:txBody>
          <a:bodyPr>
            <a:spAutoFit/>
          </a:bodyPr>
          <a:lstStyle/>
          <a:p>
            <a:r>
              <a:rPr lang="en-US">
                <a:latin typeface="Comic Sans MS" pitchFamily="66" charset="0"/>
              </a:rPr>
              <a:t>*e-bay shares the encrypted information based on the user policy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858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pic>
        <p:nvPicPr>
          <p:cNvPr id="130052" name="Picture 4" descr="ebay-logo.jpg"/>
          <p:cNvPicPr>
            <a:picLocks noChangeAspect="1"/>
          </p:cNvPicPr>
          <p:nvPr/>
        </p:nvPicPr>
        <p:blipFill>
          <a:blip r:embed="rId2"/>
          <a:srcRect/>
          <a:stretch>
            <a:fillRect/>
          </a:stretch>
        </p:blipFill>
        <p:spPr bwMode="auto">
          <a:xfrm>
            <a:off x="1905000" y="3395663"/>
            <a:ext cx="579438" cy="433387"/>
          </a:xfrm>
          <a:prstGeom prst="rect">
            <a:avLst/>
          </a:prstGeom>
          <a:noFill/>
          <a:ln w="9525">
            <a:noFill/>
            <a:miter lim="800000"/>
            <a:headEnd/>
            <a:tailEnd/>
          </a:ln>
        </p:spPr>
      </p:pic>
      <p:sp>
        <p:nvSpPr>
          <p:cNvPr id="130053" name="TextBox 20"/>
          <p:cNvSpPr txBox="1">
            <a:spLocks noChangeArrowheads="1"/>
          </p:cNvSpPr>
          <p:nvPr/>
        </p:nvSpPr>
        <p:spPr bwMode="auto">
          <a:xfrm>
            <a:off x="1646238" y="3829050"/>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84438" y="3635375"/>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0055" name="TextBox 67"/>
          <p:cNvSpPr txBox="1">
            <a:spLocks noChangeArrowheads="1"/>
          </p:cNvSpPr>
          <p:nvPr/>
        </p:nvSpPr>
        <p:spPr bwMode="auto">
          <a:xfrm>
            <a:off x="3200400" y="3395663"/>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0056" name="Picture 10" descr="power-seller-logo.gif"/>
          <p:cNvPicPr>
            <a:picLocks noChangeAspect="1"/>
          </p:cNvPicPr>
          <p:nvPr/>
        </p:nvPicPr>
        <p:blipFill>
          <a:blip r:embed="rId3"/>
          <a:srcRect/>
          <a:stretch>
            <a:fillRect/>
          </a:stretch>
        </p:blipFill>
        <p:spPr bwMode="auto">
          <a:xfrm>
            <a:off x="5716588" y="3435350"/>
            <a:ext cx="836612" cy="400050"/>
          </a:xfrm>
          <a:prstGeom prst="rect">
            <a:avLst/>
          </a:prstGeom>
          <a:noFill/>
          <a:ln w="9525">
            <a:noFill/>
            <a:miter lim="800000"/>
            <a:headEnd/>
            <a:tailEnd/>
          </a:ln>
        </p:spPr>
      </p:pic>
      <p:sp>
        <p:nvSpPr>
          <p:cNvPr id="130057" name="TextBox 11"/>
          <p:cNvSpPr txBox="1">
            <a:spLocks noChangeArrowheads="1"/>
          </p:cNvSpPr>
          <p:nvPr/>
        </p:nvSpPr>
        <p:spPr bwMode="auto">
          <a:xfrm>
            <a:off x="5715000" y="3887788"/>
            <a:ext cx="18288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sp>
        <p:nvSpPr>
          <p:cNvPr id="130058" name="TextBox 13"/>
          <p:cNvSpPr txBox="1">
            <a:spLocks noChangeArrowheads="1"/>
          </p:cNvSpPr>
          <p:nvPr/>
        </p:nvSpPr>
        <p:spPr bwMode="auto">
          <a:xfrm>
            <a:off x="457200" y="1417638"/>
            <a:ext cx="84772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User Policies in the Active Bundle dictate dissemination </a:t>
            </a:r>
          </a:p>
          <a:p>
            <a:endParaRPr lang="en-US" sz="2200"/>
          </a:p>
        </p:txBody>
      </p:sp>
      <p:sp>
        <p:nvSpPr>
          <p:cNvPr id="130059" name="TextBox 14"/>
          <p:cNvSpPr txBox="1">
            <a:spLocks noChangeArrowheads="1"/>
          </p:cNvSpPr>
          <p:nvPr/>
        </p:nvSpPr>
        <p:spPr bwMode="auto">
          <a:xfrm>
            <a:off x="685800" y="6135688"/>
            <a:ext cx="8458200" cy="369887"/>
          </a:xfrm>
          <a:prstGeom prst="rect">
            <a:avLst/>
          </a:prstGeom>
          <a:noFill/>
          <a:ln w="9525">
            <a:noFill/>
            <a:miter lim="800000"/>
            <a:headEnd/>
            <a:tailEnd/>
          </a:ln>
        </p:spPr>
        <p:txBody>
          <a:bodyPr>
            <a:spAutoFit/>
          </a:bodyPr>
          <a:lstStyle/>
          <a:p>
            <a:r>
              <a:rPr lang="en-US">
                <a:latin typeface="Comic Sans MS" pitchFamily="66" charset="0"/>
              </a:rPr>
              <a:t>Decryption handled by Multi-Party Computing as in the previous slides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1076" name="TextBox 20"/>
          <p:cNvSpPr txBox="1">
            <a:spLocks noChangeArrowheads="1"/>
          </p:cNvSpPr>
          <p:nvPr/>
        </p:nvSpPr>
        <p:spPr bwMode="auto">
          <a:xfrm>
            <a:off x="16287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1078" name="TextBox 67"/>
          <p:cNvSpPr txBox="1">
            <a:spLocks noChangeArrowheads="1"/>
          </p:cNvSpPr>
          <p:nvPr/>
        </p:nvSpPr>
        <p:spPr bwMode="auto">
          <a:xfrm>
            <a:off x="31813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1079" name="Picture 10" descr="power-seller-logo.gif"/>
          <p:cNvPicPr>
            <a:picLocks noChangeAspect="1"/>
          </p:cNvPicPr>
          <p:nvPr/>
        </p:nvPicPr>
        <p:blipFill>
          <a:blip r:embed="rId2"/>
          <a:srcRect/>
          <a:stretch>
            <a:fillRect/>
          </a:stretch>
        </p:blipFill>
        <p:spPr bwMode="auto">
          <a:xfrm>
            <a:off x="1630363" y="2960688"/>
            <a:ext cx="836612" cy="398462"/>
          </a:xfrm>
          <a:prstGeom prst="rect">
            <a:avLst/>
          </a:prstGeom>
          <a:noFill/>
          <a:ln w="9525">
            <a:noFill/>
            <a:miter lim="800000"/>
            <a:headEnd/>
            <a:tailEnd/>
          </a:ln>
        </p:spPr>
      </p:pic>
      <p:sp>
        <p:nvSpPr>
          <p:cNvPr id="131080" name="TextBox 11"/>
          <p:cNvSpPr txBox="1">
            <a:spLocks noChangeArrowheads="1"/>
          </p:cNvSpPr>
          <p:nvPr/>
        </p:nvSpPr>
        <p:spPr bwMode="auto">
          <a:xfrm>
            <a:off x="5543550" y="3452813"/>
            <a:ext cx="1828800" cy="64611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pic>
        <p:nvPicPr>
          <p:cNvPr id="131081" name="Picture 12" descr="fedex.gif"/>
          <p:cNvPicPr>
            <a:picLocks noChangeAspect="1"/>
          </p:cNvPicPr>
          <p:nvPr/>
        </p:nvPicPr>
        <p:blipFill>
          <a:blip r:embed="rId3"/>
          <a:srcRect/>
          <a:stretch>
            <a:fillRect/>
          </a:stretch>
        </p:blipFill>
        <p:spPr bwMode="auto">
          <a:xfrm>
            <a:off x="5697538" y="3065463"/>
            <a:ext cx="547687" cy="322262"/>
          </a:xfrm>
          <a:prstGeom prst="rect">
            <a:avLst/>
          </a:prstGeom>
          <a:noFill/>
          <a:ln w="9525">
            <a:noFill/>
            <a:miter lim="800000"/>
            <a:headEnd/>
            <a:tailEnd/>
          </a:ln>
        </p:spPr>
      </p:pic>
      <p:sp>
        <p:nvSpPr>
          <p:cNvPr id="131082" name="TextBox 14"/>
          <p:cNvSpPr txBox="1">
            <a:spLocks noChangeArrowheads="1"/>
          </p:cNvSpPr>
          <p:nvPr/>
        </p:nvSpPr>
        <p:spPr bwMode="auto">
          <a:xfrm>
            <a:off x="457200" y="6135688"/>
            <a:ext cx="8382000" cy="369887"/>
          </a:xfrm>
          <a:prstGeom prst="rect">
            <a:avLst/>
          </a:prstGeom>
          <a:noFill/>
          <a:ln w="9525">
            <a:noFill/>
            <a:miter lim="800000"/>
            <a:headEnd/>
            <a:tailEnd/>
          </a:ln>
        </p:spPr>
        <p:txBody>
          <a:bodyPr>
            <a:spAutoFit/>
          </a:bodyPr>
          <a:lstStyle/>
          <a:p>
            <a:r>
              <a:rPr lang="en-US">
                <a:latin typeface="Comic Sans MS" pitchFamily="66" charset="0"/>
              </a:rPr>
              <a:t>*e-bay seller shares the encrypted information based on the user policy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5905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2100" name="TextBox 20"/>
          <p:cNvSpPr txBox="1">
            <a:spLocks noChangeArrowheads="1"/>
          </p:cNvSpPr>
          <p:nvPr/>
        </p:nvSpPr>
        <p:spPr bwMode="auto">
          <a:xfrm>
            <a:off x="15525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3907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2102" name="TextBox 67"/>
          <p:cNvSpPr txBox="1">
            <a:spLocks noChangeArrowheads="1"/>
          </p:cNvSpPr>
          <p:nvPr/>
        </p:nvSpPr>
        <p:spPr bwMode="auto">
          <a:xfrm>
            <a:off x="31051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2103" name="Picture 10" descr="power-seller-logo.gif"/>
          <p:cNvPicPr>
            <a:picLocks noChangeAspect="1"/>
          </p:cNvPicPr>
          <p:nvPr/>
        </p:nvPicPr>
        <p:blipFill>
          <a:blip r:embed="rId2"/>
          <a:srcRect/>
          <a:stretch>
            <a:fillRect/>
          </a:stretch>
        </p:blipFill>
        <p:spPr bwMode="auto">
          <a:xfrm>
            <a:off x="1554163" y="2960688"/>
            <a:ext cx="836612" cy="398462"/>
          </a:xfrm>
          <a:prstGeom prst="rect">
            <a:avLst/>
          </a:prstGeom>
          <a:noFill/>
          <a:ln w="9525">
            <a:noFill/>
            <a:miter lim="800000"/>
            <a:headEnd/>
            <a:tailEnd/>
          </a:ln>
        </p:spPr>
      </p:pic>
      <p:sp>
        <p:nvSpPr>
          <p:cNvPr id="132104" name="TextBox 11"/>
          <p:cNvSpPr txBox="1">
            <a:spLocks noChangeArrowheads="1"/>
          </p:cNvSpPr>
          <p:nvPr/>
        </p:nvSpPr>
        <p:spPr bwMode="auto">
          <a:xfrm>
            <a:off x="5467350" y="3452813"/>
            <a:ext cx="1828800" cy="4619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Shipping Address</a:t>
            </a:r>
          </a:p>
        </p:txBody>
      </p:sp>
      <p:pic>
        <p:nvPicPr>
          <p:cNvPr id="132105" name="Picture 12" descr="fedex.gif"/>
          <p:cNvPicPr>
            <a:picLocks noChangeAspect="1"/>
          </p:cNvPicPr>
          <p:nvPr/>
        </p:nvPicPr>
        <p:blipFill>
          <a:blip r:embed="rId3"/>
          <a:srcRect/>
          <a:stretch>
            <a:fillRect/>
          </a:stretch>
        </p:blipFill>
        <p:spPr bwMode="auto">
          <a:xfrm>
            <a:off x="5621338" y="3065463"/>
            <a:ext cx="547687" cy="322262"/>
          </a:xfrm>
          <a:prstGeom prst="rect">
            <a:avLst/>
          </a:prstGeom>
          <a:noFill/>
          <a:ln w="9525">
            <a:noFill/>
            <a:miter lim="800000"/>
            <a:headEnd/>
            <a:tailEnd/>
          </a:ln>
        </p:spPr>
      </p:pic>
      <p:sp>
        <p:nvSpPr>
          <p:cNvPr id="132106" name="TextBox 19"/>
          <p:cNvSpPr txBox="1">
            <a:spLocks noChangeArrowheads="1"/>
          </p:cNvSpPr>
          <p:nvPr/>
        </p:nvSpPr>
        <p:spPr bwMode="auto">
          <a:xfrm>
            <a:off x="381000" y="5857875"/>
            <a:ext cx="8458200" cy="646113"/>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a:latin typeface="Comic Sans MS" pitchFamily="66" charset="0"/>
                <a:ea typeface="ＭＳ Ｐゴシック" pitchFamily="34" charset="-128"/>
              </a:rPr>
              <a:t>Decryption handled by Multi-Party Computing as in the previous slides</a:t>
            </a:r>
          </a:p>
          <a:p>
            <a:endParaRPr lang="en-US">
              <a:latin typeface="Comic Sans MS" pitchFamily="66"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3124" name="TextBox 20"/>
          <p:cNvSpPr txBox="1">
            <a:spLocks noChangeArrowheads="1"/>
          </p:cNvSpPr>
          <p:nvPr/>
        </p:nvSpPr>
        <p:spPr bwMode="auto">
          <a:xfrm>
            <a:off x="16287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3126" name="TextBox 67"/>
          <p:cNvSpPr txBox="1">
            <a:spLocks noChangeArrowheads="1"/>
          </p:cNvSpPr>
          <p:nvPr/>
        </p:nvSpPr>
        <p:spPr bwMode="auto">
          <a:xfrm>
            <a:off x="31813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3127" name="Picture 10" descr="power-seller-logo.gif"/>
          <p:cNvPicPr>
            <a:picLocks noChangeAspect="1"/>
          </p:cNvPicPr>
          <p:nvPr/>
        </p:nvPicPr>
        <p:blipFill>
          <a:blip r:embed="rId2"/>
          <a:srcRect/>
          <a:stretch>
            <a:fillRect/>
          </a:stretch>
        </p:blipFill>
        <p:spPr bwMode="auto">
          <a:xfrm>
            <a:off x="1630363" y="2960688"/>
            <a:ext cx="836612" cy="398462"/>
          </a:xfrm>
          <a:prstGeom prst="rect">
            <a:avLst/>
          </a:prstGeom>
          <a:noFill/>
          <a:ln w="9525">
            <a:noFill/>
            <a:miter lim="800000"/>
            <a:headEnd/>
            <a:tailEnd/>
          </a:ln>
        </p:spPr>
      </p:pic>
      <p:sp>
        <p:nvSpPr>
          <p:cNvPr id="133128" name="TextBox 11"/>
          <p:cNvSpPr txBox="1">
            <a:spLocks noChangeArrowheads="1"/>
          </p:cNvSpPr>
          <p:nvPr/>
        </p:nvSpPr>
        <p:spPr bwMode="auto">
          <a:xfrm>
            <a:off x="5543550" y="3452813"/>
            <a:ext cx="1828800" cy="4619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Shipping Address</a:t>
            </a:r>
          </a:p>
        </p:txBody>
      </p:sp>
      <p:pic>
        <p:nvPicPr>
          <p:cNvPr id="133129" name="Picture 12" descr="fedex.gif"/>
          <p:cNvPicPr>
            <a:picLocks noChangeAspect="1"/>
          </p:cNvPicPr>
          <p:nvPr/>
        </p:nvPicPr>
        <p:blipFill>
          <a:blip r:embed="rId3"/>
          <a:srcRect/>
          <a:stretch>
            <a:fillRect/>
          </a:stretch>
        </p:blipFill>
        <p:spPr bwMode="auto">
          <a:xfrm>
            <a:off x="5697538" y="3065463"/>
            <a:ext cx="547687" cy="322262"/>
          </a:xfrm>
          <a:prstGeom prst="rect">
            <a:avLst/>
          </a:prstGeom>
          <a:noFill/>
          <a:ln w="9525">
            <a:noFill/>
            <a:miter lim="800000"/>
            <a:headEnd/>
            <a:tailEnd/>
          </a:ln>
        </p:spPr>
      </p:pic>
      <p:pic>
        <p:nvPicPr>
          <p:cNvPr id="133130" name="Picture 14" descr="user-icon.jpg"/>
          <p:cNvPicPr>
            <a:picLocks noChangeAspect="1"/>
          </p:cNvPicPr>
          <p:nvPr/>
        </p:nvPicPr>
        <p:blipFill>
          <a:blip r:embed="rId4"/>
          <a:srcRect/>
          <a:stretch>
            <a:fillRect/>
          </a:stretch>
        </p:blipFill>
        <p:spPr bwMode="auto">
          <a:xfrm>
            <a:off x="3562350" y="4541838"/>
            <a:ext cx="619125" cy="495300"/>
          </a:xfrm>
          <a:prstGeom prst="rect">
            <a:avLst/>
          </a:prstGeom>
          <a:noFill/>
          <a:ln w="9525">
            <a:noFill/>
            <a:miter lim="800000"/>
            <a:headEnd/>
            <a:tailEnd/>
          </a:ln>
        </p:spPr>
      </p:pic>
      <p:pic>
        <p:nvPicPr>
          <p:cNvPr id="16" name="Picture 15" descr="box.jpg"/>
          <p:cNvPicPr>
            <a:picLocks noChangeAspect="1"/>
          </p:cNvPicPr>
          <p:nvPr/>
        </p:nvPicPr>
        <p:blipFill>
          <a:blip r:embed="rId5"/>
          <a:srcRect/>
          <a:stretch>
            <a:fillRect/>
          </a:stretch>
        </p:blipFill>
        <p:spPr bwMode="auto">
          <a:xfrm>
            <a:off x="4181475" y="4572000"/>
            <a:ext cx="566738" cy="465138"/>
          </a:xfrm>
          <a:prstGeom prst="rect">
            <a:avLst/>
          </a:prstGeom>
          <a:noFill/>
          <a:ln w="9525">
            <a:noFill/>
            <a:miter lim="800000"/>
            <a:headEnd/>
            <a:tailEnd/>
          </a:ln>
        </p:spPr>
      </p:pic>
      <p:cxnSp>
        <p:nvCxnSpPr>
          <p:cNvPr id="17" name="Straight Arrow Connector 16"/>
          <p:cNvCxnSpPr>
            <a:cxnSpLocks noChangeShapeType="1"/>
          </p:cNvCxnSpPr>
          <p:nvPr/>
        </p:nvCxnSpPr>
        <p:spPr bwMode="auto">
          <a:xfrm rot="10800000" flipV="1">
            <a:off x="4748213" y="3914775"/>
            <a:ext cx="1119187" cy="65722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3133" name="TextBox 19"/>
          <p:cNvSpPr txBox="1">
            <a:spLocks noChangeArrowheads="1"/>
          </p:cNvSpPr>
          <p:nvPr/>
        </p:nvSpPr>
        <p:spPr bwMode="auto">
          <a:xfrm>
            <a:off x="457200" y="5857875"/>
            <a:ext cx="8077200" cy="646113"/>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a:latin typeface="Comic Sans MS" pitchFamily="66" charset="0"/>
                <a:ea typeface="ＭＳ Ｐゴシック" pitchFamily="34" charset="-128"/>
              </a:rPr>
              <a:t>Fed-Ex can now send the package to the user </a:t>
            </a:r>
          </a:p>
          <a:p>
            <a:endParaRPr lang="en-US">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Identity in the Cloud</a:t>
            </a:r>
          </a:p>
        </p:txBody>
      </p:sp>
      <p:pic>
        <p:nvPicPr>
          <p:cNvPr id="134149" name="Picture 3" descr="user-icon.jpg"/>
          <p:cNvPicPr>
            <a:picLocks noChangeAspect="1"/>
          </p:cNvPicPr>
          <p:nvPr/>
        </p:nvPicPr>
        <p:blipFill>
          <a:blip r:embed="rId2"/>
          <a:srcRect/>
          <a:stretch>
            <a:fillRect/>
          </a:stretch>
        </p:blipFill>
        <p:spPr bwMode="auto">
          <a:xfrm>
            <a:off x="1393825" y="3162300"/>
            <a:ext cx="617538" cy="495300"/>
          </a:xfrm>
          <a:prstGeom prst="rect">
            <a:avLst/>
          </a:prstGeom>
          <a:noFill/>
          <a:ln w="9525">
            <a:noFill/>
            <a:miter lim="800000"/>
            <a:headEnd/>
            <a:tailEnd/>
          </a:ln>
        </p:spPr>
      </p:pic>
      <p:pic>
        <p:nvPicPr>
          <p:cNvPr id="134150" name="Picture 4" descr="ebay-logo.jpg"/>
          <p:cNvPicPr>
            <a:picLocks noChangeAspect="1"/>
          </p:cNvPicPr>
          <p:nvPr/>
        </p:nvPicPr>
        <p:blipFill>
          <a:blip r:embed="rId3"/>
          <a:srcRect/>
          <a:stretch>
            <a:fillRect/>
          </a:stretch>
        </p:blipFill>
        <p:spPr bwMode="auto">
          <a:xfrm>
            <a:off x="3816350" y="2409825"/>
            <a:ext cx="579438" cy="433388"/>
          </a:xfrm>
          <a:prstGeom prst="rect">
            <a:avLst/>
          </a:prstGeom>
          <a:noFill/>
          <a:ln w="9525">
            <a:noFill/>
            <a:miter lim="800000"/>
            <a:headEnd/>
            <a:tailEnd/>
          </a:ln>
        </p:spPr>
      </p:pic>
      <p:pic>
        <p:nvPicPr>
          <p:cNvPr id="134151" name="Picture 5" descr="american-express-logo.jpeg"/>
          <p:cNvPicPr>
            <a:picLocks noChangeAspect="1"/>
          </p:cNvPicPr>
          <p:nvPr/>
        </p:nvPicPr>
        <p:blipFill>
          <a:blip r:embed="rId4" cstate="print"/>
          <a:srcRect/>
          <a:stretch>
            <a:fillRect/>
          </a:stretch>
        </p:blipFill>
        <p:spPr bwMode="auto">
          <a:xfrm>
            <a:off x="6858000" y="2874963"/>
            <a:ext cx="531813" cy="531812"/>
          </a:xfrm>
          <a:prstGeom prst="rect">
            <a:avLst/>
          </a:prstGeom>
          <a:noFill/>
          <a:ln w="9525">
            <a:noFill/>
            <a:miter lim="800000"/>
            <a:headEnd/>
            <a:tailEnd/>
          </a:ln>
        </p:spPr>
      </p:pic>
      <p:pic>
        <p:nvPicPr>
          <p:cNvPr id="134152" name="Picture 6" descr="fedex.gif"/>
          <p:cNvPicPr>
            <a:picLocks noChangeAspect="1"/>
          </p:cNvPicPr>
          <p:nvPr/>
        </p:nvPicPr>
        <p:blipFill>
          <a:blip r:embed="rId5"/>
          <a:srcRect/>
          <a:stretch>
            <a:fillRect/>
          </a:stretch>
        </p:blipFill>
        <p:spPr bwMode="auto">
          <a:xfrm>
            <a:off x="4392613" y="5529263"/>
            <a:ext cx="546100" cy="323850"/>
          </a:xfrm>
          <a:prstGeom prst="rect">
            <a:avLst/>
          </a:prstGeom>
          <a:noFill/>
          <a:ln w="9525">
            <a:noFill/>
            <a:miter lim="800000"/>
            <a:headEnd/>
            <a:tailEnd/>
          </a:ln>
        </p:spPr>
      </p:pic>
      <p:pic>
        <p:nvPicPr>
          <p:cNvPr id="134153" name="Picture 7" descr="power-seller-logo.gif"/>
          <p:cNvPicPr>
            <a:picLocks noChangeAspect="1"/>
          </p:cNvPicPr>
          <p:nvPr/>
        </p:nvPicPr>
        <p:blipFill>
          <a:blip r:embed="rId6"/>
          <a:srcRect/>
          <a:stretch>
            <a:fillRect/>
          </a:stretch>
        </p:blipFill>
        <p:spPr bwMode="auto">
          <a:xfrm>
            <a:off x="6021388" y="4522788"/>
            <a:ext cx="836612" cy="398462"/>
          </a:xfrm>
          <a:prstGeom prst="rect">
            <a:avLst/>
          </a:prstGeom>
          <a:noFill/>
          <a:ln w="9525">
            <a:noFill/>
            <a:miter lim="800000"/>
            <a:headEnd/>
            <a:tailEnd/>
          </a:ln>
        </p:spPr>
      </p:pic>
      <p:sp>
        <p:nvSpPr>
          <p:cNvPr id="134154" name="TextBox 10"/>
          <p:cNvSpPr txBox="1">
            <a:spLocks noChangeArrowheads="1"/>
          </p:cNvSpPr>
          <p:nvPr/>
        </p:nvSpPr>
        <p:spPr bwMode="auto">
          <a:xfrm>
            <a:off x="13382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34155" name="TextBox 11"/>
          <p:cNvSpPr txBox="1">
            <a:spLocks noChangeArrowheads="1"/>
          </p:cNvSpPr>
          <p:nvPr/>
        </p:nvSpPr>
        <p:spPr bwMode="auto">
          <a:xfrm>
            <a:off x="11049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4156" name="TextBox 12"/>
          <p:cNvSpPr txBox="1">
            <a:spLocks noChangeArrowheads="1"/>
          </p:cNvSpPr>
          <p:nvPr/>
        </p:nvSpPr>
        <p:spPr bwMode="auto">
          <a:xfrm>
            <a:off x="3794125" y="5853113"/>
            <a:ext cx="1676400" cy="460375"/>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Shipping Address</a:t>
            </a:r>
          </a:p>
        </p:txBody>
      </p:sp>
      <p:sp>
        <p:nvSpPr>
          <p:cNvPr id="134157" name="TextBox 13"/>
          <p:cNvSpPr txBox="1">
            <a:spLocks noChangeArrowheads="1"/>
          </p:cNvSpPr>
          <p:nvPr/>
        </p:nvSpPr>
        <p:spPr bwMode="auto">
          <a:xfrm>
            <a:off x="65516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34158" name="TextBox 14"/>
          <p:cNvSpPr txBox="1">
            <a:spLocks noChangeArrowheads="1"/>
          </p:cNvSpPr>
          <p:nvPr/>
        </p:nvSpPr>
        <p:spPr bwMode="auto">
          <a:xfrm>
            <a:off x="3557588" y="2809875"/>
            <a:ext cx="1676400" cy="46196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p:txBody>
      </p:sp>
      <p:sp>
        <p:nvSpPr>
          <p:cNvPr id="134159" name="TextBox 15"/>
          <p:cNvSpPr txBox="1">
            <a:spLocks noChangeArrowheads="1"/>
          </p:cNvSpPr>
          <p:nvPr/>
        </p:nvSpPr>
        <p:spPr bwMode="auto">
          <a:xfrm>
            <a:off x="5564188" y="5022850"/>
            <a:ext cx="1676400" cy="276225"/>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E-mail</a:t>
            </a:r>
          </a:p>
        </p:txBody>
      </p:sp>
      <p:cxnSp>
        <p:nvCxnSpPr>
          <p:cNvPr id="22" name="Straight Arrow Connector 21"/>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134164" name="Picture 53" descr="box.jpg"/>
          <p:cNvPicPr>
            <a:picLocks noChangeAspect="1"/>
          </p:cNvPicPr>
          <p:nvPr/>
        </p:nvPicPr>
        <p:blipFill>
          <a:blip r:embed="rId7"/>
          <a:srcRect/>
          <a:stretch>
            <a:fillRect/>
          </a:stretch>
        </p:blipFill>
        <p:spPr bwMode="auto">
          <a:xfrm>
            <a:off x="19399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Characteristics and Advantages</a:t>
            </a:r>
          </a:p>
        </p:txBody>
      </p:sp>
      <p:sp>
        <p:nvSpPr>
          <p:cNvPr id="135171" name="Content Placeholder 2"/>
          <p:cNvSpPr>
            <a:spLocks noGrp="1"/>
          </p:cNvSpPr>
          <p:nvPr>
            <p:ph idx="1"/>
          </p:nvPr>
        </p:nvSpPr>
        <p:spPr/>
        <p:txBody>
          <a:bodyPr/>
          <a:lstStyle/>
          <a:p>
            <a:pPr marL="457200" indent="-457200">
              <a:lnSpc>
                <a:spcPct val="80000"/>
              </a:lnSpc>
            </a:pPr>
            <a:r>
              <a:rPr lang="en-US" sz="2600">
                <a:solidFill>
                  <a:srgbClr val="1E1C11"/>
                </a:solidFill>
                <a:ea typeface="ＭＳ Ｐゴシック" pitchFamily="34" charset="-128"/>
              </a:rPr>
              <a:t>Ability to use Identity data on untrusted hosts</a:t>
            </a:r>
          </a:p>
          <a:p>
            <a:pPr marL="838200" lvl="1" indent="-381000">
              <a:lnSpc>
                <a:spcPct val="80000"/>
              </a:lnSpc>
              <a:buFont typeface="Arial" pitchFamily="34" charset="0"/>
              <a:buChar char="•"/>
            </a:pPr>
            <a:r>
              <a:rPr lang="en-US" sz="2200">
                <a:solidFill>
                  <a:srgbClr val="1E1C11"/>
                </a:solidFill>
                <a:ea typeface="ＭＳ Ｐゴシック" pitchFamily="34" charset="-128"/>
              </a:rPr>
              <a:t>Self Integrity Check                                                                 </a:t>
            </a:r>
          </a:p>
          <a:p>
            <a:pPr marL="838200" lvl="1" indent="-381000">
              <a:lnSpc>
                <a:spcPct val="80000"/>
              </a:lnSpc>
              <a:buFont typeface="Arial" pitchFamily="34" charset="0"/>
              <a:buChar char="•"/>
            </a:pPr>
            <a:r>
              <a:rPr lang="en-US" sz="2200">
                <a:solidFill>
                  <a:srgbClr val="1E1C11"/>
                </a:solidFill>
                <a:ea typeface="ＭＳ Ｐゴシック" pitchFamily="34" charset="-128"/>
              </a:rPr>
              <a:t>Integrity compromised- apoptosis or evaporation                 </a:t>
            </a:r>
          </a:p>
          <a:p>
            <a:pPr marL="838200" lvl="1" indent="-381000">
              <a:lnSpc>
                <a:spcPct val="80000"/>
              </a:lnSpc>
              <a:buFont typeface="Arial" pitchFamily="34" charset="0"/>
              <a:buChar char="•"/>
            </a:pPr>
            <a:r>
              <a:rPr lang="en-US" sz="2200">
                <a:solidFill>
                  <a:srgbClr val="1E1C11"/>
                </a:solidFill>
                <a:ea typeface="ＭＳ Ｐゴシック" pitchFamily="34" charset="-128"/>
              </a:rPr>
              <a:t>Data should not be on this host</a:t>
            </a:r>
          </a:p>
          <a:p>
            <a:pPr marL="457200" indent="-457200">
              <a:lnSpc>
                <a:spcPct val="80000"/>
              </a:lnSpc>
            </a:pPr>
            <a:r>
              <a:rPr lang="en-US" sz="2600">
                <a:solidFill>
                  <a:srgbClr val="1E1C11"/>
                </a:solidFill>
                <a:ea typeface="ＭＳ Ｐゴシック" pitchFamily="34" charset="-128"/>
              </a:rPr>
              <a:t>Independent of Third Party</a:t>
            </a:r>
          </a:p>
          <a:p>
            <a:pPr marL="838200" lvl="1" indent="-381000">
              <a:lnSpc>
                <a:spcPct val="80000"/>
              </a:lnSpc>
            </a:pPr>
            <a:r>
              <a:rPr lang="en-US" sz="2200">
                <a:solidFill>
                  <a:srgbClr val="1E1C11"/>
                </a:solidFill>
                <a:ea typeface="ＭＳ Ｐゴシック" pitchFamily="34" charset="-128"/>
              </a:rPr>
              <a:t>Prevents correlation attacks</a:t>
            </a:r>
          </a:p>
          <a:p>
            <a:pPr marL="457200" indent="-457200">
              <a:lnSpc>
                <a:spcPct val="80000"/>
              </a:lnSpc>
            </a:pPr>
            <a:r>
              <a:rPr lang="en-US" sz="2600">
                <a:solidFill>
                  <a:srgbClr val="1E1C11"/>
                </a:solidFill>
                <a:ea typeface="ＭＳ Ｐゴシック" pitchFamily="34" charset="-128"/>
              </a:rPr>
              <a:t>Establishes the trust of users in IDM </a:t>
            </a:r>
          </a:p>
          <a:p>
            <a:pPr marL="838200" lvl="1" indent="-381000">
              <a:lnSpc>
                <a:spcPct val="80000"/>
              </a:lnSpc>
            </a:pPr>
            <a:r>
              <a:rPr lang="en-US" sz="2200">
                <a:solidFill>
                  <a:srgbClr val="1E1C11"/>
                </a:solidFill>
                <a:ea typeface="ＭＳ Ｐゴシック" pitchFamily="34" charset="-128"/>
              </a:rPr>
              <a:t>Through putting the user in control of who has his data </a:t>
            </a:r>
          </a:p>
          <a:p>
            <a:pPr marL="838200" lvl="1" indent="-381000">
              <a:lnSpc>
                <a:spcPct val="80000"/>
              </a:lnSpc>
            </a:pPr>
            <a:r>
              <a:rPr lang="en-US" sz="2200">
                <a:solidFill>
                  <a:srgbClr val="1E1C11"/>
                </a:solidFill>
                <a:ea typeface="ＭＳ Ｐゴシック" pitchFamily="34" charset="-128"/>
              </a:rPr>
              <a:t>Identity is being used in the process of authentication, negotiation, and data exchange.</a:t>
            </a:r>
          </a:p>
          <a:p>
            <a:pPr marL="457200" indent="-457200">
              <a:lnSpc>
                <a:spcPct val="80000"/>
              </a:lnSpc>
            </a:pPr>
            <a:r>
              <a:rPr lang="en-US" sz="2600">
                <a:solidFill>
                  <a:srgbClr val="1E1C11"/>
                </a:solidFill>
                <a:ea typeface="ＭＳ Ｐゴシック" pitchFamily="34" charset="-128"/>
              </a:rPr>
              <a:t>Minimal disclosure to the SP</a:t>
            </a:r>
          </a:p>
          <a:p>
            <a:pPr marL="838200" lvl="1" indent="-381000">
              <a:lnSpc>
                <a:spcPct val="80000"/>
              </a:lnSpc>
            </a:pPr>
            <a:r>
              <a:rPr lang="en-US" sz="2200">
                <a:solidFill>
                  <a:srgbClr val="1E1C11"/>
                </a:solidFill>
                <a:ea typeface="ＭＳ Ｐゴシック" pitchFamily="34" charset="-128"/>
              </a:rPr>
              <a:t>SP receives only necessary information.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Conclusion &amp; Future Work </a:t>
            </a:r>
          </a:p>
        </p:txBody>
      </p:sp>
      <p:sp>
        <p:nvSpPr>
          <p:cNvPr id="136195" name="Content Placeholder 2"/>
          <p:cNvSpPr>
            <a:spLocks noGrp="1"/>
          </p:cNvSpPr>
          <p:nvPr>
            <p:ph idx="1"/>
          </p:nvPr>
        </p:nvSpPr>
        <p:spPr/>
        <p:txBody>
          <a:bodyPr/>
          <a:lstStyle/>
          <a:p>
            <a:r>
              <a:rPr lang="en-US">
                <a:solidFill>
                  <a:srgbClr val="1E1C11"/>
                </a:solidFill>
                <a:ea typeface="ＭＳ Ｐゴシック" pitchFamily="34" charset="-128"/>
              </a:rPr>
              <a:t>Problems with IDM in Cloud Computing</a:t>
            </a:r>
          </a:p>
          <a:p>
            <a:pPr lvl="1"/>
            <a:r>
              <a:rPr lang="en-US">
                <a:solidFill>
                  <a:srgbClr val="1E1C11"/>
                </a:solidFill>
                <a:ea typeface="ＭＳ Ｐゴシック" pitchFamily="34" charset="-128"/>
              </a:rPr>
              <a:t>Collusion of Identity Information</a:t>
            </a:r>
          </a:p>
          <a:p>
            <a:pPr lvl="1"/>
            <a:r>
              <a:rPr lang="en-US">
                <a:solidFill>
                  <a:srgbClr val="1E1C11"/>
                </a:solidFill>
                <a:ea typeface="ＭＳ Ｐゴシック" pitchFamily="34" charset="-128"/>
              </a:rPr>
              <a:t>Prohibited Untrusted Hosts</a:t>
            </a:r>
          </a:p>
          <a:p>
            <a:pPr lvl="1"/>
            <a:r>
              <a:rPr lang="en-US">
                <a:solidFill>
                  <a:srgbClr val="1E1C11"/>
                </a:solidFill>
                <a:ea typeface="ＭＳ Ｐゴシック" pitchFamily="34" charset="-128"/>
              </a:rPr>
              <a:t>Usage of Trusted Third Party</a:t>
            </a:r>
          </a:p>
          <a:p>
            <a:r>
              <a:rPr lang="en-US">
                <a:solidFill>
                  <a:srgbClr val="1E1C11"/>
                </a:solidFill>
                <a:ea typeface="ＭＳ Ｐゴシック" pitchFamily="34" charset="-128"/>
              </a:rPr>
              <a:t>Proposed Approaches</a:t>
            </a:r>
          </a:p>
          <a:p>
            <a:pPr lvl="1"/>
            <a:r>
              <a:rPr lang="en-US">
                <a:solidFill>
                  <a:srgbClr val="1E1C11"/>
                </a:solidFill>
                <a:ea typeface="ＭＳ Ｐゴシック" pitchFamily="34" charset="-128"/>
              </a:rPr>
              <a:t>IDM based on Anonymous Identification</a:t>
            </a:r>
          </a:p>
          <a:p>
            <a:pPr lvl="1"/>
            <a:r>
              <a:rPr lang="en-US">
                <a:solidFill>
                  <a:srgbClr val="1E1C11"/>
                </a:solidFill>
                <a:ea typeface="ＭＳ Ｐゴシック" pitchFamily="34" charset="-128"/>
              </a:rPr>
              <a:t>IDM based on Predicate over Encrypted data</a:t>
            </a:r>
          </a:p>
          <a:p>
            <a:r>
              <a:rPr lang="en-US">
                <a:solidFill>
                  <a:srgbClr val="1E1C11"/>
                </a:solidFill>
                <a:ea typeface="ＭＳ Ｐゴシック" pitchFamily="34" charset="-128"/>
              </a:rPr>
              <a:t>Future work</a:t>
            </a:r>
          </a:p>
          <a:p>
            <a:pPr lvl="1"/>
            <a:r>
              <a:rPr lang="en-US">
                <a:solidFill>
                  <a:srgbClr val="1E1C11"/>
                </a:solidFill>
                <a:ea typeface="ＭＳ Ｐゴシック" pitchFamily="34" charset="-128"/>
              </a:rPr>
              <a:t>Develop the prototype, conduct experiments and evaluate the approach</a:t>
            </a:r>
          </a:p>
          <a:p>
            <a:endParaRPr lang="en-US">
              <a:solidFill>
                <a:srgbClr val="1E1C11"/>
              </a:solidFill>
              <a:ea typeface="ＭＳ Ｐゴシック"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990600"/>
            <a:ext cx="7772400" cy="1500188"/>
          </a:xfrm>
        </p:spPr>
        <p:txBody>
          <a:bodyPr/>
          <a:lstStyle/>
          <a:p>
            <a:pPr algn="ctr"/>
            <a:r>
              <a:rPr lang="en-US">
                <a:solidFill>
                  <a:srgbClr val="898989"/>
                </a:solidFill>
                <a:ea typeface="ＭＳ Ｐゴシック" pitchFamily="34" charset="-128"/>
              </a:rPr>
              <a:t>Minimize Multi-tenancy</a:t>
            </a:r>
          </a:p>
        </p:txBody>
      </p:sp>
      <p:sp>
        <p:nvSpPr>
          <p:cNvPr id="137219" name="Slide Number Placeholder 3"/>
          <p:cNvSpPr>
            <a:spLocks noGrp="1"/>
          </p:cNvSpPr>
          <p:nvPr>
            <p:ph type="sldNum" sz="quarter" idx="10"/>
          </p:nvPr>
        </p:nvSpPr>
        <p:spPr bwMode="auto">
          <a:noFill/>
          <a:ln>
            <a:miter lim="800000"/>
            <a:headEnd/>
            <a:tailEnd/>
          </a:ln>
        </p:spPr>
        <p:txBody>
          <a:bodyPr/>
          <a:lstStyle/>
          <a:p>
            <a:fld id="{D04826B8-28CC-4084-912B-7B3AEFD31C9D}" type="slidenum">
              <a:rPr lang="en-US"/>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Retention</a:t>
            </a:r>
          </a:p>
        </p:txBody>
      </p:sp>
      <p:sp>
        <p:nvSpPr>
          <p:cNvPr id="75779" name="Content Placeholder 2"/>
          <p:cNvSpPr>
            <a:spLocks noGrp="1"/>
          </p:cNvSpPr>
          <p:nvPr>
            <p:ph idx="1"/>
          </p:nvPr>
        </p:nvSpPr>
        <p:spPr/>
        <p:txBody>
          <a:bodyPr/>
          <a:lstStyle/>
          <a:p>
            <a:pPr eaLnBrk="1" hangingPunct="1"/>
            <a:r>
              <a:rPr lang="en-US">
                <a:solidFill>
                  <a:srgbClr val="1E1C11"/>
                </a:solidFill>
                <a:ea typeface="ＭＳ Ｐゴシック" pitchFamily="34" charset="-128"/>
              </a:rPr>
              <a:t>How long is personal information (that is transferred to the cloud) retained?</a:t>
            </a:r>
          </a:p>
          <a:p>
            <a:pPr eaLnBrk="1" hangingPunct="1"/>
            <a:r>
              <a:rPr lang="en-US">
                <a:solidFill>
                  <a:srgbClr val="1E1C11"/>
                </a:solidFill>
                <a:ea typeface="ＭＳ Ｐゴシック" pitchFamily="34" charset="-128"/>
              </a:rPr>
              <a:t>Which retention policy governs the data? </a:t>
            </a:r>
          </a:p>
          <a:p>
            <a:pPr eaLnBrk="1" hangingPunct="1"/>
            <a:r>
              <a:rPr lang="en-US">
                <a:solidFill>
                  <a:srgbClr val="1E1C11"/>
                </a:solidFill>
                <a:ea typeface="ＭＳ Ｐゴシック" pitchFamily="34" charset="-128"/>
              </a:rPr>
              <a:t>Does the organization own the data, or the CSP? </a:t>
            </a:r>
          </a:p>
          <a:p>
            <a:pPr eaLnBrk="1" hangingPunct="1"/>
            <a:r>
              <a:rPr lang="en-US">
                <a:solidFill>
                  <a:srgbClr val="1E1C11"/>
                </a:solidFill>
                <a:ea typeface="ＭＳ Ｐゴシック" pitchFamily="34" charset="-128"/>
              </a:rPr>
              <a:t>Who enforces the retention policy in the cloud, and how are exceptions to this policy (such as litigation holds) managed?</a:t>
            </a:r>
          </a:p>
          <a:p>
            <a:pPr eaLnBrk="1" hangingPunct="1"/>
            <a:endParaRPr lang="en-US">
              <a:solidFill>
                <a:srgbClr val="1E1C11"/>
              </a:solidFill>
              <a:ea typeface="ＭＳ Ｐゴシック" pitchFamily="34" charset="-128"/>
            </a:endParaRPr>
          </a:p>
        </p:txBody>
      </p:sp>
      <p:sp>
        <p:nvSpPr>
          <p:cNvPr id="75780" name="Slide Number Placeholder 3"/>
          <p:cNvSpPr>
            <a:spLocks noGrp="1"/>
          </p:cNvSpPr>
          <p:nvPr>
            <p:ph type="sldNum" sz="quarter" idx="10"/>
          </p:nvPr>
        </p:nvSpPr>
        <p:spPr bwMode="auto">
          <a:noFill/>
          <a:ln>
            <a:miter lim="800000"/>
            <a:headEnd/>
            <a:tailEnd/>
          </a:ln>
        </p:spPr>
        <p:txBody>
          <a:bodyPr/>
          <a:lstStyle/>
          <a:p>
            <a:fld id="{A4C50FF9-5E5B-435A-9869-F37B00A0F10B}" type="slidenum">
              <a:rPr lang="en-US"/>
              <a:pPr/>
              <a:t>6</a:t>
            </a:fld>
            <a:endParaRPr lang="en-US"/>
          </a:p>
        </p:txBody>
      </p:sp>
      <p:sp>
        <p:nvSpPr>
          <p:cNvPr id="75781" name="Rectangle 4"/>
          <p:cNvSpPr>
            <a:spLocks noChangeArrowheads="1"/>
          </p:cNvSpPr>
          <p:nvPr/>
        </p:nvSpPr>
        <p:spPr bwMode="auto">
          <a:xfrm>
            <a:off x="3657600" y="62769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ea typeface="+mj-ea"/>
              </a:rPr>
              <a:t>Minimize Multi-tenancy</a:t>
            </a:r>
            <a:endParaRPr lang="en-US" dirty="0">
              <a:ea typeface="+mj-ea"/>
            </a:endParaRPr>
          </a:p>
        </p:txBody>
      </p:sp>
      <p:sp>
        <p:nvSpPr>
          <p:cNvPr id="138243" name="Rectangle 3"/>
          <p:cNvSpPr>
            <a:spLocks noGrp="1" noChangeArrowheads="1"/>
          </p:cNvSpPr>
          <p:nvPr>
            <p:ph type="body" idx="1"/>
          </p:nvPr>
        </p:nvSpPr>
        <p:spPr/>
        <p:txBody>
          <a:bodyPr/>
          <a:lstStyle/>
          <a:p>
            <a:pPr eaLnBrk="1" hangingPunct="1"/>
            <a:r>
              <a:rPr lang="en-US" sz="2800">
                <a:solidFill>
                  <a:srgbClr val="1E1C11"/>
                </a:solidFill>
                <a:ea typeface="ＭＳ Ｐゴシック" pitchFamily="34" charset="-128"/>
              </a:rPr>
              <a:t>Can’t really force the provider to accept less tenants</a:t>
            </a:r>
          </a:p>
          <a:p>
            <a:pPr lvl="1" eaLnBrk="1" hangingPunct="1"/>
            <a:r>
              <a:rPr lang="en-US">
                <a:solidFill>
                  <a:srgbClr val="1E1C11"/>
                </a:solidFill>
                <a:ea typeface="ＭＳ Ｐゴシック" pitchFamily="34" charset="-128"/>
              </a:rPr>
              <a:t>Can try to increase isolation between tenants</a:t>
            </a:r>
          </a:p>
          <a:p>
            <a:pPr lvl="2" eaLnBrk="1" hangingPunct="1"/>
            <a:r>
              <a:rPr lang="en-US">
                <a:solidFill>
                  <a:srgbClr val="1E1C11"/>
                </a:solidFill>
                <a:ea typeface="ＭＳ Ｐゴシック" pitchFamily="34" charset="-128"/>
              </a:rPr>
              <a:t>Strong isolation techniques (VPC to some degree)</a:t>
            </a:r>
          </a:p>
          <a:p>
            <a:pPr lvl="3" eaLnBrk="1" hangingPunct="1"/>
            <a:r>
              <a:rPr lang="en-US" sz="1800">
                <a:solidFill>
                  <a:srgbClr val="1E1C11"/>
                </a:solidFill>
                <a:ea typeface="ＭＳ Ｐゴシック" pitchFamily="34" charset="-128"/>
              </a:rPr>
              <a:t>C.f. VM Side channel attacks (T. Ristenpart et al.)</a:t>
            </a:r>
          </a:p>
          <a:p>
            <a:pPr lvl="2" eaLnBrk="1" hangingPunct="1"/>
            <a:r>
              <a:rPr lang="en-US">
                <a:solidFill>
                  <a:srgbClr val="1E1C11"/>
                </a:solidFill>
                <a:ea typeface="ＭＳ Ｐゴシック" pitchFamily="34" charset="-128"/>
              </a:rPr>
              <a:t>QoS requirements need to be met</a:t>
            </a:r>
          </a:p>
          <a:p>
            <a:pPr lvl="2" eaLnBrk="1" hangingPunct="1"/>
            <a:r>
              <a:rPr lang="en-US">
                <a:solidFill>
                  <a:srgbClr val="1E1C11"/>
                </a:solidFill>
                <a:ea typeface="ＭＳ Ｐゴシック" pitchFamily="34" charset="-128"/>
              </a:rPr>
              <a:t>Policy specification</a:t>
            </a:r>
          </a:p>
          <a:p>
            <a:pPr lvl="1" eaLnBrk="1" hangingPunct="1"/>
            <a:r>
              <a:rPr lang="en-US">
                <a:solidFill>
                  <a:srgbClr val="1E1C11"/>
                </a:solidFill>
                <a:ea typeface="ＭＳ Ｐゴシック" pitchFamily="34" charset="-128"/>
              </a:rPr>
              <a:t>Can try to increase trust in the tenants</a:t>
            </a:r>
          </a:p>
          <a:p>
            <a:pPr lvl="2" eaLnBrk="1" hangingPunct="1"/>
            <a:r>
              <a:rPr lang="en-US">
                <a:solidFill>
                  <a:srgbClr val="1E1C11"/>
                </a:solidFill>
                <a:ea typeface="ＭＳ Ｐゴシック" pitchFamily="34" charset="-128"/>
              </a:rPr>
              <a:t>Who’s the insider, where’s the security boundary? Who can I trust?</a:t>
            </a:r>
          </a:p>
          <a:p>
            <a:pPr lvl="2" eaLnBrk="1" hangingPunct="1"/>
            <a:r>
              <a:rPr lang="en-US">
                <a:solidFill>
                  <a:srgbClr val="1E1C11"/>
                </a:solidFill>
                <a:ea typeface="ＭＳ Ｐゴシック" pitchFamily="34" charset="-128"/>
              </a:rPr>
              <a:t>Use SLAs to enforce trusted behavior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dirty="0">
                <a:ea typeface="+mj-ea"/>
              </a:rPr>
              <a:t>Conclusion</a:t>
            </a:r>
          </a:p>
        </p:txBody>
      </p:sp>
      <p:sp>
        <p:nvSpPr>
          <p:cNvPr id="22531" name="Rectangle 3"/>
          <p:cNvSpPr>
            <a:spLocks noGrp="1" noChangeArrowheads="1"/>
          </p:cNvSpPr>
          <p:nvPr>
            <p:ph type="body" idx="1"/>
          </p:nvPr>
        </p:nvSpPr>
        <p:spPr/>
        <p:txBody>
          <a:bodyPr/>
          <a:lstStyle/>
          <a:p>
            <a:pPr eaLnBrk="1" hangingPunct="1">
              <a:lnSpc>
                <a:spcPct val="90000"/>
              </a:lnSpc>
              <a:defRPr/>
            </a:pPr>
            <a:r>
              <a:rPr lang="en-US" dirty="0">
                <a:ea typeface="+mn-ea"/>
                <a:cs typeface="+mn-cs"/>
              </a:rPr>
              <a:t>Cloud computing is sometimes viewed as a reincarnation of the classic mainframe client-server model</a:t>
            </a:r>
          </a:p>
          <a:p>
            <a:pPr lvl="1" eaLnBrk="1" hangingPunct="1">
              <a:lnSpc>
                <a:spcPct val="90000"/>
              </a:lnSpc>
              <a:defRPr/>
            </a:pPr>
            <a:r>
              <a:rPr lang="en-US" sz="2000" dirty="0">
                <a:ea typeface="+mn-ea"/>
              </a:rPr>
              <a:t>However, resources are ubiquitous, scalable, highly virtualized</a:t>
            </a:r>
          </a:p>
          <a:p>
            <a:pPr lvl="1" eaLnBrk="1" hangingPunct="1">
              <a:lnSpc>
                <a:spcPct val="90000"/>
              </a:lnSpc>
              <a:defRPr/>
            </a:pPr>
            <a:r>
              <a:rPr lang="en-US" sz="2000" dirty="0">
                <a:ea typeface="+mn-ea"/>
              </a:rPr>
              <a:t>Contains all the traditional threats, as well as new ones</a:t>
            </a:r>
          </a:p>
          <a:p>
            <a:pPr eaLnBrk="1" hangingPunct="1">
              <a:lnSpc>
                <a:spcPct val="90000"/>
              </a:lnSpc>
              <a:defRPr/>
            </a:pPr>
            <a:r>
              <a:rPr lang="en-US" dirty="0">
                <a:ea typeface="+mn-ea"/>
                <a:cs typeface="+mn-cs"/>
              </a:rPr>
              <a:t>In developing solutions to cloud computing security issues it may be helpful to identify the problems and approaches in terms of </a:t>
            </a:r>
          </a:p>
          <a:p>
            <a:pPr lvl="1" eaLnBrk="1" hangingPunct="1">
              <a:lnSpc>
                <a:spcPct val="90000"/>
              </a:lnSpc>
              <a:defRPr/>
            </a:pPr>
            <a:r>
              <a:rPr lang="en-US" sz="2000" dirty="0">
                <a:ea typeface="+mn-ea"/>
              </a:rPr>
              <a:t>Loss of control</a:t>
            </a:r>
          </a:p>
          <a:p>
            <a:pPr lvl="1" eaLnBrk="1" hangingPunct="1">
              <a:lnSpc>
                <a:spcPct val="90000"/>
              </a:lnSpc>
              <a:defRPr/>
            </a:pPr>
            <a:r>
              <a:rPr lang="en-US" sz="2000" dirty="0">
                <a:ea typeface="+mn-ea"/>
              </a:rPr>
              <a:t>Lack of trust</a:t>
            </a:r>
          </a:p>
          <a:p>
            <a:pPr lvl="1" eaLnBrk="1" hangingPunct="1">
              <a:lnSpc>
                <a:spcPct val="90000"/>
              </a:lnSpc>
              <a:defRPr/>
            </a:pPr>
            <a:r>
              <a:rPr lang="en-US" sz="2000" dirty="0">
                <a:ea typeface="+mn-ea"/>
              </a:rPr>
              <a:t>Multi-tenancy problems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ctrTitle"/>
          </p:nvPr>
        </p:nvSpPr>
        <p:spPr>
          <a:xfrm>
            <a:off x="685800" y="214313"/>
            <a:ext cx="7772400" cy="3368675"/>
          </a:xfrm>
        </p:spPr>
        <p:txBody>
          <a:bodyPr/>
          <a:lstStyle/>
          <a:p>
            <a:pPr algn="l"/>
            <a:r>
              <a:rPr lang="en-US" altLang="zh-CN" sz="3200">
                <a:ea typeface="SimSun" pitchFamily="2" charset="-122"/>
              </a:rPr>
              <a:t>CLOUD COMPUTING FOR MOBILE USERS: CAN OFFLOADING COMPUTATION SAVE ENERGY? </a:t>
            </a:r>
            <a:endParaRPr lang="zh-CN" altLang="en-US" sz="3200">
              <a:ea typeface="SimSun"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Take Amazon cloud for example.</a:t>
            </a:r>
          </a:p>
          <a:p>
            <a:pPr>
              <a:buFont typeface="Wingdings 3" pitchFamily="18" charset="2"/>
              <a:buNone/>
            </a:pPr>
            <a:endParaRPr lang="en-US" altLang="zh-CN">
              <a:solidFill>
                <a:srgbClr val="1E1C11"/>
              </a:solidFill>
              <a:ea typeface="SimSun" pitchFamily="2" charset="-122"/>
            </a:endParaRPr>
          </a:p>
          <a:p>
            <a:r>
              <a:rPr lang="en-US" altLang="zh-CN">
                <a:solidFill>
                  <a:srgbClr val="1E1C11"/>
                </a:solidFill>
                <a:ea typeface="SimSun" pitchFamily="2" charset="-122"/>
              </a:rPr>
              <a:t>store personal data </a:t>
            </a:r>
          </a:p>
          <a:p>
            <a:pPr>
              <a:buFont typeface="Wingdings 3" pitchFamily="18" charset="2"/>
              <a:buNone/>
            </a:pPr>
            <a:r>
              <a:rPr lang="en-US" altLang="zh-CN">
                <a:solidFill>
                  <a:srgbClr val="1E1C11"/>
                </a:solidFill>
                <a:ea typeface="SimSun" pitchFamily="2" charset="-122"/>
              </a:rPr>
              <a:t>(Simple Storage Service (S3) )</a:t>
            </a:r>
          </a:p>
          <a:p>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 </a:t>
            </a:r>
          </a:p>
          <a:p>
            <a:r>
              <a:rPr lang="en-US" altLang="zh-CN">
                <a:solidFill>
                  <a:srgbClr val="1E1C11"/>
                </a:solidFill>
                <a:ea typeface="SimSun" pitchFamily="2" charset="-122"/>
              </a:rPr>
              <a:t>perform computations on stored data</a:t>
            </a:r>
          </a:p>
          <a:p>
            <a:pPr>
              <a:buFont typeface="Wingdings 3" pitchFamily="18" charset="2"/>
              <a:buNone/>
            </a:pPr>
            <a:r>
              <a:rPr lang="en-US" altLang="zh-CN">
                <a:solidFill>
                  <a:srgbClr val="1E1C11"/>
                </a:solidFill>
                <a:ea typeface="SimSun" pitchFamily="2" charset="-122"/>
              </a:rPr>
              <a:t>(Elastic Compute Cloud (EC2). )</a:t>
            </a:r>
          </a:p>
          <a:p>
            <a:pPr>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cloud gives us, generally</a:t>
            </a:r>
            <a:endParaRPr lang="zh-CN" altLang="en-US" dirty="0">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If you want to set up a business.</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low initial capital investment</a:t>
            </a:r>
          </a:p>
          <a:p>
            <a:pPr>
              <a:buFont typeface="Wingdings" pitchFamily="2" charset="2"/>
              <a:buChar char="Ø"/>
            </a:pPr>
            <a:r>
              <a:rPr lang="en-US" altLang="zh-CN">
                <a:solidFill>
                  <a:srgbClr val="1E1C11"/>
                </a:solidFill>
                <a:ea typeface="SimSun" pitchFamily="2" charset="-122"/>
              </a:rPr>
              <a:t>shorter start-up time for new services</a:t>
            </a:r>
          </a:p>
          <a:p>
            <a:pPr>
              <a:buFont typeface="Wingdings" pitchFamily="2" charset="2"/>
              <a:buChar char="Ø"/>
            </a:pPr>
            <a:r>
              <a:rPr lang="en-US" altLang="zh-CN">
                <a:solidFill>
                  <a:srgbClr val="1E1C11"/>
                </a:solidFill>
                <a:ea typeface="SimSun" pitchFamily="2" charset="-122"/>
              </a:rPr>
              <a:t>lower maintenance and operation costs </a:t>
            </a:r>
          </a:p>
          <a:p>
            <a:pPr>
              <a:buFont typeface="Wingdings" pitchFamily="2" charset="2"/>
              <a:buChar char="Ø"/>
            </a:pPr>
            <a:r>
              <a:rPr lang="en-US" altLang="zh-CN">
                <a:solidFill>
                  <a:srgbClr val="1E1C11"/>
                </a:solidFill>
                <a:ea typeface="SimSun" pitchFamily="2" charset="-122"/>
              </a:rPr>
              <a:t>higher utilization through virtualization </a:t>
            </a:r>
          </a:p>
          <a:p>
            <a:pPr>
              <a:buFont typeface="Wingdings" pitchFamily="2" charset="2"/>
              <a:buChar char="Ø"/>
            </a:pPr>
            <a:r>
              <a:rPr lang="en-US" altLang="zh-CN">
                <a:solidFill>
                  <a:srgbClr val="1E1C11"/>
                </a:solidFill>
                <a:ea typeface="SimSun" pitchFamily="2" charset="-122"/>
              </a:rPr>
              <a:t>easier disaster recovery </a:t>
            </a:r>
          </a:p>
          <a:p>
            <a:pPr>
              <a:buFont typeface="Wingdings" pitchFamily="2" charset="2"/>
              <a:buChar char="Ø"/>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cloud gives us, generally</a:t>
            </a:r>
            <a:endParaRPr lang="zh-CN" altLang="en-US" dirty="0">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Two main concerns:</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mobile computing are limited energy</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wireless bandwidth </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about cloud computing for mobile users?  Specifically </a:t>
            </a:r>
            <a:endParaRPr lang="zh-CN" altLang="en-US" dirty="0">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Various studies have identified longer battery</a:t>
            </a:r>
          </a:p>
          <a:p>
            <a:pPr>
              <a:lnSpc>
                <a:spcPct val="90000"/>
              </a:lnSpc>
              <a:buFont typeface="Wingdings 3" pitchFamily="18" charset="2"/>
              <a:buNone/>
            </a:pPr>
            <a:r>
              <a:rPr lang="en-US" altLang="zh-CN">
                <a:solidFill>
                  <a:srgbClr val="1E1C11"/>
                </a:solidFill>
                <a:ea typeface="SimSun" pitchFamily="2" charset="-122"/>
              </a:rPr>
              <a:t>lifetime as the most desired feature of such</a:t>
            </a:r>
          </a:p>
          <a:p>
            <a:pPr>
              <a:lnSpc>
                <a:spcPct val="90000"/>
              </a:lnSpc>
              <a:buFont typeface="Wingdings 3" pitchFamily="18" charset="2"/>
              <a:buNone/>
            </a:pPr>
            <a:r>
              <a:rPr lang="en-US" altLang="zh-CN">
                <a:solidFill>
                  <a:srgbClr val="1E1C11"/>
                </a:solidFill>
                <a:ea typeface="SimSun" pitchFamily="2" charset="-122"/>
              </a:rPr>
              <a:t>systems.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pitchFamily="2" charset="2"/>
              <a:buChar char="Ø"/>
            </a:pPr>
            <a:r>
              <a:rPr lang="en-US" altLang="zh-CN">
                <a:solidFill>
                  <a:srgbClr val="1E1C11"/>
                </a:solidFill>
                <a:ea typeface="SimSun" pitchFamily="2" charset="-122"/>
              </a:rPr>
              <a:t>longer battery life to be more important than all other features, including cameras or storage. </a:t>
            </a:r>
          </a:p>
          <a:p>
            <a:pPr>
              <a:lnSpc>
                <a:spcPct val="90000"/>
              </a:lnSpc>
              <a:buFont typeface="Wingdings" pitchFamily="2" charset="2"/>
              <a:buChar char="Ø"/>
            </a:pPr>
            <a:r>
              <a:rPr lang="en-US" altLang="zh-CN">
                <a:solidFill>
                  <a:srgbClr val="1E1C11"/>
                </a:solidFill>
                <a:ea typeface="SimSun" pitchFamily="2" charset="-122"/>
              </a:rPr>
              <a:t>short battery life to be the most disliked characteristic of Apple’s iPhone 3GS</a:t>
            </a:r>
          </a:p>
          <a:p>
            <a:pPr>
              <a:lnSpc>
                <a:spcPct val="90000"/>
              </a:lnSpc>
              <a:buFont typeface="Wingdings" pitchFamily="2" charset="2"/>
              <a:buChar char="Ø"/>
            </a:pPr>
            <a:r>
              <a:rPr lang="en-US" altLang="zh-CN">
                <a:solidFill>
                  <a:srgbClr val="1E1C11"/>
                </a:solidFill>
                <a:ea typeface="SimSun" pitchFamily="2" charset="-122"/>
              </a:rPr>
              <a:t>battery life was the top concern of music phone users.</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sz="3200" dirty="0">
                <a:ea typeface="+mj-ea"/>
                <a:cs typeface="+mj-cs"/>
              </a:rPr>
              <a:t>The importance of battery lifetime of    mobile phones</a:t>
            </a:r>
            <a:endParaRPr lang="zh-CN" altLang="en-US" sz="3200" dirty="0">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normAutofit/>
          </a:bodyPr>
          <a:lstStyle/>
          <a:p>
            <a:pPr>
              <a:buFont typeface="Wingdings" pitchFamily="2" charset="2"/>
              <a:buChar char="Ø"/>
            </a:pPr>
            <a:r>
              <a:rPr lang="en-US" altLang="zh-CN">
                <a:solidFill>
                  <a:srgbClr val="1E1C11"/>
                </a:solidFill>
                <a:ea typeface="SimSun" pitchFamily="2" charset="-122"/>
              </a:rPr>
              <a:t>Adopt a new generation of semiconductor technology. </a:t>
            </a:r>
          </a:p>
          <a:p>
            <a:pPr>
              <a:buFont typeface="Wingdings" pitchFamily="2" charset="2"/>
              <a:buChar char="Ø"/>
            </a:pPr>
            <a:r>
              <a:rPr lang="en-US" altLang="zh-CN">
                <a:solidFill>
                  <a:srgbClr val="1E1C11"/>
                </a:solidFill>
                <a:ea typeface="SimSun" pitchFamily="2" charset="-122"/>
              </a:rPr>
              <a:t>Avoid wasting energy. (when it is idle, sleep mode)</a:t>
            </a:r>
          </a:p>
          <a:p>
            <a:pPr>
              <a:buFont typeface="Wingdings" pitchFamily="2" charset="2"/>
              <a:buChar char="Ø"/>
            </a:pPr>
            <a:r>
              <a:rPr lang="en-US" altLang="zh-CN">
                <a:solidFill>
                  <a:srgbClr val="1E1C11"/>
                </a:solidFill>
                <a:ea typeface="SimSun" pitchFamily="2" charset="-122"/>
              </a:rPr>
              <a:t>Execute programs slowly. (When a processor’s clock speed doubles, the power consumption nearly octuples). </a:t>
            </a:r>
          </a:p>
          <a:p>
            <a:pPr>
              <a:buFont typeface="Wingdings" pitchFamily="2" charset="2"/>
              <a:buChar char="Ø"/>
            </a:pPr>
            <a:r>
              <a:rPr lang="en-US" altLang="zh-CN">
                <a:solidFill>
                  <a:srgbClr val="1E1C11"/>
                </a:solidFill>
                <a:ea typeface="SimSun" pitchFamily="2" charset="-122"/>
              </a:rPr>
              <a:t>Eliminate computation all together. (offloading these applications to the cloud).</a:t>
            </a:r>
          </a:p>
          <a:p>
            <a:pPr>
              <a:buFont typeface="Wingdings" pitchFamily="2" charset="2"/>
              <a:buChar char="Ø"/>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 Four basic approaches to saving energy and extending battery lifetime in mobile devices:</a:t>
            </a:r>
            <a:endParaRPr lang="zh-CN" altLang="en-US" dirty="0">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How to implement a quantitative study. The amount of energy saved is</a:t>
            </a:r>
          </a:p>
          <a:p>
            <a:pPr>
              <a:lnSpc>
                <a:spcPct val="90000"/>
              </a:lnSpc>
              <a:buFont typeface="Wingdings 3" pitchFamily="18" charset="2"/>
              <a:buNone/>
            </a:pPr>
            <a:r>
              <a:rPr lang="en-US" altLang="zh-CN">
                <a:solidFill>
                  <a:srgbClr val="1E1C11"/>
                </a:solidFill>
                <a:ea typeface="SimSun" pitchFamily="2" charset="-122"/>
              </a:rPr>
              <a:t>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r>
              <a:rPr lang="en-US" altLang="zh-CN">
                <a:solidFill>
                  <a:srgbClr val="1E1C11"/>
                </a:solidFill>
                <a:ea typeface="SimSun" pitchFamily="2" charset="-122"/>
              </a:rPr>
              <a:t>S  : the speed of cloud to compute C instructions</a:t>
            </a:r>
          </a:p>
          <a:p>
            <a:pPr>
              <a:lnSpc>
                <a:spcPct val="90000"/>
              </a:lnSpc>
              <a:buFont typeface="Wingdings 3" pitchFamily="18" charset="2"/>
              <a:buNone/>
            </a:pPr>
            <a:r>
              <a:rPr lang="en-US" altLang="zh-CN">
                <a:solidFill>
                  <a:srgbClr val="1E1C11"/>
                </a:solidFill>
                <a:ea typeface="SimSun" pitchFamily="2" charset="-122"/>
              </a:rPr>
              <a:t>M : the speed of mobile to compute C instructions</a:t>
            </a:r>
          </a:p>
          <a:p>
            <a:pPr>
              <a:lnSpc>
                <a:spcPct val="90000"/>
              </a:lnSpc>
              <a:buFont typeface="Wingdings 3" pitchFamily="18" charset="2"/>
              <a:buNone/>
            </a:pPr>
            <a:r>
              <a:rPr lang="en-US" altLang="zh-CN">
                <a:solidFill>
                  <a:srgbClr val="1E1C11"/>
                </a:solidFill>
                <a:ea typeface="SimSun" pitchFamily="2" charset="-122"/>
              </a:rPr>
              <a:t>D : the data need to transmit</a:t>
            </a:r>
          </a:p>
          <a:p>
            <a:pPr>
              <a:lnSpc>
                <a:spcPct val="90000"/>
              </a:lnSpc>
              <a:buFont typeface="Wingdings 3" pitchFamily="18" charset="2"/>
              <a:buNone/>
            </a:pPr>
            <a:r>
              <a:rPr lang="en-US" altLang="zh-CN">
                <a:solidFill>
                  <a:srgbClr val="1E1C11"/>
                </a:solidFill>
                <a:ea typeface="SimSun" pitchFamily="2" charset="-122"/>
              </a:rPr>
              <a:t>B  : the bandwidth of the wireless Internet</a:t>
            </a: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pic>
        <p:nvPicPr>
          <p:cNvPr id="148484" name="Picture 2" descr="C:\Documents and Settings\Dandy\桌面\1.bmp"/>
          <p:cNvPicPr>
            <a:picLocks noChangeAspect="1" noChangeArrowheads="1"/>
          </p:cNvPicPr>
          <p:nvPr/>
        </p:nvPicPr>
        <p:blipFill>
          <a:blip r:embed="rId2"/>
          <a:srcRect/>
          <a:stretch>
            <a:fillRect/>
          </a:stretch>
        </p:blipFill>
        <p:spPr bwMode="auto">
          <a:xfrm>
            <a:off x="1500188" y="2286000"/>
            <a:ext cx="5857875" cy="928688"/>
          </a:xfrm>
          <a:prstGeom prst="rect">
            <a:avLst/>
          </a:prstGeom>
          <a:noFill/>
          <a:ln w="9525">
            <a:noFill/>
            <a:miter lim="800000"/>
            <a:headEnd/>
            <a:tailEnd/>
          </a:ln>
        </p:spPr>
      </p:pic>
      <p:sp>
        <p:nvSpPr>
          <p:cNvPr id="148485" name="矩形 4"/>
          <p:cNvSpPr>
            <a:spLocks noChangeArrowheads="1"/>
          </p:cNvSpPr>
          <p:nvPr/>
        </p:nvSpPr>
        <p:spPr bwMode="auto">
          <a:xfrm>
            <a:off x="4443413" y="3244850"/>
            <a:ext cx="257175" cy="368300"/>
          </a:xfrm>
          <a:prstGeom prst="rect">
            <a:avLst/>
          </a:prstGeom>
          <a:noFill/>
          <a:ln w="9525">
            <a:noFill/>
            <a:miter lim="800000"/>
            <a:headEnd/>
            <a:tailEnd/>
          </a:ln>
        </p:spPr>
        <p:txBody>
          <a:bodyPr wrap="none">
            <a:spAutoFit/>
          </a:bodyPr>
          <a:lstStyle/>
          <a:p>
            <a:r>
              <a:rPr lang="zh-CN" altLang="en-US">
                <a:latin typeface="Lucida Sans Unicode" pitchFamily="34" charset="0"/>
                <a:ea typeface="黑体" pitchFamily="2" charset="-122"/>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     the energy cost per second when the mobile phone is doing computing</a:t>
            </a:r>
          </a:p>
          <a:p>
            <a:pPr>
              <a:buFont typeface="Wingdings 3" pitchFamily="18" charset="2"/>
              <a:buNone/>
            </a:pPr>
            <a:r>
              <a:rPr lang="en-US" altLang="zh-CN">
                <a:solidFill>
                  <a:srgbClr val="1E1C11"/>
                </a:solidFill>
                <a:ea typeface="SimSun" pitchFamily="2" charset="-122"/>
              </a:rPr>
              <a:t>      </a:t>
            </a:r>
          </a:p>
          <a:p>
            <a:pPr>
              <a:buFont typeface="Wingdings 3" pitchFamily="18" charset="2"/>
              <a:buNone/>
            </a:pPr>
            <a:r>
              <a:rPr lang="en-US" altLang="zh-CN">
                <a:solidFill>
                  <a:srgbClr val="1E1C11"/>
                </a:solidFill>
                <a:ea typeface="SimSun" pitchFamily="2" charset="-122"/>
              </a:rPr>
              <a:t>     the energy cost per second when the mobile phone is idle.</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      the energy cost per second when the mobile is transmission the data.</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graphicFrame>
        <p:nvGraphicFramePr>
          <p:cNvPr id="149506" name="Object 3"/>
          <p:cNvGraphicFramePr>
            <a:graphicFrameLocks noChangeAspect="1"/>
          </p:cNvGraphicFramePr>
          <p:nvPr/>
        </p:nvGraphicFramePr>
        <p:xfrm>
          <a:off x="500063" y="2786063"/>
          <a:ext cx="571500" cy="528637"/>
        </p:xfrm>
        <a:graphic>
          <a:graphicData uri="http://schemas.openxmlformats.org/presentationml/2006/ole">
            <p:oleObj spid="_x0000_s149509" name="Equation" r:id="rId3" imgW="3962400" imgH="5486400" progId="">
              <p:embed/>
            </p:oleObj>
          </a:graphicData>
        </a:graphic>
      </p:graphicFrame>
      <p:graphicFrame>
        <p:nvGraphicFramePr>
          <p:cNvPr id="149507" name="Object 6"/>
          <p:cNvGraphicFramePr>
            <a:graphicFrameLocks noChangeAspect="1"/>
          </p:cNvGraphicFramePr>
          <p:nvPr/>
        </p:nvGraphicFramePr>
        <p:xfrm>
          <a:off x="571500" y="1500188"/>
          <a:ext cx="714375" cy="428625"/>
        </p:xfrm>
        <a:graphic>
          <a:graphicData uri="http://schemas.openxmlformats.org/presentationml/2006/ole">
            <p:oleObj spid="_x0000_s149510" name="Equation" r:id="rId4" imgW="4572000" imgH="5486400" progId="">
              <p:embed/>
            </p:oleObj>
          </a:graphicData>
        </a:graphic>
      </p:graphicFrame>
      <p:graphicFrame>
        <p:nvGraphicFramePr>
          <p:cNvPr id="149508" name="Object 7"/>
          <p:cNvGraphicFramePr>
            <a:graphicFrameLocks noChangeAspect="1"/>
          </p:cNvGraphicFramePr>
          <p:nvPr/>
        </p:nvGraphicFramePr>
        <p:xfrm>
          <a:off x="642938" y="4071938"/>
          <a:ext cx="571500" cy="571500"/>
        </p:xfrm>
        <a:graphic>
          <a:graphicData uri="http://schemas.openxmlformats.org/presentationml/2006/ole">
            <p:oleObj spid="_x0000_s149511" name="Equation" r:id="rId5" imgW="4876800" imgH="5486400" progId="">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Destruction</a:t>
            </a:r>
          </a:p>
        </p:txBody>
      </p:sp>
      <p:sp>
        <p:nvSpPr>
          <p:cNvPr id="76803" name="Content Placeholder 2"/>
          <p:cNvSpPr>
            <a:spLocks noGrp="1"/>
          </p:cNvSpPr>
          <p:nvPr>
            <p:ph idx="1"/>
          </p:nvPr>
        </p:nvSpPr>
        <p:spPr>
          <a:xfrm>
            <a:off x="228600" y="1189038"/>
            <a:ext cx="8610600" cy="5211762"/>
          </a:xfrm>
        </p:spPr>
        <p:txBody>
          <a:bodyPr/>
          <a:lstStyle/>
          <a:p>
            <a:pPr eaLnBrk="1" hangingPunct="1"/>
            <a:r>
              <a:rPr lang="en-US" sz="2200">
                <a:solidFill>
                  <a:srgbClr val="1E1C11"/>
                </a:solidFill>
                <a:ea typeface="ＭＳ Ｐゴシック" pitchFamily="34" charset="-128"/>
              </a:rPr>
              <a:t>How does the cloud provider destroy PII at the end of the retention period? </a:t>
            </a:r>
          </a:p>
          <a:p>
            <a:pPr eaLnBrk="1" hangingPunct="1"/>
            <a:r>
              <a:rPr lang="en-US" sz="2200">
                <a:solidFill>
                  <a:srgbClr val="1E1C11"/>
                </a:solidFill>
                <a:ea typeface="ＭＳ Ｐゴシック" pitchFamily="34" charset="-128"/>
              </a:rPr>
              <a:t>How do organizations ensure that their PII is destroyed by the CSP at the right point and is not available to other cloud users? </a:t>
            </a:r>
          </a:p>
          <a:p>
            <a:pPr eaLnBrk="1" hangingPunct="1"/>
            <a:r>
              <a:rPr lang="en-US" sz="2200">
                <a:solidFill>
                  <a:srgbClr val="1E1C11"/>
                </a:solidFill>
                <a:ea typeface="ＭＳ Ｐゴシック" pitchFamily="34" charset="-128"/>
              </a:rPr>
              <a:t>Cloud storage providers usually replicate the data across multiple systems and sites—increased availability is one of the benefits they provide. </a:t>
            </a:r>
          </a:p>
          <a:p>
            <a:pPr lvl="1" eaLnBrk="1" hangingPunct="1"/>
            <a:r>
              <a:rPr lang="en-US" sz="2200">
                <a:solidFill>
                  <a:srgbClr val="1E1C11"/>
                </a:solidFill>
                <a:ea typeface="ＭＳ Ｐゴシック" pitchFamily="34" charset="-128"/>
              </a:rPr>
              <a:t>How do you know that the CSP didn’t retain additional copies? </a:t>
            </a:r>
          </a:p>
          <a:p>
            <a:pPr lvl="1" eaLnBrk="1" hangingPunct="1"/>
            <a:r>
              <a:rPr lang="en-US" sz="2200">
                <a:solidFill>
                  <a:srgbClr val="1E1C11"/>
                </a:solidFill>
                <a:ea typeface="ＭＳ Ｐゴシック" pitchFamily="34" charset="-128"/>
              </a:rPr>
              <a:t>Did the CSP really destroy the data, or just make it inaccessible to the organization? </a:t>
            </a:r>
          </a:p>
          <a:p>
            <a:pPr lvl="1" eaLnBrk="1" hangingPunct="1"/>
            <a:r>
              <a:rPr lang="en-US" sz="2200">
                <a:solidFill>
                  <a:srgbClr val="1E1C11"/>
                </a:solidFill>
                <a:ea typeface="ＭＳ Ｐゴシック" pitchFamily="34" charset="-128"/>
              </a:rPr>
              <a:t>Is the CSP keeping the information longer than necessary so that it can mine the data for its own use?</a:t>
            </a:r>
          </a:p>
        </p:txBody>
      </p:sp>
      <p:sp>
        <p:nvSpPr>
          <p:cNvPr id="76804" name="Slide Number Placeholder 3"/>
          <p:cNvSpPr>
            <a:spLocks noGrp="1"/>
          </p:cNvSpPr>
          <p:nvPr>
            <p:ph type="sldNum" sz="quarter" idx="10"/>
          </p:nvPr>
        </p:nvSpPr>
        <p:spPr bwMode="auto">
          <a:noFill/>
          <a:ln>
            <a:miter lim="800000"/>
            <a:headEnd/>
            <a:tailEnd/>
          </a:ln>
        </p:spPr>
        <p:txBody>
          <a:bodyPr/>
          <a:lstStyle/>
          <a:p>
            <a:fld id="{5B3D5E73-A792-4339-B408-D4C1D6B4D993}" type="slidenum">
              <a:rPr lang="en-US"/>
              <a:pPr/>
              <a:t>7</a:t>
            </a:fld>
            <a:endParaRPr lang="en-US"/>
          </a:p>
        </p:txBody>
      </p:sp>
      <p:sp>
        <p:nvSpPr>
          <p:cNvPr id="76805" name="Rectangle 4"/>
          <p:cNvSpPr>
            <a:spLocks noChangeArrowheads="1"/>
          </p:cNvSpPr>
          <p:nvPr/>
        </p:nvSpPr>
        <p:spPr bwMode="auto">
          <a:xfrm>
            <a:off x="3657600" y="64293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Suppose the server is F times faster—that is, S</a:t>
            </a:r>
          </a:p>
          <a:p>
            <a:pPr>
              <a:buFont typeface="Wingdings 3" pitchFamily="18" charset="2"/>
              <a:buNone/>
            </a:pPr>
            <a:r>
              <a:rPr lang="en-US" altLang="zh-CN">
                <a:solidFill>
                  <a:srgbClr val="1E1C11"/>
                </a:solidFill>
                <a:ea typeface="SimSun" pitchFamily="2" charset="-122"/>
              </a:rPr>
              <a:t>= F × M. We can rewrite the formula as</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Energy is saved when this formula produces a</a:t>
            </a:r>
          </a:p>
          <a:p>
            <a:pPr>
              <a:buFont typeface="Wingdings 3" pitchFamily="18" charset="2"/>
              <a:buNone/>
            </a:pPr>
            <a:r>
              <a:rPr lang="en-US" altLang="zh-CN">
                <a:solidFill>
                  <a:srgbClr val="1E1C11"/>
                </a:solidFill>
                <a:ea typeface="SimSun" pitchFamily="2" charset="-122"/>
              </a:rPr>
              <a:t>positive number. The formula is positive if D/B</a:t>
            </a:r>
          </a:p>
          <a:p>
            <a:pPr>
              <a:buFont typeface="Wingdings 3" pitchFamily="18" charset="2"/>
              <a:buNone/>
            </a:pPr>
            <a:r>
              <a:rPr lang="en-US" altLang="zh-CN">
                <a:solidFill>
                  <a:srgbClr val="1E1C11"/>
                </a:solidFill>
                <a:ea typeface="SimSun" pitchFamily="2" charset="-122"/>
              </a:rPr>
              <a:t>is sufficiently small compared with C/M and F</a:t>
            </a:r>
          </a:p>
          <a:p>
            <a:pPr>
              <a:buFont typeface="Wingdings 3" pitchFamily="18" charset="2"/>
              <a:buNone/>
            </a:pPr>
            <a:r>
              <a:rPr lang="en-US" altLang="zh-CN">
                <a:solidFill>
                  <a:srgbClr val="1E1C11"/>
                </a:solidFill>
                <a:ea typeface="SimSun" pitchFamily="2" charset="-122"/>
              </a:rPr>
              <a:t>is sufficiently large. </a:t>
            </a: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pic>
        <p:nvPicPr>
          <p:cNvPr id="150532" name="Picture 2" descr="C:\Documents and Settings\Dandy\桌面\3.bmp"/>
          <p:cNvPicPr>
            <a:picLocks noChangeAspect="1" noChangeArrowheads="1"/>
          </p:cNvPicPr>
          <p:nvPr/>
        </p:nvPicPr>
        <p:blipFill>
          <a:blip r:embed="rId3"/>
          <a:srcRect/>
          <a:stretch>
            <a:fillRect/>
          </a:stretch>
        </p:blipFill>
        <p:spPr bwMode="auto">
          <a:xfrm>
            <a:off x="2071688" y="2714625"/>
            <a:ext cx="4773612" cy="1039813"/>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chess game.</a:t>
            </a:r>
          </a:p>
          <a:p>
            <a:pPr>
              <a:lnSpc>
                <a:spcPct val="90000"/>
              </a:lnSpc>
              <a:buFont typeface="Wingdings 3" pitchFamily="18" charset="2"/>
              <a:buNone/>
            </a:pPr>
            <a:r>
              <a:rPr lang="en-US" altLang="zh-CN">
                <a:solidFill>
                  <a:srgbClr val="1E1C11"/>
                </a:solidFill>
                <a:ea typeface="SimSun" pitchFamily="2" charset="-122"/>
              </a:rPr>
              <a:t>A chessboard has 8 × 8 = 64 positions. Each</a:t>
            </a:r>
          </a:p>
          <a:p>
            <a:pPr>
              <a:lnSpc>
                <a:spcPct val="90000"/>
              </a:lnSpc>
              <a:buFont typeface="Wingdings 3" pitchFamily="18" charset="2"/>
              <a:buNone/>
            </a:pPr>
            <a:r>
              <a:rPr lang="en-US" altLang="zh-CN">
                <a:solidFill>
                  <a:srgbClr val="1E1C11"/>
                </a:solidFill>
                <a:ea typeface="SimSun" pitchFamily="2" charset="-122"/>
              </a:rPr>
              <a:t>player controls 16 pieces at the beginning of</a:t>
            </a:r>
          </a:p>
          <a:p>
            <a:pPr>
              <a:lnSpc>
                <a:spcPct val="90000"/>
              </a:lnSpc>
              <a:buFont typeface="Wingdings 3" pitchFamily="18" charset="2"/>
              <a:buNone/>
            </a:pPr>
            <a:r>
              <a:rPr lang="en-US" altLang="zh-CN">
                <a:solidFill>
                  <a:srgbClr val="1E1C11"/>
                </a:solidFill>
                <a:ea typeface="SimSun" pitchFamily="2" charset="-122"/>
              </a:rPr>
              <a:t>the game. Each piece may be in one of the 64</a:t>
            </a:r>
          </a:p>
          <a:p>
            <a:pPr>
              <a:lnSpc>
                <a:spcPct val="90000"/>
              </a:lnSpc>
              <a:buFont typeface="Wingdings 3" pitchFamily="18" charset="2"/>
              <a:buNone/>
            </a:pPr>
            <a:r>
              <a:rPr lang="en-US" altLang="zh-CN">
                <a:solidFill>
                  <a:srgbClr val="1E1C11"/>
                </a:solidFill>
                <a:ea typeface="SimSun" pitchFamily="2" charset="-122"/>
              </a:rPr>
              <a:t>possible locations and needs 6 bits to</a:t>
            </a:r>
          </a:p>
          <a:p>
            <a:pPr>
              <a:lnSpc>
                <a:spcPct val="90000"/>
              </a:lnSpc>
              <a:buFont typeface="Wingdings 3" pitchFamily="18" charset="2"/>
              <a:buNone/>
            </a:pPr>
            <a:r>
              <a:rPr lang="en-US" altLang="zh-CN">
                <a:solidFill>
                  <a:srgbClr val="1E1C11"/>
                </a:solidFill>
                <a:ea typeface="SimSun" pitchFamily="2" charset="-122"/>
              </a:rPr>
              <a:t>represent the location. To represent a chess</a:t>
            </a:r>
          </a:p>
          <a:p>
            <a:pPr>
              <a:lnSpc>
                <a:spcPct val="90000"/>
              </a:lnSpc>
              <a:buFont typeface="Wingdings 3" pitchFamily="18" charset="2"/>
              <a:buNone/>
            </a:pPr>
            <a:r>
              <a:rPr lang="en-US" altLang="zh-CN">
                <a:solidFill>
                  <a:srgbClr val="1E1C11"/>
                </a:solidFill>
                <a:ea typeface="SimSun" pitchFamily="2" charset="-122"/>
              </a:rPr>
              <a:t>game’s current state, it is sufficient to state</a:t>
            </a:r>
          </a:p>
          <a:p>
            <a:pPr>
              <a:lnSpc>
                <a:spcPct val="90000"/>
              </a:lnSpc>
              <a:buFont typeface="Wingdings 3" pitchFamily="18" charset="2"/>
              <a:buNone/>
            </a:pPr>
            <a:r>
              <a:rPr lang="en-US" altLang="zh-CN">
                <a:solidFill>
                  <a:srgbClr val="1E1C11"/>
                </a:solidFill>
                <a:ea typeface="SimSun" pitchFamily="2" charset="-122"/>
              </a:rPr>
              <a:t>that 6 bits × 32 pieces = 192 bits = 24 bytes;</a:t>
            </a:r>
          </a:p>
          <a:p>
            <a:pPr>
              <a:lnSpc>
                <a:spcPct val="90000"/>
              </a:lnSpc>
              <a:buFont typeface="Wingdings 3" pitchFamily="18" charset="2"/>
              <a:buNone/>
            </a:pPr>
            <a:r>
              <a:rPr lang="en-US" altLang="zh-CN">
                <a:solidFill>
                  <a:srgbClr val="1E1C11"/>
                </a:solidFill>
                <a:ea typeface="SimSun" pitchFamily="2" charset="-122"/>
              </a:rPr>
              <a:t>this is smaller than the size of a typical</a:t>
            </a:r>
          </a:p>
          <a:p>
            <a:pPr>
              <a:lnSpc>
                <a:spcPct val="90000"/>
              </a:lnSpc>
              <a:buFont typeface="Wingdings 3" pitchFamily="18" charset="2"/>
              <a:buNone/>
            </a:pPr>
            <a:r>
              <a:rPr lang="en-US" altLang="zh-CN">
                <a:solidFill>
                  <a:srgbClr val="1E1C11"/>
                </a:solidFill>
                <a:ea typeface="SimSun" pitchFamily="2" charset="-122"/>
              </a:rPr>
              <a:t>wireless packet.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sz="3600" dirty="0">
                <a:ea typeface="+mj-ea"/>
                <a:cs typeface="+mj-cs"/>
              </a:rPr>
              <a:t>sample applications benefiting from offloading</a:t>
            </a:r>
            <a:endParaRPr lang="zh-CN" altLang="en-US" sz="3600" dirty="0">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The amount of computation for chess is very</a:t>
            </a:r>
          </a:p>
          <a:p>
            <a:pPr>
              <a:buFont typeface="Wingdings 3" pitchFamily="18" charset="2"/>
              <a:buNone/>
            </a:pPr>
            <a:r>
              <a:rPr lang="en-US" altLang="zh-CN">
                <a:solidFill>
                  <a:srgbClr val="1E1C11"/>
                </a:solidFill>
                <a:ea typeface="SimSun" pitchFamily="2" charset="-122"/>
              </a:rPr>
              <a:t>large; Claude Shannon and Victor Allis</a:t>
            </a:r>
          </a:p>
          <a:p>
            <a:pPr>
              <a:buFont typeface="Wingdings 3" pitchFamily="18" charset="2"/>
              <a:buNone/>
            </a:pPr>
            <a:r>
              <a:rPr lang="en-US" altLang="zh-CN">
                <a:solidFill>
                  <a:srgbClr val="1E1C11"/>
                </a:solidFill>
                <a:ea typeface="SimSun" pitchFamily="2" charset="-122"/>
              </a:rPr>
              <a:t>estimated the complexity of chess to exceed</a:t>
            </a:r>
          </a:p>
          <a:p>
            <a:pPr>
              <a:buFont typeface="Wingdings 3" pitchFamily="18" charset="2"/>
              <a:buNone/>
            </a:pPr>
            <a:r>
              <a:rPr lang="en-US" altLang="zh-CN">
                <a:solidFill>
                  <a:srgbClr val="1E1C11"/>
                </a:solidFill>
                <a:ea typeface="SimSun" pitchFamily="2" charset="-122"/>
              </a:rPr>
              <a:t>the number of atoms in the universe. Since the</a:t>
            </a:r>
          </a:p>
          <a:p>
            <a:pPr>
              <a:buFont typeface="Wingdings 3" pitchFamily="18" charset="2"/>
              <a:buNone/>
            </a:pPr>
            <a:r>
              <a:rPr lang="en-US" altLang="zh-CN">
                <a:solidFill>
                  <a:srgbClr val="1E1C11"/>
                </a:solidFill>
                <a:ea typeface="SimSun" pitchFamily="2" charset="-122"/>
              </a:rPr>
              <a:t>amount of computation C is extremely large,</a:t>
            </a:r>
          </a:p>
          <a:p>
            <a:pPr>
              <a:buFont typeface="Wingdings 3" pitchFamily="18" charset="2"/>
              <a:buNone/>
            </a:pPr>
            <a:r>
              <a:rPr lang="en-US" altLang="zh-CN">
                <a:solidFill>
                  <a:srgbClr val="1E1C11"/>
                </a:solidFill>
                <a:ea typeface="SimSun" pitchFamily="2" charset="-122"/>
              </a:rPr>
              <a:t>and D is very small, chess provides an example</a:t>
            </a:r>
          </a:p>
          <a:p>
            <a:pPr>
              <a:buFont typeface="Wingdings 3" pitchFamily="18" charset="2"/>
              <a:buNone/>
            </a:pPr>
            <a:r>
              <a:rPr lang="en-US" altLang="zh-CN">
                <a:solidFill>
                  <a:srgbClr val="1E1C11"/>
                </a:solidFill>
                <a:ea typeface="SimSun" pitchFamily="2" charset="-122"/>
              </a:rPr>
              <a:t>where offloading is beneficial for most wireless</a:t>
            </a:r>
          </a:p>
          <a:p>
            <a:pPr>
              <a:buFont typeface="Wingdings 3" pitchFamily="18" charset="2"/>
              <a:buNone/>
            </a:pPr>
            <a:r>
              <a:rPr lang="en-US" altLang="zh-CN">
                <a:solidFill>
                  <a:srgbClr val="1E1C11"/>
                </a:solidFill>
                <a:ea typeface="SimSun" pitchFamily="2" charset="-122"/>
              </a:rPr>
              <a:t>networks.</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sample applications benefiting from offloading</a:t>
            </a:r>
            <a:endParaRPr lang="zh-CN" altLang="en-US" dirty="0">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normAutofit/>
          </a:bodyPr>
          <a:lstStyle/>
          <a:p>
            <a:pPr>
              <a:buFont typeface="Wingdings" pitchFamily="2" charset="2"/>
              <a:buChar char="Ø"/>
            </a:pPr>
            <a:r>
              <a:rPr lang="en-US" altLang="zh-CN">
                <a:solidFill>
                  <a:srgbClr val="1E1C11"/>
                </a:solidFill>
                <a:ea typeface="SimSun" pitchFamily="2" charset="-122"/>
              </a:rPr>
              <a:t>regions like national parks</a:t>
            </a:r>
          </a:p>
          <a:p>
            <a:pPr>
              <a:buFont typeface="Wingdings" pitchFamily="2" charset="2"/>
              <a:buChar char="Ø"/>
            </a:pPr>
            <a:r>
              <a:rPr lang="en-US" altLang="zh-CN">
                <a:solidFill>
                  <a:srgbClr val="1E1C11"/>
                </a:solidFill>
                <a:ea typeface="SimSun" pitchFamily="2" charset="-122"/>
              </a:rPr>
              <a:t>the basement of a building</a:t>
            </a:r>
          </a:p>
          <a:p>
            <a:pPr>
              <a:buFont typeface="Wingdings" pitchFamily="2" charset="2"/>
              <a:buChar char="Ø"/>
            </a:pPr>
            <a:r>
              <a:rPr lang="en-US" altLang="zh-CN">
                <a:solidFill>
                  <a:srgbClr val="1E1C11"/>
                </a:solidFill>
                <a:ea typeface="SimSun" pitchFamily="2" charset="-122"/>
              </a:rPr>
              <a:t>interior of a tunnel,</a:t>
            </a:r>
          </a:p>
          <a:p>
            <a:pPr>
              <a:buFont typeface="Wingdings" pitchFamily="2" charset="2"/>
              <a:buChar char="Ø"/>
            </a:pPr>
            <a:r>
              <a:rPr lang="en-US" altLang="zh-CN">
                <a:solidFill>
                  <a:srgbClr val="1E1C11"/>
                </a:solidFill>
                <a:ea typeface="SimSun" pitchFamily="2" charset="-122"/>
              </a:rPr>
              <a:t>subway.</a:t>
            </a:r>
          </a:p>
          <a:p>
            <a:pPr>
              <a:buFont typeface="Wingdings 3" pitchFamily="18" charset="2"/>
              <a:buNone/>
            </a:pPr>
            <a:r>
              <a:rPr lang="en-US" altLang="zh-CN">
                <a:solidFill>
                  <a:srgbClr val="1E1C11"/>
                </a:solidFill>
                <a:ea typeface="SimSun" pitchFamily="2" charset="-122"/>
              </a:rPr>
              <a:t>In these cases,</a:t>
            </a:r>
          </a:p>
          <a:p>
            <a:pPr>
              <a:buFont typeface="Wingdings 3" pitchFamily="18" charset="2"/>
              <a:buNone/>
            </a:pPr>
            <a:r>
              <a:rPr lang="en-US" altLang="zh-CN">
                <a:solidFill>
                  <a:srgbClr val="1E1C11"/>
                </a:solidFill>
                <a:ea typeface="SimSun" pitchFamily="2" charset="-122"/>
              </a:rPr>
              <a:t>where the value of B in Equation can become</a:t>
            </a:r>
          </a:p>
          <a:p>
            <a:pPr>
              <a:buFont typeface="Wingdings 3" pitchFamily="18" charset="2"/>
              <a:buNone/>
            </a:pPr>
            <a:r>
              <a:rPr lang="en-US" altLang="zh-CN">
                <a:solidFill>
                  <a:srgbClr val="1E1C11"/>
                </a:solidFill>
                <a:ea typeface="SimSun" pitchFamily="2" charset="-122"/>
              </a:rPr>
              <a:t>very small or even zero, cloud computing does</a:t>
            </a:r>
          </a:p>
          <a:p>
            <a:pPr>
              <a:buFont typeface="Wingdings 3" pitchFamily="18" charset="2"/>
              <a:buNone/>
            </a:pPr>
            <a:r>
              <a:rPr lang="en-US" altLang="zh-CN">
                <a:solidFill>
                  <a:srgbClr val="1E1C11"/>
                </a:solidFill>
                <a:ea typeface="SimSun" pitchFamily="2" charset="-122"/>
              </a:rPr>
              <a:t>not save energy. </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rmAutofit fontScale="90000"/>
            <a:scene3d>
              <a:camera prst="orthographicFront"/>
              <a:lightRig rig="soft" dir="t"/>
            </a:scene3d>
            <a:sp3d prstMaterial="softEdge">
              <a:bevelT w="25400" h="25400"/>
            </a:sp3d>
          </a:bodyPr>
          <a:lstStyle/>
          <a:p>
            <a:pPr fontAlgn="auto">
              <a:spcAft>
                <a:spcPts val="0"/>
              </a:spcAft>
              <a:defRPr/>
            </a:pPr>
            <a:r>
              <a:rPr lang="en-US" altLang="zh-CN" sz="4000" dirty="0">
                <a:ea typeface="+mj-ea"/>
                <a:cs typeface="+mj-cs"/>
              </a:rPr>
              <a:t>sample applications not benefiting from offloading</a:t>
            </a:r>
            <a:endParaRPr lang="zh-CN" altLang="en-US" dirty="0">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a:lnSpc>
                <a:spcPct val="90000"/>
              </a:lnSpc>
              <a:buFont typeface="Wingdings 3" pitchFamily="18" charset="2"/>
              <a:buNone/>
            </a:pPr>
            <a:r>
              <a:rPr lang="en-US" altLang="zh-CN" sz="2500">
                <a:solidFill>
                  <a:srgbClr val="1E1C11"/>
                </a:solidFill>
                <a:ea typeface="SimSun" pitchFamily="2" charset="-122"/>
              </a:rPr>
              <a:t>There is a fundamental assumption</a:t>
            </a:r>
          </a:p>
          <a:p>
            <a:pPr>
              <a:lnSpc>
                <a:spcPct val="90000"/>
              </a:lnSpc>
              <a:buFont typeface="Wingdings 3" pitchFamily="18" charset="2"/>
              <a:buNone/>
            </a:pPr>
            <a:r>
              <a:rPr lang="en-US" altLang="zh-CN" sz="2500">
                <a:solidFill>
                  <a:srgbClr val="1E1C11"/>
                </a:solidFill>
                <a:ea typeface="SimSun" pitchFamily="2" charset="-122"/>
              </a:rPr>
              <a:t>under-lying this analysis with the client-server</a:t>
            </a:r>
          </a:p>
          <a:p>
            <a:pPr>
              <a:lnSpc>
                <a:spcPct val="90000"/>
              </a:lnSpc>
              <a:buFont typeface="Wingdings 3" pitchFamily="18" charset="2"/>
              <a:buNone/>
            </a:pPr>
            <a:r>
              <a:rPr lang="en-US" altLang="zh-CN" sz="2500">
                <a:solidFill>
                  <a:srgbClr val="1E1C11"/>
                </a:solidFill>
                <a:ea typeface="SimSun" pitchFamily="2" charset="-122"/>
              </a:rPr>
              <a:t>model: Because the server does not already</a:t>
            </a:r>
          </a:p>
          <a:p>
            <a:pPr>
              <a:lnSpc>
                <a:spcPct val="90000"/>
              </a:lnSpc>
              <a:buFont typeface="Wingdings 3" pitchFamily="18" charset="2"/>
              <a:buNone/>
            </a:pPr>
            <a:r>
              <a:rPr lang="en-US" altLang="zh-CN" sz="2500">
                <a:solidFill>
                  <a:srgbClr val="1E1C11"/>
                </a:solidFill>
                <a:ea typeface="SimSun" pitchFamily="2" charset="-122"/>
              </a:rPr>
              <a:t>contain the data, all the data must be sent to</a:t>
            </a:r>
          </a:p>
          <a:p>
            <a:pPr>
              <a:lnSpc>
                <a:spcPct val="90000"/>
              </a:lnSpc>
              <a:buFont typeface="Wingdings 3" pitchFamily="18" charset="2"/>
              <a:buNone/>
            </a:pPr>
            <a:r>
              <a:rPr lang="en-US" altLang="zh-CN" sz="2500">
                <a:solidFill>
                  <a:srgbClr val="1E1C11"/>
                </a:solidFill>
                <a:ea typeface="SimSun" pitchFamily="2" charset="-122"/>
              </a:rPr>
              <a:t>the service provider. </a:t>
            </a:r>
          </a:p>
          <a:p>
            <a:pPr>
              <a:lnSpc>
                <a:spcPct val="90000"/>
              </a:lnSpc>
              <a:buFont typeface="Wingdings 3" pitchFamily="18" charset="2"/>
              <a:buNone/>
            </a:pPr>
            <a:r>
              <a:rPr lang="en-US" altLang="zh-CN" sz="2500">
                <a:solidFill>
                  <a:srgbClr val="1E1C11"/>
                </a:solidFill>
                <a:ea typeface="SimSun" pitchFamily="2" charset="-122"/>
              </a:rPr>
              <a:t>However, cloud computing changes that</a:t>
            </a:r>
          </a:p>
          <a:p>
            <a:pPr>
              <a:lnSpc>
                <a:spcPct val="90000"/>
              </a:lnSpc>
              <a:buFont typeface="Wingdings 3" pitchFamily="18" charset="2"/>
              <a:buNone/>
            </a:pPr>
            <a:r>
              <a:rPr lang="en-US" altLang="zh-CN" sz="2500">
                <a:solidFill>
                  <a:srgbClr val="1E1C11"/>
                </a:solidFill>
                <a:ea typeface="SimSun" pitchFamily="2" charset="-122"/>
              </a:rPr>
              <a:t>assumption: The cloud stores data and performs</a:t>
            </a:r>
          </a:p>
          <a:p>
            <a:pPr>
              <a:lnSpc>
                <a:spcPct val="90000"/>
              </a:lnSpc>
              <a:buFont typeface="Wingdings 3" pitchFamily="18" charset="2"/>
              <a:buNone/>
            </a:pPr>
            <a:r>
              <a:rPr lang="en-US" altLang="zh-CN" sz="2500">
                <a:solidFill>
                  <a:srgbClr val="1E1C11"/>
                </a:solidFill>
                <a:ea typeface="SimSun" pitchFamily="2" charset="-122"/>
              </a:rPr>
              <a:t>computation on it. For example, services like</a:t>
            </a:r>
          </a:p>
          <a:p>
            <a:pPr>
              <a:lnSpc>
                <a:spcPct val="90000"/>
              </a:lnSpc>
              <a:buFont typeface="Wingdings 3" pitchFamily="18" charset="2"/>
              <a:buNone/>
            </a:pPr>
            <a:r>
              <a:rPr lang="en-US" altLang="zh-CN" sz="2500">
                <a:solidFill>
                  <a:srgbClr val="1E1C11"/>
                </a:solidFill>
                <a:ea typeface="SimSun" pitchFamily="2" charset="-122"/>
              </a:rPr>
              <a:t>Amazon S3 can store data, and Amazon EC2 can</a:t>
            </a:r>
          </a:p>
          <a:p>
            <a:pPr>
              <a:lnSpc>
                <a:spcPct val="90000"/>
              </a:lnSpc>
              <a:buFont typeface="Wingdings 3" pitchFamily="18" charset="2"/>
              <a:buNone/>
            </a:pPr>
            <a:r>
              <a:rPr lang="en-US" altLang="zh-CN" sz="2500">
                <a:solidFill>
                  <a:srgbClr val="1E1C11"/>
                </a:solidFill>
                <a:ea typeface="SimSun" pitchFamily="2" charset="-122"/>
              </a:rPr>
              <a:t>be used to perform computation on the data</a:t>
            </a:r>
          </a:p>
          <a:p>
            <a:pPr>
              <a:lnSpc>
                <a:spcPct val="90000"/>
              </a:lnSpc>
              <a:buFont typeface="Wingdings 3" pitchFamily="18" charset="2"/>
              <a:buNone/>
            </a:pPr>
            <a:r>
              <a:rPr lang="en-US" altLang="zh-CN" sz="2500">
                <a:solidFill>
                  <a:srgbClr val="1E1C11"/>
                </a:solidFill>
                <a:ea typeface="SimSun" pitchFamily="2" charset="-122"/>
              </a:rPr>
              <a:t>stored using S3.</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3" pitchFamily="18" charset="2"/>
              <a:buNone/>
            </a:pP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Making computation offloading more attractive</a:t>
            </a:r>
            <a:endParaRPr lang="zh-CN" altLang="en-US" dirty="0">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a:buFont typeface="Wingdings 3" charset="2"/>
              <a:buNone/>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6676" name="Picture 3" descr="C:\Documents and Settings\Dandy\桌面\2.bmp"/>
          <p:cNvPicPr>
            <a:picLocks noChangeAspect="1" noChangeArrowheads="1"/>
          </p:cNvPicPr>
          <p:nvPr/>
        </p:nvPicPr>
        <p:blipFill>
          <a:blip r:embed="rId2"/>
          <a:srcRect/>
          <a:stretch>
            <a:fillRect/>
          </a:stretch>
        </p:blipFill>
        <p:spPr bwMode="auto">
          <a:xfrm>
            <a:off x="500063" y="1571625"/>
            <a:ext cx="8215312" cy="4071938"/>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p:txBody>
          <a:bodyPr/>
          <a:lstStyle/>
          <a:p>
            <a:pPr>
              <a:lnSpc>
                <a:spcPct val="90000"/>
              </a:lnSpc>
              <a:buFont typeface="Wingdings 3" pitchFamily="18" charset="2"/>
              <a:buNone/>
            </a:pPr>
            <a:r>
              <a:rPr lang="en-US" altLang="zh-CN" sz="2500">
                <a:solidFill>
                  <a:srgbClr val="1E1C11"/>
                </a:solidFill>
                <a:ea typeface="SimSun" pitchFamily="2" charset="-122"/>
              </a:rPr>
              <a:t>Another possible privacy and security solution</a:t>
            </a:r>
          </a:p>
          <a:p>
            <a:pPr>
              <a:lnSpc>
                <a:spcPct val="90000"/>
              </a:lnSpc>
              <a:buFont typeface="Wingdings 3" pitchFamily="18" charset="2"/>
              <a:buNone/>
            </a:pPr>
            <a:r>
              <a:rPr lang="en-US" altLang="zh-CN" sz="2500">
                <a:solidFill>
                  <a:srgbClr val="1E1C11"/>
                </a:solidFill>
                <a:ea typeface="SimSun" pitchFamily="2" charset="-122"/>
              </a:rPr>
              <a:t>is to use a technique called steganography :</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pitchFamily="2" charset="2"/>
              <a:buChar char="Ø"/>
            </a:pPr>
            <a:r>
              <a:rPr lang="en-US" altLang="zh-CN" sz="2500">
                <a:solidFill>
                  <a:srgbClr val="1E1C11"/>
                </a:solidFill>
                <a:ea typeface="SimSun" pitchFamily="2" charset="-122"/>
              </a:rPr>
              <a:t>Multimedia content like images and videos</a:t>
            </a:r>
          </a:p>
          <a:p>
            <a:pPr>
              <a:lnSpc>
                <a:spcPct val="90000"/>
              </a:lnSpc>
              <a:buFont typeface="Wingdings 3" pitchFamily="18" charset="2"/>
              <a:buNone/>
            </a:pPr>
            <a:r>
              <a:rPr lang="en-US" altLang="zh-CN" sz="2500">
                <a:solidFill>
                  <a:srgbClr val="1E1C11"/>
                </a:solidFill>
                <a:ea typeface="SimSun" pitchFamily="2" charset="-122"/>
              </a:rPr>
              <a:t>have significant redundancy. This makes it</a:t>
            </a:r>
          </a:p>
          <a:p>
            <a:pPr>
              <a:lnSpc>
                <a:spcPct val="90000"/>
              </a:lnSpc>
              <a:buFont typeface="Wingdings 3" pitchFamily="18" charset="2"/>
              <a:buNone/>
            </a:pPr>
            <a:r>
              <a:rPr lang="en-US" altLang="zh-CN" sz="2500">
                <a:solidFill>
                  <a:srgbClr val="1E1C11"/>
                </a:solidFill>
                <a:ea typeface="SimSun" pitchFamily="2" charset="-122"/>
              </a:rPr>
              <a:t>possible to hide data in multimedia using</a:t>
            </a:r>
          </a:p>
          <a:p>
            <a:pPr>
              <a:lnSpc>
                <a:spcPct val="90000"/>
              </a:lnSpc>
              <a:buFont typeface="Wingdings 3" pitchFamily="18" charset="2"/>
              <a:buNone/>
            </a:pPr>
            <a:r>
              <a:rPr lang="en-US" altLang="zh-CN" sz="2500">
                <a:solidFill>
                  <a:srgbClr val="1E1C11"/>
                </a:solidFill>
                <a:ea typeface="SimSun" pitchFamily="2" charset="-122"/>
              </a:rPr>
              <a:t>steganography.</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pitchFamily="2" charset="2"/>
              <a:buChar char="Ø"/>
            </a:pPr>
            <a:r>
              <a:rPr lang="en-US" altLang="zh-CN" sz="2500">
                <a:solidFill>
                  <a:srgbClr val="1E1C11"/>
                </a:solidFill>
                <a:ea typeface="SimSun" pitchFamily="2" charset="-122"/>
              </a:rPr>
              <a:t>Steganographic techniques can be used to</a:t>
            </a:r>
          </a:p>
          <a:p>
            <a:pPr>
              <a:lnSpc>
                <a:spcPct val="90000"/>
              </a:lnSpc>
              <a:buFont typeface="Wingdings 3" pitchFamily="18" charset="2"/>
              <a:buNone/>
            </a:pPr>
            <a:r>
              <a:rPr lang="en-US" altLang="zh-CN" sz="2500">
                <a:solidFill>
                  <a:srgbClr val="1E1C11"/>
                </a:solidFill>
                <a:ea typeface="SimSun" pitchFamily="2" charset="-122"/>
              </a:rPr>
              <a:t>transform the data before storage so that</a:t>
            </a:r>
          </a:p>
          <a:p>
            <a:pPr>
              <a:lnSpc>
                <a:spcPct val="90000"/>
              </a:lnSpc>
              <a:buFont typeface="Wingdings 3" pitchFamily="18" charset="2"/>
              <a:buNone/>
            </a:pPr>
            <a:r>
              <a:rPr lang="en-US" altLang="zh-CN" sz="2500">
                <a:solidFill>
                  <a:srgbClr val="1E1C11"/>
                </a:solidFill>
                <a:ea typeface="SimSun" pitchFamily="2" charset="-122"/>
              </a:rPr>
              <a:t>operations can still be performed on the data.</a:t>
            </a:r>
          </a:p>
          <a:p>
            <a:pPr>
              <a:lnSpc>
                <a:spcPct val="90000"/>
              </a:lnSpc>
            </a:pP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pPr>
              <a:buFont typeface="Arial" charset="0"/>
              <a:buChar char="•"/>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8724" name="Picture 2" descr="C:\Documents and Settings\Dandy\桌面\1.bmp"/>
          <p:cNvPicPr>
            <a:picLocks noChangeAspect="1" noChangeArrowheads="1"/>
          </p:cNvPicPr>
          <p:nvPr/>
        </p:nvPicPr>
        <p:blipFill>
          <a:blip r:embed="rId2"/>
          <a:srcRect/>
          <a:stretch>
            <a:fillRect/>
          </a:stretch>
        </p:blipFill>
        <p:spPr bwMode="auto">
          <a:xfrm>
            <a:off x="428625" y="1571625"/>
            <a:ext cx="8286750" cy="442912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Performing encryption or steganographic</a:t>
            </a:r>
          </a:p>
          <a:p>
            <a:pPr>
              <a:buFont typeface="Wingdings 3" pitchFamily="18" charset="2"/>
              <a:buNone/>
            </a:pPr>
            <a:r>
              <a:rPr lang="en-US" altLang="zh-CN">
                <a:solidFill>
                  <a:srgbClr val="1E1C11"/>
                </a:solidFill>
                <a:ea typeface="SimSun" pitchFamily="2" charset="-122"/>
              </a:rPr>
              <a:t>techniques before sending data to the cloud</a:t>
            </a:r>
          </a:p>
          <a:p>
            <a:pPr>
              <a:buFont typeface="Wingdings 3" pitchFamily="18" charset="2"/>
              <a:buNone/>
            </a:pPr>
            <a:r>
              <a:rPr lang="en-US" altLang="zh-CN">
                <a:solidFill>
                  <a:srgbClr val="1E1C11"/>
                </a:solidFill>
                <a:ea typeface="SimSun" pitchFamily="2" charset="-122"/>
              </a:rPr>
              <a:t>requires some additional processing on the</a:t>
            </a:r>
          </a:p>
          <a:p>
            <a:pPr>
              <a:buFont typeface="Wingdings 3" pitchFamily="18" charset="2"/>
              <a:buNone/>
            </a:pPr>
            <a:r>
              <a:rPr lang="en-US" altLang="zh-CN">
                <a:solidFill>
                  <a:srgbClr val="1E1C11"/>
                </a:solidFill>
                <a:ea typeface="SimSun" pitchFamily="2" charset="-122"/>
              </a:rPr>
              <a:t>mobile system. So the formula become:</a:t>
            </a:r>
          </a:p>
          <a:p>
            <a:pPr>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9748" name="Picture 2" descr="C:\Documents and Settings\Dandy\桌面\1.bmp"/>
          <p:cNvPicPr>
            <a:picLocks noChangeAspect="1" noChangeArrowheads="1"/>
          </p:cNvPicPr>
          <p:nvPr/>
        </p:nvPicPr>
        <p:blipFill>
          <a:blip r:embed="rId2"/>
          <a:srcRect/>
          <a:stretch>
            <a:fillRect/>
          </a:stretch>
        </p:blipFill>
        <p:spPr bwMode="auto">
          <a:xfrm>
            <a:off x="1928813" y="4071938"/>
            <a:ext cx="4429125" cy="1071562"/>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a:lnSpc>
                <a:spcPct val="90000"/>
              </a:lnSpc>
              <a:buFont typeface="Wingdings" pitchFamily="2" charset="2"/>
              <a:buChar char="Ø"/>
            </a:pPr>
            <a:r>
              <a:rPr lang="en-US" altLang="zh-CN" sz="2500">
                <a:solidFill>
                  <a:srgbClr val="1E1C11"/>
                </a:solidFill>
                <a:ea typeface="SimSun" pitchFamily="2" charset="-122"/>
              </a:rPr>
              <a:t>cloud computing can potentially save energy</a:t>
            </a:r>
          </a:p>
          <a:p>
            <a:pPr>
              <a:lnSpc>
                <a:spcPct val="90000"/>
              </a:lnSpc>
              <a:buFont typeface="Wingdings 3" pitchFamily="18" charset="2"/>
              <a:buNone/>
            </a:pPr>
            <a:r>
              <a:rPr lang="en-US" altLang="zh-CN" sz="2500">
                <a:solidFill>
                  <a:srgbClr val="1E1C11"/>
                </a:solidFill>
                <a:ea typeface="SimSun" pitchFamily="2" charset="-122"/>
              </a:rPr>
              <a:t>for mobile users.</a:t>
            </a:r>
          </a:p>
          <a:p>
            <a:pPr>
              <a:lnSpc>
                <a:spcPct val="90000"/>
              </a:lnSpc>
              <a:buFont typeface="Wingdings" pitchFamily="2" charset="2"/>
              <a:buChar char="Ø"/>
            </a:pPr>
            <a:r>
              <a:rPr lang="en-US" altLang="zh-CN" sz="2500">
                <a:solidFill>
                  <a:srgbClr val="1E1C11"/>
                </a:solidFill>
                <a:ea typeface="SimSun" pitchFamily="2" charset="-122"/>
              </a:rPr>
              <a:t>not all applications are energy</a:t>
            </a:r>
          </a:p>
          <a:p>
            <a:pPr>
              <a:lnSpc>
                <a:spcPct val="90000"/>
              </a:lnSpc>
              <a:buFont typeface="Wingdings 3" pitchFamily="18" charset="2"/>
              <a:buNone/>
            </a:pPr>
            <a:r>
              <a:rPr lang="en-US" altLang="zh-CN" sz="2500">
                <a:solidFill>
                  <a:srgbClr val="1E1C11"/>
                </a:solidFill>
                <a:ea typeface="SimSun" pitchFamily="2" charset="-122"/>
              </a:rPr>
              <a:t>efficient when migrated to the cloud. </a:t>
            </a:r>
          </a:p>
          <a:p>
            <a:pPr>
              <a:lnSpc>
                <a:spcPct val="90000"/>
              </a:lnSpc>
              <a:buFont typeface="Wingdings" pitchFamily="2" charset="2"/>
              <a:buChar char="Ø"/>
            </a:pPr>
            <a:r>
              <a:rPr lang="en-US" altLang="zh-CN" sz="2500">
                <a:solidFill>
                  <a:srgbClr val="1E1C11"/>
                </a:solidFill>
                <a:ea typeface="SimSun" pitchFamily="2" charset="-122"/>
              </a:rPr>
              <a:t>cloud computing services would be</a:t>
            </a:r>
          </a:p>
          <a:p>
            <a:pPr>
              <a:lnSpc>
                <a:spcPct val="90000"/>
              </a:lnSpc>
              <a:buFont typeface="Wingdings 3" pitchFamily="18" charset="2"/>
              <a:buNone/>
            </a:pPr>
            <a:r>
              <a:rPr lang="en-US" altLang="zh-CN" sz="2500">
                <a:solidFill>
                  <a:srgbClr val="1E1C11"/>
                </a:solidFill>
                <a:ea typeface="SimSun" pitchFamily="2" charset="-122"/>
              </a:rPr>
              <a:t>significantly different from cloud services for</a:t>
            </a:r>
          </a:p>
          <a:p>
            <a:pPr>
              <a:lnSpc>
                <a:spcPct val="90000"/>
              </a:lnSpc>
              <a:buFont typeface="Wingdings 3" pitchFamily="18" charset="2"/>
              <a:buNone/>
            </a:pPr>
            <a:r>
              <a:rPr lang="en-US" altLang="zh-CN" sz="2500">
                <a:solidFill>
                  <a:srgbClr val="1E1C11"/>
                </a:solidFill>
                <a:ea typeface="SimSun" pitchFamily="2" charset="-122"/>
              </a:rPr>
              <a:t>desktops because they must offer energy</a:t>
            </a:r>
          </a:p>
          <a:p>
            <a:pPr>
              <a:lnSpc>
                <a:spcPct val="90000"/>
              </a:lnSpc>
              <a:buFont typeface="Wingdings 3" pitchFamily="18" charset="2"/>
              <a:buNone/>
            </a:pPr>
            <a:r>
              <a:rPr lang="en-US" altLang="zh-CN" sz="2500">
                <a:solidFill>
                  <a:srgbClr val="1E1C11"/>
                </a:solidFill>
                <a:ea typeface="SimSun" pitchFamily="2" charset="-122"/>
              </a:rPr>
              <a:t>savings. </a:t>
            </a:r>
          </a:p>
          <a:p>
            <a:pPr>
              <a:lnSpc>
                <a:spcPct val="90000"/>
              </a:lnSpc>
              <a:buFont typeface="Wingdings" pitchFamily="2" charset="2"/>
              <a:buChar char="Ø"/>
            </a:pPr>
            <a:r>
              <a:rPr lang="en-US" altLang="zh-CN" sz="2500">
                <a:solidFill>
                  <a:srgbClr val="1E1C11"/>
                </a:solidFill>
                <a:ea typeface="SimSun" pitchFamily="2" charset="-122"/>
              </a:rPr>
              <a:t>The services should consider the energy</a:t>
            </a:r>
          </a:p>
          <a:p>
            <a:pPr>
              <a:lnSpc>
                <a:spcPct val="90000"/>
              </a:lnSpc>
              <a:buFont typeface="Wingdings 3" pitchFamily="18" charset="2"/>
              <a:buNone/>
            </a:pPr>
            <a:r>
              <a:rPr lang="en-US" altLang="zh-CN" sz="2500">
                <a:solidFill>
                  <a:srgbClr val="1E1C11"/>
                </a:solidFill>
                <a:ea typeface="SimSun" pitchFamily="2" charset="-122"/>
              </a:rPr>
              <a:t>overhead for privacy, security, reliability,</a:t>
            </a:r>
          </a:p>
          <a:p>
            <a:pPr>
              <a:lnSpc>
                <a:spcPct val="90000"/>
              </a:lnSpc>
              <a:buFont typeface="Wingdings 3" pitchFamily="18" charset="2"/>
              <a:buNone/>
            </a:pPr>
            <a:r>
              <a:rPr lang="en-US" altLang="zh-CN" sz="2500">
                <a:solidFill>
                  <a:srgbClr val="1E1C11"/>
                </a:solidFill>
                <a:ea typeface="SimSun" pitchFamily="2" charset="-122"/>
              </a:rPr>
              <a:t>and data communication before offloading. </a:t>
            </a: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Conclusion</a:t>
            </a:r>
            <a:endParaRPr lang="zh-CN" altLang="en-US" dirty="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Auditing, monitoring and risk management</a:t>
            </a:r>
          </a:p>
        </p:txBody>
      </p:sp>
      <p:sp>
        <p:nvSpPr>
          <p:cNvPr id="78851" name="Content Placeholder 2"/>
          <p:cNvSpPr>
            <a:spLocks noGrp="1"/>
          </p:cNvSpPr>
          <p:nvPr>
            <p:ph idx="1"/>
          </p:nvPr>
        </p:nvSpPr>
        <p:spPr/>
        <p:txBody>
          <a:bodyPr/>
          <a:lstStyle/>
          <a:p>
            <a:pPr eaLnBrk="1" hangingPunct="1">
              <a:lnSpc>
                <a:spcPct val="90000"/>
              </a:lnSpc>
            </a:pPr>
            <a:r>
              <a:rPr lang="en-US">
                <a:solidFill>
                  <a:srgbClr val="1E1C11"/>
                </a:solidFill>
                <a:ea typeface="ＭＳ Ｐゴシック" pitchFamily="34" charset="-128"/>
              </a:rPr>
              <a:t>How can organizations monitor their CSP and provide assurance to relevant stakeholders that privacy requirements are met when their PII is in the cloud?</a:t>
            </a:r>
          </a:p>
          <a:p>
            <a:pPr eaLnBrk="1" hangingPunct="1">
              <a:lnSpc>
                <a:spcPct val="90000"/>
              </a:lnSpc>
            </a:pPr>
            <a:r>
              <a:rPr lang="en-GB">
                <a:solidFill>
                  <a:srgbClr val="1E1C11"/>
                </a:solidFill>
                <a:ea typeface="ＭＳ Ｐゴシック" pitchFamily="34" charset="-128"/>
              </a:rPr>
              <a:t>Are they regularly audited?  </a:t>
            </a:r>
          </a:p>
          <a:p>
            <a:pPr eaLnBrk="1" hangingPunct="1">
              <a:lnSpc>
                <a:spcPct val="90000"/>
              </a:lnSpc>
            </a:pPr>
            <a:r>
              <a:rPr lang="en-GB">
                <a:solidFill>
                  <a:srgbClr val="1E1C11"/>
                </a:solidFill>
                <a:ea typeface="ＭＳ Ｐゴシック" pitchFamily="34" charset="-128"/>
              </a:rPr>
              <a:t>What happens in the event of an incident?</a:t>
            </a:r>
          </a:p>
          <a:p>
            <a:pPr eaLnBrk="1" hangingPunct="1">
              <a:lnSpc>
                <a:spcPct val="90000"/>
              </a:lnSpc>
            </a:pPr>
            <a:r>
              <a:rPr lang="en-GB">
                <a:solidFill>
                  <a:srgbClr val="1E1C11"/>
                </a:solidFill>
                <a:ea typeface="ＭＳ Ｐゴシック" pitchFamily="34" charset="-128"/>
              </a:rPr>
              <a:t>If business-critical processes are migrated to a cloud computing model, internal security processes need to evolve to allow multiple cloud providers to participate in those processes, as needed. </a:t>
            </a:r>
          </a:p>
          <a:p>
            <a:pPr lvl="1" eaLnBrk="1" hangingPunct="1">
              <a:lnSpc>
                <a:spcPct val="90000"/>
              </a:lnSpc>
            </a:pPr>
            <a:r>
              <a:rPr lang="en-GB">
                <a:solidFill>
                  <a:srgbClr val="1E1C11"/>
                </a:solidFill>
                <a:ea typeface="ＭＳ Ｐゴシック" pitchFamily="34" charset="-128"/>
              </a:rPr>
              <a:t>These include processes such as security monitoring, auditing, forensics, incident response, and business continuity</a:t>
            </a:r>
          </a:p>
          <a:p>
            <a:pPr eaLnBrk="1" hangingPunct="1">
              <a:lnSpc>
                <a:spcPct val="90000"/>
              </a:lnSpc>
            </a:pPr>
            <a:endParaRPr lang="en-US">
              <a:solidFill>
                <a:srgbClr val="1E1C11"/>
              </a:solidFill>
              <a:ea typeface="ＭＳ Ｐゴシック" pitchFamily="34" charset="-128"/>
            </a:endParaRPr>
          </a:p>
          <a:p>
            <a:pPr eaLnBrk="1" hangingPunct="1">
              <a:lnSpc>
                <a:spcPct val="90000"/>
              </a:lnSpc>
            </a:pPr>
            <a:endParaRPr lang="en-US">
              <a:solidFill>
                <a:srgbClr val="1E1C11"/>
              </a:solidFill>
              <a:ea typeface="ＭＳ Ｐゴシック" pitchFamily="34" charset="-128"/>
            </a:endParaRPr>
          </a:p>
          <a:p>
            <a:pPr eaLnBrk="1" hangingPunct="1">
              <a:lnSpc>
                <a:spcPct val="90000"/>
              </a:lnSpc>
            </a:pPr>
            <a:endParaRPr lang="en-US">
              <a:solidFill>
                <a:srgbClr val="1E1C11"/>
              </a:solidFill>
              <a:ea typeface="ＭＳ Ｐゴシック" pitchFamily="34" charset="-128"/>
            </a:endParaRPr>
          </a:p>
        </p:txBody>
      </p:sp>
      <p:sp>
        <p:nvSpPr>
          <p:cNvPr id="78852" name="Slide Number Placeholder 3"/>
          <p:cNvSpPr>
            <a:spLocks noGrp="1"/>
          </p:cNvSpPr>
          <p:nvPr>
            <p:ph type="sldNum" sz="quarter" idx="10"/>
          </p:nvPr>
        </p:nvSpPr>
        <p:spPr bwMode="auto">
          <a:noFill/>
          <a:ln>
            <a:miter lim="800000"/>
            <a:headEnd/>
            <a:tailEnd/>
          </a:ln>
        </p:spPr>
        <p:txBody>
          <a:bodyPr/>
          <a:lstStyle/>
          <a:p>
            <a:fld id="{B1E88B4E-9823-45B0-AC7D-E1E508C6101F}" type="slidenum">
              <a:rPr lang="en-US"/>
              <a:pPr/>
              <a:t>8</a:t>
            </a:fld>
            <a:endParaRPr lang="en-US"/>
          </a:p>
        </p:txBody>
      </p:sp>
      <p:sp>
        <p:nvSpPr>
          <p:cNvPr id="78853" name="Rectangle 4"/>
          <p:cNvSpPr>
            <a:spLocks noChangeArrowheads="1"/>
          </p:cNvSpPr>
          <p:nvPr/>
        </p:nvSpPr>
        <p:spPr bwMode="auto">
          <a:xfrm>
            <a:off x="36576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a:buFont typeface="Wingdings 3" charset="2"/>
              <a:buNone/>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Conclusion</a:t>
            </a:r>
            <a:endParaRPr lang="zh-CN" altLang="en-US" dirty="0">
              <a:ea typeface="+mj-ea"/>
              <a:cs typeface="+mj-cs"/>
            </a:endParaRPr>
          </a:p>
        </p:txBody>
      </p:sp>
      <p:pic>
        <p:nvPicPr>
          <p:cNvPr id="161796" name="Picture 2" descr="C:\Documents and Settings\Dandy\桌面\1.bmp"/>
          <p:cNvPicPr>
            <a:picLocks noChangeAspect="1" noChangeArrowheads="1"/>
          </p:cNvPicPr>
          <p:nvPr/>
        </p:nvPicPr>
        <p:blipFill>
          <a:blip r:embed="rId2"/>
          <a:srcRect/>
          <a:stretch>
            <a:fillRect/>
          </a:stretch>
        </p:blipFill>
        <p:spPr bwMode="auto">
          <a:xfrm>
            <a:off x="500063" y="1500188"/>
            <a:ext cx="8143875" cy="4500562"/>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
          <p:cNvSpPr>
            <a:spLocks noGrp="1" noChangeArrowheads="1"/>
          </p:cNvSpPr>
          <p:nvPr>
            <p:ph type="ctrTitle"/>
          </p:nvPr>
        </p:nvSpPr>
        <p:spPr>
          <a:xfrm>
            <a:off x="762000" y="1600200"/>
            <a:ext cx="7607300" cy="1292225"/>
          </a:xfrm>
        </p:spPr>
        <p:txBody>
          <a:bodyPr lIns="0" tIns="0" rIns="0" bIns="0" anchor="t"/>
          <a:lstStyle/>
          <a:p>
            <a:pPr>
              <a:lnSpc>
                <a:spcPct val="95000"/>
              </a:lnSpc>
            </a:pPr>
            <a:r>
              <a:rPr lang="en-US" sz="4300">
                <a:solidFill>
                  <a:srgbClr val="000000"/>
                </a:solidFill>
                <a:latin typeface="Arial" pitchFamily="34" charset="0"/>
                <a:ea typeface="ＭＳ Ｐゴシック" pitchFamily="34" charset="-128"/>
              </a:rPr>
              <a:t>Bandwidth Measurements for VMs in Cloud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MOTIVATION</a:t>
            </a:r>
          </a:p>
        </p:txBody>
      </p:sp>
      <p:sp>
        <p:nvSpPr>
          <p:cNvPr id="3074" name="Rectangle 2"/>
          <p:cNvSpPr>
            <a:spLocks noGrp="1" noChangeArrowheads="1"/>
          </p:cNvSpPr>
          <p:nvPr>
            <p:ph type="body" idx="1"/>
          </p:nvPr>
        </p:nvSpPr>
        <p:spPr>
          <a:xfrm>
            <a:off x="234950" y="1641475"/>
            <a:ext cx="8674100" cy="4930775"/>
          </a:xfrm>
        </p:spPr>
        <p:txBody>
          <a:bodyPr lIns="0" tIns="0" rIns="0" bIns="0">
            <a:normAutofit/>
          </a:bodyPr>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Many applications are being deployed in cloud to leverage the scalability provided by the cloud providers.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Tools provided by the cloud providers do not give performance metrics from the network perspective.</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Network topology is not exposed to the cloud users and the applications consider all network links to be homogeneous.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Metrics such as available bandwidth, latency etc. will be more useful to the cloud users.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Experimental Evaluation</a:t>
            </a:r>
          </a:p>
        </p:txBody>
      </p:sp>
      <p:sp>
        <p:nvSpPr>
          <p:cNvPr id="4098" name="Rectangle 2"/>
          <p:cNvSpPr>
            <a:spLocks noGrp="1" noChangeArrowheads="1"/>
          </p:cNvSpPr>
          <p:nvPr>
            <p:ph type="body" idx="1"/>
          </p:nvPr>
        </p:nvSpPr>
        <p:spPr>
          <a:xfrm>
            <a:off x="234950" y="1641475"/>
            <a:ext cx="8674100" cy="4930775"/>
          </a:xfrm>
        </p:spPr>
        <p:txBody>
          <a:bodyPr lIns="0" tIns="0" rIns="0" bIns="0">
            <a:normAutofit/>
          </a:bodyPr>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Set up</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19 EC2 small instances (US East)</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342 links between VMs</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Ubuntu 10.04 server version</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 Centralized Scheduler for starting Iperf clients</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Predefined serialized schedule file at each VM instance.</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Schedule file contains a time stamp along with the nodes that should communicate for a single reading.</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Iperf - Network testing tool to measure the network        </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throughput between end hosts.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Experimental Evaluation</a:t>
            </a:r>
          </a:p>
        </p:txBody>
      </p:sp>
      <p:sp>
        <p:nvSpPr>
          <p:cNvPr id="5122" name="Rectangle 2"/>
          <p:cNvSpPr>
            <a:spLocks noGrp="1" noChangeArrowheads="1"/>
          </p:cNvSpPr>
          <p:nvPr>
            <p:ph type="body" idx="1"/>
          </p:nvPr>
        </p:nvSpPr>
        <p:spPr>
          <a:xfrm>
            <a:off x="222250" y="1646238"/>
            <a:ext cx="8699500" cy="4937125"/>
          </a:xfrm>
        </p:spPr>
        <p:txBody>
          <a:bodyPr lIns="0" tIns="0" rIns="0" bIns="0">
            <a:normAutofit/>
          </a:bodyPr>
          <a:lstStyle/>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Iperf takes 6 seconds to get a reading for a single link.</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Each round of measurement takes around 30 minutes for finding available bandwidth for all 342 links.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Total 5 rounds in total</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Throughput matrix: Matrix containing estimated values for available bandwidth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Bandwidth Estimation</a:t>
            </a:r>
          </a:p>
        </p:txBody>
      </p:sp>
      <p:sp>
        <p:nvSpPr>
          <p:cNvPr id="166915"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CDF of link bandwidth estimation for all the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Used throughput matrix having estimated 342 values.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All links in clouds are not homogeneous.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Only 10% of the links have available bandwidth less than 400Mbps. </a:t>
            </a:r>
          </a:p>
        </p:txBody>
      </p:sp>
      <p:sp>
        <p:nvSpPr>
          <p:cNvPr id="166916"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6917" name="Picture 5"/>
          <p:cNvPicPr>
            <a:picLocks noChangeAspect="1" noChangeArrowheads="1"/>
          </p:cNvPicPr>
          <p:nvPr/>
        </p:nvPicPr>
        <p:blipFill>
          <a:blip r:embed="rId2"/>
          <a:srcRect/>
          <a:stretch>
            <a:fillRect/>
          </a:stretch>
        </p:blipFill>
        <p:spPr bwMode="auto">
          <a:xfrm>
            <a:off x="4479925" y="1579563"/>
            <a:ext cx="4260850" cy="4557712"/>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Bandwidth Variation Estimation</a:t>
            </a:r>
          </a:p>
        </p:txBody>
      </p:sp>
      <p:sp>
        <p:nvSpPr>
          <p:cNvPr id="167939" name="Rectangle 2"/>
          <p:cNvSpPr>
            <a:spLocks noGrp="1" noChangeArrowheads="1"/>
          </p:cNvSpPr>
          <p:nvPr>
            <p:ph type="body" sz="half" idx="1"/>
          </p:nvPr>
        </p:nvSpPr>
        <p:spPr>
          <a:xfrm>
            <a:off x="234950" y="1641475"/>
            <a:ext cx="4116388" cy="493077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CDF of link bandwidth variation across all the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Bandwidth range of a link defined as the difference between the max and min value across all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For most of the links, bandwidth is consistent across time. Only 20% links have variation of more than 200 Mbps. </a:t>
            </a:r>
          </a:p>
        </p:txBody>
      </p:sp>
      <p:sp>
        <p:nvSpPr>
          <p:cNvPr id="167940"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7941" name="Picture 5"/>
          <p:cNvPicPr>
            <a:picLocks noChangeAspect="1" noChangeArrowheads="1"/>
          </p:cNvPicPr>
          <p:nvPr/>
        </p:nvPicPr>
        <p:blipFill>
          <a:blip r:embed="rId2"/>
          <a:srcRect/>
          <a:stretch>
            <a:fillRect/>
          </a:stretch>
        </p:blipFill>
        <p:spPr bwMode="auto">
          <a:xfrm>
            <a:off x="4664075" y="1763713"/>
            <a:ext cx="4102100" cy="4522787"/>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
          <p:cNvSpPr>
            <a:spLocks noGrp="1" noChangeArrowheads="1"/>
          </p:cNvSpPr>
          <p:nvPr>
            <p:ph type="title"/>
          </p:nvPr>
        </p:nvSpPr>
        <p:spPr>
          <a:xfrm>
            <a:off x="222250" y="274638"/>
            <a:ext cx="8699500" cy="822325"/>
          </a:xfrm>
        </p:spPr>
        <p:txBody>
          <a:bodyPr lIns="0" tIns="0" rIns="0" bIns="0" anchor="t"/>
          <a:lstStyle/>
          <a:p>
            <a:pPr algn="l">
              <a:lnSpc>
                <a:spcPct val="95000"/>
              </a:lnSpc>
            </a:pPr>
            <a:r>
              <a:rPr lang="en-US" sz="3900">
                <a:solidFill>
                  <a:srgbClr val="000000"/>
                </a:solidFill>
                <a:latin typeface="Arial" pitchFamily="34" charset="0"/>
                <a:ea typeface="ＭＳ Ｐゴシック" pitchFamily="34" charset="-128"/>
              </a:rPr>
              <a:t>Virtual Machine Performance</a:t>
            </a:r>
          </a:p>
        </p:txBody>
      </p:sp>
      <p:sp>
        <p:nvSpPr>
          <p:cNvPr id="168963"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available download/upload bandwidth of all machines for a single round</a:t>
            </a:r>
            <a:endParaRPr lang="en-US">
              <a:ea typeface="ＭＳ Ｐゴシック" pitchFamily="34" charset="-128"/>
            </a:endParaRPr>
          </a:p>
          <a:p>
            <a:pPr marL="0" indent="0">
              <a:lnSpc>
                <a:spcPct val="95000"/>
              </a:lnSpc>
              <a:spcBef>
                <a:spcPct val="0"/>
              </a:spcBef>
              <a:buFont typeface="Arial" pitchFamily="34" charset="0"/>
              <a:buNone/>
            </a:pPr>
            <a:endParaRPr lang="en-US" sz="2400">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Almost all the machines have average available bandwidth more than 400 Mbps. </a:t>
            </a:r>
          </a:p>
        </p:txBody>
      </p:sp>
      <p:sp>
        <p:nvSpPr>
          <p:cNvPr id="168964"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8965" name="Picture 5"/>
          <p:cNvPicPr>
            <a:picLocks noChangeAspect="1" noChangeArrowheads="1"/>
          </p:cNvPicPr>
          <p:nvPr/>
        </p:nvPicPr>
        <p:blipFill>
          <a:blip r:embed="rId2"/>
          <a:srcRect/>
          <a:stretch>
            <a:fillRect/>
          </a:stretch>
        </p:blipFill>
        <p:spPr bwMode="auto">
          <a:xfrm>
            <a:off x="4664075" y="1489075"/>
            <a:ext cx="3948113" cy="478155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
          <p:cNvSpPr>
            <a:spLocks noGrp="1" noChangeArrowheads="1"/>
          </p:cNvSpPr>
          <p:nvPr>
            <p:ph type="title"/>
          </p:nvPr>
        </p:nvSpPr>
        <p:spPr>
          <a:xfrm>
            <a:off x="222250" y="274638"/>
            <a:ext cx="8699500" cy="822325"/>
          </a:xfrm>
        </p:spPr>
        <p:txBody>
          <a:bodyPr lIns="0" tIns="0" rIns="0" bIns="0" anchor="t"/>
          <a:lstStyle/>
          <a:p>
            <a:pPr algn="l">
              <a:lnSpc>
                <a:spcPct val="95000"/>
              </a:lnSpc>
            </a:pPr>
            <a:r>
              <a:rPr lang="en-US" sz="3900">
                <a:solidFill>
                  <a:srgbClr val="000000"/>
                </a:solidFill>
                <a:latin typeface="Arial" pitchFamily="34" charset="0"/>
                <a:ea typeface="ＭＳ Ｐゴシック" pitchFamily="34" charset="-128"/>
              </a:rPr>
              <a:t>Virtual Machine Performance</a:t>
            </a:r>
          </a:p>
        </p:txBody>
      </p:sp>
      <p:sp>
        <p:nvSpPr>
          <p:cNvPr id="169987"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average available download/ upload bandwidth and its range for each machine across all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Almost all the machines have average download/ upload bandwidth more than 400 Mbps.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Some VMs (1, 4, 7) have large available bandwidth variation.</a:t>
            </a:r>
          </a:p>
        </p:txBody>
      </p:sp>
      <p:sp>
        <p:nvSpPr>
          <p:cNvPr id="169988"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9989" name="Picture 5"/>
          <p:cNvPicPr>
            <a:picLocks noChangeAspect="1" noChangeArrowheads="1"/>
          </p:cNvPicPr>
          <p:nvPr/>
        </p:nvPicPr>
        <p:blipFill>
          <a:blip r:embed="rId2"/>
          <a:srcRect/>
          <a:stretch>
            <a:fillRect/>
          </a:stretch>
        </p:blipFill>
        <p:spPr bwMode="auto">
          <a:xfrm>
            <a:off x="4297363" y="2128838"/>
            <a:ext cx="4430712" cy="4219575"/>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CONCLUSIONS</a:t>
            </a:r>
          </a:p>
        </p:txBody>
      </p:sp>
      <p:sp>
        <p:nvSpPr>
          <p:cNvPr id="21507" name="Rectangle 2"/>
          <p:cNvSpPr>
            <a:spLocks noGrp="1" noChangeArrowheads="1"/>
          </p:cNvSpPr>
          <p:nvPr>
            <p:ph type="body" idx="1"/>
          </p:nvPr>
        </p:nvSpPr>
        <p:spPr>
          <a:xfrm>
            <a:off x="222250" y="1646238"/>
            <a:ext cx="8699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Focussed on available bandwidth metric between each pair of VM instances.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Amazon EC2 data center is optimally utilized with ample available bandwidth for almost all VMs.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Some</a:t>
            </a:r>
            <a:r>
              <a:rPr lang="en-US" i="1">
                <a:solidFill>
                  <a:srgbClr val="000000"/>
                </a:solidFill>
                <a:latin typeface="Arial" pitchFamily="34" charset="0"/>
                <a:ea typeface="ＭＳ Ｐゴシック" pitchFamily="34" charset="-128"/>
              </a:rPr>
              <a:t> </a:t>
            </a:r>
            <a:r>
              <a:rPr lang="en-US">
                <a:solidFill>
                  <a:srgbClr val="000000"/>
                </a:solidFill>
                <a:latin typeface="Arial" pitchFamily="34" charset="0"/>
                <a:ea typeface="ＭＳ Ｐゴシック" pitchFamily="34" charset="-128"/>
              </a:rPr>
              <a:t>badly performing VMs can be pointed out based on the large variation in the available upload/download bandwidth and can be replaced with new VMs.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solidFill>
                  <a:srgbClr val="1E1C11"/>
                </a:solidFill>
                <a:ea typeface="ＭＳ Ｐゴシック" pitchFamily="34" charset="-128"/>
              </a:rPr>
              <a:t>Privacy breaches</a:t>
            </a:r>
          </a:p>
        </p:txBody>
      </p:sp>
      <p:sp>
        <p:nvSpPr>
          <p:cNvPr id="79875" name="Content Placeholder 2"/>
          <p:cNvSpPr>
            <a:spLocks noGrp="1"/>
          </p:cNvSpPr>
          <p:nvPr>
            <p:ph idx="1"/>
          </p:nvPr>
        </p:nvSpPr>
        <p:spPr/>
        <p:txBody>
          <a:bodyPr/>
          <a:lstStyle/>
          <a:p>
            <a:pPr eaLnBrk="1" hangingPunct="1"/>
            <a:r>
              <a:rPr lang="en-US">
                <a:solidFill>
                  <a:srgbClr val="1E1C11"/>
                </a:solidFill>
                <a:ea typeface="ＭＳ Ｐゴシック" pitchFamily="34" charset="-128"/>
              </a:rPr>
              <a:t>How do you know that a breach has occurred?</a:t>
            </a:r>
          </a:p>
          <a:p>
            <a:pPr eaLnBrk="1" hangingPunct="1"/>
            <a:r>
              <a:rPr lang="en-US">
                <a:solidFill>
                  <a:srgbClr val="1E1C11"/>
                </a:solidFill>
                <a:ea typeface="ＭＳ Ｐゴシック" pitchFamily="34" charset="-128"/>
              </a:rPr>
              <a:t>How do you ensure that the CSP notifies you when a breach occurs?</a:t>
            </a:r>
          </a:p>
          <a:p>
            <a:pPr eaLnBrk="1" hangingPunct="1"/>
            <a:r>
              <a:rPr lang="en-US">
                <a:solidFill>
                  <a:srgbClr val="1E1C11"/>
                </a:solidFill>
                <a:ea typeface="ＭＳ Ｐゴシック" pitchFamily="34" charset="-128"/>
              </a:rPr>
              <a:t>Who is responsible for managing the breach notification process (and costs associated with the process)?</a:t>
            </a:r>
          </a:p>
          <a:p>
            <a:pPr eaLnBrk="1" hangingPunct="1"/>
            <a:r>
              <a:rPr lang="en-US">
                <a:solidFill>
                  <a:srgbClr val="1E1C11"/>
                </a:solidFill>
                <a:ea typeface="ＭＳ Ｐゴシック" pitchFamily="34" charset="-128"/>
              </a:rPr>
              <a:t> If contracts include liability for breaches resulting from negligence of the CSP?</a:t>
            </a:r>
          </a:p>
          <a:p>
            <a:pPr lvl="1" eaLnBrk="1" hangingPunct="1"/>
            <a:r>
              <a:rPr lang="en-US">
                <a:solidFill>
                  <a:srgbClr val="1E1C11"/>
                </a:solidFill>
                <a:ea typeface="ＭＳ Ｐゴシック" pitchFamily="34" charset="-128"/>
              </a:rPr>
              <a:t>How is the contract enforced?</a:t>
            </a:r>
          </a:p>
          <a:p>
            <a:pPr lvl="1" eaLnBrk="1" hangingPunct="1"/>
            <a:r>
              <a:rPr lang="en-US">
                <a:solidFill>
                  <a:srgbClr val="1E1C11"/>
                </a:solidFill>
                <a:ea typeface="ＭＳ Ｐゴシック" pitchFamily="34" charset="-128"/>
              </a:rPr>
              <a:t>How is it determined who is at fault?</a:t>
            </a:r>
          </a:p>
          <a:p>
            <a:pPr eaLnBrk="1" hangingPunct="1"/>
            <a:endParaRPr lang="en-US">
              <a:solidFill>
                <a:srgbClr val="1E1C11"/>
              </a:solidFill>
              <a:ea typeface="ＭＳ Ｐゴシック" pitchFamily="34" charset="-128"/>
            </a:endParaRPr>
          </a:p>
        </p:txBody>
      </p:sp>
      <p:sp>
        <p:nvSpPr>
          <p:cNvPr id="79876" name="Slide Number Placeholder 3"/>
          <p:cNvSpPr>
            <a:spLocks noGrp="1"/>
          </p:cNvSpPr>
          <p:nvPr>
            <p:ph type="sldNum" sz="quarter" idx="10"/>
          </p:nvPr>
        </p:nvSpPr>
        <p:spPr bwMode="auto">
          <a:noFill/>
          <a:ln>
            <a:miter lim="800000"/>
            <a:headEnd/>
            <a:tailEnd/>
          </a:ln>
        </p:spPr>
        <p:txBody>
          <a:bodyPr/>
          <a:lstStyle/>
          <a:p>
            <a:fld id="{17248BD0-A41C-4760-BE14-B6FF586B3479}" type="slidenum">
              <a:rPr lang="en-US"/>
              <a:pPr/>
              <a:t>9</a:t>
            </a:fld>
            <a:endParaRPr lang="en-US"/>
          </a:p>
        </p:txBody>
      </p:sp>
      <p:sp>
        <p:nvSpPr>
          <p:cNvPr id="79877" name="Rectangle 4"/>
          <p:cNvSpPr>
            <a:spLocks noChangeArrowheads="1"/>
          </p:cNvSpPr>
          <p:nvPr/>
        </p:nvSpPr>
        <p:spPr bwMode="auto">
          <a:xfrm>
            <a:off x="3733800" y="6353175"/>
            <a:ext cx="5105400" cy="276225"/>
          </a:xfrm>
          <a:prstGeom prst="rect">
            <a:avLst/>
          </a:prstGeom>
          <a:noFill/>
          <a:ln w="9525">
            <a:noFill/>
            <a:miter lim="800000"/>
            <a:headEnd/>
            <a:tailEnd/>
          </a:ln>
        </p:spPr>
        <p:txBody>
          <a:bodyPr>
            <a:spAutoFit/>
          </a:bodyPr>
          <a:lstStyle/>
          <a:p>
            <a:pPr marL="457200" indent="-457200"/>
            <a:r>
              <a:rPr lang="en-US" sz="1200">
                <a:latin typeface="Comic Sans MS" pitchFamily="66" charset="0"/>
              </a:rPr>
              <a:t>From [6] Cloud Security and Privacy by Mather and Kumaraswamy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Future Work</a:t>
            </a:r>
          </a:p>
        </p:txBody>
      </p:sp>
      <p:sp>
        <p:nvSpPr>
          <p:cNvPr id="22531" name="Rectangle 2"/>
          <p:cNvSpPr>
            <a:spLocks noGrp="1" noChangeArrowheads="1"/>
          </p:cNvSpPr>
          <p:nvPr>
            <p:ph type="body" idx="1"/>
          </p:nvPr>
        </p:nvSpPr>
        <p:spPr>
          <a:xfrm>
            <a:off x="222250" y="1646238"/>
            <a:ext cx="8699500" cy="4937125"/>
          </a:xfrm>
        </p:spPr>
        <p:txBody>
          <a:bodyPr lIns="0" tIns="0" rIns="0" bIns="0"/>
          <a:lstStyle/>
          <a:p>
            <a:pPr marL="411163" lvl="1" indent="-307975">
              <a:lnSpc>
                <a:spcPct val="95000"/>
              </a:lnSpc>
              <a:spcBef>
                <a:spcPct val="0"/>
              </a:spcBef>
              <a:buClr>
                <a:srgbClr val="000000"/>
              </a:buClr>
              <a:buFontTx/>
              <a:buChar char="•"/>
              <a:defRPr/>
            </a:pPr>
            <a:r>
              <a:rPr lang="en-US">
                <a:solidFill>
                  <a:srgbClr val="000000"/>
                </a:solidFill>
                <a:latin typeface="Arial" charset="0"/>
              </a:rPr>
              <a:t>More performance metric such as latency etc. can be considered.</a:t>
            </a:r>
            <a:endParaRPr lang="en-US"/>
          </a:p>
          <a:p>
            <a:pPr marL="0" indent="0">
              <a:lnSpc>
                <a:spcPct val="95000"/>
              </a:lnSpc>
              <a:spcBef>
                <a:spcPct val="0"/>
              </a:spcBef>
              <a:buFont typeface="Arial" charset="0"/>
              <a:buNone/>
              <a:defRPr/>
            </a:pPr>
            <a:endParaRPr lang="en-US">
              <a:solidFill>
                <a:srgbClr val="000000"/>
              </a:solidFill>
              <a:latin typeface="Arial" charset="0"/>
            </a:endParaRPr>
          </a:p>
          <a:p>
            <a:pPr marL="411163" lvl="1" indent="-307975">
              <a:lnSpc>
                <a:spcPct val="95000"/>
              </a:lnSpc>
              <a:spcBef>
                <a:spcPct val="0"/>
              </a:spcBef>
              <a:buClr>
                <a:srgbClr val="000000"/>
              </a:buClr>
              <a:buFontTx/>
              <a:buChar char="•"/>
              <a:defRPr/>
            </a:pPr>
            <a:r>
              <a:rPr lang="en-US">
                <a:solidFill>
                  <a:srgbClr val="000000"/>
                </a:solidFill>
                <a:latin typeface="Arial" charset="0"/>
              </a:rPr>
              <a:t>These performance metrics can be used to improve the performance of applications running in the cloud.</a:t>
            </a:r>
            <a:endParaRPr lang="en-US"/>
          </a:p>
          <a:p>
            <a:pPr marL="0" indent="0">
              <a:lnSpc>
                <a:spcPct val="95000"/>
              </a:lnSpc>
              <a:spcBef>
                <a:spcPct val="0"/>
              </a:spcBef>
              <a:buFont typeface="Arial" charset="0"/>
              <a:buNone/>
              <a:defRPr/>
            </a:pPr>
            <a:endParaRPr lang="en-US">
              <a:solidFill>
                <a:srgbClr val="000000"/>
              </a:solidFill>
              <a:latin typeface="Arial" charset="0"/>
            </a:endParaRPr>
          </a:p>
          <a:p>
            <a:pPr marL="411163" lvl="1" indent="-307975">
              <a:lnSpc>
                <a:spcPct val="95000"/>
              </a:lnSpc>
              <a:spcBef>
                <a:spcPct val="0"/>
              </a:spcBef>
              <a:buClr>
                <a:srgbClr val="000000"/>
              </a:buClr>
              <a:buFontTx/>
              <a:buChar char="•"/>
              <a:defRPr/>
            </a:pPr>
            <a:r>
              <a:rPr lang="en-US">
                <a:solidFill>
                  <a:srgbClr val="000000"/>
                </a:solidFill>
                <a:latin typeface="Arial" charset="0"/>
              </a:rPr>
              <a:t>These performance metric tests can be run on large EC2 instances.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1925" y="1143000"/>
            <a:ext cx="7407275" cy="1471613"/>
          </a:xfrm>
        </p:spPr>
        <p:txBody>
          <a:bodyPr>
            <a:normAutofit fontScale="90000"/>
          </a:bodyPr>
          <a:lstStyle/>
          <a:p>
            <a:r>
              <a:rPr lang="en-US" sz="3200">
                <a:ea typeface="ＭＳ Ｐゴシック" pitchFamily="34" charset="-128"/>
              </a:rPr>
              <a:t>A Mobile-Cloud Collaborative Approach for Context-Aware Blind Navigation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defRPr/>
            </a:pPr>
            <a:r>
              <a:rPr lang="en-US"/>
              <a:t>Outline</a:t>
            </a:r>
          </a:p>
        </p:txBody>
      </p:sp>
      <p:sp>
        <p:nvSpPr>
          <p:cNvPr id="3" name="Content Placeholder 2"/>
          <p:cNvSpPr>
            <a:spLocks noGrp="1"/>
          </p:cNvSpPr>
          <p:nvPr>
            <p:ph idx="1"/>
          </p:nvPr>
        </p:nvSpPr>
        <p:spPr>
          <a:xfrm>
            <a:off x="1435100" y="1295400"/>
            <a:ext cx="7499350" cy="5638800"/>
          </a:xfrm>
        </p:spPr>
        <p:txBody>
          <a:bodyPr>
            <a:normAutofit/>
          </a:bodyPr>
          <a:lstStyle/>
          <a:p>
            <a:r>
              <a:rPr lang="en-US">
                <a:solidFill>
                  <a:srgbClr val="1E1C11"/>
                </a:solidFill>
                <a:ea typeface="ＭＳ Ｐゴシック" pitchFamily="34" charset="-128"/>
              </a:rPr>
              <a:t>Problem Statement</a:t>
            </a:r>
          </a:p>
          <a:p>
            <a:r>
              <a:rPr lang="en-US">
                <a:solidFill>
                  <a:srgbClr val="1E1C11"/>
                </a:solidFill>
                <a:ea typeface="ＭＳ Ｐゴシック" pitchFamily="34" charset="-128"/>
              </a:rPr>
              <a:t>Goals</a:t>
            </a:r>
          </a:p>
          <a:p>
            <a:r>
              <a:rPr lang="en-US">
                <a:solidFill>
                  <a:srgbClr val="1E1C11"/>
                </a:solidFill>
                <a:ea typeface="ＭＳ Ｐゴシック" pitchFamily="34" charset="-128"/>
              </a:rPr>
              <a:t>Challenges</a:t>
            </a:r>
          </a:p>
          <a:p>
            <a:r>
              <a:rPr lang="en-US">
                <a:solidFill>
                  <a:srgbClr val="1E1C11"/>
                </a:solidFill>
                <a:ea typeface="ＭＳ Ｐゴシック" pitchFamily="34" charset="-128"/>
              </a:rPr>
              <a:t>Context-aware Navigation Components</a:t>
            </a:r>
          </a:p>
          <a:p>
            <a:r>
              <a:rPr lang="en-US">
                <a:solidFill>
                  <a:srgbClr val="1E1C11"/>
                </a:solidFill>
                <a:ea typeface="ＭＳ Ｐゴシック" pitchFamily="34" charset="-128"/>
              </a:rPr>
              <a:t>Existing Blind Navigation Aids</a:t>
            </a:r>
          </a:p>
          <a:p>
            <a:r>
              <a:rPr lang="en-US">
                <a:solidFill>
                  <a:srgbClr val="1E1C11"/>
                </a:solidFill>
                <a:ea typeface="ＭＳ Ｐゴシック" pitchFamily="34" charset="-128"/>
              </a:rPr>
              <a:t>Proposed System Architecture</a:t>
            </a:r>
          </a:p>
          <a:p>
            <a:r>
              <a:rPr lang="en-US">
                <a:solidFill>
                  <a:srgbClr val="1E1C11"/>
                </a:solidFill>
                <a:ea typeface="ＭＳ Ｐゴシック" pitchFamily="34" charset="-128"/>
              </a:rPr>
              <a:t>Advantages of Mobile-Cloud Approach</a:t>
            </a:r>
          </a:p>
          <a:p>
            <a:r>
              <a:rPr lang="en-US">
                <a:solidFill>
                  <a:srgbClr val="1E1C11"/>
                </a:solidFill>
                <a:ea typeface="ＭＳ Ｐゴシック" pitchFamily="34" charset="-128"/>
              </a:rPr>
              <a:t>Traffic Lights Detection</a:t>
            </a:r>
          </a:p>
          <a:p>
            <a:pPr lvl="1"/>
            <a:r>
              <a:rPr lang="en-US">
                <a:solidFill>
                  <a:srgbClr val="1E1C11"/>
                </a:solidFill>
                <a:ea typeface="ＭＳ Ｐゴシック" pitchFamily="34" charset="-128"/>
              </a:rPr>
              <a:t>Related Work</a:t>
            </a:r>
          </a:p>
          <a:p>
            <a:pPr lvl="1"/>
            <a:r>
              <a:rPr lang="en-US">
                <a:solidFill>
                  <a:srgbClr val="1E1C11"/>
                </a:solidFill>
                <a:ea typeface="ＭＳ Ｐゴシック" pitchFamily="34" charset="-128"/>
              </a:rPr>
              <a:t>System Developed</a:t>
            </a:r>
          </a:p>
          <a:p>
            <a:pPr lvl="1"/>
            <a:r>
              <a:rPr lang="en-US">
                <a:solidFill>
                  <a:srgbClr val="1E1C11"/>
                </a:solidFill>
                <a:ea typeface="ＭＳ Ｐゴシック" pitchFamily="34" charset="-128"/>
              </a:rPr>
              <a:t>Experiments</a:t>
            </a:r>
          </a:p>
          <a:p>
            <a:r>
              <a:rPr lang="en-US">
                <a:solidFill>
                  <a:srgbClr val="1E1C11"/>
                </a:solidFill>
                <a:ea typeface="ＭＳ Ｐゴシック" pitchFamily="34" charset="-128"/>
              </a:rPr>
              <a:t>Work In Progress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defRPr/>
            </a:pPr>
            <a:r>
              <a:rPr lang="en-US"/>
              <a:t>Problem Statement</a:t>
            </a:r>
          </a:p>
        </p:txBody>
      </p:sp>
      <p:sp>
        <p:nvSpPr>
          <p:cNvPr id="3" name="Content Placeholder 2"/>
          <p:cNvSpPr>
            <a:spLocks noGrp="1"/>
          </p:cNvSpPr>
          <p:nvPr>
            <p:ph idx="1"/>
          </p:nvPr>
        </p:nvSpPr>
        <p:spPr>
          <a:xfrm>
            <a:off x="1143000" y="1447800"/>
            <a:ext cx="7791450" cy="5257800"/>
          </a:xfrm>
        </p:spPr>
        <p:txBody>
          <a:bodyPr>
            <a:normAutofit/>
          </a:bodyPr>
          <a:lstStyle/>
          <a:p>
            <a:r>
              <a:rPr lang="en-US">
                <a:solidFill>
                  <a:srgbClr val="1E1C11"/>
                </a:solidFill>
                <a:ea typeface="ＭＳ Ｐゴシック" pitchFamily="34" charset="-128"/>
              </a:rPr>
              <a:t>Indoor and outdoor navigation is becoming a harder task for blind and visually impaired people in the increasingly complex urban world</a:t>
            </a:r>
          </a:p>
          <a:p>
            <a:r>
              <a:rPr lang="en-US">
                <a:solidFill>
                  <a:srgbClr val="1E1C11"/>
                </a:solidFill>
                <a:ea typeface="ＭＳ Ｐゴシック" pitchFamily="34" charset="-128"/>
              </a:rPr>
              <a:t>Advances in technology are causing the blind to fall behind, sometimes even putting their lives at risk</a:t>
            </a:r>
          </a:p>
          <a:p>
            <a:r>
              <a:rPr lang="en-US">
                <a:solidFill>
                  <a:srgbClr val="1E1C11"/>
                </a:solidFill>
                <a:ea typeface="ＭＳ Ｐゴシック" pitchFamily="34" charset="-128"/>
              </a:rPr>
              <a:t>Technology available for context-aware navigation of the blind is not sufficiently accessible; some devices rely heavily on infrastructural requirements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defRPr/>
            </a:pPr>
            <a:r>
              <a:rPr lang="en-US"/>
              <a:t>Demographics</a:t>
            </a:r>
          </a:p>
        </p:txBody>
      </p:sp>
      <p:sp>
        <p:nvSpPr>
          <p:cNvPr id="16387" name="Content Placeholder 2"/>
          <p:cNvSpPr>
            <a:spLocks noGrp="1"/>
          </p:cNvSpPr>
          <p:nvPr>
            <p:ph idx="1"/>
          </p:nvPr>
        </p:nvSpPr>
        <p:spPr>
          <a:xfrm>
            <a:off x="1435100" y="1600200"/>
            <a:ext cx="7499350" cy="5105400"/>
          </a:xfrm>
        </p:spPr>
        <p:txBody>
          <a:bodyPr/>
          <a:lstStyle/>
          <a:p>
            <a:pPr>
              <a:buFont typeface="Arial" charset="0"/>
              <a:buChar char="•"/>
              <a:defRPr/>
            </a:pPr>
            <a:r>
              <a:rPr lang="en-US"/>
              <a:t>314 million visually impaired people in the world today</a:t>
            </a:r>
          </a:p>
          <a:p>
            <a:pPr>
              <a:buFont typeface="Arial" charset="0"/>
              <a:buChar char="•"/>
              <a:defRPr/>
            </a:pPr>
            <a:r>
              <a:rPr lang="en-US"/>
              <a:t>45 million blind</a:t>
            </a:r>
          </a:p>
          <a:p>
            <a:pPr>
              <a:buFont typeface="Arial" charset="0"/>
              <a:buChar char="•"/>
              <a:defRPr/>
            </a:pPr>
            <a:r>
              <a:rPr lang="en-US"/>
              <a:t>More than 82% of the visually impaired population is age 50 or older</a:t>
            </a:r>
          </a:p>
          <a:p>
            <a:pPr>
              <a:buFont typeface="Arial" charset="0"/>
              <a:buChar char="•"/>
              <a:defRPr/>
            </a:pPr>
            <a:r>
              <a:rPr lang="en-US"/>
              <a:t>The old population forms a group with diverse range of abilities</a:t>
            </a:r>
          </a:p>
          <a:p>
            <a:pPr>
              <a:buFont typeface="Arial" charset="0"/>
              <a:buChar char="•"/>
              <a:defRPr/>
            </a:pPr>
            <a:r>
              <a:rPr lang="en-US"/>
              <a:t>The disabled are seldom seen using the street alone or public transportation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a:t>Goals</a:t>
            </a:r>
          </a:p>
        </p:txBody>
      </p:sp>
      <p:sp>
        <p:nvSpPr>
          <p:cNvPr id="3" name="Content Placeholder 2"/>
          <p:cNvSpPr>
            <a:spLocks noGrp="1"/>
          </p:cNvSpPr>
          <p:nvPr>
            <p:ph idx="1"/>
          </p:nvPr>
        </p:nvSpPr>
        <p:spPr>
          <a:xfrm>
            <a:off x="1143000" y="1447800"/>
            <a:ext cx="7848600" cy="5181600"/>
          </a:xfrm>
        </p:spPr>
        <p:txBody>
          <a:bodyPr>
            <a:normAutofit/>
          </a:bodyPr>
          <a:lstStyle/>
          <a:p>
            <a:r>
              <a:rPr lang="en-US">
                <a:solidFill>
                  <a:srgbClr val="1E1C11"/>
                </a:solidFill>
                <a:ea typeface="ＭＳ Ｐゴシック" pitchFamily="34" charset="-128"/>
              </a:rPr>
              <a:t>***</a:t>
            </a:r>
            <a:r>
              <a:rPr lang="en-US" b="1">
                <a:solidFill>
                  <a:srgbClr val="1E1C11"/>
                </a:solidFill>
                <a:ea typeface="ＭＳ Ｐゴシック" pitchFamily="34" charset="-128"/>
              </a:rPr>
              <a:t>Make a difference</a:t>
            </a:r>
            <a:r>
              <a:rPr lang="en-US">
                <a:solidFill>
                  <a:srgbClr val="1E1C11"/>
                </a:solidFill>
                <a:ea typeface="ＭＳ Ｐゴシック" pitchFamily="34" charset="-128"/>
              </a:rPr>
              <a:t>***</a:t>
            </a:r>
          </a:p>
          <a:p>
            <a:pPr>
              <a:buFont typeface="Arial" pitchFamily="34" charset="0"/>
              <a:buNone/>
            </a:pPr>
            <a:r>
              <a:rPr lang="en-US">
                <a:solidFill>
                  <a:srgbClr val="1E1C11"/>
                </a:solidFill>
                <a:ea typeface="ＭＳ Ｐゴシック" pitchFamily="34" charset="-128"/>
              </a:rPr>
              <a:t>	Bring mobile technology in the daily lives of blind and visually impaired people to help achieve a higher standard of life</a:t>
            </a:r>
          </a:p>
          <a:p>
            <a:r>
              <a:rPr lang="en-US">
                <a:solidFill>
                  <a:srgbClr val="1E1C11"/>
                </a:solidFill>
                <a:ea typeface="ＭＳ Ｐゴシック" pitchFamily="34" charset="-128"/>
              </a:rPr>
              <a:t>Take a major step in context-aware navigation of the blind and visually impaired</a:t>
            </a:r>
          </a:p>
          <a:p>
            <a:r>
              <a:rPr lang="en-US">
                <a:solidFill>
                  <a:srgbClr val="1E1C11"/>
                </a:solidFill>
                <a:ea typeface="ＭＳ Ｐゴシック" pitchFamily="34" charset="-128"/>
              </a:rPr>
              <a:t>Bridge the gap between the needs and available technology</a:t>
            </a:r>
          </a:p>
          <a:p>
            <a:r>
              <a:rPr lang="en-US">
                <a:solidFill>
                  <a:srgbClr val="1E1C11"/>
                </a:solidFill>
                <a:ea typeface="ＭＳ Ｐゴシック" pitchFamily="34" charset="-128"/>
              </a:rPr>
              <a:t>Guide users in a non-overwhelming way</a:t>
            </a:r>
          </a:p>
          <a:p>
            <a:r>
              <a:rPr lang="en-US">
                <a:solidFill>
                  <a:srgbClr val="1E1C11"/>
                </a:solidFill>
                <a:ea typeface="ＭＳ Ｐゴシック" pitchFamily="34" charset="-128"/>
              </a:rPr>
              <a:t>Protect user privacy </a:t>
            </a:r>
          </a:p>
          <a:p>
            <a:pPr>
              <a:buFont typeface="Arial" pitchFamily="34" charset="0"/>
              <a:buNone/>
            </a:pPr>
            <a:endParaRPr lang="en-US">
              <a:solidFill>
                <a:srgbClr val="1E1C11"/>
              </a:solidFill>
              <a:ea typeface="ＭＳ Ｐゴシック" pitchFamily="34" charset="-12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a:t>Challenges</a:t>
            </a:r>
          </a:p>
        </p:txBody>
      </p:sp>
      <p:sp>
        <p:nvSpPr>
          <p:cNvPr id="3" name="Content Placeholder 2"/>
          <p:cNvSpPr>
            <a:spLocks noGrp="1"/>
          </p:cNvSpPr>
          <p:nvPr>
            <p:ph idx="1"/>
          </p:nvPr>
        </p:nvSpPr>
        <p:spPr>
          <a:xfrm>
            <a:off x="2209800" y="1600200"/>
            <a:ext cx="6400800" cy="4800600"/>
          </a:xfrm>
        </p:spPr>
        <p:txBody>
          <a:bodyPr>
            <a:normAutofit/>
          </a:bodyPr>
          <a:lstStyle/>
          <a:p>
            <a:r>
              <a:rPr lang="en-US">
                <a:solidFill>
                  <a:srgbClr val="1E1C11"/>
                </a:solidFill>
                <a:ea typeface="ＭＳ Ｐゴシック" pitchFamily="34" charset="-128"/>
              </a:rPr>
              <a:t>Real-time guidance</a:t>
            </a:r>
          </a:p>
          <a:p>
            <a:r>
              <a:rPr lang="en-US">
                <a:solidFill>
                  <a:srgbClr val="1E1C11"/>
                </a:solidFill>
                <a:ea typeface="ＭＳ Ｐゴシック" pitchFamily="34" charset="-128"/>
              </a:rPr>
              <a:t>Portability</a:t>
            </a:r>
          </a:p>
          <a:p>
            <a:r>
              <a:rPr lang="en-US">
                <a:solidFill>
                  <a:srgbClr val="1E1C11"/>
                </a:solidFill>
                <a:ea typeface="ＭＳ Ｐゴシック" pitchFamily="34" charset="-128"/>
              </a:rPr>
              <a:t>Power limitations</a:t>
            </a:r>
          </a:p>
          <a:p>
            <a:r>
              <a:rPr lang="en-US">
                <a:solidFill>
                  <a:srgbClr val="1E1C11"/>
                </a:solidFill>
                <a:ea typeface="ＭＳ Ｐゴシック" pitchFamily="34" charset="-128"/>
              </a:rPr>
              <a:t>Appropriate interface</a:t>
            </a:r>
          </a:p>
          <a:p>
            <a:r>
              <a:rPr lang="en-US">
                <a:solidFill>
                  <a:srgbClr val="1E1C11"/>
                </a:solidFill>
                <a:ea typeface="ＭＳ Ｐゴシック" pitchFamily="34" charset="-128"/>
              </a:rPr>
              <a:t>Privacy preservation</a:t>
            </a:r>
          </a:p>
          <a:p>
            <a:r>
              <a:rPr lang="en-US">
                <a:solidFill>
                  <a:srgbClr val="1E1C11"/>
                </a:solidFill>
                <a:ea typeface="ＭＳ Ｐゴシック" pitchFamily="34" charset="-128"/>
              </a:rPr>
              <a:t>Continuous availability</a:t>
            </a:r>
          </a:p>
          <a:p>
            <a:r>
              <a:rPr lang="en-US">
                <a:solidFill>
                  <a:srgbClr val="1E1C11"/>
                </a:solidFill>
                <a:ea typeface="ＭＳ Ｐゴシック" pitchFamily="34" charset="-128"/>
              </a:rPr>
              <a:t>No dependence on infrastructure</a:t>
            </a:r>
          </a:p>
          <a:p>
            <a:r>
              <a:rPr lang="en-US">
                <a:solidFill>
                  <a:srgbClr val="1E1C11"/>
                </a:solidFill>
                <a:ea typeface="ＭＳ Ｐゴシック" pitchFamily="34" charset="-128"/>
              </a:rPr>
              <a:t>Low-cost solution</a:t>
            </a:r>
          </a:p>
          <a:p>
            <a:r>
              <a:rPr lang="en-US">
                <a:solidFill>
                  <a:srgbClr val="1E1C11"/>
                </a:solidFill>
                <a:ea typeface="ＭＳ Ｐゴシック" pitchFamily="34" charset="-128"/>
              </a:rPr>
              <a:t>Minimal training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a:t>Discussions</a:t>
            </a:r>
          </a:p>
        </p:txBody>
      </p:sp>
      <p:sp>
        <p:nvSpPr>
          <p:cNvPr id="3" name="Content Placeholder 2"/>
          <p:cNvSpPr>
            <a:spLocks noGrp="1"/>
          </p:cNvSpPr>
          <p:nvPr>
            <p:ph idx="1"/>
          </p:nvPr>
        </p:nvSpPr>
        <p:spPr/>
        <p:txBody>
          <a:bodyPr>
            <a:normAutofit/>
          </a:bodyPr>
          <a:lstStyle/>
          <a:p>
            <a:r>
              <a:rPr lang="en-US">
                <a:solidFill>
                  <a:srgbClr val="1E1C11"/>
                </a:solidFill>
                <a:ea typeface="ＭＳ Ｐゴシック" pitchFamily="34" charset="-128"/>
              </a:rPr>
              <a:t>Cary Supalo: Founder of Independence Science LLC (</a:t>
            </a:r>
            <a:r>
              <a:rPr lang="en-US">
                <a:solidFill>
                  <a:srgbClr val="1E1C11"/>
                </a:solidFill>
                <a:ea typeface="ＭＳ Ｐゴシック" pitchFamily="34" charset="-128"/>
                <a:hlinkClick r:id="rId2"/>
              </a:rPr>
              <a:t>http://www.independencescience.com/</a:t>
            </a:r>
            <a:r>
              <a:rPr lang="en-US">
                <a:solidFill>
                  <a:srgbClr val="1E1C11"/>
                </a:solidFill>
                <a:ea typeface="ＭＳ Ｐゴシック" pitchFamily="34" charset="-128"/>
              </a:rPr>
              <a:t>)</a:t>
            </a:r>
          </a:p>
          <a:p>
            <a:r>
              <a:rPr lang="en-US">
                <a:solidFill>
                  <a:srgbClr val="1E1C11"/>
                </a:solidFill>
                <a:ea typeface="ＭＳ Ｐゴシック" pitchFamily="34" charset="-128"/>
              </a:rPr>
              <a:t>T.V. Raman: Researcher at Google, leader of Eyes-Free project (speech enabled Android applications)</a:t>
            </a:r>
          </a:p>
          <a:p>
            <a:r>
              <a:rPr lang="en-US">
                <a:solidFill>
                  <a:srgbClr val="1E1C11"/>
                </a:solidFill>
                <a:ea typeface="ＭＳ Ｐゴシック" pitchFamily="34" charset="-128"/>
              </a:rPr>
              <a:t>American Council of the Blind of Indiana State Convention,  31 October 2009</a:t>
            </a:r>
          </a:p>
          <a:p>
            <a:r>
              <a:rPr lang="en-US">
                <a:solidFill>
                  <a:srgbClr val="1E1C11"/>
                </a:solidFill>
                <a:ea typeface="ＭＳ Ｐゴシック" pitchFamily="34" charset="-128"/>
              </a:rPr>
              <a:t>Miami Lighthouse Organization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62000" y="274638"/>
            <a:ext cx="8229600" cy="1143000"/>
          </a:xfrm>
        </p:spPr>
        <p:txBody>
          <a:bodyPr/>
          <a:lstStyle/>
          <a:p>
            <a:pPr>
              <a:defRPr/>
            </a:pPr>
            <a:r>
              <a:rPr lang="en-US"/>
              <a:t>   Mobility Requirements		</a:t>
            </a:r>
          </a:p>
        </p:txBody>
      </p:sp>
      <p:sp>
        <p:nvSpPr>
          <p:cNvPr id="20483" name="Content Placeholder 2"/>
          <p:cNvSpPr>
            <a:spLocks noGrp="1"/>
          </p:cNvSpPr>
          <p:nvPr>
            <p:ph idx="1"/>
          </p:nvPr>
        </p:nvSpPr>
        <p:spPr>
          <a:xfrm>
            <a:off x="1341438" y="1143000"/>
            <a:ext cx="7497762" cy="4953000"/>
          </a:xfrm>
        </p:spPr>
        <p:txBody>
          <a:bodyPr/>
          <a:lstStyle/>
          <a:p>
            <a:r>
              <a:rPr lang="en-US">
                <a:solidFill>
                  <a:srgbClr val="1E1C11"/>
                </a:solidFill>
                <a:ea typeface="ＭＳ Ｐゴシック" pitchFamily="34" charset="-128"/>
              </a:rPr>
              <a:t>Being able to avoid obstacles</a:t>
            </a:r>
          </a:p>
          <a:p>
            <a:r>
              <a:rPr lang="en-US">
                <a:solidFill>
                  <a:srgbClr val="1E1C11"/>
                </a:solidFill>
                <a:ea typeface="ＭＳ Ｐゴシック" pitchFamily="34" charset="-128"/>
              </a:rPr>
              <a:t>Walking in the right direction</a:t>
            </a:r>
          </a:p>
          <a:p>
            <a:r>
              <a:rPr lang="en-US">
                <a:solidFill>
                  <a:srgbClr val="1E1C11"/>
                </a:solidFill>
                <a:ea typeface="ＭＳ Ｐゴシック" pitchFamily="34" charset="-128"/>
              </a:rPr>
              <a:t>Safely crossing the road</a:t>
            </a:r>
          </a:p>
          <a:p>
            <a:r>
              <a:rPr lang="en-US">
                <a:solidFill>
                  <a:srgbClr val="1E1C11"/>
                </a:solidFill>
                <a:ea typeface="ＭＳ Ｐゴシック" pitchFamily="34" charset="-128"/>
              </a:rPr>
              <a:t>Knowing when you have reached a destination</a:t>
            </a:r>
          </a:p>
          <a:p>
            <a:r>
              <a:rPr lang="en-US">
                <a:solidFill>
                  <a:srgbClr val="1E1C11"/>
                </a:solidFill>
                <a:ea typeface="ＭＳ Ｐゴシック" pitchFamily="34" charset="-128"/>
              </a:rPr>
              <a:t>Knowing which is the right bus/train</a:t>
            </a:r>
          </a:p>
          <a:p>
            <a:r>
              <a:rPr lang="en-US">
                <a:solidFill>
                  <a:srgbClr val="1E1C11"/>
                </a:solidFill>
                <a:ea typeface="ＭＳ Ｐゴシック" pitchFamily="34" charset="-128"/>
              </a:rPr>
              <a:t>Knowing when to get off the bus/train</a:t>
            </a:r>
          </a:p>
          <a:p>
            <a:pPr>
              <a:buFont typeface="Arial" pitchFamily="34" charset="0"/>
              <a:buNone/>
            </a:pPr>
            <a:endParaRPr lang="en-US">
              <a:solidFill>
                <a:srgbClr val="1E1C11"/>
              </a:solidFill>
              <a:ea typeface="ＭＳ Ｐゴシック" pitchFamily="34" charset="-128"/>
            </a:endParaRPr>
          </a:p>
        </p:txBody>
      </p:sp>
      <p:sp>
        <p:nvSpPr>
          <p:cNvPr id="180228" name="TextBox 8"/>
          <p:cNvSpPr txBox="1">
            <a:spLocks noChangeArrowheads="1"/>
          </p:cNvSpPr>
          <p:nvPr/>
        </p:nvSpPr>
        <p:spPr bwMode="auto">
          <a:xfrm>
            <a:off x="3200400" y="5419725"/>
            <a:ext cx="5410200" cy="523875"/>
          </a:xfrm>
          <a:prstGeom prst="rect">
            <a:avLst/>
          </a:prstGeom>
          <a:noFill/>
          <a:ln w="9525">
            <a:noFill/>
            <a:miter lim="800000"/>
            <a:headEnd/>
            <a:tailEnd/>
          </a:ln>
        </p:spPr>
        <p:txBody>
          <a:bodyPr>
            <a:spAutoFit/>
          </a:bodyPr>
          <a:lstStyle/>
          <a:p>
            <a:r>
              <a:rPr lang="en-US" sz="2800">
                <a:latin typeface="Calibri" pitchFamily="34" charset="0"/>
              </a:rPr>
              <a:t>All require </a:t>
            </a:r>
            <a:r>
              <a:rPr lang="en-US" sz="2800">
                <a:solidFill>
                  <a:srgbClr val="FF0000"/>
                </a:solidFill>
                <a:latin typeface="Calibri" pitchFamily="34" charset="0"/>
              </a:rPr>
              <a:t>SIGHT</a:t>
            </a:r>
            <a:r>
              <a:rPr lang="en-US" sz="2800">
                <a:latin typeface="Calibri" pitchFamily="34" charset="0"/>
              </a:rPr>
              <a:t> as primary sense</a:t>
            </a:r>
          </a:p>
        </p:txBody>
      </p:sp>
      <p:sp>
        <p:nvSpPr>
          <p:cNvPr id="10" name="Striped Right Arrow 9"/>
          <p:cNvSpPr/>
          <p:nvPr/>
        </p:nvSpPr>
        <p:spPr>
          <a:xfrm>
            <a:off x="1600200" y="5459413"/>
            <a:ext cx="1206500" cy="4841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Context-Aware Navigation Components</a:t>
            </a:r>
          </a:p>
        </p:txBody>
      </p:sp>
      <p:sp>
        <p:nvSpPr>
          <p:cNvPr id="3" name="Content Placeholder 2"/>
          <p:cNvSpPr>
            <a:spLocks noGrp="1"/>
          </p:cNvSpPr>
          <p:nvPr>
            <p:ph idx="1"/>
          </p:nvPr>
        </p:nvSpPr>
        <p:spPr>
          <a:xfrm>
            <a:off x="1435100" y="1828800"/>
            <a:ext cx="7499350" cy="4800600"/>
          </a:xfrm>
        </p:spPr>
        <p:txBody>
          <a:bodyPr>
            <a:normAutofit/>
          </a:bodyPr>
          <a:lstStyle/>
          <a:p>
            <a:r>
              <a:rPr lang="en-US">
                <a:solidFill>
                  <a:srgbClr val="1E1C11"/>
                </a:solidFill>
                <a:ea typeface="ＭＳ Ｐゴシック" pitchFamily="34" charset="-128"/>
              </a:rPr>
              <a:t>Outdoor Navigation (finding curbs -including in snow, using public transportation, interpreting traffic patterns/signal lights…)</a:t>
            </a:r>
          </a:p>
          <a:p>
            <a:r>
              <a:rPr lang="en-US">
                <a:solidFill>
                  <a:srgbClr val="1E1C11"/>
                </a:solidFill>
                <a:ea typeface="ＭＳ Ｐゴシック" pitchFamily="34" charset="-128"/>
              </a:rPr>
              <a:t>Indoor Navigation (finding stairs/elevator, specific offices, restrooms in unfamiliar buildings, finding the cheapest TV at a store…)</a:t>
            </a:r>
          </a:p>
          <a:p>
            <a:r>
              <a:rPr lang="en-US">
                <a:solidFill>
                  <a:srgbClr val="1E1C11"/>
                </a:solidFill>
                <a:ea typeface="ＭＳ Ｐゴシック" pitchFamily="34" charset="-128"/>
              </a:rPr>
              <a:t>Obstacle Avoidance (both overhanging and low obstacles…)</a:t>
            </a:r>
          </a:p>
          <a:p>
            <a:r>
              <a:rPr lang="en-US">
                <a:solidFill>
                  <a:srgbClr val="1E1C11"/>
                </a:solidFill>
                <a:ea typeface="ＭＳ Ｐゴシック" pitchFamily="34" charset="-128"/>
              </a:rPr>
              <a:t>Object Recognition (being able to reach objects needed, recognizing people who are in the immediate neighborhood…)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10" ma:contentTypeDescription="Create a new document." ma:contentTypeScope="" ma:versionID="7ead2f7fa19c4fd08234fc36fd9b2aae">
  <xsd:schema xmlns:xsd="http://www.w3.org/2001/XMLSchema" xmlns:xs="http://www.w3.org/2001/XMLSchema" xmlns:p="http://schemas.microsoft.com/office/2006/metadata/properties" xmlns:ns2="3e71e501-9981-4f71-8744-f09f5c3dbf6f" xmlns:ns3="e57fd881-db3f-40e7-93b8-70a16e341b2c" targetNamespace="http://schemas.microsoft.com/office/2006/metadata/properties" ma:root="true" ma:fieldsID="36fe366fc502e28be1476895fa622739" ns2:_="" ns3:_="">
    <xsd:import namespace="3e71e501-9981-4f71-8744-f09f5c3dbf6f"/>
    <xsd:import namespace="e57fd881-db3f-40e7-93b8-70a16e341b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7fd881-db3f-40e7-93b8-70a16e341b2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ECB72C-5ED5-466A-8DBF-BD62DD466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1e501-9981-4f71-8744-f09f5c3dbf6f"/>
    <ds:schemaRef ds:uri="e57fd881-db3f-40e7-93b8-70a16e341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4A0ED-EE20-4116-A976-8FF9614B8659}">
  <ds:schemaRefs>
    <ds:schemaRef ds:uri="http://schemas.microsoft.com/sharepoint/v3/contenttype/forms"/>
  </ds:schemaRefs>
</ds:datastoreItem>
</file>

<file path=customXml/itemProps3.xml><?xml version="1.0" encoding="utf-8"?>
<ds:datastoreItem xmlns:ds="http://schemas.openxmlformats.org/officeDocument/2006/customXml" ds:itemID="{0BFB92B3-3EE8-4040-8757-8B177DB0683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4132</TotalTime>
  <Words>10184</Words>
  <Application>Microsoft Office PowerPoint</Application>
  <PresentationFormat>On-screen Show (4:3)</PresentationFormat>
  <Paragraphs>1218</Paragraphs>
  <Slides>163</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65" baseType="lpstr">
      <vt:lpstr>Office Theme</vt:lpstr>
      <vt:lpstr>Equation</vt:lpstr>
      <vt:lpstr> Cloud Security and Privacy </vt:lpstr>
      <vt:lpstr>What is Privacy?</vt:lpstr>
      <vt:lpstr>What is the data life cycle?</vt:lpstr>
      <vt:lpstr>What Are the Key Privacy Concerns?</vt:lpstr>
      <vt:lpstr>Storage</vt:lpstr>
      <vt:lpstr>Retention</vt:lpstr>
      <vt:lpstr>Destruction</vt:lpstr>
      <vt:lpstr>Auditing, monitoring and risk management</vt:lpstr>
      <vt:lpstr>Privacy breaches</vt:lpstr>
      <vt:lpstr>Who is responsible for protecting privacy?</vt:lpstr>
      <vt:lpstr>Part III. Possible Solutions</vt:lpstr>
      <vt:lpstr>Security Issues in the Cloud</vt:lpstr>
      <vt:lpstr>Third Party Cloud Computing</vt:lpstr>
      <vt:lpstr>Known issues: Already exist</vt:lpstr>
      <vt:lpstr>New Vulnerabilities &amp; Attacks</vt:lpstr>
      <vt:lpstr>More on attacks…</vt:lpstr>
      <vt:lpstr>More on attacks…</vt:lpstr>
      <vt:lpstr>- POLICY LANGUAGE - CERTIFICATION  </vt:lpstr>
      <vt:lpstr>Minimize Lack of Trust:  Policy Language</vt:lpstr>
      <vt:lpstr>Minimize Lack of Trust:  Policy Language (Cont.)</vt:lpstr>
      <vt:lpstr>Minimize Lack of Trust: Certification</vt:lpstr>
      <vt:lpstr>- MONITORING - UTILIZING DIFFERENT CLOUDS - ACCESS CONTROL MANAGEMENT - IDENTITY MANAGEMENT (IDM)   </vt:lpstr>
      <vt:lpstr>Minimize Loss of Control:  Monitoring</vt:lpstr>
      <vt:lpstr>Minimize Loss of Control:  Monitoring (Cont.)</vt:lpstr>
      <vt:lpstr>Minimize Loss of Control:  Utilize Different Clouds</vt:lpstr>
      <vt:lpstr>Minimize Loss of Control:  Access Control</vt:lpstr>
      <vt:lpstr>Minimize Loss of Control:  Access Control (Cont.)</vt:lpstr>
      <vt:lpstr>Minimize Loss of Control:  Access Control</vt:lpstr>
      <vt:lpstr>Minimize Loss of Control: IDM  Motivation</vt:lpstr>
      <vt:lpstr>Minimize Loss of Control: IDM  Identity in the Cloud</vt:lpstr>
      <vt:lpstr>Minimize Loss of Control: IDM  Present IDMs</vt:lpstr>
      <vt:lpstr>Minimize Loss of Control: IDM  Issues in Cloud Computing</vt:lpstr>
      <vt:lpstr>Minimize Loss of Control: IDM  Goals of Proposed User-Centric IDM for the Cloud</vt:lpstr>
      <vt:lpstr>Minimize Loss of Control: IDM  Approach - 1</vt:lpstr>
      <vt:lpstr>Minimize Loss of Control: IDM  Components of Active Bundle (Approach – 1)</vt:lpstr>
      <vt:lpstr>Minimize Loss of Control: IDM  Anonymous Identification (Approach – 1)</vt:lpstr>
      <vt:lpstr>Minimize Loss of Control: IDM  Usage Scenario (Approach – 1)</vt:lpstr>
      <vt:lpstr>Minimize Loss of Control: IDM  Approach - 2</vt:lpstr>
      <vt:lpstr>Minimize Loss of Control: IDM  Usage Scenario (Approach – 2)</vt:lpstr>
      <vt:lpstr>Minimize Loss of Control: IDM  Representation of identity information  for negotiation </vt:lpstr>
      <vt:lpstr>Minimize Loss of Control: IDM  Motivation-Authentication Process using PII</vt:lpstr>
      <vt:lpstr>Proposed IDM: Mechanisms </vt:lpstr>
      <vt:lpstr>Proposed IDM: Active Bundle</vt:lpstr>
      <vt:lpstr>Proposed IDM: Active Bundle (Cont.)</vt:lpstr>
      <vt:lpstr>Proposed IDM: Active Bundle Scheme</vt:lpstr>
      <vt:lpstr>Proposed IDM: Anonymous Identification</vt:lpstr>
      <vt:lpstr>Proposed IDM: Interaction using Active Bundle </vt:lpstr>
      <vt:lpstr>Proposed IDM: Predicate over Encrypted Data</vt:lpstr>
      <vt:lpstr>Proposed IDM: Multi-Party Computing</vt:lpstr>
      <vt:lpstr>Proposed IDM: Multi-Party Computing</vt:lpstr>
      <vt:lpstr>Proposed IDM: Selective Disclosure</vt:lpstr>
      <vt:lpstr>Proposed IDM: Selective Disclosure</vt:lpstr>
      <vt:lpstr>Proposed IDM: Selective Disclosure</vt:lpstr>
      <vt:lpstr>Proposed IDM: Selective Disclosure</vt:lpstr>
      <vt:lpstr>Proposed IDM: Selective Disclosure</vt:lpstr>
      <vt:lpstr>Proposed IDM: Identity in the Cloud</vt:lpstr>
      <vt:lpstr>Proposed IDM: Characteristics and Advantages</vt:lpstr>
      <vt:lpstr>Proposed IDM: Conclusion &amp; Future Work </vt:lpstr>
      <vt:lpstr>Slide 59</vt:lpstr>
      <vt:lpstr>Minimize Multi-tenancy</vt:lpstr>
      <vt:lpstr>Conclusion</vt:lpstr>
      <vt:lpstr>CLOUD COMPUTING FOR MOBILE USERS: CAN OFFLOADING COMPUTATION SAVE ENERGY? </vt:lpstr>
      <vt:lpstr>What cloud gives us, generally</vt:lpstr>
      <vt:lpstr>What cloud gives us, generally</vt:lpstr>
      <vt:lpstr>What about cloud computing for mobile users?  Specifically </vt:lpstr>
      <vt:lpstr>The importance of battery lifetime of    mobile phones</vt:lpstr>
      <vt:lpstr> Four basic approaches to saving energy and extending battery lifetime in mobile devices:</vt:lpstr>
      <vt:lpstr>Can offloading these applications to the cloud save energy and extend battery lifetimes for mobile users?</vt:lpstr>
      <vt:lpstr>Can offloading these applications to the cloud save energy and extend battery lifetimes for mobile users?</vt:lpstr>
      <vt:lpstr>Can offloading these applications to the cloud save energy and extend battery lifetimes for mobile users?</vt:lpstr>
      <vt:lpstr>sample applications benefiting from offloading</vt:lpstr>
      <vt:lpstr>sample applications benefiting from offloading</vt:lpstr>
      <vt:lpstr>sample applications not benefiting from offloading</vt:lpstr>
      <vt:lpstr>Making computation offloading more attractive</vt:lpstr>
      <vt:lpstr>When considering Privacy and security</vt:lpstr>
      <vt:lpstr>When considering Privacy and security</vt:lpstr>
      <vt:lpstr>When considering Privacy and security</vt:lpstr>
      <vt:lpstr>When considering Privacy and security</vt:lpstr>
      <vt:lpstr>Conclusion</vt:lpstr>
      <vt:lpstr>Conclusion</vt:lpstr>
      <vt:lpstr>Bandwidth Measurements for VMs in Cloud</vt:lpstr>
      <vt:lpstr>MOTIVATION</vt:lpstr>
      <vt:lpstr>Experimental Evaluation</vt:lpstr>
      <vt:lpstr>Experimental Evaluation</vt:lpstr>
      <vt:lpstr>Bandwidth Estimation</vt:lpstr>
      <vt:lpstr>Bandwidth Variation Estimation</vt:lpstr>
      <vt:lpstr>Virtual Machine Performance</vt:lpstr>
      <vt:lpstr>Virtual Machine Performance</vt:lpstr>
      <vt:lpstr>CONCLUSIONS</vt:lpstr>
      <vt:lpstr>Future Work</vt:lpstr>
      <vt:lpstr>A Mobile-Cloud Collaborative Approach for Context-Aware Blind Navigation</vt:lpstr>
      <vt:lpstr>Outline</vt:lpstr>
      <vt:lpstr>Problem Statement</vt:lpstr>
      <vt:lpstr>Demographics</vt:lpstr>
      <vt:lpstr>Goals</vt:lpstr>
      <vt:lpstr>Challenges</vt:lpstr>
      <vt:lpstr>Discussions</vt:lpstr>
      <vt:lpstr>   Mobility Requirements  </vt:lpstr>
      <vt:lpstr>Context-Aware Navigation Components</vt:lpstr>
      <vt:lpstr>Existing Blind Navigation Aids –  Outdoor Navigation</vt:lpstr>
      <vt:lpstr>Existing Blind Navigation Aids –  Indoor Navigation</vt:lpstr>
      <vt:lpstr>Existing Blind Navigation Aids –  Obstacle Avoidance</vt:lpstr>
      <vt:lpstr>Putting all together…</vt:lpstr>
      <vt:lpstr>Proposed System Architecture</vt:lpstr>
      <vt:lpstr>Proposed System Architecture</vt:lpstr>
      <vt:lpstr>Use of the Android Platform</vt:lpstr>
      <vt:lpstr>Advantages of a Mobile-Cloud Collaborative Approach</vt:lpstr>
      <vt:lpstr>Traffic Lights Status Detection Problem</vt:lpstr>
      <vt:lpstr>Attempts to Solve the Traffic Lights Detection Problem</vt:lpstr>
      <vt:lpstr>Mobile-Cloud Collaborative Traffic Lights Detector</vt:lpstr>
      <vt:lpstr>Adaboost Object Detector</vt:lpstr>
      <vt:lpstr>Experiments: Detector Output</vt:lpstr>
      <vt:lpstr>Experiments: Response time</vt:lpstr>
      <vt:lpstr>Enhanced Detection Schema</vt:lpstr>
      <vt:lpstr>Work In Progress</vt:lpstr>
      <vt:lpstr>Collective Object Classification in Complex Scenes</vt:lpstr>
      <vt:lpstr>Relational Learning with Multiple Boosted Detectors for Object Categorization</vt:lpstr>
      <vt:lpstr>Object Classification Experiments</vt:lpstr>
      <vt:lpstr>Identity-Based Authentication for Cloud Computing</vt:lpstr>
      <vt:lpstr>What did they do?</vt:lpstr>
      <vt:lpstr>Identity-Based Hierarchical Model for Cloud Computing (IBHMCC)</vt:lpstr>
      <vt:lpstr>Deployment of IBHMCC </vt:lpstr>
      <vt:lpstr>Deployment of IBHMCC (cont.)</vt:lpstr>
      <vt:lpstr>Identity-Based Encryption</vt:lpstr>
      <vt:lpstr>Identity-Based Encryption (cont.)</vt:lpstr>
      <vt:lpstr>Identity-Based Signature</vt:lpstr>
      <vt:lpstr>Identity-Based Authentication for Cloud Computing</vt:lpstr>
      <vt:lpstr>A Simple Technique for Securing Data  at Rest Stored in a Computing Cloud</vt:lpstr>
      <vt:lpstr>What did they do?</vt:lpstr>
      <vt:lpstr>Problem Scope</vt:lpstr>
      <vt:lpstr>Problem Scope (cont.)</vt:lpstr>
      <vt:lpstr>Problem Scope (cont.)</vt:lpstr>
      <vt:lpstr>Solution Design</vt:lpstr>
      <vt:lpstr>Solution Design (cont.)</vt:lpstr>
      <vt:lpstr>Implementation Experiences</vt:lpstr>
      <vt:lpstr>Implementation Experiences (cont.)</vt:lpstr>
      <vt:lpstr>Privacy in a Semantic Cloud:  What’s Trust Got to Do with It?</vt:lpstr>
      <vt:lpstr>What did they do?</vt:lpstr>
      <vt:lpstr>Trust Management</vt:lpstr>
      <vt:lpstr>Trust Management (cont.)</vt:lpstr>
      <vt:lpstr>Trust Management (cont.)</vt:lpstr>
      <vt:lpstr>Trust Management (cont.)</vt:lpstr>
      <vt:lpstr>Trust Management (cont.)</vt:lpstr>
      <vt:lpstr>Trust Management (cont.)</vt:lpstr>
      <vt:lpstr>Trust Management (cont.)</vt:lpstr>
      <vt:lpstr>Probabilistic Privacy Policy Enforcement</vt:lpstr>
      <vt:lpstr>Probabilistic Privacy Policy Enforcement (cont.)</vt:lpstr>
      <vt:lpstr>Probabilistic Privacy Policy Enforcement (cont.)</vt:lpstr>
      <vt:lpstr>Probabilistic Privacy Policy Enforcement (cont.)</vt:lpstr>
      <vt:lpstr>Probabilistic Privacy Policy Enforcement (cont.)</vt:lpstr>
      <vt:lpstr>Probabilistic Privacy Policy Enforcement (cont.)</vt:lpstr>
      <vt:lpstr>Probabilistic Privacy Policy Enforcement (cont.)</vt:lpstr>
      <vt:lpstr>Towards an Approach of Semantic Access Control for Cloud Computing </vt:lpstr>
      <vt:lpstr>What did they do?</vt:lpstr>
      <vt:lpstr>Access Control Oriented Ontology System (ACOOS)</vt:lpstr>
      <vt:lpstr>Access Control Oriented Ontology System (ACOOS)</vt:lpstr>
      <vt:lpstr>Access Control Oriented Ontology System (ACOOS)</vt:lpstr>
      <vt:lpstr>Access Control Oriented Ontology System (ACOOS)</vt:lpstr>
      <vt:lpstr>Access Control Oriented Ontology System (ACOOS)</vt:lpstr>
      <vt:lpstr>Semantic Access Control Policy Language (SACPL)</vt:lpstr>
      <vt:lpstr>References</vt:lpstr>
      <vt:lpstr>Other References for Cloud Security</vt:lpstr>
      <vt:lpstr>Cloud Blind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in Cloud Computing</dc:title>
  <dc:creator>Ragib Hasan</dc:creator>
  <cp:lastModifiedBy>CSE</cp:lastModifiedBy>
  <cp:revision>883</cp:revision>
  <dcterms:created xsi:type="dcterms:W3CDTF">2011-05-16T20:04:15Z</dcterms:created>
  <dcterms:modified xsi:type="dcterms:W3CDTF">2021-11-18T08:41:18Z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