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4"/>
  </p:notesMasterIdLst>
  <p:sldIdLst>
    <p:sldId id="450" r:id="rId5"/>
    <p:sldId id="438" r:id="rId6"/>
    <p:sldId id="491" r:id="rId7"/>
    <p:sldId id="439" r:id="rId8"/>
    <p:sldId id="440" r:id="rId9"/>
    <p:sldId id="490" r:id="rId10"/>
    <p:sldId id="441" r:id="rId11"/>
    <p:sldId id="458" r:id="rId12"/>
    <p:sldId id="459" r:id="rId13"/>
    <p:sldId id="460" r:id="rId14"/>
    <p:sldId id="461" r:id="rId15"/>
    <p:sldId id="462" r:id="rId16"/>
    <p:sldId id="479" r:id="rId17"/>
    <p:sldId id="480" r:id="rId18"/>
    <p:sldId id="481" r:id="rId19"/>
    <p:sldId id="482" r:id="rId20"/>
    <p:sldId id="483" r:id="rId21"/>
    <p:sldId id="484" r:id="rId22"/>
    <p:sldId id="485" r:id="rId23"/>
    <p:sldId id="486" r:id="rId24"/>
    <p:sldId id="463" r:id="rId25"/>
    <p:sldId id="464" r:id="rId26"/>
    <p:sldId id="493" r:id="rId27"/>
    <p:sldId id="465" r:id="rId28"/>
    <p:sldId id="466" r:id="rId29"/>
    <p:sldId id="467" r:id="rId30"/>
    <p:sldId id="468" r:id="rId31"/>
    <p:sldId id="469" r:id="rId32"/>
    <p:sldId id="470" r:id="rId33"/>
    <p:sldId id="471" r:id="rId34"/>
    <p:sldId id="472" r:id="rId35"/>
    <p:sldId id="473" r:id="rId36"/>
    <p:sldId id="474" r:id="rId37"/>
    <p:sldId id="475" r:id="rId38"/>
    <p:sldId id="476" r:id="rId39"/>
    <p:sldId id="477" r:id="rId40"/>
    <p:sldId id="478" r:id="rId41"/>
    <p:sldId id="487" r:id="rId42"/>
    <p:sldId id="488" r:id="rId43"/>
    <p:sldId id="489" r:id="rId44"/>
    <p:sldId id="500" r:id="rId45"/>
    <p:sldId id="501" r:id="rId46"/>
    <p:sldId id="502" r:id="rId47"/>
    <p:sldId id="503" r:id="rId48"/>
    <p:sldId id="504" r:id="rId49"/>
    <p:sldId id="505" r:id="rId50"/>
    <p:sldId id="506"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4" r:id="rId69"/>
    <p:sldId id="525" r:id="rId70"/>
    <p:sldId id="526" r:id="rId71"/>
    <p:sldId id="527" r:id="rId72"/>
    <p:sldId id="528"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157E1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40179-A041-4B38-993D-C270A5A58525}" v="1" dt="2021-10-05T19:07:22.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p:scale>
          <a:sx n="100" d="100"/>
          <a:sy n="100" d="100"/>
        </p:scale>
        <p:origin x="-294"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215"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214" Type="http://schemas.microsoft.com/office/2016/11/relationships/changesInfo" Target="changesInfos/changesInfo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isrinivas Venkatesan" userId="S::106119146@nitt.edu::be80ba45-9052-42b9-aa2b-ba3b0d34a25c" providerId="AD" clId="Web-{7C140179-A041-4B38-993D-C270A5A58525}"/>
    <pc:docChg chg="modSld">
      <pc:chgData name="Sabarisrinivas Venkatesan" userId="S::106119146@nitt.edu::be80ba45-9052-42b9-aa2b-ba3b0d34a25c" providerId="AD" clId="Web-{7C140179-A041-4B38-993D-C270A5A58525}" dt="2021-10-05T19:07:22.807" v="0" actId="1076"/>
      <pc:docMkLst>
        <pc:docMk/>
      </pc:docMkLst>
      <pc:sldChg chg="modSp">
        <pc:chgData name="Sabarisrinivas Venkatesan" userId="S::106119146@nitt.edu::be80ba45-9052-42b9-aa2b-ba3b0d34a25c" providerId="AD" clId="Web-{7C140179-A041-4B38-993D-C270A5A58525}" dt="2021-10-05T19:07:22.807" v="0" actId="1076"/>
        <pc:sldMkLst>
          <pc:docMk/>
          <pc:sldMk cId="0" sldId="411"/>
        </pc:sldMkLst>
        <pc:grpChg chg="mod">
          <ac:chgData name="Sabarisrinivas Venkatesan" userId="S::106119146@nitt.edu::be80ba45-9052-42b9-aa2b-ba3b0d34a25c" providerId="AD" clId="Web-{7C140179-A041-4B38-993D-C270A5A58525}" dt="2021-10-05T19:07:22.807" v="0" actId="1076"/>
          <ac:grpSpMkLst>
            <pc:docMk/>
            <pc:sldMk cId="0" sldId="411"/>
            <ac:grpSpMk id="3" creationId="{00000000-0000-0000-0000-000000000000}"/>
          </ac:grpSpMkLst>
        </pc:gr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6148EBFE-B490-4C77-8A29-3EEFB2B29CD9}" type="datetime1">
              <a:rPr lang="en-US"/>
              <a:pPr/>
              <a:t>11/23/2021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F84FA98-9CDF-46E4-BA7D-8A6718F674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a:lstStyle/>
          <a:p>
            <a:fld id="{3E95F88B-4FA4-4D50-B5C1-283D95AEE077}" type="slidenum">
              <a:rPr lang="en-US"/>
              <a:pPr/>
              <a:t>2</a:t>
            </a:fld>
            <a:endParaRPr lang="en-US"/>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ea typeface="ＭＳ Ｐゴシック" pitchFamily="34" charset="-128"/>
              </a:rPr>
              <a:t>When the underlying components fail in the cloud, the effect of the failures to the mission logic needs to be known so that correct recovery measures can be performed. We propose an application-specific run-time monitoring and management tool. With this tool, the application logic can remain on the consumer’s host computer. This allows the consumer to centrally monitor all aspects of the application as well as data flow. Since all outputs from underlying services are sent to the application logic, any data incompatibility between services is not an issue. The capabilities of the run-time monitoring and management tool are as follows: 1) Enable application user to determine the status of the cloud resources that may be used to run the application (across multiple clouds), 2)  Enable application user to determine the real-time security posture and situational awareness of the application, 3) Provide the application user with the ability to move user’s application (or part of it) to another site (other VM in same cloud or different cloud altogether), 4) Provide the application user with the ability to change the application logic on the fly, 5) Provide communicate capabilities with cloud providers. There are a few cloud vendors such as NimSoft [41] and Hyperic [42] that provide application-specific monitoring tools that provide some of the above functionality. These monitoring tools may be further enhanced or used in conjunction with other tools to provide the degree of monitoring required. However, any tool that is to be used for military purposes must also receive some type of accreditation and certification procedure.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a:lstStyle/>
          <a:p>
            <a:fld id="{D9CFC083-20AC-4C7C-9437-A90AAA1F9D46}" type="slidenum">
              <a:rPr lang="en-US"/>
              <a:pPr/>
              <a:t>4</a:t>
            </a:fld>
            <a:endParaRPr lang="en-US"/>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ea typeface="ＭＳ Ｐゴシック" pitchFamily="34" charset="-128"/>
              </a:rPr>
              <a:t>Differering data semantics example: does a data item labeled secret in one cloud have the same semantics as another piece of data also labeled secret in a different cloud?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a:lstStyle/>
          <a:p>
            <a:fld id="{CB8A7EBA-C033-45B2-8A58-AC298674BDEE}" type="slidenum">
              <a:rPr lang="en-US"/>
              <a:pPr/>
              <a:t>5</a:t>
            </a:fld>
            <a:endParaRPr lang="en-US"/>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pPr>
            <a:r>
              <a:rPr lang="en-US" sz="1000">
                <a:ea typeface="ＭＳ Ｐゴシック" pitchFamily="34" charset="-128"/>
              </a:rPr>
              <a:t>In cloud computing (as well as other systems), there are many possible layers of access control. For example, access to the cloud, access to servers, access to services, access to databases (direct and queries via web services), access to VMs, and access to objects within a VM. Depending on the deployment model used, some of these will be controlled by the provider and others by the consumer. </a:t>
            </a:r>
          </a:p>
          <a:p>
            <a:pPr eaLnBrk="1" hangingPunct="1">
              <a:lnSpc>
                <a:spcPct val="80000"/>
              </a:lnSpc>
            </a:pPr>
            <a:r>
              <a:rPr lang="en-US" sz="1000">
                <a:ea typeface="ＭＳ Ｐゴシック" pitchFamily="34" charset="-128"/>
              </a:rPr>
              <a:t>For example, Google Apps, a representative SaaS Cloud controls authentication and access to its applications, but users themselves can control access to their documents through the provided interface to the access control mechanism. In IaaS type approaches, the user can create accounts on its virtual machines and create access control lists for these users for services located on the VM.</a:t>
            </a:r>
          </a:p>
          <a:p>
            <a:pPr eaLnBrk="1" hangingPunct="1">
              <a:lnSpc>
                <a:spcPct val="80000"/>
              </a:lnSpc>
            </a:pPr>
            <a:r>
              <a:rPr lang="en-US" sz="1000">
                <a:ea typeface="ＭＳ Ｐゴシック" pitchFamily="34" charset="-128"/>
              </a:rPr>
              <a:t>Regardless of the deployment model, the provider needs to manage the user authentication and access control procedures (to the cloud). While some providers allow federated authentication – enabling the consumer-side to manage its users, the access control management burden still lies with the provider. This requires the user to place a large amount of trust on the provider in terms of security, management, and maintenance of access control policies. This can be burdensome when numerous users from different organizations with different access control policies, are involved. This proposal focuses on access control to the cloud. However, the concepts here could be applied to access control at any level, if deemed necessary. We propose a way for the consumer to manage the access control decision-making process to retain some control, requiring less trust of the provider.</a:t>
            </a:r>
          </a:p>
          <a:p>
            <a:pPr eaLnBrk="1" hangingPunct="1">
              <a:lnSpc>
                <a:spcPct val="80000"/>
              </a:lnSpc>
            </a:pPr>
            <a:r>
              <a:rPr lang="en-US" sz="1000">
                <a:ea typeface="ＭＳ Ｐゴシック" pitchFamily="34" charset="-128"/>
              </a:rPr>
              <a:t>Approach: </a:t>
            </a:r>
          </a:p>
          <a:p>
            <a:pPr eaLnBrk="1" hangingPunct="1">
              <a:lnSpc>
                <a:spcPct val="80000"/>
              </a:lnSpc>
            </a:pPr>
            <a:r>
              <a:rPr lang="en-US" sz="1000">
                <a:ea typeface="ＭＳ Ｐゴシック" pitchFamily="34" charset="-128"/>
              </a:rPr>
              <a:t>This approach 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 Furthermore, we need to show that this approach is at least as secure as the traditional access control model. </a:t>
            </a:r>
          </a:p>
          <a:p>
            <a:pPr eaLnBrk="1" hangingPunct="1">
              <a:lnSpc>
                <a:spcPct val="80000"/>
              </a:lnSpc>
            </a:pPr>
            <a:r>
              <a:rPr lang="en-US" sz="1000">
                <a:ea typeface="ＭＳ Ｐゴシック" pitchFamily="34" charset="-128"/>
              </a:rPr>
              <a:t>This approach requires the data owner to be involved in all requests. Therefore, frequent access scenarios should not use this method if traffic is a concern. However, many secure data outsourcing schemes require the user to grant keys/certificates to the query side, so that every time the user queries a database, the owner needs to be involved. Therefore, not much different than that so may not be a problem.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ea typeface="SimSun" pitchFamily="2" charset="-122"/>
            </a:endParaRPr>
          </a:p>
        </p:txBody>
      </p:sp>
      <p:sp>
        <p:nvSpPr>
          <p:cNvPr id="141316" name="灯片编号占位符 3"/>
          <p:cNvSpPr>
            <a:spLocks noGrp="1"/>
          </p:cNvSpPr>
          <p:nvPr>
            <p:ph type="sldNum" sz="quarter" idx="5"/>
          </p:nvPr>
        </p:nvSpPr>
        <p:spPr bwMode="auto">
          <a:noFill/>
          <a:ln>
            <a:miter lim="800000"/>
            <a:headEnd/>
            <a:tailEnd/>
          </a:ln>
        </p:spPr>
        <p:txBody>
          <a:bodyPr/>
          <a:lstStyle/>
          <a:p>
            <a:fld id="{BA80F06E-5D1A-4D80-A438-361C0AC17ABE}" type="slidenum">
              <a:rPr lang="zh-CN" altLang="en-US"/>
              <a:pPr/>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ea typeface="SimSun" pitchFamily="2" charset="-122"/>
              </a:rPr>
              <a:t>你好</a:t>
            </a:r>
          </a:p>
        </p:txBody>
      </p:sp>
      <p:sp>
        <p:nvSpPr>
          <p:cNvPr id="143364" name="灯片编号占位符 3"/>
          <p:cNvSpPr>
            <a:spLocks noGrp="1"/>
          </p:cNvSpPr>
          <p:nvPr>
            <p:ph type="sldNum" sz="quarter" idx="5"/>
          </p:nvPr>
        </p:nvSpPr>
        <p:spPr bwMode="auto">
          <a:noFill/>
          <a:ln>
            <a:miter lim="800000"/>
            <a:headEnd/>
            <a:tailEnd/>
          </a:ln>
        </p:spPr>
        <p:txBody>
          <a:bodyPr/>
          <a:lstStyle/>
          <a:p>
            <a:fld id="{492FD5B6-5F53-4B0A-94C4-6A7FF250BC0A}" type="slidenum">
              <a:rPr lang="zh-CN" altLang="en-US"/>
              <a:pPr/>
              <a:t>42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ea typeface="SimSun" pitchFamily="2" charset="-122"/>
            </a:endParaRPr>
          </a:p>
        </p:txBody>
      </p:sp>
      <p:sp>
        <p:nvSpPr>
          <p:cNvPr id="151556" name="灯片编号占位符 3"/>
          <p:cNvSpPr>
            <a:spLocks noGrp="1"/>
          </p:cNvSpPr>
          <p:nvPr>
            <p:ph type="sldNum" sz="quarter" idx="5"/>
          </p:nvPr>
        </p:nvSpPr>
        <p:spPr bwMode="auto">
          <a:noFill/>
          <a:ln>
            <a:miter lim="800000"/>
            <a:headEnd/>
            <a:tailEnd/>
          </a:ln>
        </p:spPr>
        <p:txBody>
          <a:bodyPr/>
          <a:lstStyle/>
          <a:p>
            <a:fld id="{C713F64A-7D3B-435C-8883-7AE77C0CCDAD}" type="slidenum">
              <a:rPr lang="zh-CN" altLang="en-US"/>
              <a:pPr/>
              <a:t>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Comic Sans MS" pitchFamily="66"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fld id="{9673C653-93B9-478B-BFB5-1193D4E7DD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5EB20B11-A3F2-4AED-B8FC-E5388E53DA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DEB012B4-BBF3-4F55-BBE0-0F6CF77283E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b="1">
                <a:solidFill>
                  <a:schemeClr val="bg2">
                    <a:lumMod val="10000"/>
                  </a:schemeClr>
                </a:solidFill>
                <a:latin typeface="Comic Sans MS" pitchFamily="66"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sz="2400">
                <a:solidFill>
                  <a:schemeClr val="bg2">
                    <a:lumMod val="10000"/>
                  </a:schemeClr>
                </a:solidFill>
                <a:latin typeface="Comic Sans MS" pitchFamily="66" charset="0"/>
              </a:defRPr>
            </a:lvl1pPr>
            <a:lvl2pPr>
              <a:defRPr sz="2400">
                <a:solidFill>
                  <a:schemeClr val="bg2">
                    <a:lumMod val="10000"/>
                  </a:schemeClr>
                </a:solidFill>
                <a:latin typeface="Comic Sans MS" pitchFamily="66" charset="0"/>
              </a:defRPr>
            </a:lvl2pPr>
            <a:lvl3pPr>
              <a:defRPr sz="2000">
                <a:solidFill>
                  <a:schemeClr val="bg2">
                    <a:lumMod val="10000"/>
                  </a:schemeClr>
                </a:solidFill>
                <a:latin typeface="Comic Sans MS" pitchFamily="66" charset="0"/>
              </a:defRPr>
            </a:lvl3pPr>
            <a:lvl4pPr>
              <a:defRPr sz="2000">
                <a:solidFill>
                  <a:schemeClr val="bg2">
                    <a:lumMod val="10000"/>
                  </a:schemeClr>
                </a:solidFill>
                <a:latin typeface="Comic Sans MS" pitchFamily="66" charset="0"/>
              </a:defRPr>
            </a:lvl4pPr>
            <a:lvl5pPr>
              <a:defRPr sz="2000">
                <a:solidFill>
                  <a:schemeClr val="bg2">
                    <a:lumMod val="10000"/>
                  </a:schemeClr>
                </a:solidFill>
                <a:latin typeface="Comic Sans MS" pitchFamily="66"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A6E242E8-F522-4C8A-B84B-0C8B13A5950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00387"/>
            <a:ext cx="7772400" cy="1362075"/>
          </a:xfrm>
        </p:spPr>
        <p:txBody>
          <a:bodyPr anchor="t"/>
          <a:lstStyle>
            <a:lvl1pPr algn="l">
              <a:defRPr sz="3200" b="1" cap="all"/>
            </a:lvl1pPr>
          </a:lstStyle>
          <a:p>
            <a:r>
              <a:rPr lang="en-US"/>
              <a:t>Click to edit Master title style</a:t>
            </a:r>
          </a:p>
        </p:txBody>
      </p:sp>
      <p:sp>
        <p:nvSpPr>
          <p:cNvPr id="3" name="Text Placeholder 2"/>
          <p:cNvSpPr>
            <a:spLocks noGrp="1"/>
          </p:cNvSpPr>
          <p:nvPr>
            <p:ph type="body" idx="1"/>
          </p:nvPr>
        </p:nvSpPr>
        <p:spPr>
          <a:xfrm>
            <a:off x="722313" y="1600200"/>
            <a:ext cx="7772400" cy="1500187"/>
          </a:xfrm>
        </p:spPr>
        <p:txBody>
          <a:bodyPr anchor="b"/>
          <a:lstStyle>
            <a:lvl1pPr marL="0" indent="0">
              <a:buNone/>
              <a:defRPr sz="3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fld id="{FE04A90F-F51D-48C5-8EAC-BB523DCCE5F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2CDF50F4-AB46-4A5F-AD74-C2CE29C0123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fld id="{0E59B8FA-0645-4435-BD84-6BB7A1A04B4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3F00CC0F-D558-4104-A76B-843EE577142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55636589-2D5F-495E-92B8-730F4FEB7FD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D39791DA-188C-4368-A39B-621B617EBEF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CBE8E978-6613-4FBA-99DB-A583FC2A39C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36E25C7-921E-4B2F-90CA-4A068CC94EF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2800" b="1" kern="1200">
          <a:solidFill>
            <a:srgbClr val="262626"/>
          </a:solidFill>
          <a:latin typeface="Comic Sans MS" pitchFamily="66" charset="0"/>
          <a:ea typeface="ＭＳ Ｐゴシック" charset="-128"/>
          <a:cs typeface="ＭＳ Ｐゴシック" charset="-128"/>
        </a:defRPr>
      </a:lvl1pPr>
      <a:lvl2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2pPr>
      <a:lvl3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3pPr>
      <a:lvl4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4pPr>
      <a:lvl5pPr algn="ctr" rtl="0" eaLnBrk="0" fontAlgn="base" hangingPunct="0">
        <a:spcBef>
          <a:spcPct val="0"/>
        </a:spcBef>
        <a:spcAft>
          <a:spcPct val="0"/>
        </a:spcAft>
        <a:defRPr sz="2800" b="1">
          <a:solidFill>
            <a:srgbClr val="262626"/>
          </a:solidFill>
          <a:latin typeface="Comic Sans MS" pitchFamily="66" charset="0"/>
          <a:ea typeface="ＭＳ Ｐゴシック" charset="-128"/>
          <a:cs typeface="ＭＳ Ｐゴシック" charset="-128"/>
        </a:defRPr>
      </a:lvl5pPr>
      <a:lvl6pPr marL="457200" algn="ctr" rtl="0" fontAlgn="base">
        <a:spcBef>
          <a:spcPct val="0"/>
        </a:spcBef>
        <a:spcAft>
          <a:spcPct val="0"/>
        </a:spcAft>
        <a:defRPr sz="2800" b="1">
          <a:solidFill>
            <a:srgbClr val="262626"/>
          </a:solidFill>
          <a:latin typeface="Comic Sans MS" pitchFamily="66" charset="0"/>
        </a:defRPr>
      </a:lvl6pPr>
      <a:lvl7pPr marL="914400" algn="ctr" rtl="0" fontAlgn="base">
        <a:spcBef>
          <a:spcPct val="0"/>
        </a:spcBef>
        <a:spcAft>
          <a:spcPct val="0"/>
        </a:spcAft>
        <a:defRPr sz="2800" b="1">
          <a:solidFill>
            <a:srgbClr val="262626"/>
          </a:solidFill>
          <a:latin typeface="Comic Sans MS" pitchFamily="66" charset="0"/>
        </a:defRPr>
      </a:lvl7pPr>
      <a:lvl8pPr marL="1371600" algn="ctr" rtl="0" fontAlgn="base">
        <a:spcBef>
          <a:spcPct val="0"/>
        </a:spcBef>
        <a:spcAft>
          <a:spcPct val="0"/>
        </a:spcAft>
        <a:defRPr sz="2800" b="1">
          <a:solidFill>
            <a:srgbClr val="262626"/>
          </a:solidFill>
          <a:latin typeface="Comic Sans MS" pitchFamily="66" charset="0"/>
        </a:defRPr>
      </a:lvl8pPr>
      <a:lvl9pPr marL="1828800" algn="ctr" rtl="0" fontAlgn="base">
        <a:spcBef>
          <a:spcPct val="0"/>
        </a:spcBef>
        <a:spcAft>
          <a:spcPct val="0"/>
        </a:spcAft>
        <a:defRPr sz="2800" b="1">
          <a:solidFill>
            <a:srgbClr val="262626"/>
          </a:solidFill>
          <a:latin typeface="Comic Sans MS" pitchFamily="66"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rgbClr val="262626"/>
          </a:solidFill>
          <a:latin typeface="Comic Sans MS" pitchFamily="66" charset="0"/>
          <a:ea typeface="ＭＳ Ｐゴシック" charset="-128"/>
          <a:cs typeface="ＭＳ Ｐゴシック" charset="-128"/>
        </a:defRPr>
      </a:lvl1pPr>
      <a:lvl2pPr marL="742950" indent="-285750" algn="l" rtl="0" eaLnBrk="0" fontAlgn="base" hangingPunct="0">
        <a:spcBef>
          <a:spcPct val="20000"/>
        </a:spcBef>
        <a:spcAft>
          <a:spcPct val="0"/>
        </a:spcAft>
        <a:buFont typeface="Arial" pitchFamily="34" charset="0"/>
        <a:buChar char="–"/>
        <a:defRPr sz="2400" kern="1200">
          <a:solidFill>
            <a:srgbClr val="262626"/>
          </a:solidFill>
          <a:latin typeface="Comic Sans MS" pitchFamily="66" charset="0"/>
          <a:ea typeface="ＭＳ Ｐゴシック" charset="-128"/>
          <a:cs typeface="+mn-cs"/>
        </a:defRPr>
      </a:lvl2pPr>
      <a:lvl3pPr marL="1143000" indent="-228600" algn="l" rtl="0" eaLnBrk="0" fontAlgn="base" hangingPunct="0">
        <a:spcBef>
          <a:spcPct val="20000"/>
        </a:spcBef>
        <a:spcAft>
          <a:spcPct val="0"/>
        </a:spcAft>
        <a:buFont typeface="Arial" pitchFamily="34" charset="0"/>
        <a:buChar char="•"/>
        <a:defRPr sz="2000" kern="1200">
          <a:solidFill>
            <a:srgbClr val="262626"/>
          </a:solidFill>
          <a:latin typeface="Comic Sans MS" pitchFamily="66" charset="0"/>
          <a:ea typeface="ＭＳ Ｐゴシック"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262626"/>
          </a:solidFill>
          <a:latin typeface="Comic Sans MS" pitchFamily="66" charset="0"/>
          <a:ea typeface="ＭＳ Ｐゴシック"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262626"/>
          </a:solidFill>
          <a:latin typeface="Comic Sans MS" pitchFamily="66" charset="0"/>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425575"/>
            <a:ext cx="7772400" cy="1470025"/>
          </a:xfrm>
        </p:spPr>
        <p:txBody>
          <a:bodyPr>
            <a:noAutofit/>
          </a:bodyPr>
          <a:lstStyle/>
          <a:p>
            <a:pPr eaLnBrk="1" hangingPunct="1">
              <a:defRPr/>
            </a:pPr>
            <a:r>
              <a:rPr lang="en-US" sz="4000" dirty="0">
                <a:solidFill>
                  <a:srgbClr val="002060"/>
                </a:solidFill>
                <a:ea typeface="+mj-ea"/>
                <a:cs typeface="Arial" pitchFamily="34" charset="0"/>
              </a:rPr>
              <a:t/>
            </a:r>
            <a:br>
              <a:rPr lang="en-US" sz="4000" dirty="0">
                <a:solidFill>
                  <a:srgbClr val="002060"/>
                </a:solidFill>
                <a:ea typeface="+mj-ea"/>
                <a:cs typeface="Arial" pitchFamily="34" charset="0"/>
              </a:rPr>
            </a:br>
            <a:r>
              <a:rPr lang="en-US" sz="4000" dirty="0">
                <a:solidFill>
                  <a:srgbClr val="1E1C11"/>
                </a:solidFill>
                <a:ea typeface="+mj-ea"/>
                <a:cs typeface="Arial" pitchFamily="34" charset="0"/>
              </a:rPr>
              <a:t>Cloud Security and Privacy</a:t>
            </a:r>
            <a:br>
              <a:rPr lang="en-US" sz="4000" dirty="0">
                <a:solidFill>
                  <a:srgbClr val="1E1C11"/>
                </a:solidFill>
                <a:ea typeface="+mj-ea"/>
                <a:cs typeface="Arial" pitchFamily="34" charset="0"/>
              </a:rPr>
            </a:br>
            <a:endParaRPr lang="en-US" sz="4000" dirty="0">
              <a:solidFill>
                <a:srgbClr val="1E1C11"/>
              </a:solidFill>
              <a:ea typeface="+mj-ea"/>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Present IDMs</a:t>
            </a:r>
          </a:p>
        </p:txBody>
      </p:sp>
      <p:sp>
        <p:nvSpPr>
          <p:cNvPr id="4" name="Content Placeholder 2"/>
          <p:cNvSpPr>
            <a:spLocks noGrp="1"/>
          </p:cNvSpPr>
          <p:nvPr>
            <p:ph idx="1"/>
          </p:nvPr>
        </p:nvSpPr>
        <p:spPr>
          <a:xfrm>
            <a:off x="381000" y="1447800"/>
            <a:ext cx="8686800" cy="4800600"/>
          </a:xfrm>
        </p:spPr>
        <p:txBody>
          <a:bodyPr>
            <a:noAutofit/>
          </a:bodyPr>
          <a:lstStyle/>
          <a:p>
            <a:pPr marL="609600" indent="-609600"/>
            <a:r>
              <a:rPr lang="en-US" sz="2000">
                <a:solidFill>
                  <a:srgbClr val="1E1C11"/>
                </a:solidFill>
                <a:ea typeface="ＭＳ Ｐゴシック" pitchFamily="34" charset="-128"/>
              </a:rPr>
              <a:t>IDM in traditional application-centric IDM model</a:t>
            </a:r>
          </a:p>
          <a:p>
            <a:pPr marL="882650" lvl="1" indent="-609600"/>
            <a:r>
              <a:rPr lang="en-US" sz="2000">
                <a:solidFill>
                  <a:srgbClr val="1E1C11"/>
                </a:solidFill>
                <a:ea typeface="ＭＳ Ｐゴシック" pitchFamily="34" charset="-128"/>
              </a:rPr>
              <a:t>Each application keeps track of identifying information of its users. </a:t>
            </a:r>
          </a:p>
          <a:p>
            <a:pPr marL="609600" indent="-609600"/>
            <a:r>
              <a:rPr lang="en-US" sz="2000">
                <a:solidFill>
                  <a:srgbClr val="1E1C11"/>
                </a:solidFill>
                <a:ea typeface="ＭＳ Ｐゴシック" pitchFamily="34" charset="-128"/>
              </a:rPr>
              <a:t>Existing IDM Systems</a:t>
            </a:r>
          </a:p>
          <a:p>
            <a:pPr marL="882650" lvl="1" indent="-609600"/>
            <a:r>
              <a:rPr lang="en-US" sz="2000">
                <a:solidFill>
                  <a:srgbClr val="1E1C11"/>
                </a:solidFill>
                <a:ea typeface="ＭＳ Ｐゴシック" pitchFamily="34" charset="-128"/>
              </a:rPr>
              <a:t>Microsoft Windows CardSpace [W. A. Alrodhan]</a:t>
            </a:r>
          </a:p>
          <a:p>
            <a:pPr marL="882650" lvl="1" indent="-609600"/>
            <a:r>
              <a:rPr lang="en-US" sz="2000">
                <a:solidFill>
                  <a:srgbClr val="1E1C11"/>
                </a:solidFill>
                <a:ea typeface="ＭＳ Ｐゴシック" pitchFamily="34" charset="-128"/>
              </a:rPr>
              <a:t>OpenID [http://openid.net]</a:t>
            </a:r>
          </a:p>
          <a:p>
            <a:pPr marL="882650" lvl="1" indent="-609600"/>
            <a:r>
              <a:rPr lang="en-US" sz="2000">
                <a:solidFill>
                  <a:srgbClr val="1E1C11"/>
                </a:solidFill>
                <a:ea typeface="ＭＳ Ｐゴシック" pitchFamily="34" charset="-128"/>
              </a:rPr>
              <a:t>PRIME [S. F. Hubner]</a:t>
            </a:r>
          </a:p>
          <a:p>
            <a:pPr marL="609600" indent="-609600">
              <a:lnSpc>
                <a:spcPct val="80000"/>
              </a:lnSpc>
              <a:buFont typeface="Arial" pitchFamily="34" charset="0"/>
              <a:buNone/>
            </a:pPr>
            <a:endParaRPr lang="en-US" sz="2000">
              <a:solidFill>
                <a:srgbClr val="1E1C11"/>
              </a:solidFill>
              <a:ea typeface="ＭＳ Ｐゴシック" pitchFamily="34" charset="-128"/>
            </a:endParaRPr>
          </a:p>
          <a:p>
            <a:pPr marL="609600" indent="-609600">
              <a:lnSpc>
                <a:spcPct val="80000"/>
              </a:lnSpc>
              <a:buFont typeface="Arial" pitchFamily="34" charset="0"/>
              <a:buNone/>
            </a:pPr>
            <a:r>
              <a:rPr lang="en-US" sz="2000">
                <a:solidFill>
                  <a:srgbClr val="1E1C11"/>
                </a:solidFill>
                <a:ea typeface="ＭＳ Ｐゴシック" pitchFamily="34" charset="-128"/>
              </a:rPr>
              <a:t>These systems </a:t>
            </a:r>
            <a:r>
              <a:rPr lang="en-US" sz="2000">
                <a:solidFill>
                  <a:srgbClr val="1E1C11"/>
                </a:solidFill>
                <a:ea typeface="ＭＳ Ｐゴシック" pitchFamily="34" charset="-128"/>
                <a:cs typeface="Segoe UI" pitchFamily="34" charset="0"/>
              </a:rPr>
              <a:t>require a</a:t>
            </a:r>
            <a:r>
              <a:rPr lang="en-US" sz="2000">
                <a:solidFill>
                  <a:srgbClr val="FF9900"/>
                </a:solidFill>
                <a:effectLst>
                  <a:outerShdw blurRad="38100" dist="38100" dir="2700000" algn="tl">
                    <a:srgbClr val="C0C0C0"/>
                  </a:outerShdw>
                </a:effectLst>
                <a:ea typeface="ＭＳ Ｐゴシック" pitchFamily="34" charset="-128"/>
                <a:cs typeface="Segoe UI" pitchFamily="34" charset="0"/>
              </a:rPr>
              <a:t> </a:t>
            </a:r>
            <a:r>
              <a:rPr lang="en-US" sz="2000" b="1">
                <a:solidFill>
                  <a:srgbClr val="11488B"/>
                </a:solidFill>
                <a:effectLst>
                  <a:outerShdw blurRad="38100" dist="38100" dir="2700000" algn="tl">
                    <a:srgbClr val="C0C0C0"/>
                  </a:outerShdw>
                </a:effectLst>
                <a:ea typeface="ＭＳ Ｐゴシック" pitchFamily="34" charset="-128"/>
              </a:rPr>
              <a:t>trusted third party </a:t>
            </a:r>
            <a:r>
              <a:rPr lang="en-US" sz="2000">
                <a:solidFill>
                  <a:srgbClr val="1E1C11"/>
                </a:solidFill>
                <a:ea typeface="ＭＳ Ｐゴシック" pitchFamily="34" charset="-128"/>
              </a:rPr>
              <a:t>and</a:t>
            </a:r>
          </a:p>
          <a:p>
            <a:pPr marL="609600" indent="-609600">
              <a:lnSpc>
                <a:spcPct val="80000"/>
              </a:lnSpc>
              <a:buFont typeface="Arial" pitchFamily="34" charset="0"/>
              <a:buNone/>
            </a:pPr>
            <a:r>
              <a:rPr lang="en-US" sz="2000">
                <a:solidFill>
                  <a:srgbClr val="1E1C11"/>
                </a:solidFill>
                <a:ea typeface="ＭＳ Ｐゴシック" pitchFamily="34" charset="-128"/>
              </a:rPr>
              <a:t>do not work on an </a:t>
            </a:r>
            <a:r>
              <a:rPr lang="en-US" sz="2000" b="1">
                <a:solidFill>
                  <a:srgbClr val="11488B"/>
                </a:solidFill>
                <a:effectLst>
                  <a:outerShdw blurRad="38100" dist="38100" dir="2700000" algn="tl">
                    <a:srgbClr val="C0C0C0"/>
                  </a:outerShdw>
                </a:effectLst>
                <a:ea typeface="ＭＳ Ｐゴシック" pitchFamily="34" charset="-128"/>
              </a:rPr>
              <a:t>untrusted host</a:t>
            </a:r>
            <a:r>
              <a:rPr lang="en-US" sz="2000">
                <a:solidFill>
                  <a:srgbClr val="11488B"/>
                </a:solidFill>
                <a:effectLst>
                  <a:outerShdw blurRad="38100" dist="38100" dir="2700000" algn="tl">
                    <a:srgbClr val="C0C0C0"/>
                  </a:outerShdw>
                </a:effectLst>
                <a:ea typeface="ＭＳ Ｐゴシック" pitchFamily="34" charset="-128"/>
              </a:rPr>
              <a:t>.</a:t>
            </a:r>
          </a:p>
          <a:p>
            <a:pPr marL="609600" indent="-609600">
              <a:lnSpc>
                <a:spcPct val="80000"/>
              </a:lnSpc>
              <a:buFont typeface="Arial" pitchFamily="34" charset="0"/>
              <a:buNone/>
            </a:pPr>
            <a:endParaRPr lang="en-US" sz="2000">
              <a:solidFill>
                <a:srgbClr val="11488B"/>
              </a:solidFill>
              <a:effectLst>
                <a:outerShdw blurRad="38100" dist="38100" dir="2700000" algn="tl">
                  <a:srgbClr val="C0C0C0"/>
                </a:outerShdw>
              </a:effectLst>
              <a:ea typeface="ＭＳ Ｐゴシック" pitchFamily="34" charset="-128"/>
            </a:endParaRPr>
          </a:p>
          <a:p>
            <a:pPr marL="609600" indent="-609600">
              <a:lnSpc>
                <a:spcPct val="80000"/>
              </a:lnSpc>
              <a:buFont typeface="Arial" pitchFamily="34" charset="0"/>
              <a:buNone/>
            </a:pPr>
            <a:r>
              <a:rPr lang="en-US" sz="2000">
                <a:solidFill>
                  <a:srgbClr val="1E1C11"/>
                </a:solidFill>
                <a:ea typeface="ＭＳ Ｐゴシック" pitchFamily="34" charset="-128"/>
              </a:rPr>
              <a:t>If Trusted Third Party is compromised, all the identifying information of the users is also compromised </a:t>
            </a:r>
          </a:p>
          <a:p>
            <a:pPr marL="609600" indent="-609600" algn="r">
              <a:lnSpc>
                <a:spcPct val="80000"/>
              </a:lnSpc>
              <a:buFont typeface="Arial" pitchFamily="34" charset="0"/>
              <a:buNone/>
            </a:pPr>
            <a:r>
              <a:rPr lang="en-US" sz="2000" b="1">
                <a:solidFill>
                  <a:srgbClr val="1E1C11"/>
                </a:solidFill>
                <a:latin typeface="Arial" pitchFamily="34" charset="0"/>
                <a:ea typeface="ＭＳ Ｐゴシック" pitchFamily="34" charset="-128"/>
              </a:rPr>
              <a:t>[</a:t>
            </a:r>
            <a:r>
              <a:rPr lang="en-US" sz="2000">
                <a:solidFill>
                  <a:srgbClr val="1E1C11"/>
                </a:solidFill>
                <a:latin typeface="Arial" pitchFamily="34" charset="0"/>
                <a:ea typeface="ＭＳ Ｐゴシック" pitchFamily="34" charset="-128"/>
              </a:rPr>
              <a:t>Latest:</a:t>
            </a:r>
            <a:r>
              <a:rPr lang="en-US" sz="2000">
                <a:solidFill>
                  <a:srgbClr val="1E1C11"/>
                </a:solidFill>
                <a:effectLst>
                  <a:outerShdw blurRad="38100" dist="38100" dir="2700000" algn="tl">
                    <a:srgbClr val="C0C0C0"/>
                  </a:outerShdw>
                </a:effectLst>
                <a:latin typeface="Arial" pitchFamily="34" charset="0"/>
                <a:ea typeface="ＭＳ Ｐゴシック" pitchFamily="34" charset="-128"/>
                <a:cs typeface="Arial" pitchFamily="34" charset="0"/>
              </a:rPr>
              <a:t> </a:t>
            </a:r>
            <a:r>
              <a:rPr lang="en-US" sz="2000" b="1">
                <a:solidFill>
                  <a:srgbClr val="1E1C11"/>
                </a:solidFill>
                <a:effectLst>
                  <a:outerShdw blurRad="38100" dist="38100" dir="2700000" algn="tl">
                    <a:srgbClr val="C0C0C0"/>
                  </a:outerShdw>
                </a:effectLst>
                <a:latin typeface="Arial" pitchFamily="34" charset="0"/>
                <a:ea typeface="ＭＳ Ｐゴシック" pitchFamily="34" charset="-128"/>
                <a:cs typeface="Arial" pitchFamily="34" charset="0"/>
              </a:rPr>
              <a:t>AT&amp;T iPad leak</a:t>
            </a:r>
            <a:r>
              <a:rPr lang="en-US" sz="2000" b="1">
                <a:solidFill>
                  <a:srgbClr val="1E1C11"/>
                </a:solidFill>
                <a:ea typeface="ＭＳ Ｐゴシック" pitchFamily="34" charset="-128"/>
              </a:rPr>
              <a:t>]</a:t>
            </a:r>
          </a:p>
          <a:p>
            <a:pPr marL="609600" indent="-609600">
              <a:lnSpc>
                <a:spcPct val="80000"/>
              </a:lnSpc>
              <a:buFont typeface="Arial" pitchFamily="34" charset="0"/>
              <a:buNone/>
            </a:pPr>
            <a:endParaRPr lang="en-US" sz="2000">
              <a:solidFill>
                <a:srgbClr val="11488B"/>
              </a:solidFill>
              <a:effectLst>
                <a:outerShdw blurRad="38100" dist="38100" dir="2700000" algn="tl">
                  <a:srgbClr val="C0C0C0"/>
                </a:outerShdw>
              </a:effectLst>
              <a:ea typeface="ＭＳ Ｐゴシック" pitchFamily="34" charset="-128"/>
            </a:endParaRPr>
          </a:p>
          <a:p>
            <a:pPr marL="609600" indent="-609600"/>
            <a:endParaRPr lang="en-US" sz="2000">
              <a:solidFill>
                <a:srgbClr val="1E1C11"/>
              </a:solidFill>
              <a:ea typeface="ＭＳ Ｐゴシック" pitchFamily="34" charset="-128"/>
            </a:endParaRPr>
          </a:p>
          <a:p>
            <a:pPr marL="609600" indent="-609600"/>
            <a:endParaRPr lang="en-US" sz="2000">
              <a:solidFill>
                <a:srgbClr val="1E1C11"/>
              </a:solidFill>
              <a:ea typeface="ＭＳ Ｐゴシック"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09600" indent="-609600">
              <a:defRPr/>
            </a:pPr>
            <a:r>
              <a:rPr lang="en-US">
                <a:ea typeface="+mj-ea"/>
              </a:rPr>
              <a:t>Minimize Loss of Control: IDM </a:t>
            </a:r>
            <a:br>
              <a:rPr lang="en-US">
                <a:ea typeface="+mj-ea"/>
              </a:rPr>
            </a:br>
            <a:r>
              <a:rPr lang="en-US">
                <a:ea typeface="ＭＳ Ｐゴシック" pitchFamily="34" charset="-128"/>
              </a:rPr>
              <a:t>Issues in </a:t>
            </a:r>
            <a:r>
              <a:rPr lang="en-US" dirty="0">
                <a:ea typeface="ＭＳ Ｐゴシック" pitchFamily="34" charset="-128"/>
              </a:rPr>
              <a:t>Cloud Computing</a:t>
            </a:r>
          </a:p>
        </p:txBody>
      </p:sp>
      <p:sp>
        <p:nvSpPr>
          <p:cNvPr id="4" name="Content Placeholder 2"/>
          <p:cNvSpPr>
            <a:spLocks noGrp="1"/>
          </p:cNvSpPr>
          <p:nvPr>
            <p:ph idx="1"/>
          </p:nvPr>
        </p:nvSpPr>
        <p:spPr>
          <a:xfrm>
            <a:off x="533400" y="1371600"/>
            <a:ext cx="8077200" cy="5029200"/>
          </a:xfrm>
        </p:spPr>
        <p:txBody>
          <a:bodyPr>
            <a:noAutofit/>
          </a:bodyPr>
          <a:lstStyle/>
          <a:p>
            <a:pPr>
              <a:lnSpc>
                <a:spcPct val="80000"/>
              </a:lnSpc>
            </a:pPr>
            <a:r>
              <a:rPr lang="en-US">
                <a:solidFill>
                  <a:srgbClr val="1E1C11"/>
                </a:solidFill>
                <a:ea typeface="ＭＳ Ｐゴシック" pitchFamily="34" charset="-128"/>
              </a:rPr>
              <a:t>Cloud introduces several issues to IDM </a:t>
            </a:r>
          </a:p>
          <a:p>
            <a:pPr lvl="1">
              <a:lnSpc>
                <a:spcPct val="80000"/>
              </a:lnSpc>
            </a:pPr>
            <a:r>
              <a:rPr lang="en-US" sz="2000">
                <a:solidFill>
                  <a:srgbClr val="1E1C11"/>
                </a:solidFill>
                <a:ea typeface="ＭＳ Ｐゴシック" pitchFamily="34" charset="-128"/>
              </a:rPr>
              <a:t>Users have </a:t>
            </a:r>
            <a:r>
              <a:rPr lang="en-US" sz="2000" b="1">
                <a:solidFill>
                  <a:srgbClr val="11488B"/>
                </a:solidFill>
                <a:effectLst>
                  <a:outerShdw blurRad="38100" dist="38100" dir="2700000" algn="tl">
                    <a:srgbClr val="C0C0C0"/>
                  </a:outerShdw>
                </a:effectLst>
                <a:ea typeface="ＭＳ Ｐゴシック" pitchFamily="34" charset="-128"/>
              </a:rPr>
              <a:t>multiple accounts</a:t>
            </a:r>
            <a:r>
              <a:rPr lang="en-US" sz="2000">
                <a:solidFill>
                  <a:srgbClr val="1E1C11"/>
                </a:solidFill>
                <a:ea typeface="ＭＳ Ｐゴシック" pitchFamily="34" charset="-128"/>
              </a:rPr>
              <a:t> associated with </a:t>
            </a:r>
            <a:r>
              <a:rPr lang="en-US" sz="2000" b="1">
                <a:solidFill>
                  <a:srgbClr val="11488B"/>
                </a:solidFill>
                <a:effectLst>
                  <a:outerShdw blurRad="38100" dist="38100" dir="2700000" algn="tl">
                    <a:srgbClr val="C0C0C0"/>
                  </a:outerShdw>
                </a:effectLst>
                <a:ea typeface="ＭＳ Ｐゴシック" pitchFamily="34" charset="-128"/>
              </a:rPr>
              <a:t>multiple service providers.</a:t>
            </a:r>
          </a:p>
          <a:p>
            <a:pPr lvl="1">
              <a:lnSpc>
                <a:spcPct val="80000"/>
              </a:lnSpc>
            </a:pPr>
            <a:r>
              <a:rPr lang="en-US">
                <a:solidFill>
                  <a:srgbClr val="1E1C11"/>
                </a:solidFill>
                <a:ea typeface="ＭＳ Ｐゴシック" pitchFamily="34" charset="-128"/>
              </a:rPr>
              <a:t>Lack of trust</a:t>
            </a:r>
          </a:p>
          <a:p>
            <a:pPr lvl="2">
              <a:lnSpc>
                <a:spcPct val="80000"/>
              </a:lnSpc>
            </a:pPr>
            <a:r>
              <a:rPr lang="en-US">
                <a:solidFill>
                  <a:srgbClr val="1E1C11"/>
                </a:solidFill>
                <a:ea typeface="ＭＳ Ｐゴシック" pitchFamily="34" charset="-128"/>
              </a:rPr>
              <a:t>Use of Trusted Third Party is not an option </a:t>
            </a:r>
          </a:p>
          <a:p>
            <a:pPr lvl="2">
              <a:lnSpc>
                <a:spcPct val="80000"/>
              </a:lnSpc>
            </a:pPr>
            <a:r>
              <a:rPr lang="en-US">
                <a:solidFill>
                  <a:srgbClr val="1E1C11"/>
                </a:solidFill>
                <a:ea typeface="ＭＳ Ｐゴシック" pitchFamily="34" charset="-128"/>
              </a:rPr>
              <a:t>Cloud hosts are untrusted </a:t>
            </a:r>
          </a:p>
          <a:p>
            <a:pPr lvl="1">
              <a:lnSpc>
                <a:spcPct val="80000"/>
              </a:lnSpc>
            </a:pPr>
            <a:r>
              <a:rPr lang="en-US">
                <a:solidFill>
                  <a:srgbClr val="1E1C11"/>
                </a:solidFill>
                <a:ea typeface="ＭＳ Ｐゴシック" pitchFamily="34" charset="-128"/>
              </a:rPr>
              <a:t>Loss of control</a:t>
            </a:r>
          </a:p>
          <a:p>
            <a:pPr lvl="2">
              <a:lnSpc>
                <a:spcPct val="80000"/>
              </a:lnSpc>
            </a:pPr>
            <a:r>
              <a:rPr lang="en-US">
                <a:solidFill>
                  <a:srgbClr val="1E1C11"/>
                </a:solidFill>
                <a:ea typeface="ＭＳ Ｐゴシック" pitchFamily="34" charset="-128"/>
              </a:rPr>
              <a:t>Collusion between Cloud Services</a:t>
            </a:r>
          </a:p>
          <a:p>
            <a:pPr lvl="3">
              <a:lnSpc>
                <a:spcPct val="80000"/>
              </a:lnSpc>
            </a:pPr>
            <a:r>
              <a:rPr lang="en-US" sz="2400">
                <a:solidFill>
                  <a:srgbClr val="1E1C11"/>
                </a:solidFill>
                <a:ea typeface="ＭＳ Ｐゴシック" pitchFamily="34" charset="-128"/>
              </a:rPr>
              <a:t>Sharing sensitive identity information between services can lead to undesirable </a:t>
            </a:r>
            <a:r>
              <a:rPr lang="en-US" sz="2400" b="1">
                <a:solidFill>
                  <a:srgbClr val="11488B"/>
                </a:solidFill>
                <a:effectLst>
                  <a:outerShdw blurRad="38100" dist="38100" dir="2700000" algn="tl">
                    <a:srgbClr val="C0C0C0"/>
                  </a:outerShdw>
                </a:effectLst>
                <a:ea typeface="ＭＳ Ｐゴシック" pitchFamily="34" charset="-128"/>
              </a:rPr>
              <a:t>mapping of the identities to the user.</a:t>
            </a:r>
            <a:endParaRPr lang="en-US" sz="2400">
              <a:solidFill>
                <a:srgbClr val="1E1C11"/>
              </a:solidFill>
              <a:ea typeface="ＭＳ Ｐゴシック" pitchFamily="34" charset="-128"/>
            </a:endParaRPr>
          </a:p>
          <a:p>
            <a:pPr>
              <a:buFont typeface="Arial" pitchFamily="34" charset="0"/>
              <a:buNone/>
            </a:pPr>
            <a:endParaRPr lang="en-US" sz="2800" b="1">
              <a:solidFill>
                <a:srgbClr val="1E1C11"/>
              </a:solidFill>
              <a:ea typeface="ＭＳ Ｐゴシック" pitchFamily="34" charset="-128"/>
            </a:endParaRPr>
          </a:p>
          <a:p>
            <a:pPr>
              <a:buFont typeface="Arial" pitchFamily="34" charset="0"/>
              <a:buNone/>
            </a:pPr>
            <a:r>
              <a:rPr lang="en-US" sz="2000" b="1">
                <a:solidFill>
                  <a:srgbClr val="1E1C11"/>
                </a:solidFill>
                <a:ea typeface="ＭＳ Ｐゴシック" pitchFamily="34" charset="-128"/>
              </a:rPr>
              <a:t>IDM in Cloud needs to be user-centric</a:t>
            </a:r>
          </a:p>
          <a:p>
            <a:pPr lvl="1">
              <a:lnSpc>
                <a:spcPct val="80000"/>
              </a:lnSpc>
            </a:pPr>
            <a:endParaRPr lang="en-US">
              <a:solidFill>
                <a:srgbClr val="1E1C11"/>
              </a:solidFill>
              <a:ea typeface="ＭＳ Ｐゴシック" pitchFamily="34" charset="-128"/>
            </a:endParaRPr>
          </a:p>
          <a:p>
            <a:pPr>
              <a:lnSpc>
                <a:spcPct val="80000"/>
              </a:lnSpc>
              <a:buFontTx/>
              <a:buChar char="•"/>
            </a:pPr>
            <a:endParaRPr lang="en-US" sz="2800">
              <a:solidFill>
                <a:srgbClr val="1E1C11"/>
              </a:solidFill>
              <a:ea typeface="ＭＳ Ｐゴシック" pitchFamily="34" charset="-128"/>
            </a:endParaRPr>
          </a:p>
          <a:p>
            <a:endParaRPr lang="en-US" sz="2800">
              <a:solidFill>
                <a:srgbClr val="1E1C11"/>
              </a:solidFill>
              <a:ea typeface="ＭＳ Ｐゴシック"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a:solidFill>
                  <a:srgbClr val="1E1C11"/>
                </a:solidFill>
                <a:ea typeface="ＭＳ Ｐゴシック" pitchFamily="34" charset="-128"/>
              </a:rPr>
              <a:t>Minimize Loss of Control: IDM </a:t>
            </a:r>
            <a:br>
              <a:rPr lang="en-US" sz="2500">
                <a:solidFill>
                  <a:srgbClr val="1E1C11"/>
                </a:solidFill>
                <a:ea typeface="ＭＳ Ｐゴシック" pitchFamily="34" charset="-128"/>
              </a:rPr>
            </a:br>
            <a:r>
              <a:rPr lang="en-US" sz="2500">
                <a:solidFill>
                  <a:srgbClr val="1E1C11"/>
                </a:solidFill>
                <a:ea typeface="ＭＳ Ｐゴシック" pitchFamily="34" charset="-128"/>
              </a:rPr>
              <a:t>Goals of Proposed User-Centric IDM for the Cloud</a:t>
            </a:r>
          </a:p>
        </p:txBody>
      </p:sp>
      <p:sp>
        <p:nvSpPr>
          <p:cNvPr id="3" name="Content Placeholder 2"/>
          <p:cNvSpPr>
            <a:spLocks noGrp="1"/>
          </p:cNvSpPr>
          <p:nvPr>
            <p:ph idx="1"/>
          </p:nvPr>
        </p:nvSpPr>
        <p:spPr>
          <a:xfrm>
            <a:off x="304800" y="1524000"/>
            <a:ext cx="8629650" cy="4800600"/>
          </a:xfrm>
        </p:spPr>
        <p:txBody>
          <a:bodyPr>
            <a:normAutofit/>
          </a:bodyPr>
          <a:lstStyle/>
          <a:p>
            <a:pPr>
              <a:lnSpc>
                <a:spcPct val="80000"/>
              </a:lnSpc>
              <a:buFont typeface="Constantia" pitchFamily="18" charset="0"/>
              <a:buAutoNum type="arabicPeriod"/>
              <a:defRPr/>
            </a:pPr>
            <a:r>
              <a:rPr lang="en-US" dirty="0">
                <a:ea typeface="ＭＳ Ｐゴシック" pitchFamily="34" charset="-128"/>
                <a:cs typeface="+mn-cs"/>
              </a:rPr>
              <a:t>Authenticate without disclosing identifying information</a:t>
            </a:r>
          </a:p>
          <a:p>
            <a:pPr>
              <a:lnSpc>
                <a:spcPct val="80000"/>
              </a:lnSpc>
              <a:buFont typeface="Constantia" pitchFamily="18" charset="0"/>
              <a:buAutoNum type="arabicPeriod"/>
              <a:defRPr/>
            </a:pPr>
            <a:r>
              <a:rPr lang="en-US" dirty="0">
                <a:ea typeface="ＭＳ Ｐゴシック" pitchFamily="34" charset="-128"/>
                <a:cs typeface="+mn-cs"/>
              </a:rPr>
              <a:t>Ability to securely use a service while on an </a:t>
            </a:r>
            <a:r>
              <a:rPr lang="en-US" dirty="0" err="1">
                <a:ea typeface="ＭＳ Ｐゴシック" pitchFamily="34" charset="-128"/>
                <a:cs typeface="+mn-cs"/>
              </a:rPr>
              <a:t>untrusted</a:t>
            </a:r>
            <a:r>
              <a:rPr lang="en-US" dirty="0">
                <a:ea typeface="ＭＳ Ｐゴシック" pitchFamily="34" charset="-128"/>
                <a:cs typeface="+mn-cs"/>
              </a:rPr>
              <a:t> host (VM on the cloud)</a:t>
            </a:r>
          </a:p>
          <a:p>
            <a:pPr>
              <a:lnSpc>
                <a:spcPct val="80000"/>
              </a:lnSpc>
              <a:buFont typeface="Constantia" pitchFamily="18" charset="0"/>
              <a:buAutoNum type="arabicPeriod"/>
              <a:defRPr/>
            </a:pPr>
            <a:r>
              <a:rPr lang="en-US" dirty="0">
                <a:ea typeface="ＭＳ Ｐゴシック" pitchFamily="34" charset="-128"/>
                <a:cs typeface="+mn-cs"/>
              </a:rPr>
              <a:t>Minimal disclosure and minimized risk of disclosure during communication between user and service </a:t>
            </a:r>
            <a:r>
              <a:rPr lang="en-US">
                <a:ea typeface="ＭＳ Ｐゴシック" pitchFamily="34" charset="-128"/>
                <a:cs typeface="+mn-cs"/>
              </a:rPr>
              <a:t>provider  (</a:t>
            </a:r>
            <a:r>
              <a:rPr lang="en-US" dirty="0">
                <a:ea typeface="ＭＳ Ｐゴシック" pitchFamily="34" charset="-128"/>
                <a:cs typeface="+mn-cs"/>
              </a:rPr>
              <a:t>Man in the Middle, Side Channel and Correlation Attacks) 	</a:t>
            </a:r>
          </a:p>
          <a:p>
            <a:pPr>
              <a:lnSpc>
                <a:spcPct val="80000"/>
              </a:lnSpc>
              <a:buFont typeface="Calibri" pitchFamily="34" charset="0"/>
              <a:buAutoNum type="arabicPeriod"/>
              <a:defRPr/>
            </a:pPr>
            <a:r>
              <a:rPr lang="en-US" dirty="0">
                <a:ea typeface="ＭＳ Ｐゴシック" pitchFamily="34" charset="-128"/>
                <a:cs typeface="+mn-cs"/>
              </a:rPr>
              <a:t>Independence of Trusted Third Party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Approach - 1</a:t>
            </a:r>
          </a:p>
        </p:txBody>
      </p:sp>
      <p:sp>
        <p:nvSpPr>
          <p:cNvPr id="111619" name="Content Placeholder 2"/>
          <p:cNvSpPr>
            <a:spLocks noGrp="1"/>
          </p:cNvSpPr>
          <p:nvPr>
            <p:ph idx="1"/>
          </p:nvPr>
        </p:nvSpPr>
        <p:spPr>
          <a:xfrm>
            <a:off x="228600" y="1600200"/>
            <a:ext cx="8458200" cy="4525963"/>
          </a:xfrm>
        </p:spPr>
        <p:txBody>
          <a:bodyPr/>
          <a:lstStyle/>
          <a:p>
            <a:pPr marL="457200" indent="-457200"/>
            <a:r>
              <a:rPr lang="en-US" b="1">
                <a:solidFill>
                  <a:srgbClr val="1E1C11"/>
                </a:solidFill>
                <a:ea typeface="ＭＳ Ｐゴシック" pitchFamily="34" charset="-128"/>
              </a:rPr>
              <a:t>IDM Wallet: </a:t>
            </a:r>
          </a:p>
          <a:p>
            <a:pPr marL="730250" lvl="1" indent="-457200"/>
            <a:r>
              <a:rPr lang="en-US">
                <a:solidFill>
                  <a:srgbClr val="1E1C11"/>
                </a:solidFill>
                <a:ea typeface="ＭＳ Ｐゴシック" pitchFamily="34" charset="-128"/>
              </a:rPr>
              <a:t>Use of AB scheme to protect PII from untrusted hosts.</a:t>
            </a:r>
          </a:p>
          <a:p>
            <a:pPr marL="457200" indent="-457200"/>
            <a:r>
              <a:rPr lang="en-US" b="1">
                <a:solidFill>
                  <a:srgbClr val="1E1C11"/>
                </a:solidFill>
                <a:ea typeface="ＭＳ Ｐゴシック" pitchFamily="34" charset="-128"/>
              </a:rPr>
              <a:t>Anonymous Identification: </a:t>
            </a:r>
          </a:p>
          <a:p>
            <a:pPr marL="730250" lvl="1" indent="-457200"/>
            <a:r>
              <a:rPr lang="en-US">
                <a:solidFill>
                  <a:srgbClr val="1E1C11"/>
                </a:solidFill>
                <a:ea typeface="ＭＳ Ｐゴシック" pitchFamily="34" charset="-128"/>
              </a:rPr>
              <a:t>Use of Zero-knowledge proofing for authentication of an entity without disclosing its identifier.</a:t>
            </a:r>
          </a:p>
          <a:p>
            <a:pPr marL="457200" indent="-457200"/>
            <a:endParaRPr lang="en-US">
              <a:solidFill>
                <a:srgbClr val="1E1C11"/>
              </a:solidFill>
              <a:ea typeface="ＭＳ Ｐゴシック"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Components of Active Bundle (Approach – 1)</a:t>
            </a:r>
          </a:p>
        </p:txBody>
      </p:sp>
      <p:sp>
        <p:nvSpPr>
          <p:cNvPr id="3" name="Content Placeholder 2"/>
          <p:cNvSpPr>
            <a:spLocks noGrp="1"/>
          </p:cNvSpPr>
          <p:nvPr>
            <p:ph idx="1"/>
          </p:nvPr>
        </p:nvSpPr>
        <p:spPr>
          <a:xfrm>
            <a:off x="228600" y="1524000"/>
            <a:ext cx="8705850" cy="5181600"/>
          </a:xfrm>
        </p:spPr>
        <p:txBody>
          <a:bodyPr>
            <a:normAutofit/>
          </a:bodyPr>
          <a:lstStyle/>
          <a:p>
            <a:pPr marL="457200" indent="-457200">
              <a:defRPr/>
            </a:pPr>
            <a:r>
              <a:rPr lang="en-US" b="1" dirty="0">
                <a:ea typeface="ＭＳ Ｐゴシック" pitchFamily="34" charset="-128"/>
                <a:cs typeface="+mn-cs"/>
              </a:rPr>
              <a:t>Identity data:</a:t>
            </a:r>
            <a:r>
              <a:rPr lang="en-US" dirty="0">
                <a:ea typeface="ＭＳ Ｐゴシック" pitchFamily="34" charset="-128"/>
                <a:cs typeface="+mn-cs"/>
              </a:rPr>
              <a:t> Data used during authentication, getting service, using service (i.e. SSN, Date of Birth).  </a:t>
            </a:r>
          </a:p>
          <a:p>
            <a:pPr marL="457200" indent="-457200">
              <a:defRPr/>
            </a:pPr>
            <a:r>
              <a:rPr lang="en-US" b="1" dirty="0">
                <a:ea typeface="ＭＳ Ｐゴシック" pitchFamily="34" charset="-128"/>
                <a:cs typeface="+mn-cs"/>
              </a:rPr>
              <a:t>Disclosure policy:</a:t>
            </a:r>
            <a:r>
              <a:rPr lang="en-US" dirty="0">
                <a:ea typeface="ＭＳ Ｐゴシック" pitchFamily="34" charset="-128"/>
                <a:cs typeface="+mn-cs"/>
              </a:rPr>
              <a:t> A set of rules for choosing Identity data from a set of identities in IDM Wallet.  </a:t>
            </a:r>
          </a:p>
          <a:p>
            <a:pPr marL="457200" indent="-457200">
              <a:defRPr/>
            </a:pPr>
            <a:r>
              <a:rPr lang="en-US" b="1" dirty="0">
                <a:ea typeface="ＭＳ Ｐゴシック" pitchFamily="34" charset="-128"/>
                <a:cs typeface="+mn-cs"/>
              </a:rPr>
              <a:t>Disclosure history:</a:t>
            </a:r>
            <a:r>
              <a:rPr lang="en-US" dirty="0">
                <a:ea typeface="ＭＳ Ｐゴシック" pitchFamily="34" charset="-128"/>
                <a:cs typeface="+mn-cs"/>
              </a:rPr>
              <a:t> Used for logging and auditing purposes.</a:t>
            </a:r>
          </a:p>
          <a:p>
            <a:pPr marL="457200" indent="-457200">
              <a:defRPr/>
            </a:pPr>
            <a:r>
              <a:rPr lang="en-US" b="1" dirty="0">
                <a:ea typeface="ＭＳ Ｐゴシック" pitchFamily="34" charset="-128"/>
                <a:cs typeface="+mn-cs"/>
              </a:rPr>
              <a:t>Negotiation policy:</a:t>
            </a:r>
            <a:r>
              <a:rPr lang="en-US" dirty="0">
                <a:ea typeface="ＭＳ Ｐゴシック" pitchFamily="34" charset="-128"/>
                <a:cs typeface="+mn-cs"/>
              </a:rPr>
              <a:t> This is Anonymous Identification, based on the Zero Knowledge Proofing. </a:t>
            </a:r>
          </a:p>
          <a:p>
            <a:pPr marL="457200" indent="-457200">
              <a:defRPr/>
            </a:pPr>
            <a:r>
              <a:rPr lang="en-US" b="1" dirty="0">
                <a:ea typeface="ＭＳ Ｐゴシック" pitchFamily="34" charset="-128"/>
                <a:cs typeface="+mn-cs"/>
              </a:rPr>
              <a:t>Virtual Machine:</a:t>
            </a:r>
            <a:r>
              <a:rPr lang="en-US" dirty="0">
                <a:ea typeface="ＭＳ Ｐゴシック" pitchFamily="34" charset="-128"/>
                <a:cs typeface="+mn-cs"/>
              </a:rPr>
              <a:t> Code for protecting data on </a:t>
            </a:r>
            <a:r>
              <a:rPr lang="en-US" dirty="0" err="1">
                <a:ea typeface="ＭＳ Ｐゴシック" pitchFamily="34" charset="-128"/>
                <a:cs typeface="+mn-cs"/>
              </a:rPr>
              <a:t>untrusted</a:t>
            </a:r>
            <a:r>
              <a:rPr lang="en-US" dirty="0">
                <a:ea typeface="ＭＳ Ｐゴシック" pitchFamily="34" charset="-128"/>
                <a:cs typeface="+mn-cs"/>
              </a:rPr>
              <a:t> hosts. It enforces the disclosure policies.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Anonymous Identification (Approach – 1)</a:t>
            </a:r>
          </a:p>
        </p:txBody>
      </p:sp>
      <p:sp>
        <p:nvSpPr>
          <p:cNvPr id="113667" name="Content Placeholder 2"/>
          <p:cNvSpPr>
            <a:spLocks noGrp="1"/>
          </p:cNvSpPr>
          <p:nvPr>
            <p:ph idx="1"/>
          </p:nvPr>
        </p:nvSpPr>
        <p:spPr>
          <a:xfrm>
            <a:off x="304800" y="1828800"/>
            <a:ext cx="8629650" cy="4800600"/>
          </a:xfrm>
        </p:spPr>
        <p:txBody>
          <a:bodyPr/>
          <a:lstStyle/>
          <a:p>
            <a:pPr marL="457200" indent="-457200">
              <a:buFont typeface="Arial" pitchFamily="34" charset="0"/>
              <a:buNone/>
            </a:pPr>
            <a:r>
              <a:rPr lang="en-US" b="1">
                <a:solidFill>
                  <a:srgbClr val="1E1C11"/>
                </a:solidFill>
                <a:ea typeface="ＭＳ Ｐゴシック" pitchFamily="34" charset="-128"/>
              </a:rPr>
              <a:t>Anonymous Identification </a:t>
            </a:r>
          </a:p>
          <a:p>
            <a:pPr marL="457200" indent="-457200">
              <a:buFont typeface="Arial" pitchFamily="34" charset="0"/>
              <a:buNone/>
            </a:pPr>
            <a:r>
              <a:rPr lang="en-US">
                <a:solidFill>
                  <a:srgbClr val="1E1C11"/>
                </a:solidFill>
                <a:ea typeface="ＭＳ Ｐゴシック" pitchFamily="34" charset="-128"/>
              </a:rPr>
              <a:t>(Shamir's approach for Credit Cards)</a:t>
            </a:r>
          </a:p>
          <a:p>
            <a:pPr marL="457200" indent="-457200"/>
            <a:r>
              <a:rPr lang="en-US">
                <a:solidFill>
                  <a:srgbClr val="1E1C11"/>
                </a:solidFill>
                <a:ea typeface="ＭＳ Ｐゴシック" pitchFamily="34" charset="-128"/>
              </a:rPr>
              <a:t>IdP provides Encrypted Identity Information to the user and SP. </a:t>
            </a:r>
          </a:p>
          <a:p>
            <a:pPr marL="457200" indent="-457200"/>
            <a:r>
              <a:rPr lang="en-US">
                <a:solidFill>
                  <a:srgbClr val="1E1C11"/>
                </a:solidFill>
                <a:ea typeface="ＭＳ Ｐゴシック" pitchFamily="34" charset="-128"/>
              </a:rPr>
              <a:t>SP and User interact</a:t>
            </a:r>
          </a:p>
          <a:p>
            <a:pPr marL="457200" indent="-457200"/>
            <a:r>
              <a:rPr lang="en-US">
                <a:solidFill>
                  <a:srgbClr val="1E1C11"/>
                </a:solidFill>
                <a:ea typeface="ＭＳ Ｐゴシック" pitchFamily="34" charset="-128"/>
              </a:rPr>
              <a:t>Both run IdP's public function on the certain bits of the Encrypted data. </a:t>
            </a:r>
          </a:p>
          <a:p>
            <a:pPr marL="457200" indent="-457200"/>
            <a:r>
              <a:rPr lang="en-US">
                <a:solidFill>
                  <a:srgbClr val="1E1C11"/>
                </a:solidFill>
                <a:ea typeface="ＭＳ Ｐゴシック" pitchFamily="34" charset="-128"/>
              </a:rPr>
              <a:t>Both exchange results and agree if it matches.</a:t>
            </a:r>
          </a:p>
          <a:p>
            <a:pPr marL="457200" indent="-457200"/>
            <a:endParaRPr lang="en-US">
              <a:solidFill>
                <a:srgbClr val="1E1C11"/>
              </a:solidFill>
              <a:ea typeface="ＭＳ Ｐゴシック"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Usage Scenario (Approach – 1)</a:t>
            </a:r>
          </a:p>
        </p:txBody>
      </p:sp>
      <p:pic>
        <p:nvPicPr>
          <p:cNvPr id="114691" name="Picture 5" descr="Screen shot 2010-09-09 at 7.45.55 AM.png"/>
          <p:cNvPicPr>
            <a:picLocks noChangeAspect="1"/>
          </p:cNvPicPr>
          <p:nvPr/>
        </p:nvPicPr>
        <p:blipFill>
          <a:blip r:embed="rId2"/>
          <a:srcRect/>
          <a:stretch>
            <a:fillRect/>
          </a:stretch>
        </p:blipFill>
        <p:spPr bwMode="auto">
          <a:xfrm>
            <a:off x="2057400" y="1752600"/>
            <a:ext cx="5257800" cy="3810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Approach - 2</a:t>
            </a:r>
          </a:p>
        </p:txBody>
      </p:sp>
      <p:sp>
        <p:nvSpPr>
          <p:cNvPr id="3" name="Content Placeholder 2"/>
          <p:cNvSpPr>
            <a:spLocks noGrp="1"/>
          </p:cNvSpPr>
          <p:nvPr>
            <p:ph idx="1"/>
          </p:nvPr>
        </p:nvSpPr>
        <p:spPr/>
        <p:txBody>
          <a:bodyPr>
            <a:normAutofit/>
          </a:bodyPr>
          <a:lstStyle/>
          <a:p>
            <a:pPr marL="457200" indent="-457200"/>
            <a:r>
              <a:rPr lang="en-US">
                <a:solidFill>
                  <a:srgbClr val="11488B"/>
                </a:solidFill>
                <a:effectLst>
                  <a:outerShdw blurRad="38100" dist="38100" dir="2700000" algn="tl">
                    <a:srgbClr val="C0C0C0"/>
                  </a:outerShdw>
                </a:effectLst>
                <a:ea typeface="ＭＳ Ｐゴシック" pitchFamily="34" charset="-128"/>
              </a:rPr>
              <a:t>Active Bundle scheme</a:t>
            </a:r>
            <a:r>
              <a:rPr lang="en-US">
                <a:solidFill>
                  <a:srgbClr val="1E1C11"/>
                </a:solidFill>
                <a:ea typeface="ＭＳ Ｐゴシック" pitchFamily="34" charset="-128"/>
              </a:rPr>
              <a:t> to protect PII from untrusted hosts</a:t>
            </a:r>
          </a:p>
          <a:p>
            <a:pPr marL="457200" indent="-457200"/>
            <a:r>
              <a:rPr lang="en-US">
                <a:solidFill>
                  <a:srgbClr val="11488B"/>
                </a:solidFill>
                <a:effectLst>
                  <a:outerShdw blurRad="38100" dist="38100" dir="2700000" algn="tl">
                    <a:srgbClr val="C0C0C0"/>
                  </a:outerShdw>
                </a:effectLst>
                <a:ea typeface="ＭＳ Ｐゴシック" pitchFamily="34" charset="-128"/>
              </a:rPr>
              <a:t>Predicates over encrypted data</a:t>
            </a:r>
            <a:r>
              <a:rPr lang="en-US">
                <a:solidFill>
                  <a:srgbClr val="1E1C11"/>
                </a:solidFill>
                <a:ea typeface="ＭＳ Ｐゴシック" pitchFamily="34" charset="-128"/>
              </a:rPr>
              <a:t> to authenticate without disclosing unencrypted identity data.</a:t>
            </a:r>
          </a:p>
          <a:p>
            <a:pPr marL="457200" indent="-457200"/>
            <a:r>
              <a:rPr lang="en-US">
                <a:solidFill>
                  <a:srgbClr val="11488B"/>
                </a:solidFill>
                <a:effectLst>
                  <a:outerShdw blurRad="38100" dist="38100" dir="2700000" algn="tl">
                    <a:srgbClr val="C0C0C0"/>
                  </a:outerShdw>
                </a:effectLst>
                <a:ea typeface="ＭＳ Ｐゴシック" pitchFamily="34" charset="-128"/>
              </a:rPr>
              <a:t>Multi-party computing</a:t>
            </a:r>
            <a:r>
              <a:rPr lang="en-US">
                <a:solidFill>
                  <a:srgbClr val="1E1C11"/>
                </a:solidFill>
                <a:ea typeface="ＭＳ Ｐゴシック" pitchFamily="34" charset="-128"/>
              </a:rPr>
              <a:t> to be independent of a trusted third party</a:t>
            </a:r>
          </a:p>
          <a:p>
            <a:pPr marL="457200" indent="-457200"/>
            <a:endParaRPr lang="en-US">
              <a:solidFill>
                <a:srgbClr val="1E1C11"/>
              </a:solidFill>
              <a:ea typeface="ＭＳ Ｐゴシック"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Usage Scenario (Approach – 2)</a:t>
            </a:r>
          </a:p>
        </p:txBody>
      </p:sp>
      <p:sp>
        <p:nvSpPr>
          <p:cNvPr id="116739" name="Content Placeholder 2"/>
          <p:cNvSpPr>
            <a:spLocks noGrp="1"/>
          </p:cNvSpPr>
          <p:nvPr>
            <p:ph idx="1"/>
          </p:nvPr>
        </p:nvSpPr>
        <p:spPr>
          <a:xfrm>
            <a:off x="304800" y="1447800"/>
            <a:ext cx="8629650" cy="5029200"/>
          </a:xfrm>
        </p:spPr>
        <p:txBody>
          <a:bodyPr/>
          <a:lstStyle/>
          <a:p>
            <a:pPr marL="457200" indent="-457200">
              <a:lnSpc>
                <a:spcPct val="90000"/>
              </a:lnSpc>
            </a:pPr>
            <a:r>
              <a:rPr lang="en-US">
                <a:solidFill>
                  <a:srgbClr val="1E1C11"/>
                </a:solidFill>
                <a:ea typeface="ＭＳ Ｐゴシック" pitchFamily="34" charset="-128"/>
              </a:rPr>
              <a:t>Owner O encrypts Identity Data(PII) using algorithm Encrypt and O’s public key PK. Encrypt outputs CT—the encrypted PII. </a:t>
            </a:r>
          </a:p>
          <a:p>
            <a:pPr marL="457200" indent="-457200">
              <a:lnSpc>
                <a:spcPct val="90000"/>
              </a:lnSpc>
            </a:pPr>
            <a:r>
              <a:rPr lang="en-US">
                <a:solidFill>
                  <a:srgbClr val="1E1C11"/>
                </a:solidFill>
                <a:ea typeface="ＭＳ Ｐゴシック" pitchFamily="34" charset="-128"/>
              </a:rPr>
              <a:t>SP transforms his request for PII to a predicate represented by function p.</a:t>
            </a:r>
          </a:p>
          <a:p>
            <a:pPr marL="457200" indent="-457200">
              <a:lnSpc>
                <a:spcPct val="90000"/>
              </a:lnSpc>
            </a:pPr>
            <a:r>
              <a:rPr lang="en-US">
                <a:solidFill>
                  <a:srgbClr val="1E1C11"/>
                </a:solidFill>
                <a:ea typeface="ＭＳ Ｐゴシック" pitchFamily="34" charset="-128"/>
              </a:rPr>
              <a:t>SP sends shares of p to the n parties who hold the shares of MSK. </a:t>
            </a:r>
          </a:p>
          <a:p>
            <a:pPr marL="457200" indent="-457200">
              <a:lnSpc>
                <a:spcPct val="90000"/>
              </a:lnSpc>
            </a:pPr>
            <a:r>
              <a:rPr lang="en-US">
                <a:solidFill>
                  <a:srgbClr val="1E1C11"/>
                </a:solidFill>
                <a:ea typeface="ＭＳ Ｐゴシック" pitchFamily="34" charset="-128"/>
              </a:rPr>
              <a:t>n parties execute together KeyGen using PK, MSK, and p, and return TKp to SP. </a:t>
            </a:r>
          </a:p>
          <a:p>
            <a:pPr marL="457200" indent="-457200">
              <a:lnSpc>
                <a:spcPct val="90000"/>
              </a:lnSpc>
            </a:pPr>
            <a:r>
              <a:rPr lang="en-US">
                <a:solidFill>
                  <a:srgbClr val="1E1C11"/>
                </a:solidFill>
                <a:ea typeface="ＭＳ Ｐゴシック" pitchFamily="34" charset="-128"/>
              </a:rPr>
              <a:t>SP calls the algorithm Query that takes as input PK, CT, TKp and produces p(PII) which is the evaluation of the predicate.</a:t>
            </a:r>
          </a:p>
          <a:p>
            <a:pPr marL="457200" indent="-457200">
              <a:lnSpc>
                <a:spcPct val="90000"/>
              </a:lnSpc>
            </a:pPr>
            <a:r>
              <a:rPr lang="en-US">
                <a:solidFill>
                  <a:srgbClr val="1E1C11"/>
                </a:solidFill>
                <a:ea typeface="ＭＳ Ｐゴシック" pitchFamily="34" charset="-128"/>
              </a:rPr>
              <a:t>The owner O is allowed to use the service only when the predicate evaluates to “true”.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2100">
                <a:solidFill>
                  <a:srgbClr val="1E1C11"/>
                </a:solidFill>
                <a:ea typeface="ＭＳ Ｐゴシック" pitchFamily="34" charset="-128"/>
              </a:rPr>
              <a:t>Minimize Loss of Control: IDM </a:t>
            </a:r>
            <a:br>
              <a:rPr lang="en-US" sz="2100">
                <a:solidFill>
                  <a:srgbClr val="1E1C11"/>
                </a:solidFill>
                <a:ea typeface="ＭＳ Ｐゴシック" pitchFamily="34" charset="-128"/>
              </a:rPr>
            </a:br>
            <a:r>
              <a:rPr lang="en-US" sz="2100">
                <a:solidFill>
                  <a:srgbClr val="1E1C11"/>
                </a:solidFill>
                <a:ea typeface="ＭＳ Ｐゴシック" pitchFamily="34" charset="-128"/>
              </a:rPr>
              <a:t>Representation of identity information </a:t>
            </a:r>
            <a:br>
              <a:rPr lang="en-US" sz="2100">
                <a:solidFill>
                  <a:srgbClr val="1E1C11"/>
                </a:solidFill>
                <a:ea typeface="ＭＳ Ｐゴシック" pitchFamily="34" charset="-128"/>
              </a:rPr>
            </a:br>
            <a:r>
              <a:rPr lang="en-US" sz="2100">
                <a:solidFill>
                  <a:srgbClr val="1E1C11"/>
                </a:solidFill>
                <a:ea typeface="ＭＳ Ｐゴシック" pitchFamily="34" charset="-128"/>
              </a:rPr>
              <a:t>for negotiation</a:t>
            </a:r>
            <a:r>
              <a:rPr lang="en-US" sz="2900">
                <a:solidFill>
                  <a:srgbClr val="1E1C11"/>
                </a:solidFill>
                <a:ea typeface="ＭＳ Ｐゴシック" pitchFamily="34" charset="-128"/>
              </a:rPr>
              <a:t/>
            </a:r>
            <a:br>
              <a:rPr lang="en-US" sz="2900">
                <a:solidFill>
                  <a:srgbClr val="1E1C11"/>
                </a:solidFill>
                <a:ea typeface="ＭＳ Ｐゴシック" pitchFamily="34" charset="-128"/>
              </a:rPr>
            </a:br>
            <a:endParaRPr lang="en-US" sz="1900">
              <a:solidFill>
                <a:srgbClr val="1E1C11"/>
              </a:solidFill>
              <a:ea typeface="ＭＳ Ｐゴシック" pitchFamily="34" charset="-128"/>
            </a:endParaRPr>
          </a:p>
        </p:txBody>
      </p:sp>
      <p:sp>
        <p:nvSpPr>
          <p:cNvPr id="3" name="Content Placeholder 2"/>
          <p:cNvSpPr>
            <a:spLocks noGrp="1"/>
          </p:cNvSpPr>
          <p:nvPr>
            <p:ph idx="1"/>
          </p:nvPr>
        </p:nvSpPr>
        <p:spPr/>
        <p:txBody>
          <a:bodyPr/>
          <a:lstStyle/>
          <a:p>
            <a:pPr lvl="1">
              <a:lnSpc>
                <a:spcPct val="80000"/>
              </a:lnSpc>
              <a:buFont typeface="Wingdings" pitchFamily="2" charset="2"/>
              <a:buChar char="Ø"/>
            </a:pPr>
            <a:r>
              <a:rPr lang="en-US">
                <a:solidFill>
                  <a:srgbClr val="1E1C11"/>
                </a:solidFill>
                <a:ea typeface="ＭＳ Ｐゴシック" pitchFamily="34" charset="-128"/>
              </a:rPr>
              <a:t>Token/Pseudonym </a:t>
            </a:r>
          </a:p>
          <a:p>
            <a:pPr lvl="1">
              <a:lnSpc>
                <a:spcPct val="80000"/>
              </a:lnSpc>
              <a:buFont typeface="Wingdings" pitchFamily="2" charset="2"/>
              <a:buChar char="Ø"/>
            </a:pPr>
            <a:r>
              <a:rPr lang="en-US">
                <a:solidFill>
                  <a:srgbClr val="1E1C11"/>
                </a:solidFill>
                <a:ea typeface="ＭＳ Ｐゴシック" pitchFamily="34" charset="-128"/>
              </a:rPr>
              <a:t>Identity Information in clear plain text</a:t>
            </a:r>
          </a:p>
          <a:p>
            <a:pPr lvl="1">
              <a:lnSpc>
                <a:spcPct val="80000"/>
              </a:lnSpc>
              <a:buFont typeface="Wingdings" pitchFamily="2" charset="2"/>
              <a:buChar char="Ø"/>
            </a:pPr>
            <a:r>
              <a:rPr lang="en-US" sz="2300" b="1">
                <a:solidFill>
                  <a:srgbClr val="11488B"/>
                </a:solidFill>
                <a:effectLst>
                  <a:outerShdw blurRad="38100" dist="38100" dir="2700000" algn="tl">
                    <a:srgbClr val="C0C0C0"/>
                  </a:outerShdw>
                </a:effectLst>
                <a:ea typeface="ＭＳ Ｐゴシック" pitchFamily="34" charset="-128"/>
              </a:rPr>
              <a:t>Active Bundle</a:t>
            </a:r>
          </a:p>
          <a:p>
            <a:endParaRPr lang="en-US">
              <a:solidFill>
                <a:srgbClr val="1E1C11"/>
              </a:solidFill>
              <a:ea typeface="ＭＳ Ｐゴシック"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dirty="0">
                <a:ea typeface="+mj-ea"/>
              </a:rPr>
              <a:t>Minimize Loss of Control</a:t>
            </a:r>
            <a:r>
              <a:rPr lang="en-US">
                <a:ea typeface="+mj-ea"/>
              </a:rPr>
              <a:t>: </a:t>
            </a:r>
            <a:br>
              <a:rPr lang="en-US">
                <a:ea typeface="+mj-ea"/>
              </a:rPr>
            </a:br>
            <a:r>
              <a:rPr lang="en-US">
                <a:ea typeface="+mj-ea"/>
              </a:rPr>
              <a:t>Monitoring</a:t>
            </a:r>
            <a:endParaRPr lang="en-US" dirty="0">
              <a:ea typeface="+mj-ea"/>
            </a:endParaRPr>
          </a:p>
        </p:txBody>
      </p:sp>
      <p:sp>
        <p:nvSpPr>
          <p:cNvPr id="16387" name="Rectangle 3"/>
          <p:cNvSpPr>
            <a:spLocks noGrp="1" noChangeArrowheads="1"/>
          </p:cNvSpPr>
          <p:nvPr>
            <p:ph type="body" idx="1"/>
          </p:nvPr>
        </p:nvSpPr>
        <p:spPr>
          <a:xfrm>
            <a:off x="457200" y="1524000"/>
            <a:ext cx="8229600" cy="4953000"/>
          </a:xfrm>
        </p:spPr>
        <p:txBody>
          <a:bodyPr/>
          <a:lstStyle/>
          <a:p>
            <a:pPr eaLnBrk="1" hangingPunct="1">
              <a:lnSpc>
                <a:spcPct val="80000"/>
              </a:lnSpc>
              <a:defRPr/>
            </a:pPr>
            <a:r>
              <a:rPr lang="en-US" dirty="0">
                <a:ea typeface="+mn-ea"/>
                <a:cs typeface="+mn-cs"/>
              </a:rPr>
              <a:t>Cloud consumer needs situational awareness for critical applications</a:t>
            </a:r>
          </a:p>
          <a:p>
            <a:pPr lvl="1" eaLnBrk="1" hangingPunct="1">
              <a:lnSpc>
                <a:spcPct val="80000"/>
              </a:lnSpc>
              <a:defRPr/>
            </a:pPr>
            <a:r>
              <a:rPr lang="en-US" dirty="0">
                <a:ea typeface="+mn-ea"/>
              </a:rPr>
              <a:t>When underlying components fail, what is the effect of the failure to the mission logic</a:t>
            </a:r>
          </a:p>
          <a:p>
            <a:pPr lvl="1" eaLnBrk="1" hangingPunct="1">
              <a:lnSpc>
                <a:spcPct val="80000"/>
              </a:lnSpc>
              <a:defRPr/>
            </a:pPr>
            <a:r>
              <a:rPr lang="en-US" dirty="0">
                <a:ea typeface="+mn-ea"/>
              </a:rPr>
              <a:t>What recovery measures can be taken (by provider and consumer)</a:t>
            </a:r>
          </a:p>
          <a:p>
            <a:pPr eaLnBrk="1" hangingPunct="1">
              <a:lnSpc>
                <a:spcPct val="80000"/>
              </a:lnSpc>
              <a:defRPr/>
            </a:pPr>
            <a:r>
              <a:rPr lang="en-US" dirty="0">
                <a:ea typeface="+mn-ea"/>
                <a:cs typeface="+mn-cs"/>
              </a:rPr>
              <a:t>Requires an application-specific run-time monitoring and management tool for the consumer</a:t>
            </a:r>
          </a:p>
          <a:p>
            <a:pPr lvl="1" eaLnBrk="1" hangingPunct="1">
              <a:lnSpc>
                <a:spcPct val="80000"/>
              </a:lnSpc>
              <a:defRPr/>
            </a:pPr>
            <a:r>
              <a:rPr lang="en-US" dirty="0">
                <a:ea typeface="+mn-ea"/>
              </a:rPr>
              <a:t>The cloud consumer and cloud provider have different views of the system</a:t>
            </a:r>
          </a:p>
          <a:p>
            <a:pPr lvl="1" eaLnBrk="1" hangingPunct="1">
              <a:lnSpc>
                <a:spcPct val="80000"/>
              </a:lnSpc>
              <a:defRPr/>
            </a:pPr>
            <a:r>
              <a:rPr lang="en-US" dirty="0">
                <a:ea typeface="+mn-ea"/>
              </a:rPr>
              <a:t>Enable both the provider and tenants to monitor the components in the cloud that are under </a:t>
            </a:r>
            <a:r>
              <a:rPr lang="en-US">
                <a:ea typeface="+mn-ea"/>
              </a:rPr>
              <a:t>their control</a:t>
            </a:r>
            <a:endParaRPr lang="en-US" dirty="0">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Motivation-Authentication Process using PII</a:t>
            </a:r>
          </a:p>
        </p:txBody>
      </p:sp>
      <p:sp>
        <p:nvSpPr>
          <p:cNvPr id="118787" name="Content Placeholder 2"/>
          <p:cNvSpPr>
            <a:spLocks noGrp="1"/>
          </p:cNvSpPr>
          <p:nvPr>
            <p:ph idx="1"/>
          </p:nvPr>
        </p:nvSpPr>
        <p:spPr/>
        <p:txBody>
          <a:bodyPr/>
          <a:lstStyle/>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a:p>
            <a:pPr>
              <a:lnSpc>
                <a:spcPct val="90000"/>
              </a:lnSpc>
              <a:buFont typeface="Arial" pitchFamily="34" charset="0"/>
              <a:buNone/>
            </a:pPr>
            <a:r>
              <a:rPr lang="en-US" sz="2200">
                <a:solidFill>
                  <a:srgbClr val="1E1C11"/>
                </a:solidFill>
                <a:ea typeface="ＭＳ Ｐゴシック" pitchFamily="34" charset="-128"/>
              </a:rPr>
              <a:t>Problem:  Which information to disclose and how to 	      	     disclose it.</a:t>
            </a:r>
          </a:p>
          <a:p>
            <a:pPr>
              <a:lnSpc>
                <a:spcPct val="90000"/>
              </a:lnSpc>
            </a:pPr>
            <a:endParaRPr lang="en-US" sz="2200">
              <a:solidFill>
                <a:srgbClr val="1E1C11"/>
              </a:solidFill>
              <a:ea typeface="ＭＳ Ｐゴシック" pitchFamily="34" charset="-128"/>
            </a:endParaRPr>
          </a:p>
          <a:p>
            <a:pPr>
              <a:lnSpc>
                <a:spcPct val="90000"/>
              </a:lnSpc>
            </a:pPr>
            <a:endParaRPr lang="en-US" sz="2200">
              <a:solidFill>
                <a:srgbClr val="1E1C11"/>
              </a:solidFill>
              <a:ea typeface="ＭＳ Ｐゴシック" pitchFamily="34" charset="-128"/>
            </a:endParaRPr>
          </a:p>
        </p:txBody>
      </p:sp>
      <p:pic>
        <p:nvPicPr>
          <p:cNvPr id="118788" name="Picture 8" descr="Screen shot 2010-09-09 at 9.29.13 AM.png"/>
          <p:cNvPicPr>
            <a:picLocks noChangeAspect="1"/>
          </p:cNvPicPr>
          <p:nvPr/>
        </p:nvPicPr>
        <p:blipFill>
          <a:blip r:embed="rId2"/>
          <a:srcRect/>
          <a:stretch>
            <a:fillRect/>
          </a:stretch>
        </p:blipFill>
        <p:spPr bwMode="auto">
          <a:xfrm>
            <a:off x="2057400" y="1676400"/>
            <a:ext cx="4673600" cy="3200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Mechanisms </a:t>
            </a:r>
          </a:p>
        </p:txBody>
      </p:sp>
      <p:sp>
        <p:nvSpPr>
          <p:cNvPr id="119811" name="Content Placeholder 2"/>
          <p:cNvSpPr>
            <a:spLocks noGrp="1"/>
          </p:cNvSpPr>
          <p:nvPr>
            <p:ph idx="1"/>
          </p:nvPr>
        </p:nvSpPr>
        <p:spPr>
          <a:xfrm>
            <a:off x="457200" y="1371600"/>
            <a:ext cx="8229600" cy="4754563"/>
          </a:xfrm>
        </p:spPr>
        <p:txBody>
          <a:bodyPr/>
          <a:lstStyle/>
          <a:p>
            <a:pPr>
              <a:lnSpc>
                <a:spcPct val="80000"/>
              </a:lnSpc>
            </a:pPr>
            <a:r>
              <a:rPr lang="en-US" sz="1800">
                <a:solidFill>
                  <a:srgbClr val="1E1C11"/>
                </a:solidFill>
                <a:ea typeface="ＭＳ Ｐゴシック" pitchFamily="34" charset="-128"/>
              </a:rPr>
              <a:t>[16] </a:t>
            </a:r>
            <a:r>
              <a:rPr lang="en-US" sz="1800" i="1">
                <a:solidFill>
                  <a:srgbClr val="1E1C11"/>
                </a:solidFill>
                <a:ea typeface="ＭＳ Ｐゴシック" pitchFamily="34" charset="-128"/>
              </a:rPr>
              <a:t>Protection of Identity Information in Cloud Computing without Trusted Third Party </a:t>
            </a:r>
            <a:r>
              <a:rPr lang="en-US" sz="1800">
                <a:solidFill>
                  <a:srgbClr val="1E1C11"/>
                </a:solidFill>
                <a:ea typeface="ＭＳ Ｐゴシック" pitchFamily="34" charset="-128"/>
              </a:rPr>
              <a:t>- R. Ranchal, B. Bhargava, L.B. Othmane, L. Lilien, A. Kim, M. Kang, Third International Workshop on Dependable Network Computing and Mobile Systems (DNCMS) in conjunction with 29th IEEE Symposium on Reliable Distributed System (SRDS)  2010 </a:t>
            </a:r>
          </a:p>
          <a:p>
            <a:pPr>
              <a:lnSpc>
                <a:spcPct val="80000"/>
              </a:lnSpc>
            </a:pPr>
            <a:r>
              <a:rPr lang="en-US" sz="1800">
                <a:solidFill>
                  <a:srgbClr val="1E1C11"/>
                </a:solidFill>
                <a:ea typeface="ＭＳ Ｐゴシック" pitchFamily="34" charset="-128"/>
              </a:rPr>
              <a:t>[17] </a:t>
            </a:r>
            <a:r>
              <a:rPr lang="en-US" sz="1800" i="1">
                <a:solidFill>
                  <a:srgbClr val="1E1C11"/>
                </a:solidFill>
                <a:ea typeface="ＭＳ Ｐゴシック" pitchFamily="34" charset="-128"/>
              </a:rPr>
              <a:t>A User-Centric Approach for Privacy and Identity Management in Cloud Computing</a:t>
            </a:r>
            <a:r>
              <a:rPr lang="en-US" sz="1800">
                <a:solidFill>
                  <a:srgbClr val="1E1C11"/>
                </a:solidFill>
                <a:ea typeface="ＭＳ Ｐゴシック" pitchFamily="34" charset="-128"/>
              </a:rPr>
              <a:t> - P. Angin, B. Bhargava, R. Ranchal, N. Singh, L. Lilien, L.B. Othmane  29th IEEE Symposium on Reliable Distributed System (SRDS) 2010 </a:t>
            </a:r>
          </a:p>
          <a:p>
            <a:pPr>
              <a:lnSpc>
                <a:spcPct val="80000"/>
              </a:lnSpc>
            </a:pPr>
            <a:r>
              <a:rPr lang="en-US" sz="1800" i="1">
                <a:solidFill>
                  <a:srgbClr val="1E1C11"/>
                </a:solidFill>
                <a:ea typeface="ＭＳ Ｐゴシック" pitchFamily="34" charset="-128"/>
              </a:rPr>
              <a:t>Privacy in Cloud Computing Through Identity Management </a:t>
            </a:r>
            <a:r>
              <a:rPr lang="en-US" sz="1800">
                <a:solidFill>
                  <a:srgbClr val="1E1C11"/>
                </a:solidFill>
                <a:ea typeface="ＭＳ Ｐゴシック" pitchFamily="34" charset="-128"/>
              </a:rPr>
              <a:t>- B. Bhargava, N. Singh, A. Sinclair, International Conference on Advances in Computing and Communication ICACC-11, April, 2011, India.</a:t>
            </a:r>
          </a:p>
          <a:p>
            <a:pPr>
              <a:lnSpc>
                <a:spcPct val="80000"/>
              </a:lnSpc>
            </a:pPr>
            <a:endParaRPr lang="en-US" sz="2000">
              <a:solidFill>
                <a:srgbClr val="1E1C11"/>
              </a:solidFill>
              <a:ea typeface="ＭＳ Ｐゴシック" pitchFamily="34" charset="-128"/>
            </a:endParaRPr>
          </a:p>
          <a:p>
            <a:pPr>
              <a:lnSpc>
                <a:spcPct val="80000"/>
              </a:lnSpc>
            </a:pPr>
            <a:r>
              <a:rPr lang="en-US" sz="2000">
                <a:solidFill>
                  <a:srgbClr val="1E1C11"/>
                </a:solidFill>
                <a:ea typeface="ＭＳ Ｐゴシック" pitchFamily="34" charset="-128"/>
              </a:rPr>
              <a:t>Active Bundle</a:t>
            </a:r>
          </a:p>
          <a:p>
            <a:pPr>
              <a:lnSpc>
                <a:spcPct val="80000"/>
              </a:lnSpc>
            </a:pPr>
            <a:r>
              <a:rPr lang="en-US" sz="2000">
                <a:solidFill>
                  <a:srgbClr val="1E1C11"/>
                </a:solidFill>
                <a:ea typeface="ＭＳ Ｐゴシック" pitchFamily="34" charset="-128"/>
              </a:rPr>
              <a:t>Anonymous Identification</a:t>
            </a:r>
          </a:p>
          <a:p>
            <a:pPr>
              <a:lnSpc>
                <a:spcPct val="80000"/>
              </a:lnSpc>
            </a:pPr>
            <a:r>
              <a:rPr lang="en-US" sz="2000">
                <a:solidFill>
                  <a:srgbClr val="1E1C11"/>
                </a:solidFill>
                <a:ea typeface="ＭＳ Ｐゴシック" pitchFamily="34" charset="-128"/>
              </a:rPr>
              <a:t>Computing Predicates with encrypted data</a:t>
            </a:r>
          </a:p>
          <a:p>
            <a:pPr>
              <a:lnSpc>
                <a:spcPct val="80000"/>
              </a:lnSpc>
            </a:pPr>
            <a:r>
              <a:rPr lang="en-US" sz="2000">
                <a:solidFill>
                  <a:srgbClr val="1E1C11"/>
                </a:solidFill>
                <a:ea typeface="ＭＳ Ｐゴシック" pitchFamily="34" charset="-128"/>
              </a:rPr>
              <a:t>Multi-Party Computing</a:t>
            </a:r>
          </a:p>
          <a:p>
            <a:pPr>
              <a:lnSpc>
                <a:spcPct val="80000"/>
              </a:lnSpc>
            </a:pPr>
            <a:r>
              <a:rPr lang="en-US" sz="2000">
                <a:solidFill>
                  <a:srgbClr val="1E1C11"/>
                </a:solidFill>
                <a:ea typeface="ＭＳ Ｐゴシック" pitchFamily="34" charset="-128"/>
              </a:rPr>
              <a:t>Selective Disclosure</a:t>
            </a:r>
          </a:p>
          <a:p>
            <a:pPr>
              <a:lnSpc>
                <a:spcPct val="80000"/>
              </a:lnSpc>
            </a:pPr>
            <a:endParaRPr lang="en-US" sz="3100">
              <a:solidFill>
                <a:srgbClr val="1E1C11"/>
              </a:solidFill>
              <a:ea typeface="ＭＳ Ｐゴシック" pitchFamily="34" charset="-128"/>
            </a:endParaRPr>
          </a:p>
          <a:p>
            <a:pPr>
              <a:lnSpc>
                <a:spcPct val="80000"/>
              </a:lnSpc>
            </a:pPr>
            <a:endParaRPr lang="en-US" sz="3100">
              <a:solidFill>
                <a:srgbClr val="1E1C11"/>
              </a:solidFill>
              <a:ea typeface="ＭＳ Ｐゴシック"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Autofit/>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Active Bundle</a:t>
            </a:r>
          </a:p>
        </p:txBody>
      </p:sp>
      <p:sp>
        <p:nvSpPr>
          <p:cNvPr id="3" name="Content Placeholder 2"/>
          <p:cNvSpPr>
            <a:spLocks noGrp="1"/>
          </p:cNvSpPr>
          <p:nvPr>
            <p:ph idx="1"/>
          </p:nvPr>
        </p:nvSpPr>
        <p:spPr>
          <a:xfrm>
            <a:off x="228600" y="1828800"/>
            <a:ext cx="8705850" cy="4572000"/>
          </a:xfrm>
        </p:spPr>
        <p:txBody>
          <a:bodyPr>
            <a:noAutofit/>
          </a:bodyPr>
          <a:lstStyle/>
          <a:p>
            <a:pPr>
              <a:lnSpc>
                <a:spcPct val="90000"/>
              </a:lnSpc>
            </a:pPr>
            <a:r>
              <a:rPr lang="en-US">
                <a:solidFill>
                  <a:srgbClr val="964305"/>
                </a:solidFill>
                <a:effectLst>
                  <a:outerShdw blurRad="38100" dist="38100" dir="2700000" algn="tl">
                    <a:srgbClr val="C0C0C0"/>
                  </a:outerShdw>
                </a:effectLst>
                <a:ea typeface="ＭＳ Ｐゴシック" pitchFamily="34" charset="-128"/>
                <a:cs typeface="Segoe UI" pitchFamily="34" charset="0"/>
              </a:rPr>
              <a:t>Active bundle </a:t>
            </a:r>
            <a:r>
              <a:rPr lang="en-US">
                <a:solidFill>
                  <a:srgbClr val="1E1C11"/>
                </a:solidFill>
                <a:ea typeface="ＭＳ Ｐゴシック" pitchFamily="34" charset="-128"/>
                <a:cs typeface="Segoe UI" pitchFamily="34" charset="0"/>
              </a:rPr>
              <a:t>(</a:t>
            </a:r>
            <a:r>
              <a:rPr lang="en-US">
                <a:solidFill>
                  <a:srgbClr val="964305"/>
                </a:solidFill>
                <a:effectLst>
                  <a:outerShdw blurRad="38100" dist="38100" dir="2700000" algn="tl">
                    <a:srgbClr val="C0C0C0"/>
                  </a:outerShdw>
                </a:effectLst>
                <a:ea typeface="ＭＳ Ｐゴシック" pitchFamily="34" charset="-128"/>
                <a:cs typeface="Segoe UI" pitchFamily="34" charset="0"/>
              </a:rPr>
              <a:t>AB</a:t>
            </a:r>
            <a:r>
              <a:rPr lang="en-US">
                <a:solidFill>
                  <a:srgbClr val="1E1C11"/>
                </a:solidFill>
                <a:ea typeface="ＭＳ Ｐゴシック" pitchFamily="34" charset="-128"/>
                <a:cs typeface="Segoe UI" pitchFamily="34" charset="0"/>
              </a:rPr>
              <a:t>)</a:t>
            </a:r>
            <a:r>
              <a:rPr lang="en-US">
                <a:solidFill>
                  <a:srgbClr val="FF9900"/>
                </a:solidFill>
                <a:effectLst>
                  <a:outerShdw blurRad="38100" dist="38100" dir="2700000" algn="tl">
                    <a:srgbClr val="C0C0C0"/>
                  </a:outerShdw>
                </a:effectLst>
                <a:ea typeface="ＭＳ Ｐゴシック" pitchFamily="34" charset="-128"/>
                <a:cs typeface="Segoe UI" pitchFamily="34" charset="0"/>
              </a:rPr>
              <a:t> </a:t>
            </a:r>
            <a:endParaRPr lang="en-US">
              <a:solidFill>
                <a:srgbClr val="1E1C11"/>
              </a:solidFill>
              <a:effectLst>
                <a:outerShdw blurRad="38100" dist="38100" dir="2700000" algn="tl">
                  <a:srgbClr val="C0C0C0"/>
                </a:outerShdw>
              </a:effectLst>
              <a:ea typeface="ＭＳ Ｐゴシック" pitchFamily="34" charset="-128"/>
              <a:cs typeface="Segoe UI" pitchFamily="34" charset="0"/>
            </a:endParaRPr>
          </a:p>
          <a:p>
            <a:pPr lvl="1">
              <a:lnSpc>
                <a:spcPct val="90000"/>
              </a:lnSpc>
              <a:spcBef>
                <a:spcPts val="1200"/>
              </a:spcBef>
            </a:pPr>
            <a:r>
              <a:rPr lang="en-US">
                <a:solidFill>
                  <a:srgbClr val="1E1C11"/>
                </a:solidFill>
                <a:ea typeface="ＭＳ Ｐゴシック" pitchFamily="34" charset="-128"/>
                <a:cs typeface="Segoe UI" pitchFamily="34" charset="0"/>
              </a:rPr>
              <a:t>An encapsulating  mechanism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protecting</a:t>
            </a:r>
            <a:r>
              <a:rPr lang="en-US">
                <a:solidFill>
                  <a:srgbClr val="964305"/>
                </a:solidFill>
                <a:ea typeface="ＭＳ Ｐゴシック" pitchFamily="34" charset="-128"/>
                <a:cs typeface="Segoe UI" pitchFamily="34" charset="0"/>
              </a:rPr>
              <a:t>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data</a:t>
            </a:r>
            <a:r>
              <a:rPr lang="en-US">
                <a:solidFill>
                  <a:srgbClr val="FF9900"/>
                </a:solidFill>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carried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within</a:t>
            </a:r>
            <a:r>
              <a:rPr lang="en-US">
                <a:solidFill>
                  <a:srgbClr val="1E1C11"/>
                </a:solidFill>
                <a:effectLst>
                  <a:outerShdw blurRad="38100" dist="38100" dir="2700000" algn="tl">
                    <a:srgbClr val="C0C0C0"/>
                  </a:outerShdw>
                </a:effectLst>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it</a:t>
            </a:r>
          </a:p>
          <a:p>
            <a:pPr lvl="1">
              <a:lnSpc>
                <a:spcPct val="90000"/>
              </a:lnSpc>
              <a:spcBef>
                <a:spcPts val="1200"/>
              </a:spcBef>
            </a:pPr>
            <a:r>
              <a:rPr lang="en-US">
                <a:solidFill>
                  <a:srgbClr val="1E1C11"/>
                </a:solidFill>
                <a:ea typeface="ＭＳ Ｐゴシック" pitchFamily="34" charset="-128"/>
                <a:cs typeface="Segoe UI" pitchFamily="34" charset="0"/>
              </a:rPr>
              <a:t>Includes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data</a:t>
            </a:r>
          </a:p>
          <a:p>
            <a:pPr lvl="1">
              <a:lnSpc>
                <a:spcPct val="90000"/>
              </a:lnSpc>
              <a:spcBef>
                <a:spcPts val="1200"/>
              </a:spcBef>
            </a:pPr>
            <a:r>
              <a:rPr lang="en-US">
                <a:solidFill>
                  <a:srgbClr val="1E1C11"/>
                </a:solidFill>
                <a:ea typeface="ＭＳ Ｐゴシック" pitchFamily="34" charset="-128"/>
                <a:cs typeface="Segoe UI" pitchFamily="34" charset="0"/>
              </a:rPr>
              <a:t>Includes </a:t>
            </a:r>
            <a:r>
              <a:rPr lang="en-US">
                <a:solidFill>
                  <a:srgbClr val="964305"/>
                </a:solidFill>
                <a:effectLst>
                  <a:outerShdw blurRad="38100" dist="38100" dir="2700000" algn="tl">
                    <a:srgbClr val="C0C0C0"/>
                  </a:outerShdw>
                </a:effectLst>
                <a:ea typeface="ＭＳ Ｐゴシック" pitchFamily="34" charset="-128"/>
                <a:cs typeface="Segoe UI" pitchFamily="34" charset="0"/>
              </a:rPr>
              <a:t>metadata</a:t>
            </a:r>
            <a:r>
              <a:rPr lang="en-US">
                <a:solidFill>
                  <a:srgbClr val="1E1C11"/>
                </a:solidFill>
                <a:effectLst>
                  <a:outerShdw blurRad="38100" dist="38100" dir="2700000" algn="tl">
                    <a:srgbClr val="C0C0C0"/>
                  </a:outerShdw>
                </a:effectLst>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used for managing confidentiality</a:t>
            </a:r>
          </a:p>
          <a:p>
            <a:pPr lvl="2">
              <a:lnSpc>
                <a:spcPct val="90000"/>
              </a:lnSpc>
              <a:spcBef>
                <a:spcPts val="600"/>
              </a:spcBef>
            </a:pPr>
            <a:r>
              <a:rPr lang="en-US" sz="2400">
                <a:solidFill>
                  <a:srgbClr val="7F7F7F"/>
                </a:solidFill>
                <a:ea typeface="ＭＳ Ｐゴシック" pitchFamily="34" charset="-128"/>
                <a:cs typeface="Segoe UI" pitchFamily="34" charset="0"/>
              </a:rPr>
              <a:t>Both privacy of  data and privacy of the whole AB</a:t>
            </a:r>
          </a:p>
          <a:p>
            <a:pPr lvl="1">
              <a:lnSpc>
                <a:spcPct val="90000"/>
              </a:lnSpc>
              <a:spcBef>
                <a:spcPts val="1200"/>
              </a:spcBef>
            </a:pPr>
            <a:r>
              <a:rPr lang="en-US">
                <a:solidFill>
                  <a:srgbClr val="1E1C11"/>
                </a:solidFill>
                <a:ea typeface="ＭＳ Ｐゴシック" pitchFamily="34" charset="-128"/>
                <a:cs typeface="Segoe UI" pitchFamily="34" charset="0"/>
              </a:rPr>
              <a:t>Includes Virtual Machine (VM)</a:t>
            </a:r>
          </a:p>
          <a:p>
            <a:pPr lvl="2">
              <a:lnSpc>
                <a:spcPct val="90000"/>
              </a:lnSpc>
              <a:spcBef>
                <a:spcPts val="1200"/>
              </a:spcBef>
            </a:pPr>
            <a:r>
              <a:rPr lang="en-US" sz="2400">
                <a:solidFill>
                  <a:srgbClr val="1E1C11"/>
                </a:solidFill>
                <a:ea typeface="ＭＳ Ｐゴシック" pitchFamily="34" charset="-128"/>
                <a:cs typeface="Segoe UI" pitchFamily="34" charset="0"/>
              </a:rPr>
              <a:t>performing a set of </a:t>
            </a:r>
            <a:r>
              <a:rPr lang="en-US" sz="2400">
                <a:solidFill>
                  <a:srgbClr val="964305"/>
                </a:solidFill>
                <a:effectLst>
                  <a:outerShdw blurRad="38100" dist="38100" dir="2700000" algn="tl">
                    <a:srgbClr val="C0C0C0"/>
                  </a:outerShdw>
                </a:effectLst>
                <a:ea typeface="ＭＳ Ｐゴシック" pitchFamily="34" charset="-128"/>
                <a:cs typeface="Segoe UI" pitchFamily="34" charset="0"/>
              </a:rPr>
              <a:t>operations</a:t>
            </a:r>
            <a:r>
              <a:rPr lang="en-US" sz="2400">
                <a:solidFill>
                  <a:srgbClr val="1E1C11"/>
                </a:solidFill>
                <a:effectLst>
                  <a:outerShdw blurRad="38100" dist="38100" dir="2700000" algn="tl">
                    <a:srgbClr val="C0C0C0"/>
                  </a:outerShdw>
                </a:effectLst>
                <a:ea typeface="ＭＳ Ｐゴシック" pitchFamily="34" charset="-128"/>
                <a:cs typeface="Segoe UI" pitchFamily="34" charset="0"/>
              </a:rPr>
              <a:t> </a:t>
            </a:r>
          </a:p>
          <a:p>
            <a:pPr lvl="2">
              <a:lnSpc>
                <a:spcPct val="90000"/>
              </a:lnSpc>
              <a:spcBef>
                <a:spcPts val="1200"/>
              </a:spcBef>
            </a:pPr>
            <a:r>
              <a:rPr lang="en-US" sz="2400">
                <a:solidFill>
                  <a:srgbClr val="964305"/>
                </a:solidFill>
                <a:effectLst>
                  <a:outerShdw blurRad="38100" dist="38100" dir="2700000" algn="tl">
                    <a:srgbClr val="C0C0C0"/>
                  </a:outerShdw>
                </a:effectLst>
                <a:ea typeface="ＭＳ Ｐゴシック" pitchFamily="34" charset="-128"/>
                <a:cs typeface="Segoe UI" pitchFamily="34" charset="0"/>
              </a:rPr>
              <a:t>protecting</a:t>
            </a:r>
            <a:r>
              <a:rPr lang="en-US" sz="2400">
                <a:solidFill>
                  <a:srgbClr val="1E1C11"/>
                </a:solidFill>
                <a:effectLst>
                  <a:outerShdw blurRad="38100" dist="38100" dir="2700000" algn="tl">
                    <a:srgbClr val="C0C0C0"/>
                  </a:outerShdw>
                </a:effectLst>
                <a:ea typeface="ＭＳ Ｐゴシック" pitchFamily="34" charset="-128"/>
                <a:cs typeface="Segoe UI" pitchFamily="34" charset="0"/>
              </a:rPr>
              <a:t> </a:t>
            </a:r>
            <a:r>
              <a:rPr lang="en-US" sz="2400">
                <a:solidFill>
                  <a:srgbClr val="1E1C11"/>
                </a:solidFill>
                <a:ea typeface="ＭＳ Ｐゴシック" pitchFamily="34" charset="-128"/>
                <a:cs typeface="Segoe UI" pitchFamily="34" charset="0"/>
              </a:rPr>
              <a:t>its </a:t>
            </a:r>
            <a:r>
              <a:rPr lang="en-US" sz="2400">
                <a:solidFill>
                  <a:srgbClr val="964305"/>
                </a:solidFill>
                <a:effectLst>
                  <a:outerShdw blurRad="38100" dist="38100" dir="2700000" algn="tl">
                    <a:srgbClr val="C0C0C0"/>
                  </a:outerShdw>
                </a:effectLst>
                <a:ea typeface="ＭＳ Ｐゴシック" pitchFamily="34" charset="-128"/>
                <a:cs typeface="Segoe UI" pitchFamily="34" charset="0"/>
              </a:rPr>
              <a:t>confidentiality</a:t>
            </a:r>
          </a:p>
          <a:p>
            <a:endParaRPr lang="en-US">
              <a:solidFill>
                <a:srgbClr val="1E1C11"/>
              </a:solidFill>
              <a:ea typeface="ＭＳ Ｐゴシック"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Active Bundle (Cont.)</a:t>
            </a:r>
          </a:p>
        </p:txBody>
      </p:sp>
      <p:sp>
        <p:nvSpPr>
          <p:cNvPr id="3" name="Content Placeholder 2"/>
          <p:cNvSpPr>
            <a:spLocks noGrp="1"/>
          </p:cNvSpPr>
          <p:nvPr>
            <p:ph idx="1"/>
          </p:nvPr>
        </p:nvSpPr>
        <p:spPr/>
        <p:txBody>
          <a:bodyPr/>
          <a:lstStyle/>
          <a:p>
            <a:r>
              <a:rPr lang="en-US">
                <a:solidFill>
                  <a:srgbClr val="964305"/>
                </a:solidFill>
                <a:effectLst>
                  <a:outerShdw blurRad="38100" dist="38100" dir="2700000" algn="tl">
                    <a:srgbClr val="C0C0C0"/>
                  </a:outerShdw>
                </a:effectLst>
                <a:ea typeface="ＭＳ Ｐゴシック" pitchFamily="34" charset="-128"/>
                <a:cs typeface="Segoe UI" pitchFamily="34" charset="0"/>
              </a:rPr>
              <a:t>Active Bundles—Operations</a:t>
            </a:r>
            <a:endParaRPr lang="en-US">
              <a:solidFill>
                <a:srgbClr val="964305"/>
              </a:solidFill>
              <a:ea typeface="ＭＳ Ｐゴシック" pitchFamily="34" charset="-128"/>
              <a:cs typeface="Segoe UI" pitchFamily="34" charset="0"/>
            </a:endParaRPr>
          </a:p>
          <a:p>
            <a:pPr lvl="1"/>
            <a:r>
              <a:rPr lang="en-US">
                <a:solidFill>
                  <a:srgbClr val="964305"/>
                </a:solidFill>
                <a:effectLst>
                  <a:outerShdw blurRad="38100" dist="38100" dir="2700000" algn="tl">
                    <a:srgbClr val="C0C0C0"/>
                  </a:outerShdw>
                </a:effectLst>
                <a:ea typeface="ＭＳ Ｐゴシック" pitchFamily="34" charset="-128"/>
                <a:cs typeface="Segoe UI" pitchFamily="34" charset="0"/>
              </a:rPr>
              <a:t>Self-Integrity check</a:t>
            </a:r>
          </a:p>
          <a:p>
            <a:pPr marL="989013" lvl="2" indent="-285750">
              <a:buFont typeface="Arial" pitchFamily="34" charset="0"/>
              <a:buNone/>
            </a:pPr>
            <a:r>
              <a:rPr lang="en-US" sz="2400">
                <a:solidFill>
                  <a:srgbClr val="1E1C11"/>
                </a:solidFill>
                <a:ea typeface="ＭＳ Ｐゴシック" pitchFamily="34" charset="-128"/>
                <a:cs typeface="Segoe UI" pitchFamily="34" charset="0"/>
              </a:rPr>
              <a:t>  E.g., Uses a hash function</a:t>
            </a:r>
          </a:p>
          <a:p>
            <a:pPr lvl="1"/>
            <a:r>
              <a:rPr lang="en-US">
                <a:solidFill>
                  <a:srgbClr val="964305"/>
                </a:solidFill>
                <a:effectLst>
                  <a:outerShdw blurRad="38100" dist="38100" dir="2700000" algn="tl">
                    <a:srgbClr val="C0C0C0"/>
                  </a:outerShdw>
                </a:effectLst>
                <a:ea typeface="ＭＳ Ｐゴシック" pitchFamily="34" charset="-128"/>
                <a:cs typeface="Segoe UI" pitchFamily="34" charset="0"/>
              </a:rPr>
              <a:t>Evaporation/ Filtering</a:t>
            </a:r>
            <a:endParaRPr lang="en-US">
              <a:solidFill>
                <a:srgbClr val="964305"/>
              </a:solidFill>
              <a:ea typeface="ＭＳ Ｐゴシック" pitchFamily="34" charset="-128"/>
              <a:cs typeface="Segoe UI" pitchFamily="34" charset="0"/>
            </a:endParaRPr>
          </a:p>
          <a:p>
            <a:pPr lvl="1">
              <a:buFont typeface="Arial" pitchFamily="34" charset="0"/>
              <a:buNone/>
            </a:pPr>
            <a:r>
              <a:rPr lang="en-US">
                <a:solidFill>
                  <a:srgbClr val="1E1C11"/>
                </a:solidFill>
                <a:ea typeface="ＭＳ Ｐゴシック" pitchFamily="34" charset="-128"/>
                <a:cs typeface="Segoe UI" pitchFamily="34" charset="0"/>
              </a:rPr>
              <a:t>	Self-destroys (a part of) AB’s sensitive data when threatened with a  disclosure</a:t>
            </a:r>
          </a:p>
          <a:p>
            <a:pPr lvl="1"/>
            <a:r>
              <a:rPr lang="en-US">
                <a:solidFill>
                  <a:srgbClr val="964305"/>
                </a:solidFill>
                <a:effectLst>
                  <a:outerShdw blurRad="38100" dist="38100" dir="2700000" algn="tl">
                    <a:srgbClr val="C0C0C0"/>
                  </a:outerShdw>
                </a:effectLst>
                <a:ea typeface="ＭＳ Ｐゴシック" pitchFamily="34" charset="-128"/>
                <a:cs typeface="Segoe UI" pitchFamily="34" charset="0"/>
              </a:rPr>
              <a:t>Apoptosis</a:t>
            </a:r>
            <a:endParaRPr lang="en-US">
              <a:solidFill>
                <a:srgbClr val="964305"/>
              </a:solidFill>
              <a:ea typeface="ＭＳ Ｐゴシック" pitchFamily="34" charset="-128"/>
              <a:cs typeface="Segoe UI" pitchFamily="34" charset="0"/>
            </a:endParaRPr>
          </a:p>
          <a:p>
            <a:pPr lvl="1">
              <a:buFont typeface="Arial" pitchFamily="34" charset="0"/>
              <a:buNone/>
            </a:pPr>
            <a:r>
              <a:rPr lang="en-US">
                <a:solidFill>
                  <a:srgbClr val="FF9900"/>
                </a:solidFill>
                <a:ea typeface="ＭＳ Ｐゴシック" pitchFamily="34" charset="-128"/>
                <a:cs typeface="Segoe UI" pitchFamily="34" charset="0"/>
              </a:rPr>
              <a:t>	</a:t>
            </a:r>
            <a:r>
              <a:rPr lang="en-US">
                <a:solidFill>
                  <a:srgbClr val="1E1C11"/>
                </a:solidFill>
                <a:ea typeface="ＭＳ Ｐゴシック" pitchFamily="34" charset="-128"/>
                <a:cs typeface="Segoe UI" pitchFamily="34" charset="0"/>
              </a:rPr>
              <a:t>Self-destructs AB’s completely  </a:t>
            </a:r>
          </a:p>
          <a:p>
            <a:endParaRPr lang="en-US">
              <a:solidFill>
                <a:srgbClr val="1E1C11"/>
              </a:solidFill>
              <a:ea typeface="ＭＳ Ｐゴシック" pitchFamily="34" charset="-128"/>
            </a:endParaRPr>
          </a:p>
        </p:txBody>
      </p:sp>
      <p:sp>
        <p:nvSpPr>
          <p:cNvPr id="121860" name="Slide Number Placeholder 3"/>
          <p:cNvSpPr>
            <a:spLocks noGrp="1"/>
          </p:cNvSpPr>
          <p:nvPr>
            <p:ph type="sldNum" sz="quarter" idx="10"/>
          </p:nvPr>
        </p:nvSpPr>
        <p:spPr bwMode="auto">
          <a:noFill/>
          <a:ln>
            <a:miter lim="800000"/>
            <a:headEnd/>
            <a:tailEnd/>
          </a:ln>
        </p:spPr>
        <p:txBody>
          <a:bodyPr/>
          <a:lstStyle/>
          <a:p>
            <a:fld id="{9DC54E71-1432-44B0-8873-84179C614FDB}"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29650" cy="1143000"/>
          </a:xfrm>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Active Bundle Scheme</a:t>
            </a:r>
          </a:p>
        </p:txBody>
      </p:sp>
      <p:sp>
        <p:nvSpPr>
          <p:cNvPr id="20" name="Oval 19"/>
          <p:cNvSpPr/>
          <p:nvPr/>
        </p:nvSpPr>
        <p:spPr>
          <a:xfrm>
            <a:off x="838200" y="1371600"/>
            <a:ext cx="4343400" cy="44958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b="1">
              <a:solidFill>
                <a:schemeClr val="tx1"/>
              </a:solidFill>
              <a:latin typeface="Comic Sans MS" pitchFamily="66" charset="0"/>
              <a:cs typeface="Arial" pitchFamily="34" charset="0"/>
            </a:endParaRPr>
          </a:p>
        </p:txBody>
      </p:sp>
      <p:sp>
        <p:nvSpPr>
          <p:cNvPr id="21" name="Oval 20"/>
          <p:cNvSpPr/>
          <p:nvPr/>
        </p:nvSpPr>
        <p:spPr>
          <a:xfrm>
            <a:off x="1447800" y="1981200"/>
            <a:ext cx="3048000" cy="3200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b="1">
              <a:solidFill>
                <a:schemeClr val="tx1"/>
              </a:solidFill>
              <a:effectLst>
                <a:outerShdw blurRad="38100" dist="38100" dir="2700000" algn="tl">
                  <a:srgbClr val="C0C0C0"/>
                </a:outerShdw>
              </a:effectLst>
              <a:latin typeface="Comic Sans MS" pitchFamily="66" charset="0"/>
              <a:cs typeface="Arial" pitchFamily="34" charset="0"/>
            </a:endParaRPr>
          </a:p>
        </p:txBody>
      </p:sp>
      <p:sp>
        <p:nvSpPr>
          <p:cNvPr id="22" name="Oval 21"/>
          <p:cNvSpPr/>
          <p:nvPr/>
        </p:nvSpPr>
        <p:spPr>
          <a:xfrm>
            <a:off x="2057400" y="2590800"/>
            <a:ext cx="1828800" cy="1981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sz="1600">
              <a:solidFill>
                <a:srgbClr val="000000"/>
              </a:solidFill>
              <a:latin typeface="Comic Sans MS" pitchFamily="66" charset="0"/>
              <a:cs typeface="Arial" pitchFamily="34" charset="0"/>
            </a:endParaRPr>
          </a:p>
        </p:txBody>
      </p:sp>
      <p:sp>
        <p:nvSpPr>
          <p:cNvPr id="24" name="Down Arrow 23"/>
          <p:cNvSpPr>
            <a:spLocks noChangeArrowheads="1"/>
          </p:cNvSpPr>
          <p:nvPr/>
        </p:nvSpPr>
        <p:spPr bwMode="auto">
          <a:xfrm rot="16200000">
            <a:off x="4229100" y="1257300"/>
            <a:ext cx="152400" cy="2209800"/>
          </a:xfrm>
          <a:prstGeom prst="downArrow">
            <a:avLst>
              <a:gd name="adj1" fmla="val 50000"/>
              <a:gd name="adj2" fmla="val 50012"/>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5" name="Down Arrow 24"/>
          <p:cNvSpPr>
            <a:spLocks noChangeArrowheads="1"/>
          </p:cNvSpPr>
          <p:nvPr/>
        </p:nvSpPr>
        <p:spPr bwMode="auto">
          <a:xfrm rot="16200000">
            <a:off x="4305300" y="4465638"/>
            <a:ext cx="152400" cy="1752600"/>
          </a:xfrm>
          <a:prstGeom prst="downArrow">
            <a:avLst>
              <a:gd name="adj1" fmla="val 50000"/>
              <a:gd name="adj2" fmla="val 43764"/>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6" name="Rectangle 3"/>
          <p:cNvSpPr>
            <a:spLocks/>
          </p:cNvSpPr>
          <p:nvPr/>
        </p:nvSpPr>
        <p:spPr bwMode="auto">
          <a:xfrm>
            <a:off x="4648200" y="846138"/>
            <a:ext cx="4876800" cy="2895600"/>
          </a:xfrm>
          <a:prstGeom prst="rect">
            <a:avLst/>
          </a:prstGeom>
          <a:noFill/>
          <a:ln w="9525">
            <a:noFill/>
            <a:miter lim="800000"/>
            <a:headEnd/>
            <a:tailEnd/>
          </a:ln>
        </p:spPr>
        <p:txBody>
          <a:bodyPr/>
          <a:lstStyle/>
          <a:p>
            <a:pPr marL="177800" indent="-177800" eaLnBrk="0" hangingPunct="0">
              <a:lnSpc>
                <a:spcPct val="80000"/>
              </a:lnSpc>
              <a:spcBef>
                <a:spcPct val="20000"/>
              </a:spcBef>
              <a:buFont typeface="Arial" pitchFamily="34" charset="0"/>
              <a:buNone/>
            </a:pPr>
            <a:endParaRPr lang="en-US" sz="400">
              <a:solidFill>
                <a:srgbClr val="FF9900"/>
              </a:solidFill>
              <a:effectLst>
                <a:outerShdw blurRad="38100" dist="38100" dir="2700000" algn="tl">
                  <a:srgbClr val="C0C0C0"/>
                </a:outerShdw>
              </a:effectLst>
              <a:latin typeface="Segoe UI" pitchFamily="34" charset="0"/>
              <a:cs typeface="Segoe UI" pitchFamily="34" charset="0"/>
            </a:endParaRPr>
          </a:p>
          <a:p>
            <a:pPr marL="177800" indent="-177800" eaLnBrk="0" hangingPunct="0">
              <a:lnSpc>
                <a:spcPct val="80000"/>
              </a:lnSpc>
              <a:spcBef>
                <a:spcPct val="20000"/>
              </a:spcBef>
              <a:buFont typeface="Arial" pitchFamily="34" charset="0"/>
              <a:buNone/>
            </a:pPr>
            <a:endParaRPr lang="en-US" sz="400">
              <a:solidFill>
                <a:srgbClr val="FF9900"/>
              </a:solidFill>
              <a:effectLst>
                <a:outerShdw blurRad="38100" dist="38100" dir="2700000" algn="tl">
                  <a:srgbClr val="C0C0C0"/>
                </a:outerShdw>
              </a:effectLst>
              <a:latin typeface="Segoe UI" pitchFamily="34" charset="0"/>
              <a:cs typeface="Segoe UI" pitchFamily="34" charset="0"/>
            </a:endParaRPr>
          </a:p>
          <a:p>
            <a:pPr marL="177800" indent="-177800" eaLnBrk="0" hangingPunct="0">
              <a:lnSpc>
                <a:spcPct val="80000"/>
              </a:lnSpc>
              <a:spcBef>
                <a:spcPct val="20000"/>
              </a:spcBef>
              <a:buFont typeface="Arial" pitchFamily="34" charset="0"/>
              <a:buNone/>
            </a:pPr>
            <a:endParaRPr lang="en-US" sz="400">
              <a:solidFill>
                <a:srgbClr val="FF9900"/>
              </a:solidFill>
              <a:effectLst>
                <a:outerShdw blurRad="38100" dist="38100" dir="2700000" algn="tl">
                  <a:srgbClr val="C0C0C0"/>
                </a:outerShdw>
              </a:effectLst>
              <a:latin typeface="Segoe UI" pitchFamily="34" charset="0"/>
              <a:cs typeface="Segoe UI" pitchFamily="34" charset="0"/>
            </a:endParaRPr>
          </a:p>
          <a:p>
            <a:pPr marL="742950" lvl="1" indent="-285750" eaLnBrk="0" hangingPunct="0">
              <a:lnSpc>
                <a:spcPct val="80000"/>
              </a:lnSpc>
              <a:spcBef>
                <a:spcPct val="20000"/>
              </a:spcBef>
              <a:buFont typeface="Arial" pitchFamily="34" charset="0"/>
              <a:buChar char="–"/>
            </a:pPr>
            <a:r>
              <a:rPr lang="en-US" sz="2400">
                <a:solidFill>
                  <a:srgbClr val="11488B"/>
                </a:solidFill>
                <a:effectLst>
                  <a:outerShdw blurRad="38100" dist="38100" dir="2700000" algn="tl">
                    <a:srgbClr val="C0C0C0"/>
                  </a:outerShdw>
                </a:effectLst>
                <a:latin typeface="Comic Sans MS" pitchFamily="66" charset="0"/>
              </a:rPr>
              <a:t>Metadata:</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Access control policies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Data integrity checks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Dissemination policies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Life duration</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ID of a trust server</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ID of a security server</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App-dependent information</a:t>
            </a:r>
          </a:p>
          <a:p>
            <a:pPr marL="1143000" lvl="2" indent="-228600" eaLnBrk="0" hangingPunct="0">
              <a:lnSpc>
                <a:spcPct val="80000"/>
              </a:lnSpc>
              <a:spcBef>
                <a:spcPct val="20000"/>
              </a:spcBef>
              <a:buFont typeface="Arial" pitchFamily="34" charset="0"/>
              <a:buChar char="•"/>
            </a:pPr>
            <a:r>
              <a:rPr lang="en-US" sz="1600">
                <a:latin typeface="Comic Sans MS" pitchFamily="66" charset="0"/>
                <a:cs typeface="Segoe UI" pitchFamily="34" charset="0"/>
              </a:rPr>
              <a:t>…</a:t>
            </a:r>
          </a:p>
          <a:p>
            <a:pPr marL="1143000" lvl="2" indent="-228600" eaLnBrk="0" hangingPunct="0">
              <a:lnSpc>
                <a:spcPct val="80000"/>
              </a:lnSpc>
              <a:spcBef>
                <a:spcPct val="20000"/>
              </a:spcBef>
              <a:buFont typeface="Arial" pitchFamily="34" charset="0"/>
              <a:buChar char="•"/>
            </a:pPr>
            <a:endParaRPr lang="en-US" sz="1600">
              <a:latin typeface="Segoe UI" pitchFamily="34" charset="0"/>
              <a:cs typeface="Segoe UI" pitchFamily="34" charset="0"/>
            </a:endParaRPr>
          </a:p>
        </p:txBody>
      </p:sp>
      <p:sp>
        <p:nvSpPr>
          <p:cNvPr id="27" name="Down Arrow 17"/>
          <p:cNvSpPr>
            <a:spLocks noChangeArrowheads="1"/>
          </p:cNvSpPr>
          <p:nvPr/>
        </p:nvSpPr>
        <p:spPr bwMode="auto">
          <a:xfrm rot="16200000">
            <a:off x="4533900" y="3094038"/>
            <a:ext cx="152400" cy="1447800"/>
          </a:xfrm>
          <a:prstGeom prst="downArrow">
            <a:avLst>
              <a:gd name="adj1" fmla="val 50000"/>
              <a:gd name="adj2" fmla="val 70822"/>
            </a:avLst>
          </a:prstGeom>
          <a:noFill/>
          <a:ln w="25400">
            <a:solidFill>
              <a:schemeClr val="accent5"/>
            </a:solidFill>
            <a:miter lim="800000"/>
            <a:headEnd/>
            <a:tailEnd/>
          </a:ln>
        </p:spPr>
        <p:txBody>
          <a:bodyPr vert="eaVert" anchor="ctr"/>
          <a:lstStyle/>
          <a:p>
            <a:pPr algn="ctr">
              <a:defRPr/>
            </a:pPr>
            <a:endParaRPr lang="en-US">
              <a:solidFill>
                <a:srgbClr val="4BACC6"/>
              </a:solidFill>
              <a:latin typeface="Comic Sans MS" pitchFamily="66" charset="0"/>
            </a:endParaRPr>
          </a:p>
        </p:txBody>
      </p:sp>
      <p:sp>
        <p:nvSpPr>
          <p:cNvPr id="28" name="TextBox 27"/>
          <p:cNvSpPr txBox="1"/>
          <p:nvPr/>
        </p:nvSpPr>
        <p:spPr>
          <a:xfrm>
            <a:off x="4800600" y="3741738"/>
            <a:ext cx="3581400" cy="1443037"/>
          </a:xfrm>
          <a:prstGeom prst="rect">
            <a:avLst/>
          </a:prstGeom>
          <a:noFill/>
        </p:spPr>
        <p:txBody>
          <a:bodyPr>
            <a:spAutoFit/>
          </a:bodyPr>
          <a:lstStyle/>
          <a:p>
            <a:pPr marL="742950" lvl="1" indent="-285750" eaLnBrk="0" hangingPunct="0">
              <a:lnSpc>
                <a:spcPct val="80000"/>
              </a:lnSpc>
              <a:spcBef>
                <a:spcPct val="20000"/>
              </a:spcBef>
              <a:buFont typeface="Arial" pitchFamily="34" charset="0"/>
              <a:buChar char="–"/>
            </a:pPr>
            <a:r>
              <a:rPr lang="en-US" sz="2400">
                <a:solidFill>
                  <a:srgbClr val="11488B"/>
                </a:solidFill>
                <a:effectLst>
                  <a:outerShdw blurRad="38100" dist="38100" dir="2700000" algn="tl">
                    <a:srgbClr val="C0C0C0"/>
                  </a:outerShdw>
                </a:effectLst>
                <a:latin typeface="Comic Sans MS" pitchFamily="66" charset="0"/>
              </a:rPr>
              <a:t>Sensitive Data:</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Identity Information</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t>
            </a:r>
          </a:p>
          <a:p>
            <a:pPr marL="1143000" lvl="2" indent="-228600" eaLnBrk="0" hangingPunct="0">
              <a:lnSpc>
                <a:spcPct val="80000"/>
              </a:lnSpc>
              <a:spcBef>
                <a:spcPct val="20000"/>
              </a:spcBef>
              <a:buClr>
                <a:schemeClr val="tx1"/>
              </a:buClr>
            </a:pPr>
            <a:endParaRPr lang="en-US">
              <a:solidFill>
                <a:srgbClr val="7F7F7F"/>
              </a:solidFill>
              <a:latin typeface="Comic Sans MS" pitchFamily="66" charset="0"/>
              <a:cs typeface="Segoe UI" pitchFamily="34" charset="0"/>
            </a:endParaRPr>
          </a:p>
        </p:txBody>
      </p:sp>
      <p:sp>
        <p:nvSpPr>
          <p:cNvPr id="29" name="TextBox 28"/>
          <p:cNvSpPr txBox="1"/>
          <p:nvPr/>
        </p:nvSpPr>
        <p:spPr>
          <a:xfrm>
            <a:off x="4495800" y="4808538"/>
            <a:ext cx="4572000" cy="2016125"/>
          </a:xfrm>
          <a:prstGeom prst="rect">
            <a:avLst/>
          </a:prstGeom>
          <a:noFill/>
        </p:spPr>
        <p:txBody>
          <a:bodyPr>
            <a:spAutoFit/>
          </a:bodyPr>
          <a:lstStyle/>
          <a:p>
            <a:pPr marL="742950" lvl="1" indent="-285750" eaLnBrk="0" hangingPunct="0">
              <a:lnSpc>
                <a:spcPct val="80000"/>
              </a:lnSpc>
              <a:spcBef>
                <a:spcPct val="20000"/>
              </a:spcBef>
              <a:buFont typeface="Arial" pitchFamily="34" charset="0"/>
              <a:buChar char="–"/>
            </a:pPr>
            <a:r>
              <a:rPr lang="en-US" sz="2400">
                <a:solidFill>
                  <a:srgbClr val="11488B"/>
                </a:solidFill>
                <a:effectLst>
                  <a:outerShdw blurRad="38100" dist="38100" dir="2700000" algn="tl">
                    <a:srgbClr val="C0C0C0"/>
                  </a:outerShdw>
                </a:effectLst>
                <a:latin typeface="Comic Sans MS" pitchFamily="66" charset="0"/>
              </a:rPr>
              <a:t>Virtual Machine (algorithm):</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Interprets metadata</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Checks active bundle integrity</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Enforces access and dissemination control policies</a:t>
            </a:r>
          </a:p>
          <a:p>
            <a:pPr marL="1143000" lvl="2" indent="-228600" eaLnBrk="0" hangingPunct="0">
              <a:lnSpc>
                <a:spcPct val="80000"/>
              </a:lnSpc>
              <a:spcBef>
                <a:spcPct val="20000"/>
              </a:spcBef>
              <a:buFont typeface="Arial" pitchFamily="34" charset="0"/>
              <a:buChar char="•"/>
            </a:pPr>
            <a:r>
              <a:rPr lang="en-US">
                <a:latin typeface="Comic Sans MS" pitchFamily="66" charset="0"/>
                <a:cs typeface="Segoe UI" pitchFamily="34" charset="0"/>
              </a:rPr>
              <a:t>…</a:t>
            </a:r>
            <a:endParaRPr lang="en-US" sz="1600">
              <a:latin typeface="Comic Sans MS" pitchFamily="66" charset="0"/>
              <a:cs typeface="Segoe UI" pitchFamily="34" charset="0"/>
            </a:endParaRPr>
          </a:p>
        </p:txBody>
      </p:sp>
      <p:sp>
        <p:nvSpPr>
          <p:cNvPr id="13" name="TextBox 12"/>
          <p:cNvSpPr txBox="1">
            <a:spLocks noChangeArrowheads="1"/>
          </p:cNvSpPr>
          <p:nvPr/>
        </p:nvSpPr>
        <p:spPr bwMode="auto">
          <a:xfrm>
            <a:off x="2209800" y="2971800"/>
            <a:ext cx="1828800" cy="1277938"/>
          </a:xfrm>
          <a:prstGeom prst="rect">
            <a:avLst/>
          </a:prstGeom>
          <a:noFill/>
          <a:ln w="9525">
            <a:noFill/>
            <a:miter lim="800000"/>
            <a:headEnd/>
            <a:tailEnd/>
          </a:ln>
        </p:spPr>
        <p:txBody>
          <a:bodyPr>
            <a:spAutoFit/>
          </a:bodyPr>
          <a:lstStyle/>
          <a:p>
            <a:pPr marL="228600" indent="-228600">
              <a:buFont typeface="Arial" pitchFamily="34" charset="0"/>
              <a:buChar char="•"/>
            </a:pPr>
            <a:r>
              <a:rPr lang="en-US" sz="1100">
                <a:solidFill>
                  <a:srgbClr val="FF0000"/>
                </a:solidFill>
                <a:latin typeface="Comic Sans MS" pitchFamily="66" charset="0"/>
              </a:rPr>
              <a:t>E(Name)</a:t>
            </a:r>
          </a:p>
          <a:p>
            <a:pPr marL="228600" indent="-228600">
              <a:buFont typeface="Arial" pitchFamily="34" charset="0"/>
              <a:buChar char="•"/>
            </a:pPr>
            <a:r>
              <a:rPr lang="en-US" sz="1100">
                <a:solidFill>
                  <a:srgbClr val="FF0000"/>
                </a:solidFill>
                <a:latin typeface="Comic Sans MS" pitchFamily="66" charset="0"/>
              </a:rPr>
              <a:t>E(E-mail)</a:t>
            </a:r>
          </a:p>
          <a:p>
            <a:pPr marL="228600" indent="-228600">
              <a:buFont typeface="Arial" pitchFamily="34" charset="0"/>
              <a:buChar char="•"/>
            </a:pPr>
            <a:r>
              <a:rPr lang="en-US" sz="1100">
                <a:solidFill>
                  <a:srgbClr val="FF0000"/>
                </a:solidFill>
                <a:latin typeface="Comic Sans MS" pitchFamily="66" charset="0"/>
              </a:rPr>
              <a:t>E(Password)</a:t>
            </a:r>
          </a:p>
          <a:p>
            <a:pPr marL="228600" indent="-228600">
              <a:buFont typeface="Arial" pitchFamily="34" charset="0"/>
              <a:buChar char="•"/>
            </a:pPr>
            <a:r>
              <a:rPr lang="en-US" sz="1100">
                <a:solidFill>
                  <a:srgbClr val="FF0000"/>
                </a:solidFill>
                <a:latin typeface="Comic Sans MS" pitchFamily="66" charset="0"/>
              </a:rPr>
              <a:t>E(Shipping Address)</a:t>
            </a:r>
          </a:p>
          <a:p>
            <a:pPr marL="228600" indent="-228600">
              <a:buFont typeface="Arial" pitchFamily="34" charset="0"/>
              <a:buChar char="•"/>
            </a:pPr>
            <a:r>
              <a:rPr lang="en-US" sz="1100">
                <a:solidFill>
                  <a:srgbClr val="FF0000"/>
                </a:solidFill>
                <a:latin typeface="Comic Sans MS" pitchFamily="66" charset="0"/>
              </a:rPr>
              <a:t>E(Billing Address)</a:t>
            </a:r>
          </a:p>
          <a:p>
            <a:pPr marL="228600" indent="-228600">
              <a:buFont typeface="Arial" pitchFamily="34" charset="0"/>
              <a:buChar char="•"/>
            </a:pPr>
            <a:r>
              <a:rPr lang="en-US" sz="1100">
                <a:solidFill>
                  <a:srgbClr val="FF0000"/>
                </a:solidFill>
                <a:latin typeface="Comic Sans MS" pitchFamily="66" charset="0"/>
              </a:rPr>
              <a:t>E(Credit Card)</a:t>
            </a:r>
          </a:p>
          <a:p>
            <a:pPr marL="228600" indent="-228600">
              <a:buFont typeface="Arial" pitchFamily="34" charset="0"/>
              <a:buChar char="•"/>
            </a:pPr>
            <a:r>
              <a:rPr lang="en-US" sz="1100">
                <a:solidFill>
                  <a:srgbClr val="FF0000"/>
                </a:solidFill>
                <a:latin typeface="Comic Sans MS" pitchFamily="66" charset="0"/>
              </a:rPr>
              <a:t>…</a:t>
            </a:r>
          </a:p>
        </p:txBody>
      </p:sp>
      <p:sp>
        <p:nvSpPr>
          <p:cNvPr id="122893" name="TextBox 13"/>
          <p:cNvSpPr txBox="1">
            <a:spLocks noChangeArrowheads="1"/>
          </p:cNvSpPr>
          <p:nvPr/>
        </p:nvSpPr>
        <p:spPr bwMode="auto">
          <a:xfrm>
            <a:off x="76200" y="6432550"/>
            <a:ext cx="4267200" cy="369888"/>
          </a:xfrm>
          <a:prstGeom prst="rect">
            <a:avLst/>
          </a:prstGeom>
          <a:noFill/>
          <a:ln w="9525">
            <a:noFill/>
            <a:miter lim="800000"/>
            <a:headEnd/>
            <a:tailEnd/>
          </a:ln>
        </p:spPr>
        <p:txBody>
          <a:bodyPr>
            <a:spAutoFit/>
          </a:bodyPr>
          <a:lstStyle/>
          <a:p>
            <a:r>
              <a:rPr lang="en-US" b="1">
                <a:solidFill>
                  <a:srgbClr val="FF0000"/>
                </a:solidFill>
                <a:latin typeface="Comic Sans MS" pitchFamily="66" charset="0"/>
              </a:rPr>
              <a:t>* E( ) - Encrypted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linds(horizontal)">
                                      <p:cBhvr>
                                        <p:cTn id="14" dur="500"/>
                                        <p:tgtEl>
                                          <p:spTgt spid="2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p:bldP spid="27" grpId="0" animBg="1"/>
      <p:bldP spid="28" grpId="0"/>
      <p:bldP spid="29"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533400" y="2789238"/>
            <a:ext cx="8077200" cy="3382962"/>
          </a:xfrm>
          <a:custGeom>
            <a:avLst/>
            <a:gdLst>
              <a:gd name="T0" fmla="*/ 164060833 w 43200"/>
              <a:gd name="T1" fmla="*/ 160526480 h 43200"/>
              <a:gd name="T2" fmla="*/ 75510602 w 43200"/>
              <a:gd name="T3" fmla="*/ 155638962 h 43200"/>
              <a:gd name="T4" fmla="*/ 242193346 w 43200"/>
              <a:gd name="T5" fmla="*/ 214012754 h 43200"/>
              <a:gd name="T6" fmla="*/ 203459059 w 43200"/>
              <a:gd name="T7" fmla="*/ 216349191 h 43200"/>
              <a:gd name="T8" fmla="*/ 576047955 w 43200"/>
              <a:gd name="T9" fmla="*/ 239713477 h 43200"/>
              <a:gd name="T10" fmla="*/ 552695685 w 43200"/>
              <a:gd name="T11" fmla="*/ 229043207 h 43200"/>
              <a:gd name="T12" fmla="*/ 1007751858 w 43200"/>
              <a:gd name="T13" fmla="*/ 213105228 h 43200"/>
              <a:gd name="T14" fmla="*/ 998418018 w 43200"/>
              <a:gd name="T15" fmla="*/ 224811842 h 43200"/>
              <a:gd name="T16" fmla="*/ 1193102470 w 43200"/>
              <a:gd name="T17" fmla="*/ 140761916 h 43200"/>
              <a:gd name="T18" fmla="*/ 1306752975 w 43200"/>
              <a:gd name="T19" fmla="*/ 184522331 h 43200"/>
              <a:gd name="T20" fmla="*/ 1461200070 w 43200"/>
              <a:gd name="T21" fmla="*/ 94156055 h 43200"/>
              <a:gd name="T22" fmla="*/ 1410579958 w 43200"/>
              <a:gd name="T23" fmla="*/ 110566240 h 43200"/>
              <a:gd name="T24" fmla="*/ 1339753759 w 43200"/>
              <a:gd name="T25" fmla="*/ 33274094 h 43200"/>
              <a:gd name="T26" fmla="*/ 1342410634 w 43200"/>
              <a:gd name="T27" fmla="*/ 41025384 h 43200"/>
              <a:gd name="T28" fmla="*/ 1016526464 w 43200"/>
              <a:gd name="T29" fmla="*/ 24235007 h 43200"/>
              <a:gd name="T30" fmla="*/ 1042465869 w 43200"/>
              <a:gd name="T31" fmla="*/ 14349710 h 43200"/>
              <a:gd name="T32" fmla="*/ 774018631 w 43200"/>
              <a:gd name="T33" fmla="*/ 28944686 h 43200"/>
              <a:gd name="T34" fmla="*/ 786568767 w 43200"/>
              <a:gd name="T35" fmla="*/ 20420718 h 43200"/>
              <a:gd name="T36" fmla="*/ 489420546 w 43200"/>
              <a:gd name="T37" fmla="*/ 31839154 h 43200"/>
              <a:gd name="T38" fmla="*/ 534866762 w 43200"/>
              <a:gd name="T39" fmla="*/ 40105563 h 43200"/>
              <a:gd name="T40" fmla="*/ 144274124 w 43200"/>
              <a:gd name="T41" fmla="*/ 96823661 h 43200"/>
              <a:gd name="T42" fmla="*/ 136338649 w 43200"/>
              <a:gd name="T43" fmla="*/ 8812185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847850" y="3657600"/>
            <a:ext cx="1028700" cy="995363"/>
          </a:xfrm>
          <a:custGeom>
            <a:avLst/>
            <a:gdLst>
              <a:gd name="T0" fmla="*/ 2661095 w 43200"/>
              <a:gd name="T1" fmla="*/ 13896811 h 43200"/>
              <a:gd name="T2" fmla="*/ 1224796 w 43200"/>
              <a:gd name="T3" fmla="*/ 13473713 h 43200"/>
              <a:gd name="T4" fmla="*/ 3928420 w 43200"/>
              <a:gd name="T5" fmla="*/ 18527139 h 43200"/>
              <a:gd name="T6" fmla="*/ 3300151 w 43200"/>
              <a:gd name="T7" fmla="*/ 18729414 h 43200"/>
              <a:gd name="T8" fmla="*/ 9343596 w 43200"/>
              <a:gd name="T9" fmla="*/ 20752051 h 43200"/>
              <a:gd name="T10" fmla="*/ 8964835 w 43200"/>
              <a:gd name="T11" fmla="*/ 19828322 h 43200"/>
              <a:gd name="T12" fmla="*/ 16345924 w 43200"/>
              <a:gd name="T13" fmla="*/ 18448569 h 43200"/>
              <a:gd name="T14" fmla="*/ 16194524 w 43200"/>
              <a:gd name="T15" fmla="*/ 19462019 h 43200"/>
              <a:gd name="T16" fmla="*/ 19352347 w 43200"/>
              <a:gd name="T17" fmla="*/ 12185801 h 43200"/>
              <a:gd name="T18" fmla="*/ 21195768 w 43200"/>
              <a:gd name="T19" fmla="*/ 15974148 h 43200"/>
              <a:gd name="T20" fmla="*/ 23700938 w 43200"/>
              <a:gd name="T21" fmla="*/ 8151124 h 43200"/>
              <a:gd name="T22" fmla="*/ 22879860 w 43200"/>
              <a:gd name="T23" fmla="*/ 9571752 h 43200"/>
              <a:gd name="T24" fmla="*/ 21731049 w 43200"/>
              <a:gd name="T25" fmla="*/ 2880539 h 43200"/>
              <a:gd name="T26" fmla="*/ 21774150 w 43200"/>
              <a:gd name="T27" fmla="*/ 3551580 h 43200"/>
              <a:gd name="T28" fmla="*/ 16488251 w 43200"/>
              <a:gd name="T29" fmla="*/ 2098027 h 43200"/>
              <a:gd name="T30" fmla="*/ 16908994 w 43200"/>
              <a:gd name="T31" fmla="*/ 1242245 h 43200"/>
              <a:gd name="T32" fmla="*/ 12554736 w 43200"/>
              <a:gd name="T33" fmla="*/ 2505757 h 43200"/>
              <a:gd name="T34" fmla="*/ 12758285 w 43200"/>
              <a:gd name="T35" fmla="*/ 1767829 h 43200"/>
              <a:gd name="T36" fmla="*/ 7938492 w 43200"/>
              <a:gd name="T37" fmla="*/ 2756326 h 43200"/>
              <a:gd name="T38" fmla="*/ 8675632 w 43200"/>
              <a:gd name="T39" fmla="*/ 3471951 h 43200"/>
              <a:gd name="T40" fmla="*/ 2340150 w 43200"/>
              <a:gd name="T41" fmla="*/ 8382039 h 43200"/>
              <a:gd name="T42" fmla="*/ 2211443 w 43200"/>
              <a:gd name="T43" fmla="*/ 762872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Anonymous Identification</a:t>
            </a:r>
          </a:p>
        </p:txBody>
      </p:sp>
      <p:pic>
        <p:nvPicPr>
          <p:cNvPr id="123909" name="Picture 3" descr="user-icon.jpg"/>
          <p:cNvPicPr>
            <a:picLocks noChangeAspect="1"/>
          </p:cNvPicPr>
          <p:nvPr/>
        </p:nvPicPr>
        <p:blipFill>
          <a:blip r:embed="rId2"/>
          <a:srcRect/>
          <a:stretch>
            <a:fillRect/>
          </a:stretch>
        </p:blipFill>
        <p:spPr bwMode="auto">
          <a:xfrm>
            <a:off x="2025650" y="3871913"/>
            <a:ext cx="617538" cy="495300"/>
          </a:xfrm>
          <a:prstGeom prst="rect">
            <a:avLst/>
          </a:prstGeom>
          <a:noFill/>
          <a:ln w="9525">
            <a:noFill/>
            <a:miter lim="800000"/>
            <a:headEnd/>
            <a:tailEnd/>
          </a:ln>
        </p:spPr>
      </p:pic>
      <p:pic>
        <p:nvPicPr>
          <p:cNvPr id="123910" name="Picture 4" descr="ebay-logo.jpg"/>
          <p:cNvPicPr>
            <a:picLocks noChangeAspect="1"/>
          </p:cNvPicPr>
          <p:nvPr/>
        </p:nvPicPr>
        <p:blipFill>
          <a:blip r:embed="rId3"/>
          <a:srcRect/>
          <a:stretch>
            <a:fillRect/>
          </a:stretch>
        </p:blipFill>
        <p:spPr bwMode="auto">
          <a:xfrm>
            <a:off x="6407150" y="3835400"/>
            <a:ext cx="579438" cy="433388"/>
          </a:xfrm>
          <a:prstGeom prst="rect">
            <a:avLst/>
          </a:prstGeom>
          <a:noFill/>
          <a:ln w="9525">
            <a:noFill/>
            <a:miter lim="800000"/>
            <a:headEnd/>
            <a:tailEnd/>
          </a:ln>
        </p:spPr>
      </p:pic>
      <p:sp>
        <p:nvSpPr>
          <p:cNvPr id="123911" name="TextBox 10"/>
          <p:cNvSpPr txBox="1">
            <a:spLocks noChangeArrowheads="1"/>
          </p:cNvSpPr>
          <p:nvPr/>
        </p:nvSpPr>
        <p:spPr bwMode="auto">
          <a:xfrm>
            <a:off x="1970088" y="3195638"/>
            <a:ext cx="1346200" cy="461962"/>
          </a:xfrm>
          <a:prstGeom prst="rect">
            <a:avLst/>
          </a:prstGeom>
          <a:noFill/>
          <a:ln w="9525">
            <a:noFill/>
            <a:miter lim="800000"/>
            <a:headEnd/>
            <a:tailEnd/>
          </a:ln>
        </p:spPr>
        <p:txBody>
          <a:bodyPr>
            <a:spAutoFit/>
          </a:bodyPr>
          <a:lstStyle/>
          <a:p>
            <a:r>
              <a:rPr lang="en-US" sz="1200"/>
              <a:t>User on Amazon Cloud</a:t>
            </a:r>
          </a:p>
        </p:txBody>
      </p:sp>
      <p:sp>
        <p:nvSpPr>
          <p:cNvPr id="123912" name="TextBox 11"/>
          <p:cNvSpPr txBox="1">
            <a:spLocks noChangeArrowheads="1"/>
          </p:cNvSpPr>
          <p:nvPr/>
        </p:nvSpPr>
        <p:spPr bwMode="auto">
          <a:xfrm>
            <a:off x="1847850" y="4652963"/>
            <a:ext cx="1676400" cy="461962"/>
          </a:xfrm>
          <a:prstGeom prst="rect">
            <a:avLst/>
          </a:prstGeom>
          <a:noFill/>
          <a:ln w="9525">
            <a:noFill/>
            <a:miter lim="800000"/>
            <a:headEnd/>
            <a:tailEnd/>
          </a:ln>
        </p:spPr>
        <p:txBody>
          <a:bodyPr>
            <a:spAutoFit/>
          </a:bodyPr>
          <a:lstStyle/>
          <a:p>
            <a:pPr marL="228600" indent="-228600">
              <a:buFontTx/>
              <a:buAutoNum type="arabicPeriod"/>
            </a:pPr>
            <a:r>
              <a:rPr lang="en-US" sz="1200"/>
              <a:t>E-mail</a:t>
            </a:r>
          </a:p>
          <a:p>
            <a:pPr marL="228600" indent="-228600">
              <a:buFontTx/>
              <a:buAutoNum type="arabicPeriod"/>
            </a:pPr>
            <a:r>
              <a:rPr lang="en-US" sz="1200"/>
              <a:t>Password</a:t>
            </a:r>
          </a:p>
        </p:txBody>
      </p:sp>
      <p:sp>
        <p:nvSpPr>
          <p:cNvPr id="123913" name="TextBox 14"/>
          <p:cNvSpPr txBox="1">
            <a:spLocks noChangeArrowheads="1"/>
          </p:cNvSpPr>
          <p:nvPr/>
        </p:nvSpPr>
        <p:spPr bwMode="auto">
          <a:xfrm>
            <a:off x="6407150" y="4191000"/>
            <a:ext cx="1676400" cy="461963"/>
          </a:xfrm>
          <a:prstGeom prst="rect">
            <a:avLst/>
          </a:prstGeom>
          <a:noFill/>
          <a:ln w="9525">
            <a:noFill/>
            <a:miter lim="800000"/>
            <a:headEnd/>
            <a:tailEnd/>
          </a:ln>
        </p:spPr>
        <p:txBody>
          <a:bodyPr>
            <a:spAutoFit/>
          </a:bodyPr>
          <a:lstStyle/>
          <a:p>
            <a:pPr marL="228600" indent="-228600">
              <a:buFontTx/>
              <a:buAutoNum type="arabicPeriod"/>
            </a:pPr>
            <a:r>
              <a:rPr lang="en-US" sz="1200"/>
              <a:t>E-mail</a:t>
            </a:r>
          </a:p>
          <a:p>
            <a:pPr marL="228600" indent="-228600">
              <a:buFontTx/>
              <a:buAutoNum type="arabicPeriod"/>
            </a:pPr>
            <a:r>
              <a:rPr lang="en-US" sz="1200"/>
              <a:t>Password</a:t>
            </a:r>
          </a:p>
        </p:txBody>
      </p:sp>
      <p:cxnSp>
        <p:nvCxnSpPr>
          <p:cNvPr id="22" name="Straight Arrow Connector 21"/>
          <p:cNvCxnSpPr>
            <a:cxnSpLocks noChangeShapeType="1"/>
          </p:cNvCxnSpPr>
          <p:nvPr/>
        </p:nvCxnSpPr>
        <p:spPr bwMode="auto">
          <a:xfrm>
            <a:off x="2876550" y="4052888"/>
            <a:ext cx="3530600"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3915" name="TextBox 27"/>
          <p:cNvSpPr txBox="1">
            <a:spLocks noChangeArrowheads="1"/>
          </p:cNvSpPr>
          <p:nvPr/>
        </p:nvSpPr>
        <p:spPr bwMode="auto">
          <a:xfrm>
            <a:off x="3886200" y="3775075"/>
            <a:ext cx="1981200" cy="277813"/>
          </a:xfrm>
          <a:prstGeom prst="rect">
            <a:avLst/>
          </a:prstGeom>
          <a:noFill/>
          <a:ln w="9525">
            <a:noFill/>
            <a:miter lim="800000"/>
            <a:headEnd/>
            <a:tailEnd/>
          </a:ln>
        </p:spPr>
        <p:txBody>
          <a:bodyPr>
            <a:spAutoFit/>
          </a:bodyPr>
          <a:lstStyle/>
          <a:p>
            <a:r>
              <a:rPr lang="en-US" sz="1200"/>
              <a:t>User Request for service</a:t>
            </a:r>
          </a:p>
        </p:txBody>
      </p:sp>
      <p:cxnSp>
        <p:nvCxnSpPr>
          <p:cNvPr id="29" name="Straight Arrow Connector 28"/>
          <p:cNvCxnSpPr>
            <a:cxnSpLocks noChangeShapeType="1"/>
          </p:cNvCxnSpPr>
          <p:nvPr/>
        </p:nvCxnSpPr>
        <p:spPr bwMode="auto">
          <a:xfrm>
            <a:off x="2876550" y="4367213"/>
            <a:ext cx="3524250" cy="1587"/>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sp>
        <p:nvSpPr>
          <p:cNvPr id="123917" name="TextBox 29"/>
          <p:cNvSpPr txBox="1">
            <a:spLocks noChangeArrowheads="1"/>
          </p:cNvSpPr>
          <p:nvPr/>
        </p:nvSpPr>
        <p:spPr bwMode="auto">
          <a:xfrm>
            <a:off x="3905250" y="4090988"/>
            <a:ext cx="1981200" cy="277812"/>
          </a:xfrm>
          <a:prstGeom prst="rect">
            <a:avLst/>
          </a:prstGeom>
          <a:noFill/>
          <a:ln w="9525">
            <a:noFill/>
            <a:miter lim="800000"/>
            <a:headEnd/>
            <a:tailEnd/>
          </a:ln>
        </p:spPr>
        <p:txBody>
          <a:bodyPr>
            <a:spAutoFit/>
          </a:bodyPr>
          <a:lstStyle/>
          <a:p>
            <a:r>
              <a:rPr lang="en-US" sz="1200"/>
              <a:t>Function f and number k </a:t>
            </a:r>
          </a:p>
        </p:txBody>
      </p:sp>
      <p:cxnSp>
        <p:nvCxnSpPr>
          <p:cNvPr id="31" name="Straight Arrow Connector 30"/>
          <p:cNvCxnSpPr>
            <a:cxnSpLocks noChangeShapeType="1"/>
          </p:cNvCxnSpPr>
          <p:nvPr/>
        </p:nvCxnSpPr>
        <p:spPr bwMode="auto">
          <a:xfrm>
            <a:off x="2876550" y="4651375"/>
            <a:ext cx="352425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3919" name="TextBox 33"/>
          <p:cNvSpPr txBox="1">
            <a:spLocks noChangeArrowheads="1"/>
          </p:cNvSpPr>
          <p:nvPr/>
        </p:nvSpPr>
        <p:spPr bwMode="auto">
          <a:xfrm>
            <a:off x="3886200" y="4375150"/>
            <a:ext cx="1981200" cy="277813"/>
          </a:xfrm>
          <a:prstGeom prst="rect">
            <a:avLst/>
          </a:prstGeom>
          <a:noFill/>
          <a:ln w="9525">
            <a:noFill/>
            <a:miter lim="800000"/>
            <a:headEnd/>
            <a:tailEnd/>
          </a:ln>
        </p:spPr>
        <p:txBody>
          <a:bodyPr>
            <a:spAutoFit/>
          </a:bodyPr>
          <a:lstStyle/>
          <a:p>
            <a:r>
              <a:rPr lang="en-US" sz="1200"/>
              <a:t>f</a:t>
            </a:r>
            <a:r>
              <a:rPr lang="en-US" sz="1200" baseline="-25000"/>
              <a:t>k</a:t>
            </a:r>
            <a:r>
              <a:rPr lang="en-US" sz="1200"/>
              <a:t>(E-mail, Password) = R </a:t>
            </a:r>
          </a:p>
        </p:txBody>
      </p:sp>
      <p:sp>
        <p:nvSpPr>
          <p:cNvPr id="123920" name="TextBox 34"/>
          <p:cNvSpPr txBox="1">
            <a:spLocks noChangeArrowheads="1"/>
          </p:cNvSpPr>
          <p:nvPr/>
        </p:nvSpPr>
        <p:spPr bwMode="auto">
          <a:xfrm>
            <a:off x="3524250" y="3349625"/>
            <a:ext cx="2362200" cy="307975"/>
          </a:xfrm>
          <a:prstGeom prst="rect">
            <a:avLst/>
          </a:prstGeom>
          <a:noFill/>
          <a:ln w="9525">
            <a:noFill/>
            <a:miter lim="800000"/>
            <a:headEnd/>
            <a:tailEnd/>
          </a:ln>
        </p:spPr>
        <p:txBody>
          <a:bodyPr>
            <a:spAutoFit/>
          </a:bodyPr>
          <a:lstStyle/>
          <a:p>
            <a:pPr algn="ctr"/>
            <a:r>
              <a:rPr lang="en-US" sz="1400" b="1"/>
              <a:t>ZKP Interactive Protocol</a:t>
            </a:r>
          </a:p>
        </p:txBody>
      </p:sp>
      <p:sp>
        <p:nvSpPr>
          <p:cNvPr id="123921" name="TextBox 35"/>
          <p:cNvSpPr txBox="1">
            <a:spLocks noChangeArrowheads="1"/>
          </p:cNvSpPr>
          <p:nvPr/>
        </p:nvSpPr>
        <p:spPr bwMode="auto">
          <a:xfrm>
            <a:off x="3524250" y="4652963"/>
            <a:ext cx="2362200" cy="307975"/>
          </a:xfrm>
          <a:prstGeom prst="rect">
            <a:avLst/>
          </a:prstGeom>
          <a:noFill/>
          <a:ln w="9525">
            <a:noFill/>
            <a:miter lim="800000"/>
            <a:headEnd/>
            <a:tailEnd/>
          </a:ln>
        </p:spPr>
        <p:txBody>
          <a:bodyPr>
            <a:spAutoFit/>
          </a:bodyPr>
          <a:lstStyle/>
          <a:p>
            <a:pPr algn="ctr"/>
            <a:r>
              <a:rPr lang="en-US" sz="1400" b="1"/>
              <a:t>Authenticated</a:t>
            </a:r>
          </a:p>
        </p:txBody>
      </p:sp>
      <p:sp>
        <p:nvSpPr>
          <p:cNvPr id="123922" name="TextBox 36"/>
          <p:cNvSpPr txBox="1">
            <a:spLocks noChangeArrowheads="1"/>
          </p:cNvSpPr>
          <p:nvPr/>
        </p:nvSpPr>
        <p:spPr bwMode="auto">
          <a:xfrm>
            <a:off x="609600" y="1417638"/>
            <a:ext cx="8324850" cy="830262"/>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solidFill>
                  <a:srgbClr val="000000"/>
                </a:solidFill>
                <a:latin typeface="Comic Sans MS" pitchFamily="66" charset="0"/>
                <a:ea typeface="ＭＳ Ｐゴシック" pitchFamily="34" charset="-128"/>
              </a:rPr>
              <a:t>Use of Zero-knowledge proofing for user authentication without disclosing its identifier</a:t>
            </a:r>
            <a:r>
              <a:rPr lang="en-US" sz="2800">
                <a:solidFill>
                  <a:srgbClr val="000000"/>
                </a:solidFill>
                <a:latin typeface="Gill Sans MT" pitchFamily="34" charset="0"/>
                <a:ea typeface="ＭＳ Ｐゴシック" pitchFamily="34" charset="-128"/>
              </a:rPr>
              <a:t>.</a:t>
            </a:r>
            <a:endParaRPr lang="en-US" sz="2800"/>
          </a:p>
        </p:txBody>
      </p:sp>
      <p:cxnSp>
        <p:nvCxnSpPr>
          <p:cNvPr id="43" name="Straight Arrow Connector 42"/>
          <p:cNvCxnSpPr>
            <a:cxnSpLocks noChangeShapeType="1"/>
          </p:cNvCxnSpPr>
          <p:nvPr/>
        </p:nvCxnSpPr>
        <p:spPr bwMode="auto">
          <a:xfrm>
            <a:off x="2882900" y="4959350"/>
            <a:ext cx="3524250" cy="1588"/>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a:spLocks/>
          </p:cNvSpPr>
          <p:nvPr/>
        </p:nvSpPr>
        <p:spPr bwMode="auto">
          <a:xfrm>
            <a:off x="560388" y="1011238"/>
            <a:ext cx="8012112" cy="5846762"/>
          </a:xfrm>
          <a:custGeom>
            <a:avLst/>
            <a:gdLst>
              <a:gd name="T0" fmla="*/ 161427365 w 43200"/>
              <a:gd name="T1" fmla="*/ 479494034 h 43200"/>
              <a:gd name="T2" fmla="*/ 74298614 w 43200"/>
              <a:gd name="T3" fmla="*/ 464895130 h 43200"/>
              <a:gd name="T4" fmla="*/ 238305620 w 43200"/>
              <a:gd name="T5" fmla="*/ 639258159 h 43200"/>
              <a:gd name="T6" fmla="*/ 200193375 w 43200"/>
              <a:gd name="T7" fmla="*/ 646237190 h 43200"/>
              <a:gd name="T8" fmla="*/ 566801470 w 43200"/>
              <a:gd name="T9" fmla="*/ 716026415 h 43200"/>
              <a:gd name="T10" fmla="*/ 543823957 w 43200"/>
              <a:gd name="T11" fmla="*/ 684154118 h 43200"/>
              <a:gd name="T12" fmla="*/ 991576014 w 43200"/>
              <a:gd name="T13" fmla="*/ 636547265 h 43200"/>
              <a:gd name="T14" fmla="*/ 982391759 w 43200"/>
              <a:gd name="T15" fmla="*/ 671515097 h 43200"/>
              <a:gd name="T16" fmla="*/ 1173951342 w 43200"/>
              <a:gd name="T17" fmla="*/ 420457167 h 43200"/>
              <a:gd name="T18" fmla="*/ 1285777428 w 43200"/>
              <a:gd name="T19" fmla="*/ 551169923 h 43200"/>
              <a:gd name="T20" fmla="*/ 1437745493 w 43200"/>
              <a:gd name="T21" fmla="*/ 281245087 h 43200"/>
              <a:gd name="T22" fmla="*/ 1387937976 w 43200"/>
              <a:gd name="T23" fmla="*/ 330262337 h 43200"/>
              <a:gd name="T24" fmla="*/ 1318248737 w 43200"/>
              <a:gd name="T25" fmla="*/ 99390082 h 43200"/>
              <a:gd name="T26" fmla="*/ 1320862874 w 43200"/>
              <a:gd name="T27" fmla="*/ 122543259 h 43200"/>
              <a:gd name="T28" fmla="*/ 1000209621 w 43200"/>
              <a:gd name="T29" fmla="*/ 72390222 h 43200"/>
              <a:gd name="T30" fmla="*/ 1025732649 w 43200"/>
              <a:gd name="T31" fmla="*/ 42862720 h 43200"/>
              <a:gd name="T32" fmla="*/ 761594459 w 43200"/>
              <a:gd name="T33" fmla="*/ 86458046 h 43200"/>
              <a:gd name="T34" fmla="*/ 773943127 w 43200"/>
              <a:gd name="T35" fmla="*/ 60996886 h 43200"/>
              <a:gd name="T36" fmla="*/ 481564653 w 43200"/>
              <a:gd name="T37" fmla="*/ 95103810 h 43200"/>
              <a:gd name="T38" fmla="*/ 526281326 w 43200"/>
              <a:gd name="T39" fmla="*/ 119795687 h 43200"/>
              <a:gd name="T40" fmla="*/ 141958304 w 43200"/>
              <a:gd name="T41" fmla="*/ 289213060 h 43200"/>
              <a:gd name="T42" fmla="*/ 134150204 w 43200"/>
              <a:gd name="T43" fmla="*/ 263220684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a:xfrm>
            <a:off x="0" y="0"/>
            <a:ext cx="8902700" cy="1143000"/>
          </a:xfrm>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Interaction using Active Bundle </a:t>
            </a:r>
          </a:p>
        </p:txBody>
      </p:sp>
      <p:pic>
        <p:nvPicPr>
          <p:cNvPr id="124932" name="Picture 2"/>
          <p:cNvPicPr>
            <a:picLocks noChangeArrowheads="1"/>
          </p:cNvPicPr>
          <p:nvPr/>
        </p:nvPicPr>
        <p:blipFill>
          <a:blip r:embed="rId2"/>
          <a:srcRect/>
          <a:stretch>
            <a:fillRect/>
          </a:stretch>
        </p:blipFill>
        <p:spPr bwMode="auto">
          <a:xfrm>
            <a:off x="3238500" y="2163763"/>
            <a:ext cx="1377950" cy="795337"/>
          </a:xfrm>
          <a:prstGeom prst="rect">
            <a:avLst/>
          </a:prstGeom>
          <a:noFill/>
          <a:ln w="9525">
            <a:noFill/>
            <a:miter lim="800000"/>
            <a:headEnd/>
            <a:tailEnd/>
          </a:ln>
        </p:spPr>
      </p:pic>
      <p:sp>
        <p:nvSpPr>
          <p:cNvPr id="124933" name="Rectangle 3"/>
          <p:cNvSpPr>
            <a:spLocks/>
          </p:cNvSpPr>
          <p:nvPr/>
        </p:nvSpPr>
        <p:spPr bwMode="auto">
          <a:xfrm>
            <a:off x="3263900" y="2344738"/>
            <a:ext cx="1308100"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Active</a:t>
            </a:r>
          </a:p>
          <a:p>
            <a:pPr algn="ctr">
              <a:lnSpc>
                <a:spcPct val="95000"/>
              </a:lnSpc>
            </a:pPr>
            <a:r>
              <a:rPr lang="en-US" sz="1600">
                <a:sym typeface="Arial" pitchFamily="34" charset="0"/>
              </a:rPr>
              <a:t>Bundle (AB)</a:t>
            </a:r>
          </a:p>
        </p:txBody>
      </p:sp>
      <p:pic>
        <p:nvPicPr>
          <p:cNvPr id="124934" name="Picture 4"/>
          <p:cNvPicPr>
            <a:picLocks noChangeArrowheads="1"/>
          </p:cNvPicPr>
          <p:nvPr/>
        </p:nvPicPr>
        <p:blipFill>
          <a:blip r:embed="rId3"/>
          <a:srcRect/>
          <a:stretch>
            <a:fillRect/>
          </a:stretch>
        </p:blipFill>
        <p:spPr bwMode="auto">
          <a:xfrm>
            <a:off x="4508500" y="3573463"/>
            <a:ext cx="1800225" cy="1081087"/>
          </a:xfrm>
          <a:prstGeom prst="rect">
            <a:avLst/>
          </a:prstGeom>
          <a:noFill/>
          <a:ln w="9525">
            <a:noFill/>
            <a:miter lim="800000"/>
            <a:headEnd/>
            <a:tailEnd/>
          </a:ln>
        </p:spPr>
      </p:pic>
      <p:sp>
        <p:nvSpPr>
          <p:cNvPr id="124935" name="Rectangle 5"/>
          <p:cNvSpPr>
            <a:spLocks/>
          </p:cNvSpPr>
          <p:nvPr/>
        </p:nvSpPr>
        <p:spPr bwMode="auto">
          <a:xfrm>
            <a:off x="4533900" y="3892550"/>
            <a:ext cx="1727200"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Security Services</a:t>
            </a:r>
          </a:p>
          <a:p>
            <a:pPr algn="ctr">
              <a:lnSpc>
                <a:spcPct val="95000"/>
              </a:lnSpc>
            </a:pPr>
            <a:r>
              <a:rPr lang="en-US" sz="1600">
                <a:sym typeface="Arial" pitchFamily="34" charset="0"/>
              </a:rPr>
              <a:t>Agent (SSA)</a:t>
            </a:r>
          </a:p>
        </p:txBody>
      </p:sp>
      <p:pic>
        <p:nvPicPr>
          <p:cNvPr id="9" name="Picture 6"/>
          <p:cNvPicPr>
            <a:picLocks noChangeArrowheads="1"/>
          </p:cNvPicPr>
          <p:nvPr/>
        </p:nvPicPr>
        <p:blipFill>
          <a:blip r:embed="rId4"/>
          <a:srcRect/>
          <a:stretch>
            <a:fillRect/>
          </a:stretch>
        </p:blipFill>
        <p:spPr bwMode="auto">
          <a:xfrm>
            <a:off x="5754688" y="2540000"/>
            <a:ext cx="785812" cy="1035050"/>
          </a:xfrm>
          <a:prstGeom prst="rect">
            <a:avLst/>
          </a:prstGeom>
          <a:noFill/>
          <a:ln w="9525">
            <a:noFill/>
            <a:miter lim="800000"/>
            <a:headEnd/>
            <a:tailEnd/>
          </a:ln>
        </p:spPr>
      </p:pic>
      <p:pic>
        <p:nvPicPr>
          <p:cNvPr id="124937" name="Picture 9"/>
          <p:cNvPicPr>
            <a:picLocks noChangeArrowheads="1"/>
          </p:cNvPicPr>
          <p:nvPr/>
        </p:nvPicPr>
        <p:blipFill>
          <a:blip r:embed="rId5"/>
          <a:srcRect/>
          <a:stretch>
            <a:fillRect/>
          </a:stretch>
        </p:blipFill>
        <p:spPr bwMode="auto">
          <a:xfrm>
            <a:off x="1249363" y="1862138"/>
            <a:ext cx="3592512" cy="1355725"/>
          </a:xfrm>
          <a:prstGeom prst="rect">
            <a:avLst/>
          </a:prstGeom>
          <a:noFill/>
          <a:ln w="9525">
            <a:noFill/>
            <a:miter lim="800000"/>
            <a:headEnd/>
            <a:tailEnd/>
          </a:ln>
        </p:spPr>
      </p:pic>
      <p:sp>
        <p:nvSpPr>
          <p:cNvPr id="124938" name="Rectangle 8"/>
          <p:cNvSpPr>
            <a:spLocks/>
          </p:cNvSpPr>
          <p:nvPr/>
        </p:nvSpPr>
        <p:spPr bwMode="auto">
          <a:xfrm>
            <a:off x="3665538" y="6194425"/>
            <a:ext cx="2743200" cy="215900"/>
          </a:xfrm>
          <a:prstGeom prst="rect">
            <a:avLst/>
          </a:prstGeom>
          <a:noFill/>
          <a:ln w="12700">
            <a:noFill/>
            <a:miter lim="800000"/>
            <a:headEnd/>
            <a:tailEnd/>
          </a:ln>
        </p:spPr>
        <p:txBody>
          <a:bodyPr lIns="0" tIns="0" rIns="0" bIns="0"/>
          <a:lstStyle/>
          <a:p>
            <a:pPr>
              <a:lnSpc>
                <a:spcPct val="95000"/>
              </a:lnSpc>
            </a:pPr>
            <a:r>
              <a:rPr lang="en-US" sz="1600" b="1">
                <a:sym typeface="Arial" pitchFamily="34" charset="0"/>
              </a:rPr>
              <a:t>Active Bundle Services</a:t>
            </a:r>
            <a:r>
              <a:rPr lang="en-US" sz="1100" b="1">
                <a:sym typeface="Arial" pitchFamily="34" charset="0"/>
              </a:rPr>
              <a:t> </a:t>
            </a:r>
          </a:p>
        </p:txBody>
      </p:sp>
      <p:sp>
        <p:nvSpPr>
          <p:cNvPr id="124939" name="Rectangle 13"/>
          <p:cNvSpPr>
            <a:spLocks/>
          </p:cNvSpPr>
          <p:nvPr/>
        </p:nvSpPr>
        <p:spPr bwMode="auto">
          <a:xfrm>
            <a:off x="1601788" y="1931988"/>
            <a:ext cx="3271837" cy="215900"/>
          </a:xfrm>
          <a:prstGeom prst="rect">
            <a:avLst/>
          </a:prstGeom>
          <a:noFill/>
          <a:ln w="12700">
            <a:noFill/>
            <a:miter lim="800000"/>
            <a:headEnd/>
            <a:tailEnd/>
          </a:ln>
        </p:spPr>
        <p:txBody>
          <a:bodyPr lIns="0" tIns="0" rIns="0" bIns="0"/>
          <a:lstStyle/>
          <a:p>
            <a:pPr>
              <a:lnSpc>
                <a:spcPct val="95000"/>
              </a:lnSpc>
            </a:pPr>
            <a:r>
              <a:rPr lang="en-US" sz="1600" b="1">
                <a:sym typeface="Arial" pitchFamily="34" charset="0"/>
              </a:rPr>
              <a:t>User Application</a:t>
            </a:r>
          </a:p>
        </p:txBody>
      </p:sp>
      <p:sp>
        <p:nvSpPr>
          <p:cNvPr id="124940" name="Rectangle 15"/>
          <p:cNvSpPr>
            <a:spLocks/>
          </p:cNvSpPr>
          <p:nvPr/>
        </p:nvSpPr>
        <p:spPr bwMode="auto">
          <a:xfrm>
            <a:off x="1079500" y="5486400"/>
            <a:ext cx="2578100" cy="215900"/>
          </a:xfrm>
          <a:prstGeom prst="rect">
            <a:avLst/>
          </a:prstGeom>
          <a:noFill/>
          <a:ln w="12700">
            <a:noFill/>
            <a:miter lim="800000"/>
            <a:headEnd/>
            <a:tailEnd/>
          </a:ln>
        </p:spPr>
        <p:txBody>
          <a:bodyPr lIns="0" tIns="0" rIns="0" bIns="0"/>
          <a:lstStyle/>
          <a:p>
            <a:pPr>
              <a:lnSpc>
                <a:spcPct val="95000"/>
              </a:lnSpc>
            </a:pPr>
            <a:r>
              <a:rPr lang="en-US" sz="1600" b="1">
                <a:sym typeface="Arial" pitchFamily="34" charset="0"/>
              </a:rPr>
              <a:t>Active Bundle Coordinator</a:t>
            </a:r>
          </a:p>
        </p:txBody>
      </p:sp>
      <p:pic>
        <p:nvPicPr>
          <p:cNvPr id="19" name="Picture 16"/>
          <p:cNvPicPr>
            <a:picLocks noChangeArrowheads="1"/>
          </p:cNvPicPr>
          <p:nvPr/>
        </p:nvPicPr>
        <p:blipFill>
          <a:blip r:embed="rId6"/>
          <a:srcRect/>
          <a:stretch>
            <a:fillRect/>
          </a:stretch>
        </p:blipFill>
        <p:spPr bwMode="auto">
          <a:xfrm>
            <a:off x="4841875" y="2163763"/>
            <a:ext cx="598488" cy="92075"/>
          </a:xfrm>
          <a:prstGeom prst="rect">
            <a:avLst/>
          </a:prstGeom>
          <a:noFill/>
          <a:ln w="9525">
            <a:noFill/>
            <a:miter lim="800000"/>
            <a:headEnd/>
            <a:tailEnd/>
          </a:ln>
        </p:spPr>
      </p:pic>
      <p:pic>
        <p:nvPicPr>
          <p:cNvPr id="20" name="Picture 17"/>
          <p:cNvPicPr>
            <a:picLocks noChangeArrowheads="1"/>
          </p:cNvPicPr>
          <p:nvPr/>
        </p:nvPicPr>
        <p:blipFill>
          <a:blip r:embed="rId7"/>
          <a:srcRect/>
          <a:stretch>
            <a:fillRect/>
          </a:stretch>
        </p:blipFill>
        <p:spPr bwMode="auto">
          <a:xfrm>
            <a:off x="6540500" y="2540000"/>
            <a:ext cx="736600" cy="1035050"/>
          </a:xfrm>
          <a:prstGeom prst="rect">
            <a:avLst/>
          </a:prstGeom>
          <a:noFill/>
          <a:ln w="9525">
            <a:noFill/>
            <a:miter lim="800000"/>
            <a:headEnd/>
            <a:tailEnd/>
          </a:ln>
        </p:spPr>
      </p:pic>
      <p:pic>
        <p:nvPicPr>
          <p:cNvPr id="124943" name="Picture 18"/>
          <p:cNvPicPr>
            <a:picLocks noChangeArrowheads="1"/>
          </p:cNvPicPr>
          <p:nvPr/>
        </p:nvPicPr>
        <p:blipFill>
          <a:blip r:embed="rId8"/>
          <a:srcRect/>
          <a:stretch>
            <a:fillRect/>
          </a:stretch>
        </p:blipFill>
        <p:spPr bwMode="auto">
          <a:xfrm>
            <a:off x="1790700" y="3217863"/>
            <a:ext cx="107950" cy="973137"/>
          </a:xfrm>
          <a:prstGeom prst="rect">
            <a:avLst/>
          </a:prstGeom>
          <a:noFill/>
          <a:ln w="9525">
            <a:noFill/>
            <a:miter lim="800000"/>
            <a:headEnd/>
            <a:tailEnd/>
          </a:ln>
        </p:spPr>
      </p:pic>
      <p:pic>
        <p:nvPicPr>
          <p:cNvPr id="124944" name="Picture 19"/>
          <p:cNvPicPr>
            <a:picLocks noChangeArrowheads="1"/>
          </p:cNvPicPr>
          <p:nvPr/>
        </p:nvPicPr>
        <p:blipFill>
          <a:blip r:embed="rId9"/>
          <a:srcRect/>
          <a:stretch>
            <a:fillRect/>
          </a:stretch>
        </p:blipFill>
        <p:spPr bwMode="auto">
          <a:xfrm>
            <a:off x="1328738" y="2163763"/>
            <a:ext cx="1230312" cy="819150"/>
          </a:xfrm>
          <a:prstGeom prst="rect">
            <a:avLst/>
          </a:prstGeom>
          <a:noFill/>
          <a:ln w="9525">
            <a:noFill/>
            <a:miter lim="800000"/>
            <a:headEnd/>
            <a:tailEnd/>
          </a:ln>
        </p:spPr>
      </p:pic>
      <p:sp>
        <p:nvSpPr>
          <p:cNvPr id="124945" name="Rectangle 20"/>
          <p:cNvSpPr>
            <a:spLocks/>
          </p:cNvSpPr>
          <p:nvPr/>
        </p:nvSpPr>
        <p:spPr bwMode="auto">
          <a:xfrm>
            <a:off x="1357313" y="2343150"/>
            <a:ext cx="1201737" cy="400050"/>
          </a:xfrm>
          <a:prstGeom prst="rect">
            <a:avLst/>
          </a:prstGeom>
          <a:noFill/>
          <a:ln w="12700">
            <a:noFill/>
            <a:miter lim="800000"/>
            <a:headEnd/>
            <a:tailEnd/>
          </a:ln>
        </p:spPr>
        <p:txBody>
          <a:bodyPr lIns="0" tIns="0" rIns="0" bIns="0" anchor="ctr"/>
          <a:lstStyle/>
          <a:p>
            <a:pPr algn="ctr">
              <a:lnSpc>
                <a:spcPct val="95000"/>
              </a:lnSpc>
            </a:pPr>
            <a:r>
              <a:rPr lang="en-US" sz="1400">
                <a:sym typeface="Arial" pitchFamily="34" charset="0"/>
              </a:rPr>
              <a:t>Active Bundle Creator</a:t>
            </a:r>
          </a:p>
        </p:txBody>
      </p:sp>
      <p:pic>
        <p:nvPicPr>
          <p:cNvPr id="124946" name="Picture 21"/>
          <p:cNvPicPr>
            <a:picLocks noChangeArrowheads="1"/>
          </p:cNvPicPr>
          <p:nvPr/>
        </p:nvPicPr>
        <p:blipFill>
          <a:blip r:embed="rId10"/>
          <a:srcRect/>
          <a:stretch>
            <a:fillRect/>
          </a:stretch>
        </p:blipFill>
        <p:spPr bwMode="auto">
          <a:xfrm>
            <a:off x="846138" y="4191000"/>
            <a:ext cx="2011362" cy="1228725"/>
          </a:xfrm>
          <a:prstGeom prst="rect">
            <a:avLst/>
          </a:prstGeom>
          <a:noFill/>
          <a:ln w="9525">
            <a:noFill/>
            <a:miter lim="800000"/>
            <a:headEnd/>
            <a:tailEnd/>
          </a:ln>
        </p:spPr>
      </p:pic>
      <p:sp>
        <p:nvSpPr>
          <p:cNvPr id="124947" name="Rectangle 22"/>
          <p:cNvSpPr>
            <a:spLocks/>
          </p:cNvSpPr>
          <p:nvPr/>
        </p:nvSpPr>
        <p:spPr bwMode="auto">
          <a:xfrm>
            <a:off x="858838" y="4602163"/>
            <a:ext cx="1998662"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Directory</a:t>
            </a:r>
          </a:p>
          <a:p>
            <a:pPr algn="ctr">
              <a:lnSpc>
                <a:spcPct val="95000"/>
              </a:lnSpc>
            </a:pPr>
            <a:r>
              <a:rPr lang="en-US" sz="1600">
                <a:sym typeface="Arial" pitchFamily="34" charset="0"/>
              </a:rPr>
              <a:t>Facilitator</a:t>
            </a:r>
          </a:p>
        </p:txBody>
      </p:sp>
      <p:pic>
        <p:nvPicPr>
          <p:cNvPr id="124948" name="Picture 23"/>
          <p:cNvPicPr>
            <a:picLocks noChangeArrowheads="1"/>
          </p:cNvPicPr>
          <p:nvPr/>
        </p:nvPicPr>
        <p:blipFill>
          <a:blip r:embed="rId11"/>
          <a:srcRect/>
          <a:stretch>
            <a:fillRect/>
          </a:stretch>
        </p:blipFill>
        <p:spPr bwMode="auto">
          <a:xfrm>
            <a:off x="4076700" y="2959100"/>
            <a:ext cx="914400" cy="614363"/>
          </a:xfrm>
          <a:prstGeom prst="rect">
            <a:avLst/>
          </a:prstGeom>
          <a:noFill/>
          <a:ln w="9525">
            <a:noFill/>
            <a:miter lim="800000"/>
            <a:headEnd/>
            <a:tailEnd/>
          </a:ln>
        </p:spPr>
      </p:pic>
      <p:pic>
        <p:nvPicPr>
          <p:cNvPr id="124949" name="Picture 24"/>
          <p:cNvPicPr>
            <a:picLocks noChangeArrowheads="1"/>
          </p:cNvPicPr>
          <p:nvPr/>
        </p:nvPicPr>
        <p:blipFill>
          <a:blip r:embed="rId12"/>
          <a:srcRect/>
          <a:stretch>
            <a:fillRect/>
          </a:stretch>
        </p:blipFill>
        <p:spPr bwMode="auto">
          <a:xfrm>
            <a:off x="2857500" y="4445000"/>
            <a:ext cx="1651000" cy="508000"/>
          </a:xfrm>
          <a:prstGeom prst="rect">
            <a:avLst/>
          </a:prstGeom>
          <a:noFill/>
          <a:ln w="9525">
            <a:noFill/>
            <a:miter lim="800000"/>
            <a:headEnd/>
            <a:tailEnd/>
          </a:ln>
        </p:spPr>
      </p:pic>
      <p:sp>
        <p:nvSpPr>
          <p:cNvPr id="124950" name="Rectangle 26"/>
          <p:cNvSpPr>
            <a:spLocks/>
          </p:cNvSpPr>
          <p:nvPr/>
        </p:nvSpPr>
        <p:spPr bwMode="auto">
          <a:xfrm>
            <a:off x="6070600" y="1533525"/>
            <a:ext cx="2768600" cy="152400"/>
          </a:xfrm>
          <a:prstGeom prst="rect">
            <a:avLst/>
          </a:prstGeom>
          <a:noFill/>
          <a:ln w="12700">
            <a:noFill/>
            <a:miter lim="800000"/>
            <a:headEnd/>
            <a:tailEnd/>
          </a:ln>
        </p:spPr>
        <p:txBody>
          <a:bodyPr lIns="0" tIns="0" rIns="0" bIns="0"/>
          <a:lstStyle/>
          <a:p>
            <a:pPr>
              <a:lnSpc>
                <a:spcPct val="95000"/>
              </a:lnSpc>
            </a:pPr>
            <a:r>
              <a:rPr lang="en-US" sz="1100">
                <a:sym typeface="Arial" pitchFamily="34" charset="0"/>
              </a:rPr>
              <a:t>Active Bundle Destination</a:t>
            </a:r>
          </a:p>
        </p:txBody>
      </p:sp>
      <p:pic>
        <p:nvPicPr>
          <p:cNvPr id="124951" name="Picture 27"/>
          <p:cNvPicPr>
            <a:picLocks noChangeArrowheads="1"/>
          </p:cNvPicPr>
          <p:nvPr/>
        </p:nvPicPr>
        <p:blipFill>
          <a:blip r:embed="rId13"/>
          <a:srcRect/>
          <a:stretch>
            <a:fillRect/>
          </a:stretch>
        </p:blipFill>
        <p:spPr bwMode="auto">
          <a:xfrm>
            <a:off x="4533900" y="5056188"/>
            <a:ext cx="1906588" cy="1038225"/>
          </a:xfrm>
          <a:prstGeom prst="rect">
            <a:avLst/>
          </a:prstGeom>
          <a:noFill/>
          <a:ln w="9525">
            <a:noFill/>
            <a:miter lim="800000"/>
            <a:headEnd/>
            <a:tailEnd/>
          </a:ln>
        </p:spPr>
      </p:pic>
      <p:sp>
        <p:nvSpPr>
          <p:cNvPr id="124952" name="Rectangle 28"/>
          <p:cNvSpPr>
            <a:spLocks/>
          </p:cNvSpPr>
          <p:nvPr/>
        </p:nvSpPr>
        <p:spPr bwMode="auto">
          <a:xfrm>
            <a:off x="4567238" y="5294313"/>
            <a:ext cx="1841500"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Trust Evaluation</a:t>
            </a:r>
          </a:p>
          <a:p>
            <a:pPr algn="ctr">
              <a:lnSpc>
                <a:spcPct val="95000"/>
              </a:lnSpc>
            </a:pPr>
            <a:r>
              <a:rPr lang="en-US" sz="1600">
                <a:sym typeface="Arial" pitchFamily="34" charset="0"/>
              </a:rPr>
              <a:t>Agent (TEA)</a:t>
            </a:r>
          </a:p>
        </p:txBody>
      </p:sp>
      <p:pic>
        <p:nvPicPr>
          <p:cNvPr id="124953" name="Picture 29"/>
          <p:cNvPicPr>
            <a:picLocks noChangeArrowheads="1"/>
          </p:cNvPicPr>
          <p:nvPr/>
        </p:nvPicPr>
        <p:blipFill>
          <a:blip r:embed="rId14"/>
          <a:srcRect/>
          <a:stretch>
            <a:fillRect/>
          </a:stretch>
        </p:blipFill>
        <p:spPr bwMode="auto">
          <a:xfrm>
            <a:off x="6616700" y="3573463"/>
            <a:ext cx="1714500" cy="1028700"/>
          </a:xfrm>
          <a:prstGeom prst="rect">
            <a:avLst/>
          </a:prstGeom>
          <a:noFill/>
          <a:ln w="9525">
            <a:noFill/>
            <a:miter lim="800000"/>
            <a:headEnd/>
            <a:tailEnd/>
          </a:ln>
        </p:spPr>
      </p:pic>
      <p:sp>
        <p:nvSpPr>
          <p:cNvPr id="124954" name="Rectangle 30"/>
          <p:cNvSpPr>
            <a:spLocks/>
          </p:cNvSpPr>
          <p:nvPr/>
        </p:nvSpPr>
        <p:spPr bwMode="auto">
          <a:xfrm>
            <a:off x="6675438" y="3868738"/>
            <a:ext cx="1655762" cy="444500"/>
          </a:xfrm>
          <a:prstGeom prst="rect">
            <a:avLst/>
          </a:prstGeom>
          <a:noFill/>
          <a:ln w="12700">
            <a:noFill/>
            <a:miter lim="800000"/>
            <a:headEnd/>
            <a:tailEnd/>
          </a:ln>
        </p:spPr>
        <p:txBody>
          <a:bodyPr lIns="0" tIns="0" rIns="0" bIns="0" anchor="ctr"/>
          <a:lstStyle/>
          <a:p>
            <a:pPr algn="ctr">
              <a:lnSpc>
                <a:spcPct val="95000"/>
              </a:lnSpc>
            </a:pPr>
            <a:r>
              <a:rPr lang="en-US" sz="1600">
                <a:sym typeface="Arial" pitchFamily="34" charset="0"/>
              </a:rPr>
              <a:t>Audit Services</a:t>
            </a:r>
          </a:p>
          <a:p>
            <a:pPr algn="ctr">
              <a:lnSpc>
                <a:spcPct val="95000"/>
              </a:lnSpc>
            </a:pPr>
            <a:r>
              <a:rPr lang="en-US" sz="1600">
                <a:sym typeface="Arial" pitchFamily="34" charset="0"/>
              </a:rPr>
              <a:t>Agent (ASA)</a:t>
            </a:r>
          </a:p>
        </p:txBody>
      </p:sp>
      <p:pic>
        <p:nvPicPr>
          <p:cNvPr id="124955" name="Picture 31"/>
          <p:cNvPicPr>
            <a:picLocks noChangeArrowheads="1"/>
          </p:cNvPicPr>
          <p:nvPr/>
        </p:nvPicPr>
        <p:blipFill>
          <a:blip r:embed="rId15"/>
          <a:srcRect/>
          <a:stretch>
            <a:fillRect/>
          </a:stretch>
        </p:blipFill>
        <p:spPr bwMode="auto">
          <a:xfrm>
            <a:off x="5429250" y="1428750"/>
            <a:ext cx="2457450" cy="1355725"/>
          </a:xfrm>
          <a:prstGeom prst="rect">
            <a:avLst/>
          </a:prstGeom>
          <a:noFill/>
          <a:ln w="9525">
            <a:noFill/>
            <a:miter lim="800000"/>
            <a:headEnd/>
            <a:tailEnd/>
          </a:ln>
        </p:spPr>
      </p:pic>
      <p:pic>
        <p:nvPicPr>
          <p:cNvPr id="124956" name="Picture 32"/>
          <p:cNvPicPr>
            <a:picLocks noChangeArrowheads="1"/>
          </p:cNvPicPr>
          <p:nvPr/>
        </p:nvPicPr>
        <p:blipFill>
          <a:blip r:embed="rId16"/>
          <a:srcRect/>
          <a:stretch>
            <a:fillRect/>
          </a:stretch>
        </p:blipFill>
        <p:spPr bwMode="auto">
          <a:xfrm>
            <a:off x="5608638" y="1524000"/>
            <a:ext cx="2625725" cy="339725"/>
          </a:xfrm>
          <a:prstGeom prst="rect">
            <a:avLst/>
          </a:prstGeom>
          <a:noFill/>
          <a:ln w="9525">
            <a:noFill/>
            <a:miter lim="800000"/>
            <a:headEnd/>
            <a:tailEnd/>
          </a:ln>
        </p:spPr>
      </p:pic>
      <p:sp>
        <p:nvSpPr>
          <p:cNvPr id="124957" name="Rectangle 33"/>
          <p:cNvSpPr>
            <a:spLocks/>
          </p:cNvSpPr>
          <p:nvPr/>
        </p:nvSpPr>
        <p:spPr bwMode="auto">
          <a:xfrm>
            <a:off x="5562600" y="1533525"/>
            <a:ext cx="2768600" cy="215900"/>
          </a:xfrm>
          <a:prstGeom prst="rect">
            <a:avLst/>
          </a:prstGeom>
          <a:noFill/>
          <a:ln w="12700">
            <a:noFill/>
            <a:miter lim="800000"/>
            <a:headEnd/>
            <a:tailEnd/>
          </a:ln>
        </p:spPr>
        <p:txBody>
          <a:bodyPr lIns="0" tIns="0" rIns="0" bIns="0"/>
          <a:lstStyle/>
          <a:p>
            <a:pPr>
              <a:lnSpc>
                <a:spcPct val="95000"/>
              </a:lnSpc>
            </a:pPr>
            <a:endParaRPr lang="en-US" sz="1600" b="1">
              <a:sym typeface="Arial" pitchFamily="34" charset="0"/>
            </a:endParaRPr>
          </a:p>
        </p:txBody>
      </p:sp>
      <p:pic>
        <p:nvPicPr>
          <p:cNvPr id="37" name="Picture 34"/>
          <p:cNvPicPr>
            <a:picLocks noChangeArrowheads="1"/>
          </p:cNvPicPr>
          <p:nvPr/>
        </p:nvPicPr>
        <p:blipFill>
          <a:blip r:embed="rId17"/>
          <a:srcRect/>
          <a:stretch>
            <a:fillRect/>
          </a:stretch>
        </p:blipFill>
        <p:spPr bwMode="auto">
          <a:xfrm>
            <a:off x="5672138" y="1925638"/>
            <a:ext cx="1906587" cy="625475"/>
          </a:xfrm>
          <a:prstGeom prst="rect">
            <a:avLst/>
          </a:prstGeom>
          <a:noFill/>
          <a:ln w="9525">
            <a:noFill/>
            <a:miter lim="800000"/>
            <a:headEnd/>
            <a:tailEnd/>
          </a:ln>
        </p:spPr>
      </p:pic>
      <p:sp>
        <p:nvSpPr>
          <p:cNvPr id="124959" name="Rectangle 35"/>
          <p:cNvSpPr>
            <a:spLocks/>
          </p:cNvSpPr>
          <p:nvPr/>
        </p:nvSpPr>
        <p:spPr bwMode="auto">
          <a:xfrm>
            <a:off x="5754688" y="2128838"/>
            <a:ext cx="1790700" cy="215900"/>
          </a:xfrm>
          <a:prstGeom prst="rect">
            <a:avLst/>
          </a:prstGeom>
          <a:noFill/>
          <a:ln w="12700">
            <a:noFill/>
            <a:miter lim="800000"/>
            <a:headEnd/>
            <a:tailEnd/>
          </a:ln>
        </p:spPr>
        <p:txBody>
          <a:bodyPr lIns="0" tIns="0" rIns="0" bIns="0" anchor="ctr"/>
          <a:lstStyle/>
          <a:p>
            <a:pPr>
              <a:lnSpc>
                <a:spcPct val="95000"/>
              </a:lnSpc>
            </a:pPr>
            <a:r>
              <a:rPr lang="en-US" sz="1600">
                <a:sym typeface="Arial" pitchFamily="34" charset="0"/>
              </a:rPr>
              <a:t>Active Bundle</a:t>
            </a:r>
          </a:p>
        </p:txBody>
      </p:sp>
      <p:pic>
        <p:nvPicPr>
          <p:cNvPr id="39" name="Picture 36"/>
          <p:cNvPicPr>
            <a:picLocks noChangeArrowheads="1"/>
          </p:cNvPicPr>
          <p:nvPr/>
        </p:nvPicPr>
        <p:blipFill>
          <a:blip r:embed="rId18"/>
          <a:srcRect/>
          <a:stretch>
            <a:fillRect/>
          </a:stretch>
        </p:blipFill>
        <p:spPr bwMode="auto">
          <a:xfrm>
            <a:off x="5397500" y="4654550"/>
            <a:ext cx="46038" cy="401638"/>
          </a:xfrm>
          <a:prstGeom prst="rect">
            <a:avLst/>
          </a:prstGeom>
          <a:noFill/>
          <a:ln w="9525">
            <a:noFill/>
            <a:miter lim="800000"/>
            <a:headEnd/>
            <a:tailEnd/>
          </a:ln>
        </p:spPr>
      </p:pic>
      <p:pic>
        <p:nvPicPr>
          <p:cNvPr id="124961" name="Picture 37"/>
          <p:cNvPicPr>
            <a:picLocks noChangeArrowheads="1"/>
          </p:cNvPicPr>
          <p:nvPr/>
        </p:nvPicPr>
        <p:blipFill>
          <a:blip r:embed="rId19"/>
          <a:srcRect/>
          <a:stretch>
            <a:fillRect/>
          </a:stretch>
        </p:blipFill>
        <p:spPr bwMode="auto">
          <a:xfrm>
            <a:off x="2559050" y="2562225"/>
            <a:ext cx="704850" cy="46038"/>
          </a:xfrm>
          <a:prstGeom prst="rect">
            <a:avLst/>
          </a:prstGeom>
          <a:noFill/>
          <a:ln w="9525">
            <a:noFill/>
            <a:miter lim="800000"/>
            <a:headEnd/>
            <a:tailEnd/>
          </a:ln>
        </p:spPr>
      </p:pic>
      <p:pic>
        <p:nvPicPr>
          <p:cNvPr id="124962" name="Picture 40" descr="ebay-logo.jpg"/>
          <p:cNvPicPr>
            <a:picLocks noChangeAspect="1"/>
          </p:cNvPicPr>
          <p:nvPr/>
        </p:nvPicPr>
        <p:blipFill>
          <a:blip r:embed="rId20"/>
          <a:srcRect/>
          <a:stretch>
            <a:fillRect/>
          </a:stretch>
        </p:blipFill>
        <p:spPr bwMode="auto">
          <a:xfrm>
            <a:off x="6399213" y="1492250"/>
            <a:ext cx="579437" cy="433388"/>
          </a:xfrm>
          <a:prstGeom prst="rect">
            <a:avLst/>
          </a:prstGeom>
          <a:noFill/>
          <a:ln w="9525">
            <a:noFill/>
            <a:miter lim="800000"/>
            <a:headEnd/>
            <a:tailEnd/>
          </a:ln>
        </p:spPr>
      </p:pic>
      <p:sp>
        <p:nvSpPr>
          <p:cNvPr id="43" name="TextBox 42"/>
          <p:cNvSpPr txBox="1">
            <a:spLocks noChangeArrowheads="1"/>
          </p:cNvSpPr>
          <p:nvPr/>
        </p:nvSpPr>
        <p:spPr bwMode="auto">
          <a:xfrm>
            <a:off x="5672138" y="1143000"/>
            <a:ext cx="1906587" cy="276225"/>
          </a:xfrm>
          <a:prstGeom prst="rect">
            <a:avLst/>
          </a:prstGeom>
          <a:noFill/>
          <a:ln w="9525">
            <a:noFill/>
            <a:miter lim="800000"/>
            <a:headEnd/>
            <a:tailEnd/>
          </a:ln>
        </p:spPr>
        <p:txBody>
          <a:bodyPr>
            <a:spAutoFit/>
          </a:bodyPr>
          <a:lstStyle/>
          <a:p>
            <a:r>
              <a:rPr lang="en-US" sz="1200"/>
              <a:t>AB information disclosure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85800" y="2039938"/>
            <a:ext cx="7867650" cy="3687762"/>
          </a:xfrm>
          <a:custGeom>
            <a:avLst/>
            <a:gdLst>
              <a:gd name="T0" fmla="*/ 155658541 w 43200"/>
              <a:gd name="T1" fmla="*/ 190755977 h 43200"/>
              <a:gd name="T2" fmla="*/ 71643513 w 43200"/>
              <a:gd name="T3" fmla="*/ 184948093 h 43200"/>
              <a:gd name="T4" fmla="*/ 229789652 w 43200"/>
              <a:gd name="T5" fmla="*/ 254314555 h 43200"/>
              <a:gd name="T6" fmla="*/ 193039167 w 43200"/>
              <a:gd name="T7" fmla="*/ 257090962 h 43200"/>
              <a:gd name="T8" fmla="*/ 546546523 w 43200"/>
              <a:gd name="T9" fmla="*/ 284855029 h 43200"/>
              <a:gd name="T10" fmla="*/ 524389982 w 43200"/>
              <a:gd name="T11" fmla="*/ 272175445 h 43200"/>
              <a:gd name="T12" fmla="*/ 956141117 w 43200"/>
              <a:gd name="T13" fmla="*/ 253236056 h 43200"/>
              <a:gd name="T14" fmla="*/ 947285275 w 43200"/>
              <a:gd name="T15" fmla="*/ 267147284 h 43200"/>
              <a:gd name="T16" fmla="*/ 1131999303 w 43200"/>
              <a:gd name="T17" fmla="*/ 167269458 h 43200"/>
              <a:gd name="T18" fmla="*/ 1239829271 w 43200"/>
              <a:gd name="T19" fmla="*/ 219270658 h 43200"/>
              <a:gd name="T20" fmla="*/ 1386366620 w 43200"/>
              <a:gd name="T21" fmla="*/ 111887041 h 43200"/>
              <a:gd name="T22" fmla="*/ 1338338988 w 43200"/>
              <a:gd name="T23" fmla="*/ 131387448 h 43200"/>
              <a:gd name="T24" fmla="*/ 1271139968 w 43200"/>
              <a:gd name="T25" fmla="*/ 39540150 h 43200"/>
              <a:gd name="T26" fmla="*/ 1273660895 w 43200"/>
              <a:gd name="T27" fmla="*/ 48751104 h 43200"/>
              <a:gd name="T28" fmla="*/ 964466438 w 43200"/>
              <a:gd name="T29" fmla="*/ 28798860 h 43200"/>
              <a:gd name="T30" fmla="*/ 989077249 w 43200"/>
              <a:gd name="T31" fmla="*/ 17051972 h 43200"/>
              <a:gd name="T32" fmla="*/ 734378289 w 43200"/>
              <a:gd name="T33" fmla="*/ 34395381 h 43200"/>
              <a:gd name="T34" fmla="*/ 746285577 w 43200"/>
              <a:gd name="T35" fmla="*/ 24266242 h 43200"/>
              <a:gd name="T36" fmla="*/ 464355441 w 43200"/>
              <a:gd name="T37" fmla="*/ 37834902 h 43200"/>
              <a:gd name="T38" fmla="*/ 507474170 w 43200"/>
              <a:gd name="T39" fmla="*/ 47658007 h 43200"/>
              <a:gd name="T40" fmla="*/ 136885454 w 43200"/>
              <a:gd name="T41" fmla="*/ 115056979 h 43200"/>
              <a:gd name="T42" fmla="*/ 129356186 w 43200"/>
              <a:gd name="T43" fmla="*/ 104716478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Predicate over Encrypted Data</a:t>
            </a:r>
          </a:p>
        </p:txBody>
      </p:sp>
      <p:pic>
        <p:nvPicPr>
          <p:cNvPr id="125956" name="Picture 4" descr="ebay-logo.jpg"/>
          <p:cNvPicPr>
            <a:picLocks noChangeAspect="1"/>
          </p:cNvPicPr>
          <p:nvPr/>
        </p:nvPicPr>
        <p:blipFill>
          <a:blip r:embed="rId2"/>
          <a:srcRect/>
          <a:stretch>
            <a:fillRect/>
          </a:stretch>
        </p:blipFill>
        <p:spPr bwMode="auto">
          <a:xfrm>
            <a:off x="1905000" y="3170238"/>
            <a:ext cx="579438" cy="434975"/>
          </a:xfrm>
          <a:prstGeom prst="rect">
            <a:avLst/>
          </a:prstGeom>
          <a:noFill/>
          <a:ln w="9525">
            <a:noFill/>
            <a:miter lim="800000"/>
            <a:headEnd/>
            <a:tailEnd/>
          </a:ln>
        </p:spPr>
      </p:pic>
      <p:sp>
        <p:nvSpPr>
          <p:cNvPr id="125957" name="TextBox 19"/>
          <p:cNvSpPr txBox="1">
            <a:spLocks noChangeArrowheads="1"/>
          </p:cNvSpPr>
          <p:nvPr/>
        </p:nvSpPr>
        <p:spPr bwMode="auto">
          <a:xfrm>
            <a:off x="381000" y="1417638"/>
            <a:ext cx="8553450" cy="73818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Verification without disclosing unencrypted identity data.</a:t>
            </a:r>
          </a:p>
          <a:p>
            <a:endParaRPr lang="en-US" sz="2200"/>
          </a:p>
        </p:txBody>
      </p:sp>
      <p:sp>
        <p:nvSpPr>
          <p:cNvPr id="125958" name="TextBox 20"/>
          <p:cNvSpPr txBox="1">
            <a:spLocks noChangeArrowheads="1"/>
          </p:cNvSpPr>
          <p:nvPr/>
        </p:nvSpPr>
        <p:spPr bwMode="auto">
          <a:xfrm>
            <a:off x="1646238" y="3605213"/>
            <a:ext cx="1935162" cy="1200150"/>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latin typeface="Comic Sans MS" pitchFamily="66" charset="0"/>
              </a:rPr>
              <a:t>Password</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pic>
        <p:nvPicPr>
          <p:cNvPr id="125959" name="Picture 22" descr="american-express-logo.jpeg"/>
          <p:cNvPicPr>
            <a:picLocks noChangeAspect="1"/>
          </p:cNvPicPr>
          <p:nvPr/>
        </p:nvPicPr>
        <p:blipFill>
          <a:blip r:embed="rId3" cstate="print"/>
          <a:srcRect/>
          <a:stretch>
            <a:fillRect/>
          </a:stretch>
        </p:blipFill>
        <p:spPr bwMode="auto">
          <a:xfrm>
            <a:off x="5716588" y="3170238"/>
            <a:ext cx="531812" cy="531812"/>
          </a:xfrm>
          <a:prstGeom prst="rect">
            <a:avLst/>
          </a:prstGeom>
          <a:noFill/>
          <a:ln w="9525">
            <a:noFill/>
            <a:miter lim="800000"/>
            <a:headEnd/>
            <a:tailEnd/>
          </a:ln>
        </p:spPr>
      </p:pic>
      <p:sp>
        <p:nvSpPr>
          <p:cNvPr id="125960" name="TextBox 23"/>
          <p:cNvSpPr txBox="1">
            <a:spLocks noChangeArrowheads="1"/>
          </p:cNvSpPr>
          <p:nvPr/>
        </p:nvSpPr>
        <p:spPr bwMode="auto">
          <a:xfrm>
            <a:off x="5410200" y="3702050"/>
            <a:ext cx="1676400" cy="83026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cxnSp>
        <p:nvCxnSpPr>
          <p:cNvPr id="25" name="Straight Arrow Connector 24"/>
          <p:cNvCxnSpPr>
            <a:cxnSpLocks noChangeShapeType="1"/>
          </p:cNvCxnSpPr>
          <p:nvPr/>
        </p:nvCxnSpPr>
        <p:spPr bwMode="auto">
          <a:xfrm>
            <a:off x="2484438" y="3411538"/>
            <a:ext cx="3232150"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5962" name="TextBox 67"/>
          <p:cNvSpPr txBox="1">
            <a:spLocks noChangeArrowheads="1"/>
          </p:cNvSpPr>
          <p:nvPr/>
        </p:nvSpPr>
        <p:spPr bwMode="auto">
          <a:xfrm>
            <a:off x="3200400" y="3170238"/>
            <a:ext cx="1790700" cy="277812"/>
          </a:xfrm>
          <a:prstGeom prst="rect">
            <a:avLst/>
          </a:prstGeom>
          <a:noFill/>
          <a:ln w="9525">
            <a:noFill/>
            <a:miter lim="800000"/>
            <a:headEnd/>
            <a:tailEnd/>
          </a:ln>
        </p:spPr>
        <p:txBody>
          <a:bodyPr>
            <a:spAutoFit/>
          </a:bodyPr>
          <a:lstStyle/>
          <a:p>
            <a:pPr algn="ctr"/>
            <a:r>
              <a:rPr lang="en-US" sz="1200">
                <a:latin typeface="Comic Sans MS" pitchFamily="66" charset="0"/>
              </a:rPr>
              <a:t>Predicate Request*</a:t>
            </a:r>
          </a:p>
        </p:txBody>
      </p:sp>
      <p:sp>
        <p:nvSpPr>
          <p:cNvPr id="125963" name="TextBox 12"/>
          <p:cNvSpPr txBox="1">
            <a:spLocks noChangeArrowheads="1"/>
          </p:cNvSpPr>
          <p:nvPr/>
        </p:nvSpPr>
        <p:spPr bwMode="auto">
          <a:xfrm>
            <a:off x="685800" y="5734050"/>
            <a:ext cx="5562600" cy="1123950"/>
          </a:xfrm>
          <a:prstGeom prst="rect">
            <a:avLst/>
          </a:prstGeom>
          <a:noFill/>
          <a:ln w="9525">
            <a:noFill/>
            <a:miter lim="800000"/>
            <a:headEnd/>
            <a:tailEnd/>
          </a:ln>
        </p:spPr>
        <p:txBody>
          <a:bodyPr>
            <a:spAutoFit/>
          </a:bodyPr>
          <a:lstStyle/>
          <a:p>
            <a:pPr marL="730250" lvl="1" indent="-457200">
              <a:spcBef>
                <a:spcPts val="550"/>
              </a:spcBef>
              <a:buClr>
                <a:srgbClr val="3891A7"/>
              </a:buClr>
            </a:pPr>
            <a:r>
              <a:rPr lang="en-US" sz="2200">
                <a:latin typeface="Comic Sans MS" pitchFamily="66" charset="0"/>
                <a:ea typeface="ＭＳ Ｐゴシック" pitchFamily="34" charset="-128"/>
              </a:rPr>
              <a:t>*Age Verification Request</a:t>
            </a:r>
          </a:p>
          <a:p>
            <a:pPr marL="730250" lvl="1" indent="-457200">
              <a:spcBef>
                <a:spcPts val="550"/>
              </a:spcBef>
              <a:buClr>
                <a:srgbClr val="3891A7"/>
              </a:buClr>
            </a:pPr>
            <a:r>
              <a:rPr lang="en-US" sz="2200">
                <a:latin typeface="Comic Sans MS" pitchFamily="66" charset="0"/>
                <a:ea typeface="ＭＳ Ｐゴシック" pitchFamily="34" charset="-128"/>
              </a:rPr>
              <a:t>*Credit Card Verification Request</a:t>
            </a:r>
          </a:p>
          <a:p>
            <a:endParaRPr lang="en-US">
              <a:latin typeface="Comic Sans MS"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1392238" y="2500313"/>
            <a:ext cx="6267450" cy="3686175"/>
          </a:xfrm>
          <a:custGeom>
            <a:avLst/>
            <a:gdLst>
              <a:gd name="T0" fmla="*/ 98779074 w 43200"/>
              <a:gd name="T1" fmla="*/ 190591801 h 43200"/>
              <a:gd name="T2" fmla="*/ 45464111 w 43200"/>
              <a:gd name="T3" fmla="*/ 184788977 h 43200"/>
              <a:gd name="T4" fmla="*/ 145821654 w 43200"/>
              <a:gd name="T5" fmla="*/ 254095722 h 43200"/>
              <a:gd name="T6" fmla="*/ 122500357 w 43200"/>
              <a:gd name="T7" fmla="*/ 256869740 h 43200"/>
              <a:gd name="T8" fmla="*/ 346831688 w 43200"/>
              <a:gd name="T9" fmla="*/ 284609913 h 43200"/>
              <a:gd name="T10" fmla="*/ 332771563 w 43200"/>
              <a:gd name="T11" fmla="*/ 271941161 h 43200"/>
              <a:gd name="T12" fmla="*/ 606755461 w 43200"/>
              <a:gd name="T13" fmla="*/ 253018199 h 43200"/>
              <a:gd name="T14" fmla="*/ 601135648 w 43200"/>
              <a:gd name="T15" fmla="*/ 266917382 h 43200"/>
              <a:gd name="T16" fmla="*/ 718352922 w 43200"/>
              <a:gd name="T17" fmla="*/ 167125543 h 43200"/>
              <a:gd name="T18" fmla="*/ 786780419 w 43200"/>
              <a:gd name="T19" fmla="*/ 219081923 h 43200"/>
              <a:gd name="T20" fmla="*/ 879771242 w 43200"/>
              <a:gd name="T21" fmla="*/ 111790766 h 43200"/>
              <a:gd name="T22" fmla="*/ 849293445 w 43200"/>
              <a:gd name="T23" fmla="*/ 131274419 h 43200"/>
              <a:gd name="T24" fmla="*/ 806649976 w 43200"/>
              <a:gd name="T25" fmla="*/ 39506069 h 43200"/>
              <a:gd name="T26" fmla="*/ 808249627 w 43200"/>
              <a:gd name="T27" fmla="*/ 48709134 h 43200"/>
              <a:gd name="T28" fmla="*/ 612038545 w 43200"/>
              <a:gd name="T29" fmla="*/ 28774094 h 43200"/>
              <a:gd name="T30" fmla="*/ 627656247 w 43200"/>
              <a:gd name="T31" fmla="*/ 17037296 h 43200"/>
              <a:gd name="T32" fmla="*/ 466027416 w 43200"/>
              <a:gd name="T33" fmla="*/ 34365817 h 43200"/>
              <a:gd name="T34" fmla="*/ 473583755 w 43200"/>
              <a:gd name="T35" fmla="*/ 24245389 h 43200"/>
              <a:gd name="T36" fmla="*/ 294674317 w 43200"/>
              <a:gd name="T37" fmla="*/ 37802407 h 43200"/>
              <a:gd name="T38" fmla="*/ 322036959 w 43200"/>
              <a:gd name="T39" fmla="*/ 47617019 h 43200"/>
              <a:gd name="T40" fmla="*/ 86865841 w 43200"/>
              <a:gd name="T41" fmla="*/ 114957975 h 43200"/>
              <a:gd name="T42" fmla="*/ 82087781 w 43200"/>
              <a:gd name="T43" fmla="*/ 10462636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Multi-Party Computing</a:t>
            </a:r>
          </a:p>
        </p:txBody>
      </p:sp>
      <p:sp>
        <p:nvSpPr>
          <p:cNvPr id="126980" name="TextBox 19"/>
          <p:cNvSpPr txBox="1">
            <a:spLocks noChangeArrowheads="1"/>
          </p:cNvSpPr>
          <p:nvPr/>
        </p:nvSpPr>
        <p:spPr bwMode="auto">
          <a:xfrm>
            <a:off x="304800" y="1198563"/>
            <a:ext cx="8629650" cy="237013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To become independent of a trusted third party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Multiple Services hold shares of the secret key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Minimize the risk</a:t>
            </a:r>
          </a:p>
          <a:p>
            <a:pPr marL="1187450" lvl="2" indent="-457200">
              <a:spcBef>
                <a:spcPts val="550"/>
              </a:spcBef>
              <a:buClr>
                <a:srgbClr val="3891A7"/>
              </a:buClr>
              <a:buFont typeface="Arial" pitchFamily="34" charset="0"/>
              <a:buChar char="•"/>
            </a:pPr>
            <a:endParaRPr lang="en-US" sz="2200">
              <a:ea typeface="ＭＳ Ｐゴシック" pitchFamily="34" charset="-128"/>
            </a:endParaRPr>
          </a:p>
          <a:p>
            <a:pPr marL="730250" lvl="1" indent="-457200">
              <a:spcBef>
                <a:spcPts val="550"/>
              </a:spcBef>
              <a:buClr>
                <a:srgbClr val="3891A7"/>
              </a:buClr>
              <a:buFont typeface="Arial" pitchFamily="34" charset="0"/>
              <a:buChar char="•"/>
            </a:pPr>
            <a:endParaRPr lang="en-US" sz="2400">
              <a:ea typeface="ＭＳ Ｐゴシック" pitchFamily="34" charset="-128"/>
            </a:endParaRPr>
          </a:p>
          <a:p>
            <a:endParaRPr lang="en-US" sz="2200"/>
          </a:p>
        </p:txBody>
      </p:sp>
      <p:pic>
        <p:nvPicPr>
          <p:cNvPr id="126981" name="Picture 22" descr="american-express-logo.jpeg"/>
          <p:cNvPicPr>
            <a:picLocks noChangeAspect="1"/>
          </p:cNvPicPr>
          <p:nvPr/>
        </p:nvPicPr>
        <p:blipFill>
          <a:blip r:embed="rId2" cstate="print"/>
          <a:srcRect/>
          <a:stretch>
            <a:fillRect/>
          </a:stretch>
        </p:blipFill>
        <p:spPr bwMode="auto">
          <a:xfrm>
            <a:off x="4213225" y="3127375"/>
            <a:ext cx="531813" cy="531813"/>
          </a:xfrm>
          <a:prstGeom prst="rect">
            <a:avLst/>
          </a:prstGeom>
          <a:noFill/>
          <a:ln w="9525">
            <a:noFill/>
            <a:miter lim="800000"/>
            <a:headEnd/>
            <a:tailEnd/>
          </a:ln>
        </p:spPr>
      </p:pic>
      <p:sp>
        <p:nvSpPr>
          <p:cNvPr id="126982" name="TextBox 23"/>
          <p:cNvSpPr txBox="1">
            <a:spLocks noChangeArrowheads="1"/>
          </p:cNvSpPr>
          <p:nvPr/>
        </p:nvSpPr>
        <p:spPr bwMode="auto">
          <a:xfrm>
            <a:off x="3906838" y="3659188"/>
            <a:ext cx="1676400" cy="8302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sp>
        <p:nvSpPr>
          <p:cNvPr id="27" name="Oval 26"/>
          <p:cNvSpPr>
            <a:spLocks noChangeArrowheads="1"/>
          </p:cNvSpPr>
          <p:nvPr/>
        </p:nvSpPr>
        <p:spPr bwMode="auto">
          <a:xfrm>
            <a:off x="23066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2" name="Oval 31"/>
          <p:cNvSpPr>
            <a:spLocks noChangeArrowheads="1"/>
          </p:cNvSpPr>
          <p:nvPr/>
        </p:nvSpPr>
        <p:spPr bwMode="auto">
          <a:xfrm>
            <a:off x="45164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3" name="Oval 32"/>
          <p:cNvSpPr>
            <a:spLocks noChangeArrowheads="1"/>
          </p:cNvSpPr>
          <p:nvPr/>
        </p:nvSpPr>
        <p:spPr bwMode="auto">
          <a:xfrm>
            <a:off x="55832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8" name="Oval 37"/>
          <p:cNvSpPr>
            <a:spLocks noChangeArrowheads="1"/>
          </p:cNvSpPr>
          <p:nvPr/>
        </p:nvSpPr>
        <p:spPr bwMode="auto">
          <a:xfrm>
            <a:off x="3449638" y="4762500"/>
            <a:ext cx="838200" cy="509588"/>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cxnSp>
        <p:nvCxnSpPr>
          <p:cNvPr id="40" name="Straight Arrow Connector 39"/>
          <p:cNvCxnSpPr>
            <a:cxnSpLocks noChangeShapeType="1"/>
          </p:cNvCxnSpPr>
          <p:nvPr/>
        </p:nvCxnSpPr>
        <p:spPr bwMode="auto">
          <a:xfrm rot="10800000" flipV="1">
            <a:off x="2878138" y="4052888"/>
            <a:ext cx="1028700" cy="709612"/>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1" name="Straight Arrow Connector 40"/>
          <p:cNvCxnSpPr>
            <a:cxnSpLocks noChangeShapeType="1"/>
          </p:cNvCxnSpPr>
          <p:nvPr/>
        </p:nvCxnSpPr>
        <p:spPr bwMode="auto">
          <a:xfrm rot="5400000">
            <a:off x="3868738" y="4343400"/>
            <a:ext cx="457200" cy="3810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52" name="Straight Arrow Connector 51"/>
          <p:cNvCxnSpPr>
            <a:cxnSpLocks noChangeShapeType="1"/>
            <a:endCxn id="32" idx="0"/>
          </p:cNvCxnSpPr>
          <p:nvPr/>
        </p:nvCxnSpPr>
        <p:spPr bwMode="auto">
          <a:xfrm rot="16200000" flipH="1">
            <a:off x="4573588" y="4400550"/>
            <a:ext cx="457200" cy="2667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61" name="Straight Arrow Connector 60"/>
          <p:cNvCxnSpPr>
            <a:cxnSpLocks noChangeShapeType="1"/>
          </p:cNvCxnSpPr>
          <p:nvPr/>
        </p:nvCxnSpPr>
        <p:spPr bwMode="auto">
          <a:xfrm rot="16200000" flipH="1">
            <a:off x="5246688" y="4160838"/>
            <a:ext cx="709612" cy="493712"/>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6991" name="TextBox 62"/>
          <p:cNvSpPr txBox="1">
            <a:spLocks noChangeArrowheads="1"/>
          </p:cNvSpPr>
          <p:nvPr/>
        </p:nvSpPr>
        <p:spPr bwMode="auto">
          <a:xfrm>
            <a:off x="3144838" y="5346700"/>
            <a:ext cx="2362200" cy="307975"/>
          </a:xfrm>
          <a:prstGeom prst="rect">
            <a:avLst/>
          </a:prstGeom>
          <a:noFill/>
          <a:ln w="9525">
            <a:noFill/>
            <a:miter lim="800000"/>
            <a:headEnd/>
            <a:tailEnd/>
          </a:ln>
        </p:spPr>
        <p:txBody>
          <a:bodyPr>
            <a:spAutoFit/>
          </a:bodyPr>
          <a:lstStyle/>
          <a:p>
            <a:pPr algn="ctr"/>
            <a:r>
              <a:rPr lang="en-US" sz="1400">
                <a:latin typeface="Comic Sans MS" pitchFamily="66" charset="0"/>
              </a:rPr>
              <a:t>Key Management Services  </a:t>
            </a:r>
          </a:p>
        </p:txBody>
      </p:sp>
      <p:sp>
        <p:nvSpPr>
          <p:cNvPr id="126992" name="TextBox 63"/>
          <p:cNvSpPr txBox="1">
            <a:spLocks noChangeArrowheads="1"/>
          </p:cNvSpPr>
          <p:nvPr/>
        </p:nvSpPr>
        <p:spPr bwMode="auto">
          <a:xfrm>
            <a:off x="2497138"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1</a:t>
            </a:r>
            <a:endParaRPr lang="en-US" sz="1200">
              <a:latin typeface="Comic Sans MS" pitchFamily="66" charset="0"/>
            </a:endParaRPr>
          </a:p>
        </p:txBody>
      </p:sp>
      <p:sp>
        <p:nvSpPr>
          <p:cNvPr id="126993" name="TextBox 64"/>
          <p:cNvSpPr txBox="1">
            <a:spLocks noChangeArrowheads="1"/>
          </p:cNvSpPr>
          <p:nvPr/>
        </p:nvSpPr>
        <p:spPr bwMode="auto">
          <a:xfrm>
            <a:off x="3716338"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2</a:t>
            </a:r>
            <a:endParaRPr lang="en-US" sz="1200">
              <a:latin typeface="Comic Sans MS" pitchFamily="66" charset="0"/>
            </a:endParaRPr>
          </a:p>
        </p:txBody>
      </p:sp>
      <p:sp>
        <p:nvSpPr>
          <p:cNvPr id="126994" name="TextBox 65"/>
          <p:cNvSpPr txBox="1">
            <a:spLocks noChangeArrowheads="1"/>
          </p:cNvSpPr>
          <p:nvPr/>
        </p:nvSpPr>
        <p:spPr bwMode="auto">
          <a:xfrm>
            <a:off x="4668838"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3</a:t>
            </a:r>
            <a:endParaRPr lang="en-US" sz="1200">
              <a:latin typeface="Comic Sans MS" pitchFamily="66" charset="0"/>
            </a:endParaRPr>
          </a:p>
        </p:txBody>
      </p:sp>
      <p:sp>
        <p:nvSpPr>
          <p:cNvPr id="126995" name="TextBox 66"/>
          <p:cNvSpPr txBox="1">
            <a:spLocks noChangeArrowheads="1"/>
          </p:cNvSpPr>
          <p:nvPr/>
        </p:nvSpPr>
        <p:spPr bwMode="auto">
          <a:xfrm>
            <a:off x="5848350" y="4900613"/>
            <a:ext cx="381000" cy="277812"/>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n</a:t>
            </a:r>
            <a:endParaRPr lang="en-US" sz="1200">
              <a:latin typeface="Comic Sans MS" pitchFamily="66" charset="0"/>
            </a:endParaRPr>
          </a:p>
        </p:txBody>
      </p:sp>
      <p:pic>
        <p:nvPicPr>
          <p:cNvPr id="126996" name="Picture 20" descr="ebay-logo.jpg"/>
          <p:cNvPicPr>
            <a:picLocks noChangeAspect="1"/>
          </p:cNvPicPr>
          <p:nvPr/>
        </p:nvPicPr>
        <p:blipFill>
          <a:blip r:embed="rId3"/>
          <a:srcRect/>
          <a:stretch>
            <a:fillRect/>
          </a:stretch>
        </p:blipFill>
        <p:spPr bwMode="auto">
          <a:xfrm>
            <a:off x="2017713" y="3314700"/>
            <a:ext cx="579437" cy="434975"/>
          </a:xfrm>
          <a:prstGeom prst="rect">
            <a:avLst/>
          </a:prstGeom>
          <a:noFill/>
          <a:ln w="9525">
            <a:noFill/>
            <a:miter lim="800000"/>
            <a:headEnd/>
            <a:tailEnd/>
          </a:ln>
        </p:spPr>
      </p:pic>
      <p:cxnSp>
        <p:nvCxnSpPr>
          <p:cNvPr id="22" name="Straight Arrow Connector 21"/>
          <p:cNvCxnSpPr>
            <a:cxnSpLocks noChangeShapeType="1"/>
          </p:cNvCxnSpPr>
          <p:nvPr/>
        </p:nvCxnSpPr>
        <p:spPr bwMode="auto">
          <a:xfrm rot="10800000" flipV="1">
            <a:off x="2597150" y="3444875"/>
            <a:ext cx="1616075" cy="0"/>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sp>
        <p:nvSpPr>
          <p:cNvPr id="126998" name="TextBox 28"/>
          <p:cNvSpPr txBox="1">
            <a:spLocks noChangeArrowheads="1"/>
          </p:cNvSpPr>
          <p:nvPr/>
        </p:nvSpPr>
        <p:spPr bwMode="auto">
          <a:xfrm>
            <a:off x="2713038" y="3176588"/>
            <a:ext cx="1500187" cy="276225"/>
          </a:xfrm>
          <a:prstGeom prst="rect">
            <a:avLst/>
          </a:prstGeom>
          <a:noFill/>
          <a:ln w="9525">
            <a:noFill/>
            <a:miter lim="800000"/>
            <a:headEnd/>
            <a:tailEnd/>
          </a:ln>
        </p:spPr>
        <p:txBody>
          <a:bodyPr>
            <a:spAutoFit/>
          </a:bodyPr>
          <a:lstStyle/>
          <a:p>
            <a:pPr algn="ctr"/>
            <a:r>
              <a:rPr lang="en-US" sz="1200">
                <a:latin typeface="Comic Sans MS" pitchFamily="66" charset="0"/>
              </a:rPr>
              <a:t>Predicate Request</a:t>
            </a:r>
          </a:p>
        </p:txBody>
      </p:sp>
      <p:sp>
        <p:nvSpPr>
          <p:cNvPr id="126999" name="TextBox 29"/>
          <p:cNvSpPr txBox="1">
            <a:spLocks noChangeArrowheads="1"/>
          </p:cNvSpPr>
          <p:nvPr/>
        </p:nvSpPr>
        <p:spPr bwMode="auto">
          <a:xfrm>
            <a:off x="533400" y="6338888"/>
            <a:ext cx="8305800" cy="369887"/>
          </a:xfrm>
          <a:prstGeom prst="rect">
            <a:avLst/>
          </a:prstGeom>
          <a:noFill/>
          <a:ln w="9525">
            <a:noFill/>
            <a:miter lim="800000"/>
            <a:headEnd/>
            <a:tailEnd/>
          </a:ln>
        </p:spPr>
        <p:txBody>
          <a:bodyPr>
            <a:spAutoFit/>
          </a:bodyPr>
          <a:lstStyle/>
          <a:p>
            <a:pPr marL="730250" lvl="1" indent="-457200">
              <a:spcBef>
                <a:spcPts val="550"/>
              </a:spcBef>
              <a:buClr>
                <a:srgbClr val="3891A7"/>
              </a:buClr>
            </a:pPr>
            <a:r>
              <a:rPr lang="en-US">
                <a:latin typeface="Comic Sans MS" pitchFamily="66" charset="0"/>
                <a:ea typeface="ＭＳ Ｐゴシック" pitchFamily="34" charset="-128"/>
              </a:rPr>
              <a:t>* Decryption of information is handled by the Key Management 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1217613" y="2789238"/>
            <a:ext cx="6267450" cy="3687762"/>
          </a:xfrm>
          <a:custGeom>
            <a:avLst/>
            <a:gdLst>
              <a:gd name="T0" fmla="*/ 98779074 w 43200"/>
              <a:gd name="T1" fmla="*/ 190755977 h 43200"/>
              <a:gd name="T2" fmla="*/ 45464111 w 43200"/>
              <a:gd name="T3" fmla="*/ 184948093 h 43200"/>
              <a:gd name="T4" fmla="*/ 145821654 w 43200"/>
              <a:gd name="T5" fmla="*/ 254314555 h 43200"/>
              <a:gd name="T6" fmla="*/ 122500357 w 43200"/>
              <a:gd name="T7" fmla="*/ 257090962 h 43200"/>
              <a:gd name="T8" fmla="*/ 346831688 w 43200"/>
              <a:gd name="T9" fmla="*/ 284855029 h 43200"/>
              <a:gd name="T10" fmla="*/ 332771563 w 43200"/>
              <a:gd name="T11" fmla="*/ 272175445 h 43200"/>
              <a:gd name="T12" fmla="*/ 606755461 w 43200"/>
              <a:gd name="T13" fmla="*/ 253236056 h 43200"/>
              <a:gd name="T14" fmla="*/ 601135648 w 43200"/>
              <a:gd name="T15" fmla="*/ 267147284 h 43200"/>
              <a:gd name="T16" fmla="*/ 718352922 w 43200"/>
              <a:gd name="T17" fmla="*/ 167269458 h 43200"/>
              <a:gd name="T18" fmla="*/ 786780419 w 43200"/>
              <a:gd name="T19" fmla="*/ 219270658 h 43200"/>
              <a:gd name="T20" fmla="*/ 879771242 w 43200"/>
              <a:gd name="T21" fmla="*/ 111887041 h 43200"/>
              <a:gd name="T22" fmla="*/ 849293445 w 43200"/>
              <a:gd name="T23" fmla="*/ 131387448 h 43200"/>
              <a:gd name="T24" fmla="*/ 806649976 w 43200"/>
              <a:gd name="T25" fmla="*/ 39540150 h 43200"/>
              <a:gd name="T26" fmla="*/ 808249627 w 43200"/>
              <a:gd name="T27" fmla="*/ 48751104 h 43200"/>
              <a:gd name="T28" fmla="*/ 612038545 w 43200"/>
              <a:gd name="T29" fmla="*/ 28798860 h 43200"/>
              <a:gd name="T30" fmla="*/ 627656247 w 43200"/>
              <a:gd name="T31" fmla="*/ 17051972 h 43200"/>
              <a:gd name="T32" fmla="*/ 466027416 w 43200"/>
              <a:gd name="T33" fmla="*/ 34395381 h 43200"/>
              <a:gd name="T34" fmla="*/ 473583755 w 43200"/>
              <a:gd name="T35" fmla="*/ 24266242 h 43200"/>
              <a:gd name="T36" fmla="*/ 294674317 w 43200"/>
              <a:gd name="T37" fmla="*/ 37834902 h 43200"/>
              <a:gd name="T38" fmla="*/ 322036959 w 43200"/>
              <a:gd name="T39" fmla="*/ 47658007 h 43200"/>
              <a:gd name="T40" fmla="*/ 86865841 w 43200"/>
              <a:gd name="T41" fmla="*/ 115056979 h 43200"/>
              <a:gd name="T42" fmla="*/ 82087781 w 43200"/>
              <a:gd name="T43" fmla="*/ 104716478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Multi-Party Computing</a:t>
            </a:r>
          </a:p>
        </p:txBody>
      </p:sp>
      <p:sp>
        <p:nvSpPr>
          <p:cNvPr id="128004" name="TextBox 19"/>
          <p:cNvSpPr txBox="1">
            <a:spLocks noChangeArrowheads="1"/>
          </p:cNvSpPr>
          <p:nvPr/>
        </p:nvSpPr>
        <p:spPr bwMode="auto">
          <a:xfrm>
            <a:off x="381000" y="1417638"/>
            <a:ext cx="8553450" cy="237013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To become independent of a trusted third party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Multiple Services hold shares of the secret key</a:t>
            </a:r>
          </a:p>
          <a:p>
            <a:pPr marL="1187450" lvl="2"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Minimize the risk</a:t>
            </a:r>
          </a:p>
          <a:p>
            <a:pPr marL="1187450" lvl="2" indent="-457200">
              <a:spcBef>
                <a:spcPts val="550"/>
              </a:spcBef>
              <a:buClr>
                <a:srgbClr val="3891A7"/>
              </a:buClr>
              <a:buFont typeface="Arial" pitchFamily="34" charset="0"/>
              <a:buChar char="•"/>
            </a:pPr>
            <a:endParaRPr lang="en-US" sz="2200">
              <a:ea typeface="ＭＳ Ｐゴシック" pitchFamily="34" charset="-128"/>
            </a:endParaRPr>
          </a:p>
          <a:p>
            <a:pPr marL="730250" lvl="1" indent="-457200">
              <a:spcBef>
                <a:spcPts val="550"/>
              </a:spcBef>
              <a:buClr>
                <a:srgbClr val="3891A7"/>
              </a:buClr>
              <a:buFont typeface="Arial" pitchFamily="34" charset="0"/>
              <a:buChar char="•"/>
            </a:pPr>
            <a:endParaRPr lang="en-US" sz="2400">
              <a:ea typeface="ＭＳ Ｐゴシック" pitchFamily="34" charset="-128"/>
            </a:endParaRPr>
          </a:p>
          <a:p>
            <a:endParaRPr lang="en-US" sz="2200"/>
          </a:p>
        </p:txBody>
      </p:sp>
      <p:pic>
        <p:nvPicPr>
          <p:cNvPr id="128005" name="Picture 22" descr="american-express-logo.jpeg"/>
          <p:cNvPicPr>
            <a:picLocks noChangeAspect="1"/>
          </p:cNvPicPr>
          <p:nvPr/>
        </p:nvPicPr>
        <p:blipFill>
          <a:blip r:embed="rId2" cstate="print"/>
          <a:srcRect/>
          <a:stretch>
            <a:fillRect/>
          </a:stretch>
        </p:blipFill>
        <p:spPr bwMode="auto">
          <a:xfrm>
            <a:off x="4038600" y="3417888"/>
            <a:ext cx="531813" cy="531812"/>
          </a:xfrm>
          <a:prstGeom prst="rect">
            <a:avLst/>
          </a:prstGeom>
          <a:noFill/>
          <a:ln w="9525">
            <a:noFill/>
            <a:miter lim="800000"/>
            <a:headEnd/>
            <a:tailEnd/>
          </a:ln>
        </p:spPr>
      </p:pic>
      <p:sp>
        <p:nvSpPr>
          <p:cNvPr id="128006" name="TextBox 23"/>
          <p:cNvSpPr txBox="1">
            <a:spLocks noChangeArrowheads="1"/>
          </p:cNvSpPr>
          <p:nvPr/>
        </p:nvSpPr>
        <p:spPr bwMode="auto">
          <a:xfrm>
            <a:off x="3732213" y="3949700"/>
            <a:ext cx="1676400"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Name</a:t>
            </a:r>
          </a:p>
          <a:p>
            <a:pPr marL="228600" indent="-228600">
              <a:buFont typeface="Arial" pitchFamily="34" charset="0"/>
              <a:buChar char="•"/>
            </a:pPr>
            <a:r>
              <a:rPr lang="en-US" sz="1200">
                <a:solidFill>
                  <a:srgbClr val="000000"/>
                </a:solidFill>
                <a:latin typeface="Comic Sans MS" pitchFamily="66" charset="0"/>
              </a:rPr>
              <a:t>Billing Address</a:t>
            </a:r>
          </a:p>
          <a:p>
            <a:pPr marL="228600" indent="-228600">
              <a:buFont typeface="Arial" pitchFamily="34" charset="0"/>
              <a:buChar char="•"/>
            </a:pPr>
            <a:r>
              <a:rPr lang="en-US" sz="1200">
                <a:solidFill>
                  <a:srgbClr val="000000"/>
                </a:solidFill>
                <a:latin typeface="Comic Sans MS" pitchFamily="66" charset="0"/>
              </a:rPr>
              <a:t>Credit Card</a:t>
            </a:r>
          </a:p>
        </p:txBody>
      </p:sp>
      <p:sp>
        <p:nvSpPr>
          <p:cNvPr id="27" name="Oval 26"/>
          <p:cNvSpPr>
            <a:spLocks noChangeArrowheads="1"/>
          </p:cNvSpPr>
          <p:nvPr/>
        </p:nvSpPr>
        <p:spPr bwMode="auto">
          <a:xfrm>
            <a:off x="21320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2" name="Oval 31"/>
          <p:cNvSpPr>
            <a:spLocks noChangeArrowheads="1"/>
          </p:cNvSpPr>
          <p:nvPr/>
        </p:nvSpPr>
        <p:spPr bwMode="auto">
          <a:xfrm>
            <a:off x="43418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3" name="Oval 32"/>
          <p:cNvSpPr>
            <a:spLocks noChangeArrowheads="1"/>
          </p:cNvSpPr>
          <p:nvPr/>
        </p:nvSpPr>
        <p:spPr bwMode="auto">
          <a:xfrm>
            <a:off x="54086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sp>
        <p:nvSpPr>
          <p:cNvPr id="38" name="Oval 37"/>
          <p:cNvSpPr>
            <a:spLocks noChangeArrowheads="1"/>
          </p:cNvSpPr>
          <p:nvPr/>
        </p:nvSpPr>
        <p:spPr bwMode="auto">
          <a:xfrm>
            <a:off x="3275013" y="5051425"/>
            <a:ext cx="838200" cy="511175"/>
          </a:xfrm>
          <a:prstGeom prst="ellipse">
            <a:avLst/>
          </a:pr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solidFill>
                <a:srgbClr val="FFFFFF"/>
              </a:solidFill>
              <a:latin typeface="Comic Sans MS" pitchFamily="66" charset="0"/>
            </a:endParaRPr>
          </a:p>
        </p:txBody>
      </p:sp>
      <p:cxnSp>
        <p:nvCxnSpPr>
          <p:cNvPr id="40" name="Straight Arrow Connector 39"/>
          <p:cNvCxnSpPr>
            <a:cxnSpLocks noChangeShapeType="1"/>
          </p:cNvCxnSpPr>
          <p:nvPr/>
        </p:nvCxnSpPr>
        <p:spPr bwMode="auto">
          <a:xfrm rot="10800000" flipV="1">
            <a:off x="2703513" y="4343400"/>
            <a:ext cx="1028700" cy="708025"/>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cxnSp>
        <p:nvCxnSpPr>
          <p:cNvPr id="41" name="Straight Arrow Connector 40"/>
          <p:cNvCxnSpPr>
            <a:cxnSpLocks noChangeShapeType="1"/>
          </p:cNvCxnSpPr>
          <p:nvPr/>
        </p:nvCxnSpPr>
        <p:spPr bwMode="auto">
          <a:xfrm rot="5400000">
            <a:off x="3694907" y="4633119"/>
            <a:ext cx="455612" cy="381000"/>
          </a:xfrm>
          <a:prstGeom prst="straightConnector1">
            <a:avLst/>
          </a:prstGeom>
          <a:noFill/>
          <a:ln w="25400">
            <a:solidFill>
              <a:schemeClr val="accent1"/>
            </a:solidFill>
            <a:round/>
            <a:headEnd type="arrow" w="med" len="med"/>
            <a:tailEnd type="none" w="sm" len="sm"/>
          </a:ln>
          <a:effectLst>
            <a:outerShdw dist="20000" dir="5400000" rotWithShape="0">
              <a:srgbClr val="808080">
                <a:alpha val="37999"/>
              </a:srgbClr>
            </a:outerShdw>
          </a:effectLst>
        </p:spPr>
      </p:cxnSp>
      <p:cxnSp>
        <p:nvCxnSpPr>
          <p:cNvPr id="52" name="Straight Arrow Connector 51"/>
          <p:cNvCxnSpPr>
            <a:cxnSpLocks noChangeShapeType="1"/>
            <a:endCxn id="32" idx="0"/>
          </p:cNvCxnSpPr>
          <p:nvPr/>
        </p:nvCxnSpPr>
        <p:spPr bwMode="auto">
          <a:xfrm rot="16200000" flipH="1">
            <a:off x="4399757" y="4690269"/>
            <a:ext cx="455612" cy="266700"/>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cxnSp>
        <p:nvCxnSpPr>
          <p:cNvPr id="61" name="Straight Arrow Connector 60"/>
          <p:cNvCxnSpPr>
            <a:cxnSpLocks noChangeShapeType="1"/>
          </p:cNvCxnSpPr>
          <p:nvPr/>
        </p:nvCxnSpPr>
        <p:spPr bwMode="auto">
          <a:xfrm rot="16200000" flipH="1">
            <a:off x="5072062" y="4451351"/>
            <a:ext cx="709613" cy="493712"/>
          </a:xfrm>
          <a:prstGeom prst="straightConnector1">
            <a:avLst/>
          </a:prstGeom>
          <a:noFill/>
          <a:ln w="25400">
            <a:solidFill>
              <a:schemeClr val="accent1"/>
            </a:solidFill>
            <a:round/>
            <a:headEnd type="arrow" w="med" len="med"/>
            <a:tailEnd/>
          </a:ln>
          <a:effectLst>
            <a:outerShdw dist="20000" dir="5400000" rotWithShape="0">
              <a:srgbClr val="808080">
                <a:alpha val="37999"/>
              </a:srgbClr>
            </a:outerShdw>
          </a:effectLst>
        </p:spPr>
      </p:cxnSp>
      <p:sp>
        <p:nvSpPr>
          <p:cNvPr id="128015" name="TextBox 62"/>
          <p:cNvSpPr txBox="1">
            <a:spLocks noChangeArrowheads="1"/>
          </p:cNvSpPr>
          <p:nvPr/>
        </p:nvSpPr>
        <p:spPr bwMode="auto">
          <a:xfrm>
            <a:off x="2970213" y="5637213"/>
            <a:ext cx="2362200" cy="307975"/>
          </a:xfrm>
          <a:prstGeom prst="rect">
            <a:avLst/>
          </a:prstGeom>
          <a:noFill/>
          <a:ln w="9525">
            <a:noFill/>
            <a:miter lim="800000"/>
            <a:headEnd/>
            <a:tailEnd/>
          </a:ln>
        </p:spPr>
        <p:txBody>
          <a:bodyPr>
            <a:spAutoFit/>
          </a:bodyPr>
          <a:lstStyle/>
          <a:p>
            <a:pPr algn="ctr"/>
            <a:r>
              <a:rPr lang="en-US" sz="1400">
                <a:latin typeface="Comic Sans MS" pitchFamily="66" charset="0"/>
              </a:rPr>
              <a:t>Key Management Services  </a:t>
            </a:r>
          </a:p>
        </p:txBody>
      </p:sp>
      <p:sp>
        <p:nvSpPr>
          <p:cNvPr id="128016" name="TextBox 63"/>
          <p:cNvSpPr txBox="1">
            <a:spLocks noChangeArrowheads="1"/>
          </p:cNvSpPr>
          <p:nvPr/>
        </p:nvSpPr>
        <p:spPr bwMode="auto">
          <a:xfrm>
            <a:off x="2322513"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1</a:t>
            </a:r>
            <a:endParaRPr lang="en-US" sz="1200">
              <a:latin typeface="Comic Sans MS" pitchFamily="66" charset="0"/>
            </a:endParaRPr>
          </a:p>
        </p:txBody>
      </p:sp>
      <p:sp>
        <p:nvSpPr>
          <p:cNvPr id="128017" name="TextBox 64"/>
          <p:cNvSpPr txBox="1">
            <a:spLocks noChangeArrowheads="1"/>
          </p:cNvSpPr>
          <p:nvPr/>
        </p:nvSpPr>
        <p:spPr bwMode="auto">
          <a:xfrm>
            <a:off x="3541713"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2</a:t>
            </a:r>
            <a:endParaRPr lang="en-US" sz="1200">
              <a:latin typeface="Comic Sans MS" pitchFamily="66" charset="0"/>
            </a:endParaRPr>
          </a:p>
        </p:txBody>
      </p:sp>
      <p:sp>
        <p:nvSpPr>
          <p:cNvPr id="128018" name="TextBox 65"/>
          <p:cNvSpPr txBox="1">
            <a:spLocks noChangeArrowheads="1"/>
          </p:cNvSpPr>
          <p:nvPr/>
        </p:nvSpPr>
        <p:spPr bwMode="auto">
          <a:xfrm>
            <a:off x="4494213"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3</a:t>
            </a:r>
            <a:endParaRPr lang="en-US" sz="1200">
              <a:latin typeface="Comic Sans MS" pitchFamily="66" charset="0"/>
            </a:endParaRPr>
          </a:p>
        </p:txBody>
      </p:sp>
      <p:sp>
        <p:nvSpPr>
          <p:cNvPr id="128019" name="TextBox 66"/>
          <p:cNvSpPr txBox="1">
            <a:spLocks noChangeArrowheads="1"/>
          </p:cNvSpPr>
          <p:nvPr/>
        </p:nvSpPr>
        <p:spPr bwMode="auto">
          <a:xfrm>
            <a:off x="5673725" y="5191125"/>
            <a:ext cx="381000" cy="276225"/>
          </a:xfrm>
          <a:prstGeom prst="rect">
            <a:avLst/>
          </a:prstGeom>
          <a:noFill/>
          <a:ln w="9525">
            <a:noFill/>
            <a:miter lim="800000"/>
            <a:headEnd/>
            <a:tailEnd/>
          </a:ln>
        </p:spPr>
        <p:txBody>
          <a:bodyPr>
            <a:spAutoFit/>
          </a:bodyPr>
          <a:lstStyle/>
          <a:p>
            <a:r>
              <a:rPr lang="en-US" sz="1200">
                <a:latin typeface="Comic Sans MS" pitchFamily="66" charset="0"/>
              </a:rPr>
              <a:t>K</a:t>
            </a:r>
            <a:r>
              <a:rPr lang="en-US" sz="1200" baseline="30000">
                <a:latin typeface="Comic Sans MS" pitchFamily="66" charset="0"/>
              </a:rPr>
              <a:t>’</a:t>
            </a:r>
            <a:r>
              <a:rPr lang="en-US" sz="1200" baseline="-25000">
                <a:latin typeface="Comic Sans MS" pitchFamily="66" charset="0"/>
              </a:rPr>
              <a:t>n</a:t>
            </a:r>
            <a:endParaRPr lang="en-US" sz="1200">
              <a:latin typeface="Comic Sans MS" pitchFamily="66" charset="0"/>
            </a:endParaRPr>
          </a:p>
        </p:txBody>
      </p:sp>
      <p:pic>
        <p:nvPicPr>
          <p:cNvPr id="128020" name="Picture 20" descr="ebay-logo.jpg"/>
          <p:cNvPicPr>
            <a:picLocks noChangeAspect="1"/>
          </p:cNvPicPr>
          <p:nvPr/>
        </p:nvPicPr>
        <p:blipFill>
          <a:blip r:embed="rId3"/>
          <a:srcRect/>
          <a:stretch>
            <a:fillRect/>
          </a:stretch>
        </p:blipFill>
        <p:spPr bwMode="auto">
          <a:xfrm>
            <a:off x="1843088" y="3605213"/>
            <a:ext cx="579437" cy="433387"/>
          </a:xfrm>
          <a:prstGeom prst="rect">
            <a:avLst/>
          </a:prstGeom>
          <a:noFill/>
          <a:ln w="9525">
            <a:noFill/>
            <a:miter lim="800000"/>
            <a:headEnd/>
            <a:tailEnd/>
          </a:ln>
        </p:spPr>
      </p:pic>
      <p:cxnSp>
        <p:nvCxnSpPr>
          <p:cNvPr id="22" name="Straight Arrow Connector 21"/>
          <p:cNvCxnSpPr>
            <a:cxnSpLocks noChangeShapeType="1"/>
          </p:cNvCxnSpPr>
          <p:nvPr/>
        </p:nvCxnSpPr>
        <p:spPr bwMode="auto">
          <a:xfrm rot="10800000" flipV="1">
            <a:off x="2422525" y="3735388"/>
            <a:ext cx="1616075" cy="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8022" name="TextBox 28"/>
          <p:cNvSpPr txBox="1">
            <a:spLocks noChangeArrowheads="1"/>
          </p:cNvSpPr>
          <p:nvPr/>
        </p:nvSpPr>
        <p:spPr bwMode="auto">
          <a:xfrm>
            <a:off x="2538413" y="3467100"/>
            <a:ext cx="1500187" cy="276225"/>
          </a:xfrm>
          <a:prstGeom prst="rect">
            <a:avLst/>
          </a:prstGeom>
          <a:noFill/>
          <a:ln w="9525">
            <a:noFill/>
            <a:miter lim="800000"/>
            <a:headEnd/>
            <a:tailEnd/>
          </a:ln>
        </p:spPr>
        <p:txBody>
          <a:bodyPr>
            <a:spAutoFit/>
          </a:bodyPr>
          <a:lstStyle/>
          <a:p>
            <a:pPr algn="ctr"/>
            <a:r>
              <a:rPr lang="en-US" sz="1200">
                <a:latin typeface="Comic Sans MS" pitchFamily="66" charset="0"/>
              </a:rPr>
              <a:t>Predicate Reply*</a:t>
            </a:r>
          </a:p>
        </p:txBody>
      </p:sp>
      <p:sp>
        <p:nvSpPr>
          <p:cNvPr id="128023" name="TextBox 29"/>
          <p:cNvSpPr txBox="1">
            <a:spLocks noChangeArrowheads="1"/>
          </p:cNvSpPr>
          <p:nvPr/>
        </p:nvSpPr>
        <p:spPr bwMode="auto">
          <a:xfrm>
            <a:off x="381000" y="6011863"/>
            <a:ext cx="3657600" cy="754062"/>
          </a:xfrm>
          <a:prstGeom prst="rect">
            <a:avLst/>
          </a:prstGeom>
          <a:noFill/>
          <a:ln w="9525">
            <a:noFill/>
            <a:miter lim="800000"/>
            <a:headEnd/>
            <a:tailEnd/>
          </a:ln>
        </p:spPr>
        <p:txBody>
          <a:bodyPr>
            <a:spAutoFit/>
          </a:bodyPr>
          <a:lstStyle/>
          <a:p>
            <a:pPr marL="730250" lvl="1" indent="-457200">
              <a:spcBef>
                <a:spcPts val="550"/>
              </a:spcBef>
              <a:buClr>
                <a:srgbClr val="3891A7"/>
              </a:buClr>
            </a:pPr>
            <a:r>
              <a:rPr lang="en-US" sz="2200">
                <a:latin typeface="Comic Sans MS" pitchFamily="66" charset="0"/>
                <a:ea typeface="ＭＳ Ｐゴシック" pitchFamily="34" charset="-128"/>
              </a:rPr>
              <a:t>*</a:t>
            </a:r>
            <a:r>
              <a:rPr lang="en-US" sz="1600">
                <a:latin typeface="Comic Sans MS" pitchFamily="66" charset="0"/>
                <a:ea typeface="ＭＳ Ｐゴシック" pitchFamily="34" charset="-128"/>
              </a:rPr>
              <a:t>Age Verified</a:t>
            </a:r>
          </a:p>
          <a:p>
            <a:pPr marL="730250" lvl="1" indent="-457200">
              <a:spcBef>
                <a:spcPts val="550"/>
              </a:spcBef>
              <a:buClr>
                <a:srgbClr val="3891A7"/>
              </a:buClr>
            </a:pPr>
            <a:r>
              <a:rPr lang="en-US" sz="1600">
                <a:latin typeface="Comic Sans MS" pitchFamily="66" charset="0"/>
                <a:ea typeface="ＭＳ Ｐゴシック" pitchFamily="34" charset="-128"/>
              </a:rPr>
              <a:t>*Credit Card Verified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a:t>
            </a:r>
            <a:br>
              <a:rPr lang="en-US">
                <a:solidFill>
                  <a:srgbClr val="1E1C11"/>
                </a:solidFill>
                <a:ea typeface="ＭＳ Ｐゴシック" pitchFamily="34" charset="-128"/>
              </a:rPr>
            </a:br>
            <a:r>
              <a:rPr lang="en-US">
                <a:solidFill>
                  <a:srgbClr val="1E1C11"/>
                </a:solidFill>
                <a:ea typeface="ＭＳ Ｐゴシック" pitchFamily="34" charset="-128"/>
              </a:rPr>
              <a:t>Monitoring (Cont.)</a:t>
            </a:r>
          </a:p>
        </p:txBody>
      </p:sp>
      <p:sp>
        <p:nvSpPr>
          <p:cNvPr id="99331" name="Slide Number Placeholder 3"/>
          <p:cNvSpPr>
            <a:spLocks noGrp="1"/>
          </p:cNvSpPr>
          <p:nvPr>
            <p:ph type="sldNum" sz="quarter" idx="10"/>
          </p:nvPr>
        </p:nvSpPr>
        <p:spPr bwMode="auto">
          <a:noFill/>
          <a:ln>
            <a:miter lim="800000"/>
            <a:headEnd/>
            <a:tailEnd/>
          </a:ln>
        </p:spPr>
        <p:txBody>
          <a:bodyPr/>
          <a:lstStyle/>
          <a:p>
            <a:fld id="{3F9E3B5A-846B-4A9B-898E-56A7AF4986B5}" type="slidenum">
              <a:rPr lang="en-US"/>
              <a:pPr/>
              <a:t>3</a:t>
            </a:fld>
            <a:endParaRPr lang="en-US"/>
          </a:p>
        </p:txBody>
      </p:sp>
      <p:sp>
        <p:nvSpPr>
          <p:cNvPr id="99332" name="Rectangle 3"/>
          <p:cNvSpPr txBox="1">
            <a:spLocks noChangeArrowheads="1"/>
          </p:cNvSpPr>
          <p:nvPr/>
        </p:nvSpPr>
        <p:spPr bwMode="auto">
          <a:xfrm>
            <a:off x="457200" y="1524000"/>
            <a:ext cx="8229600" cy="4953000"/>
          </a:xfrm>
          <a:prstGeom prst="rect">
            <a:avLst/>
          </a:prstGeom>
          <a:noFill/>
          <a:ln w="9525">
            <a:noFill/>
            <a:miter lim="800000"/>
            <a:headEnd/>
            <a:tailEnd/>
          </a:ln>
        </p:spPr>
        <p:txBody>
          <a:bodyPr/>
          <a:lstStyle/>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Provide mechanisms that enable the provider to act on attacks he can handle.</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infrastructure remapping (create new or move existing fault domains)</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shutting down offending components or targets (and assisting tenants with porting if necessary</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Repairs</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Provide mechanisms that enable the consumer to act on attacks that he can handle (application-level monitoring).</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RAdAC (Risk-adaptable Access Control)</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VM porting with remote attestation of target physical host</a:t>
            </a:r>
          </a:p>
          <a:p>
            <a:pPr marL="1143000" lvl="2" indent="-228600">
              <a:lnSpc>
                <a:spcPct val="80000"/>
              </a:lnSpc>
              <a:spcBef>
                <a:spcPct val="20000"/>
              </a:spcBef>
              <a:buFont typeface="Arial" pitchFamily="34" charset="0"/>
              <a:buChar char="•"/>
            </a:pPr>
            <a:r>
              <a:rPr lang="en-US" sz="2400">
                <a:solidFill>
                  <a:srgbClr val="1E1C11"/>
                </a:solidFill>
                <a:latin typeface="Comic Sans MS" pitchFamily="66" charset="0"/>
              </a:rPr>
              <a:t>Provide ability to move the user’s application to another cloud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09600" y="2263775"/>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pic>
        <p:nvPicPr>
          <p:cNvPr id="129028" name="Picture 4" descr="ebay-logo.jpg"/>
          <p:cNvPicPr>
            <a:picLocks noChangeAspect="1"/>
          </p:cNvPicPr>
          <p:nvPr/>
        </p:nvPicPr>
        <p:blipFill>
          <a:blip r:embed="rId2"/>
          <a:srcRect/>
          <a:stretch>
            <a:fillRect/>
          </a:stretch>
        </p:blipFill>
        <p:spPr bwMode="auto">
          <a:xfrm>
            <a:off x="1828800" y="3395663"/>
            <a:ext cx="579438" cy="433387"/>
          </a:xfrm>
          <a:prstGeom prst="rect">
            <a:avLst/>
          </a:prstGeom>
          <a:noFill/>
          <a:ln w="9525">
            <a:noFill/>
            <a:miter lim="800000"/>
            <a:headEnd/>
            <a:tailEnd/>
          </a:ln>
        </p:spPr>
      </p:pic>
      <p:sp>
        <p:nvSpPr>
          <p:cNvPr id="129029" name="TextBox 20"/>
          <p:cNvSpPr txBox="1">
            <a:spLocks noChangeArrowheads="1"/>
          </p:cNvSpPr>
          <p:nvPr/>
        </p:nvSpPr>
        <p:spPr bwMode="auto">
          <a:xfrm>
            <a:off x="1570038" y="3829050"/>
            <a:ext cx="1935162" cy="1200150"/>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latin typeface="Comic Sans MS" pitchFamily="66" charset="0"/>
              </a:rPr>
              <a:t>Password</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cxnSp>
        <p:nvCxnSpPr>
          <p:cNvPr id="25" name="Straight Arrow Connector 24"/>
          <p:cNvCxnSpPr>
            <a:cxnSpLocks noChangeShapeType="1"/>
          </p:cNvCxnSpPr>
          <p:nvPr/>
        </p:nvCxnSpPr>
        <p:spPr bwMode="auto">
          <a:xfrm>
            <a:off x="2408238" y="3635375"/>
            <a:ext cx="3232150"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29031" name="TextBox 67"/>
          <p:cNvSpPr txBox="1">
            <a:spLocks noChangeArrowheads="1"/>
          </p:cNvSpPr>
          <p:nvPr/>
        </p:nvSpPr>
        <p:spPr bwMode="auto">
          <a:xfrm>
            <a:off x="3124200" y="3395663"/>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29032" name="Picture 10" descr="power-seller-logo.gif"/>
          <p:cNvPicPr>
            <a:picLocks noChangeAspect="1"/>
          </p:cNvPicPr>
          <p:nvPr/>
        </p:nvPicPr>
        <p:blipFill>
          <a:blip r:embed="rId3"/>
          <a:srcRect/>
          <a:stretch>
            <a:fillRect/>
          </a:stretch>
        </p:blipFill>
        <p:spPr bwMode="auto">
          <a:xfrm>
            <a:off x="5640388" y="3435350"/>
            <a:ext cx="836612" cy="400050"/>
          </a:xfrm>
          <a:prstGeom prst="rect">
            <a:avLst/>
          </a:prstGeom>
          <a:noFill/>
          <a:ln w="9525">
            <a:noFill/>
            <a:miter lim="800000"/>
            <a:headEnd/>
            <a:tailEnd/>
          </a:ln>
        </p:spPr>
      </p:pic>
      <p:sp>
        <p:nvSpPr>
          <p:cNvPr id="129033" name="TextBox 11"/>
          <p:cNvSpPr txBox="1">
            <a:spLocks noChangeArrowheads="1"/>
          </p:cNvSpPr>
          <p:nvPr/>
        </p:nvSpPr>
        <p:spPr bwMode="auto">
          <a:xfrm>
            <a:off x="5638800" y="3887788"/>
            <a:ext cx="1828800" cy="8302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sp>
        <p:nvSpPr>
          <p:cNvPr id="129034" name="TextBox 13"/>
          <p:cNvSpPr txBox="1">
            <a:spLocks noChangeArrowheads="1"/>
          </p:cNvSpPr>
          <p:nvPr/>
        </p:nvSpPr>
        <p:spPr bwMode="auto">
          <a:xfrm>
            <a:off x="457200" y="1417638"/>
            <a:ext cx="8477250" cy="73818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User Policies in the Active Bundle dictate dissemination </a:t>
            </a:r>
          </a:p>
          <a:p>
            <a:endParaRPr lang="en-US" sz="2200"/>
          </a:p>
        </p:txBody>
      </p:sp>
      <p:sp>
        <p:nvSpPr>
          <p:cNvPr id="129035" name="TextBox 14"/>
          <p:cNvSpPr txBox="1">
            <a:spLocks noChangeArrowheads="1"/>
          </p:cNvSpPr>
          <p:nvPr/>
        </p:nvSpPr>
        <p:spPr bwMode="auto">
          <a:xfrm>
            <a:off x="609600" y="6135688"/>
            <a:ext cx="7467600" cy="369887"/>
          </a:xfrm>
          <a:prstGeom prst="rect">
            <a:avLst/>
          </a:prstGeom>
          <a:noFill/>
          <a:ln w="9525">
            <a:noFill/>
            <a:miter lim="800000"/>
            <a:headEnd/>
            <a:tailEnd/>
          </a:ln>
        </p:spPr>
        <p:txBody>
          <a:bodyPr>
            <a:spAutoFit/>
          </a:bodyPr>
          <a:lstStyle/>
          <a:p>
            <a:r>
              <a:rPr lang="en-US">
                <a:latin typeface="Comic Sans MS" pitchFamily="66" charset="0"/>
              </a:rPr>
              <a:t>*e-bay shares the encrypted information based on the user policy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85800" y="2263775"/>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pic>
        <p:nvPicPr>
          <p:cNvPr id="130052" name="Picture 4" descr="ebay-logo.jpg"/>
          <p:cNvPicPr>
            <a:picLocks noChangeAspect="1"/>
          </p:cNvPicPr>
          <p:nvPr/>
        </p:nvPicPr>
        <p:blipFill>
          <a:blip r:embed="rId2"/>
          <a:srcRect/>
          <a:stretch>
            <a:fillRect/>
          </a:stretch>
        </p:blipFill>
        <p:spPr bwMode="auto">
          <a:xfrm>
            <a:off x="1905000" y="3395663"/>
            <a:ext cx="579438" cy="433387"/>
          </a:xfrm>
          <a:prstGeom prst="rect">
            <a:avLst/>
          </a:prstGeom>
          <a:noFill/>
          <a:ln w="9525">
            <a:noFill/>
            <a:miter lim="800000"/>
            <a:headEnd/>
            <a:tailEnd/>
          </a:ln>
        </p:spPr>
      </p:pic>
      <p:sp>
        <p:nvSpPr>
          <p:cNvPr id="130053" name="TextBox 20"/>
          <p:cNvSpPr txBox="1">
            <a:spLocks noChangeArrowheads="1"/>
          </p:cNvSpPr>
          <p:nvPr/>
        </p:nvSpPr>
        <p:spPr bwMode="auto">
          <a:xfrm>
            <a:off x="1646238" y="3829050"/>
            <a:ext cx="1935162" cy="1200150"/>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latin typeface="Comic Sans MS" pitchFamily="66" charset="0"/>
              </a:rPr>
              <a:t>Password</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a:p>
            <a:pPr marL="228600" indent="-228600">
              <a:buFont typeface="Arial" pitchFamily="34" charset="0"/>
              <a:buChar char="•"/>
            </a:pPr>
            <a:r>
              <a:rPr lang="en-US" sz="1200">
                <a:solidFill>
                  <a:srgbClr val="FF0000"/>
                </a:solidFill>
                <a:latin typeface="Comic Sans MS" pitchFamily="66" charset="0"/>
              </a:rPr>
              <a:t>E(Billing Address)</a:t>
            </a:r>
          </a:p>
          <a:p>
            <a:pPr marL="228600" indent="-228600">
              <a:buFont typeface="Arial" pitchFamily="34" charset="0"/>
              <a:buChar char="•"/>
            </a:pPr>
            <a:r>
              <a:rPr lang="en-US" sz="1200">
                <a:solidFill>
                  <a:srgbClr val="FF0000"/>
                </a:solidFill>
                <a:latin typeface="Comic Sans MS" pitchFamily="66" charset="0"/>
              </a:rPr>
              <a:t>E(Credit Card)</a:t>
            </a:r>
          </a:p>
        </p:txBody>
      </p:sp>
      <p:cxnSp>
        <p:nvCxnSpPr>
          <p:cNvPr id="25" name="Straight Arrow Connector 24"/>
          <p:cNvCxnSpPr>
            <a:cxnSpLocks noChangeShapeType="1"/>
          </p:cNvCxnSpPr>
          <p:nvPr/>
        </p:nvCxnSpPr>
        <p:spPr bwMode="auto">
          <a:xfrm>
            <a:off x="2484438" y="3635375"/>
            <a:ext cx="3232150"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0055" name="TextBox 67"/>
          <p:cNvSpPr txBox="1">
            <a:spLocks noChangeArrowheads="1"/>
          </p:cNvSpPr>
          <p:nvPr/>
        </p:nvSpPr>
        <p:spPr bwMode="auto">
          <a:xfrm>
            <a:off x="3200400" y="3395663"/>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0056" name="Picture 10" descr="power-seller-logo.gif"/>
          <p:cNvPicPr>
            <a:picLocks noChangeAspect="1"/>
          </p:cNvPicPr>
          <p:nvPr/>
        </p:nvPicPr>
        <p:blipFill>
          <a:blip r:embed="rId3"/>
          <a:srcRect/>
          <a:stretch>
            <a:fillRect/>
          </a:stretch>
        </p:blipFill>
        <p:spPr bwMode="auto">
          <a:xfrm>
            <a:off x="5716588" y="3435350"/>
            <a:ext cx="836612" cy="400050"/>
          </a:xfrm>
          <a:prstGeom prst="rect">
            <a:avLst/>
          </a:prstGeom>
          <a:noFill/>
          <a:ln w="9525">
            <a:noFill/>
            <a:miter lim="800000"/>
            <a:headEnd/>
            <a:tailEnd/>
          </a:ln>
        </p:spPr>
      </p:pic>
      <p:sp>
        <p:nvSpPr>
          <p:cNvPr id="130057" name="TextBox 11"/>
          <p:cNvSpPr txBox="1">
            <a:spLocks noChangeArrowheads="1"/>
          </p:cNvSpPr>
          <p:nvPr/>
        </p:nvSpPr>
        <p:spPr bwMode="auto">
          <a:xfrm>
            <a:off x="5715000" y="3887788"/>
            <a:ext cx="1828800" cy="8302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sp>
        <p:nvSpPr>
          <p:cNvPr id="130058" name="TextBox 13"/>
          <p:cNvSpPr txBox="1">
            <a:spLocks noChangeArrowheads="1"/>
          </p:cNvSpPr>
          <p:nvPr/>
        </p:nvSpPr>
        <p:spPr bwMode="auto">
          <a:xfrm>
            <a:off x="457200" y="1417638"/>
            <a:ext cx="8477250" cy="738187"/>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sz="2000">
                <a:latin typeface="Comic Sans MS" pitchFamily="66" charset="0"/>
                <a:ea typeface="ＭＳ Ｐゴシック" pitchFamily="34" charset="-128"/>
              </a:rPr>
              <a:t>User Policies in the Active Bundle dictate dissemination </a:t>
            </a:r>
          </a:p>
          <a:p>
            <a:endParaRPr lang="en-US" sz="2200"/>
          </a:p>
        </p:txBody>
      </p:sp>
      <p:sp>
        <p:nvSpPr>
          <p:cNvPr id="130059" name="TextBox 14"/>
          <p:cNvSpPr txBox="1">
            <a:spLocks noChangeArrowheads="1"/>
          </p:cNvSpPr>
          <p:nvPr/>
        </p:nvSpPr>
        <p:spPr bwMode="auto">
          <a:xfrm>
            <a:off x="685800" y="6135688"/>
            <a:ext cx="8458200" cy="369887"/>
          </a:xfrm>
          <a:prstGeom prst="rect">
            <a:avLst/>
          </a:prstGeom>
          <a:noFill/>
          <a:ln w="9525">
            <a:noFill/>
            <a:miter lim="800000"/>
            <a:headEnd/>
            <a:tailEnd/>
          </a:ln>
        </p:spPr>
        <p:txBody>
          <a:bodyPr>
            <a:spAutoFit/>
          </a:bodyPr>
          <a:lstStyle/>
          <a:p>
            <a:r>
              <a:rPr lang="en-US">
                <a:latin typeface="Comic Sans MS" pitchFamily="66" charset="0"/>
              </a:rPr>
              <a:t>Decryption handled by Multi-Party Computing as in the previous slides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667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sp>
        <p:nvSpPr>
          <p:cNvPr id="131076" name="TextBox 20"/>
          <p:cNvSpPr txBox="1">
            <a:spLocks noChangeArrowheads="1"/>
          </p:cNvSpPr>
          <p:nvPr/>
        </p:nvSpPr>
        <p:spPr bwMode="auto">
          <a:xfrm>
            <a:off x="1628775" y="3394075"/>
            <a:ext cx="1933575"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cxnSp>
        <p:nvCxnSpPr>
          <p:cNvPr id="25" name="Straight Arrow Connector 24"/>
          <p:cNvCxnSpPr>
            <a:cxnSpLocks noChangeShapeType="1"/>
          </p:cNvCxnSpPr>
          <p:nvPr/>
        </p:nvCxnSpPr>
        <p:spPr bwMode="auto">
          <a:xfrm>
            <a:off x="2466975" y="3200400"/>
            <a:ext cx="3230563"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1078" name="TextBox 67"/>
          <p:cNvSpPr txBox="1">
            <a:spLocks noChangeArrowheads="1"/>
          </p:cNvSpPr>
          <p:nvPr/>
        </p:nvSpPr>
        <p:spPr bwMode="auto">
          <a:xfrm>
            <a:off x="3181350" y="2960688"/>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1079" name="Picture 10" descr="power-seller-logo.gif"/>
          <p:cNvPicPr>
            <a:picLocks noChangeAspect="1"/>
          </p:cNvPicPr>
          <p:nvPr/>
        </p:nvPicPr>
        <p:blipFill>
          <a:blip r:embed="rId2"/>
          <a:srcRect/>
          <a:stretch>
            <a:fillRect/>
          </a:stretch>
        </p:blipFill>
        <p:spPr bwMode="auto">
          <a:xfrm>
            <a:off x="1630363" y="2960688"/>
            <a:ext cx="836612" cy="398462"/>
          </a:xfrm>
          <a:prstGeom prst="rect">
            <a:avLst/>
          </a:prstGeom>
          <a:noFill/>
          <a:ln w="9525">
            <a:noFill/>
            <a:miter lim="800000"/>
            <a:headEnd/>
            <a:tailEnd/>
          </a:ln>
        </p:spPr>
      </p:pic>
      <p:sp>
        <p:nvSpPr>
          <p:cNvPr id="131080" name="TextBox 11"/>
          <p:cNvSpPr txBox="1">
            <a:spLocks noChangeArrowheads="1"/>
          </p:cNvSpPr>
          <p:nvPr/>
        </p:nvSpPr>
        <p:spPr bwMode="auto">
          <a:xfrm>
            <a:off x="5543550" y="3452813"/>
            <a:ext cx="1828800" cy="64611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pic>
        <p:nvPicPr>
          <p:cNvPr id="131081" name="Picture 12" descr="fedex.gif"/>
          <p:cNvPicPr>
            <a:picLocks noChangeAspect="1"/>
          </p:cNvPicPr>
          <p:nvPr/>
        </p:nvPicPr>
        <p:blipFill>
          <a:blip r:embed="rId3"/>
          <a:srcRect/>
          <a:stretch>
            <a:fillRect/>
          </a:stretch>
        </p:blipFill>
        <p:spPr bwMode="auto">
          <a:xfrm>
            <a:off x="5697538" y="3065463"/>
            <a:ext cx="547687" cy="322262"/>
          </a:xfrm>
          <a:prstGeom prst="rect">
            <a:avLst/>
          </a:prstGeom>
          <a:noFill/>
          <a:ln w="9525">
            <a:noFill/>
            <a:miter lim="800000"/>
            <a:headEnd/>
            <a:tailEnd/>
          </a:ln>
        </p:spPr>
      </p:pic>
      <p:sp>
        <p:nvSpPr>
          <p:cNvPr id="131082" name="TextBox 14"/>
          <p:cNvSpPr txBox="1">
            <a:spLocks noChangeArrowheads="1"/>
          </p:cNvSpPr>
          <p:nvPr/>
        </p:nvSpPr>
        <p:spPr bwMode="auto">
          <a:xfrm>
            <a:off x="457200" y="6135688"/>
            <a:ext cx="8382000" cy="369887"/>
          </a:xfrm>
          <a:prstGeom prst="rect">
            <a:avLst/>
          </a:prstGeom>
          <a:noFill/>
          <a:ln w="9525">
            <a:noFill/>
            <a:miter lim="800000"/>
            <a:headEnd/>
            <a:tailEnd/>
          </a:ln>
        </p:spPr>
        <p:txBody>
          <a:bodyPr>
            <a:spAutoFit/>
          </a:bodyPr>
          <a:lstStyle/>
          <a:p>
            <a:r>
              <a:rPr lang="en-US">
                <a:latin typeface="Comic Sans MS" pitchFamily="66" charset="0"/>
              </a:rPr>
              <a:t>*e-bay seller shares the encrypted information based on the user policy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5905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sp>
        <p:nvSpPr>
          <p:cNvPr id="132100" name="TextBox 20"/>
          <p:cNvSpPr txBox="1">
            <a:spLocks noChangeArrowheads="1"/>
          </p:cNvSpPr>
          <p:nvPr/>
        </p:nvSpPr>
        <p:spPr bwMode="auto">
          <a:xfrm>
            <a:off x="1552575" y="3394075"/>
            <a:ext cx="1933575"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cxnSp>
        <p:nvCxnSpPr>
          <p:cNvPr id="25" name="Straight Arrow Connector 24"/>
          <p:cNvCxnSpPr>
            <a:cxnSpLocks noChangeShapeType="1"/>
          </p:cNvCxnSpPr>
          <p:nvPr/>
        </p:nvCxnSpPr>
        <p:spPr bwMode="auto">
          <a:xfrm>
            <a:off x="2390775" y="3200400"/>
            <a:ext cx="3230563"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2102" name="TextBox 67"/>
          <p:cNvSpPr txBox="1">
            <a:spLocks noChangeArrowheads="1"/>
          </p:cNvSpPr>
          <p:nvPr/>
        </p:nvSpPr>
        <p:spPr bwMode="auto">
          <a:xfrm>
            <a:off x="3105150" y="2960688"/>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2103" name="Picture 10" descr="power-seller-logo.gif"/>
          <p:cNvPicPr>
            <a:picLocks noChangeAspect="1"/>
          </p:cNvPicPr>
          <p:nvPr/>
        </p:nvPicPr>
        <p:blipFill>
          <a:blip r:embed="rId2"/>
          <a:srcRect/>
          <a:stretch>
            <a:fillRect/>
          </a:stretch>
        </p:blipFill>
        <p:spPr bwMode="auto">
          <a:xfrm>
            <a:off x="1554163" y="2960688"/>
            <a:ext cx="836612" cy="398462"/>
          </a:xfrm>
          <a:prstGeom prst="rect">
            <a:avLst/>
          </a:prstGeom>
          <a:noFill/>
          <a:ln w="9525">
            <a:noFill/>
            <a:miter lim="800000"/>
            <a:headEnd/>
            <a:tailEnd/>
          </a:ln>
        </p:spPr>
      </p:pic>
      <p:sp>
        <p:nvSpPr>
          <p:cNvPr id="132104" name="TextBox 11"/>
          <p:cNvSpPr txBox="1">
            <a:spLocks noChangeArrowheads="1"/>
          </p:cNvSpPr>
          <p:nvPr/>
        </p:nvSpPr>
        <p:spPr bwMode="auto">
          <a:xfrm>
            <a:off x="5467350" y="3452813"/>
            <a:ext cx="1828800" cy="4619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Name</a:t>
            </a:r>
          </a:p>
          <a:p>
            <a:pPr marL="228600" indent="-228600">
              <a:buFont typeface="Arial" pitchFamily="34" charset="0"/>
              <a:buChar char="•"/>
            </a:pPr>
            <a:r>
              <a:rPr lang="en-US" sz="1200">
                <a:solidFill>
                  <a:srgbClr val="000000"/>
                </a:solidFill>
                <a:latin typeface="Comic Sans MS" pitchFamily="66" charset="0"/>
              </a:rPr>
              <a:t>Shipping Address</a:t>
            </a:r>
          </a:p>
        </p:txBody>
      </p:sp>
      <p:pic>
        <p:nvPicPr>
          <p:cNvPr id="132105" name="Picture 12" descr="fedex.gif"/>
          <p:cNvPicPr>
            <a:picLocks noChangeAspect="1"/>
          </p:cNvPicPr>
          <p:nvPr/>
        </p:nvPicPr>
        <p:blipFill>
          <a:blip r:embed="rId3"/>
          <a:srcRect/>
          <a:stretch>
            <a:fillRect/>
          </a:stretch>
        </p:blipFill>
        <p:spPr bwMode="auto">
          <a:xfrm>
            <a:off x="5621338" y="3065463"/>
            <a:ext cx="547687" cy="322262"/>
          </a:xfrm>
          <a:prstGeom prst="rect">
            <a:avLst/>
          </a:prstGeom>
          <a:noFill/>
          <a:ln w="9525">
            <a:noFill/>
            <a:miter lim="800000"/>
            <a:headEnd/>
            <a:tailEnd/>
          </a:ln>
        </p:spPr>
      </p:pic>
      <p:sp>
        <p:nvSpPr>
          <p:cNvPr id="132106" name="TextBox 19"/>
          <p:cNvSpPr txBox="1">
            <a:spLocks noChangeArrowheads="1"/>
          </p:cNvSpPr>
          <p:nvPr/>
        </p:nvSpPr>
        <p:spPr bwMode="auto">
          <a:xfrm>
            <a:off x="381000" y="5857875"/>
            <a:ext cx="8458200" cy="646113"/>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a:latin typeface="Comic Sans MS" pitchFamily="66" charset="0"/>
                <a:ea typeface="ＭＳ Ｐゴシック" pitchFamily="34" charset="-128"/>
              </a:rPr>
              <a:t>Decryption handled by Multi-Party Computing as in the previous slides</a:t>
            </a:r>
          </a:p>
          <a:p>
            <a:endParaRPr lang="en-US">
              <a:latin typeface="Comic Sans MS"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666750" y="1828800"/>
            <a:ext cx="7867650" cy="3687763"/>
          </a:xfrm>
          <a:custGeom>
            <a:avLst/>
            <a:gdLst>
              <a:gd name="T0" fmla="*/ 155658541 w 43200"/>
              <a:gd name="T1" fmla="*/ 190756114 h 43200"/>
              <a:gd name="T2" fmla="*/ 71643513 w 43200"/>
              <a:gd name="T3" fmla="*/ 184948229 h 43200"/>
              <a:gd name="T4" fmla="*/ 229789652 w 43200"/>
              <a:gd name="T5" fmla="*/ 254314710 h 43200"/>
              <a:gd name="T6" fmla="*/ 193039167 w 43200"/>
              <a:gd name="T7" fmla="*/ 257091117 h 43200"/>
              <a:gd name="T8" fmla="*/ 546546523 w 43200"/>
              <a:gd name="T9" fmla="*/ 284855192 h 43200"/>
              <a:gd name="T10" fmla="*/ 524389982 w 43200"/>
              <a:gd name="T11" fmla="*/ 272175519 h 43200"/>
              <a:gd name="T12" fmla="*/ 956141117 w 43200"/>
              <a:gd name="T13" fmla="*/ 253236210 h 43200"/>
              <a:gd name="T14" fmla="*/ 947285275 w 43200"/>
              <a:gd name="T15" fmla="*/ 267147442 h 43200"/>
              <a:gd name="T16" fmla="*/ 1131999303 w 43200"/>
              <a:gd name="T17" fmla="*/ 167269588 h 43200"/>
              <a:gd name="T18" fmla="*/ 1239829271 w 43200"/>
              <a:gd name="T19" fmla="*/ 219270717 h 43200"/>
              <a:gd name="T20" fmla="*/ 1386366620 w 43200"/>
              <a:gd name="T21" fmla="*/ 111887071 h 43200"/>
              <a:gd name="T22" fmla="*/ 1338338988 w 43200"/>
              <a:gd name="T23" fmla="*/ 131387569 h 43200"/>
              <a:gd name="T24" fmla="*/ 1271139968 w 43200"/>
              <a:gd name="T25" fmla="*/ 39540161 h 43200"/>
              <a:gd name="T26" fmla="*/ 1273660895 w 43200"/>
              <a:gd name="T27" fmla="*/ 48751117 h 43200"/>
              <a:gd name="T28" fmla="*/ 964466438 w 43200"/>
              <a:gd name="T29" fmla="*/ 28798868 h 43200"/>
              <a:gd name="T30" fmla="*/ 989077249 w 43200"/>
              <a:gd name="T31" fmla="*/ 17051977 h 43200"/>
              <a:gd name="T32" fmla="*/ 734378289 w 43200"/>
              <a:gd name="T33" fmla="*/ 34395390 h 43200"/>
              <a:gd name="T34" fmla="*/ 746285577 w 43200"/>
              <a:gd name="T35" fmla="*/ 24266249 h 43200"/>
              <a:gd name="T36" fmla="*/ 464355441 w 43200"/>
              <a:gd name="T37" fmla="*/ 37834912 h 43200"/>
              <a:gd name="T38" fmla="*/ 507474170 w 43200"/>
              <a:gd name="T39" fmla="*/ 47658020 h 43200"/>
              <a:gd name="T40" fmla="*/ 136885454 w 43200"/>
              <a:gd name="T41" fmla="*/ 115057010 h 43200"/>
              <a:gd name="T42" fmla="*/ 129356186 w 43200"/>
              <a:gd name="T43" fmla="*/ 10471650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Selective Disclosure</a:t>
            </a:r>
          </a:p>
        </p:txBody>
      </p:sp>
      <p:sp>
        <p:nvSpPr>
          <p:cNvPr id="133124" name="TextBox 20"/>
          <p:cNvSpPr txBox="1">
            <a:spLocks noChangeArrowheads="1"/>
          </p:cNvSpPr>
          <p:nvPr/>
        </p:nvSpPr>
        <p:spPr bwMode="auto">
          <a:xfrm>
            <a:off x="1628775" y="3394075"/>
            <a:ext cx="1933575" cy="646113"/>
          </a:xfrm>
          <a:prstGeom prst="rect">
            <a:avLst/>
          </a:prstGeom>
          <a:noFill/>
          <a:ln w="9525">
            <a:noFill/>
            <a:miter lim="800000"/>
            <a:headEnd/>
            <a:tailEnd/>
          </a:ln>
        </p:spPr>
        <p:txBody>
          <a:bodyPr>
            <a:spAutoFit/>
          </a:bodyPr>
          <a:lstStyle/>
          <a:p>
            <a:pPr marL="228600" indent="-228600">
              <a:buFont typeface="Arial" pitchFamily="34" charset="0"/>
              <a:buChar char="•"/>
            </a:pPr>
            <a:r>
              <a:rPr lang="en-US" sz="1200">
                <a:latin typeface="Comic Sans MS" pitchFamily="66" charset="0"/>
              </a:rPr>
              <a:t>E-mail</a:t>
            </a:r>
          </a:p>
          <a:p>
            <a:pPr marL="228600" indent="-228600">
              <a:buFont typeface="Arial" pitchFamily="34" charset="0"/>
              <a:buChar char="•"/>
            </a:pPr>
            <a:r>
              <a:rPr lang="en-US" sz="1200">
                <a:solidFill>
                  <a:srgbClr val="FF0000"/>
                </a:solidFill>
                <a:latin typeface="Comic Sans MS" pitchFamily="66" charset="0"/>
              </a:rPr>
              <a:t>E(Name)</a:t>
            </a:r>
          </a:p>
          <a:p>
            <a:pPr marL="228600" indent="-228600">
              <a:buFont typeface="Arial" pitchFamily="34" charset="0"/>
              <a:buChar char="•"/>
            </a:pPr>
            <a:r>
              <a:rPr lang="en-US" sz="1200">
                <a:solidFill>
                  <a:srgbClr val="FF0000"/>
                </a:solidFill>
                <a:latin typeface="Comic Sans MS" pitchFamily="66" charset="0"/>
              </a:rPr>
              <a:t>E(Shipping Address)</a:t>
            </a:r>
          </a:p>
        </p:txBody>
      </p:sp>
      <p:cxnSp>
        <p:nvCxnSpPr>
          <p:cNvPr id="25" name="Straight Arrow Connector 24"/>
          <p:cNvCxnSpPr>
            <a:cxnSpLocks noChangeShapeType="1"/>
          </p:cNvCxnSpPr>
          <p:nvPr/>
        </p:nvCxnSpPr>
        <p:spPr bwMode="auto">
          <a:xfrm>
            <a:off x="2466975" y="3200400"/>
            <a:ext cx="3230563" cy="254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3126" name="TextBox 67"/>
          <p:cNvSpPr txBox="1">
            <a:spLocks noChangeArrowheads="1"/>
          </p:cNvSpPr>
          <p:nvPr/>
        </p:nvSpPr>
        <p:spPr bwMode="auto">
          <a:xfrm>
            <a:off x="3181350" y="2960688"/>
            <a:ext cx="1790700" cy="276225"/>
          </a:xfrm>
          <a:prstGeom prst="rect">
            <a:avLst/>
          </a:prstGeom>
          <a:noFill/>
          <a:ln w="9525">
            <a:noFill/>
            <a:miter lim="800000"/>
            <a:headEnd/>
            <a:tailEnd/>
          </a:ln>
        </p:spPr>
        <p:txBody>
          <a:bodyPr>
            <a:spAutoFit/>
          </a:bodyPr>
          <a:lstStyle/>
          <a:p>
            <a:pPr algn="ctr"/>
            <a:r>
              <a:rPr lang="en-US" sz="1200">
                <a:latin typeface="Comic Sans MS" pitchFamily="66" charset="0"/>
              </a:rPr>
              <a:t>Selective disclosure</a:t>
            </a:r>
          </a:p>
        </p:txBody>
      </p:sp>
      <p:pic>
        <p:nvPicPr>
          <p:cNvPr id="133127" name="Picture 10" descr="power-seller-logo.gif"/>
          <p:cNvPicPr>
            <a:picLocks noChangeAspect="1"/>
          </p:cNvPicPr>
          <p:nvPr/>
        </p:nvPicPr>
        <p:blipFill>
          <a:blip r:embed="rId2"/>
          <a:srcRect/>
          <a:stretch>
            <a:fillRect/>
          </a:stretch>
        </p:blipFill>
        <p:spPr bwMode="auto">
          <a:xfrm>
            <a:off x="1630363" y="2960688"/>
            <a:ext cx="836612" cy="398462"/>
          </a:xfrm>
          <a:prstGeom prst="rect">
            <a:avLst/>
          </a:prstGeom>
          <a:noFill/>
          <a:ln w="9525">
            <a:noFill/>
            <a:miter lim="800000"/>
            <a:headEnd/>
            <a:tailEnd/>
          </a:ln>
        </p:spPr>
      </p:pic>
      <p:sp>
        <p:nvSpPr>
          <p:cNvPr id="133128" name="TextBox 11"/>
          <p:cNvSpPr txBox="1">
            <a:spLocks noChangeArrowheads="1"/>
          </p:cNvSpPr>
          <p:nvPr/>
        </p:nvSpPr>
        <p:spPr bwMode="auto">
          <a:xfrm>
            <a:off x="5543550" y="3452813"/>
            <a:ext cx="1828800" cy="461962"/>
          </a:xfrm>
          <a:prstGeom prst="rect">
            <a:avLst/>
          </a:prstGeom>
          <a:noFill/>
          <a:ln w="9525">
            <a:noFill/>
            <a:miter lim="800000"/>
            <a:headEnd/>
            <a:tailEnd/>
          </a:ln>
        </p:spPr>
        <p:txBody>
          <a:bodyPr>
            <a:spAutoFit/>
          </a:bodyPr>
          <a:lstStyle/>
          <a:p>
            <a:pPr marL="228600" indent="-228600">
              <a:buFont typeface="Arial" pitchFamily="34" charset="0"/>
              <a:buChar char="•"/>
            </a:pPr>
            <a:r>
              <a:rPr lang="en-US" sz="1200">
                <a:solidFill>
                  <a:srgbClr val="000000"/>
                </a:solidFill>
                <a:latin typeface="Comic Sans MS" pitchFamily="66" charset="0"/>
              </a:rPr>
              <a:t>Name</a:t>
            </a:r>
          </a:p>
          <a:p>
            <a:pPr marL="228600" indent="-228600">
              <a:buFont typeface="Arial" pitchFamily="34" charset="0"/>
              <a:buChar char="•"/>
            </a:pPr>
            <a:r>
              <a:rPr lang="en-US" sz="1200">
                <a:solidFill>
                  <a:srgbClr val="000000"/>
                </a:solidFill>
                <a:latin typeface="Comic Sans MS" pitchFamily="66" charset="0"/>
              </a:rPr>
              <a:t>Shipping Address</a:t>
            </a:r>
          </a:p>
        </p:txBody>
      </p:sp>
      <p:pic>
        <p:nvPicPr>
          <p:cNvPr id="133129" name="Picture 12" descr="fedex.gif"/>
          <p:cNvPicPr>
            <a:picLocks noChangeAspect="1"/>
          </p:cNvPicPr>
          <p:nvPr/>
        </p:nvPicPr>
        <p:blipFill>
          <a:blip r:embed="rId3"/>
          <a:srcRect/>
          <a:stretch>
            <a:fillRect/>
          </a:stretch>
        </p:blipFill>
        <p:spPr bwMode="auto">
          <a:xfrm>
            <a:off x="5697538" y="3065463"/>
            <a:ext cx="547687" cy="322262"/>
          </a:xfrm>
          <a:prstGeom prst="rect">
            <a:avLst/>
          </a:prstGeom>
          <a:noFill/>
          <a:ln w="9525">
            <a:noFill/>
            <a:miter lim="800000"/>
            <a:headEnd/>
            <a:tailEnd/>
          </a:ln>
        </p:spPr>
      </p:pic>
      <p:pic>
        <p:nvPicPr>
          <p:cNvPr id="133130" name="Picture 14" descr="user-icon.jpg"/>
          <p:cNvPicPr>
            <a:picLocks noChangeAspect="1"/>
          </p:cNvPicPr>
          <p:nvPr/>
        </p:nvPicPr>
        <p:blipFill>
          <a:blip r:embed="rId4"/>
          <a:srcRect/>
          <a:stretch>
            <a:fillRect/>
          </a:stretch>
        </p:blipFill>
        <p:spPr bwMode="auto">
          <a:xfrm>
            <a:off x="3562350" y="4541838"/>
            <a:ext cx="619125" cy="495300"/>
          </a:xfrm>
          <a:prstGeom prst="rect">
            <a:avLst/>
          </a:prstGeom>
          <a:noFill/>
          <a:ln w="9525">
            <a:noFill/>
            <a:miter lim="800000"/>
            <a:headEnd/>
            <a:tailEnd/>
          </a:ln>
        </p:spPr>
      </p:pic>
      <p:pic>
        <p:nvPicPr>
          <p:cNvPr id="16" name="Picture 15" descr="box.jpg"/>
          <p:cNvPicPr>
            <a:picLocks noChangeAspect="1"/>
          </p:cNvPicPr>
          <p:nvPr/>
        </p:nvPicPr>
        <p:blipFill>
          <a:blip r:embed="rId5"/>
          <a:srcRect/>
          <a:stretch>
            <a:fillRect/>
          </a:stretch>
        </p:blipFill>
        <p:spPr bwMode="auto">
          <a:xfrm>
            <a:off x="4181475" y="4572000"/>
            <a:ext cx="566738" cy="465138"/>
          </a:xfrm>
          <a:prstGeom prst="rect">
            <a:avLst/>
          </a:prstGeom>
          <a:noFill/>
          <a:ln w="9525">
            <a:noFill/>
            <a:miter lim="800000"/>
            <a:headEnd/>
            <a:tailEnd/>
          </a:ln>
        </p:spPr>
      </p:pic>
      <p:cxnSp>
        <p:nvCxnSpPr>
          <p:cNvPr id="17" name="Straight Arrow Connector 16"/>
          <p:cNvCxnSpPr>
            <a:cxnSpLocks noChangeShapeType="1"/>
          </p:cNvCxnSpPr>
          <p:nvPr/>
        </p:nvCxnSpPr>
        <p:spPr bwMode="auto">
          <a:xfrm rot="10800000" flipV="1">
            <a:off x="4748213" y="3914775"/>
            <a:ext cx="1119187" cy="65722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33133" name="TextBox 19"/>
          <p:cNvSpPr txBox="1">
            <a:spLocks noChangeArrowheads="1"/>
          </p:cNvSpPr>
          <p:nvPr/>
        </p:nvSpPr>
        <p:spPr bwMode="auto">
          <a:xfrm>
            <a:off x="457200" y="5857875"/>
            <a:ext cx="8077200" cy="646113"/>
          </a:xfrm>
          <a:prstGeom prst="rect">
            <a:avLst/>
          </a:prstGeom>
          <a:noFill/>
          <a:ln w="9525">
            <a:noFill/>
            <a:miter lim="800000"/>
            <a:headEnd/>
            <a:tailEnd/>
          </a:ln>
        </p:spPr>
        <p:txBody>
          <a:bodyPr>
            <a:spAutoFit/>
          </a:bodyPr>
          <a:lstStyle/>
          <a:p>
            <a:pPr marL="730250" lvl="1" indent="-457200">
              <a:spcBef>
                <a:spcPts val="550"/>
              </a:spcBef>
              <a:buClr>
                <a:srgbClr val="3891A7"/>
              </a:buClr>
              <a:buFont typeface="Arial" pitchFamily="34" charset="0"/>
              <a:buChar char="•"/>
            </a:pPr>
            <a:r>
              <a:rPr lang="en-US">
                <a:latin typeface="Comic Sans MS" pitchFamily="66" charset="0"/>
                <a:ea typeface="ＭＳ Ｐゴシック" pitchFamily="34" charset="-128"/>
              </a:rPr>
              <a:t>Fed-Ex can now send the package to the user </a:t>
            </a:r>
          </a:p>
          <a:p>
            <a:endParaRPr lang="en-US">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4572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1049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Identity in the Cloud</a:t>
            </a:r>
          </a:p>
        </p:txBody>
      </p:sp>
      <p:pic>
        <p:nvPicPr>
          <p:cNvPr id="134149" name="Picture 3" descr="user-icon.jpg"/>
          <p:cNvPicPr>
            <a:picLocks noChangeAspect="1"/>
          </p:cNvPicPr>
          <p:nvPr/>
        </p:nvPicPr>
        <p:blipFill>
          <a:blip r:embed="rId2"/>
          <a:srcRect/>
          <a:stretch>
            <a:fillRect/>
          </a:stretch>
        </p:blipFill>
        <p:spPr bwMode="auto">
          <a:xfrm>
            <a:off x="1393825" y="3162300"/>
            <a:ext cx="617538" cy="495300"/>
          </a:xfrm>
          <a:prstGeom prst="rect">
            <a:avLst/>
          </a:prstGeom>
          <a:noFill/>
          <a:ln w="9525">
            <a:noFill/>
            <a:miter lim="800000"/>
            <a:headEnd/>
            <a:tailEnd/>
          </a:ln>
        </p:spPr>
      </p:pic>
      <p:pic>
        <p:nvPicPr>
          <p:cNvPr id="134150" name="Picture 4" descr="ebay-logo.jpg"/>
          <p:cNvPicPr>
            <a:picLocks noChangeAspect="1"/>
          </p:cNvPicPr>
          <p:nvPr/>
        </p:nvPicPr>
        <p:blipFill>
          <a:blip r:embed="rId3"/>
          <a:srcRect/>
          <a:stretch>
            <a:fillRect/>
          </a:stretch>
        </p:blipFill>
        <p:spPr bwMode="auto">
          <a:xfrm>
            <a:off x="3816350" y="2409825"/>
            <a:ext cx="579438" cy="433388"/>
          </a:xfrm>
          <a:prstGeom prst="rect">
            <a:avLst/>
          </a:prstGeom>
          <a:noFill/>
          <a:ln w="9525">
            <a:noFill/>
            <a:miter lim="800000"/>
            <a:headEnd/>
            <a:tailEnd/>
          </a:ln>
        </p:spPr>
      </p:pic>
      <p:pic>
        <p:nvPicPr>
          <p:cNvPr id="134151" name="Picture 5" descr="american-express-logo.jpeg"/>
          <p:cNvPicPr>
            <a:picLocks noChangeAspect="1"/>
          </p:cNvPicPr>
          <p:nvPr/>
        </p:nvPicPr>
        <p:blipFill>
          <a:blip r:embed="rId4" cstate="print"/>
          <a:srcRect/>
          <a:stretch>
            <a:fillRect/>
          </a:stretch>
        </p:blipFill>
        <p:spPr bwMode="auto">
          <a:xfrm>
            <a:off x="6858000" y="2874963"/>
            <a:ext cx="531813" cy="531812"/>
          </a:xfrm>
          <a:prstGeom prst="rect">
            <a:avLst/>
          </a:prstGeom>
          <a:noFill/>
          <a:ln w="9525">
            <a:noFill/>
            <a:miter lim="800000"/>
            <a:headEnd/>
            <a:tailEnd/>
          </a:ln>
        </p:spPr>
      </p:pic>
      <p:pic>
        <p:nvPicPr>
          <p:cNvPr id="134152" name="Picture 6" descr="fedex.gif"/>
          <p:cNvPicPr>
            <a:picLocks noChangeAspect="1"/>
          </p:cNvPicPr>
          <p:nvPr/>
        </p:nvPicPr>
        <p:blipFill>
          <a:blip r:embed="rId5"/>
          <a:srcRect/>
          <a:stretch>
            <a:fillRect/>
          </a:stretch>
        </p:blipFill>
        <p:spPr bwMode="auto">
          <a:xfrm>
            <a:off x="4392613" y="5529263"/>
            <a:ext cx="546100" cy="323850"/>
          </a:xfrm>
          <a:prstGeom prst="rect">
            <a:avLst/>
          </a:prstGeom>
          <a:noFill/>
          <a:ln w="9525">
            <a:noFill/>
            <a:miter lim="800000"/>
            <a:headEnd/>
            <a:tailEnd/>
          </a:ln>
        </p:spPr>
      </p:pic>
      <p:pic>
        <p:nvPicPr>
          <p:cNvPr id="134153" name="Picture 7" descr="power-seller-logo.gif"/>
          <p:cNvPicPr>
            <a:picLocks noChangeAspect="1"/>
          </p:cNvPicPr>
          <p:nvPr/>
        </p:nvPicPr>
        <p:blipFill>
          <a:blip r:embed="rId6"/>
          <a:srcRect/>
          <a:stretch>
            <a:fillRect/>
          </a:stretch>
        </p:blipFill>
        <p:spPr bwMode="auto">
          <a:xfrm>
            <a:off x="6021388" y="4522788"/>
            <a:ext cx="836612" cy="398462"/>
          </a:xfrm>
          <a:prstGeom prst="rect">
            <a:avLst/>
          </a:prstGeom>
          <a:noFill/>
          <a:ln w="9525">
            <a:noFill/>
            <a:miter lim="800000"/>
            <a:headEnd/>
            <a:tailEnd/>
          </a:ln>
        </p:spPr>
      </p:pic>
      <p:sp>
        <p:nvSpPr>
          <p:cNvPr id="134154" name="TextBox 10"/>
          <p:cNvSpPr txBox="1">
            <a:spLocks noChangeArrowheads="1"/>
          </p:cNvSpPr>
          <p:nvPr/>
        </p:nvSpPr>
        <p:spPr bwMode="auto">
          <a:xfrm>
            <a:off x="1338263" y="2447925"/>
            <a:ext cx="1346200" cy="461963"/>
          </a:xfrm>
          <a:prstGeom prst="rect">
            <a:avLst/>
          </a:prstGeom>
          <a:noFill/>
          <a:ln w="9525">
            <a:noFill/>
            <a:miter lim="800000"/>
            <a:headEnd/>
            <a:tailEnd/>
          </a:ln>
        </p:spPr>
        <p:txBody>
          <a:bodyPr>
            <a:spAutoFit/>
          </a:bodyPr>
          <a:lstStyle/>
          <a:p>
            <a:r>
              <a:rPr lang="en-US" sz="1200">
                <a:latin typeface="Comic Sans MS" pitchFamily="66" charset="0"/>
              </a:rPr>
              <a:t>User on Amazon Cloud</a:t>
            </a:r>
          </a:p>
        </p:txBody>
      </p:sp>
      <p:sp>
        <p:nvSpPr>
          <p:cNvPr id="134155" name="TextBox 11"/>
          <p:cNvSpPr txBox="1">
            <a:spLocks noChangeArrowheads="1"/>
          </p:cNvSpPr>
          <p:nvPr/>
        </p:nvSpPr>
        <p:spPr bwMode="auto">
          <a:xfrm>
            <a:off x="1104900" y="3905250"/>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34156" name="TextBox 12"/>
          <p:cNvSpPr txBox="1">
            <a:spLocks noChangeArrowheads="1"/>
          </p:cNvSpPr>
          <p:nvPr/>
        </p:nvSpPr>
        <p:spPr bwMode="auto">
          <a:xfrm>
            <a:off x="3794125" y="5853113"/>
            <a:ext cx="1676400" cy="460375"/>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Shipping Address</a:t>
            </a:r>
          </a:p>
        </p:txBody>
      </p:sp>
      <p:sp>
        <p:nvSpPr>
          <p:cNvPr id="134157" name="TextBox 13"/>
          <p:cNvSpPr txBox="1">
            <a:spLocks noChangeArrowheads="1"/>
          </p:cNvSpPr>
          <p:nvPr/>
        </p:nvSpPr>
        <p:spPr bwMode="auto">
          <a:xfrm>
            <a:off x="6551613" y="3406775"/>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Credit Card</a:t>
            </a:r>
          </a:p>
        </p:txBody>
      </p:sp>
      <p:sp>
        <p:nvSpPr>
          <p:cNvPr id="134158" name="TextBox 14"/>
          <p:cNvSpPr txBox="1">
            <a:spLocks noChangeArrowheads="1"/>
          </p:cNvSpPr>
          <p:nvPr/>
        </p:nvSpPr>
        <p:spPr bwMode="auto">
          <a:xfrm>
            <a:off x="3557588" y="2809875"/>
            <a:ext cx="1676400" cy="46196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p:txBody>
      </p:sp>
      <p:sp>
        <p:nvSpPr>
          <p:cNvPr id="134159" name="TextBox 15"/>
          <p:cNvSpPr txBox="1">
            <a:spLocks noChangeArrowheads="1"/>
          </p:cNvSpPr>
          <p:nvPr/>
        </p:nvSpPr>
        <p:spPr bwMode="auto">
          <a:xfrm>
            <a:off x="5564188" y="5022850"/>
            <a:ext cx="1676400" cy="276225"/>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E-mail</a:t>
            </a:r>
          </a:p>
        </p:txBody>
      </p:sp>
      <p:cxnSp>
        <p:nvCxnSpPr>
          <p:cNvPr id="22" name="Straight Arrow Connector 21"/>
          <p:cNvCxnSpPr>
            <a:cxnSpLocks noChangeShapeType="1"/>
          </p:cNvCxnSpPr>
          <p:nvPr/>
        </p:nvCxnSpPr>
        <p:spPr bwMode="auto">
          <a:xfrm flipV="1">
            <a:off x="1752600" y="2667000"/>
            <a:ext cx="2063750" cy="4953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23" name="Straight Arrow Connector 22"/>
          <p:cNvCxnSpPr>
            <a:cxnSpLocks noChangeShapeType="1"/>
          </p:cNvCxnSpPr>
          <p:nvPr/>
        </p:nvCxnSpPr>
        <p:spPr bwMode="auto">
          <a:xfrm>
            <a:off x="4392613" y="2617788"/>
            <a:ext cx="2465387" cy="544512"/>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cxnSp>
        <p:nvCxnSpPr>
          <p:cNvPr id="25" name="Straight Arrow Connector 24"/>
          <p:cNvCxnSpPr>
            <a:cxnSpLocks noChangeShapeType="1"/>
          </p:cNvCxnSpPr>
          <p:nvPr/>
        </p:nvCxnSpPr>
        <p:spPr bwMode="auto">
          <a:xfrm>
            <a:off x="4395788" y="2667000"/>
            <a:ext cx="2005012" cy="18557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rot="10800000" flipV="1">
            <a:off x="4724400" y="4619625"/>
            <a:ext cx="1287463" cy="8048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pic>
        <p:nvPicPr>
          <p:cNvPr id="134164" name="Picture 53" descr="box.jpg"/>
          <p:cNvPicPr>
            <a:picLocks noChangeAspect="1"/>
          </p:cNvPicPr>
          <p:nvPr/>
        </p:nvPicPr>
        <p:blipFill>
          <a:blip r:embed="rId7"/>
          <a:srcRect/>
          <a:stretch>
            <a:fillRect/>
          </a:stretch>
        </p:blipFill>
        <p:spPr bwMode="auto">
          <a:xfrm>
            <a:off x="1939925" y="3440113"/>
            <a:ext cx="568325" cy="465137"/>
          </a:xfrm>
          <a:prstGeom prst="rect">
            <a:avLst/>
          </a:prstGeom>
          <a:noFill/>
          <a:ln w="9525">
            <a:noFill/>
            <a:miter lim="800000"/>
            <a:headEnd/>
            <a:tailEnd/>
          </a:ln>
        </p:spPr>
      </p:pic>
      <p:cxnSp>
        <p:nvCxnSpPr>
          <p:cNvPr id="32" name="Straight Arrow Connector 31"/>
          <p:cNvCxnSpPr>
            <a:cxnSpLocks noChangeShapeType="1"/>
          </p:cNvCxnSpPr>
          <p:nvPr/>
        </p:nvCxnSpPr>
        <p:spPr bwMode="auto">
          <a:xfrm rot="10800000">
            <a:off x="2133600" y="3657600"/>
            <a:ext cx="2259013" cy="18716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Characteristics and Advantages</a:t>
            </a:r>
          </a:p>
        </p:txBody>
      </p:sp>
      <p:sp>
        <p:nvSpPr>
          <p:cNvPr id="135171" name="Content Placeholder 2"/>
          <p:cNvSpPr>
            <a:spLocks noGrp="1"/>
          </p:cNvSpPr>
          <p:nvPr>
            <p:ph idx="1"/>
          </p:nvPr>
        </p:nvSpPr>
        <p:spPr/>
        <p:txBody>
          <a:bodyPr/>
          <a:lstStyle/>
          <a:p>
            <a:pPr marL="457200" indent="-457200">
              <a:lnSpc>
                <a:spcPct val="80000"/>
              </a:lnSpc>
            </a:pPr>
            <a:r>
              <a:rPr lang="en-US" sz="2600">
                <a:solidFill>
                  <a:srgbClr val="1E1C11"/>
                </a:solidFill>
                <a:ea typeface="ＭＳ Ｐゴシック" pitchFamily="34" charset="-128"/>
              </a:rPr>
              <a:t>Ability to use Identity data on untrusted hosts</a:t>
            </a:r>
          </a:p>
          <a:p>
            <a:pPr marL="838200" lvl="1" indent="-381000">
              <a:lnSpc>
                <a:spcPct val="80000"/>
              </a:lnSpc>
              <a:buFont typeface="Arial" pitchFamily="34" charset="0"/>
              <a:buChar char="•"/>
            </a:pPr>
            <a:r>
              <a:rPr lang="en-US" sz="2200">
                <a:solidFill>
                  <a:srgbClr val="1E1C11"/>
                </a:solidFill>
                <a:ea typeface="ＭＳ Ｐゴシック" pitchFamily="34" charset="-128"/>
              </a:rPr>
              <a:t>Self Integrity Check                                                                 </a:t>
            </a:r>
          </a:p>
          <a:p>
            <a:pPr marL="838200" lvl="1" indent="-381000">
              <a:lnSpc>
                <a:spcPct val="80000"/>
              </a:lnSpc>
              <a:buFont typeface="Arial" pitchFamily="34" charset="0"/>
              <a:buChar char="•"/>
            </a:pPr>
            <a:r>
              <a:rPr lang="en-US" sz="2200">
                <a:solidFill>
                  <a:srgbClr val="1E1C11"/>
                </a:solidFill>
                <a:ea typeface="ＭＳ Ｐゴシック" pitchFamily="34" charset="-128"/>
              </a:rPr>
              <a:t>Integrity compromised- apoptosis or evaporation                 </a:t>
            </a:r>
          </a:p>
          <a:p>
            <a:pPr marL="838200" lvl="1" indent="-381000">
              <a:lnSpc>
                <a:spcPct val="80000"/>
              </a:lnSpc>
              <a:buFont typeface="Arial" pitchFamily="34" charset="0"/>
              <a:buChar char="•"/>
            </a:pPr>
            <a:r>
              <a:rPr lang="en-US" sz="2200">
                <a:solidFill>
                  <a:srgbClr val="1E1C11"/>
                </a:solidFill>
                <a:ea typeface="ＭＳ Ｐゴシック" pitchFamily="34" charset="-128"/>
              </a:rPr>
              <a:t>Data should not be on this host</a:t>
            </a:r>
          </a:p>
          <a:p>
            <a:pPr marL="457200" indent="-457200">
              <a:lnSpc>
                <a:spcPct val="80000"/>
              </a:lnSpc>
            </a:pPr>
            <a:r>
              <a:rPr lang="en-US" sz="2600">
                <a:solidFill>
                  <a:srgbClr val="1E1C11"/>
                </a:solidFill>
                <a:ea typeface="ＭＳ Ｐゴシック" pitchFamily="34" charset="-128"/>
              </a:rPr>
              <a:t>Independent of Third Party</a:t>
            </a:r>
          </a:p>
          <a:p>
            <a:pPr marL="838200" lvl="1" indent="-381000">
              <a:lnSpc>
                <a:spcPct val="80000"/>
              </a:lnSpc>
            </a:pPr>
            <a:r>
              <a:rPr lang="en-US" sz="2200">
                <a:solidFill>
                  <a:srgbClr val="1E1C11"/>
                </a:solidFill>
                <a:ea typeface="ＭＳ Ｐゴシック" pitchFamily="34" charset="-128"/>
              </a:rPr>
              <a:t>Prevents correlation attacks</a:t>
            </a:r>
          </a:p>
          <a:p>
            <a:pPr marL="457200" indent="-457200">
              <a:lnSpc>
                <a:spcPct val="80000"/>
              </a:lnSpc>
            </a:pPr>
            <a:r>
              <a:rPr lang="en-US" sz="2600">
                <a:solidFill>
                  <a:srgbClr val="1E1C11"/>
                </a:solidFill>
                <a:ea typeface="ＭＳ Ｐゴシック" pitchFamily="34" charset="-128"/>
              </a:rPr>
              <a:t>Establishes the trust of users in IDM </a:t>
            </a:r>
          </a:p>
          <a:p>
            <a:pPr marL="838200" lvl="1" indent="-381000">
              <a:lnSpc>
                <a:spcPct val="80000"/>
              </a:lnSpc>
            </a:pPr>
            <a:r>
              <a:rPr lang="en-US" sz="2200">
                <a:solidFill>
                  <a:srgbClr val="1E1C11"/>
                </a:solidFill>
                <a:ea typeface="ＭＳ Ｐゴシック" pitchFamily="34" charset="-128"/>
              </a:rPr>
              <a:t>Through putting the user in control of who has his data </a:t>
            </a:r>
          </a:p>
          <a:p>
            <a:pPr marL="838200" lvl="1" indent="-381000">
              <a:lnSpc>
                <a:spcPct val="80000"/>
              </a:lnSpc>
            </a:pPr>
            <a:r>
              <a:rPr lang="en-US" sz="2200">
                <a:solidFill>
                  <a:srgbClr val="1E1C11"/>
                </a:solidFill>
                <a:ea typeface="ＭＳ Ｐゴシック" pitchFamily="34" charset="-128"/>
              </a:rPr>
              <a:t>Identity is being used in the process of authentication, negotiation, and data exchange.</a:t>
            </a:r>
          </a:p>
          <a:p>
            <a:pPr marL="457200" indent="-457200">
              <a:lnSpc>
                <a:spcPct val="80000"/>
              </a:lnSpc>
            </a:pPr>
            <a:r>
              <a:rPr lang="en-US" sz="2600">
                <a:solidFill>
                  <a:srgbClr val="1E1C11"/>
                </a:solidFill>
                <a:ea typeface="ＭＳ Ｐゴシック" pitchFamily="34" charset="-128"/>
              </a:rPr>
              <a:t>Minimal disclosure to the SP</a:t>
            </a:r>
          </a:p>
          <a:p>
            <a:pPr marL="838200" lvl="1" indent="-381000">
              <a:lnSpc>
                <a:spcPct val="80000"/>
              </a:lnSpc>
            </a:pPr>
            <a:r>
              <a:rPr lang="en-US" sz="2200">
                <a:solidFill>
                  <a:srgbClr val="1E1C11"/>
                </a:solidFill>
                <a:ea typeface="ＭＳ Ｐゴシック" pitchFamily="34" charset="-128"/>
              </a:rPr>
              <a:t>SP receives only necessary information.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Proposed IDM:</a:t>
            </a:r>
            <a:br>
              <a:rPr lang="en-US">
                <a:solidFill>
                  <a:srgbClr val="1E1C11"/>
                </a:solidFill>
                <a:ea typeface="ＭＳ Ｐゴシック" pitchFamily="34" charset="-128"/>
              </a:rPr>
            </a:br>
            <a:r>
              <a:rPr lang="en-US">
                <a:solidFill>
                  <a:srgbClr val="1E1C11"/>
                </a:solidFill>
                <a:ea typeface="ＭＳ Ｐゴシック" pitchFamily="34" charset="-128"/>
              </a:rPr>
              <a:t>Conclusion &amp; Future Work </a:t>
            </a:r>
          </a:p>
        </p:txBody>
      </p:sp>
      <p:sp>
        <p:nvSpPr>
          <p:cNvPr id="136195" name="Content Placeholder 2"/>
          <p:cNvSpPr>
            <a:spLocks noGrp="1"/>
          </p:cNvSpPr>
          <p:nvPr>
            <p:ph idx="1"/>
          </p:nvPr>
        </p:nvSpPr>
        <p:spPr/>
        <p:txBody>
          <a:bodyPr/>
          <a:lstStyle/>
          <a:p>
            <a:r>
              <a:rPr lang="en-US">
                <a:solidFill>
                  <a:srgbClr val="1E1C11"/>
                </a:solidFill>
                <a:ea typeface="ＭＳ Ｐゴシック" pitchFamily="34" charset="-128"/>
              </a:rPr>
              <a:t>Problems with IDM in Cloud Computing</a:t>
            </a:r>
          </a:p>
          <a:p>
            <a:pPr lvl="1"/>
            <a:r>
              <a:rPr lang="en-US">
                <a:solidFill>
                  <a:srgbClr val="1E1C11"/>
                </a:solidFill>
                <a:ea typeface="ＭＳ Ｐゴシック" pitchFamily="34" charset="-128"/>
              </a:rPr>
              <a:t>Collusion of Identity Information</a:t>
            </a:r>
          </a:p>
          <a:p>
            <a:pPr lvl="1"/>
            <a:r>
              <a:rPr lang="en-US">
                <a:solidFill>
                  <a:srgbClr val="1E1C11"/>
                </a:solidFill>
                <a:ea typeface="ＭＳ Ｐゴシック" pitchFamily="34" charset="-128"/>
              </a:rPr>
              <a:t>Prohibited Untrusted Hosts</a:t>
            </a:r>
          </a:p>
          <a:p>
            <a:pPr lvl="1"/>
            <a:r>
              <a:rPr lang="en-US">
                <a:solidFill>
                  <a:srgbClr val="1E1C11"/>
                </a:solidFill>
                <a:ea typeface="ＭＳ Ｐゴシック" pitchFamily="34" charset="-128"/>
              </a:rPr>
              <a:t>Usage of Trusted Third Party</a:t>
            </a:r>
          </a:p>
          <a:p>
            <a:r>
              <a:rPr lang="en-US">
                <a:solidFill>
                  <a:srgbClr val="1E1C11"/>
                </a:solidFill>
                <a:ea typeface="ＭＳ Ｐゴシック" pitchFamily="34" charset="-128"/>
              </a:rPr>
              <a:t>Proposed Approaches</a:t>
            </a:r>
          </a:p>
          <a:p>
            <a:pPr lvl="1"/>
            <a:r>
              <a:rPr lang="en-US">
                <a:solidFill>
                  <a:srgbClr val="1E1C11"/>
                </a:solidFill>
                <a:ea typeface="ＭＳ Ｐゴシック" pitchFamily="34" charset="-128"/>
              </a:rPr>
              <a:t>IDM based on Anonymous Identification</a:t>
            </a:r>
          </a:p>
          <a:p>
            <a:pPr lvl="1"/>
            <a:r>
              <a:rPr lang="en-US">
                <a:solidFill>
                  <a:srgbClr val="1E1C11"/>
                </a:solidFill>
                <a:ea typeface="ＭＳ Ｐゴシック" pitchFamily="34" charset="-128"/>
              </a:rPr>
              <a:t>IDM based on Predicate over Encrypted data</a:t>
            </a:r>
          </a:p>
          <a:p>
            <a:r>
              <a:rPr lang="en-US">
                <a:solidFill>
                  <a:srgbClr val="1E1C11"/>
                </a:solidFill>
                <a:ea typeface="ＭＳ Ｐゴシック" pitchFamily="34" charset="-128"/>
              </a:rPr>
              <a:t>Future work</a:t>
            </a:r>
          </a:p>
          <a:p>
            <a:pPr lvl="1"/>
            <a:r>
              <a:rPr lang="en-US">
                <a:solidFill>
                  <a:srgbClr val="1E1C11"/>
                </a:solidFill>
                <a:ea typeface="ＭＳ Ｐゴシック" pitchFamily="34" charset="-128"/>
              </a:rPr>
              <a:t>Develop the prototype, conduct experiments and evaluate the approach</a:t>
            </a:r>
          </a:p>
          <a:p>
            <a:endParaRPr lang="en-US">
              <a:solidFill>
                <a:srgbClr val="1E1C11"/>
              </a:solidFill>
              <a:ea typeface="ＭＳ Ｐゴシック"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990600"/>
            <a:ext cx="7772400" cy="1500188"/>
          </a:xfrm>
        </p:spPr>
        <p:txBody>
          <a:bodyPr/>
          <a:lstStyle/>
          <a:p>
            <a:pPr algn="ctr"/>
            <a:r>
              <a:rPr lang="en-US">
                <a:solidFill>
                  <a:srgbClr val="898989"/>
                </a:solidFill>
                <a:ea typeface="ＭＳ Ｐゴシック" pitchFamily="34" charset="-128"/>
              </a:rPr>
              <a:t>Minimize Multi-tenancy</a:t>
            </a:r>
          </a:p>
        </p:txBody>
      </p:sp>
      <p:sp>
        <p:nvSpPr>
          <p:cNvPr id="137219" name="Slide Number Placeholder 3"/>
          <p:cNvSpPr>
            <a:spLocks noGrp="1"/>
          </p:cNvSpPr>
          <p:nvPr>
            <p:ph type="sldNum" sz="quarter" idx="10"/>
          </p:nvPr>
        </p:nvSpPr>
        <p:spPr bwMode="auto">
          <a:noFill/>
          <a:ln>
            <a:miter lim="800000"/>
            <a:headEnd/>
            <a:tailEnd/>
          </a:ln>
        </p:spPr>
        <p:txBody>
          <a:bodyPr/>
          <a:lstStyle/>
          <a:p>
            <a:fld id="{D04826B8-28CC-4084-912B-7B3AEFD31C9D}"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ea typeface="+mj-ea"/>
              </a:rPr>
              <a:t>Minimize Multi-tenancy</a:t>
            </a:r>
            <a:endParaRPr lang="en-US" dirty="0">
              <a:ea typeface="+mj-ea"/>
            </a:endParaRPr>
          </a:p>
        </p:txBody>
      </p:sp>
      <p:sp>
        <p:nvSpPr>
          <p:cNvPr id="138243" name="Rectangle 3"/>
          <p:cNvSpPr>
            <a:spLocks noGrp="1" noChangeArrowheads="1"/>
          </p:cNvSpPr>
          <p:nvPr>
            <p:ph type="body" idx="1"/>
          </p:nvPr>
        </p:nvSpPr>
        <p:spPr/>
        <p:txBody>
          <a:bodyPr/>
          <a:lstStyle/>
          <a:p>
            <a:pPr eaLnBrk="1" hangingPunct="1"/>
            <a:r>
              <a:rPr lang="en-US" sz="2800">
                <a:solidFill>
                  <a:srgbClr val="1E1C11"/>
                </a:solidFill>
                <a:ea typeface="ＭＳ Ｐゴシック" pitchFamily="34" charset="-128"/>
              </a:rPr>
              <a:t>Can’t really force the provider to accept less tenants</a:t>
            </a:r>
          </a:p>
          <a:p>
            <a:pPr lvl="1" eaLnBrk="1" hangingPunct="1"/>
            <a:r>
              <a:rPr lang="en-US">
                <a:solidFill>
                  <a:srgbClr val="1E1C11"/>
                </a:solidFill>
                <a:ea typeface="ＭＳ Ｐゴシック" pitchFamily="34" charset="-128"/>
              </a:rPr>
              <a:t>Can try to increase isolation between tenants</a:t>
            </a:r>
          </a:p>
          <a:p>
            <a:pPr lvl="2" eaLnBrk="1" hangingPunct="1"/>
            <a:r>
              <a:rPr lang="en-US">
                <a:solidFill>
                  <a:srgbClr val="1E1C11"/>
                </a:solidFill>
                <a:ea typeface="ＭＳ Ｐゴシック" pitchFamily="34" charset="-128"/>
              </a:rPr>
              <a:t>Strong isolation techniques (VPC to some degree)</a:t>
            </a:r>
          </a:p>
          <a:p>
            <a:pPr lvl="3" eaLnBrk="1" hangingPunct="1"/>
            <a:r>
              <a:rPr lang="en-US" sz="1800">
                <a:solidFill>
                  <a:srgbClr val="1E1C11"/>
                </a:solidFill>
                <a:ea typeface="ＭＳ Ｐゴシック" pitchFamily="34" charset="-128"/>
              </a:rPr>
              <a:t>C.f. VM Side channel attacks (T. Ristenpart et al.)</a:t>
            </a:r>
          </a:p>
          <a:p>
            <a:pPr lvl="2" eaLnBrk="1" hangingPunct="1"/>
            <a:r>
              <a:rPr lang="en-US">
                <a:solidFill>
                  <a:srgbClr val="1E1C11"/>
                </a:solidFill>
                <a:ea typeface="ＭＳ Ｐゴシック" pitchFamily="34" charset="-128"/>
              </a:rPr>
              <a:t>QoS requirements need to be met</a:t>
            </a:r>
          </a:p>
          <a:p>
            <a:pPr lvl="2" eaLnBrk="1" hangingPunct="1"/>
            <a:r>
              <a:rPr lang="en-US">
                <a:solidFill>
                  <a:srgbClr val="1E1C11"/>
                </a:solidFill>
                <a:ea typeface="ＭＳ Ｐゴシック" pitchFamily="34" charset="-128"/>
              </a:rPr>
              <a:t>Policy specification</a:t>
            </a:r>
          </a:p>
          <a:p>
            <a:pPr lvl="1" eaLnBrk="1" hangingPunct="1"/>
            <a:r>
              <a:rPr lang="en-US">
                <a:solidFill>
                  <a:srgbClr val="1E1C11"/>
                </a:solidFill>
                <a:ea typeface="ＭＳ Ｐゴシック" pitchFamily="34" charset="-128"/>
              </a:rPr>
              <a:t>Can try to increase trust in the tenants</a:t>
            </a:r>
          </a:p>
          <a:p>
            <a:pPr lvl="2" eaLnBrk="1" hangingPunct="1"/>
            <a:r>
              <a:rPr lang="en-US">
                <a:solidFill>
                  <a:srgbClr val="1E1C11"/>
                </a:solidFill>
                <a:ea typeface="ＭＳ Ｐゴシック" pitchFamily="34" charset="-128"/>
              </a:rPr>
              <a:t>Who’s the insider, where’s the security boundary? Who can I trust?</a:t>
            </a:r>
          </a:p>
          <a:p>
            <a:pPr lvl="2" eaLnBrk="1" hangingPunct="1"/>
            <a:r>
              <a:rPr lang="en-US">
                <a:solidFill>
                  <a:srgbClr val="1E1C11"/>
                </a:solidFill>
                <a:ea typeface="ＭＳ Ｐゴシック" pitchFamily="34" charset="-128"/>
              </a:rPr>
              <a:t>Use SLAs to enforce trusted 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a:ea typeface="ＭＳ Ｐゴシック" pitchFamily="34" charset="-128"/>
              </a:rPr>
              <a:t>Minimize Loss of Control: </a:t>
            </a:r>
            <a:br>
              <a:rPr lang="en-US">
                <a:ea typeface="ＭＳ Ｐゴシック" pitchFamily="34" charset="-128"/>
              </a:rPr>
            </a:br>
            <a:r>
              <a:rPr lang="en-US">
                <a:ea typeface="ＭＳ Ｐゴシック" pitchFamily="34" charset="-128"/>
              </a:rPr>
              <a:t>Utilize Different Clouds</a:t>
            </a:r>
          </a:p>
        </p:txBody>
      </p:sp>
      <p:sp>
        <p:nvSpPr>
          <p:cNvPr id="100355" name="Rectangle 3"/>
          <p:cNvSpPr>
            <a:spLocks noGrp="1" noChangeArrowheads="1"/>
          </p:cNvSpPr>
          <p:nvPr>
            <p:ph type="body" idx="4294967295"/>
          </p:nvPr>
        </p:nvSpPr>
        <p:spPr/>
        <p:txBody>
          <a:bodyPr/>
          <a:lstStyle/>
          <a:p>
            <a:pPr eaLnBrk="1" hangingPunct="1">
              <a:lnSpc>
                <a:spcPct val="80000"/>
              </a:lnSpc>
            </a:pPr>
            <a:r>
              <a:rPr lang="en-US">
                <a:ea typeface="ＭＳ Ｐゴシック" pitchFamily="34" charset="-128"/>
              </a:rPr>
              <a:t>The concept of ‘Don’t put all your eggs in one basket’</a:t>
            </a:r>
          </a:p>
          <a:p>
            <a:pPr lvl="1" eaLnBrk="1" hangingPunct="1">
              <a:lnSpc>
                <a:spcPct val="80000"/>
              </a:lnSpc>
            </a:pPr>
            <a:r>
              <a:rPr lang="en-US" sz="2000">
                <a:ea typeface="ＭＳ Ｐゴシック" pitchFamily="34" charset="-128"/>
              </a:rPr>
              <a:t>Consumer may use services from different clouds through an intra-cloud or multi-cloud architecture</a:t>
            </a:r>
          </a:p>
          <a:p>
            <a:pPr lvl="1" eaLnBrk="1" hangingPunct="1">
              <a:lnSpc>
                <a:spcPct val="80000"/>
              </a:lnSpc>
            </a:pPr>
            <a:r>
              <a:rPr lang="en-US" sz="2000">
                <a:ea typeface="ＭＳ Ｐゴシック" pitchFamily="34" charset="-128"/>
              </a:rPr>
              <a:t>Propose a multi-cloud or intra-cloud architecture in which consumers</a:t>
            </a:r>
          </a:p>
          <a:p>
            <a:pPr lvl="2" eaLnBrk="1" hangingPunct="1">
              <a:lnSpc>
                <a:spcPct val="80000"/>
              </a:lnSpc>
            </a:pPr>
            <a:r>
              <a:rPr lang="en-US" sz="1800">
                <a:ea typeface="ＭＳ Ｐゴシック" pitchFamily="34" charset="-128"/>
              </a:rPr>
              <a:t>Spread the risk</a:t>
            </a:r>
          </a:p>
          <a:p>
            <a:pPr lvl="2" eaLnBrk="1" hangingPunct="1">
              <a:lnSpc>
                <a:spcPct val="80000"/>
              </a:lnSpc>
            </a:pPr>
            <a:r>
              <a:rPr lang="en-US" sz="1800">
                <a:ea typeface="ＭＳ Ｐゴシック" pitchFamily="34" charset="-128"/>
              </a:rPr>
              <a:t>Increase redundancy (per-task or per-application)</a:t>
            </a:r>
          </a:p>
          <a:p>
            <a:pPr lvl="2" eaLnBrk="1" hangingPunct="1">
              <a:lnSpc>
                <a:spcPct val="80000"/>
              </a:lnSpc>
            </a:pPr>
            <a:r>
              <a:rPr lang="en-US" sz="1800">
                <a:ea typeface="ＭＳ Ｐゴシック" pitchFamily="34" charset="-128"/>
              </a:rPr>
              <a:t>Increase chance of mission completion for critical applications</a:t>
            </a:r>
          </a:p>
          <a:p>
            <a:pPr lvl="1" eaLnBrk="1" hangingPunct="1">
              <a:lnSpc>
                <a:spcPct val="80000"/>
              </a:lnSpc>
            </a:pPr>
            <a:r>
              <a:rPr lang="en-US" sz="2000">
                <a:ea typeface="ＭＳ Ｐゴシック" pitchFamily="34" charset="-128"/>
              </a:rPr>
              <a:t>Possible issues to consider:</a:t>
            </a:r>
          </a:p>
          <a:p>
            <a:pPr lvl="2" eaLnBrk="1" hangingPunct="1">
              <a:lnSpc>
                <a:spcPct val="80000"/>
              </a:lnSpc>
            </a:pPr>
            <a:r>
              <a:rPr lang="en-US" sz="1800">
                <a:ea typeface="ＭＳ Ｐゴシック" pitchFamily="34" charset="-128"/>
              </a:rPr>
              <a:t>Policy incompatibility (combined, what is the overarching policy?)</a:t>
            </a:r>
          </a:p>
          <a:p>
            <a:pPr lvl="2" eaLnBrk="1" hangingPunct="1">
              <a:lnSpc>
                <a:spcPct val="80000"/>
              </a:lnSpc>
            </a:pPr>
            <a:r>
              <a:rPr lang="en-US" sz="1800">
                <a:ea typeface="ＭＳ Ｐゴシック" pitchFamily="34" charset="-128"/>
              </a:rPr>
              <a:t>Data dependency between clouds</a:t>
            </a:r>
          </a:p>
          <a:p>
            <a:pPr lvl="2" eaLnBrk="1" hangingPunct="1">
              <a:lnSpc>
                <a:spcPct val="80000"/>
              </a:lnSpc>
            </a:pPr>
            <a:r>
              <a:rPr lang="en-US" sz="1800">
                <a:ea typeface="ＭＳ Ｐゴシック" pitchFamily="34" charset="-128"/>
              </a:rPr>
              <a:t>Differing data semantics across clouds</a:t>
            </a:r>
          </a:p>
          <a:p>
            <a:pPr lvl="2" eaLnBrk="1" hangingPunct="1">
              <a:lnSpc>
                <a:spcPct val="80000"/>
              </a:lnSpc>
            </a:pPr>
            <a:r>
              <a:rPr lang="en-US" sz="1800">
                <a:ea typeface="ＭＳ Ｐゴシック" pitchFamily="34" charset="-128"/>
              </a:rPr>
              <a:t>Knowing when to utilize the redundancy feature (monitoring technology)</a:t>
            </a:r>
          </a:p>
          <a:p>
            <a:pPr lvl="2" eaLnBrk="1" hangingPunct="1">
              <a:lnSpc>
                <a:spcPct val="80000"/>
              </a:lnSpc>
            </a:pPr>
            <a:r>
              <a:rPr lang="en-US" sz="1800">
                <a:ea typeface="ＭＳ Ｐゴシック" pitchFamily="34" charset="-128"/>
              </a:rPr>
              <a:t>Is it worth it to spread your sensitive data across multiple clouds?</a:t>
            </a:r>
          </a:p>
          <a:p>
            <a:pPr lvl="3" eaLnBrk="1" hangingPunct="1">
              <a:lnSpc>
                <a:spcPct val="80000"/>
              </a:lnSpc>
            </a:pPr>
            <a:r>
              <a:rPr lang="en-US" sz="1600">
                <a:ea typeface="ＭＳ Ｐゴシック" pitchFamily="34" charset="-128"/>
              </a:rPr>
              <a:t>Redundancy could increase risk of exposure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dirty="0">
                <a:ea typeface="+mj-ea"/>
              </a:rPr>
              <a:t>Conclusion</a:t>
            </a:r>
          </a:p>
        </p:txBody>
      </p:sp>
      <p:sp>
        <p:nvSpPr>
          <p:cNvPr id="22531" name="Rectangle 3"/>
          <p:cNvSpPr>
            <a:spLocks noGrp="1" noChangeArrowheads="1"/>
          </p:cNvSpPr>
          <p:nvPr>
            <p:ph type="body" idx="1"/>
          </p:nvPr>
        </p:nvSpPr>
        <p:spPr/>
        <p:txBody>
          <a:bodyPr/>
          <a:lstStyle/>
          <a:p>
            <a:pPr eaLnBrk="1" hangingPunct="1">
              <a:lnSpc>
                <a:spcPct val="90000"/>
              </a:lnSpc>
              <a:defRPr/>
            </a:pPr>
            <a:r>
              <a:rPr lang="en-US" dirty="0">
                <a:ea typeface="+mn-ea"/>
                <a:cs typeface="+mn-cs"/>
              </a:rPr>
              <a:t>Cloud computing is sometimes viewed as a reincarnation of the classic mainframe client-server model</a:t>
            </a:r>
          </a:p>
          <a:p>
            <a:pPr lvl="1" eaLnBrk="1" hangingPunct="1">
              <a:lnSpc>
                <a:spcPct val="90000"/>
              </a:lnSpc>
              <a:defRPr/>
            </a:pPr>
            <a:r>
              <a:rPr lang="en-US" sz="2000" dirty="0">
                <a:ea typeface="+mn-ea"/>
              </a:rPr>
              <a:t>However, resources are ubiquitous, scalable, highly virtualized</a:t>
            </a:r>
          </a:p>
          <a:p>
            <a:pPr lvl="1" eaLnBrk="1" hangingPunct="1">
              <a:lnSpc>
                <a:spcPct val="90000"/>
              </a:lnSpc>
              <a:defRPr/>
            </a:pPr>
            <a:r>
              <a:rPr lang="en-US" sz="2000" dirty="0">
                <a:ea typeface="+mn-ea"/>
              </a:rPr>
              <a:t>Contains all the traditional threats, as well as new ones</a:t>
            </a:r>
          </a:p>
          <a:p>
            <a:pPr eaLnBrk="1" hangingPunct="1">
              <a:lnSpc>
                <a:spcPct val="90000"/>
              </a:lnSpc>
              <a:defRPr/>
            </a:pPr>
            <a:r>
              <a:rPr lang="en-US" dirty="0">
                <a:ea typeface="+mn-ea"/>
                <a:cs typeface="+mn-cs"/>
              </a:rPr>
              <a:t>In developing solutions to cloud computing security issues it may be helpful to identify the problems and approaches in terms of </a:t>
            </a:r>
          </a:p>
          <a:p>
            <a:pPr lvl="1" eaLnBrk="1" hangingPunct="1">
              <a:lnSpc>
                <a:spcPct val="90000"/>
              </a:lnSpc>
              <a:defRPr/>
            </a:pPr>
            <a:r>
              <a:rPr lang="en-US" sz="2000" dirty="0">
                <a:ea typeface="+mn-ea"/>
              </a:rPr>
              <a:t>Loss of control</a:t>
            </a:r>
          </a:p>
          <a:p>
            <a:pPr lvl="1" eaLnBrk="1" hangingPunct="1">
              <a:lnSpc>
                <a:spcPct val="90000"/>
              </a:lnSpc>
              <a:defRPr/>
            </a:pPr>
            <a:r>
              <a:rPr lang="en-US" sz="2000" dirty="0">
                <a:ea typeface="+mn-ea"/>
              </a:rPr>
              <a:t>Lack of trust</a:t>
            </a:r>
          </a:p>
          <a:p>
            <a:pPr lvl="1" eaLnBrk="1" hangingPunct="1">
              <a:lnSpc>
                <a:spcPct val="90000"/>
              </a:lnSpc>
              <a:defRPr/>
            </a:pPr>
            <a:r>
              <a:rPr lang="en-US" sz="2000" dirty="0">
                <a:ea typeface="+mn-ea"/>
              </a:rPr>
              <a:t>Multi-tenancy problems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ctrTitle"/>
          </p:nvPr>
        </p:nvSpPr>
        <p:spPr>
          <a:xfrm>
            <a:off x="685800" y="214313"/>
            <a:ext cx="7772400" cy="3368675"/>
          </a:xfrm>
        </p:spPr>
        <p:txBody>
          <a:bodyPr/>
          <a:lstStyle/>
          <a:p>
            <a:pPr algn="l"/>
            <a:r>
              <a:rPr lang="en-US" altLang="zh-CN" sz="3200">
                <a:ea typeface="SimSun" pitchFamily="2" charset="-122"/>
              </a:rPr>
              <a:t>CLOUD COMPUTING FOR MOBILE USERS: CAN OFFLOADING COMPUTATION SAVE ENERGY? </a:t>
            </a:r>
            <a:endParaRPr lang="zh-CN" altLang="en-US" sz="3200">
              <a:ea typeface="SimSun"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p:txBody>
          <a:bodyPr>
            <a:normAutofit/>
          </a:bodyPr>
          <a:lstStyle/>
          <a:p>
            <a:pPr>
              <a:buFont typeface="Wingdings 3" pitchFamily="18" charset="2"/>
              <a:buNone/>
            </a:pPr>
            <a:r>
              <a:rPr lang="en-US" altLang="zh-CN">
                <a:solidFill>
                  <a:srgbClr val="1E1C11"/>
                </a:solidFill>
                <a:ea typeface="SimSun" pitchFamily="2" charset="-122"/>
              </a:rPr>
              <a:t>Take Amazon cloud for example.</a:t>
            </a:r>
          </a:p>
          <a:p>
            <a:pPr>
              <a:buFont typeface="Wingdings 3" pitchFamily="18" charset="2"/>
              <a:buNone/>
            </a:pPr>
            <a:endParaRPr lang="en-US" altLang="zh-CN">
              <a:solidFill>
                <a:srgbClr val="1E1C11"/>
              </a:solidFill>
              <a:ea typeface="SimSun" pitchFamily="2" charset="-122"/>
            </a:endParaRPr>
          </a:p>
          <a:p>
            <a:r>
              <a:rPr lang="en-US" altLang="zh-CN">
                <a:solidFill>
                  <a:srgbClr val="1E1C11"/>
                </a:solidFill>
                <a:ea typeface="SimSun" pitchFamily="2" charset="-122"/>
              </a:rPr>
              <a:t>store personal data </a:t>
            </a:r>
          </a:p>
          <a:p>
            <a:pPr>
              <a:buFont typeface="Wingdings 3" pitchFamily="18" charset="2"/>
              <a:buNone/>
            </a:pPr>
            <a:r>
              <a:rPr lang="en-US" altLang="zh-CN">
                <a:solidFill>
                  <a:srgbClr val="1E1C11"/>
                </a:solidFill>
                <a:ea typeface="SimSun" pitchFamily="2" charset="-122"/>
              </a:rPr>
              <a:t>(Simple Storage Service (S3) )</a:t>
            </a:r>
          </a:p>
          <a:p>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 </a:t>
            </a:r>
          </a:p>
          <a:p>
            <a:r>
              <a:rPr lang="en-US" altLang="zh-CN">
                <a:solidFill>
                  <a:srgbClr val="1E1C11"/>
                </a:solidFill>
                <a:ea typeface="SimSun" pitchFamily="2" charset="-122"/>
              </a:rPr>
              <a:t>perform computations on stored data</a:t>
            </a:r>
          </a:p>
          <a:p>
            <a:pPr>
              <a:buFont typeface="Wingdings 3" pitchFamily="18" charset="2"/>
              <a:buNone/>
            </a:pPr>
            <a:r>
              <a:rPr lang="en-US" altLang="zh-CN">
                <a:solidFill>
                  <a:srgbClr val="1E1C11"/>
                </a:solidFill>
                <a:ea typeface="SimSun" pitchFamily="2" charset="-122"/>
              </a:rPr>
              <a:t>(Elastic Compute Cloud (EC2). )</a:t>
            </a:r>
          </a:p>
          <a:p>
            <a:pPr>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What cloud gives us, generally</a:t>
            </a:r>
            <a:endParaRPr lang="zh-CN" altLang="en-US" dirty="0">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a:buFont typeface="Wingdings 3" pitchFamily="18" charset="2"/>
              <a:buNone/>
            </a:pPr>
            <a:r>
              <a:rPr lang="en-US" altLang="zh-CN">
                <a:solidFill>
                  <a:srgbClr val="1E1C11"/>
                </a:solidFill>
                <a:ea typeface="SimSun" pitchFamily="2" charset="-122"/>
              </a:rPr>
              <a:t>If you want to set up a business.</a:t>
            </a:r>
          </a:p>
          <a:p>
            <a:pPr>
              <a:buFont typeface="Wingdings 3" pitchFamily="18" charset="2"/>
              <a:buNone/>
            </a:pPr>
            <a:endParaRPr lang="en-US" altLang="zh-CN">
              <a:solidFill>
                <a:srgbClr val="1E1C11"/>
              </a:solidFill>
              <a:ea typeface="SimSun" pitchFamily="2" charset="-122"/>
            </a:endParaRPr>
          </a:p>
          <a:p>
            <a:pPr>
              <a:buFont typeface="Wingdings" pitchFamily="2" charset="2"/>
              <a:buChar char="Ø"/>
            </a:pPr>
            <a:r>
              <a:rPr lang="en-US" altLang="zh-CN">
                <a:solidFill>
                  <a:srgbClr val="1E1C11"/>
                </a:solidFill>
                <a:ea typeface="SimSun" pitchFamily="2" charset="-122"/>
              </a:rPr>
              <a:t>low initial capital investment</a:t>
            </a:r>
          </a:p>
          <a:p>
            <a:pPr>
              <a:buFont typeface="Wingdings" pitchFamily="2" charset="2"/>
              <a:buChar char="Ø"/>
            </a:pPr>
            <a:r>
              <a:rPr lang="en-US" altLang="zh-CN">
                <a:solidFill>
                  <a:srgbClr val="1E1C11"/>
                </a:solidFill>
                <a:ea typeface="SimSun" pitchFamily="2" charset="-122"/>
              </a:rPr>
              <a:t>shorter start-up time for new services</a:t>
            </a:r>
          </a:p>
          <a:p>
            <a:pPr>
              <a:buFont typeface="Wingdings" pitchFamily="2" charset="2"/>
              <a:buChar char="Ø"/>
            </a:pPr>
            <a:r>
              <a:rPr lang="en-US" altLang="zh-CN">
                <a:solidFill>
                  <a:srgbClr val="1E1C11"/>
                </a:solidFill>
                <a:ea typeface="SimSun" pitchFamily="2" charset="-122"/>
              </a:rPr>
              <a:t>lower maintenance and operation costs </a:t>
            </a:r>
          </a:p>
          <a:p>
            <a:pPr>
              <a:buFont typeface="Wingdings" pitchFamily="2" charset="2"/>
              <a:buChar char="Ø"/>
            </a:pPr>
            <a:r>
              <a:rPr lang="en-US" altLang="zh-CN">
                <a:solidFill>
                  <a:srgbClr val="1E1C11"/>
                </a:solidFill>
                <a:ea typeface="SimSun" pitchFamily="2" charset="-122"/>
              </a:rPr>
              <a:t>higher utilization through virtualization </a:t>
            </a:r>
          </a:p>
          <a:p>
            <a:pPr>
              <a:buFont typeface="Wingdings" pitchFamily="2" charset="2"/>
              <a:buChar char="Ø"/>
            </a:pPr>
            <a:r>
              <a:rPr lang="en-US" altLang="zh-CN">
                <a:solidFill>
                  <a:srgbClr val="1E1C11"/>
                </a:solidFill>
                <a:ea typeface="SimSun" pitchFamily="2" charset="-122"/>
              </a:rPr>
              <a:t>easier disaster recovery </a:t>
            </a:r>
          </a:p>
          <a:p>
            <a:pPr>
              <a:buFont typeface="Wingdings" pitchFamily="2" charset="2"/>
              <a:buChar char="Ø"/>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What cloud gives us, generally</a:t>
            </a:r>
            <a:endParaRPr lang="zh-CN" altLang="en-US" dirty="0">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p:txBody>
          <a:bodyPr/>
          <a:lstStyle/>
          <a:p>
            <a:pPr>
              <a:buFont typeface="Wingdings 3" pitchFamily="18" charset="2"/>
              <a:buNone/>
            </a:pPr>
            <a:r>
              <a:rPr lang="en-US" altLang="zh-CN">
                <a:solidFill>
                  <a:srgbClr val="1E1C11"/>
                </a:solidFill>
                <a:ea typeface="SimSun" pitchFamily="2" charset="-122"/>
              </a:rPr>
              <a:t>Two main concerns:</a:t>
            </a:r>
          </a:p>
          <a:p>
            <a:pPr>
              <a:buFont typeface="Wingdings 3" pitchFamily="18" charset="2"/>
              <a:buNone/>
            </a:pPr>
            <a:endParaRPr lang="en-US" altLang="zh-CN">
              <a:solidFill>
                <a:srgbClr val="1E1C11"/>
              </a:solidFill>
              <a:ea typeface="SimSun" pitchFamily="2" charset="-122"/>
            </a:endParaRPr>
          </a:p>
          <a:p>
            <a:pPr>
              <a:buFont typeface="Wingdings" pitchFamily="2" charset="2"/>
              <a:buChar char="Ø"/>
            </a:pPr>
            <a:r>
              <a:rPr lang="en-US" altLang="zh-CN">
                <a:solidFill>
                  <a:srgbClr val="1E1C11"/>
                </a:solidFill>
                <a:ea typeface="SimSun" pitchFamily="2" charset="-122"/>
              </a:rPr>
              <a:t>mobile computing are limited energy</a:t>
            </a:r>
          </a:p>
          <a:p>
            <a:pPr>
              <a:buFont typeface="Wingdings 3" pitchFamily="18" charset="2"/>
              <a:buNone/>
            </a:pPr>
            <a:endParaRPr lang="en-US" altLang="zh-CN">
              <a:solidFill>
                <a:srgbClr val="1E1C11"/>
              </a:solidFill>
              <a:ea typeface="SimSun" pitchFamily="2" charset="-122"/>
            </a:endParaRPr>
          </a:p>
          <a:p>
            <a:pPr>
              <a:buFont typeface="Wingdings" pitchFamily="2" charset="2"/>
              <a:buChar char="Ø"/>
            </a:pPr>
            <a:r>
              <a:rPr lang="en-US" altLang="zh-CN">
                <a:solidFill>
                  <a:srgbClr val="1E1C11"/>
                </a:solidFill>
                <a:ea typeface="SimSun" pitchFamily="2" charset="-122"/>
              </a:rPr>
              <a:t>wireless bandwidth </a:t>
            </a: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What about cloud computing for mobile users?  Specifically </a:t>
            </a:r>
            <a:endParaRPr lang="zh-CN" altLang="en-US" dirty="0">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p:txBody>
          <a:bodyPr>
            <a:normAutofit/>
          </a:bodyPr>
          <a:lstStyle/>
          <a:p>
            <a:pPr>
              <a:lnSpc>
                <a:spcPct val="90000"/>
              </a:lnSpc>
              <a:buFont typeface="Wingdings 3" pitchFamily="18" charset="2"/>
              <a:buNone/>
            </a:pPr>
            <a:r>
              <a:rPr lang="en-US" altLang="zh-CN">
                <a:solidFill>
                  <a:srgbClr val="1E1C11"/>
                </a:solidFill>
                <a:ea typeface="SimSun" pitchFamily="2" charset="-122"/>
              </a:rPr>
              <a:t>Various studies have identified longer battery</a:t>
            </a:r>
          </a:p>
          <a:p>
            <a:pPr>
              <a:lnSpc>
                <a:spcPct val="90000"/>
              </a:lnSpc>
              <a:buFont typeface="Wingdings 3" pitchFamily="18" charset="2"/>
              <a:buNone/>
            </a:pPr>
            <a:r>
              <a:rPr lang="en-US" altLang="zh-CN">
                <a:solidFill>
                  <a:srgbClr val="1E1C11"/>
                </a:solidFill>
                <a:ea typeface="SimSun" pitchFamily="2" charset="-122"/>
              </a:rPr>
              <a:t>lifetime as the most desired feature of such</a:t>
            </a:r>
          </a:p>
          <a:p>
            <a:pPr>
              <a:lnSpc>
                <a:spcPct val="90000"/>
              </a:lnSpc>
              <a:buFont typeface="Wingdings 3" pitchFamily="18" charset="2"/>
              <a:buNone/>
            </a:pPr>
            <a:r>
              <a:rPr lang="en-US" altLang="zh-CN">
                <a:solidFill>
                  <a:srgbClr val="1E1C11"/>
                </a:solidFill>
                <a:ea typeface="SimSun" pitchFamily="2" charset="-122"/>
              </a:rPr>
              <a:t>systems. </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pitchFamily="2" charset="2"/>
              <a:buChar char="Ø"/>
            </a:pPr>
            <a:r>
              <a:rPr lang="en-US" altLang="zh-CN">
                <a:solidFill>
                  <a:srgbClr val="1E1C11"/>
                </a:solidFill>
                <a:ea typeface="SimSun" pitchFamily="2" charset="-122"/>
              </a:rPr>
              <a:t>longer battery life to be more important than all other features, including cameras or storage. </a:t>
            </a:r>
          </a:p>
          <a:p>
            <a:pPr>
              <a:lnSpc>
                <a:spcPct val="90000"/>
              </a:lnSpc>
              <a:buFont typeface="Wingdings" pitchFamily="2" charset="2"/>
              <a:buChar char="Ø"/>
            </a:pPr>
            <a:r>
              <a:rPr lang="en-US" altLang="zh-CN">
                <a:solidFill>
                  <a:srgbClr val="1E1C11"/>
                </a:solidFill>
                <a:ea typeface="SimSun" pitchFamily="2" charset="-122"/>
              </a:rPr>
              <a:t>short battery life to be the most disliked characteristic of Apple’s iPhone 3GS</a:t>
            </a:r>
          </a:p>
          <a:p>
            <a:pPr>
              <a:lnSpc>
                <a:spcPct val="90000"/>
              </a:lnSpc>
              <a:buFont typeface="Wingdings" pitchFamily="2" charset="2"/>
              <a:buChar char="Ø"/>
            </a:pPr>
            <a:r>
              <a:rPr lang="en-US" altLang="zh-CN">
                <a:solidFill>
                  <a:srgbClr val="1E1C11"/>
                </a:solidFill>
                <a:ea typeface="SimSun" pitchFamily="2" charset="-122"/>
              </a:rPr>
              <a:t>battery life was the top concern of music phone users.</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sz="3200" dirty="0">
                <a:ea typeface="+mj-ea"/>
                <a:cs typeface="+mj-cs"/>
              </a:rPr>
              <a:t>The importance of battery lifetime of    mobile phones</a:t>
            </a:r>
            <a:endParaRPr lang="zh-CN" altLang="en-US" sz="3200" dirty="0">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p:txBody>
          <a:bodyPr>
            <a:normAutofit/>
          </a:bodyPr>
          <a:lstStyle/>
          <a:p>
            <a:pPr>
              <a:buFont typeface="Wingdings" pitchFamily="2" charset="2"/>
              <a:buChar char="Ø"/>
            </a:pPr>
            <a:r>
              <a:rPr lang="en-US" altLang="zh-CN">
                <a:solidFill>
                  <a:srgbClr val="1E1C11"/>
                </a:solidFill>
                <a:ea typeface="SimSun" pitchFamily="2" charset="-122"/>
              </a:rPr>
              <a:t>Adopt a new generation of semiconductor technology. </a:t>
            </a:r>
          </a:p>
          <a:p>
            <a:pPr>
              <a:buFont typeface="Wingdings" pitchFamily="2" charset="2"/>
              <a:buChar char="Ø"/>
            </a:pPr>
            <a:r>
              <a:rPr lang="en-US" altLang="zh-CN">
                <a:solidFill>
                  <a:srgbClr val="1E1C11"/>
                </a:solidFill>
                <a:ea typeface="SimSun" pitchFamily="2" charset="-122"/>
              </a:rPr>
              <a:t>Avoid wasting energy. (when it is idle, sleep mode)</a:t>
            </a:r>
          </a:p>
          <a:p>
            <a:pPr>
              <a:buFont typeface="Wingdings" pitchFamily="2" charset="2"/>
              <a:buChar char="Ø"/>
            </a:pPr>
            <a:r>
              <a:rPr lang="en-US" altLang="zh-CN">
                <a:solidFill>
                  <a:srgbClr val="1E1C11"/>
                </a:solidFill>
                <a:ea typeface="SimSun" pitchFamily="2" charset="-122"/>
              </a:rPr>
              <a:t>Execute programs slowly. (When a processor’s clock speed doubles, the power consumption nearly octuples). </a:t>
            </a:r>
          </a:p>
          <a:p>
            <a:pPr>
              <a:buFont typeface="Wingdings" pitchFamily="2" charset="2"/>
              <a:buChar char="Ø"/>
            </a:pPr>
            <a:r>
              <a:rPr lang="en-US" altLang="zh-CN">
                <a:solidFill>
                  <a:srgbClr val="1E1C11"/>
                </a:solidFill>
                <a:ea typeface="SimSun" pitchFamily="2" charset="-122"/>
              </a:rPr>
              <a:t>Eliminate computation all together. (offloading these applications to the cloud).</a:t>
            </a:r>
          </a:p>
          <a:p>
            <a:pPr>
              <a:buFont typeface="Wingdings" pitchFamily="2" charset="2"/>
              <a:buChar char="Ø"/>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 Four basic approaches to saving energy and extending battery lifetime in mobile devices:</a:t>
            </a:r>
            <a:endParaRPr lang="zh-CN" altLang="en-US" dirty="0">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p:txBody>
          <a:bodyPr>
            <a:normAutofit/>
          </a:bodyPr>
          <a:lstStyle/>
          <a:p>
            <a:pPr>
              <a:lnSpc>
                <a:spcPct val="90000"/>
              </a:lnSpc>
              <a:buFont typeface="Wingdings 3" pitchFamily="18" charset="2"/>
              <a:buNone/>
            </a:pPr>
            <a:r>
              <a:rPr lang="en-US" altLang="zh-CN">
                <a:solidFill>
                  <a:srgbClr val="1E1C11"/>
                </a:solidFill>
                <a:ea typeface="SimSun" pitchFamily="2" charset="-122"/>
              </a:rPr>
              <a:t>How to implement a quantitative study. The amount of energy saved is</a:t>
            </a:r>
          </a:p>
          <a:p>
            <a:pPr>
              <a:lnSpc>
                <a:spcPct val="90000"/>
              </a:lnSpc>
              <a:buFont typeface="Wingdings 3" pitchFamily="18" charset="2"/>
              <a:buNone/>
            </a:pPr>
            <a:r>
              <a:rPr lang="en-US" altLang="zh-CN">
                <a:solidFill>
                  <a:srgbClr val="1E1C11"/>
                </a:solidFill>
                <a:ea typeface="SimSun" pitchFamily="2" charset="-122"/>
              </a:rPr>
              <a:t>             </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r>
              <a:rPr lang="en-US" altLang="zh-CN">
                <a:solidFill>
                  <a:srgbClr val="1E1C11"/>
                </a:solidFill>
                <a:ea typeface="SimSun" pitchFamily="2" charset="-122"/>
              </a:rPr>
              <a:t>S  : the speed of cloud to compute C instructions</a:t>
            </a:r>
          </a:p>
          <a:p>
            <a:pPr>
              <a:lnSpc>
                <a:spcPct val="90000"/>
              </a:lnSpc>
              <a:buFont typeface="Wingdings 3" pitchFamily="18" charset="2"/>
              <a:buNone/>
            </a:pPr>
            <a:r>
              <a:rPr lang="en-US" altLang="zh-CN">
                <a:solidFill>
                  <a:srgbClr val="1E1C11"/>
                </a:solidFill>
                <a:ea typeface="SimSun" pitchFamily="2" charset="-122"/>
              </a:rPr>
              <a:t>M : the speed of mobile to compute C instructions</a:t>
            </a:r>
          </a:p>
          <a:p>
            <a:pPr>
              <a:lnSpc>
                <a:spcPct val="90000"/>
              </a:lnSpc>
              <a:buFont typeface="Wingdings 3" pitchFamily="18" charset="2"/>
              <a:buNone/>
            </a:pPr>
            <a:r>
              <a:rPr lang="en-US" altLang="zh-CN">
                <a:solidFill>
                  <a:srgbClr val="1E1C11"/>
                </a:solidFill>
                <a:ea typeface="SimSun" pitchFamily="2" charset="-122"/>
              </a:rPr>
              <a:t>D : the data need to transmit</a:t>
            </a:r>
          </a:p>
          <a:p>
            <a:pPr>
              <a:lnSpc>
                <a:spcPct val="90000"/>
              </a:lnSpc>
              <a:buFont typeface="Wingdings 3" pitchFamily="18" charset="2"/>
              <a:buNone/>
            </a:pPr>
            <a:r>
              <a:rPr lang="en-US" altLang="zh-CN">
                <a:solidFill>
                  <a:srgbClr val="1E1C11"/>
                </a:solidFill>
                <a:ea typeface="SimSun" pitchFamily="2" charset="-122"/>
              </a:rPr>
              <a:t>B  : the bandwidth of the wireless Internet</a:t>
            </a:r>
          </a:p>
          <a:p>
            <a:pPr>
              <a:lnSpc>
                <a:spcPct val="90000"/>
              </a:lnSpc>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Can offloading these applications to the cloud save energy and extend battery lifetimes for mobile users?</a:t>
            </a:r>
            <a:endParaRPr lang="zh-CN" altLang="en-US" dirty="0">
              <a:ea typeface="+mj-ea"/>
              <a:cs typeface="+mj-cs"/>
            </a:endParaRPr>
          </a:p>
        </p:txBody>
      </p:sp>
      <p:pic>
        <p:nvPicPr>
          <p:cNvPr id="148484" name="Picture 2" descr="C:\Documents and Settings\Dandy\桌面\1.bmp"/>
          <p:cNvPicPr>
            <a:picLocks noChangeAspect="1" noChangeArrowheads="1"/>
          </p:cNvPicPr>
          <p:nvPr/>
        </p:nvPicPr>
        <p:blipFill>
          <a:blip r:embed="rId2"/>
          <a:srcRect/>
          <a:stretch>
            <a:fillRect/>
          </a:stretch>
        </p:blipFill>
        <p:spPr bwMode="auto">
          <a:xfrm>
            <a:off x="1500188" y="2286000"/>
            <a:ext cx="5857875" cy="928688"/>
          </a:xfrm>
          <a:prstGeom prst="rect">
            <a:avLst/>
          </a:prstGeom>
          <a:noFill/>
          <a:ln w="9525">
            <a:noFill/>
            <a:miter lim="800000"/>
            <a:headEnd/>
            <a:tailEnd/>
          </a:ln>
        </p:spPr>
      </p:pic>
      <p:sp>
        <p:nvSpPr>
          <p:cNvPr id="148485" name="矩形 4"/>
          <p:cNvSpPr>
            <a:spLocks noChangeArrowheads="1"/>
          </p:cNvSpPr>
          <p:nvPr/>
        </p:nvSpPr>
        <p:spPr bwMode="auto">
          <a:xfrm>
            <a:off x="4443413" y="3244850"/>
            <a:ext cx="257175" cy="368300"/>
          </a:xfrm>
          <a:prstGeom prst="rect">
            <a:avLst/>
          </a:prstGeom>
          <a:noFill/>
          <a:ln w="9525">
            <a:noFill/>
            <a:miter lim="800000"/>
            <a:headEnd/>
            <a:tailEnd/>
          </a:ln>
        </p:spPr>
        <p:txBody>
          <a:bodyPr wrap="none">
            <a:spAutoFit/>
          </a:bodyPr>
          <a:lstStyle/>
          <a:p>
            <a:r>
              <a:rPr lang="zh-CN" altLang="en-US">
                <a:latin typeface="Lucida Sans Unicode" pitchFamily="34" charset="0"/>
                <a:ea typeface="黑体" pitchFamily="2"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内容占位符 1"/>
          <p:cNvSpPr>
            <a:spLocks noGrp="1"/>
          </p:cNvSpPr>
          <p:nvPr>
            <p:ph idx="1"/>
          </p:nvPr>
        </p:nvSpPr>
        <p:spPr/>
        <p:txBody>
          <a:bodyPr/>
          <a:lstStyle/>
          <a:p>
            <a:pPr>
              <a:buFont typeface="Wingdings 3" pitchFamily="18" charset="2"/>
              <a:buNone/>
            </a:pPr>
            <a:r>
              <a:rPr lang="en-US" altLang="zh-CN">
                <a:solidFill>
                  <a:srgbClr val="1E1C11"/>
                </a:solidFill>
                <a:ea typeface="SimSun" pitchFamily="2" charset="-122"/>
              </a:rPr>
              <a:t>     the energy cost per second when the mobile phone is doing computing</a:t>
            </a:r>
          </a:p>
          <a:p>
            <a:pPr>
              <a:buFont typeface="Wingdings 3" pitchFamily="18" charset="2"/>
              <a:buNone/>
            </a:pPr>
            <a:r>
              <a:rPr lang="en-US" altLang="zh-CN">
                <a:solidFill>
                  <a:srgbClr val="1E1C11"/>
                </a:solidFill>
                <a:ea typeface="SimSun" pitchFamily="2" charset="-122"/>
              </a:rPr>
              <a:t>      </a:t>
            </a:r>
          </a:p>
          <a:p>
            <a:pPr>
              <a:buFont typeface="Wingdings 3" pitchFamily="18" charset="2"/>
              <a:buNone/>
            </a:pPr>
            <a:r>
              <a:rPr lang="en-US" altLang="zh-CN">
                <a:solidFill>
                  <a:srgbClr val="1E1C11"/>
                </a:solidFill>
                <a:ea typeface="SimSun" pitchFamily="2" charset="-122"/>
              </a:rPr>
              <a:t>     the energy cost per second when the mobile phone is idle.</a:t>
            </a: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      the energy cost per second when the mobile is transmission the data.</a:t>
            </a: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Can offloading these applications to the cloud save energy and extend battery lifetimes for mobile users?</a:t>
            </a:r>
            <a:endParaRPr lang="zh-CN" altLang="en-US" dirty="0">
              <a:ea typeface="+mj-ea"/>
              <a:cs typeface="+mj-cs"/>
            </a:endParaRPr>
          </a:p>
        </p:txBody>
      </p:sp>
      <p:graphicFrame>
        <p:nvGraphicFramePr>
          <p:cNvPr id="149506" name="Object 3"/>
          <p:cNvGraphicFramePr>
            <a:graphicFrameLocks noChangeAspect="1"/>
          </p:cNvGraphicFramePr>
          <p:nvPr/>
        </p:nvGraphicFramePr>
        <p:xfrm>
          <a:off x="500063" y="2786063"/>
          <a:ext cx="571500" cy="528637"/>
        </p:xfrm>
        <a:graphic>
          <a:graphicData uri="http://schemas.openxmlformats.org/presentationml/2006/ole">
            <p:oleObj spid="_x0000_s149509" name="Equation" r:id="rId3" imgW="3962400" imgH="5486400" progId="">
              <p:embed/>
            </p:oleObj>
          </a:graphicData>
        </a:graphic>
      </p:graphicFrame>
      <p:graphicFrame>
        <p:nvGraphicFramePr>
          <p:cNvPr id="149507" name="Object 6"/>
          <p:cNvGraphicFramePr>
            <a:graphicFrameLocks noChangeAspect="1"/>
          </p:cNvGraphicFramePr>
          <p:nvPr/>
        </p:nvGraphicFramePr>
        <p:xfrm>
          <a:off x="571500" y="1500188"/>
          <a:ext cx="714375" cy="428625"/>
        </p:xfrm>
        <a:graphic>
          <a:graphicData uri="http://schemas.openxmlformats.org/presentationml/2006/ole">
            <p:oleObj spid="_x0000_s149510" name="Equation" r:id="rId4" imgW="4572000" imgH="5486400" progId="">
              <p:embed/>
            </p:oleObj>
          </a:graphicData>
        </a:graphic>
      </p:graphicFrame>
      <p:graphicFrame>
        <p:nvGraphicFramePr>
          <p:cNvPr id="149508" name="Object 7"/>
          <p:cNvGraphicFramePr>
            <a:graphicFrameLocks noChangeAspect="1"/>
          </p:cNvGraphicFramePr>
          <p:nvPr/>
        </p:nvGraphicFramePr>
        <p:xfrm>
          <a:off x="642938" y="4071938"/>
          <a:ext cx="571500" cy="571500"/>
        </p:xfrm>
        <a:graphic>
          <a:graphicData uri="http://schemas.openxmlformats.org/presentationml/2006/ole">
            <p:oleObj spid="_x0000_s149511" name="Equation" r:id="rId5" imgW="4876800" imgH="5486400" progId="">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p:txBody>
          <a:bodyPr>
            <a:normAutofit/>
          </a:bodyPr>
          <a:lstStyle/>
          <a:p>
            <a:pPr>
              <a:buFont typeface="Wingdings 3" pitchFamily="18" charset="2"/>
              <a:buNone/>
            </a:pPr>
            <a:r>
              <a:rPr lang="en-US" altLang="zh-CN">
                <a:solidFill>
                  <a:srgbClr val="1E1C11"/>
                </a:solidFill>
                <a:ea typeface="SimSun" pitchFamily="2" charset="-122"/>
              </a:rPr>
              <a:t>Suppose the server is F times faster—that is, S</a:t>
            </a:r>
          </a:p>
          <a:p>
            <a:pPr>
              <a:buFont typeface="Wingdings 3" pitchFamily="18" charset="2"/>
              <a:buNone/>
            </a:pPr>
            <a:r>
              <a:rPr lang="en-US" altLang="zh-CN">
                <a:solidFill>
                  <a:srgbClr val="1E1C11"/>
                </a:solidFill>
                <a:ea typeface="SimSun" pitchFamily="2" charset="-122"/>
              </a:rPr>
              <a:t>= F × M. We can rewrite the formula as</a:t>
            </a: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Energy is saved when this formula produces a</a:t>
            </a:r>
          </a:p>
          <a:p>
            <a:pPr>
              <a:buFont typeface="Wingdings 3" pitchFamily="18" charset="2"/>
              <a:buNone/>
            </a:pPr>
            <a:r>
              <a:rPr lang="en-US" altLang="zh-CN">
                <a:solidFill>
                  <a:srgbClr val="1E1C11"/>
                </a:solidFill>
                <a:ea typeface="SimSun" pitchFamily="2" charset="-122"/>
              </a:rPr>
              <a:t>positive number. The formula is positive if D/B</a:t>
            </a:r>
          </a:p>
          <a:p>
            <a:pPr>
              <a:buFont typeface="Wingdings 3" pitchFamily="18" charset="2"/>
              <a:buNone/>
            </a:pPr>
            <a:r>
              <a:rPr lang="en-US" altLang="zh-CN">
                <a:solidFill>
                  <a:srgbClr val="1E1C11"/>
                </a:solidFill>
                <a:ea typeface="SimSun" pitchFamily="2" charset="-122"/>
              </a:rPr>
              <a:t>is sufficiently small compared with C/M and F</a:t>
            </a:r>
          </a:p>
          <a:p>
            <a:pPr>
              <a:buFont typeface="Wingdings 3" pitchFamily="18" charset="2"/>
              <a:buNone/>
            </a:pPr>
            <a:r>
              <a:rPr lang="en-US" altLang="zh-CN">
                <a:solidFill>
                  <a:srgbClr val="1E1C11"/>
                </a:solidFill>
                <a:ea typeface="SimSun" pitchFamily="2" charset="-122"/>
              </a:rPr>
              <a:t>is sufficiently large. </a:t>
            </a: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Can offloading these applications to the cloud save energy and extend battery lifetimes for mobile users?</a:t>
            </a:r>
            <a:endParaRPr lang="zh-CN" altLang="en-US" dirty="0">
              <a:ea typeface="+mj-ea"/>
              <a:cs typeface="+mj-cs"/>
            </a:endParaRPr>
          </a:p>
        </p:txBody>
      </p:sp>
      <p:pic>
        <p:nvPicPr>
          <p:cNvPr id="150532" name="Picture 2" descr="C:\Documents and Settings\Dandy\桌面\3.bmp"/>
          <p:cNvPicPr>
            <a:picLocks noChangeAspect="1" noChangeArrowheads="1"/>
          </p:cNvPicPr>
          <p:nvPr/>
        </p:nvPicPr>
        <p:blipFill>
          <a:blip r:embed="rId3"/>
          <a:srcRect/>
          <a:stretch>
            <a:fillRect/>
          </a:stretch>
        </p:blipFill>
        <p:spPr bwMode="auto">
          <a:xfrm>
            <a:off x="2071688" y="2714625"/>
            <a:ext cx="4773612" cy="103981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92162"/>
          </a:xfrm>
        </p:spPr>
        <p:txBody>
          <a:bodyPr>
            <a:noAutofit/>
          </a:bodyPr>
          <a:lstStyle/>
          <a:p>
            <a:pPr eaLnBrk="1" hangingPunct="1">
              <a:defRPr/>
            </a:pPr>
            <a:r>
              <a:rPr lang="en-US" dirty="0">
                <a:ea typeface="+mj-ea"/>
              </a:rPr>
              <a:t>Minimize Loss of Control: </a:t>
            </a:r>
            <a:br>
              <a:rPr lang="en-US" dirty="0">
                <a:ea typeface="+mj-ea"/>
              </a:rPr>
            </a:br>
            <a:r>
              <a:rPr lang="en-US" dirty="0">
                <a:ea typeface="+mj-ea"/>
              </a:rPr>
              <a:t>Access Control</a:t>
            </a:r>
          </a:p>
        </p:txBody>
      </p:sp>
      <p:sp>
        <p:nvSpPr>
          <p:cNvPr id="102403" name="Rectangle 3"/>
          <p:cNvSpPr>
            <a:spLocks noGrp="1" noChangeArrowheads="1"/>
          </p:cNvSpPr>
          <p:nvPr>
            <p:ph type="body" idx="1"/>
          </p:nvPr>
        </p:nvSpPr>
        <p:spPr>
          <a:xfrm>
            <a:off x="457200" y="1265238"/>
            <a:ext cx="8229600" cy="5059362"/>
          </a:xfrm>
        </p:spPr>
        <p:txBody>
          <a:bodyPr/>
          <a:lstStyle/>
          <a:p>
            <a:pPr eaLnBrk="1" hangingPunct="1">
              <a:lnSpc>
                <a:spcPct val="80000"/>
              </a:lnSpc>
            </a:pPr>
            <a:r>
              <a:rPr lang="en-US">
                <a:solidFill>
                  <a:srgbClr val="1E1C11"/>
                </a:solidFill>
                <a:ea typeface="ＭＳ Ｐゴシック" pitchFamily="34" charset="-128"/>
              </a:rPr>
              <a:t>Many possible layers of access control</a:t>
            </a:r>
          </a:p>
          <a:p>
            <a:pPr lvl="1" eaLnBrk="1" hangingPunct="1">
              <a:lnSpc>
                <a:spcPct val="80000"/>
              </a:lnSpc>
            </a:pPr>
            <a:r>
              <a:rPr lang="en-US" sz="2000">
                <a:solidFill>
                  <a:srgbClr val="1E1C11"/>
                </a:solidFill>
                <a:ea typeface="ＭＳ Ｐゴシック" pitchFamily="34" charset="-128"/>
              </a:rPr>
              <a:t>E.g. access to the cloud, access to servers, access to services, access to databases (direct and queries via web services), access to VMs, and access to objects within a VM</a:t>
            </a:r>
          </a:p>
          <a:p>
            <a:pPr lvl="1" eaLnBrk="1" hangingPunct="1">
              <a:lnSpc>
                <a:spcPct val="80000"/>
              </a:lnSpc>
            </a:pPr>
            <a:r>
              <a:rPr lang="en-US" sz="2000">
                <a:solidFill>
                  <a:srgbClr val="1E1C11"/>
                </a:solidFill>
                <a:ea typeface="ＭＳ Ｐゴシック" pitchFamily="34" charset="-128"/>
              </a:rPr>
              <a:t>Depending on the deployment model used, some of these will be controlled by the provider and others by the consumer </a:t>
            </a:r>
          </a:p>
          <a:p>
            <a:pPr eaLnBrk="1" hangingPunct="1">
              <a:lnSpc>
                <a:spcPct val="80000"/>
              </a:lnSpc>
            </a:pPr>
            <a:r>
              <a:rPr lang="en-US">
                <a:solidFill>
                  <a:srgbClr val="1E1C11"/>
                </a:solidFill>
                <a:ea typeface="ＭＳ Ｐゴシック" pitchFamily="34" charset="-128"/>
              </a:rPr>
              <a:t>Regardless of deployment model, provider needs to manage the user authentication and access control procedures (to the cloud) </a:t>
            </a:r>
          </a:p>
          <a:p>
            <a:pPr lvl="1" eaLnBrk="1" hangingPunct="1">
              <a:lnSpc>
                <a:spcPct val="80000"/>
              </a:lnSpc>
            </a:pPr>
            <a:r>
              <a:rPr lang="en-US" sz="2000">
                <a:solidFill>
                  <a:srgbClr val="1E1C11"/>
                </a:solidFill>
                <a:ea typeface="ＭＳ Ｐゴシック" pitchFamily="34" charset="-128"/>
              </a:rPr>
              <a:t>Federated Identity Management: access control management burden still lies with the provider </a:t>
            </a:r>
          </a:p>
          <a:p>
            <a:pPr lvl="1" eaLnBrk="1" hangingPunct="1">
              <a:lnSpc>
                <a:spcPct val="80000"/>
              </a:lnSpc>
            </a:pPr>
            <a:r>
              <a:rPr lang="en-US" sz="2000">
                <a:solidFill>
                  <a:srgbClr val="1E1C11"/>
                </a:solidFill>
                <a:ea typeface="ＭＳ Ｐゴシック" pitchFamily="34" charset="-128"/>
              </a:rPr>
              <a:t>Requires user to place a large amount of trust on the provider in terms of security, management, and maintenance of access control policies. This can be burdensome when numerous users from different organizations with different access control policies, are involved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normAutofit/>
          </a:bodyPr>
          <a:lstStyle/>
          <a:p>
            <a:pPr>
              <a:lnSpc>
                <a:spcPct val="90000"/>
              </a:lnSpc>
              <a:buFont typeface="Wingdings 3" pitchFamily="18" charset="2"/>
              <a:buNone/>
            </a:pPr>
            <a:r>
              <a:rPr lang="en-US" altLang="zh-CN">
                <a:solidFill>
                  <a:srgbClr val="1E1C11"/>
                </a:solidFill>
                <a:ea typeface="SimSun" pitchFamily="2" charset="-122"/>
              </a:rPr>
              <a:t>chess game.</a:t>
            </a:r>
          </a:p>
          <a:p>
            <a:pPr>
              <a:lnSpc>
                <a:spcPct val="90000"/>
              </a:lnSpc>
              <a:buFont typeface="Wingdings 3" pitchFamily="18" charset="2"/>
              <a:buNone/>
            </a:pPr>
            <a:r>
              <a:rPr lang="en-US" altLang="zh-CN">
                <a:solidFill>
                  <a:srgbClr val="1E1C11"/>
                </a:solidFill>
                <a:ea typeface="SimSun" pitchFamily="2" charset="-122"/>
              </a:rPr>
              <a:t>A chessboard has 8 × 8 = 64 positions. Each</a:t>
            </a:r>
          </a:p>
          <a:p>
            <a:pPr>
              <a:lnSpc>
                <a:spcPct val="90000"/>
              </a:lnSpc>
              <a:buFont typeface="Wingdings 3" pitchFamily="18" charset="2"/>
              <a:buNone/>
            </a:pPr>
            <a:r>
              <a:rPr lang="en-US" altLang="zh-CN">
                <a:solidFill>
                  <a:srgbClr val="1E1C11"/>
                </a:solidFill>
                <a:ea typeface="SimSun" pitchFamily="2" charset="-122"/>
              </a:rPr>
              <a:t>player controls 16 pieces at the beginning of</a:t>
            </a:r>
          </a:p>
          <a:p>
            <a:pPr>
              <a:lnSpc>
                <a:spcPct val="90000"/>
              </a:lnSpc>
              <a:buFont typeface="Wingdings 3" pitchFamily="18" charset="2"/>
              <a:buNone/>
            </a:pPr>
            <a:r>
              <a:rPr lang="en-US" altLang="zh-CN">
                <a:solidFill>
                  <a:srgbClr val="1E1C11"/>
                </a:solidFill>
                <a:ea typeface="SimSun" pitchFamily="2" charset="-122"/>
              </a:rPr>
              <a:t>the game. Each piece may be in one of the 64</a:t>
            </a:r>
          </a:p>
          <a:p>
            <a:pPr>
              <a:lnSpc>
                <a:spcPct val="90000"/>
              </a:lnSpc>
              <a:buFont typeface="Wingdings 3" pitchFamily="18" charset="2"/>
              <a:buNone/>
            </a:pPr>
            <a:r>
              <a:rPr lang="en-US" altLang="zh-CN">
                <a:solidFill>
                  <a:srgbClr val="1E1C11"/>
                </a:solidFill>
                <a:ea typeface="SimSun" pitchFamily="2" charset="-122"/>
              </a:rPr>
              <a:t>possible locations and needs 6 bits to</a:t>
            </a:r>
          </a:p>
          <a:p>
            <a:pPr>
              <a:lnSpc>
                <a:spcPct val="90000"/>
              </a:lnSpc>
              <a:buFont typeface="Wingdings 3" pitchFamily="18" charset="2"/>
              <a:buNone/>
            </a:pPr>
            <a:r>
              <a:rPr lang="en-US" altLang="zh-CN">
                <a:solidFill>
                  <a:srgbClr val="1E1C11"/>
                </a:solidFill>
                <a:ea typeface="SimSun" pitchFamily="2" charset="-122"/>
              </a:rPr>
              <a:t>represent the location. To represent a chess</a:t>
            </a:r>
          </a:p>
          <a:p>
            <a:pPr>
              <a:lnSpc>
                <a:spcPct val="90000"/>
              </a:lnSpc>
              <a:buFont typeface="Wingdings 3" pitchFamily="18" charset="2"/>
              <a:buNone/>
            </a:pPr>
            <a:r>
              <a:rPr lang="en-US" altLang="zh-CN">
                <a:solidFill>
                  <a:srgbClr val="1E1C11"/>
                </a:solidFill>
                <a:ea typeface="SimSun" pitchFamily="2" charset="-122"/>
              </a:rPr>
              <a:t>game’s current state, it is sufficient to state</a:t>
            </a:r>
          </a:p>
          <a:p>
            <a:pPr>
              <a:lnSpc>
                <a:spcPct val="90000"/>
              </a:lnSpc>
              <a:buFont typeface="Wingdings 3" pitchFamily="18" charset="2"/>
              <a:buNone/>
            </a:pPr>
            <a:r>
              <a:rPr lang="en-US" altLang="zh-CN">
                <a:solidFill>
                  <a:srgbClr val="1E1C11"/>
                </a:solidFill>
                <a:ea typeface="SimSun" pitchFamily="2" charset="-122"/>
              </a:rPr>
              <a:t>that 6 bits × 32 pieces = 192 bits = 24 bytes;</a:t>
            </a:r>
          </a:p>
          <a:p>
            <a:pPr>
              <a:lnSpc>
                <a:spcPct val="90000"/>
              </a:lnSpc>
              <a:buFont typeface="Wingdings 3" pitchFamily="18" charset="2"/>
              <a:buNone/>
            </a:pPr>
            <a:r>
              <a:rPr lang="en-US" altLang="zh-CN">
                <a:solidFill>
                  <a:srgbClr val="1E1C11"/>
                </a:solidFill>
                <a:ea typeface="SimSun" pitchFamily="2" charset="-122"/>
              </a:rPr>
              <a:t>this is smaller than the size of a typical</a:t>
            </a:r>
          </a:p>
          <a:p>
            <a:pPr>
              <a:lnSpc>
                <a:spcPct val="90000"/>
              </a:lnSpc>
              <a:buFont typeface="Wingdings 3" pitchFamily="18" charset="2"/>
              <a:buNone/>
            </a:pPr>
            <a:r>
              <a:rPr lang="en-US" altLang="zh-CN">
                <a:solidFill>
                  <a:srgbClr val="1E1C11"/>
                </a:solidFill>
                <a:ea typeface="SimSun" pitchFamily="2" charset="-122"/>
              </a:rPr>
              <a:t>wireless packet. </a:t>
            </a:r>
          </a:p>
          <a:p>
            <a:pPr>
              <a:lnSpc>
                <a:spcPct val="90000"/>
              </a:lnSpc>
              <a:buFont typeface="Wingdings 3" pitchFamily="18" charset="2"/>
              <a:buNone/>
            </a:pPr>
            <a:endParaRPr lang="en-US" altLang="zh-CN">
              <a:solidFill>
                <a:srgbClr val="1E1C11"/>
              </a:solidFill>
              <a:ea typeface="SimSun" pitchFamily="2" charset="-122"/>
            </a:endParaRPr>
          </a:p>
          <a:p>
            <a:pPr>
              <a:lnSpc>
                <a:spcPct val="90000"/>
              </a:lnSpc>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noAutofit/>
            <a:scene3d>
              <a:camera prst="orthographicFront"/>
              <a:lightRig rig="soft" dir="t"/>
            </a:scene3d>
            <a:sp3d prstMaterial="softEdge">
              <a:bevelT w="25400" h="25400"/>
            </a:sp3d>
          </a:bodyPr>
          <a:lstStyle/>
          <a:p>
            <a:pPr fontAlgn="auto">
              <a:spcAft>
                <a:spcPts val="0"/>
              </a:spcAft>
              <a:defRPr/>
            </a:pPr>
            <a:r>
              <a:rPr lang="en-US" altLang="zh-CN" sz="3600" dirty="0">
                <a:ea typeface="+mj-ea"/>
                <a:cs typeface="+mj-cs"/>
              </a:rPr>
              <a:t>sample applications benefiting from offloading</a:t>
            </a:r>
            <a:endParaRPr lang="zh-CN" altLang="en-US" sz="3600" dirty="0">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p:txBody>
          <a:bodyPr>
            <a:normAutofit/>
          </a:bodyPr>
          <a:lstStyle/>
          <a:p>
            <a:pPr>
              <a:buFont typeface="Wingdings 3" pitchFamily="18" charset="2"/>
              <a:buNone/>
            </a:pPr>
            <a:r>
              <a:rPr lang="en-US" altLang="zh-CN">
                <a:solidFill>
                  <a:srgbClr val="1E1C11"/>
                </a:solidFill>
                <a:ea typeface="SimSun" pitchFamily="2" charset="-122"/>
              </a:rPr>
              <a:t>The amount of computation for chess is very</a:t>
            </a:r>
          </a:p>
          <a:p>
            <a:pPr>
              <a:buFont typeface="Wingdings 3" pitchFamily="18" charset="2"/>
              <a:buNone/>
            </a:pPr>
            <a:r>
              <a:rPr lang="en-US" altLang="zh-CN">
                <a:solidFill>
                  <a:srgbClr val="1E1C11"/>
                </a:solidFill>
                <a:ea typeface="SimSun" pitchFamily="2" charset="-122"/>
              </a:rPr>
              <a:t>large; Claude Shannon and Victor Allis</a:t>
            </a:r>
          </a:p>
          <a:p>
            <a:pPr>
              <a:buFont typeface="Wingdings 3" pitchFamily="18" charset="2"/>
              <a:buNone/>
            </a:pPr>
            <a:r>
              <a:rPr lang="en-US" altLang="zh-CN">
                <a:solidFill>
                  <a:srgbClr val="1E1C11"/>
                </a:solidFill>
                <a:ea typeface="SimSun" pitchFamily="2" charset="-122"/>
              </a:rPr>
              <a:t>estimated the complexity of chess to exceed</a:t>
            </a:r>
          </a:p>
          <a:p>
            <a:pPr>
              <a:buFont typeface="Wingdings 3" pitchFamily="18" charset="2"/>
              <a:buNone/>
            </a:pPr>
            <a:r>
              <a:rPr lang="en-US" altLang="zh-CN">
                <a:solidFill>
                  <a:srgbClr val="1E1C11"/>
                </a:solidFill>
                <a:ea typeface="SimSun" pitchFamily="2" charset="-122"/>
              </a:rPr>
              <a:t>the number of atoms in the universe. Since the</a:t>
            </a:r>
          </a:p>
          <a:p>
            <a:pPr>
              <a:buFont typeface="Wingdings 3" pitchFamily="18" charset="2"/>
              <a:buNone/>
            </a:pPr>
            <a:r>
              <a:rPr lang="en-US" altLang="zh-CN">
                <a:solidFill>
                  <a:srgbClr val="1E1C11"/>
                </a:solidFill>
                <a:ea typeface="SimSun" pitchFamily="2" charset="-122"/>
              </a:rPr>
              <a:t>amount of computation C is extremely large,</a:t>
            </a:r>
          </a:p>
          <a:p>
            <a:pPr>
              <a:buFont typeface="Wingdings 3" pitchFamily="18" charset="2"/>
              <a:buNone/>
            </a:pPr>
            <a:r>
              <a:rPr lang="en-US" altLang="zh-CN">
                <a:solidFill>
                  <a:srgbClr val="1E1C11"/>
                </a:solidFill>
                <a:ea typeface="SimSun" pitchFamily="2" charset="-122"/>
              </a:rPr>
              <a:t>and D is very small, chess provides an example</a:t>
            </a:r>
          </a:p>
          <a:p>
            <a:pPr>
              <a:buFont typeface="Wingdings 3" pitchFamily="18" charset="2"/>
              <a:buNone/>
            </a:pPr>
            <a:r>
              <a:rPr lang="en-US" altLang="zh-CN">
                <a:solidFill>
                  <a:srgbClr val="1E1C11"/>
                </a:solidFill>
                <a:ea typeface="SimSun" pitchFamily="2" charset="-122"/>
              </a:rPr>
              <a:t>where offloading is beneficial for most wireless</a:t>
            </a:r>
          </a:p>
          <a:p>
            <a:pPr>
              <a:buFont typeface="Wingdings 3" pitchFamily="18" charset="2"/>
              <a:buNone/>
            </a:pPr>
            <a:r>
              <a:rPr lang="en-US" altLang="zh-CN">
                <a:solidFill>
                  <a:srgbClr val="1E1C11"/>
                </a:solidFill>
                <a:ea typeface="SimSun" pitchFamily="2" charset="-122"/>
              </a:rPr>
              <a:t>networks.</a:t>
            </a: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sample applications benefiting from offloading</a:t>
            </a:r>
            <a:endParaRPr lang="zh-CN" altLang="en-US" dirty="0">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normAutofit/>
          </a:bodyPr>
          <a:lstStyle/>
          <a:p>
            <a:pPr>
              <a:buFont typeface="Wingdings" pitchFamily="2" charset="2"/>
              <a:buChar char="Ø"/>
            </a:pPr>
            <a:r>
              <a:rPr lang="en-US" altLang="zh-CN">
                <a:solidFill>
                  <a:srgbClr val="1E1C11"/>
                </a:solidFill>
                <a:ea typeface="SimSun" pitchFamily="2" charset="-122"/>
              </a:rPr>
              <a:t>regions like national parks</a:t>
            </a:r>
          </a:p>
          <a:p>
            <a:pPr>
              <a:buFont typeface="Wingdings" pitchFamily="2" charset="2"/>
              <a:buChar char="Ø"/>
            </a:pPr>
            <a:r>
              <a:rPr lang="en-US" altLang="zh-CN">
                <a:solidFill>
                  <a:srgbClr val="1E1C11"/>
                </a:solidFill>
                <a:ea typeface="SimSun" pitchFamily="2" charset="-122"/>
              </a:rPr>
              <a:t>the basement of a building</a:t>
            </a:r>
          </a:p>
          <a:p>
            <a:pPr>
              <a:buFont typeface="Wingdings" pitchFamily="2" charset="2"/>
              <a:buChar char="Ø"/>
            </a:pPr>
            <a:r>
              <a:rPr lang="en-US" altLang="zh-CN">
                <a:solidFill>
                  <a:srgbClr val="1E1C11"/>
                </a:solidFill>
                <a:ea typeface="SimSun" pitchFamily="2" charset="-122"/>
              </a:rPr>
              <a:t>interior of a tunnel,</a:t>
            </a:r>
          </a:p>
          <a:p>
            <a:pPr>
              <a:buFont typeface="Wingdings" pitchFamily="2" charset="2"/>
              <a:buChar char="Ø"/>
            </a:pPr>
            <a:r>
              <a:rPr lang="en-US" altLang="zh-CN">
                <a:solidFill>
                  <a:srgbClr val="1E1C11"/>
                </a:solidFill>
                <a:ea typeface="SimSun" pitchFamily="2" charset="-122"/>
              </a:rPr>
              <a:t>subway.</a:t>
            </a:r>
          </a:p>
          <a:p>
            <a:pPr>
              <a:buFont typeface="Wingdings 3" pitchFamily="18" charset="2"/>
              <a:buNone/>
            </a:pPr>
            <a:r>
              <a:rPr lang="en-US" altLang="zh-CN">
                <a:solidFill>
                  <a:srgbClr val="1E1C11"/>
                </a:solidFill>
                <a:ea typeface="SimSun" pitchFamily="2" charset="-122"/>
              </a:rPr>
              <a:t>In these cases,</a:t>
            </a:r>
          </a:p>
          <a:p>
            <a:pPr>
              <a:buFont typeface="Wingdings 3" pitchFamily="18" charset="2"/>
              <a:buNone/>
            </a:pPr>
            <a:r>
              <a:rPr lang="en-US" altLang="zh-CN">
                <a:solidFill>
                  <a:srgbClr val="1E1C11"/>
                </a:solidFill>
                <a:ea typeface="SimSun" pitchFamily="2" charset="-122"/>
              </a:rPr>
              <a:t>where the value of B in Equation can become</a:t>
            </a:r>
          </a:p>
          <a:p>
            <a:pPr>
              <a:buFont typeface="Wingdings 3" pitchFamily="18" charset="2"/>
              <a:buNone/>
            </a:pPr>
            <a:r>
              <a:rPr lang="en-US" altLang="zh-CN">
                <a:solidFill>
                  <a:srgbClr val="1E1C11"/>
                </a:solidFill>
                <a:ea typeface="SimSun" pitchFamily="2" charset="-122"/>
              </a:rPr>
              <a:t>very small or even zero, cloud computing does</a:t>
            </a:r>
          </a:p>
          <a:p>
            <a:pPr>
              <a:buFont typeface="Wingdings 3" pitchFamily="18" charset="2"/>
              <a:buNone/>
            </a:pPr>
            <a:r>
              <a:rPr lang="en-US" altLang="zh-CN">
                <a:solidFill>
                  <a:srgbClr val="1E1C11"/>
                </a:solidFill>
                <a:ea typeface="SimSun" pitchFamily="2" charset="-122"/>
              </a:rPr>
              <a:t>not save energy. </a:t>
            </a: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normAutofit fontScale="90000"/>
            <a:scene3d>
              <a:camera prst="orthographicFront"/>
              <a:lightRig rig="soft" dir="t"/>
            </a:scene3d>
            <a:sp3d prstMaterial="softEdge">
              <a:bevelT w="25400" h="25400"/>
            </a:sp3d>
          </a:bodyPr>
          <a:lstStyle/>
          <a:p>
            <a:pPr fontAlgn="auto">
              <a:spcAft>
                <a:spcPts val="0"/>
              </a:spcAft>
              <a:defRPr/>
            </a:pPr>
            <a:r>
              <a:rPr lang="en-US" altLang="zh-CN" sz="4000" dirty="0">
                <a:ea typeface="+mj-ea"/>
                <a:cs typeface="+mj-cs"/>
              </a:rPr>
              <a:t>sample applications not benefiting from offloading</a:t>
            </a:r>
            <a:endParaRPr lang="zh-CN" altLang="en-US" dirty="0">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pPr>
              <a:lnSpc>
                <a:spcPct val="90000"/>
              </a:lnSpc>
              <a:buFont typeface="Wingdings 3" pitchFamily="18" charset="2"/>
              <a:buNone/>
            </a:pPr>
            <a:r>
              <a:rPr lang="en-US" altLang="zh-CN" sz="2500">
                <a:solidFill>
                  <a:srgbClr val="1E1C11"/>
                </a:solidFill>
                <a:ea typeface="SimSun" pitchFamily="2" charset="-122"/>
              </a:rPr>
              <a:t>There is a fundamental assumption</a:t>
            </a:r>
          </a:p>
          <a:p>
            <a:pPr>
              <a:lnSpc>
                <a:spcPct val="90000"/>
              </a:lnSpc>
              <a:buFont typeface="Wingdings 3" pitchFamily="18" charset="2"/>
              <a:buNone/>
            </a:pPr>
            <a:r>
              <a:rPr lang="en-US" altLang="zh-CN" sz="2500">
                <a:solidFill>
                  <a:srgbClr val="1E1C11"/>
                </a:solidFill>
                <a:ea typeface="SimSun" pitchFamily="2" charset="-122"/>
              </a:rPr>
              <a:t>under-lying this analysis with the client-server</a:t>
            </a:r>
          </a:p>
          <a:p>
            <a:pPr>
              <a:lnSpc>
                <a:spcPct val="90000"/>
              </a:lnSpc>
              <a:buFont typeface="Wingdings 3" pitchFamily="18" charset="2"/>
              <a:buNone/>
            </a:pPr>
            <a:r>
              <a:rPr lang="en-US" altLang="zh-CN" sz="2500">
                <a:solidFill>
                  <a:srgbClr val="1E1C11"/>
                </a:solidFill>
                <a:ea typeface="SimSun" pitchFamily="2" charset="-122"/>
              </a:rPr>
              <a:t>model: Because the server does not already</a:t>
            </a:r>
          </a:p>
          <a:p>
            <a:pPr>
              <a:lnSpc>
                <a:spcPct val="90000"/>
              </a:lnSpc>
              <a:buFont typeface="Wingdings 3" pitchFamily="18" charset="2"/>
              <a:buNone/>
            </a:pPr>
            <a:r>
              <a:rPr lang="en-US" altLang="zh-CN" sz="2500">
                <a:solidFill>
                  <a:srgbClr val="1E1C11"/>
                </a:solidFill>
                <a:ea typeface="SimSun" pitchFamily="2" charset="-122"/>
              </a:rPr>
              <a:t>contain the data, all the data must be sent to</a:t>
            </a:r>
          </a:p>
          <a:p>
            <a:pPr>
              <a:lnSpc>
                <a:spcPct val="90000"/>
              </a:lnSpc>
              <a:buFont typeface="Wingdings 3" pitchFamily="18" charset="2"/>
              <a:buNone/>
            </a:pPr>
            <a:r>
              <a:rPr lang="en-US" altLang="zh-CN" sz="2500">
                <a:solidFill>
                  <a:srgbClr val="1E1C11"/>
                </a:solidFill>
                <a:ea typeface="SimSun" pitchFamily="2" charset="-122"/>
              </a:rPr>
              <a:t>the service provider. </a:t>
            </a:r>
          </a:p>
          <a:p>
            <a:pPr>
              <a:lnSpc>
                <a:spcPct val="90000"/>
              </a:lnSpc>
              <a:buFont typeface="Wingdings 3" pitchFamily="18" charset="2"/>
              <a:buNone/>
            </a:pPr>
            <a:r>
              <a:rPr lang="en-US" altLang="zh-CN" sz="2500">
                <a:solidFill>
                  <a:srgbClr val="1E1C11"/>
                </a:solidFill>
                <a:ea typeface="SimSun" pitchFamily="2" charset="-122"/>
              </a:rPr>
              <a:t>However, cloud computing changes that</a:t>
            </a:r>
          </a:p>
          <a:p>
            <a:pPr>
              <a:lnSpc>
                <a:spcPct val="90000"/>
              </a:lnSpc>
              <a:buFont typeface="Wingdings 3" pitchFamily="18" charset="2"/>
              <a:buNone/>
            </a:pPr>
            <a:r>
              <a:rPr lang="en-US" altLang="zh-CN" sz="2500">
                <a:solidFill>
                  <a:srgbClr val="1E1C11"/>
                </a:solidFill>
                <a:ea typeface="SimSun" pitchFamily="2" charset="-122"/>
              </a:rPr>
              <a:t>assumption: The cloud stores data and performs</a:t>
            </a:r>
          </a:p>
          <a:p>
            <a:pPr>
              <a:lnSpc>
                <a:spcPct val="90000"/>
              </a:lnSpc>
              <a:buFont typeface="Wingdings 3" pitchFamily="18" charset="2"/>
              <a:buNone/>
            </a:pPr>
            <a:r>
              <a:rPr lang="en-US" altLang="zh-CN" sz="2500">
                <a:solidFill>
                  <a:srgbClr val="1E1C11"/>
                </a:solidFill>
                <a:ea typeface="SimSun" pitchFamily="2" charset="-122"/>
              </a:rPr>
              <a:t>computation on it. For example, services like</a:t>
            </a:r>
          </a:p>
          <a:p>
            <a:pPr>
              <a:lnSpc>
                <a:spcPct val="90000"/>
              </a:lnSpc>
              <a:buFont typeface="Wingdings 3" pitchFamily="18" charset="2"/>
              <a:buNone/>
            </a:pPr>
            <a:r>
              <a:rPr lang="en-US" altLang="zh-CN" sz="2500">
                <a:solidFill>
                  <a:srgbClr val="1E1C11"/>
                </a:solidFill>
                <a:ea typeface="SimSun" pitchFamily="2" charset="-122"/>
              </a:rPr>
              <a:t>Amazon S3 can store data, and Amazon EC2 can</a:t>
            </a:r>
          </a:p>
          <a:p>
            <a:pPr>
              <a:lnSpc>
                <a:spcPct val="90000"/>
              </a:lnSpc>
              <a:buFont typeface="Wingdings 3" pitchFamily="18" charset="2"/>
              <a:buNone/>
            </a:pPr>
            <a:r>
              <a:rPr lang="en-US" altLang="zh-CN" sz="2500">
                <a:solidFill>
                  <a:srgbClr val="1E1C11"/>
                </a:solidFill>
                <a:ea typeface="SimSun" pitchFamily="2" charset="-122"/>
              </a:rPr>
              <a:t>be used to perform computation on the data</a:t>
            </a:r>
          </a:p>
          <a:p>
            <a:pPr>
              <a:lnSpc>
                <a:spcPct val="90000"/>
              </a:lnSpc>
              <a:buFont typeface="Wingdings 3" pitchFamily="18" charset="2"/>
              <a:buNone/>
            </a:pPr>
            <a:r>
              <a:rPr lang="en-US" altLang="zh-CN" sz="2500">
                <a:solidFill>
                  <a:srgbClr val="1E1C11"/>
                </a:solidFill>
                <a:ea typeface="SimSun" pitchFamily="2" charset="-122"/>
              </a:rPr>
              <a:t>stored using S3.</a:t>
            </a:r>
          </a:p>
          <a:p>
            <a:pPr>
              <a:lnSpc>
                <a:spcPct val="90000"/>
              </a:lnSpc>
              <a:buFont typeface="Wingdings 3" pitchFamily="18" charset="2"/>
              <a:buNone/>
            </a:pPr>
            <a:endParaRPr lang="en-US" altLang="zh-CN" sz="2500">
              <a:solidFill>
                <a:srgbClr val="1E1C11"/>
              </a:solidFill>
              <a:ea typeface="SimSun" pitchFamily="2" charset="-122"/>
            </a:endParaRPr>
          </a:p>
          <a:p>
            <a:pPr>
              <a:lnSpc>
                <a:spcPct val="90000"/>
              </a:lnSpc>
              <a:buFont typeface="Wingdings 3" pitchFamily="18" charset="2"/>
              <a:buNone/>
            </a:pPr>
            <a:endParaRPr lang="zh-CN" altLang="en-US" sz="2500">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Making computation offloading more attractive</a:t>
            </a:r>
            <a:endParaRPr lang="zh-CN" altLang="en-US" dirty="0">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a:buFont typeface="Wingdings 3" charset="2"/>
              <a:buNone/>
              <a:defRPr/>
            </a:pPr>
            <a:endParaRPr lang="zh-CN" altLang="en-US">
              <a:ea typeface="宋体" charset="-122"/>
              <a:cs typeface="宋体"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pic>
        <p:nvPicPr>
          <p:cNvPr id="156676" name="Picture 3" descr="C:\Documents and Settings\Dandy\桌面\2.bmp"/>
          <p:cNvPicPr>
            <a:picLocks noChangeAspect="1" noChangeArrowheads="1"/>
          </p:cNvPicPr>
          <p:nvPr/>
        </p:nvPicPr>
        <p:blipFill>
          <a:blip r:embed="rId2"/>
          <a:srcRect/>
          <a:stretch>
            <a:fillRect/>
          </a:stretch>
        </p:blipFill>
        <p:spPr bwMode="auto">
          <a:xfrm>
            <a:off x="500063" y="1571625"/>
            <a:ext cx="8215312" cy="4071938"/>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p:txBody>
          <a:bodyPr/>
          <a:lstStyle/>
          <a:p>
            <a:pPr>
              <a:lnSpc>
                <a:spcPct val="90000"/>
              </a:lnSpc>
              <a:buFont typeface="Wingdings 3" pitchFamily="18" charset="2"/>
              <a:buNone/>
            </a:pPr>
            <a:r>
              <a:rPr lang="en-US" altLang="zh-CN" sz="2500">
                <a:solidFill>
                  <a:srgbClr val="1E1C11"/>
                </a:solidFill>
                <a:ea typeface="SimSun" pitchFamily="2" charset="-122"/>
              </a:rPr>
              <a:t>Another possible privacy and security solution</a:t>
            </a:r>
          </a:p>
          <a:p>
            <a:pPr>
              <a:lnSpc>
                <a:spcPct val="90000"/>
              </a:lnSpc>
              <a:buFont typeface="Wingdings 3" pitchFamily="18" charset="2"/>
              <a:buNone/>
            </a:pPr>
            <a:r>
              <a:rPr lang="en-US" altLang="zh-CN" sz="2500">
                <a:solidFill>
                  <a:srgbClr val="1E1C11"/>
                </a:solidFill>
                <a:ea typeface="SimSun" pitchFamily="2" charset="-122"/>
              </a:rPr>
              <a:t>is to use a technique called steganography :</a:t>
            </a:r>
          </a:p>
          <a:p>
            <a:pPr>
              <a:lnSpc>
                <a:spcPct val="90000"/>
              </a:lnSpc>
              <a:buFont typeface="Wingdings 3" pitchFamily="18" charset="2"/>
              <a:buNone/>
            </a:pPr>
            <a:endParaRPr lang="en-US" altLang="zh-CN" sz="2500">
              <a:solidFill>
                <a:srgbClr val="1E1C11"/>
              </a:solidFill>
              <a:ea typeface="SimSun" pitchFamily="2" charset="-122"/>
            </a:endParaRPr>
          </a:p>
          <a:p>
            <a:pPr>
              <a:lnSpc>
                <a:spcPct val="90000"/>
              </a:lnSpc>
              <a:buFont typeface="Wingdings" pitchFamily="2" charset="2"/>
              <a:buChar char="Ø"/>
            </a:pPr>
            <a:r>
              <a:rPr lang="en-US" altLang="zh-CN" sz="2500">
                <a:solidFill>
                  <a:srgbClr val="1E1C11"/>
                </a:solidFill>
                <a:ea typeface="SimSun" pitchFamily="2" charset="-122"/>
              </a:rPr>
              <a:t>Multimedia content like images and videos</a:t>
            </a:r>
          </a:p>
          <a:p>
            <a:pPr>
              <a:lnSpc>
                <a:spcPct val="90000"/>
              </a:lnSpc>
              <a:buFont typeface="Wingdings 3" pitchFamily="18" charset="2"/>
              <a:buNone/>
            </a:pPr>
            <a:r>
              <a:rPr lang="en-US" altLang="zh-CN" sz="2500">
                <a:solidFill>
                  <a:srgbClr val="1E1C11"/>
                </a:solidFill>
                <a:ea typeface="SimSun" pitchFamily="2" charset="-122"/>
              </a:rPr>
              <a:t>have significant redundancy. This makes it</a:t>
            </a:r>
          </a:p>
          <a:p>
            <a:pPr>
              <a:lnSpc>
                <a:spcPct val="90000"/>
              </a:lnSpc>
              <a:buFont typeface="Wingdings 3" pitchFamily="18" charset="2"/>
              <a:buNone/>
            </a:pPr>
            <a:r>
              <a:rPr lang="en-US" altLang="zh-CN" sz="2500">
                <a:solidFill>
                  <a:srgbClr val="1E1C11"/>
                </a:solidFill>
                <a:ea typeface="SimSun" pitchFamily="2" charset="-122"/>
              </a:rPr>
              <a:t>possible to hide data in multimedia using</a:t>
            </a:r>
          </a:p>
          <a:p>
            <a:pPr>
              <a:lnSpc>
                <a:spcPct val="90000"/>
              </a:lnSpc>
              <a:buFont typeface="Wingdings 3" pitchFamily="18" charset="2"/>
              <a:buNone/>
            </a:pPr>
            <a:r>
              <a:rPr lang="en-US" altLang="zh-CN" sz="2500">
                <a:solidFill>
                  <a:srgbClr val="1E1C11"/>
                </a:solidFill>
                <a:ea typeface="SimSun" pitchFamily="2" charset="-122"/>
              </a:rPr>
              <a:t>steganography.</a:t>
            </a:r>
          </a:p>
          <a:p>
            <a:pPr>
              <a:lnSpc>
                <a:spcPct val="90000"/>
              </a:lnSpc>
              <a:buFont typeface="Wingdings 3" pitchFamily="18" charset="2"/>
              <a:buNone/>
            </a:pPr>
            <a:endParaRPr lang="en-US" altLang="zh-CN" sz="2500">
              <a:solidFill>
                <a:srgbClr val="1E1C11"/>
              </a:solidFill>
              <a:ea typeface="SimSun" pitchFamily="2" charset="-122"/>
            </a:endParaRPr>
          </a:p>
          <a:p>
            <a:pPr>
              <a:lnSpc>
                <a:spcPct val="90000"/>
              </a:lnSpc>
              <a:buFont typeface="Wingdings" pitchFamily="2" charset="2"/>
              <a:buChar char="Ø"/>
            </a:pPr>
            <a:r>
              <a:rPr lang="en-US" altLang="zh-CN" sz="2500">
                <a:solidFill>
                  <a:srgbClr val="1E1C11"/>
                </a:solidFill>
                <a:ea typeface="SimSun" pitchFamily="2" charset="-122"/>
              </a:rPr>
              <a:t>Steganographic techniques can be used to</a:t>
            </a:r>
          </a:p>
          <a:p>
            <a:pPr>
              <a:lnSpc>
                <a:spcPct val="90000"/>
              </a:lnSpc>
              <a:buFont typeface="Wingdings 3" pitchFamily="18" charset="2"/>
              <a:buNone/>
            </a:pPr>
            <a:r>
              <a:rPr lang="en-US" altLang="zh-CN" sz="2500">
                <a:solidFill>
                  <a:srgbClr val="1E1C11"/>
                </a:solidFill>
                <a:ea typeface="SimSun" pitchFamily="2" charset="-122"/>
              </a:rPr>
              <a:t>transform the data before storage so that</a:t>
            </a:r>
          </a:p>
          <a:p>
            <a:pPr>
              <a:lnSpc>
                <a:spcPct val="90000"/>
              </a:lnSpc>
              <a:buFont typeface="Wingdings 3" pitchFamily="18" charset="2"/>
              <a:buNone/>
            </a:pPr>
            <a:r>
              <a:rPr lang="en-US" altLang="zh-CN" sz="2500">
                <a:solidFill>
                  <a:srgbClr val="1E1C11"/>
                </a:solidFill>
                <a:ea typeface="SimSun" pitchFamily="2" charset="-122"/>
              </a:rPr>
              <a:t>operations can still be performed on the data.</a:t>
            </a:r>
          </a:p>
          <a:p>
            <a:pPr>
              <a:lnSpc>
                <a:spcPct val="90000"/>
              </a:lnSpc>
            </a:pPr>
            <a:endParaRPr lang="zh-CN" altLang="en-US" sz="2500">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a:lstStyle/>
          <a:p>
            <a:pPr>
              <a:buFont typeface="Arial" charset="0"/>
              <a:buChar char="•"/>
              <a:defRPr/>
            </a:pPr>
            <a:endParaRPr lang="zh-CN" altLang="en-US">
              <a:ea typeface="宋体" charset="-122"/>
              <a:cs typeface="宋体"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pic>
        <p:nvPicPr>
          <p:cNvPr id="158724" name="Picture 2" descr="C:\Documents and Settings\Dandy\桌面\1.bmp"/>
          <p:cNvPicPr>
            <a:picLocks noChangeAspect="1" noChangeArrowheads="1"/>
          </p:cNvPicPr>
          <p:nvPr/>
        </p:nvPicPr>
        <p:blipFill>
          <a:blip r:embed="rId2"/>
          <a:srcRect/>
          <a:stretch>
            <a:fillRect/>
          </a:stretch>
        </p:blipFill>
        <p:spPr bwMode="auto">
          <a:xfrm>
            <a:off x="428625" y="1571625"/>
            <a:ext cx="8286750" cy="44291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a:buFont typeface="Wingdings 3" pitchFamily="18" charset="2"/>
              <a:buNone/>
            </a:pPr>
            <a:endParaRPr lang="en-US" altLang="zh-CN">
              <a:solidFill>
                <a:srgbClr val="1E1C11"/>
              </a:solidFill>
              <a:ea typeface="SimSun" pitchFamily="2" charset="-122"/>
            </a:endParaRPr>
          </a:p>
          <a:p>
            <a:pPr>
              <a:buFont typeface="Wingdings 3" pitchFamily="18" charset="2"/>
              <a:buNone/>
            </a:pPr>
            <a:r>
              <a:rPr lang="en-US" altLang="zh-CN">
                <a:solidFill>
                  <a:srgbClr val="1E1C11"/>
                </a:solidFill>
                <a:ea typeface="SimSun" pitchFamily="2" charset="-122"/>
              </a:rPr>
              <a:t>Performing encryption or steganographic</a:t>
            </a:r>
          </a:p>
          <a:p>
            <a:pPr>
              <a:buFont typeface="Wingdings 3" pitchFamily="18" charset="2"/>
              <a:buNone/>
            </a:pPr>
            <a:r>
              <a:rPr lang="en-US" altLang="zh-CN">
                <a:solidFill>
                  <a:srgbClr val="1E1C11"/>
                </a:solidFill>
                <a:ea typeface="SimSun" pitchFamily="2" charset="-122"/>
              </a:rPr>
              <a:t>techniques before sending data to the cloud</a:t>
            </a:r>
          </a:p>
          <a:p>
            <a:pPr>
              <a:buFont typeface="Wingdings 3" pitchFamily="18" charset="2"/>
              <a:buNone/>
            </a:pPr>
            <a:r>
              <a:rPr lang="en-US" altLang="zh-CN">
                <a:solidFill>
                  <a:srgbClr val="1E1C11"/>
                </a:solidFill>
                <a:ea typeface="SimSun" pitchFamily="2" charset="-122"/>
              </a:rPr>
              <a:t>requires some additional processing on the</a:t>
            </a:r>
          </a:p>
          <a:p>
            <a:pPr>
              <a:buFont typeface="Wingdings 3" pitchFamily="18" charset="2"/>
              <a:buNone/>
            </a:pPr>
            <a:r>
              <a:rPr lang="en-US" altLang="zh-CN">
                <a:solidFill>
                  <a:srgbClr val="1E1C11"/>
                </a:solidFill>
                <a:ea typeface="SimSun" pitchFamily="2" charset="-122"/>
              </a:rPr>
              <a:t>mobile system. So the formula become:</a:t>
            </a:r>
          </a:p>
          <a:p>
            <a:pPr>
              <a:buFont typeface="Wingdings 3" pitchFamily="18" charset="2"/>
              <a:buNone/>
            </a:pPr>
            <a:endParaRPr lang="zh-CN" altLang="en-US">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When considering Privacy and security</a:t>
            </a:r>
            <a:endParaRPr lang="zh-CN" altLang="en-US" dirty="0">
              <a:ea typeface="+mj-ea"/>
              <a:cs typeface="+mj-cs"/>
            </a:endParaRPr>
          </a:p>
        </p:txBody>
      </p:sp>
      <p:pic>
        <p:nvPicPr>
          <p:cNvPr id="159748" name="Picture 2" descr="C:\Documents and Settings\Dandy\桌面\1.bmp"/>
          <p:cNvPicPr>
            <a:picLocks noChangeAspect="1" noChangeArrowheads="1"/>
          </p:cNvPicPr>
          <p:nvPr/>
        </p:nvPicPr>
        <p:blipFill>
          <a:blip r:embed="rId2"/>
          <a:srcRect/>
          <a:stretch>
            <a:fillRect/>
          </a:stretch>
        </p:blipFill>
        <p:spPr bwMode="auto">
          <a:xfrm>
            <a:off x="1928813" y="4071938"/>
            <a:ext cx="4429125" cy="107156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a:lnSpc>
                <a:spcPct val="90000"/>
              </a:lnSpc>
              <a:buFont typeface="Wingdings" pitchFamily="2" charset="2"/>
              <a:buChar char="Ø"/>
            </a:pPr>
            <a:r>
              <a:rPr lang="en-US" altLang="zh-CN" sz="2500">
                <a:solidFill>
                  <a:srgbClr val="1E1C11"/>
                </a:solidFill>
                <a:ea typeface="SimSun" pitchFamily="2" charset="-122"/>
              </a:rPr>
              <a:t>cloud computing can potentially save energy</a:t>
            </a:r>
          </a:p>
          <a:p>
            <a:pPr>
              <a:lnSpc>
                <a:spcPct val="90000"/>
              </a:lnSpc>
              <a:buFont typeface="Wingdings 3" pitchFamily="18" charset="2"/>
              <a:buNone/>
            </a:pPr>
            <a:r>
              <a:rPr lang="en-US" altLang="zh-CN" sz="2500">
                <a:solidFill>
                  <a:srgbClr val="1E1C11"/>
                </a:solidFill>
                <a:ea typeface="SimSun" pitchFamily="2" charset="-122"/>
              </a:rPr>
              <a:t>for mobile users.</a:t>
            </a:r>
          </a:p>
          <a:p>
            <a:pPr>
              <a:lnSpc>
                <a:spcPct val="90000"/>
              </a:lnSpc>
              <a:buFont typeface="Wingdings" pitchFamily="2" charset="2"/>
              <a:buChar char="Ø"/>
            </a:pPr>
            <a:r>
              <a:rPr lang="en-US" altLang="zh-CN" sz="2500">
                <a:solidFill>
                  <a:srgbClr val="1E1C11"/>
                </a:solidFill>
                <a:ea typeface="SimSun" pitchFamily="2" charset="-122"/>
              </a:rPr>
              <a:t>not all applications are energy</a:t>
            </a:r>
          </a:p>
          <a:p>
            <a:pPr>
              <a:lnSpc>
                <a:spcPct val="90000"/>
              </a:lnSpc>
              <a:buFont typeface="Wingdings 3" pitchFamily="18" charset="2"/>
              <a:buNone/>
            </a:pPr>
            <a:r>
              <a:rPr lang="en-US" altLang="zh-CN" sz="2500">
                <a:solidFill>
                  <a:srgbClr val="1E1C11"/>
                </a:solidFill>
                <a:ea typeface="SimSun" pitchFamily="2" charset="-122"/>
              </a:rPr>
              <a:t>efficient when migrated to the cloud. </a:t>
            </a:r>
          </a:p>
          <a:p>
            <a:pPr>
              <a:lnSpc>
                <a:spcPct val="90000"/>
              </a:lnSpc>
              <a:buFont typeface="Wingdings" pitchFamily="2" charset="2"/>
              <a:buChar char="Ø"/>
            </a:pPr>
            <a:r>
              <a:rPr lang="en-US" altLang="zh-CN" sz="2500">
                <a:solidFill>
                  <a:srgbClr val="1E1C11"/>
                </a:solidFill>
                <a:ea typeface="SimSun" pitchFamily="2" charset="-122"/>
              </a:rPr>
              <a:t>cloud computing services would be</a:t>
            </a:r>
          </a:p>
          <a:p>
            <a:pPr>
              <a:lnSpc>
                <a:spcPct val="90000"/>
              </a:lnSpc>
              <a:buFont typeface="Wingdings 3" pitchFamily="18" charset="2"/>
              <a:buNone/>
            </a:pPr>
            <a:r>
              <a:rPr lang="en-US" altLang="zh-CN" sz="2500">
                <a:solidFill>
                  <a:srgbClr val="1E1C11"/>
                </a:solidFill>
                <a:ea typeface="SimSun" pitchFamily="2" charset="-122"/>
              </a:rPr>
              <a:t>significantly different from cloud services for</a:t>
            </a:r>
          </a:p>
          <a:p>
            <a:pPr>
              <a:lnSpc>
                <a:spcPct val="90000"/>
              </a:lnSpc>
              <a:buFont typeface="Wingdings 3" pitchFamily="18" charset="2"/>
              <a:buNone/>
            </a:pPr>
            <a:r>
              <a:rPr lang="en-US" altLang="zh-CN" sz="2500">
                <a:solidFill>
                  <a:srgbClr val="1E1C11"/>
                </a:solidFill>
                <a:ea typeface="SimSun" pitchFamily="2" charset="-122"/>
              </a:rPr>
              <a:t>desktops because they must offer energy</a:t>
            </a:r>
          </a:p>
          <a:p>
            <a:pPr>
              <a:lnSpc>
                <a:spcPct val="90000"/>
              </a:lnSpc>
              <a:buFont typeface="Wingdings 3" pitchFamily="18" charset="2"/>
              <a:buNone/>
            </a:pPr>
            <a:r>
              <a:rPr lang="en-US" altLang="zh-CN" sz="2500">
                <a:solidFill>
                  <a:srgbClr val="1E1C11"/>
                </a:solidFill>
                <a:ea typeface="SimSun" pitchFamily="2" charset="-122"/>
              </a:rPr>
              <a:t>savings. </a:t>
            </a:r>
          </a:p>
          <a:p>
            <a:pPr>
              <a:lnSpc>
                <a:spcPct val="90000"/>
              </a:lnSpc>
              <a:buFont typeface="Wingdings" pitchFamily="2" charset="2"/>
              <a:buChar char="Ø"/>
            </a:pPr>
            <a:r>
              <a:rPr lang="en-US" altLang="zh-CN" sz="2500">
                <a:solidFill>
                  <a:srgbClr val="1E1C11"/>
                </a:solidFill>
                <a:ea typeface="SimSun" pitchFamily="2" charset="-122"/>
              </a:rPr>
              <a:t>The services should consider the energy</a:t>
            </a:r>
          </a:p>
          <a:p>
            <a:pPr>
              <a:lnSpc>
                <a:spcPct val="90000"/>
              </a:lnSpc>
              <a:buFont typeface="Wingdings 3" pitchFamily="18" charset="2"/>
              <a:buNone/>
            </a:pPr>
            <a:r>
              <a:rPr lang="en-US" altLang="zh-CN" sz="2500">
                <a:solidFill>
                  <a:srgbClr val="1E1C11"/>
                </a:solidFill>
                <a:ea typeface="SimSun" pitchFamily="2" charset="-122"/>
              </a:rPr>
              <a:t>overhead for privacy, security, reliability,</a:t>
            </a:r>
          </a:p>
          <a:p>
            <a:pPr>
              <a:lnSpc>
                <a:spcPct val="90000"/>
              </a:lnSpc>
              <a:buFont typeface="Wingdings 3" pitchFamily="18" charset="2"/>
              <a:buNone/>
            </a:pPr>
            <a:r>
              <a:rPr lang="en-US" altLang="zh-CN" sz="2500">
                <a:solidFill>
                  <a:srgbClr val="1E1C11"/>
                </a:solidFill>
                <a:ea typeface="SimSun" pitchFamily="2" charset="-122"/>
              </a:rPr>
              <a:t>and data communication before offloading. </a:t>
            </a:r>
            <a:endParaRPr lang="zh-CN" altLang="en-US" sz="2500">
              <a:solidFill>
                <a:srgbClr val="1E1C11"/>
              </a:solidFill>
              <a:ea typeface="SimSun" pitchFamily="2"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Conclusion</a:t>
            </a:r>
            <a:endParaRPr lang="zh-CN" altLang="en-US" dirty="0">
              <a:ea typeface="+mj-ea"/>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a:buFont typeface="Wingdings 3" charset="2"/>
              <a:buNone/>
              <a:defRPr/>
            </a:pPr>
            <a:endParaRPr lang="zh-CN" altLang="en-US">
              <a:ea typeface="宋体" charset="-122"/>
              <a:cs typeface="宋体" charset="-122"/>
            </a:endParaRPr>
          </a:p>
        </p:txBody>
      </p:sp>
      <p:sp>
        <p:nvSpPr>
          <p:cNvPr id="3" name="标题 2"/>
          <p:cNvSpPr>
            <a:spLocks noGrp="1"/>
          </p:cNvSpPr>
          <p:nvPr>
            <p:ph type="title"/>
          </p:nvPr>
        </p:nvSpPr>
        <p:spPr/>
        <p:txBody>
          <a:bodyPr rtlCol="0">
            <a:scene3d>
              <a:camera prst="orthographicFront"/>
              <a:lightRig rig="soft" dir="t"/>
            </a:scene3d>
            <a:sp3d prstMaterial="softEdge">
              <a:bevelT w="25400" h="25400"/>
            </a:sp3d>
          </a:bodyPr>
          <a:lstStyle/>
          <a:p>
            <a:pPr fontAlgn="auto">
              <a:spcAft>
                <a:spcPts val="0"/>
              </a:spcAft>
              <a:defRPr/>
            </a:pPr>
            <a:r>
              <a:rPr lang="en-US" altLang="zh-CN" dirty="0">
                <a:ea typeface="+mj-ea"/>
                <a:cs typeface="+mj-cs"/>
              </a:rPr>
              <a:t>Conclusion</a:t>
            </a:r>
            <a:endParaRPr lang="zh-CN" altLang="en-US" dirty="0">
              <a:ea typeface="+mj-ea"/>
              <a:cs typeface="+mj-cs"/>
            </a:endParaRPr>
          </a:p>
        </p:txBody>
      </p:sp>
      <p:pic>
        <p:nvPicPr>
          <p:cNvPr id="161796" name="Picture 2" descr="C:\Documents and Settings\Dandy\桌面\1.bmp"/>
          <p:cNvPicPr>
            <a:picLocks noChangeAspect="1" noChangeArrowheads="1"/>
          </p:cNvPicPr>
          <p:nvPr/>
        </p:nvPicPr>
        <p:blipFill>
          <a:blip r:embed="rId2"/>
          <a:srcRect/>
          <a:stretch>
            <a:fillRect/>
          </a:stretch>
        </p:blipFill>
        <p:spPr bwMode="auto">
          <a:xfrm>
            <a:off x="500063" y="1500188"/>
            <a:ext cx="8143875" cy="450056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a:t>
            </a:r>
            <a:br>
              <a:rPr lang="en-US">
                <a:solidFill>
                  <a:srgbClr val="1E1C11"/>
                </a:solidFill>
                <a:ea typeface="ＭＳ Ｐゴシック" pitchFamily="34" charset="-128"/>
              </a:rPr>
            </a:br>
            <a:r>
              <a:rPr lang="en-US">
                <a:solidFill>
                  <a:srgbClr val="1E1C11"/>
                </a:solidFill>
                <a:ea typeface="ＭＳ Ｐゴシック" pitchFamily="34" charset="-128"/>
              </a:rPr>
              <a:t>Access Control (Cont.)</a:t>
            </a:r>
          </a:p>
        </p:txBody>
      </p:sp>
      <p:sp>
        <p:nvSpPr>
          <p:cNvPr id="104451" name="Slide Number Placeholder 3"/>
          <p:cNvSpPr>
            <a:spLocks noGrp="1"/>
          </p:cNvSpPr>
          <p:nvPr>
            <p:ph type="sldNum" sz="quarter" idx="10"/>
          </p:nvPr>
        </p:nvSpPr>
        <p:spPr bwMode="auto">
          <a:noFill/>
          <a:ln>
            <a:miter lim="800000"/>
            <a:headEnd/>
            <a:tailEnd/>
          </a:ln>
        </p:spPr>
        <p:txBody>
          <a:bodyPr/>
          <a:lstStyle/>
          <a:p>
            <a:fld id="{B351305D-5316-43F9-A274-F1FBF081B7E8}" type="slidenum">
              <a:rPr lang="en-US"/>
              <a:pPr/>
              <a:t>6</a:t>
            </a:fld>
            <a:endParaRPr lang="en-US"/>
          </a:p>
        </p:txBody>
      </p:sp>
      <p:sp>
        <p:nvSpPr>
          <p:cNvPr id="104452" name="Rectangle 3"/>
          <p:cNvSpPr txBox="1">
            <a:spLocks noChangeArrowheads="1"/>
          </p:cNvSpPr>
          <p:nvPr/>
        </p:nvSpPr>
        <p:spPr bwMode="auto">
          <a:xfrm>
            <a:off x="457200" y="1447800"/>
            <a:ext cx="8229600" cy="5059363"/>
          </a:xfrm>
          <a:prstGeom prst="rect">
            <a:avLst/>
          </a:prstGeom>
          <a:noFill/>
          <a:ln w="9525">
            <a:noFill/>
            <a:miter lim="800000"/>
            <a:headEnd/>
            <a:tailEnd/>
          </a:ln>
        </p:spPr>
        <p:txBody>
          <a:bodyPr/>
          <a:lstStyle/>
          <a:p>
            <a:pPr marL="342900" indent="-342900">
              <a:lnSpc>
                <a:spcPct val="80000"/>
              </a:lnSpc>
              <a:spcBef>
                <a:spcPct val="20000"/>
              </a:spcBef>
              <a:buFont typeface="Arial" pitchFamily="34" charset="0"/>
              <a:buChar char="•"/>
            </a:pPr>
            <a:r>
              <a:rPr lang="en-US" sz="2400">
                <a:solidFill>
                  <a:srgbClr val="1E1C11"/>
                </a:solidFill>
                <a:latin typeface="Comic Sans MS" pitchFamily="66" charset="0"/>
              </a:rPr>
              <a:t>Consumer-managed access control </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Consumer retains decision-making process to retain some control, requiring less trust of the provider (i.e. PDP is in consumer’s domain)</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Should be at least as secure as the traditional access control model. </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Facebook and Google Apps do this to some degree, but not enough control</a:t>
            </a:r>
          </a:p>
          <a:p>
            <a:pPr marL="742950" lvl="1" indent="-285750">
              <a:lnSpc>
                <a:spcPct val="80000"/>
              </a:lnSpc>
              <a:spcBef>
                <a:spcPct val="20000"/>
              </a:spcBef>
              <a:buFont typeface="Arial" pitchFamily="34" charset="0"/>
              <a:buChar char="–"/>
            </a:pPr>
            <a:r>
              <a:rPr lang="en-US" sz="2400">
                <a:solidFill>
                  <a:srgbClr val="1E1C11"/>
                </a:solidFill>
                <a:latin typeface="Comic Sans MS" pitchFamily="66" charset="0"/>
              </a:rPr>
              <a:t>Applicability to privacy of patient health records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
          <p:cNvSpPr>
            <a:spLocks noGrp="1" noChangeArrowheads="1"/>
          </p:cNvSpPr>
          <p:nvPr>
            <p:ph type="ctrTitle"/>
          </p:nvPr>
        </p:nvSpPr>
        <p:spPr>
          <a:xfrm>
            <a:off x="762000" y="1600200"/>
            <a:ext cx="7607300" cy="1292225"/>
          </a:xfrm>
        </p:spPr>
        <p:txBody>
          <a:bodyPr lIns="0" tIns="0" rIns="0" bIns="0" anchor="t"/>
          <a:lstStyle/>
          <a:p>
            <a:pPr>
              <a:lnSpc>
                <a:spcPct val="95000"/>
              </a:lnSpc>
            </a:pPr>
            <a:r>
              <a:rPr lang="en-US" sz="4300">
                <a:solidFill>
                  <a:srgbClr val="000000"/>
                </a:solidFill>
                <a:latin typeface="Arial" pitchFamily="34" charset="0"/>
                <a:ea typeface="ＭＳ Ｐゴシック" pitchFamily="34" charset="-128"/>
              </a:rPr>
              <a:t>Bandwidth Measurements for VMs in Cloud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MOTIVATION</a:t>
            </a:r>
          </a:p>
        </p:txBody>
      </p:sp>
      <p:sp>
        <p:nvSpPr>
          <p:cNvPr id="3074" name="Rectangle 2"/>
          <p:cNvSpPr>
            <a:spLocks noGrp="1" noChangeArrowheads="1"/>
          </p:cNvSpPr>
          <p:nvPr>
            <p:ph type="body" idx="1"/>
          </p:nvPr>
        </p:nvSpPr>
        <p:spPr>
          <a:xfrm>
            <a:off x="234950" y="1641475"/>
            <a:ext cx="8674100" cy="4930775"/>
          </a:xfrm>
        </p:spPr>
        <p:txBody>
          <a:bodyPr lIns="0" tIns="0" rIns="0" bIns="0">
            <a:normAutofit/>
          </a:bodyPr>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Many applications are being deployed in cloud to leverage the scalability provided by the cloud providers.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Tools provided by the cloud providers do not give performance metrics from the network perspective.</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Network topology is not exposed to the cloud users and the applications consider all network links to be homogeneous.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Metrics such as available bandwidth, latency etc. will be more useful to the cloud users.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r>
              <a:rPr lang="en-US">
                <a:solidFill>
                  <a:srgbClr val="000000"/>
                </a:solidFill>
                <a:latin typeface="Arial" pitchFamily="34" charset="0"/>
                <a:ea typeface="ＭＳ Ｐゴシック" pitchFamily="34" charset="-128"/>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Experimental Evaluation</a:t>
            </a:r>
          </a:p>
        </p:txBody>
      </p:sp>
      <p:sp>
        <p:nvSpPr>
          <p:cNvPr id="4098" name="Rectangle 2"/>
          <p:cNvSpPr>
            <a:spLocks noGrp="1" noChangeArrowheads="1"/>
          </p:cNvSpPr>
          <p:nvPr>
            <p:ph type="body" idx="1"/>
          </p:nvPr>
        </p:nvSpPr>
        <p:spPr>
          <a:xfrm>
            <a:off x="234950" y="1641475"/>
            <a:ext cx="8674100" cy="4930775"/>
          </a:xfrm>
        </p:spPr>
        <p:txBody>
          <a:bodyPr lIns="0" tIns="0" rIns="0" bIns="0">
            <a:normAutofit/>
          </a:bodyPr>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Set up</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19 EC2 small instances (US East)</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342 links between VMs</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Ubuntu 10.04 server version</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 Centralized Scheduler for starting Iperf clients</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Predefined serialized schedule file at each VM instance.</a:t>
            </a:r>
            <a:endParaRPr lang="en-US">
              <a:solidFill>
                <a:srgbClr val="1E1C11"/>
              </a:solidFill>
              <a:ea typeface="ＭＳ Ｐゴシック" pitchFamily="34" charset="-128"/>
            </a:endParaRPr>
          </a:p>
          <a:p>
            <a:pPr marL="771525" lvl="2" indent="-257175">
              <a:lnSpc>
                <a:spcPct val="95000"/>
              </a:lnSpc>
              <a:spcBef>
                <a:spcPct val="0"/>
              </a:spcBef>
              <a:buClr>
                <a:srgbClr val="000000"/>
              </a:buClr>
              <a:buSzPct val="80000"/>
              <a:buFont typeface="Courier New" pitchFamily="49" charset="0"/>
              <a:buChar char="o"/>
            </a:pPr>
            <a:r>
              <a:rPr lang="en-US">
                <a:solidFill>
                  <a:srgbClr val="000000"/>
                </a:solidFill>
                <a:latin typeface="Arial" pitchFamily="34" charset="0"/>
                <a:ea typeface="ＭＳ Ｐゴシック" pitchFamily="34" charset="-128"/>
              </a:rPr>
              <a:t>Schedule file contains a time stamp along with the nodes that should communicate for a single reading.</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0" indent="0">
              <a:lnSpc>
                <a:spcPct val="95000"/>
              </a:lnSpc>
              <a:spcBef>
                <a:spcPct val="0"/>
              </a:spcBef>
              <a:buFont typeface="Arial" pitchFamily="34" charset="0"/>
              <a:buNone/>
            </a:pPr>
            <a:r>
              <a:rPr lang="en-US">
                <a:solidFill>
                  <a:srgbClr val="000000"/>
                </a:solidFill>
                <a:latin typeface="Arial" pitchFamily="34" charset="0"/>
                <a:ea typeface="ＭＳ Ｐゴシック" pitchFamily="34" charset="-128"/>
              </a:rPr>
              <a:t>* Iperf - Network testing tool to measure the network        </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r>
              <a:rPr lang="en-US">
                <a:solidFill>
                  <a:srgbClr val="000000"/>
                </a:solidFill>
                <a:latin typeface="Arial" pitchFamily="34" charset="0"/>
                <a:ea typeface="ＭＳ Ｐゴシック" pitchFamily="34" charset="-128"/>
              </a:rPr>
              <a:t>             throughput between end hosts.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Experimental Evaluation</a:t>
            </a:r>
          </a:p>
        </p:txBody>
      </p:sp>
      <p:sp>
        <p:nvSpPr>
          <p:cNvPr id="5122" name="Rectangle 2"/>
          <p:cNvSpPr>
            <a:spLocks noGrp="1" noChangeArrowheads="1"/>
          </p:cNvSpPr>
          <p:nvPr>
            <p:ph type="body" idx="1"/>
          </p:nvPr>
        </p:nvSpPr>
        <p:spPr>
          <a:xfrm>
            <a:off x="222250" y="1646238"/>
            <a:ext cx="8699500" cy="4937125"/>
          </a:xfrm>
        </p:spPr>
        <p:txBody>
          <a:bodyPr lIns="0" tIns="0" rIns="0" bIns="0">
            <a:normAutofit/>
          </a:bodyPr>
          <a:lstStyle/>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Iperf takes 6 seconds to get a reading for a single link.</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Each round of measurement takes around 30 minutes for finding available bandwidth for all 342 links.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Total 5 rounds in total</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Throughput matrix: Matrix containing estimated values for available bandwidth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Bandwidth Estimation</a:t>
            </a:r>
          </a:p>
        </p:txBody>
      </p:sp>
      <p:sp>
        <p:nvSpPr>
          <p:cNvPr id="166915" name="Rectangle 2"/>
          <p:cNvSpPr>
            <a:spLocks noGrp="1" noChangeArrowheads="1"/>
          </p:cNvSpPr>
          <p:nvPr>
            <p:ph type="body" sz="half" idx="1"/>
          </p:nvPr>
        </p:nvSpPr>
        <p:spPr>
          <a:xfrm>
            <a:off x="222250" y="1646238"/>
            <a:ext cx="4127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CDF of link bandwidth estimation for all the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Used throughput matrix having estimated 342 values.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All links in clouds are not homogeneous.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Only 10% of the links have available bandwidth less than 400Mbps. </a:t>
            </a:r>
          </a:p>
        </p:txBody>
      </p:sp>
      <p:sp>
        <p:nvSpPr>
          <p:cNvPr id="166916"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6917" name="Picture 5"/>
          <p:cNvPicPr>
            <a:picLocks noChangeAspect="1" noChangeArrowheads="1"/>
          </p:cNvPicPr>
          <p:nvPr/>
        </p:nvPicPr>
        <p:blipFill>
          <a:blip r:embed="rId2"/>
          <a:srcRect/>
          <a:stretch>
            <a:fillRect/>
          </a:stretch>
        </p:blipFill>
        <p:spPr bwMode="auto">
          <a:xfrm>
            <a:off x="4479925" y="1579563"/>
            <a:ext cx="4260850" cy="4557712"/>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Bandwidth Variation Estimation</a:t>
            </a:r>
          </a:p>
        </p:txBody>
      </p:sp>
      <p:sp>
        <p:nvSpPr>
          <p:cNvPr id="167939" name="Rectangle 2"/>
          <p:cNvSpPr>
            <a:spLocks noGrp="1" noChangeArrowheads="1"/>
          </p:cNvSpPr>
          <p:nvPr>
            <p:ph type="body" sz="half" idx="1"/>
          </p:nvPr>
        </p:nvSpPr>
        <p:spPr>
          <a:xfrm>
            <a:off x="234950" y="1641475"/>
            <a:ext cx="4116388" cy="493077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CDF of link bandwidth variation across all the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Bandwidth range of a link defined as the difference between the max and min value across all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For most of the links, bandwidth is consistent across time. Only 20% links have variation of more than 200 Mbps. </a:t>
            </a:r>
          </a:p>
        </p:txBody>
      </p:sp>
      <p:sp>
        <p:nvSpPr>
          <p:cNvPr id="167940"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7941" name="Picture 5"/>
          <p:cNvPicPr>
            <a:picLocks noChangeAspect="1" noChangeArrowheads="1"/>
          </p:cNvPicPr>
          <p:nvPr/>
        </p:nvPicPr>
        <p:blipFill>
          <a:blip r:embed="rId2"/>
          <a:srcRect/>
          <a:stretch>
            <a:fillRect/>
          </a:stretch>
        </p:blipFill>
        <p:spPr bwMode="auto">
          <a:xfrm>
            <a:off x="4664075" y="1763713"/>
            <a:ext cx="4102100" cy="4522787"/>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
          <p:cNvSpPr>
            <a:spLocks noGrp="1" noChangeArrowheads="1"/>
          </p:cNvSpPr>
          <p:nvPr>
            <p:ph type="title"/>
          </p:nvPr>
        </p:nvSpPr>
        <p:spPr>
          <a:xfrm>
            <a:off x="222250" y="274638"/>
            <a:ext cx="8699500" cy="822325"/>
          </a:xfrm>
        </p:spPr>
        <p:txBody>
          <a:bodyPr lIns="0" tIns="0" rIns="0" bIns="0" anchor="t"/>
          <a:lstStyle/>
          <a:p>
            <a:pPr algn="l">
              <a:lnSpc>
                <a:spcPct val="95000"/>
              </a:lnSpc>
            </a:pPr>
            <a:r>
              <a:rPr lang="en-US" sz="3900">
                <a:solidFill>
                  <a:srgbClr val="000000"/>
                </a:solidFill>
                <a:latin typeface="Arial" pitchFamily="34" charset="0"/>
                <a:ea typeface="ＭＳ Ｐゴシック" pitchFamily="34" charset="-128"/>
              </a:rPr>
              <a:t>Virtual Machine Performance</a:t>
            </a:r>
          </a:p>
        </p:txBody>
      </p:sp>
      <p:sp>
        <p:nvSpPr>
          <p:cNvPr id="168963" name="Rectangle 2"/>
          <p:cNvSpPr>
            <a:spLocks noGrp="1" noChangeArrowheads="1"/>
          </p:cNvSpPr>
          <p:nvPr>
            <p:ph type="body" sz="half" idx="1"/>
          </p:nvPr>
        </p:nvSpPr>
        <p:spPr>
          <a:xfrm>
            <a:off x="222250" y="1646238"/>
            <a:ext cx="4127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available download/upload bandwidth of all machines for a single round</a:t>
            </a:r>
            <a:endParaRPr lang="en-US">
              <a:ea typeface="ＭＳ Ｐゴシック" pitchFamily="34" charset="-128"/>
            </a:endParaRPr>
          </a:p>
          <a:p>
            <a:pPr marL="0" indent="0">
              <a:lnSpc>
                <a:spcPct val="95000"/>
              </a:lnSpc>
              <a:spcBef>
                <a:spcPct val="0"/>
              </a:spcBef>
              <a:buFont typeface="Arial" pitchFamily="34" charset="0"/>
              <a:buNone/>
            </a:pPr>
            <a:endParaRPr lang="en-US" sz="2400">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Almost all the machines have average available bandwidth more than 400 Mbps. </a:t>
            </a:r>
          </a:p>
        </p:txBody>
      </p:sp>
      <p:sp>
        <p:nvSpPr>
          <p:cNvPr id="168964"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8965" name="Picture 5"/>
          <p:cNvPicPr>
            <a:picLocks noChangeAspect="1" noChangeArrowheads="1"/>
          </p:cNvPicPr>
          <p:nvPr/>
        </p:nvPicPr>
        <p:blipFill>
          <a:blip r:embed="rId2"/>
          <a:srcRect/>
          <a:stretch>
            <a:fillRect/>
          </a:stretch>
        </p:blipFill>
        <p:spPr bwMode="auto">
          <a:xfrm>
            <a:off x="4664075" y="1489075"/>
            <a:ext cx="3948113" cy="47815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
          <p:cNvSpPr>
            <a:spLocks noGrp="1" noChangeArrowheads="1"/>
          </p:cNvSpPr>
          <p:nvPr>
            <p:ph type="title"/>
          </p:nvPr>
        </p:nvSpPr>
        <p:spPr>
          <a:xfrm>
            <a:off x="222250" y="274638"/>
            <a:ext cx="8699500" cy="822325"/>
          </a:xfrm>
        </p:spPr>
        <p:txBody>
          <a:bodyPr lIns="0" tIns="0" rIns="0" bIns="0" anchor="t"/>
          <a:lstStyle/>
          <a:p>
            <a:pPr algn="l">
              <a:lnSpc>
                <a:spcPct val="95000"/>
              </a:lnSpc>
            </a:pPr>
            <a:r>
              <a:rPr lang="en-US" sz="3900">
                <a:solidFill>
                  <a:srgbClr val="000000"/>
                </a:solidFill>
                <a:latin typeface="Arial" pitchFamily="34" charset="0"/>
                <a:ea typeface="ＭＳ Ｐゴシック" pitchFamily="34" charset="-128"/>
              </a:rPr>
              <a:t>Virtual Machine Performance</a:t>
            </a:r>
          </a:p>
        </p:txBody>
      </p:sp>
      <p:sp>
        <p:nvSpPr>
          <p:cNvPr id="169987" name="Rectangle 2"/>
          <p:cNvSpPr>
            <a:spLocks noGrp="1" noChangeArrowheads="1"/>
          </p:cNvSpPr>
          <p:nvPr>
            <p:ph type="body" sz="half" idx="1"/>
          </p:nvPr>
        </p:nvSpPr>
        <p:spPr>
          <a:xfrm>
            <a:off x="222250" y="1646238"/>
            <a:ext cx="4127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Shows the average available download/ upload bandwidth and its range for each machine across all rounds.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Almost all the machines have average download/ upload bandwidth more than 400 Mbps.</a:t>
            </a:r>
            <a:endParaRPr lang="en-US">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Some VMs (1, 4, 7) have large available bandwidth variation.</a:t>
            </a:r>
          </a:p>
        </p:txBody>
      </p:sp>
      <p:sp>
        <p:nvSpPr>
          <p:cNvPr id="169988" name="Rectangle 3"/>
          <p:cNvSpPr>
            <a:spLocks noGrp="1" noChangeArrowheads="1"/>
          </p:cNvSpPr>
          <p:nvPr>
            <p:ph type="body" sz="half" idx="2"/>
          </p:nvPr>
        </p:nvSpPr>
        <p:spPr>
          <a:xfrm>
            <a:off x="4794250" y="1646238"/>
            <a:ext cx="4127500" cy="4937125"/>
          </a:xfrm>
        </p:spPr>
        <p:txBody>
          <a:bodyPr lIns="0" tIns="0" rIns="0" bIns="0"/>
          <a:lstStyle/>
          <a:p>
            <a:pPr marL="0" indent="0">
              <a:lnSpc>
                <a:spcPct val="95000"/>
              </a:lnSpc>
              <a:spcBef>
                <a:spcPct val="0"/>
              </a:spcBef>
              <a:buFont typeface="Arial" pitchFamily="34" charset="0"/>
              <a:buNone/>
            </a:pPr>
            <a:r>
              <a:rPr lang="en-US" sz="2400">
                <a:solidFill>
                  <a:srgbClr val="000000"/>
                </a:solidFill>
                <a:latin typeface="Arial" pitchFamily="34" charset="0"/>
                <a:ea typeface="ＭＳ Ｐゴシック" pitchFamily="34" charset="-128"/>
              </a:rPr>
              <a:t> </a:t>
            </a:r>
          </a:p>
        </p:txBody>
      </p:sp>
      <p:pic>
        <p:nvPicPr>
          <p:cNvPr id="169989" name="Picture 5"/>
          <p:cNvPicPr>
            <a:picLocks noChangeAspect="1" noChangeArrowheads="1"/>
          </p:cNvPicPr>
          <p:nvPr/>
        </p:nvPicPr>
        <p:blipFill>
          <a:blip r:embed="rId2"/>
          <a:srcRect/>
          <a:stretch>
            <a:fillRect/>
          </a:stretch>
        </p:blipFill>
        <p:spPr bwMode="auto">
          <a:xfrm>
            <a:off x="4297363" y="2128838"/>
            <a:ext cx="4430712" cy="421957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CONCLUSIONS</a:t>
            </a:r>
          </a:p>
        </p:txBody>
      </p:sp>
      <p:sp>
        <p:nvSpPr>
          <p:cNvPr id="21507" name="Rectangle 2"/>
          <p:cNvSpPr>
            <a:spLocks noGrp="1" noChangeArrowheads="1"/>
          </p:cNvSpPr>
          <p:nvPr>
            <p:ph type="body" idx="1"/>
          </p:nvPr>
        </p:nvSpPr>
        <p:spPr>
          <a:xfrm>
            <a:off x="222250" y="1646238"/>
            <a:ext cx="8699500" cy="4937125"/>
          </a:xfrm>
        </p:spPr>
        <p:txBody>
          <a:bodyPr lIns="0" tIns="0" rIns="0" bIns="0"/>
          <a:lstStyle/>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Focussed on available bandwidth metric between each pair of VM instances.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Amazon EC2 data center is optimally utilized with ample available bandwidth for almost all VMs.</a:t>
            </a:r>
            <a:endParaRPr lang="en-US">
              <a:solidFill>
                <a:srgbClr val="1E1C11"/>
              </a:solidFill>
              <a:ea typeface="ＭＳ Ｐゴシック" pitchFamily="34" charset="-128"/>
            </a:endParaRPr>
          </a:p>
          <a:p>
            <a:pPr marL="0" indent="0">
              <a:lnSpc>
                <a:spcPct val="95000"/>
              </a:lnSpc>
              <a:spcBef>
                <a:spcPct val="0"/>
              </a:spcBef>
              <a:buFont typeface="Arial" pitchFamily="34" charset="0"/>
              <a:buNone/>
            </a:pPr>
            <a:endParaRPr lang="en-US">
              <a:solidFill>
                <a:srgbClr val="000000"/>
              </a:solidFill>
              <a:latin typeface="Arial" pitchFamily="34" charset="0"/>
              <a:ea typeface="ＭＳ Ｐゴシック" pitchFamily="34" charset="-128"/>
            </a:endParaRPr>
          </a:p>
          <a:p>
            <a:pPr marL="411163" lvl="1" indent="-307975">
              <a:lnSpc>
                <a:spcPct val="95000"/>
              </a:lnSpc>
              <a:spcBef>
                <a:spcPct val="0"/>
              </a:spcBef>
              <a:buClr>
                <a:srgbClr val="000000"/>
              </a:buClr>
              <a:buFontTx/>
              <a:buChar char="•"/>
            </a:pPr>
            <a:r>
              <a:rPr lang="en-US">
                <a:solidFill>
                  <a:srgbClr val="000000"/>
                </a:solidFill>
                <a:latin typeface="Arial" pitchFamily="34" charset="0"/>
                <a:ea typeface="ＭＳ Ｐゴシック" pitchFamily="34" charset="-128"/>
              </a:rPr>
              <a:t>Some</a:t>
            </a:r>
            <a:r>
              <a:rPr lang="en-US" i="1">
                <a:solidFill>
                  <a:srgbClr val="000000"/>
                </a:solidFill>
                <a:latin typeface="Arial" pitchFamily="34" charset="0"/>
                <a:ea typeface="ＭＳ Ｐゴシック" pitchFamily="34" charset="-128"/>
              </a:rPr>
              <a:t> </a:t>
            </a:r>
            <a:r>
              <a:rPr lang="en-US">
                <a:solidFill>
                  <a:srgbClr val="000000"/>
                </a:solidFill>
                <a:latin typeface="Arial" pitchFamily="34" charset="0"/>
                <a:ea typeface="ＭＳ Ｐゴシック" pitchFamily="34" charset="-128"/>
              </a:rPr>
              <a:t>badly performing VMs can be pointed out based on the large variation in the available upload/download bandwidth and can be replaced with new VMs.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
          <p:cNvSpPr>
            <a:spLocks noGrp="1" noChangeArrowheads="1"/>
          </p:cNvSpPr>
          <p:nvPr>
            <p:ph type="title"/>
          </p:nvPr>
        </p:nvSpPr>
        <p:spPr>
          <a:xfrm>
            <a:off x="222250" y="274638"/>
            <a:ext cx="8699500" cy="822325"/>
          </a:xfrm>
        </p:spPr>
        <p:txBody>
          <a:bodyPr lIns="0" tIns="0" rIns="0" bIns="0" anchor="t"/>
          <a:lstStyle/>
          <a:p>
            <a:pPr>
              <a:lnSpc>
                <a:spcPct val="95000"/>
              </a:lnSpc>
            </a:pPr>
            <a:r>
              <a:rPr lang="en-US" sz="3900">
                <a:solidFill>
                  <a:srgbClr val="000000"/>
                </a:solidFill>
                <a:latin typeface="Arial" pitchFamily="34" charset="0"/>
                <a:ea typeface="ＭＳ Ｐゴシック" pitchFamily="34" charset="-128"/>
              </a:rPr>
              <a:t>Future Work</a:t>
            </a:r>
          </a:p>
        </p:txBody>
      </p:sp>
      <p:sp>
        <p:nvSpPr>
          <p:cNvPr id="22531" name="Rectangle 2"/>
          <p:cNvSpPr>
            <a:spLocks noGrp="1" noChangeArrowheads="1"/>
          </p:cNvSpPr>
          <p:nvPr>
            <p:ph type="body" idx="1"/>
          </p:nvPr>
        </p:nvSpPr>
        <p:spPr>
          <a:xfrm>
            <a:off x="222250" y="1646238"/>
            <a:ext cx="8699500" cy="4937125"/>
          </a:xfrm>
        </p:spPr>
        <p:txBody>
          <a:bodyPr lIns="0" tIns="0" rIns="0" bIns="0"/>
          <a:lstStyle/>
          <a:p>
            <a:pPr marL="411163" lvl="1" indent="-307975">
              <a:lnSpc>
                <a:spcPct val="95000"/>
              </a:lnSpc>
              <a:spcBef>
                <a:spcPct val="0"/>
              </a:spcBef>
              <a:buClr>
                <a:srgbClr val="000000"/>
              </a:buClr>
              <a:buFontTx/>
              <a:buChar char="•"/>
              <a:defRPr/>
            </a:pPr>
            <a:r>
              <a:rPr lang="en-US">
                <a:solidFill>
                  <a:srgbClr val="000000"/>
                </a:solidFill>
                <a:latin typeface="Arial" charset="0"/>
              </a:rPr>
              <a:t>More performance metric such as latency etc. can be considered.</a:t>
            </a:r>
            <a:endParaRPr lang="en-US"/>
          </a:p>
          <a:p>
            <a:pPr marL="0" indent="0">
              <a:lnSpc>
                <a:spcPct val="95000"/>
              </a:lnSpc>
              <a:spcBef>
                <a:spcPct val="0"/>
              </a:spcBef>
              <a:buFont typeface="Arial" charset="0"/>
              <a:buNone/>
              <a:defRPr/>
            </a:pPr>
            <a:endParaRPr lang="en-US">
              <a:solidFill>
                <a:srgbClr val="000000"/>
              </a:solidFill>
              <a:latin typeface="Arial" charset="0"/>
            </a:endParaRPr>
          </a:p>
          <a:p>
            <a:pPr marL="411163" lvl="1" indent="-307975">
              <a:lnSpc>
                <a:spcPct val="95000"/>
              </a:lnSpc>
              <a:spcBef>
                <a:spcPct val="0"/>
              </a:spcBef>
              <a:buClr>
                <a:srgbClr val="000000"/>
              </a:buClr>
              <a:buFontTx/>
              <a:buChar char="•"/>
              <a:defRPr/>
            </a:pPr>
            <a:r>
              <a:rPr lang="en-US">
                <a:solidFill>
                  <a:srgbClr val="000000"/>
                </a:solidFill>
                <a:latin typeface="Arial" charset="0"/>
              </a:rPr>
              <a:t>These performance metrics can be used to improve the performance of applications running in the cloud.</a:t>
            </a:r>
            <a:endParaRPr lang="en-US"/>
          </a:p>
          <a:p>
            <a:pPr marL="0" indent="0">
              <a:lnSpc>
                <a:spcPct val="95000"/>
              </a:lnSpc>
              <a:spcBef>
                <a:spcPct val="0"/>
              </a:spcBef>
              <a:buFont typeface="Arial" charset="0"/>
              <a:buNone/>
              <a:defRPr/>
            </a:pPr>
            <a:endParaRPr lang="en-US">
              <a:solidFill>
                <a:srgbClr val="000000"/>
              </a:solidFill>
              <a:latin typeface="Arial" charset="0"/>
            </a:endParaRPr>
          </a:p>
          <a:p>
            <a:pPr marL="411163" lvl="1" indent="-307975">
              <a:lnSpc>
                <a:spcPct val="95000"/>
              </a:lnSpc>
              <a:spcBef>
                <a:spcPct val="0"/>
              </a:spcBef>
              <a:buClr>
                <a:srgbClr val="000000"/>
              </a:buClr>
              <a:buFontTx/>
              <a:buChar char="•"/>
              <a:defRPr/>
            </a:pPr>
            <a:r>
              <a:rPr lang="en-US">
                <a:solidFill>
                  <a:srgbClr val="000000"/>
                </a:solidFill>
                <a:latin typeface="Arial" charset="0"/>
              </a:rPr>
              <a:t>These performance metric tests can be run on large EC2 instances.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143000" y="2971800"/>
            <a:ext cx="990600" cy="2209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Comic Sans MS" pitchFamily="66" charset="0"/>
              </a:rPr>
              <a:t>PEP</a:t>
            </a:r>
          </a:p>
          <a:p>
            <a:pPr algn="ctr"/>
            <a:r>
              <a:rPr lang="en-US" sz="1000">
                <a:latin typeface="Comic Sans MS" pitchFamily="66" charset="0"/>
              </a:rPr>
              <a:t>(intercepts all </a:t>
            </a:r>
          </a:p>
          <a:p>
            <a:pPr algn="ctr"/>
            <a:r>
              <a:rPr lang="en-US" sz="1000">
                <a:latin typeface="Comic Sans MS" pitchFamily="66" charset="0"/>
              </a:rPr>
              <a:t>resource </a:t>
            </a:r>
          </a:p>
          <a:p>
            <a:pPr algn="ctr"/>
            <a:r>
              <a:rPr lang="en-US" sz="1000">
                <a:latin typeface="Comic Sans MS" pitchFamily="66" charset="0"/>
              </a:rPr>
              <a:t>access requests</a:t>
            </a:r>
          </a:p>
          <a:p>
            <a:pPr algn="ctr"/>
            <a:r>
              <a:rPr lang="en-US" sz="1000">
                <a:latin typeface="Comic Sans MS" pitchFamily="66" charset="0"/>
              </a:rPr>
              <a:t>from all client </a:t>
            </a:r>
          </a:p>
          <a:p>
            <a:pPr algn="ctr"/>
            <a:r>
              <a:rPr lang="en-US" sz="1000">
                <a:latin typeface="Comic Sans MS" pitchFamily="66" charset="0"/>
              </a:rPr>
              <a:t>domains)</a:t>
            </a:r>
          </a:p>
        </p:txBody>
      </p:sp>
      <p:sp>
        <p:nvSpPr>
          <p:cNvPr id="105475" name="Rectangle 3"/>
          <p:cNvSpPr>
            <a:spLocks noChangeArrowheads="1"/>
          </p:cNvSpPr>
          <p:nvPr/>
        </p:nvSpPr>
        <p:spPr bwMode="auto">
          <a:xfrm>
            <a:off x="6705600" y="3733800"/>
            <a:ext cx="762000" cy="1066800"/>
          </a:xfrm>
          <a:prstGeom prst="rect">
            <a:avLst/>
          </a:prstGeom>
          <a:solidFill>
            <a:schemeClr val="accent1"/>
          </a:solidFill>
          <a:ln w="9525">
            <a:solidFill>
              <a:schemeClr val="tx1"/>
            </a:solidFill>
            <a:miter lim="800000"/>
            <a:headEnd/>
            <a:tailEnd/>
          </a:ln>
        </p:spPr>
        <p:txBody>
          <a:bodyPr wrap="none" anchor="ctr"/>
          <a:lstStyle/>
          <a:p>
            <a:pPr algn="ctr">
              <a:lnSpc>
                <a:spcPct val="75000"/>
              </a:lnSpc>
            </a:pPr>
            <a:r>
              <a:rPr lang="en-US" sz="1400">
                <a:latin typeface="Comic Sans MS" pitchFamily="66" charset="0"/>
              </a:rPr>
              <a:t>PDP</a:t>
            </a:r>
          </a:p>
          <a:p>
            <a:pPr algn="ctr">
              <a:lnSpc>
                <a:spcPct val="75000"/>
              </a:lnSpc>
            </a:pPr>
            <a:r>
              <a:rPr lang="en-US" sz="900">
                <a:latin typeface="Comic Sans MS" pitchFamily="66" charset="0"/>
              </a:rPr>
              <a:t>for cloud </a:t>
            </a:r>
          </a:p>
          <a:p>
            <a:pPr algn="ctr">
              <a:lnSpc>
                <a:spcPct val="75000"/>
              </a:lnSpc>
            </a:pPr>
            <a:r>
              <a:rPr lang="en-US" sz="900">
                <a:latin typeface="Comic Sans MS" pitchFamily="66" charset="0"/>
              </a:rPr>
              <a:t>resource </a:t>
            </a:r>
          </a:p>
          <a:p>
            <a:pPr algn="ctr">
              <a:lnSpc>
                <a:spcPct val="75000"/>
              </a:lnSpc>
            </a:pPr>
            <a:r>
              <a:rPr lang="en-US" sz="900">
                <a:latin typeface="Comic Sans MS" pitchFamily="66" charset="0"/>
              </a:rPr>
              <a:t>on Domain A</a:t>
            </a:r>
          </a:p>
        </p:txBody>
      </p:sp>
      <p:sp>
        <p:nvSpPr>
          <p:cNvPr id="105476" name="Text Box 4"/>
          <p:cNvSpPr txBox="1">
            <a:spLocks noChangeArrowheads="1"/>
          </p:cNvSpPr>
          <p:nvPr/>
        </p:nvSpPr>
        <p:spPr bwMode="auto">
          <a:xfrm>
            <a:off x="6705600" y="2087563"/>
            <a:ext cx="2192338" cy="274637"/>
          </a:xfrm>
          <a:prstGeom prst="rect">
            <a:avLst/>
          </a:prstGeom>
          <a:noFill/>
          <a:ln w="9525">
            <a:noFill/>
            <a:miter lim="800000"/>
            <a:headEnd/>
            <a:tailEnd/>
          </a:ln>
        </p:spPr>
        <p:txBody>
          <a:bodyPr wrap="none">
            <a:spAutoFit/>
          </a:bodyPr>
          <a:lstStyle/>
          <a:p>
            <a:r>
              <a:rPr lang="en-US" sz="1200">
                <a:latin typeface="Comic Sans MS" pitchFamily="66" charset="0"/>
              </a:rPr>
              <a:t>Cloud Consumer in Domain B</a:t>
            </a:r>
          </a:p>
        </p:txBody>
      </p:sp>
      <p:sp>
        <p:nvSpPr>
          <p:cNvPr id="105477" name="AutoShape 5"/>
          <p:cNvSpPr>
            <a:spLocks noChangeArrowheads="1"/>
          </p:cNvSpPr>
          <p:nvPr/>
        </p:nvSpPr>
        <p:spPr bwMode="auto">
          <a:xfrm>
            <a:off x="8229600" y="4038600"/>
            <a:ext cx="762000" cy="838200"/>
          </a:xfrm>
          <a:prstGeom prst="flowChartMagneticDisk">
            <a:avLst/>
          </a:prstGeom>
          <a:solidFill>
            <a:schemeClr val="accent1"/>
          </a:solidFill>
          <a:ln w="9525">
            <a:solidFill>
              <a:schemeClr val="tx1"/>
            </a:solidFill>
            <a:round/>
            <a:headEnd/>
            <a:tailEnd/>
          </a:ln>
        </p:spPr>
        <p:txBody>
          <a:bodyPr wrap="none" anchor="ctr"/>
          <a:lstStyle/>
          <a:p>
            <a:pPr algn="ctr"/>
            <a:r>
              <a:rPr lang="en-US" sz="1200" b="1">
                <a:latin typeface="Comic Sans MS" pitchFamily="66" charset="0"/>
              </a:rPr>
              <a:t>ACM</a:t>
            </a:r>
          </a:p>
          <a:p>
            <a:pPr algn="ctr"/>
            <a:r>
              <a:rPr lang="en-US" sz="900">
                <a:latin typeface="Comic Sans MS" pitchFamily="66" charset="0"/>
              </a:rPr>
              <a:t>(XACML </a:t>
            </a:r>
          </a:p>
          <a:p>
            <a:pPr algn="ctr"/>
            <a:r>
              <a:rPr lang="en-US" sz="900">
                <a:latin typeface="Comic Sans MS" pitchFamily="66" charset="0"/>
              </a:rPr>
              <a:t>policies)</a:t>
            </a:r>
          </a:p>
        </p:txBody>
      </p:sp>
      <p:grpSp>
        <p:nvGrpSpPr>
          <p:cNvPr id="105478" name="Group 6"/>
          <p:cNvGrpSpPr>
            <a:grpSpLocks/>
          </p:cNvGrpSpPr>
          <p:nvPr/>
        </p:nvGrpSpPr>
        <p:grpSpPr bwMode="auto">
          <a:xfrm>
            <a:off x="2209800" y="1981200"/>
            <a:ext cx="457200" cy="4495800"/>
            <a:chOff x="1008" y="194"/>
            <a:chExt cx="669" cy="3694"/>
          </a:xfrm>
        </p:grpSpPr>
        <p:sp>
          <p:nvSpPr>
            <p:cNvPr id="105510" name="Arc 7"/>
            <p:cNvSpPr>
              <a:spLocks/>
            </p:cNvSpPr>
            <p:nvPr/>
          </p:nvSpPr>
          <p:spPr bwMode="auto">
            <a:xfrm>
              <a:off x="1008" y="194"/>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105511" name="Arc 8"/>
            <p:cNvSpPr>
              <a:spLocks/>
            </p:cNvSpPr>
            <p:nvPr/>
          </p:nvSpPr>
          <p:spPr bwMode="auto">
            <a:xfrm flipV="1">
              <a:off x="1008" y="1872"/>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grpSp>
      <p:grpSp>
        <p:nvGrpSpPr>
          <p:cNvPr id="105479" name="Group 9"/>
          <p:cNvGrpSpPr>
            <a:grpSpLocks/>
          </p:cNvGrpSpPr>
          <p:nvPr/>
        </p:nvGrpSpPr>
        <p:grpSpPr bwMode="auto">
          <a:xfrm flipH="1">
            <a:off x="6253163" y="1905000"/>
            <a:ext cx="376237" cy="4343400"/>
            <a:chOff x="1008" y="194"/>
            <a:chExt cx="669" cy="3694"/>
          </a:xfrm>
        </p:grpSpPr>
        <p:sp>
          <p:nvSpPr>
            <p:cNvPr id="105508" name="Arc 10"/>
            <p:cNvSpPr>
              <a:spLocks/>
            </p:cNvSpPr>
            <p:nvPr/>
          </p:nvSpPr>
          <p:spPr bwMode="auto">
            <a:xfrm>
              <a:off x="1008" y="194"/>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105509" name="Arc 11"/>
            <p:cNvSpPr>
              <a:spLocks/>
            </p:cNvSpPr>
            <p:nvPr/>
          </p:nvSpPr>
          <p:spPr bwMode="auto">
            <a:xfrm flipV="1">
              <a:off x="1008" y="1872"/>
              <a:ext cx="669" cy="2016"/>
            </a:xfrm>
            <a:custGeom>
              <a:avLst/>
              <a:gdLst>
                <a:gd name="T0" fmla="*/ 0 w 21521"/>
                <a:gd name="T1" fmla="*/ 0 h 21600"/>
                <a:gd name="T2" fmla="*/ 0 w 21521"/>
                <a:gd name="T3" fmla="*/ 0 h 21600"/>
                <a:gd name="T4" fmla="*/ 0 w 21521"/>
                <a:gd name="T5" fmla="*/ 0 h 21600"/>
                <a:gd name="T6" fmla="*/ 0 60000 65536"/>
                <a:gd name="T7" fmla="*/ 0 60000 65536"/>
                <a:gd name="T8" fmla="*/ 0 60000 65536"/>
                <a:gd name="T9" fmla="*/ 0 w 21521"/>
                <a:gd name="T10" fmla="*/ 0 h 21600"/>
                <a:gd name="T11" fmla="*/ 21521 w 21521"/>
                <a:gd name="T12" fmla="*/ 21600 h 21600"/>
              </a:gdLst>
              <a:ahLst/>
              <a:cxnLst>
                <a:cxn ang="T6">
                  <a:pos x="T0" y="T1"/>
                </a:cxn>
                <a:cxn ang="T7">
                  <a:pos x="T2" y="T3"/>
                </a:cxn>
                <a:cxn ang="T8">
                  <a:pos x="T4" y="T5"/>
                </a:cxn>
              </a:cxnLst>
              <a:rect l="T9" t="T10" r="T11" b="T12"/>
              <a:pathLst>
                <a:path w="21521" h="21600" fill="none" extrusionOk="0">
                  <a:moveTo>
                    <a:pt x="-1" y="0"/>
                  </a:moveTo>
                  <a:cubicBezTo>
                    <a:pt x="11215" y="0"/>
                    <a:pt x="20564" y="8583"/>
                    <a:pt x="21521" y="19757"/>
                  </a:cubicBezTo>
                </a:path>
                <a:path w="21521" h="21600" stroke="0" extrusionOk="0">
                  <a:moveTo>
                    <a:pt x="-1" y="0"/>
                  </a:moveTo>
                  <a:cubicBezTo>
                    <a:pt x="11215" y="0"/>
                    <a:pt x="20564" y="8583"/>
                    <a:pt x="21521" y="19757"/>
                  </a:cubicBezTo>
                  <a:lnTo>
                    <a:pt x="0" y="21600"/>
                  </a:lnTo>
                  <a:lnTo>
                    <a:pt x="-1" y="0"/>
                  </a:lnTo>
                  <a:close/>
                </a:path>
              </a:pathLst>
            </a:custGeom>
            <a:noFill/>
            <a:ln w="9525">
              <a:solidFill>
                <a:schemeClr val="tx1"/>
              </a:solidFill>
              <a:round/>
              <a:headEnd/>
              <a:tailEnd/>
            </a:ln>
          </p:spPr>
          <p:txBody>
            <a:bodyPr wrap="none" anchor="ctr"/>
            <a:lstStyle/>
            <a:p>
              <a:endParaRPr lang="en-US"/>
            </a:p>
          </p:txBody>
        </p:sp>
      </p:grpSp>
      <p:sp>
        <p:nvSpPr>
          <p:cNvPr id="105480" name="Oval 12"/>
          <p:cNvSpPr>
            <a:spLocks noChangeArrowheads="1"/>
          </p:cNvSpPr>
          <p:nvPr/>
        </p:nvSpPr>
        <p:spPr bwMode="auto">
          <a:xfrm>
            <a:off x="533400" y="28194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1" name="Oval 13"/>
          <p:cNvSpPr>
            <a:spLocks noChangeArrowheads="1"/>
          </p:cNvSpPr>
          <p:nvPr/>
        </p:nvSpPr>
        <p:spPr bwMode="auto">
          <a:xfrm>
            <a:off x="533400" y="34290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2" name="Oval 14"/>
          <p:cNvSpPr>
            <a:spLocks noChangeArrowheads="1"/>
          </p:cNvSpPr>
          <p:nvPr/>
        </p:nvSpPr>
        <p:spPr bwMode="auto">
          <a:xfrm>
            <a:off x="533400" y="47244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3" name="Oval 15"/>
          <p:cNvSpPr>
            <a:spLocks noChangeArrowheads="1"/>
          </p:cNvSpPr>
          <p:nvPr/>
        </p:nvSpPr>
        <p:spPr bwMode="auto">
          <a:xfrm>
            <a:off x="533400" y="5334000"/>
            <a:ext cx="228600" cy="228600"/>
          </a:xfrm>
          <a:prstGeom prst="ellipse">
            <a:avLst/>
          </a:prstGeom>
          <a:solidFill>
            <a:srgbClr val="FFFFCC"/>
          </a:solidFill>
          <a:ln w="9525">
            <a:solidFill>
              <a:schemeClr val="tx1"/>
            </a:solidFill>
            <a:round/>
            <a:headEnd/>
            <a:tailEnd/>
          </a:ln>
        </p:spPr>
        <p:txBody>
          <a:bodyPr wrap="none" anchor="ctr"/>
          <a:lstStyle/>
          <a:p>
            <a:endParaRPr lang="en-US">
              <a:latin typeface="Comic Sans MS" pitchFamily="66" charset="0"/>
            </a:endParaRPr>
          </a:p>
        </p:txBody>
      </p:sp>
      <p:sp>
        <p:nvSpPr>
          <p:cNvPr id="105484" name="Text Box 16"/>
          <p:cNvSpPr txBox="1">
            <a:spLocks noChangeArrowheads="1"/>
          </p:cNvSpPr>
          <p:nvPr/>
        </p:nvSpPr>
        <p:spPr bwMode="auto">
          <a:xfrm>
            <a:off x="533400" y="3733800"/>
            <a:ext cx="247650" cy="915988"/>
          </a:xfrm>
          <a:prstGeom prst="rect">
            <a:avLst/>
          </a:prstGeom>
          <a:noFill/>
          <a:ln w="9525">
            <a:noFill/>
            <a:miter lim="800000"/>
            <a:headEnd/>
            <a:tailEnd/>
          </a:ln>
        </p:spPr>
        <p:txBody>
          <a:bodyPr wrap="none">
            <a:spAutoFit/>
          </a:bodyPr>
          <a:lstStyle/>
          <a:p>
            <a:r>
              <a:rPr lang="en-US">
                <a:latin typeface="Comic Sans MS" pitchFamily="66" charset="0"/>
              </a:rPr>
              <a:t>.</a:t>
            </a:r>
          </a:p>
          <a:p>
            <a:r>
              <a:rPr lang="en-US">
                <a:latin typeface="Comic Sans MS" pitchFamily="66" charset="0"/>
              </a:rPr>
              <a:t>.</a:t>
            </a:r>
          </a:p>
          <a:p>
            <a:r>
              <a:rPr lang="en-US">
                <a:latin typeface="Comic Sans MS" pitchFamily="66" charset="0"/>
              </a:rPr>
              <a:t>.</a:t>
            </a:r>
          </a:p>
        </p:txBody>
      </p:sp>
      <p:sp>
        <p:nvSpPr>
          <p:cNvPr id="105485" name="Text Box 17"/>
          <p:cNvSpPr txBox="1">
            <a:spLocks noChangeArrowheads="1"/>
          </p:cNvSpPr>
          <p:nvPr/>
        </p:nvSpPr>
        <p:spPr bwMode="auto">
          <a:xfrm rot="5400000">
            <a:off x="117475" y="4154488"/>
            <a:ext cx="771525" cy="247650"/>
          </a:xfrm>
          <a:prstGeom prst="rect">
            <a:avLst/>
          </a:prstGeom>
          <a:noFill/>
          <a:ln w="9525">
            <a:noFill/>
            <a:miter lim="800000"/>
            <a:headEnd/>
            <a:tailEnd/>
          </a:ln>
        </p:spPr>
        <p:txBody>
          <a:bodyPr wrap="none">
            <a:spAutoFit/>
          </a:bodyPr>
          <a:lstStyle/>
          <a:p>
            <a:r>
              <a:rPr lang="en-US" sz="1000">
                <a:latin typeface="Comic Sans MS" pitchFamily="66" charset="0"/>
              </a:rPr>
              <a:t>resources</a:t>
            </a:r>
          </a:p>
        </p:txBody>
      </p:sp>
      <p:sp>
        <p:nvSpPr>
          <p:cNvPr id="105486" name="Text Box 18"/>
          <p:cNvSpPr txBox="1">
            <a:spLocks noChangeArrowheads="1"/>
          </p:cNvSpPr>
          <p:nvPr/>
        </p:nvSpPr>
        <p:spPr bwMode="auto">
          <a:xfrm>
            <a:off x="228600" y="2087563"/>
            <a:ext cx="2105025" cy="276225"/>
          </a:xfrm>
          <a:prstGeom prst="rect">
            <a:avLst/>
          </a:prstGeom>
          <a:noFill/>
          <a:ln w="9525">
            <a:noFill/>
            <a:miter lim="800000"/>
            <a:headEnd/>
            <a:tailEnd/>
          </a:ln>
        </p:spPr>
        <p:txBody>
          <a:bodyPr wrap="none">
            <a:spAutoFit/>
          </a:bodyPr>
          <a:lstStyle/>
          <a:p>
            <a:r>
              <a:rPr lang="en-US" sz="1200">
                <a:latin typeface="Comic Sans MS" pitchFamily="66" charset="0"/>
              </a:rPr>
              <a:t>Cloud Provider in Domain A</a:t>
            </a:r>
          </a:p>
        </p:txBody>
      </p:sp>
      <p:pic>
        <p:nvPicPr>
          <p:cNvPr id="105487" name="Picture 19" descr="j0292020"/>
          <p:cNvPicPr>
            <a:picLocks noChangeAspect="1" noChangeArrowheads="1"/>
          </p:cNvPicPr>
          <p:nvPr/>
        </p:nvPicPr>
        <p:blipFill>
          <a:blip r:embed="rId2"/>
          <a:srcRect/>
          <a:stretch>
            <a:fillRect/>
          </a:stretch>
        </p:blipFill>
        <p:spPr bwMode="auto">
          <a:xfrm flipH="1">
            <a:off x="6553200" y="2811463"/>
            <a:ext cx="725488" cy="688975"/>
          </a:xfrm>
          <a:prstGeom prst="rect">
            <a:avLst/>
          </a:prstGeom>
          <a:noFill/>
          <a:ln w="9525">
            <a:noFill/>
            <a:miter lim="800000"/>
            <a:headEnd/>
            <a:tailEnd/>
          </a:ln>
        </p:spPr>
      </p:pic>
      <p:sp>
        <p:nvSpPr>
          <p:cNvPr id="105488" name="Oval 20"/>
          <p:cNvSpPr>
            <a:spLocks noChangeArrowheads="1"/>
          </p:cNvSpPr>
          <p:nvPr/>
        </p:nvSpPr>
        <p:spPr bwMode="auto">
          <a:xfrm>
            <a:off x="8534400" y="2819400"/>
            <a:ext cx="457200" cy="457200"/>
          </a:xfrm>
          <a:prstGeom prst="ellipse">
            <a:avLst/>
          </a:prstGeom>
          <a:solidFill>
            <a:schemeClr val="accent1"/>
          </a:solidFill>
          <a:ln w="9525">
            <a:solidFill>
              <a:schemeClr val="tx1"/>
            </a:solidFill>
            <a:round/>
            <a:headEnd/>
            <a:tailEnd/>
          </a:ln>
        </p:spPr>
        <p:txBody>
          <a:bodyPr wrap="none" anchor="ctr"/>
          <a:lstStyle/>
          <a:p>
            <a:pPr algn="ctr"/>
            <a:r>
              <a:rPr lang="en-US" sz="1400">
                <a:latin typeface="Comic Sans MS" pitchFamily="66" charset="0"/>
              </a:rPr>
              <a:t>IDP</a:t>
            </a:r>
          </a:p>
        </p:txBody>
      </p:sp>
      <p:sp>
        <p:nvSpPr>
          <p:cNvPr id="105489" name="Line 21"/>
          <p:cNvSpPr>
            <a:spLocks noChangeShapeType="1"/>
          </p:cNvSpPr>
          <p:nvPr/>
        </p:nvSpPr>
        <p:spPr bwMode="auto">
          <a:xfrm>
            <a:off x="7315200" y="2971800"/>
            <a:ext cx="1143000" cy="0"/>
          </a:xfrm>
          <a:prstGeom prst="line">
            <a:avLst/>
          </a:prstGeom>
          <a:noFill/>
          <a:ln w="9525">
            <a:solidFill>
              <a:schemeClr val="tx1"/>
            </a:solidFill>
            <a:prstDash val="dash"/>
            <a:round/>
            <a:headEnd/>
            <a:tailEnd type="triangle" w="med" len="med"/>
          </a:ln>
        </p:spPr>
        <p:txBody>
          <a:bodyPr/>
          <a:lstStyle/>
          <a:p>
            <a:endParaRPr lang="en-US"/>
          </a:p>
        </p:txBody>
      </p:sp>
      <p:sp>
        <p:nvSpPr>
          <p:cNvPr id="105490" name="Text Box 22"/>
          <p:cNvSpPr txBox="1">
            <a:spLocks noChangeArrowheads="1"/>
          </p:cNvSpPr>
          <p:nvPr/>
        </p:nvSpPr>
        <p:spPr bwMode="auto">
          <a:xfrm>
            <a:off x="7315200" y="2725738"/>
            <a:ext cx="1174750" cy="246062"/>
          </a:xfrm>
          <a:prstGeom prst="rect">
            <a:avLst/>
          </a:prstGeom>
          <a:noFill/>
          <a:ln w="9525">
            <a:noFill/>
            <a:miter lim="800000"/>
            <a:headEnd/>
            <a:tailEnd/>
          </a:ln>
        </p:spPr>
        <p:txBody>
          <a:bodyPr wrap="none">
            <a:spAutoFit/>
          </a:bodyPr>
          <a:lstStyle/>
          <a:p>
            <a:r>
              <a:rPr lang="en-US" sz="1000">
                <a:latin typeface="Comic Sans MS" pitchFamily="66" charset="0"/>
              </a:rPr>
              <a:t>1. Authn request</a:t>
            </a:r>
          </a:p>
        </p:txBody>
      </p:sp>
      <p:sp>
        <p:nvSpPr>
          <p:cNvPr id="105491" name="Line 23"/>
          <p:cNvSpPr>
            <a:spLocks noChangeShapeType="1"/>
          </p:cNvSpPr>
          <p:nvPr/>
        </p:nvSpPr>
        <p:spPr bwMode="auto">
          <a:xfrm flipH="1">
            <a:off x="7315200" y="3124200"/>
            <a:ext cx="1143000" cy="0"/>
          </a:xfrm>
          <a:prstGeom prst="line">
            <a:avLst/>
          </a:prstGeom>
          <a:noFill/>
          <a:ln w="9525">
            <a:solidFill>
              <a:schemeClr val="tx1"/>
            </a:solidFill>
            <a:prstDash val="dash"/>
            <a:round/>
            <a:headEnd/>
            <a:tailEnd type="triangle" w="med" len="med"/>
          </a:ln>
        </p:spPr>
        <p:txBody>
          <a:bodyPr/>
          <a:lstStyle/>
          <a:p>
            <a:endParaRPr lang="en-US"/>
          </a:p>
        </p:txBody>
      </p:sp>
      <p:sp>
        <p:nvSpPr>
          <p:cNvPr id="105492" name="Text Box 24"/>
          <p:cNvSpPr txBox="1">
            <a:spLocks noChangeArrowheads="1"/>
          </p:cNvSpPr>
          <p:nvPr/>
        </p:nvSpPr>
        <p:spPr bwMode="auto">
          <a:xfrm>
            <a:off x="7315200" y="3108325"/>
            <a:ext cx="1320800" cy="246063"/>
          </a:xfrm>
          <a:prstGeom prst="rect">
            <a:avLst/>
          </a:prstGeom>
          <a:noFill/>
          <a:ln w="9525">
            <a:noFill/>
            <a:miter lim="800000"/>
            <a:headEnd/>
            <a:tailEnd/>
          </a:ln>
        </p:spPr>
        <p:txBody>
          <a:bodyPr wrap="none">
            <a:spAutoFit/>
          </a:bodyPr>
          <a:lstStyle/>
          <a:p>
            <a:r>
              <a:rPr lang="en-US" sz="1000">
                <a:latin typeface="Comic Sans MS" pitchFamily="66" charset="0"/>
              </a:rPr>
              <a:t>2. SAML Assertion</a:t>
            </a:r>
          </a:p>
        </p:txBody>
      </p:sp>
      <p:sp>
        <p:nvSpPr>
          <p:cNvPr id="105493" name="Line 25"/>
          <p:cNvSpPr>
            <a:spLocks noChangeShapeType="1"/>
          </p:cNvSpPr>
          <p:nvPr/>
        </p:nvSpPr>
        <p:spPr bwMode="auto">
          <a:xfrm flipH="1">
            <a:off x="2133600" y="3200400"/>
            <a:ext cx="4343400" cy="0"/>
          </a:xfrm>
          <a:prstGeom prst="line">
            <a:avLst/>
          </a:prstGeom>
          <a:noFill/>
          <a:ln w="9525">
            <a:solidFill>
              <a:schemeClr val="tx1"/>
            </a:solidFill>
            <a:prstDash val="dash"/>
            <a:round/>
            <a:headEnd/>
            <a:tailEnd type="triangle" w="med" len="med"/>
          </a:ln>
        </p:spPr>
        <p:txBody>
          <a:bodyPr/>
          <a:lstStyle/>
          <a:p>
            <a:endParaRPr lang="en-US"/>
          </a:p>
        </p:txBody>
      </p:sp>
      <p:sp>
        <p:nvSpPr>
          <p:cNvPr id="105494" name="Text Box 26"/>
          <p:cNvSpPr txBox="1">
            <a:spLocks noChangeArrowheads="1"/>
          </p:cNvSpPr>
          <p:nvPr/>
        </p:nvSpPr>
        <p:spPr bwMode="auto">
          <a:xfrm>
            <a:off x="2714625" y="2954338"/>
            <a:ext cx="3571875" cy="246062"/>
          </a:xfrm>
          <a:prstGeom prst="rect">
            <a:avLst/>
          </a:prstGeom>
          <a:noFill/>
          <a:ln w="9525">
            <a:noFill/>
            <a:miter lim="800000"/>
            <a:headEnd/>
            <a:tailEnd/>
          </a:ln>
        </p:spPr>
        <p:txBody>
          <a:bodyPr wrap="none">
            <a:spAutoFit/>
          </a:bodyPr>
          <a:lstStyle/>
          <a:p>
            <a:r>
              <a:rPr lang="en-US" sz="1000">
                <a:latin typeface="Comic Sans MS" pitchFamily="66" charset="0"/>
              </a:rPr>
              <a:t>3. Resource request (XACML Request) + SAML assertion</a:t>
            </a:r>
          </a:p>
        </p:txBody>
      </p:sp>
      <p:sp>
        <p:nvSpPr>
          <p:cNvPr id="105495" name="Line 27"/>
          <p:cNvSpPr>
            <a:spLocks noChangeShapeType="1"/>
          </p:cNvSpPr>
          <p:nvPr/>
        </p:nvSpPr>
        <p:spPr bwMode="auto">
          <a:xfrm>
            <a:off x="2133600" y="3886200"/>
            <a:ext cx="4419600" cy="0"/>
          </a:xfrm>
          <a:prstGeom prst="line">
            <a:avLst/>
          </a:prstGeom>
          <a:noFill/>
          <a:ln w="9525">
            <a:solidFill>
              <a:schemeClr val="tx1"/>
            </a:solidFill>
            <a:prstDash val="dash"/>
            <a:round/>
            <a:headEnd/>
            <a:tailEnd type="triangle" w="med" len="med"/>
          </a:ln>
        </p:spPr>
        <p:txBody>
          <a:bodyPr/>
          <a:lstStyle/>
          <a:p>
            <a:endParaRPr lang="en-US"/>
          </a:p>
        </p:txBody>
      </p:sp>
      <p:sp>
        <p:nvSpPr>
          <p:cNvPr id="105496" name="Text Box 28"/>
          <p:cNvSpPr txBox="1">
            <a:spLocks noChangeArrowheads="1"/>
          </p:cNvSpPr>
          <p:nvPr/>
        </p:nvSpPr>
        <p:spPr bwMode="auto">
          <a:xfrm>
            <a:off x="2819400" y="3603625"/>
            <a:ext cx="2597150" cy="246063"/>
          </a:xfrm>
          <a:prstGeom prst="rect">
            <a:avLst/>
          </a:prstGeom>
          <a:noFill/>
          <a:ln w="9525">
            <a:noFill/>
            <a:miter lim="800000"/>
            <a:headEnd/>
            <a:tailEnd/>
          </a:ln>
        </p:spPr>
        <p:txBody>
          <a:bodyPr wrap="none">
            <a:spAutoFit/>
          </a:bodyPr>
          <a:lstStyle/>
          <a:p>
            <a:r>
              <a:rPr lang="en-US" sz="1000">
                <a:latin typeface="Comic Sans MS" pitchFamily="66" charset="0"/>
              </a:rPr>
              <a:t>4. Redirect to domain of resource owner</a:t>
            </a:r>
          </a:p>
        </p:txBody>
      </p:sp>
      <p:sp>
        <p:nvSpPr>
          <p:cNvPr id="105497" name="Line 29"/>
          <p:cNvSpPr>
            <a:spLocks noChangeShapeType="1"/>
          </p:cNvSpPr>
          <p:nvPr/>
        </p:nvSpPr>
        <p:spPr bwMode="auto">
          <a:xfrm flipH="1">
            <a:off x="2209800" y="4419600"/>
            <a:ext cx="4495800" cy="0"/>
          </a:xfrm>
          <a:prstGeom prst="line">
            <a:avLst/>
          </a:prstGeom>
          <a:noFill/>
          <a:ln w="9525">
            <a:solidFill>
              <a:schemeClr val="tx1"/>
            </a:solidFill>
            <a:prstDash val="dash"/>
            <a:round/>
            <a:headEnd/>
            <a:tailEnd type="triangle" w="med" len="med"/>
          </a:ln>
        </p:spPr>
        <p:txBody>
          <a:bodyPr/>
          <a:lstStyle/>
          <a:p>
            <a:endParaRPr lang="en-US"/>
          </a:p>
        </p:txBody>
      </p:sp>
      <p:sp>
        <p:nvSpPr>
          <p:cNvPr id="105498" name="Text Box 30"/>
          <p:cNvSpPr txBox="1">
            <a:spLocks noChangeArrowheads="1"/>
          </p:cNvSpPr>
          <p:nvPr/>
        </p:nvSpPr>
        <p:spPr bwMode="auto">
          <a:xfrm>
            <a:off x="3657600" y="4191000"/>
            <a:ext cx="2344738" cy="246063"/>
          </a:xfrm>
          <a:prstGeom prst="rect">
            <a:avLst/>
          </a:prstGeom>
          <a:noFill/>
          <a:ln w="9525">
            <a:noFill/>
            <a:miter lim="800000"/>
            <a:headEnd/>
            <a:tailEnd/>
          </a:ln>
        </p:spPr>
        <p:txBody>
          <a:bodyPr wrap="none">
            <a:spAutoFit/>
          </a:bodyPr>
          <a:lstStyle/>
          <a:p>
            <a:r>
              <a:rPr lang="en-US" sz="1000">
                <a:latin typeface="Comic Sans MS" pitchFamily="66" charset="0"/>
              </a:rPr>
              <a:t>7. Send signed and encrypted ticket</a:t>
            </a:r>
          </a:p>
        </p:txBody>
      </p:sp>
      <p:sp>
        <p:nvSpPr>
          <p:cNvPr id="105499" name="Line 31"/>
          <p:cNvSpPr>
            <a:spLocks noChangeShapeType="1"/>
          </p:cNvSpPr>
          <p:nvPr/>
        </p:nvSpPr>
        <p:spPr bwMode="auto">
          <a:xfrm>
            <a:off x="7467600" y="4267200"/>
            <a:ext cx="685800" cy="0"/>
          </a:xfrm>
          <a:prstGeom prst="line">
            <a:avLst/>
          </a:prstGeom>
          <a:noFill/>
          <a:ln w="9525">
            <a:solidFill>
              <a:schemeClr val="tx1"/>
            </a:solidFill>
            <a:prstDash val="dash"/>
            <a:round/>
            <a:headEnd/>
            <a:tailEnd type="triangle" w="med" len="med"/>
          </a:ln>
        </p:spPr>
        <p:txBody>
          <a:bodyPr/>
          <a:lstStyle/>
          <a:p>
            <a:endParaRPr lang="en-US"/>
          </a:p>
        </p:txBody>
      </p:sp>
      <p:sp>
        <p:nvSpPr>
          <p:cNvPr id="105500" name="Text Box 32"/>
          <p:cNvSpPr txBox="1">
            <a:spLocks noChangeArrowheads="1"/>
          </p:cNvSpPr>
          <p:nvPr/>
        </p:nvSpPr>
        <p:spPr bwMode="auto">
          <a:xfrm>
            <a:off x="7527925" y="3640138"/>
            <a:ext cx="1684338" cy="400050"/>
          </a:xfrm>
          <a:prstGeom prst="rect">
            <a:avLst/>
          </a:prstGeom>
          <a:noFill/>
          <a:ln w="9525">
            <a:noFill/>
            <a:miter lim="800000"/>
            <a:headEnd/>
            <a:tailEnd/>
          </a:ln>
        </p:spPr>
        <p:txBody>
          <a:bodyPr wrap="none">
            <a:spAutoFit/>
          </a:bodyPr>
          <a:lstStyle/>
          <a:p>
            <a:r>
              <a:rPr lang="en-US" sz="1000">
                <a:latin typeface="Comic Sans MS" pitchFamily="66" charset="0"/>
              </a:rPr>
              <a:t>5. Retrieve policy </a:t>
            </a:r>
          </a:p>
          <a:p>
            <a:r>
              <a:rPr lang="en-US" sz="1000">
                <a:latin typeface="Comic Sans MS" pitchFamily="66" charset="0"/>
              </a:rPr>
              <a:t>    for specified resource</a:t>
            </a:r>
          </a:p>
        </p:txBody>
      </p:sp>
      <p:sp>
        <p:nvSpPr>
          <p:cNvPr id="105501" name="Freeform 33"/>
          <p:cNvSpPr>
            <a:spLocks/>
          </p:cNvSpPr>
          <p:nvPr/>
        </p:nvSpPr>
        <p:spPr bwMode="auto">
          <a:xfrm>
            <a:off x="7019925" y="4784725"/>
            <a:ext cx="344488" cy="295275"/>
          </a:xfrm>
          <a:custGeom>
            <a:avLst/>
            <a:gdLst>
              <a:gd name="T0" fmla="*/ 2147483647 w 217"/>
              <a:gd name="T1" fmla="*/ 2147483647 h 186"/>
              <a:gd name="T2" fmla="*/ 2147483647 w 217"/>
              <a:gd name="T3" fmla="*/ 2147483647 h 186"/>
              <a:gd name="T4" fmla="*/ 2147483647 w 217"/>
              <a:gd name="T5" fmla="*/ 2147483647 h 186"/>
              <a:gd name="T6" fmla="*/ 2147483647 w 217"/>
              <a:gd name="T7" fmla="*/ 2147483647 h 186"/>
              <a:gd name="T8" fmla="*/ 2147483647 w 217"/>
              <a:gd name="T9" fmla="*/ 2147483647 h 186"/>
              <a:gd name="T10" fmla="*/ 2147483647 w 217"/>
              <a:gd name="T11" fmla="*/ 2147483647 h 186"/>
              <a:gd name="T12" fmla="*/ 2147483647 w 217"/>
              <a:gd name="T13" fmla="*/ 2147483647 h 186"/>
              <a:gd name="T14" fmla="*/ 2147483647 w 217"/>
              <a:gd name="T15" fmla="*/ 2147483647 h 186"/>
              <a:gd name="T16" fmla="*/ 0 60000 65536"/>
              <a:gd name="T17" fmla="*/ 0 60000 65536"/>
              <a:gd name="T18" fmla="*/ 0 60000 65536"/>
              <a:gd name="T19" fmla="*/ 0 60000 65536"/>
              <a:gd name="T20" fmla="*/ 0 60000 65536"/>
              <a:gd name="T21" fmla="*/ 0 60000 65536"/>
              <a:gd name="T22" fmla="*/ 0 60000 65536"/>
              <a:gd name="T23" fmla="*/ 0 60000 65536"/>
              <a:gd name="T24" fmla="*/ 0 w 217"/>
              <a:gd name="T25" fmla="*/ 0 h 186"/>
              <a:gd name="T26" fmla="*/ 217 w 217"/>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7" h="186">
                <a:moveTo>
                  <a:pt x="138" y="22"/>
                </a:moveTo>
                <a:cubicBezTo>
                  <a:pt x="172" y="0"/>
                  <a:pt x="166" y="14"/>
                  <a:pt x="180" y="40"/>
                </a:cubicBezTo>
                <a:cubicBezTo>
                  <a:pt x="187" y="53"/>
                  <a:pt x="204" y="76"/>
                  <a:pt x="204" y="76"/>
                </a:cubicBezTo>
                <a:cubicBezTo>
                  <a:pt x="190" y="131"/>
                  <a:pt x="217" y="164"/>
                  <a:pt x="156" y="184"/>
                </a:cubicBezTo>
                <a:cubicBezTo>
                  <a:pt x="122" y="181"/>
                  <a:pt x="85" y="186"/>
                  <a:pt x="54" y="172"/>
                </a:cubicBezTo>
                <a:cubicBezTo>
                  <a:pt x="28" y="161"/>
                  <a:pt x="20" y="121"/>
                  <a:pt x="6" y="100"/>
                </a:cubicBezTo>
                <a:cubicBezTo>
                  <a:pt x="16" y="38"/>
                  <a:pt x="0" y="82"/>
                  <a:pt x="30" y="52"/>
                </a:cubicBezTo>
                <a:cubicBezTo>
                  <a:pt x="50" y="32"/>
                  <a:pt x="33" y="34"/>
                  <a:pt x="48" y="34"/>
                </a:cubicBezTo>
              </a:path>
            </a:pathLst>
          </a:custGeom>
          <a:noFill/>
          <a:ln w="9525">
            <a:solidFill>
              <a:schemeClr val="tx1"/>
            </a:solidFill>
            <a:prstDash val="dash"/>
            <a:round/>
            <a:headEnd/>
            <a:tailEnd type="triangle" w="med" len="med"/>
          </a:ln>
        </p:spPr>
        <p:txBody>
          <a:bodyPr/>
          <a:lstStyle/>
          <a:p>
            <a:endParaRPr lang="en-US"/>
          </a:p>
        </p:txBody>
      </p:sp>
      <p:sp>
        <p:nvSpPr>
          <p:cNvPr id="105502" name="Text Box 34"/>
          <p:cNvSpPr txBox="1">
            <a:spLocks noChangeArrowheads="1"/>
          </p:cNvSpPr>
          <p:nvPr/>
        </p:nvSpPr>
        <p:spPr bwMode="auto">
          <a:xfrm>
            <a:off x="6537325" y="5087938"/>
            <a:ext cx="2505075" cy="554037"/>
          </a:xfrm>
          <a:prstGeom prst="rect">
            <a:avLst/>
          </a:prstGeom>
          <a:noFill/>
          <a:ln w="9525">
            <a:noFill/>
            <a:miter lim="800000"/>
            <a:headEnd/>
            <a:tailEnd/>
          </a:ln>
        </p:spPr>
        <p:txBody>
          <a:bodyPr wrap="none">
            <a:spAutoFit/>
          </a:bodyPr>
          <a:lstStyle/>
          <a:p>
            <a:r>
              <a:rPr lang="en-US" sz="1000">
                <a:latin typeface="Comic Sans MS" pitchFamily="66" charset="0"/>
              </a:rPr>
              <a:t>6. Determine whether user can access </a:t>
            </a:r>
          </a:p>
          <a:p>
            <a:r>
              <a:rPr lang="en-US" sz="1000">
                <a:latin typeface="Comic Sans MS" pitchFamily="66" charset="0"/>
              </a:rPr>
              <a:t>    specified resource </a:t>
            </a:r>
          </a:p>
          <a:p>
            <a:r>
              <a:rPr lang="en-US" sz="1000">
                <a:latin typeface="Comic Sans MS" pitchFamily="66" charset="0"/>
              </a:rPr>
              <a:t>7. Create ticket for grant/deny</a:t>
            </a:r>
          </a:p>
        </p:txBody>
      </p:sp>
      <p:sp>
        <p:nvSpPr>
          <p:cNvPr id="105503" name="Freeform 35"/>
          <p:cNvSpPr>
            <a:spLocks/>
          </p:cNvSpPr>
          <p:nvPr/>
        </p:nvSpPr>
        <p:spPr bwMode="auto">
          <a:xfrm>
            <a:off x="1625600" y="5167313"/>
            <a:ext cx="344488" cy="295275"/>
          </a:xfrm>
          <a:custGeom>
            <a:avLst/>
            <a:gdLst>
              <a:gd name="T0" fmla="*/ 2147483647 w 217"/>
              <a:gd name="T1" fmla="*/ 2147483647 h 186"/>
              <a:gd name="T2" fmla="*/ 2147483647 w 217"/>
              <a:gd name="T3" fmla="*/ 2147483647 h 186"/>
              <a:gd name="T4" fmla="*/ 2147483647 w 217"/>
              <a:gd name="T5" fmla="*/ 2147483647 h 186"/>
              <a:gd name="T6" fmla="*/ 2147483647 w 217"/>
              <a:gd name="T7" fmla="*/ 2147483647 h 186"/>
              <a:gd name="T8" fmla="*/ 2147483647 w 217"/>
              <a:gd name="T9" fmla="*/ 2147483647 h 186"/>
              <a:gd name="T10" fmla="*/ 2147483647 w 217"/>
              <a:gd name="T11" fmla="*/ 2147483647 h 186"/>
              <a:gd name="T12" fmla="*/ 2147483647 w 217"/>
              <a:gd name="T13" fmla="*/ 2147483647 h 186"/>
              <a:gd name="T14" fmla="*/ 2147483647 w 217"/>
              <a:gd name="T15" fmla="*/ 2147483647 h 186"/>
              <a:gd name="T16" fmla="*/ 0 60000 65536"/>
              <a:gd name="T17" fmla="*/ 0 60000 65536"/>
              <a:gd name="T18" fmla="*/ 0 60000 65536"/>
              <a:gd name="T19" fmla="*/ 0 60000 65536"/>
              <a:gd name="T20" fmla="*/ 0 60000 65536"/>
              <a:gd name="T21" fmla="*/ 0 60000 65536"/>
              <a:gd name="T22" fmla="*/ 0 60000 65536"/>
              <a:gd name="T23" fmla="*/ 0 60000 65536"/>
              <a:gd name="T24" fmla="*/ 0 w 217"/>
              <a:gd name="T25" fmla="*/ 0 h 186"/>
              <a:gd name="T26" fmla="*/ 217 w 217"/>
              <a:gd name="T27" fmla="*/ 186 h 1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7" h="186">
                <a:moveTo>
                  <a:pt x="138" y="22"/>
                </a:moveTo>
                <a:cubicBezTo>
                  <a:pt x="172" y="0"/>
                  <a:pt x="166" y="14"/>
                  <a:pt x="180" y="40"/>
                </a:cubicBezTo>
                <a:cubicBezTo>
                  <a:pt x="187" y="53"/>
                  <a:pt x="204" y="76"/>
                  <a:pt x="204" y="76"/>
                </a:cubicBezTo>
                <a:cubicBezTo>
                  <a:pt x="190" y="131"/>
                  <a:pt x="217" y="164"/>
                  <a:pt x="156" y="184"/>
                </a:cubicBezTo>
                <a:cubicBezTo>
                  <a:pt x="122" y="181"/>
                  <a:pt x="85" y="186"/>
                  <a:pt x="54" y="172"/>
                </a:cubicBezTo>
                <a:cubicBezTo>
                  <a:pt x="28" y="161"/>
                  <a:pt x="20" y="121"/>
                  <a:pt x="6" y="100"/>
                </a:cubicBezTo>
                <a:cubicBezTo>
                  <a:pt x="16" y="38"/>
                  <a:pt x="0" y="82"/>
                  <a:pt x="30" y="52"/>
                </a:cubicBezTo>
                <a:cubicBezTo>
                  <a:pt x="50" y="32"/>
                  <a:pt x="33" y="34"/>
                  <a:pt x="48" y="34"/>
                </a:cubicBezTo>
              </a:path>
            </a:pathLst>
          </a:custGeom>
          <a:noFill/>
          <a:ln w="9525">
            <a:solidFill>
              <a:schemeClr val="tx1"/>
            </a:solidFill>
            <a:prstDash val="dash"/>
            <a:round/>
            <a:headEnd/>
            <a:tailEnd type="triangle" w="med" len="med"/>
          </a:ln>
        </p:spPr>
        <p:txBody>
          <a:bodyPr/>
          <a:lstStyle/>
          <a:p>
            <a:endParaRPr lang="en-US"/>
          </a:p>
        </p:txBody>
      </p:sp>
      <p:sp>
        <p:nvSpPr>
          <p:cNvPr id="105504" name="Text Box 36"/>
          <p:cNvSpPr txBox="1">
            <a:spLocks noChangeArrowheads="1"/>
          </p:cNvSpPr>
          <p:nvPr/>
        </p:nvSpPr>
        <p:spPr bwMode="auto">
          <a:xfrm>
            <a:off x="1143000" y="5470525"/>
            <a:ext cx="2065338" cy="246063"/>
          </a:xfrm>
          <a:prstGeom prst="rect">
            <a:avLst/>
          </a:prstGeom>
          <a:noFill/>
          <a:ln w="9525">
            <a:noFill/>
            <a:miter lim="800000"/>
            <a:headEnd/>
            <a:tailEnd/>
          </a:ln>
        </p:spPr>
        <p:txBody>
          <a:bodyPr wrap="none">
            <a:spAutoFit/>
          </a:bodyPr>
          <a:lstStyle/>
          <a:p>
            <a:r>
              <a:rPr lang="en-US" sz="1000">
                <a:latin typeface="Comic Sans MS" pitchFamily="66" charset="0"/>
              </a:rPr>
              <a:t>8. Decrypt and verify signature</a:t>
            </a:r>
          </a:p>
        </p:txBody>
      </p:sp>
      <p:sp>
        <p:nvSpPr>
          <p:cNvPr id="105505" name="Text Box 37"/>
          <p:cNvSpPr txBox="1">
            <a:spLocks noChangeArrowheads="1"/>
          </p:cNvSpPr>
          <p:nvPr/>
        </p:nvSpPr>
        <p:spPr bwMode="auto">
          <a:xfrm>
            <a:off x="1143000" y="5699125"/>
            <a:ext cx="2192338" cy="246063"/>
          </a:xfrm>
          <a:prstGeom prst="rect">
            <a:avLst/>
          </a:prstGeom>
          <a:noFill/>
          <a:ln w="9525">
            <a:noFill/>
            <a:miter lim="800000"/>
            <a:headEnd/>
            <a:tailEnd/>
          </a:ln>
        </p:spPr>
        <p:txBody>
          <a:bodyPr wrap="none">
            <a:spAutoFit/>
          </a:bodyPr>
          <a:lstStyle/>
          <a:p>
            <a:r>
              <a:rPr lang="en-US" sz="1000">
                <a:latin typeface="Comic Sans MS" pitchFamily="66" charset="0"/>
              </a:rPr>
              <a:t>9. Retrieve capability from ticket</a:t>
            </a:r>
          </a:p>
        </p:txBody>
      </p:sp>
      <p:sp>
        <p:nvSpPr>
          <p:cNvPr id="105506" name="Text Box 38"/>
          <p:cNvSpPr txBox="1">
            <a:spLocks noChangeArrowheads="1"/>
          </p:cNvSpPr>
          <p:nvPr/>
        </p:nvSpPr>
        <p:spPr bwMode="auto">
          <a:xfrm>
            <a:off x="1143000" y="5927725"/>
            <a:ext cx="2824163" cy="246063"/>
          </a:xfrm>
          <a:prstGeom prst="rect">
            <a:avLst/>
          </a:prstGeom>
          <a:noFill/>
          <a:ln w="9525">
            <a:noFill/>
            <a:miter lim="800000"/>
            <a:headEnd/>
            <a:tailEnd/>
          </a:ln>
        </p:spPr>
        <p:txBody>
          <a:bodyPr wrap="none">
            <a:spAutoFit/>
          </a:bodyPr>
          <a:lstStyle/>
          <a:p>
            <a:r>
              <a:rPr lang="en-US" sz="1000">
                <a:latin typeface="Comic Sans MS" pitchFamily="66" charset="0"/>
              </a:rPr>
              <a:t>10. Grant or deny access based on capability</a:t>
            </a:r>
          </a:p>
        </p:txBody>
      </p:sp>
      <p:sp>
        <p:nvSpPr>
          <p:cNvPr id="105507" name="Rectangle 39"/>
          <p:cNvSpPr>
            <a:spLocks noGrp="1" noChangeArrowheads="1"/>
          </p:cNvSpPr>
          <p:nvPr>
            <p:ph type="title"/>
          </p:nvPr>
        </p:nvSpPr>
        <p:spPr/>
        <p:txBody>
          <a:bodyPr/>
          <a:lstStyle/>
          <a:p>
            <a:pPr eaLnBrk="1" hangingPunct="1"/>
            <a:r>
              <a:rPr lang="en-US">
                <a:ea typeface="ＭＳ Ｐゴシック" pitchFamily="34" charset="-128"/>
              </a:rPr>
              <a:t>Minimize Loss of Control: </a:t>
            </a:r>
            <a:br>
              <a:rPr lang="en-US">
                <a:ea typeface="ＭＳ Ｐゴシック" pitchFamily="34" charset="-128"/>
              </a:rPr>
            </a:br>
            <a:r>
              <a:rPr lang="en-US">
                <a:ea typeface="ＭＳ Ｐゴシック" pitchFamily="34" charset="-128"/>
              </a:rPr>
              <a:t>Access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3810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0287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Motivation</a:t>
            </a:r>
          </a:p>
        </p:txBody>
      </p:sp>
      <p:pic>
        <p:nvPicPr>
          <p:cNvPr id="106501" name="Picture 3" descr="user-icon.jpg"/>
          <p:cNvPicPr>
            <a:picLocks noChangeAspect="1"/>
          </p:cNvPicPr>
          <p:nvPr/>
        </p:nvPicPr>
        <p:blipFill>
          <a:blip r:embed="rId2"/>
          <a:srcRect/>
          <a:stretch>
            <a:fillRect/>
          </a:stretch>
        </p:blipFill>
        <p:spPr bwMode="auto">
          <a:xfrm>
            <a:off x="1317625" y="3162300"/>
            <a:ext cx="617538" cy="495300"/>
          </a:xfrm>
          <a:prstGeom prst="rect">
            <a:avLst/>
          </a:prstGeom>
          <a:noFill/>
          <a:ln w="9525">
            <a:noFill/>
            <a:miter lim="800000"/>
            <a:headEnd/>
            <a:tailEnd/>
          </a:ln>
        </p:spPr>
      </p:pic>
      <p:pic>
        <p:nvPicPr>
          <p:cNvPr id="106502" name="Picture 4" descr="ebay-logo.jpg"/>
          <p:cNvPicPr>
            <a:picLocks noChangeAspect="1"/>
          </p:cNvPicPr>
          <p:nvPr/>
        </p:nvPicPr>
        <p:blipFill>
          <a:blip r:embed="rId3"/>
          <a:srcRect/>
          <a:stretch>
            <a:fillRect/>
          </a:stretch>
        </p:blipFill>
        <p:spPr bwMode="auto">
          <a:xfrm>
            <a:off x="3740150" y="2409825"/>
            <a:ext cx="579438" cy="433388"/>
          </a:xfrm>
          <a:prstGeom prst="rect">
            <a:avLst/>
          </a:prstGeom>
          <a:noFill/>
          <a:ln w="9525">
            <a:noFill/>
            <a:miter lim="800000"/>
            <a:headEnd/>
            <a:tailEnd/>
          </a:ln>
        </p:spPr>
      </p:pic>
      <p:pic>
        <p:nvPicPr>
          <p:cNvPr id="106503" name="Picture 5" descr="american-express-logo.jpeg"/>
          <p:cNvPicPr>
            <a:picLocks noChangeAspect="1"/>
          </p:cNvPicPr>
          <p:nvPr/>
        </p:nvPicPr>
        <p:blipFill>
          <a:blip r:embed="rId4" cstate="print"/>
          <a:srcRect/>
          <a:stretch>
            <a:fillRect/>
          </a:stretch>
        </p:blipFill>
        <p:spPr bwMode="auto">
          <a:xfrm>
            <a:off x="6781800" y="2874963"/>
            <a:ext cx="531813" cy="531812"/>
          </a:xfrm>
          <a:prstGeom prst="rect">
            <a:avLst/>
          </a:prstGeom>
          <a:noFill/>
          <a:ln w="9525">
            <a:noFill/>
            <a:miter lim="800000"/>
            <a:headEnd/>
            <a:tailEnd/>
          </a:ln>
        </p:spPr>
      </p:pic>
      <p:pic>
        <p:nvPicPr>
          <p:cNvPr id="106504" name="Picture 6" descr="fedex.gif"/>
          <p:cNvPicPr>
            <a:picLocks noChangeAspect="1"/>
          </p:cNvPicPr>
          <p:nvPr/>
        </p:nvPicPr>
        <p:blipFill>
          <a:blip r:embed="rId5"/>
          <a:srcRect/>
          <a:stretch>
            <a:fillRect/>
          </a:stretch>
        </p:blipFill>
        <p:spPr bwMode="auto">
          <a:xfrm>
            <a:off x="4316413" y="5529263"/>
            <a:ext cx="546100" cy="323850"/>
          </a:xfrm>
          <a:prstGeom prst="rect">
            <a:avLst/>
          </a:prstGeom>
          <a:noFill/>
          <a:ln w="9525">
            <a:noFill/>
            <a:miter lim="800000"/>
            <a:headEnd/>
            <a:tailEnd/>
          </a:ln>
        </p:spPr>
      </p:pic>
      <p:pic>
        <p:nvPicPr>
          <p:cNvPr id="106505" name="Picture 7" descr="power-seller-logo.gif"/>
          <p:cNvPicPr>
            <a:picLocks noChangeAspect="1"/>
          </p:cNvPicPr>
          <p:nvPr/>
        </p:nvPicPr>
        <p:blipFill>
          <a:blip r:embed="rId6"/>
          <a:srcRect/>
          <a:stretch>
            <a:fillRect/>
          </a:stretch>
        </p:blipFill>
        <p:spPr bwMode="auto">
          <a:xfrm>
            <a:off x="5945188" y="4522788"/>
            <a:ext cx="836612" cy="398462"/>
          </a:xfrm>
          <a:prstGeom prst="rect">
            <a:avLst/>
          </a:prstGeom>
          <a:noFill/>
          <a:ln w="9525">
            <a:noFill/>
            <a:miter lim="800000"/>
            <a:headEnd/>
            <a:tailEnd/>
          </a:ln>
        </p:spPr>
      </p:pic>
      <p:sp>
        <p:nvSpPr>
          <p:cNvPr id="106506" name="TextBox 10"/>
          <p:cNvSpPr txBox="1">
            <a:spLocks noChangeArrowheads="1"/>
          </p:cNvSpPr>
          <p:nvPr/>
        </p:nvSpPr>
        <p:spPr bwMode="auto">
          <a:xfrm>
            <a:off x="1262063" y="2447925"/>
            <a:ext cx="1346200" cy="461963"/>
          </a:xfrm>
          <a:prstGeom prst="rect">
            <a:avLst/>
          </a:prstGeom>
          <a:noFill/>
          <a:ln w="9525">
            <a:noFill/>
            <a:miter lim="800000"/>
            <a:headEnd/>
            <a:tailEnd/>
          </a:ln>
        </p:spPr>
        <p:txBody>
          <a:bodyPr>
            <a:spAutoFit/>
          </a:bodyPr>
          <a:lstStyle/>
          <a:p>
            <a:r>
              <a:rPr lang="en-US" sz="1200">
                <a:latin typeface="Comic Sans MS" pitchFamily="66" charset="0"/>
              </a:rPr>
              <a:t>User on Amazon Cloud</a:t>
            </a:r>
          </a:p>
        </p:txBody>
      </p:sp>
      <p:sp>
        <p:nvSpPr>
          <p:cNvPr id="106507" name="TextBox 11"/>
          <p:cNvSpPr txBox="1">
            <a:spLocks noChangeArrowheads="1"/>
          </p:cNvSpPr>
          <p:nvPr/>
        </p:nvSpPr>
        <p:spPr bwMode="auto">
          <a:xfrm>
            <a:off x="1028700" y="3905250"/>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3" name="TextBox 12"/>
          <p:cNvSpPr txBox="1">
            <a:spLocks noChangeArrowheads="1"/>
          </p:cNvSpPr>
          <p:nvPr/>
        </p:nvSpPr>
        <p:spPr bwMode="auto">
          <a:xfrm>
            <a:off x="3717925" y="5853113"/>
            <a:ext cx="1676400" cy="646112"/>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Shipping Address</a:t>
            </a:r>
          </a:p>
        </p:txBody>
      </p:sp>
      <p:sp>
        <p:nvSpPr>
          <p:cNvPr id="14" name="TextBox 13"/>
          <p:cNvSpPr txBox="1">
            <a:spLocks noChangeArrowheads="1"/>
          </p:cNvSpPr>
          <p:nvPr/>
        </p:nvSpPr>
        <p:spPr bwMode="auto">
          <a:xfrm>
            <a:off x="6475413" y="3406775"/>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Credit Card</a:t>
            </a:r>
          </a:p>
        </p:txBody>
      </p:sp>
      <p:sp>
        <p:nvSpPr>
          <p:cNvPr id="15" name="TextBox 14"/>
          <p:cNvSpPr txBox="1">
            <a:spLocks noChangeArrowheads="1"/>
          </p:cNvSpPr>
          <p:nvPr/>
        </p:nvSpPr>
        <p:spPr bwMode="auto">
          <a:xfrm>
            <a:off x="3481388" y="2809875"/>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6" name="TextBox 15"/>
          <p:cNvSpPr txBox="1">
            <a:spLocks noChangeArrowheads="1"/>
          </p:cNvSpPr>
          <p:nvPr/>
        </p:nvSpPr>
        <p:spPr bwMode="auto">
          <a:xfrm>
            <a:off x="5487988" y="5022850"/>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Shipping Address</a:t>
            </a:r>
          </a:p>
        </p:txBody>
      </p:sp>
      <p:cxnSp>
        <p:nvCxnSpPr>
          <p:cNvPr id="22" name="Straight Arrow Connector 21"/>
          <p:cNvCxnSpPr>
            <a:cxnSpLocks noChangeShapeType="1"/>
          </p:cNvCxnSpPr>
          <p:nvPr/>
        </p:nvCxnSpPr>
        <p:spPr bwMode="auto">
          <a:xfrm flipV="1">
            <a:off x="1676400" y="2667000"/>
            <a:ext cx="2063750" cy="4953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23" name="Straight Arrow Connector 22"/>
          <p:cNvCxnSpPr>
            <a:cxnSpLocks noChangeShapeType="1"/>
          </p:cNvCxnSpPr>
          <p:nvPr/>
        </p:nvCxnSpPr>
        <p:spPr bwMode="auto">
          <a:xfrm>
            <a:off x="4316413" y="2617788"/>
            <a:ext cx="2465387" cy="544512"/>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cxnSp>
        <p:nvCxnSpPr>
          <p:cNvPr id="25" name="Straight Arrow Connector 24"/>
          <p:cNvCxnSpPr>
            <a:cxnSpLocks noChangeShapeType="1"/>
          </p:cNvCxnSpPr>
          <p:nvPr/>
        </p:nvCxnSpPr>
        <p:spPr bwMode="auto">
          <a:xfrm>
            <a:off x="4319588" y="2667000"/>
            <a:ext cx="2005012" cy="18557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rot="10800000" flipV="1">
            <a:off x="4648200" y="4619625"/>
            <a:ext cx="1287463" cy="8048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pic>
        <p:nvPicPr>
          <p:cNvPr id="54" name="Picture 53" descr="box.jpg"/>
          <p:cNvPicPr>
            <a:picLocks noChangeAspect="1"/>
          </p:cNvPicPr>
          <p:nvPr/>
        </p:nvPicPr>
        <p:blipFill>
          <a:blip r:embed="rId7"/>
          <a:srcRect/>
          <a:stretch>
            <a:fillRect/>
          </a:stretch>
        </p:blipFill>
        <p:spPr bwMode="auto">
          <a:xfrm>
            <a:off x="1863725" y="3440113"/>
            <a:ext cx="568325" cy="465137"/>
          </a:xfrm>
          <a:prstGeom prst="rect">
            <a:avLst/>
          </a:prstGeom>
          <a:noFill/>
          <a:ln w="9525">
            <a:noFill/>
            <a:miter lim="800000"/>
            <a:headEnd/>
            <a:tailEnd/>
          </a:ln>
        </p:spPr>
      </p:pic>
      <p:cxnSp>
        <p:nvCxnSpPr>
          <p:cNvPr id="32" name="Straight Arrow Connector 31"/>
          <p:cNvCxnSpPr>
            <a:cxnSpLocks noChangeShapeType="1"/>
          </p:cNvCxnSpPr>
          <p:nvPr/>
        </p:nvCxnSpPr>
        <p:spPr bwMode="auto">
          <a:xfrm rot="10800000">
            <a:off x="2057400" y="3657600"/>
            <a:ext cx="2259013" cy="18716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a:spLocks/>
          </p:cNvSpPr>
          <p:nvPr/>
        </p:nvSpPr>
        <p:spPr bwMode="auto">
          <a:xfrm>
            <a:off x="457200" y="1417638"/>
            <a:ext cx="8077200" cy="5440362"/>
          </a:xfrm>
          <a:custGeom>
            <a:avLst/>
            <a:gdLst>
              <a:gd name="T0" fmla="*/ 164060833 w 43200"/>
              <a:gd name="T1" fmla="*/ 415152765 h 43200"/>
              <a:gd name="T2" fmla="*/ 75510602 w 43200"/>
              <a:gd name="T3" fmla="*/ 402512865 h 43200"/>
              <a:gd name="T4" fmla="*/ 242193346 w 43200"/>
              <a:gd name="T5" fmla="*/ 553478880 h 43200"/>
              <a:gd name="T6" fmla="*/ 203459059 w 43200"/>
              <a:gd name="T7" fmla="*/ 559521334 h 43200"/>
              <a:gd name="T8" fmla="*/ 576047955 w 43200"/>
              <a:gd name="T9" fmla="*/ 619945873 h 43200"/>
              <a:gd name="T10" fmla="*/ 552695685 w 43200"/>
              <a:gd name="T11" fmla="*/ 592350393 h 43200"/>
              <a:gd name="T12" fmla="*/ 1007751858 w 43200"/>
              <a:gd name="T13" fmla="*/ 551131717 h 43200"/>
              <a:gd name="T14" fmla="*/ 998418018 w 43200"/>
              <a:gd name="T15" fmla="*/ 581407457 h 43200"/>
              <a:gd name="T16" fmla="*/ 1193102470 w 43200"/>
              <a:gd name="T17" fmla="*/ 364037793 h 43200"/>
              <a:gd name="T18" fmla="*/ 1306752975 w 43200"/>
              <a:gd name="T19" fmla="*/ 477210798 h 43200"/>
              <a:gd name="T20" fmla="*/ 1461200070 w 43200"/>
              <a:gd name="T21" fmla="*/ 243505944 h 43200"/>
              <a:gd name="T22" fmla="*/ 1410579958 w 43200"/>
              <a:gd name="T23" fmla="*/ 285945930 h 43200"/>
              <a:gd name="T24" fmla="*/ 1339753759 w 43200"/>
              <a:gd name="T25" fmla="*/ 86053430 h 43200"/>
              <a:gd name="T26" fmla="*/ 1342410634 w 43200"/>
              <a:gd name="T27" fmla="*/ 106099778 h 43200"/>
              <a:gd name="T28" fmla="*/ 1016526464 w 43200"/>
              <a:gd name="T29" fmla="*/ 62676496 h 43200"/>
              <a:gd name="T30" fmla="*/ 1042465869 w 43200"/>
              <a:gd name="T31" fmla="*/ 37111077 h 43200"/>
              <a:gd name="T32" fmla="*/ 774018631 w 43200"/>
              <a:gd name="T33" fmla="*/ 74856611 h 43200"/>
              <a:gd name="T34" fmla="*/ 786568767 w 43200"/>
              <a:gd name="T35" fmla="*/ 52811936 h 43200"/>
              <a:gd name="T36" fmla="*/ 489420546 w 43200"/>
              <a:gd name="T37" fmla="*/ 82342272 h 43200"/>
              <a:gd name="T38" fmla="*/ 534866762 w 43200"/>
              <a:gd name="T39" fmla="*/ 103720753 h 43200"/>
              <a:gd name="T40" fmla="*/ 144274124 w 43200"/>
              <a:gd name="T41" fmla="*/ 250404877 h 43200"/>
              <a:gd name="T42" fmla="*/ 136338649 w 43200"/>
              <a:gd name="T43" fmla="*/ 227900290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10" name="Cloud 9"/>
          <p:cNvSpPr>
            <a:spLocks/>
          </p:cNvSpPr>
          <p:nvPr/>
        </p:nvSpPr>
        <p:spPr bwMode="auto">
          <a:xfrm>
            <a:off x="1104900" y="2909888"/>
            <a:ext cx="1028700" cy="995362"/>
          </a:xfrm>
          <a:custGeom>
            <a:avLst/>
            <a:gdLst>
              <a:gd name="T0" fmla="*/ 2661095 w 43200"/>
              <a:gd name="T1" fmla="*/ 13896797 h 43200"/>
              <a:gd name="T2" fmla="*/ 1224796 w 43200"/>
              <a:gd name="T3" fmla="*/ 13473676 h 43200"/>
              <a:gd name="T4" fmla="*/ 3928420 w 43200"/>
              <a:gd name="T5" fmla="*/ 18527097 h 43200"/>
              <a:gd name="T6" fmla="*/ 3300151 w 43200"/>
              <a:gd name="T7" fmla="*/ 18729372 h 43200"/>
              <a:gd name="T8" fmla="*/ 9343596 w 43200"/>
              <a:gd name="T9" fmla="*/ 20752007 h 43200"/>
              <a:gd name="T10" fmla="*/ 8964835 w 43200"/>
              <a:gd name="T11" fmla="*/ 19828279 h 43200"/>
              <a:gd name="T12" fmla="*/ 16345924 w 43200"/>
              <a:gd name="T13" fmla="*/ 18448528 h 43200"/>
              <a:gd name="T14" fmla="*/ 16194524 w 43200"/>
              <a:gd name="T15" fmla="*/ 19461977 h 43200"/>
              <a:gd name="T16" fmla="*/ 19352347 w 43200"/>
              <a:gd name="T17" fmla="*/ 12185765 h 43200"/>
              <a:gd name="T18" fmla="*/ 21195768 w 43200"/>
              <a:gd name="T19" fmla="*/ 15974109 h 43200"/>
              <a:gd name="T20" fmla="*/ 23700938 w 43200"/>
              <a:gd name="T21" fmla="*/ 8151093 h 43200"/>
              <a:gd name="T22" fmla="*/ 22879860 w 43200"/>
              <a:gd name="T23" fmla="*/ 9571719 h 43200"/>
              <a:gd name="T24" fmla="*/ 21731049 w 43200"/>
              <a:gd name="T25" fmla="*/ 2880536 h 43200"/>
              <a:gd name="T26" fmla="*/ 21774150 w 43200"/>
              <a:gd name="T27" fmla="*/ 3551576 h 43200"/>
              <a:gd name="T28" fmla="*/ 16488251 w 43200"/>
              <a:gd name="T29" fmla="*/ 2098025 h 43200"/>
              <a:gd name="T30" fmla="*/ 16908994 w 43200"/>
              <a:gd name="T31" fmla="*/ 1242244 h 43200"/>
              <a:gd name="T32" fmla="*/ 12554736 w 43200"/>
              <a:gd name="T33" fmla="*/ 2505755 h 43200"/>
              <a:gd name="T34" fmla="*/ 12758285 w 43200"/>
              <a:gd name="T35" fmla="*/ 1767827 h 43200"/>
              <a:gd name="T36" fmla="*/ 7938492 w 43200"/>
              <a:gd name="T37" fmla="*/ 2756323 h 43200"/>
              <a:gd name="T38" fmla="*/ 8675632 w 43200"/>
              <a:gd name="T39" fmla="*/ 3471947 h 43200"/>
              <a:gd name="T40" fmla="*/ 2340150 w 43200"/>
              <a:gd name="T41" fmla="*/ 8382031 h 43200"/>
              <a:gd name="T42" fmla="*/ 2211443 w 43200"/>
              <a:gd name="T43" fmla="*/ 762871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solidFill>
          <a:ln w="9525">
            <a:solidFill>
              <a:srgbClr val="4A7EBB"/>
            </a:solidFill>
            <a:round/>
            <a:headEnd/>
            <a:tailEnd/>
          </a:ln>
          <a:effectLst>
            <a:outerShdw dist="23000" dir="5400000" rotWithShape="0">
              <a:srgbClr val="808080">
                <a:alpha val="34998"/>
              </a:srgbClr>
            </a:outerShdw>
          </a:effectLst>
        </p:spPr>
        <p:txBody>
          <a:bodyPr anchor="ctr"/>
          <a:lstStyle/>
          <a:p>
            <a:pPr>
              <a:defRPr/>
            </a:pPr>
            <a:endParaRPr lang="en-US">
              <a:latin typeface="Arial" charset="0"/>
              <a:ea typeface="Arial" charset="0"/>
              <a:cs typeface="Arial" charset="0"/>
            </a:endParaRPr>
          </a:p>
        </p:txBody>
      </p:sp>
      <p:sp>
        <p:nvSpPr>
          <p:cNvPr id="2" name="Title 1"/>
          <p:cNvSpPr>
            <a:spLocks noGrp="1"/>
          </p:cNvSpPr>
          <p:nvPr>
            <p:ph type="title"/>
          </p:nvPr>
        </p:nvSpPr>
        <p:spPr/>
        <p:txBody>
          <a:bodyPr/>
          <a:lstStyle/>
          <a:p>
            <a:r>
              <a:rPr lang="en-US">
                <a:solidFill>
                  <a:srgbClr val="1E1C11"/>
                </a:solidFill>
                <a:ea typeface="ＭＳ Ｐゴシック" pitchFamily="34" charset="-128"/>
              </a:rPr>
              <a:t>Minimize Loss of Control: IDM </a:t>
            </a:r>
            <a:br>
              <a:rPr lang="en-US">
                <a:solidFill>
                  <a:srgbClr val="1E1C11"/>
                </a:solidFill>
                <a:ea typeface="ＭＳ Ｐゴシック" pitchFamily="34" charset="-128"/>
              </a:rPr>
            </a:br>
            <a:r>
              <a:rPr lang="en-US">
                <a:solidFill>
                  <a:srgbClr val="1E1C11"/>
                </a:solidFill>
                <a:ea typeface="ＭＳ Ｐゴシック" pitchFamily="34" charset="-128"/>
              </a:rPr>
              <a:t>Identity in the Cloud</a:t>
            </a:r>
          </a:p>
        </p:txBody>
      </p:sp>
      <p:pic>
        <p:nvPicPr>
          <p:cNvPr id="107525" name="Picture 3" descr="user-icon.jpg"/>
          <p:cNvPicPr>
            <a:picLocks noChangeAspect="1"/>
          </p:cNvPicPr>
          <p:nvPr/>
        </p:nvPicPr>
        <p:blipFill>
          <a:blip r:embed="rId2"/>
          <a:srcRect/>
          <a:stretch>
            <a:fillRect/>
          </a:stretch>
        </p:blipFill>
        <p:spPr bwMode="auto">
          <a:xfrm>
            <a:off x="1393825" y="3162300"/>
            <a:ext cx="617538" cy="495300"/>
          </a:xfrm>
          <a:prstGeom prst="rect">
            <a:avLst/>
          </a:prstGeom>
          <a:noFill/>
          <a:ln w="9525">
            <a:noFill/>
            <a:miter lim="800000"/>
            <a:headEnd/>
            <a:tailEnd/>
          </a:ln>
        </p:spPr>
      </p:pic>
      <p:pic>
        <p:nvPicPr>
          <p:cNvPr id="107526" name="Picture 4" descr="ebay-logo.jpg"/>
          <p:cNvPicPr>
            <a:picLocks noChangeAspect="1"/>
          </p:cNvPicPr>
          <p:nvPr/>
        </p:nvPicPr>
        <p:blipFill>
          <a:blip r:embed="rId3"/>
          <a:srcRect/>
          <a:stretch>
            <a:fillRect/>
          </a:stretch>
        </p:blipFill>
        <p:spPr bwMode="auto">
          <a:xfrm>
            <a:off x="3816350" y="2409825"/>
            <a:ext cx="579438" cy="433388"/>
          </a:xfrm>
          <a:prstGeom prst="rect">
            <a:avLst/>
          </a:prstGeom>
          <a:noFill/>
          <a:ln w="9525">
            <a:noFill/>
            <a:miter lim="800000"/>
            <a:headEnd/>
            <a:tailEnd/>
          </a:ln>
        </p:spPr>
      </p:pic>
      <p:pic>
        <p:nvPicPr>
          <p:cNvPr id="107527" name="Picture 5" descr="american-express-logo.jpeg"/>
          <p:cNvPicPr>
            <a:picLocks noChangeAspect="1"/>
          </p:cNvPicPr>
          <p:nvPr/>
        </p:nvPicPr>
        <p:blipFill>
          <a:blip r:embed="rId4" cstate="print"/>
          <a:srcRect/>
          <a:stretch>
            <a:fillRect/>
          </a:stretch>
        </p:blipFill>
        <p:spPr bwMode="auto">
          <a:xfrm>
            <a:off x="6858000" y="2874963"/>
            <a:ext cx="531813" cy="531812"/>
          </a:xfrm>
          <a:prstGeom prst="rect">
            <a:avLst/>
          </a:prstGeom>
          <a:noFill/>
          <a:ln w="9525">
            <a:noFill/>
            <a:miter lim="800000"/>
            <a:headEnd/>
            <a:tailEnd/>
          </a:ln>
        </p:spPr>
      </p:pic>
      <p:pic>
        <p:nvPicPr>
          <p:cNvPr id="107528" name="Picture 6" descr="fedex.gif"/>
          <p:cNvPicPr>
            <a:picLocks noChangeAspect="1"/>
          </p:cNvPicPr>
          <p:nvPr/>
        </p:nvPicPr>
        <p:blipFill>
          <a:blip r:embed="rId5"/>
          <a:srcRect/>
          <a:stretch>
            <a:fillRect/>
          </a:stretch>
        </p:blipFill>
        <p:spPr bwMode="auto">
          <a:xfrm>
            <a:off x="4392613" y="5529263"/>
            <a:ext cx="546100" cy="323850"/>
          </a:xfrm>
          <a:prstGeom prst="rect">
            <a:avLst/>
          </a:prstGeom>
          <a:noFill/>
          <a:ln w="9525">
            <a:noFill/>
            <a:miter lim="800000"/>
            <a:headEnd/>
            <a:tailEnd/>
          </a:ln>
        </p:spPr>
      </p:pic>
      <p:pic>
        <p:nvPicPr>
          <p:cNvPr id="107529" name="Picture 7" descr="power-seller-logo.gif"/>
          <p:cNvPicPr>
            <a:picLocks noChangeAspect="1"/>
          </p:cNvPicPr>
          <p:nvPr/>
        </p:nvPicPr>
        <p:blipFill>
          <a:blip r:embed="rId6"/>
          <a:srcRect/>
          <a:stretch>
            <a:fillRect/>
          </a:stretch>
        </p:blipFill>
        <p:spPr bwMode="auto">
          <a:xfrm>
            <a:off x="6021388" y="4522788"/>
            <a:ext cx="836612" cy="398462"/>
          </a:xfrm>
          <a:prstGeom prst="rect">
            <a:avLst/>
          </a:prstGeom>
          <a:noFill/>
          <a:ln w="9525">
            <a:noFill/>
            <a:miter lim="800000"/>
            <a:headEnd/>
            <a:tailEnd/>
          </a:ln>
        </p:spPr>
      </p:pic>
      <p:sp>
        <p:nvSpPr>
          <p:cNvPr id="107530" name="TextBox 10"/>
          <p:cNvSpPr txBox="1">
            <a:spLocks noChangeArrowheads="1"/>
          </p:cNvSpPr>
          <p:nvPr/>
        </p:nvSpPr>
        <p:spPr bwMode="auto">
          <a:xfrm>
            <a:off x="1338263" y="2447925"/>
            <a:ext cx="1346200" cy="461963"/>
          </a:xfrm>
          <a:prstGeom prst="rect">
            <a:avLst/>
          </a:prstGeom>
          <a:noFill/>
          <a:ln w="9525">
            <a:noFill/>
            <a:miter lim="800000"/>
            <a:headEnd/>
            <a:tailEnd/>
          </a:ln>
        </p:spPr>
        <p:txBody>
          <a:bodyPr>
            <a:spAutoFit/>
          </a:bodyPr>
          <a:lstStyle/>
          <a:p>
            <a:r>
              <a:rPr lang="en-US" sz="1200">
                <a:latin typeface="Comic Sans MS" pitchFamily="66" charset="0"/>
              </a:rPr>
              <a:t>User on Amazon Cloud</a:t>
            </a:r>
          </a:p>
        </p:txBody>
      </p:sp>
      <p:sp>
        <p:nvSpPr>
          <p:cNvPr id="107531" name="TextBox 11"/>
          <p:cNvSpPr txBox="1">
            <a:spLocks noChangeArrowheads="1"/>
          </p:cNvSpPr>
          <p:nvPr/>
        </p:nvSpPr>
        <p:spPr bwMode="auto">
          <a:xfrm>
            <a:off x="1104900" y="3905250"/>
            <a:ext cx="1676400" cy="1200150"/>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E-mail</a:t>
            </a:r>
          </a:p>
          <a:p>
            <a:pPr marL="228600" indent="-228600">
              <a:buFontTx/>
              <a:buAutoNum type="arabicPeriod"/>
            </a:pPr>
            <a:r>
              <a:rPr lang="en-US" sz="1200">
                <a:latin typeface="Comic Sans MS" pitchFamily="66" charset="0"/>
              </a:rPr>
              <a:t>Password</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Shipping Address</a:t>
            </a:r>
          </a:p>
          <a:p>
            <a:pPr marL="228600" indent="-228600">
              <a:buFontTx/>
              <a:buAutoNum type="arabicPeriod"/>
            </a:pPr>
            <a:r>
              <a:rPr lang="en-US" sz="1200">
                <a:latin typeface="Comic Sans MS" pitchFamily="66" charset="0"/>
              </a:rPr>
              <a:t>Credit Card</a:t>
            </a:r>
          </a:p>
        </p:txBody>
      </p:sp>
      <p:sp>
        <p:nvSpPr>
          <p:cNvPr id="13" name="TextBox 12"/>
          <p:cNvSpPr txBox="1"/>
          <p:nvPr/>
        </p:nvSpPr>
        <p:spPr>
          <a:xfrm>
            <a:off x="3794794" y="5852422"/>
            <a:ext cx="1676400" cy="646331"/>
          </a:xfrm>
          <a:prstGeom prst="rect">
            <a:avLst/>
          </a:prstGeom>
          <a:noFill/>
        </p:spPr>
        <p:txBody>
          <a:bodyPr>
            <a:spAutoFit/>
          </a:bodyPr>
          <a:lstStyle/>
          <a:p>
            <a:pPr marL="228600" indent="-228600">
              <a:buFontTx/>
              <a:buAutoNum type="arabicPeriod"/>
              <a:defRPr/>
            </a:pPr>
            <a:r>
              <a:rPr lang="en-US" sz="1200" dirty="0">
                <a:latin typeface="Comic Sans MS" pitchFamily="66" charset="0"/>
              </a:rPr>
              <a:t>Name</a:t>
            </a:r>
          </a:p>
          <a:p>
            <a:pPr marL="228600" indent="-228600">
              <a:buFontTx/>
              <a:buAutoNum type="arabicPeriod"/>
              <a:defRPr/>
            </a:pPr>
            <a:r>
              <a:rPr lang="en-US" sz="1200" strike="sngStrike" dirty="0">
                <a:latin typeface="Comic Sans MS" pitchFamily="66" charset="0"/>
              </a:rPr>
              <a:t>E-mail</a:t>
            </a:r>
          </a:p>
          <a:p>
            <a:pPr marL="228600" indent="-228600">
              <a:buFontTx/>
              <a:buAutoNum type="arabicPeriod"/>
              <a:defRPr/>
            </a:pPr>
            <a:r>
              <a:rPr lang="en-US" sz="1200" dirty="0">
                <a:latin typeface="Comic Sans MS" pitchFamily="66" charset="0"/>
              </a:rPr>
              <a:t>Shipping Address</a:t>
            </a:r>
          </a:p>
        </p:txBody>
      </p:sp>
      <p:sp>
        <p:nvSpPr>
          <p:cNvPr id="107533" name="TextBox 13"/>
          <p:cNvSpPr txBox="1">
            <a:spLocks noChangeArrowheads="1"/>
          </p:cNvSpPr>
          <p:nvPr/>
        </p:nvSpPr>
        <p:spPr bwMode="auto">
          <a:xfrm>
            <a:off x="6551613" y="3406775"/>
            <a:ext cx="1676400" cy="646113"/>
          </a:xfrm>
          <a:prstGeom prst="rect">
            <a:avLst/>
          </a:prstGeom>
          <a:noFill/>
          <a:ln w="9525">
            <a:noFill/>
            <a:miter lim="800000"/>
            <a:headEnd/>
            <a:tailEnd/>
          </a:ln>
        </p:spPr>
        <p:txBody>
          <a:bodyPr>
            <a:spAutoFit/>
          </a:bodyPr>
          <a:lstStyle/>
          <a:p>
            <a:pPr marL="228600" indent="-228600">
              <a:buFontTx/>
              <a:buAutoNum type="arabicPeriod"/>
            </a:pPr>
            <a:r>
              <a:rPr lang="en-US" sz="1200">
                <a:latin typeface="Comic Sans MS" pitchFamily="66" charset="0"/>
              </a:rPr>
              <a:t>Name</a:t>
            </a:r>
          </a:p>
          <a:p>
            <a:pPr marL="228600" indent="-228600">
              <a:buFontTx/>
              <a:buAutoNum type="arabicPeriod"/>
            </a:pPr>
            <a:r>
              <a:rPr lang="en-US" sz="1200">
                <a:latin typeface="Comic Sans MS" pitchFamily="66" charset="0"/>
              </a:rPr>
              <a:t>Billing Address</a:t>
            </a:r>
          </a:p>
          <a:p>
            <a:pPr marL="228600" indent="-228600">
              <a:buFontTx/>
              <a:buAutoNum type="arabicPeriod"/>
            </a:pPr>
            <a:r>
              <a:rPr lang="en-US" sz="1200">
                <a:latin typeface="Comic Sans MS" pitchFamily="66" charset="0"/>
              </a:rPr>
              <a:t>Credit Card</a:t>
            </a:r>
          </a:p>
        </p:txBody>
      </p:sp>
      <p:sp>
        <p:nvSpPr>
          <p:cNvPr id="15" name="TextBox 14"/>
          <p:cNvSpPr txBox="1"/>
          <p:nvPr/>
        </p:nvSpPr>
        <p:spPr>
          <a:xfrm>
            <a:off x="3557763" y="2810181"/>
            <a:ext cx="1676400" cy="1200329"/>
          </a:xfrm>
          <a:prstGeom prst="rect">
            <a:avLst/>
          </a:prstGeom>
          <a:noFill/>
        </p:spPr>
        <p:txBody>
          <a:bodyPr>
            <a:spAutoFit/>
          </a:bodyPr>
          <a:lstStyle/>
          <a:p>
            <a:pPr marL="228600" indent="-228600">
              <a:buFontTx/>
              <a:buAutoNum type="arabicPeriod"/>
              <a:defRPr/>
            </a:pPr>
            <a:r>
              <a:rPr lang="en-US" sz="1200" strike="sngStrike" dirty="0">
                <a:latin typeface="Comic Sans MS" pitchFamily="66" charset="0"/>
              </a:rPr>
              <a:t>Name</a:t>
            </a:r>
          </a:p>
          <a:p>
            <a:pPr marL="228600" indent="-228600">
              <a:buFontTx/>
              <a:buAutoNum type="arabicPeriod"/>
              <a:defRPr/>
            </a:pPr>
            <a:r>
              <a:rPr lang="en-US" sz="1200" dirty="0">
                <a:latin typeface="Comic Sans MS" pitchFamily="66" charset="0"/>
              </a:rPr>
              <a:t>E-mail</a:t>
            </a:r>
          </a:p>
          <a:p>
            <a:pPr marL="228600" indent="-228600">
              <a:buFontTx/>
              <a:buAutoNum type="arabicPeriod"/>
              <a:defRPr/>
            </a:pPr>
            <a:r>
              <a:rPr lang="en-US" sz="1200" dirty="0">
                <a:latin typeface="Comic Sans MS" pitchFamily="66" charset="0"/>
              </a:rPr>
              <a:t>Password</a:t>
            </a:r>
          </a:p>
          <a:p>
            <a:pPr marL="228600" indent="-228600">
              <a:buFontTx/>
              <a:buAutoNum type="arabicPeriod"/>
              <a:defRPr/>
            </a:pPr>
            <a:r>
              <a:rPr lang="en-US" sz="1200" strike="sngStrike" dirty="0">
                <a:latin typeface="Comic Sans MS" pitchFamily="66" charset="0"/>
              </a:rPr>
              <a:t>Billing Address</a:t>
            </a:r>
          </a:p>
          <a:p>
            <a:pPr marL="228600" indent="-228600">
              <a:buFontTx/>
              <a:buAutoNum type="arabicPeriod"/>
              <a:defRPr/>
            </a:pPr>
            <a:r>
              <a:rPr lang="en-US" sz="1200" strike="sngStrike" dirty="0">
                <a:latin typeface="Comic Sans MS" pitchFamily="66" charset="0"/>
              </a:rPr>
              <a:t>Shipping Address</a:t>
            </a:r>
          </a:p>
          <a:p>
            <a:pPr marL="228600" indent="-228600">
              <a:buFontTx/>
              <a:buAutoNum type="arabicPeriod"/>
              <a:defRPr/>
            </a:pPr>
            <a:r>
              <a:rPr lang="en-US" sz="1200" strike="sngStrike" dirty="0">
                <a:latin typeface="Comic Sans MS" pitchFamily="66" charset="0"/>
              </a:rPr>
              <a:t>Credit Card</a:t>
            </a:r>
          </a:p>
        </p:txBody>
      </p:sp>
      <p:sp>
        <p:nvSpPr>
          <p:cNvPr id="16" name="TextBox 15"/>
          <p:cNvSpPr txBox="1"/>
          <p:nvPr/>
        </p:nvSpPr>
        <p:spPr>
          <a:xfrm>
            <a:off x="5564188" y="5022641"/>
            <a:ext cx="1676400" cy="646331"/>
          </a:xfrm>
          <a:prstGeom prst="rect">
            <a:avLst/>
          </a:prstGeom>
          <a:noFill/>
        </p:spPr>
        <p:txBody>
          <a:bodyPr>
            <a:spAutoFit/>
          </a:bodyPr>
          <a:lstStyle/>
          <a:p>
            <a:pPr marL="228600" indent="-228600">
              <a:buFontTx/>
              <a:buAutoNum type="arabicPeriod"/>
              <a:defRPr/>
            </a:pPr>
            <a:r>
              <a:rPr lang="en-US" sz="1200" strike="sngStrike" dirty="0">
                <a:latin typeface="Comic Sans MS" pitchFamily="66" charset="0"/>
              </a:rPr>
              <a:t>Name</a:t>
            </a:r>
          </a:p>
          <a:p>
            <a:pPr marL="228600" indent="-228600">
              <a:buFontTx/>
              <a:buAutoNum type="arabicPeriod"/>
              <a:defRPr/>
            </a:pPr>
            <a:r>
              <a:rPr lang="en-US" sz="1200" dirty="0">
                <a:latin typeface="Comic Sans MS" pitchFamily="66" charset="0"/>
              </a:rPr>
              <a:t>E-mail</a:t>
            </a:r>
          </a:p>
          <a:p>
            <a:pPr marL="228600" indent="-228600">
              <a:buFontTx/>
              <a:buAutoNum type="arabicPeriod"/>
              <a:defRPr/>
            </a:pPr>
            <a:r>
              <a:rPr lang="en-US" sz="1200" strike="sngStrike" dirty="0">
                <a:latin typeface="Comic Sans MS" pitchFamily="66" charset="0"/>
              </a:rPr>
              <a:t>Shipping Address</a:t>
            </a:r>
          </a:p>
        </p:txBody>
      </p:sp>
      <p:cxnSp>
        <p:nvCxnSpPr>
          <p:cNvPr id="22" name="Straight Arrow Connector 21"/>
          <p:cNvCxnSpPr>
            <a:cxnSpLocks noChangeShapeType="1"/>
          </p:cNvCxnSpPr>
          <p:nvPr/>
        </p:nvCxnSpPr>
        <p:spPr bwMode="auto">
          <a:xfrm flipV="1">
            <a:off x="1752600" y="2667000"/>
            <a:ext cx="2063750" cy="4953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23" name="Straight Arrow Connector 22"/>
          <p:cNvCxnSpPr>
            <a:cxnSpLocks noChangeShapeType="1"/>
          </p:cNvCxnSpPr>
          <p:nvPr/>
        </p:nvCxnSpPr>
        <p:spPr bwMode="auto">
          <a:xfrm>
            <a:off x="4392613" y="2617788"/>
            <a:ext cx="2465387" cy="544512"/>
          </a:xfrm>
          <a:prstGeom prst="straightConnector1">
            <a:avLst/>
          </a:prstGeom>
          <a:noFill/>
          <a:ln w="25400">
            <a:solidFill>
              <a:schemeClr val="accent1"/>
            </a:solidFill>
            <a:round/>
            <a:headEnd type="arrow" w="med" len="med"/>
            <a:tailEnd type="arrow" w="med" len="med"/>
          </a:ln>
          <a:effectLst>
            <a:outerShdw dist="20000" dir="5400000" rotWithShape="0">
              <a:srgbClr val="808080">
                <a:alpha val="37999"/>
              </a:srgbClr>
            </a:outerShdw>
          </a:effectLst>
        </p:spPr>
      </p:cxnSp>
      <p:cxnSp>
        <p:nvCxnSpPr>
          <p:cNvPr id="25" name="Straight Arrow Connector 24"/>
          <p:cNvCxnSpPr>
            <a:cxnSpLocks noChangeShapeType="1"/>
          </p:cNvCxnSpPr>
          <p:nvPr/>
        </p:nvCxnSpPr>
        <p:spPr bwMode="auto">
          <a:xfrm>
            <a:off x="4395788" y="2667000"/>
            <a:ext cx="2005012" cy="18557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rot="10800000" flipV="1">
            <a:off x="4724400" y="4619625"/>
            <a:ext cx="1287463" cy="8048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pic>
        <p:nvPicPr>
          <p:cNvPr id="107540" name="Picture 53" descr="box.jpg"/>
          <p:cNvPicPr>
            <a:picLocks noChangeAspect="1"/>
          </p:cNvPicPr>
          <p:nvPr/>
        </p:nvPicPr>
        <p:blipFill>
          <a:blip r:embed="rId7"/>
          <a:srcRect/>
          <a:stretch>
            <a:fillRect/>
          </a:stretch>
        </p:blipFill>
        <p:spPr bwMode="auto">
          <a:xfrm>
            <a:off x="1939925" y="3440113"/>
            <a:ext cx="568325" cy="465137"/>
          </a:xfrm>
          <a:prstGeom prst="rect">
            <a:avLst/>
          </a:prstGeom>
          <a:noFill/>
          <a:ln w="9525">
            <a:noFill/>
            <a:miter lim="800000"/>
            <a:headEnd/>
            <a:tailEnd/>
          </a:ln>
        </p:spPr>
      </p:pic>
      <p:cxnSp>
        <p:nvCxnSpPr>
          <p:cNvPr id="32" name="Straight Arrow Connector 31"/>
          <p:cNvCxnSpPr>
            <a:cxnSpLocks noChangeShapeType="1"/>
          </p:cNvCxnSpPr>
          <p:nvPr/>
        </p:nvCxnSpPr>
        <p:spPr bwMode="auto">
          <a:xfrm rot="10800000">
            <a:off x="2133600" y="3657600"/>
            <a:ext cx="2259013" cy="1871663"/>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10" ma:contentTypeDescription="Create a new document." ma:contentTypeScope="" ma:versionID="7ead2f7fa19c4fd08234fc36fd9b2aae">
  <xsd:schema xmlns:xsd="http://www.w3.org/2001/XMLSchema" xmlns:xs="http://www.w3.org/2001/XMLSchema" xmlns:p="http://schemas.microsoft.com/office/2006/metadata/properties" xmlns:ns2="3e71e501-9981-4f71-8744-f09f5c3dbf6f" xmlns:ns3="e57fd881-db3f-40e7-93b8-70a16e341b2c" targetNamespace="http://schemas.microsoft.com/office/2006/metadata/properties" ma:root="true" ma:fieldsID="36fe366fc502e28be1476895fa622739" ns2:_="" ns3:_="">
    <xsd:import namespace="3e71e501-9981-4f71-8744-f09f5c3dbf6f"/>
    <xsd:import namespace="e57fd881-db3f-40e7-93b8-70a16e341b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7fd881-db3f-40e7-93b8-70a16e341b2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ECB72C-5ED5-466A-8DBF-BD62DD466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71e501-9981-4f71-8744-f09f5c3dbf6f"/>
    <ds:schemaRef ds:uri="e57fd881-db3f-40e7-93b8-70a16e341b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84A0ED-EE20-4116-A976-8FF9614B8659}">
  <ds:schemaRefs>
    <ds:schemaRef ds:uri="http://schemas.microsoft.com/sharepoint/v3/contenttype/forms"/>
  </ds:schemaRefs>
</ds:datastoreItem>
</file>

<file path=customXml/itemProps3.xml><?xml version="1.0" encoding="utf-8"?>
<ds:datastoreItem xmlns:ds="http://schemas.openxmlformats.org/officeDocument/2006/customXml" ds:itemID="{0BFB92B3-3EE8-4040-8757-8B177DB0683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4133</TotalTime>
  <Words>4210</Words>
  <Application>Microsoft Office PowerPoint</Application>
  <PresentationFormat>On-screen Show (4:3)</PresentationFormat>
  <Paragraphs>662</Paragraphs>
  <Slides>69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Office Theme</vt:lpstr>
      <vt:lpstr>Equation</vt:lpstr>
      <vt:lpstr> Cloud Security and Privacy </vt:lpstr>
      <vt:lpstr>Minimize Loss of Control:  Monitoring</vt:lpstr>
      <vt:lpstr>Minimize Loss of Control:  Monitoring (Cont.)</vt:lpstr>
      <vt:lpstr>Minimize Loss of Control:  Utilize Different Clouds</vt:lpstr>
      <vt:lpstr>Minimize Loss of Control:  Access Control</vt:lpstr>
      <vt:lpstr>Minimize Loss of Control:  Access Control (Cont.)</vt:lpstr>
      <vt:lpstr>Minimize Loss of Control:  Access Control</vt:lpstr>
      <vt:lpstr>Minimize Loss of Control: IDM  Motivation</vt:lpstr>
      <vt:lpstr>Minimize Loss of Control: IDM  Identity in the Cloud</vt:lpstr>
      <vt:lpstr>Minimize Loss of Control: IDM  Present IDMs</vt:lpstr>
      <vt:lpstr>Minimize Loss of Control: IDM  Issues in Cloud Computing</vt:lpstr>
      <vt:lpstr>Minimize Loss of Control: IDM  Goals of Proposed User-Centric IDM for the Cloud</vt:lpstr>
      <vt:lpstr>Minimize Loss of Control: IDM  Approach - 1</vt:lpstr>
      <vt:lpstr>Minimize Loss of Control: IDM  Components of Active Bundle (Approach – 1)</vt:lpstr>
      <vt:lpstr>Minimize Loss of Control: IDM  Anonymous Identification (Approach – 1)</vt:lpstr>
      <vt:lpstr>Minimize Loss of Control: IDM  Usage Scenario (Approach – 1)</vt:lpstr>
      <vt:lpstr>Minimize Loss of Control: IDM  Approach - 2</vt:lpstr>
      <vt:lpstr>Minimize Loss of Control: IDM  Usage Scenario (Approach – 2)</vt:lpstr>
      <vt:lpstr>Minimize Loss of Control: IDM  Representation of identity information  for negotiation </vt:lpstr>
      <vt:lpstr>Minimize Loss of Control: IDM  Motivation-Authentication Process using PII</vt:lpstr>
      <vt:lpstr>Proposed IDM: Mechanisms </vt:lpstr>
      <vt:lpstr>Proposed IDM: Active Bundle</vt:lpstr>
      <vt:lpstr>Proposed IDM: Active Bundle (Cont.)</vt:lpstr>
      <vt:lpstr>Proposed IDM: Active Bundle Scheme</vt:lpstr>
      <vt:lpstr>Proposed IDM: Anonymous Identification</vt:lpstr>
      <vt:lpstr>Proposed IDM: Interaction using Active Bundle </vt:lpstr>
      <vt:lpstr>Proposed IDM: Predicate over Encrypted Data</vt:lpstr>
      <vt:lpstr>Proposed IDM: Multi-Party Computing</vt:lpstr>
      <vt:lpstr>Proposed IDM: Multi-Party Computing</vt:lpstr>
      <vt:lpstr>Proposed IDM: Selective Disclosure</vt:lpstr>
      <vt:lpstr>Proposed IDM: Selective Disclosure</vt:lpstr>
      <vt:lpstr>Proposed IDM: Selective Disclosure</vt:lpstr>
      <vt:lpstr>Proposed IDM: Selective Disclosure</vt:lpstr>
      <vt:lpstr>Proposed IDM: Selective Disclosure</vt:lpstr>
      <vt:lpstr>Proposed IDM: Identity in the Cloud</vt:lpstr>
      <vt:lpstr>Proposed IDM: Characteristics and Advantages</vt:lpstr>
      <vt:lpstr>Proposed IDM: Conclusion &amp; Future Work </vt:lpstr>
      <vt:lpstr>Slide 38</vt:lpstr>
      <vt:lpstr>Minimize Multi-tenancy</vt:lpstr>
      <vt:lpstr>Conclusion</vt:lpstr>
      <vt:lpstr>CLOUD COMPUTING FOR MOBILE USERS: CAN OFFLOADING COMPUTATION SAVE ENERGY? </vt:lpstr>
      <vt:lpstr>What cloud gives us, generally</vt:lpstr>
      <vt:lpstr>What cloud gives us, generally</vt:lpstr>
      <vt:lpstr>What about cloud computing for mobile users?  Specifically </vt:lpstr>
      <vt:lpstr>The importance of battery lifetime of    mobile phones</vt:lpstr>
      <vt:lpstr> Four basic approaches to saving energy and extending battery lifetime in mobile devices:</vt:lpstr>
      <vt:lpstr>Can offloading these applications to the cloud save energy and extend battery lifetimes for mobile users?</vt:lpstr>
      <vt:lpstr>Can offloading these applications to the cloud save energy and extend battery lifetimes for mobile users?</vt:lpstr>
      <vt:lpstr>Can offloading these applications to the cloud save energy and extend battery lifetimes for mobile users?</vt:lpstr>
      <vt:lpstr>sample applications benefiting from offloading</vt:lpstr>
      <vt:lpstr>sample applications benefiting from offloading</vt:lpstr>
      <vt:lpstr>sample applications not benefiting from offloading</vt:lpstr>
      <vt:lpstr>Making computation offloading more attractive</vt:lpstr>
      <vt:lpstr>When considering Privacy and security</vt:lpstr>
      <vt:lpstr>When considering Privacy and security</vt:lpstr>
      <vt:lpstr>When considering Privacy and security</vt:lpstr>
      <vt:lpstr>When considering Privacy and security</vt:lpstr>
      <vt:lpstr>Conclusion</vt:lpstr>
      <vt:lpstr>Conclusion</vt:lpstr>
      <vt:lpstr>Bandwidth Measurements for VMs in Cloud</vt:lpstr>
      <vt:lpstr>MOTIVATION</vt:lpstr>
      <vt:lpstr>Experimental Evaluation</vt:lpstr>
      <vt:lpstr>Experimental Evaluation</vt:lpstr>
      <vt:lpstr>Bandwidth Estimation</vt:lpstr>
      <vt:lpstr>Bandwidth Variation Estimation</vt:lpstr>
      <vt:lpstr>Virtual Machine Performance</vt:lpstr>
      <vt:lpstr>Virtual Machine Performance</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in Cloud Computing</dc:title>
  <dc:creator>Ragib Hasan</dc:creator>
  <cp:lastModifiedBy>CSE</cp:lastModifiedBy>
  <cp:revision>884</cp:revision>
  <dcterms:created xsi:type="dcterms:W3CDTF">2011-05-16T20:04:15Z</dcterms:created>
  <dcterms:modified xsi:type="dcterms:W3CDTF">2021-11-23T14:26:52Z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