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2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2"/>
  </p:notesMasterIdLst>
  <p:handoutMasterIdLst>
    <p:handoutMasterId r:id="rId73"/>
  </p:handoutMasterIdLst>
  <p:sldIdLst>
    <p:sldId id="256" r:id="rId2"/>
    <p:sldId id="276" r:id="rId3"/>
    <p:sldId id="277" r:id="rId4"/>
    <p:sldId id="278" r:id="rId5"/>
    <p:sldId id="280" r:id="rId6"/>
    <p:sldId id="281" r:id="rId7"/>
    <p:sldId id="282" r:id="rId8"/>
    <p:sldId id="285" r:id="rId9"/>
    <p:sldId id="287" r:id="rId10"/>
    <p:sldId id="288" r:id="rId11"/>
    <p:sldId id="289" r:id="rId12"/>
    <p:sldId id="290" r:id="rId13"/>
    <p:sldId id="291" r:id="rId14"/>
    <p:sldId id="304" r:id="rId15"/>
    <p:sldId id="305" r:id="rId16"/>
    <p:sldId id="306" r:id="rId17"/>
    <p:sldId id="293" r:id="rId18"/>
    <p:sldId id="294" r:id="rId19"/>
    <p:sldId id="308" r:id="rId20"/>
    <p:sldId id="295" r:id="rId21"/>
    <p:sldId id="309" r:id="rId22"/>
    <p:sldId id="296" r:id="rId23"/>
    <p:sldId id="310" r:id="rId24"/>
    <p:sldId id="311" r:id="rId25"/>
    <p:sldId id="297" r:id="rId26"/>
    <p:sldId id="298" r:id="rId27"/>
    <p:sldId id="299" r:id="rId28"/>
    <p:sldId id="312" r:id="rId29"/>
    <p:sldId id="313" r:id="rId30"/>
    <p:sldId id="314" r:id="rId31"/>
    <p:sldId id="301" r:id="rId32"/>
    <p:sldId id="302" r:id="rId33"/>
    <p:sldId id="303" r:id="rId34"/>
    <p:sldId id="315" r:id="rId35"/>
    <p:sldId id="316" r:id="rId36"/>
    <p:sldId id="317"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9" r:id="rId64"/>
    <p:sldId id="346" r:id="rId65"/>
    <p:sldId id="350" r:id="rId66"/>
    <p:sldId id="351" r:id="rId67"/>
    <p:sldId id="353" r:id="rId68"/>
    <p:sldId id="356" r:id="rId69"/>
    <p:sldId id="348" r:id="rId70"/>
    <p:sldId id="347" r:id="rId71"/>
  </p:sldIdLst>
  <p:sldSz cx="9144000" cy="6858000" type="screen4x3"/>
  <p:notesSz cx="6946900" cy="92837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2400" kern="1200">
        <a:solidFill>
          <a:schemeClr val="tx1"/>
        </a:solidFill>
        <a:latin typeface="Times New Roman" pitchFamily="18" charset="0"/>
        <a:ea typeface="+mn-ea"/>
        <a:cs typeface="Times New Roman" pitchFamily="18" charset="0"/>
      </a:defRPr>
    </a:lvl6pPr>
    <a:lvl7pPr marL="2743200" algn="r" defTabSz="914400" rtl="1" eaLnBrk="1" latinLnBrk="0" hangingPunct="1">
      <a:defRPr sz="2400" kern="1200">
        <a:solidFill>
          <a:schemeClr val="tx1"/>
        </a:solidFill>
        <a:latin typeface="Times New Roman" pitchFamily="18" charset="0"/>
        <a:ea typeface="+mn-ea"/>
        <a:cs typeface="Times New Roman" pitchFamily="18" charset="0"/>
      </a:defRPr>
    </a:lvl7pPr>
    <a:lvl8pPr marL="3200400" algn="r" defTabSz="914400" rtl="1" eaLnBrk="1" latinLnBrk="0" hangingPunct="1">
      <a:defRPr sz="2400" kern="1200">
        <a:solidFill>
          <a:schemeClr val="tx1"/>
        </a:solidFill>
        <a:latin typeface="Times New Roman" pitchFamily="18" charset="0"/>
        <a:ea typeface="+mn-ea"/>
        <a:cs typeface="Times New Roman" pitchFamily="18" charset="0"/>
      </a:defRPr>
    </a:lvl8pPr>
    <a:lvl9pPr marL="3657600" algn="r" defTabSz="914400" rtl="1"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3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72" autoAdjust="0"/>
  </p:normalViewPr>
  <p:slideViewPr>
    <p:cSldViewPr>
      <p:cViewPr>
        <p:scale>
          <a:sx n="60" d="100"/>
          <a:sy n="60" d="100"/>
        </p:scale>
        <p:origin x="-2388" y="-10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1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52857-ED71-47F9-9535-B63D4FCFC868}"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39B92CB3-F2BD-4886-BFC3-4933E8D7E30C}">
      <dgm:prSet phldrT="[Text]" custT="1"/>
      <dgm:spPr>
        <a:ln w="38100">
          <a:solidFill>
            <a:srgbClr val="6C5200"/>
          </a:solidFill>
        </a:ln>
      </dgm:spPr>
      <dgm:t>
        <a:bodyPr/>
        <a:lstStyle/>
        <a:p>
          <a:pPr>
            <a:lnSpc>
              <a:spcPct val="100000"/>
            </a:lnSpc>
            <a:spcAft>
              <a:spcPts val="0"/>
            </a:spcAft>
          </a:pPr>
          <a:r>
            <a:rPr lang="en-US" sz="1600" dirty="0" smtClean="0">
              <a:latin typeface="Constantia" panose="02030602050306030303" pitchFamily="18" charset="0"/>
            </a:rPr>
            <a:t>Service Allocation Algorithms for </a:t>
          </a:r>
        </a:p>
        <a:p>
          <a:pPr>
            <a:lnSpc>
              <a:spcPct val="100000"/>
            </a:lnSpc>
            <a:spcAft>
              <a:spcPts val="0"/>
            </a:spcAft>
          </a:pPr>
          <a:r>
            <a:rPr lang="en-US" sz="1600" b="1" i="1" dirty="0" smtClean="0">
              <a:effectLst>
                <a:outerShdw blurRad="38100" dist="38100" dir="2700000" algn="tl">
                  <a:srgbClr val="000000">
                    <a:alpha val="43137"/>
                  </a:srgbClr>
                </a:outerShdw>
              </a:effectLst>
              <a:latin typeface="Constantia" panose="02030602050306030303" pitchFamily="18" charset="0"/>
            </a:rPr>
            <a:t>Single Mobile User </a:t>
          </a:r>
          <a:r>
            <a:rPr lang="en-US" sz="1600" b="0" i="0" dirty="0" smtClean="0">
              <a:effectLst/>
              <a:latin typeface="Constantia" panose="02030602050306030303" pitchFamily="18" charset="0"/>
            </a:rPr>
            <a:t>and </a:t>
          </a:r>
          <a:r>
            <a:rPr lang="en-US" sz="1600" b="1" i="1" dirty="0" smtClean="0">
              <a:effectLst>
                <a:outerShdw blurRad="38100" dist="38100" dir="2700000" algn="tl">
                  <a:srgbClr val="000000">
                    <a:alpha val="43137"/>
                  </a:srgbClr>
                </a:outerShdw>
              </a:effectLst>
              <a:latin typeface="Constantia" panose="02030602050306030303" pitchFamily="18" charset="0"/>
            </a:rPr>
            <a:t>Mobile Group-Ware</a:t>
          </a:r>
          <a:r>
            <a:rPr lang="en-US" sz="1600" dirty="0" smtClean="0">
              <a:latin typeface="Constantia" panose="02030602050306030303" pitchFamily="18" charset="0"/>
            </a:rPr>
            <a:t> </a:t>
          </a:r>
        </a:p>
        <a:p>
          <a:pPr>
            <a:lnSpc>
              <a:spcPct val="100000"/>
            </a:lnSpc>
            <a:spcAft>
              <a:spcPts val="0"/>
            </a:spcAft>
          </a:pPr>
          <a:r>
            <a:rPr lang="en-US" sz="1600" dirty="0" smtClean="0">
              <a:latin typeface="Constantia" panose="02030602050306030303" pitchFamily="18" charset="0"/>
            </a:rPr>
            <a:t>Applications</a:t>
          </a:r>
          <a:endParaRPr lang="en-US" sz="1600" dirty="0">
            <a:latin typeface="Constantia" panose="02030602050306030303" pitchFamily="18" charset="0"/>
          </a:endParaRPr>
        </a:p>
      </dgm:t>
    </dgm:pt>
    <dgm:pt modelId="{44304929-E45A-4C7A-A158-3D6D39576304}" type="parTrans" cxnId="{8E146FC7-4C90-45BB-84BD-FCBB70CF493A}">
      <dgm:prSet/>
      <dgm:spPr/>
      <dgm:t>
        <a:bodyPr/>
        <a:lstStyle/>
        <a:p>
          <a:endParaRPr lang="en-US"/>
        </a:p>
      </dgm:t>
    </dgm:pt>
    <dgm:pt modelId="{E8A58443-0682-49E3-A4F0-14A5195DDCC7}" type="sibTrans" cxnId="{8E146FC7-4C90-45BB-84BD-FCBB70CF493A}">
      <dgm:prSet/>
      <dgm:spPr/>
      <dgm:t>
        <a:bodyPr/>
        <a:lstStyle/>
        <a:p>
          <a:endParaRPr lang="en-US"/>
        </a:p>
      </dgm:t>
    </dgm:pt>
    <dgm:pt modelId="{8B9AFCFB-73E0-4940-948E-4D4BC5951DC9}">
      <dgm:prSet phldrT="[Text]" custT="1"/>
      <dgm:spPr>
        <a:ln w="34925">
          <a:solidFill>
            <a:srgbClr val="6C5200"/>
          </a:solidFill>
          <a:prstDash val="dash"/>
        </a:ln>
      </dgm:spPr>
      <dgm:t>
        <a:bodyPr/>
        <a:lstStyle/>
        <a:p>
          <a:r>
            <a:rPr lang="en-US" sz="1600" b="0" dirty="0" smtClean="0">
              <a:latin typeface="Constantia" panose="02030602050306030303" pitchFamily="18" charset="0"/>
            </a:rPr>
            <a:t>Brute-Force Search (BFS)</a:t>
          </a:r>
          <a:endParaRPr lang="en-US" sz="1600" b="0" dirty="0">
            <a:latin typeface="Constantia" panose="02030602050306030303" pitchFamily="18" charset="0"/>
          </a:endParaRPr>
        </a:p>
      </dgm:t>
    </dgm:pt>
    <dgm:pt modelId="{95690205-B4DE-4525-A7A6-03DABB5BCC76}" type="parTrans" cxnId="{76B7E92D-FE14-49F8-B519-28AA3641F22D}">
      <dgm:prSet/>
      <dgm:spPr>
        <a:ln w="38100">
          <a:solidFill>
            <a:srgbClr val="6C5200"/>
          </a:solidFill>
        </a:ln>
      </dgm:spPr>
      <dgm:t>
        <a:bodyPr/>
        <a:lstStyle/>
        <a:p>
          <a:endParaRPr lang="en-US" dirty="0"/>
        </a:p>
      </dgm:t>
    </dgm:pt>
    <dgm:pt modelId="{9901AC58-8CD7-4F11-B43C-0F2855EB6F46}" type="sibTrans" cxnId="{76B7E92D-FE14-49F8-B519-28AA3641F22D}">
      <dgm:prSet/>
      <dgm:spPr/>
      <dgm:t>
        <a:bodyPr/>
        <a:lstStyle/>
        <a:p>
          <a:endParaRPr lang="en-US"/>
        </a:p>
      </dgm:t>
    </dgm:pt>
    <dgm:pt modelId="{23C3E809-6D2F-4DBB-81ED-0ACD4A9A3C9E}">
      <dgm:prSet phldrT="[Text]" custT="1"/>
      <dgm:spPr>
        <a:ln w="38100">
          <a:solidFill>
            <a:srgbClr val="6C5200"/>
          </a:solidFill>
          <a:prstDash val="dash"/>
        </a:ln>
      </dgm:spPr>
      <dgm:t>
        <a:bodyPr/>
        <a:lstStyle/>
        <a:p>
          <a:r>
            <a:rPr lang="en-US" sz="1600" dirty="0" smtClean="0">
              <a:latin typeface="Constantia" panose="02030602050306030303" pitchFamily="18" charset="0"/>
            </a:rPr>
            <a:t>Random Service Allocation (RSA)</a:t>
          </a:r>
          <a:endParaRPr lang="en-US" sz="1600" dirty="0">
            <a:latin typeface="Constantia" panose="02030602050306030303" pitchFamily="18" charset="0"/>
          </a:endParaRPr>
        </a:p>
      </dgm:t>
    </dgm:pt>
    <dgm:pt modelId="{96604185-89D0-4974-855D-53966ACA3A43}" type="parTrans" cxnId="{7676194A-F81D-4992-999D-59499E4E3E45}">
      <dgm:prSet/>
      <dgm:spPr>
        <a:ln w="38100">
          <a:solidFill>
            <a:srgbClr val="6C5200"/>
          </a:solidFill>
        </a:ln>
      </dgm:spPr>
      <dgm:t>
        <a:bodyPr/>
        <a:lstStyle/>
        <a:p>
          <a:endParaRPr lang="en-US" dirty="0"/>
        </a:p>
      </dgm:t>
    </dgm:pt>
    <dgm:pt modelId="{BA8CAF3F-CD89-41D3-BB94-0785ED000171}" type="sibTrans" cxnId="{7676194A-F81D-4992-999D-59499E4E3E45}">
      <dgm:prSet/>
      <dgm:spPr/>
      <dgm:t>
        <a:bodyPr/>
        <a:lstStyle/>
        <a:p>
          <a:endParaRPr lang="en-US"/>
        </a:p>
      </dgm:t>
    </dgm:pt>
    <dgm:pt modelId="{81B0157C-1A5F-4461-9027-150F46BCCE33}">
      <dgm:prSet phldrT="[Text]" custT="1"/>
      <dgm:spPr>
        <a:ln w="38100">
          <a:solidFill>
            <a:srgbClr val="6C5200"/>
          </a:solidFill>
        </a:ln>
      </dgm:spPr>
      <dgm:t>
        <a:bodyPr/>
        <a:lstStyle/>
        <a:p>
          <a:r>
            <a:rPr lang="en-US" sz="1600" dirty="0" smtClean="0">
              <a:solidFill>
                <a:schemeClr val="tx1"/>
              </a:solidFill>
              <a:latin typeface="Constantia" panose="02030602050306030303" pitchFamily="18" charset="0"/>
            </a:rPr>
            <a:t>Greedy Based</a:t>
          </a:r>
          <a:endParaRPr lang="en-US" sz="1600" dirty="0">
            <a:solidFill>
              <a:schemeClr val="tx1"/>
            </a:solidFill>
            <a:latin typeface="Constantia" panose="02030602050306030303" pitchFamily="18" charset="0"/>
          </a:endParaRPr>
        </a:p>
      </dgm:t>
    </dgm:pt>
    <dgm:pt modelId="{07CE6BD5-E1A6-46A3-9D3D-921FD2084CF8}" type="parTrans" cxnId="{7435BB01-9FBB-4A6E-B699-01EA2FB28810}">
      <dgm:prSet/>
      <dgm:spPr>
        <a:ln w="38100">
          <a:solidFill>
            <a:srgbClr val="6C5200"/>
          </a:solidFill>
        </a:ln>
      </dgm:spPr>
      <dgm:t>
        <a:bodyPr/>
        <a:lstStyle/>
        <a:p>
          <a:endParaRPr lang="en-US" dirty="0"/>
        </a:p>
      </dgm:t>
    </dgm:pt>
    <dgm:pt modelId="{E4D977BA-BFCB-4C13-AECC-07FE81BF37C4}" type="sibTrans" cxnId="{7435BB01-9FBB-4A6E-B699-01EA2FB28810}">
      <dgm:prSet/>
      <dgm:spPr/>
      <dgm:t>
        <a:bodyPr/>
        <a:lstStyle/>
        <a:p>
          <a:endParaRPr lang="en-US"/>
        </a:p>
      </dgm:t>
    </dgm:pt>
    <dgm:pt modelId="{DD6F1C35-ADA1-44CF-953D-ACFC49EE9D84}">
      <dgm:prSet phldrT="[Text]" custT="1"/>
      <dgm:spPr>
        <a:ln w="38100">
          <a:solidFill>
            <a:srgbClr val="6C5200"/>
          </a:solidFill>
        </a:ln>
      </dgm:spPr>
      <dgm:t>
        <a:bodyPr/>
        <a:lstStyle/>
        <a:p>
          <a:r>
            <a:rPr lang="en-US" sz="1600" b="1" dirty="0" smtClean="0">
              <a:solidFill>
                <a:srgbClr val="FF0000"/>
              </a:solidFill>
              <a:effectLst/>
              <a:latin typeface="Constantia" panose="02030602050306030303" pitchFamily="18" charset="0"/>
            </a:rPr>
            <a:t>Simulated Annealing Based</a:t>
          </a:r>
          <a:endParaRPr lang="en-US" sz="1600" b="1" dirty="0">
            <a:solidFill>
              <a:srgbClr val="FF0000"/>
            </a:solidFill>
            <a:effectLst/>
            <a:latin typeface="Constantia" panose="02030602050306030303" pitchFamily="18" charset="0"/>
          </a:endParaRPr>
        </a:p>
      </dgm:t>
    </dgm:pt>
    <dgm:pt modelId="{F60B7BBA-DF2C-41AB-B413-56FBBEC5B776}" type="parTrans" cxnId="{0EDCA2D6-7F80-43FC-94E0-9310E32AC3B6}">
      <dgm:prSet/>
      <dgm:spPr>
        <a:ln w="38100">
          <a:solidFill>
            <a:srgbClr val="6C5200"/>
          </a:solidFill>
        </a:ln>
      </dgm:spPr>
      <dgm:t>
        <a:bodyPr/>
        <a:lstStyle/>
        <a:p>
          <a:endParaRPr lang="en-US" dirty="0"/>
        </a:p>
      </dgm:t>
    </dgm:pt>
    <dgm:pt modelId="{FADC4E9A-3B43-4F47-AF93-0C6436542E2F}" type="sibTrans" cxnId="{0EDCA2D6-7F80-43FC-94E0-9310E32AC3B6}">
      <dgm:prSet/>
      <dgm:spPr/>
      <dgm:t>
        <a:bodyPr/>
        <a:lstStyle/>
        <a:p>
          <a:endParaRPr lang="en-US"/>
        </a:p>
      </dgm:t>
    </dgm:pt>
    <dgm:pt modelId="{9F28EF7C-BEF5-4D0A-846F-E310DDC3AE2E}">
      <dgm:prSet phldrT="[Text]" custT="1"/>
      <dgm:spPr>
        <a:ln w="38100">
          <a:solidFill>
            <a:srgbClr val="6C5200"/>
          </a:solidFill>
        </a:ln>
      </dgm:spPr>
      <dgm:t>
        <a:bodyPr/>
        <a:lstStyle/>
        <a:p>
          <a:r>
            <a:rPr lang="en-US" sz="1600" b="0" dirty="0" smtClean="0">
              <a:solidFill>
                <a:schemeClr val="tx1"/>
              </a:solidFill>
              <a:latin typeface="Constantia" panose="02030602050306030303" pitchFamily="18" charset="0"/>
            </a:rPr>
            <a:t>Genetic Based</a:t>
          </a:r>
          <a:endParaRPr lang="en-US" sz="1600" b="0" dirty="0">
            <a:solidFill>
              <a:schemeClr val="tx1"/>
            </a:solidFill>
            <a:latin typeface="Constantia" panose="02030602050306030303" pitchFamily="18" charset="0"/>
          </a:endParaRPr>
        </a:p>
      </dgm:t>
    </dgm:pt>
    <dgm:pt modelId="{14FBCE2D-8736-4886-A55A-AB9A67000D45}" type="parTrans" cxnId="{B296ABE9-30FD-4F53-8FAC-AD9544B98638}">
      <dgm:prSet/>
      <dgm:spPr>
        <a:ln w="38100">
          <a:solidFill>
            <a:srgbClr val="6C5200"/>
          </a:solidFill>
        </a:ln>
      </dgm:spPr>
      <dgm:t>
        <a:bodyPr/>
        <a:lstStyle/>
        <a:p>
          <a:endParaRPr lang="en-US" dirty="0"/>
        </a:p>
      </dgm:t>
    </dgm:pt>
    <dgm:pt modelId="{E3699B33-326D-4628-AD70-DD67BA6D6B3F}" type="sibTrans" cxnId="{B296ABE9-30FD-4F53-8FAC-AD9544B98638}">
      <dgm:prSet/>
      <dgm:spPr/>
      <dgm:t>
        <a:bodyPr/>
        <a:lstStyle/>
        <a:p>
          <a:endParaRPr lang="en-US"/>
        </a:p>
      </dgm:t>
    </dgm:pt>
    <dgm:pt modelId="{64556458-E791-4F2F-BB08-27F293F5DD32}" type="pres">
      <dgm:prSet presAssocID="{7C352857-ED71-47F9-9535-B63D4FCFC868}" presName="diagram" presStyleCnt="0">
        <dgm:presLayoutVars>
          <dgm:chPref val="1"/>
          <dgm:dir/>
          <dgm:animOne val="branch"/>
          <dgm:animLvl val="lvl"/>
          <dgm:resizeHandles val="exact"/>
        </dgm:presLayoutVars>
      </dgm:prSet>
      <dgm:spPr/>
      <dgm:t>
        <a:bodyPr/>
        <a:lstStyle/>
        <a:p>
          <a:endParaRPr lang="en-US"/>
        </a:p>
      </dgm:t>
    </dgm:pt>
    <dgm:pt modelId="{3B7BC3AD-0FFB-4E9E-9647-421E4A48217F}" type="pres">
      <dgm:prSet presAssocID="{39B92CB3-F2BD-4886-BFC3-4933E8D7E30C}" presName="root1" presStyleCnt="0"/>
      <dgm:spPr/>
    </dgm:pt>
    <dgm:pt modelId="{8A166641-D3AB-423C-A7F1-B60B301A973D}" type="pres">
      <dgm:prSet presAssocID="{39B92CB3-F2BD-4886-BFC3-4933E8D7E30C}" presName="LevelOneTextNode" presStyleLbl="node0" presStyleIdx="0" presStyleCnt="1" custScaleX="362625" custScaleY="170702" custLinFactNeighborX="-33452" custLinFactNeighborY="-12059">
        <dgm:presLayoutVars>
          <dgm:chPref val="3"/>
        </dgm:presLayoutVars>
      </dgm:prSet>
      <dgm:spPr/>
      <dgm:t>
        <a:bodyPr/>
        <a:lstStyle/>
        <a:p>
          <a:endParaRPr lang="en-US"/>
        </a:p>
      </dgm:t>
    </dgm:pt>
    <dgm:pt modelId="{B3A52245-766C-44C6-9B5C-554D51BD2E68}" type="pres">
      <dgm:prSet presAssocID="{39B92CB3-F2BD-4886-BFC3-4933E8D7E30C}" presName="level2hierChild" presStyleCnt="0"/>
      <dgm:spPr/>
    </dgm:pt>
    <dgm:pt modelId="{EC2F7213-1B75-4346-9F00-C8A72E7D3276}" type="pres">
      <dgm:prSet presAssocID="{95690205-B4DE-4525-A7A6-03DABB5BCC76}" presName="conn2-1" presStyleLbl="parChTrans1D2" presStyleIdx="0" presStyleCnt="5"/>
      <dgm:spPr/>
      <dgm:t>
        <a:bodyPr/>
        <a:lstStyle/>
        <a:p>
          <a:endParaRPr lang="en-US"/>
        </a:p>
      </dgm:t>
    </dgm:pt>
    <dgm:pt modelId="{CF97BA4C-B614-4A6B-BFB8-696F2B8BC027}" type="pres">
      <dgm:prSet presAssocID="{95690205-B4DE-4525-A7A6-03DABB5BCC76}" presName="connTx" presStyleLbl="parChTrans1D2" presStyleIdx="0" presStyleCnt="5"/>
      <dgm:spPr/>
      <dgm:t>
        <a:bodyPr/>
        <a:lstStyle/>
        <a:p>
          <a:endParaRPr lang="en-US"/>
        </a:p>
      </dgm:t>
    </dgm:pt>
    <dgm:pt modelId="{5B3E0F47-D2B2-4BA6-9CF6-1398ABB877D5}" type="pres">
      <dgm:prSet presAssocID="{8B9AFCFB-73E0-4940-948E-4D4BC5951DC9}" presName="root2" presStyleCnt="0"/>
      <dgm:spPr/>
    </dgm:pt>
    <dgm:pt modelId="{310B6799-217A-4D70-AF96-D57D7F32078A}" type="pres">
      <dgm:prSet presAssocID="{8B9AFCFB-73E0-4940-948E-4D4BC5951DC9}" presName="LevelTwoTextNode" presStyleLbl="node2" presStyleIdx="0" presStyleCnt="5" custScaleX="166258" custScaleY="99618">
        <dgm:presLayoutVars>
          <dgm:chPref val="3"/>
        </dgm:presLayoutVars>
      </dgm:prSet>
      <dgm:spPr/>
      <dgm:t>
        <a:bodyPr/>
        <a:lstStyle/>
        <a:p>
          <a:endParaRPr lang="en-US"/>
        </a:p>
      </dgm:t>
    </dgm:pt>
    <dgm:pt modelId="{603CDFE7-CE3F-489E-B39C-68B99C14C85B}" type="pres">
      <dgm:prSet presAssocID="{8B9AFCFB-73E0-4940-948E-4D4BC5951DC9}" presName="level3hierChild" presStyleCnt="0"/>
      <dgm:spPr/>
    </dgm:pt>
    <dgm:pt modelId="{F749684A-9E4A-4A8D-BC0B-5116BDBB113A}" type="pres">
      <dgm:prSet presAssocID="{F60B7BBA-DF2C-41AB-B413-56FBBEC5B776}" presName="conn2-1" presStyleLbl="parChTrans1D2" presStyleIdx="1" presStyleCnt="5"/>
      <dgm:spPr/>
      <dgm:t>
        <a:bodyPr/>
        <a:lstStyle/>
        <a:p>
          <a:endParaRPr lang="en-US"/>
        </a:p>
      </dgm:t>
    </dgm:pt>
    <dgm:pt modelId="{F87A52BA-BCE9-41E2-AA02-C8366AEEAB0E}" type="pres">
      <dgm:prSet presAssocID="{F60B7BBA-DF2C-41AB-B413-56FBBEC5B776}" presName="connTx" presStyleLbl="parChTrans1D2" presStyleIdx="1" presStyleCnt="5"/>
      <dgm:spPr/>
      <dgm:t>
        <a:bodyPr/>
        <a:lstStyle/>
        <a:p>
          <a:endParaRPr lang="en-US"/>
        </a:p>
      </dgm:t>
    </dgm:pt>
    <dgm:pt modelId="{6967CD41-0DDA-4541-AA30-DFE9DA015979}" type="pres">
      <dgm:prSet presAssocID="{DD6F1C35-ADA1-44CF-953D-ACFC49EE9D84}" presName="root2" presStyleCnt="0"/>
      <dgm:spPr/>
    </dgm:pt>
    <dgm:pt modelId="{C19880B3-28FC-4C7E-BD4C-ACD9DA4DD784}" type="pres">
      <dgm:prSet presAssocID="{DD6F1C35-ADA1-44CF-953D-ACFC49EE9D84}" presName="LevelTwoTextNode" presStyleLbl="node2" presStyleIdx="1" presStyleCnt="5" custScaleX="166258">
        <dgm:presLayoutVars>
          <dgm:chPref val="3"/>
        </dgm:presLayoutVars>
      </dgm:prSet>
      <dgm:spPr/>
      <dgm:t>
        <a:bodyPr/>
        <a:lstStyle/>
        <a:p>
          <a:endParaRPr lang="en-US"/>
        </a:p>
      </dgm:t>
    </dgm:pt>
    <dgm:pt modelId="{53494B8C-1A59-4882-8B6C-695F5516A4E8}" type="pres">
      <dgm:prSet presAssocID="{DD6F1C35-ADA1-44CF-953D-ACFC49EE9D84}" presName="level3hierChild" presStyleCnt="0"/>
      <dgm:spPr/>
    </dgm:pt>
    <dgm:pt modelId="{FB60CDCD-DE8B-45B0-826C-86DD2BD6D1BC}" type="pres">
      <dgm:prSet presAssocID="{14FBCE2D-8736-4886-A55A-AB9A67000D45}" presName="conn2-1" presStyleLbl="parChTrans1D2" presStyleIdx="2" presStyleCnt="5"/>
      <dgm:spPr/>
      <dgm:t>
        <a:bodyPr/>
        <a:lstStyle/>
        <a:p>
          <a:endParaRPr lang="en-US"/>
        </a:p>
      </dgm:t>
    </dgm:pt>
    <dgm:pt modelId="{D328CF09-80F5-4DFF-A8C1-C9DF57EB2142}" type="pres">
      <dgm:prSet presAssocID="{14FBCE2D-8736-4886-A55A-AB9A67000D45}" presName="connTx" presStyleLbl="parChTrans1D2" presStyleIdx="2" presStyleCnt="5"/>
      <dgm:spPr/>
      <dgm:t>
        <a:bodyPr/>
        <a:lstStyle/>
        <a:p>
          <a:endParaRPr lang="en-US"/>
        </a:p>
      </dgm:t>
    </dgm:pt>
    <dgm:pt modelId="{BB64F01A-0398-4D39-B78C-8D258B51BECA}" type="pres">
      <dgm:prSet presAssocID="{9F28EF7C-BEF5-4D0A-846F-E310DDC3AE2E}" presName="root2" presStyleCnt="0"/>
      <dgm:spPr/>
    </dgm:pt>
    <dgm:pt modelId="{3FF7BFB0-7DC5-4E6C-9E1E-424BE75DAB1A}" type="pres">
      <dgm:prSet presAssocID="{9F28EF7C-BEF5-4D0A-846F-E310DDC3AE2E}" presName="LevelTwoTextNode" presStyleLbl="node2" presStyleIdx="2" presStyleCnt="5" custScaleX="166258">
        <dgm:presLayoutVars>
          <dgm:chPref val="3"/>
        </dgm:presLayoutVars>
      </dgm:prSet>
      <dgm:spPr/>
      <dgm:t>
        <a:bodyPr/>
        <a:lstStyle/>
        <a:p>
          <a:endParaRPr lang="en-US"/>
        </a:p>
      </dgm:t>
    </dgm:pt>
    <dgm:pt modelId="{ED11A297-C467-4ACF-9741-9185D00FA39D}" type="pres">
      <dgm:prSet presAssocID="{9F28EF7C-BEF5-4D0A-846F-E310DDC3AE2E}" presName="level3hierChild" presStyleCnt="0"/>
      <dgm:spPr/>
    </dgm:pt>
    <dgm:pt modelId="{18922822-DEBD-48DD-935D-9A9E56EA709C}" type="pres">
      <dgm:prSet presAssocID="{07CE6BD5-E1A6-46A3-9D3D-921FD2084CF8}" presName="conn2-1" presStyleLbl="parChTrans1D2" presStyleIdx="3" presStyleCnt="5"/>
      <dgm:spPr/>
      <dgm:t>
        <a:bodyPr/>
        <a:lstStyle/>
        <a:p>
          <a:endParaRPr lang="en-US"/>
        </a:p>
      </dgm:t>
    </dgm:pt>
    <dgm:pt modelId="{C57A424B-E1AC-4C1A-81BB-12D07CC1FFA3}" type="pres">
      <dgm:prSet presAssocID="{07CE6BD5-E1A6-46A3-9D3D-921FD2084CF8}" presName="connTx" presStyleLbl="parChTrans1D2" presStyleIdx="3" presStyleCnt="5"/>
      <dgm:spPr/>
      <dgm:t>
        <a:bodyPr/>
        <a:lstStyle/>
        <a:p>
          <a:endParaRPr lang="en-US"/>
        </a:p>
      </dgm:t>
    </dgm:pt>
    <dgm:pt modelId="{6A1EF177-4F9B-44BE-9424-718212F0595F}" type="pres">
      <dgm:prSet presAssocID="{81B0157C-1A5F-4461-9027-150F46BCCE33}" presName="root2" presStyleCnt="0"/>
      <dgm:spPr/>
    </dgm:pt>
    <dgm:pt modelId="{11B93E40-B230-4DD7-9D14-E47D9429B2AE}" type="pres">
      <dgm:prSet presAssocID="{81B0157C-1A5F-4461-9027-150F46BCCE33}" presName="LevelTwoTextNode" presStyleLbl="node2" presStyleIdx="3" presStyleCnt="5" custScaleX="166258">
        <dgm:presLayoutVars>
          <dgm:chPref val="3"/>
        </dgm:presLayoutVars>
      </dgm:prSet>
      <dgm:spPr/>
      <dgm:t>
        <a:bodyPr/>
        <a:lstStyle/>
        <a:p>
          <a:endParaRPr lang="en-US"/>
        </a:p>
      </dgm:t>
    </dgm:pt>
    <dgm:pt modelId="{E375FB88-2D5E-46D9-90C0-DB9BB6177DCE}" type="pres">
      <dgm:prSet presAssocID="{81B0157C-1A5F-4461-9027-150F46BCCE33}" presName="level3hierChild" presStyleCnt="0"/>
      <dgm:spPr/>
    </dgm:pt>
    <dgm:pt modelId="{C6BCF82C-D59A-4BA4-B7AB-6D954F6372BD}" type="pres">
      <dgm:prSet presAssocID="{96604185-89D0-4974-855D-53966ACA3A43}" presName="conn2-1" presStyleLbl="parChTrans1D2" presStyleIdx="4" presStyleCnt="5"/>
      <dgm:spPr/>
      <dgm:t>
        <a:bodyPr/>
        <a:lstStyle/>
        <a:p>
          <a:endParaRPr lang="en-US"/>
        </a:p>
      </dgm:t>
    </dgm:pt>
    <dgm:pt modelId="{E8687E8B-9AE4-44AD-AD31-D70F7E1BC33F}" type="pres">
      <dgm:prSet presAssocID="{96604185-89D0-4974-855D-53966ACA3A43}" presName="connTx" presStyleLbl="parChTrans1D2" presStyleIdx="4" presStyleCnt="5"/>
      <dgm:spPr/>
      <dgm:t>
        <a:bodyPr/>
        <a:lstStyle/>
        <a:p>
          <a:endParaRPr lang="en-US"/>
        </a:p>
      </dgm:t>
    </dgm:pt>
    <dgm:pt modelId="{3436B855-539A-40B7-8D32-6CE4EA6D9D55}" type="pres">
      <dgm:prSet presAssocID="{23C3E809-6D2F-4DBB-81ED-0ACD4A9A3C9E}" presName="root2" presStyleCnt="0"/>
      <dgm:spPr/>
    </dgm:pt>
    <dgm:pt modelId="{7191DDCA-95F3-4279-8313-E771E9616886}" type="pres">
      <dgm:prSet presAssocID="{23C3E809-6D2F-4DBB-81ED-0ACD4A9A3C9E}" presName="LevelTwoTextNode" presStyleLbl="node2" presStyleIdx="4" presStyleCnt="5" custScaleX="166031" custScaleY="99618">
        <dgm:presLayoutVars>
          <dgm:chPref val="3"/>
        </dgm:presLayoutVars>
      </dgm:prSet>
      <dgm:spPr/>
      <dgm:t>
        <a:bodyPr/>
        <a:lstStyle/>
        <a:p>
          <a:endParaRPr lang="en-US"/>
        </a:p>
      </dgm:t>
    </dgm:pt>
    <dgm:pt modelId="{A5415547-2CA4-480E-886B-D3B06FE494DA}" type="pres">
      <dgm:prSet presAssocID="{23C3E809-6D2F-4DBB-81ED-0ACD4A9A3C9E}" presName="level3hierChild" presStyleCnt="0"/>
      <dgm:spPr/>
    </dgm:pt>
  </dgm:ptLst>
  <dgm:cxnLst>
    <dgm:cxn modelId="{476EED69-318D-4A2D-8112-D5F3015327A7}" type="presOf" srcId="{14FBCE2D-8736-4886-A55A-AB9A67000D45}" destId="{D328CF09-80F5-4DFF-A8C1-C9DF57EB2142}" srcOrd="1" destOrd="0" presId="urn:microsoft.com/office/officeart/2005/8/layout/hierarchy2"/>
    <dgm:cxn modelId="{A25D1AD4-85FF-4B7E-8D37-193686AA627D}" type="presOf" srcId="{95690205-B4DE-4525-A7A6-03DABB5BCC76}" destId="{CF97BA4C-B614-4A6B-BFB8-696F2B8BC027}" srcOrd="1" destOrd="0" presId="urn:microsoft.com/office/officeart/2005/8/layout/hierarchy2"/>
    <dgm:cxn modelId="{F19D0713-32A2-4D89-92AF-4D0A4B0D4E70}" type="presOf" srcId="{95690205-B4DE-4525-A7A6-03DABB5BCC76}" destId="{EC2F7213-1B75-4346-9F00-C8A72E7D3276}" srcOrd="0" destOrd="0" presId="urn:microsoft.com/office/officeart/2005/8/layout/hierarchy2"/>
    <dgm:cxn modelId="{59B0BAB1-14C8-48BF-9CF7-631D3818B5FD}" type="presOf" srcId="{96604185-89D0-4974-855D-53966ACA3A43}" destId="{C6BCF82C-D59A-4BA4-B7AB-6D954F6372BD}" srcOrd="0" destOrd="0" presId="urn:microsoft.com/office/officeart/2005/8/layout/hierarchy2"/>
    <dgm:cxn modelId="{5A429FC5-43E0-4317-A27C-10BB1489E1EC}" type="presOf" srcId="{F60B7BBA-DF2C-41AB-B413-56FBBEC5B776}" destId="{F87A52BA-BCE9-41E2-AA02-C8366AEEAB0E}" srcOrd="1" destOrd="0" presId="urn:microsoft.com/office/officeart/2005/8/layout/hierarchy2"/>
    <dgm:cxn modelId="{7F5E0EE0-5C41-4FAD-B70E-7CA511E4FA5E}" type="presOf" srcId="{96604185-89D0-4974-855D-53966ACA3A43}" destId="{E8687E8B-9AE4-44AD-AD31-D70F7E1BC33F}" srcOrd="1" destOrd="0" presId="urn:microsoft.com/office/officeart/2005/8/layout/hierarchy2"/>
    <dgm:cxn modelId="{4855C51E-53B6-4724-BCD5-6236A6A8A29E}" type="presOf" srcId="{23C3E809-6D2F-4DBB-81ED-0ACD4A9A3C9E}" destId="{7191DDCA-95F3-4279-8313-E771E9616886}" srcOrd="0" destOrd="0" presId="urn:microsoft.com/office/officeart/2005/8/layout/hierarchy2"/>
    <dgm:cxn modelId="{BB2D8D5A-E1AA-402C-877A-6A6F134E4E0D}" type="presOf" srcId="{07CE6BD5-E1A6-46A3-9D3D-921FD2084CF8}" destId="{18922822-DEBD-48DD-935D-9A9E56EA709C}" srcOrd="0" destOrd="0" presId="urn:microsoft.com/office/officeart/2005/8/layout/hierarchy2"/>
    <dgm:cxn modelId="{956CDBD0-483B-408A-B27B-217A2C5AC0FB}" type="presOf" srcId="{39B92CB3-F2BD-4886-BFC3-4933E8D7E30C}" destId="{8A166641-D3AB-423C-A7F1-B60B301A973D}" srcOrd="0" destOrd="0" presId="urn:microsoft.com/office/officeart/2005/8/layout/hierarchy2"/>
    <dgm:cxn modelId="{0EDCA2D6-7F80-43FC-94E0-9310E32AC3B6}" srcId="{39B92CB3-F2BD-4886-BFC3-4933E8D7E30C}" destId="{DD6F1C35-ADA1-44CF-953D-ACFC49EE9D84}" srcOrd="1" destOrd="0" parTransId="{F60B7BBA-DF2C-41AB-B413-56FBBEC5B776}" sibTransId="{FADC4E9A-3B43-4F47-AF93-0C6436542E2F}"/>
    <dgm:cxn modelId="{8E0D76B2-AAE5-4DC2-9504-0DCA5EA91C80}" type="presOf" srcId="{F60B7BBA-DF2C-41AB-B413-56FBBEC5B776}" destId="{F749684A-9E4A-4A8D-BC0B-5116BDBB113A}" srcOrd="0" destOrd="0" presId="urn:microsoft.com/office/officeart/2005/8/layout/hierarchy2"/>
    <dgm:cxn modelId="{76B7E92D-FE14-49F8-B519-28AA3641F22D}" srcId="{39B92CB3-F2BD-4886-BFC3-4933E8D7E30C}" destId="{8B9AFCFB-73E0-4940-948E-4D4BC5951DC9}" srcOrd="0" destOrd="0" parTransId="{95690205-B4DE-4525-A7A6-03DABB5BCC76}" sibTransId="{9901AC58-8CD7-4F11-B43C-0F2855EB6F46}"/>
    <dgm:cxn modelId="{1CF2AF6B-991D-4BF9-BDB3-0463D33CEF32}" type="presOf" srcId="{7C352857-ED71-47F9-9535-B63D4FCFC868}" destId="{64556458-E791-4F2F-BB08-27F293F5DD32}" srcOrd="0" destOrd="0" presId="urn:microsoft.com/office/officeart/2005/8/layout/hierarchy2"/>
    <dgm:cxn modelId="{48914A23-9406-4370-A027-59D281040005}" type="presOf" srcId="{DD6F1C35-ADA1-44CF-953D-ACFC49EE9D84}" destId="{C19880B3-28FC-4C7E-BD4C-ACD9DA4DD784}" srcOrd="0" destOrd="0" presId="urn:microsoft.com/office/officeart/2005/8/layout/hierarchy2"/>
    <dgm:cxn modelId="{B296ABE9-30FD-4F53-8FAC-AD9544B98638}" srcId="{39B92CB3-F2BD-4886-BFC3-4933E8D7E30C}" destId="{9F28EF7C-BEF5-4D0A-846F-E310DDC3AE2E}" srcOrd="2" destOrd="0" parTransId="{14FBCE2D-8736-4886-A55A-AB9A67000D45}" sibTransId="{E3699B33-326D-4628-AD70-DD67BA6D6B3F}"/>
    <dgm:cxn modelId="{7435BB01-9FBB-4A6E-B699-01EA2FB28810}" srcId="{39B92CB3-F2BD-4886-BFC3-4933E8D7E30C}" destId="{81B0157C-1A5F-4461-9027-150F46BCCE33}" srcOrd="3" destOrd="0" parTransId="{07CE6BD5-E1A6-46A3-9D3D-921FD2084CF8}" sibTransId="{E4D977BA-BFCB-4C13-AECC-07FE81BF37C4}"/>
    <dgm:cxn modelId="{9F868142-2F1C-4FB9-8044-39F87F39DE50}" type="presOf" srcId="{81B0157C-1A5F-4461-9027-150F46BCCE33}" destId="{11B93E40-B230-4DD7-9D14-E47D9429B2AE}" srcOrd="0" destOrd="0" presId="urn:microsoft.com/office/officeart/2005/8/layout/hierarchy2"/>
    <dgm:cxn modelId="{172C4215-5C1B-4026-AEC0-FA7A5B3B93E2}" type="presOf" srcId="{07CE6BD5-E1A6-46A3-9D3D-921FD2084CF8}" destId="{C57A424B-E1AC-4C1A-81BB-12D07CC1FFA3}" srcOrd="1" destOrd="0" presId="urn:microsoft.com/office/officeart/2005/8/layout/hierarchy2"/>
    <dgm:cxn modelId="{7676194A-F81D-4992-999D-59499E4E3E45}" srcId="{39B92CB3-F2BD-4886-BFC3-4933E8D7E30C}" destId="{23C3E809-6D2F-4DBB-81ED-0ACD4A9A3C9E}" srcOrd="4" destOrd="0" parTransId="{96604185-89D0-4974-855D-53966ACA3A43}" sibTransId="{BA8CAF3F-CD89-41D3-BB94-0785ED000171}"/>
    <dgm:cxn modelId="{8E146FC7-4C90-45BB-84BD-FCBB70CF493A}" srcId="{7C352857-ED71-47F9-9535-B63D4FCFC868}" destId="{39B92CB3-F2BD-4886-BFC3-4933E8D7E30C}" srcOrd="0" destOrd="0" parTransId="{44304929-E45A-4C7A-A158-3D6D39576304}" sibTransId="{E8A58443-0682-49E3-A4F0-14A5195DDCC7}"/>
    <dgm:cxn modelId="{93CC5C17-AF01-4C7B-B740-BBED149368C0}" type="presOf" srcId="{14FBCE2D-8736-4886-A55A-AB9A67000D45}" destId="{FB60CDCD-DE8B-45B0-826C-86DD2BD6D1BC}" srcOrd="0" destOrd="0" presId="urn:microsoft.com/office/officeart/2005/8/layout/hierarchy2"/>
    <dgm:cxn modelId="{73D4C7E9-A51D-4F96-95D7-33A3D215A8BF}" type="presOf" srcId="{9F28EF7C-BEF5-4D0A-846F-E310DDC3AE2E}" destId="{3FF7BFB0-7DC5-4E6C-9E1E-424BE75DAB1A}" srcOrd="0" destOrd="0" presId="urn:microsoft.com/office/officeart/2005/8/layout/hierarchy2"/>
    <dgm:cxn modelId="{70099360-D683-45D3-90E4-B58DE7101553}" type="presOf" srcId="{8B9AFCFB-73E0-4940-948E-4D4BC5951DC9}" destId="{310B6799-217A-4D70-AF96-D57D7F32078A}" srcOrd="0" destOrd="0" presId="urn:microsoft.com/office/officeart/2005/8/layout/hierarchy2"/>
    <dgm:cxn modelId="{B9506EF2-0C60-4AC4-9BFE-7573B4B04D63}" type="presParOf" srcId="{64556458-E791-4F2F-BB08-27F293F5DD32}" destId="{3B7BC3AD-0FFB-4E9E-9647-421E4A48217F}" srcOrd="0" destOrd="0" presId="urn:microsoft.com/office/officeart/2005/8/layout/hierarchy2"/>
    <dgm:cxn modelId="{F241590E-2EF2-4A43-A164-A903C2D187FC}" type="presParOf" srcId="{3B7BC3AD-0FFB-4E9E-9647-421E4A48217F}" destId="{8A166641-D3AB-423C-A7F1-B60B301A973D}" srcOrd="0" destOrd="0" presId="urn:microsoft.com/office/officeart/2005/8/layout/hierarchy2"/>
    <dgm:cxn modelId="{C34C6889-799E-423B-9E84-51639C1E07A5}" type="presParOf" srcId="{3B7BC3AD-0FFB-4E9E-9647-421E4A48217F}" destId="{B3A52245-766C-44C6-9B5C-554D51BD2E68}" srcOrd="1" destOrd="0" presId="urn:microsoft.com/office/officeart/2005/8/layout/hierarchy2"/>
    <dgm:cxn modelId="{759E8259-571A-4F2F-80B9-455225704FCC}" type="presParOf" srcId="{B3A52245-766C-44C6-9B5C-554D51BD2E68}" destId="{EC2F7213-1B75-4346-9F00-C8A72E7D3276}" srcOrd="0" destOrd="0" presId="urn:microsoft.com/office/officeart/2005/8/layout/hierarchy2"/>
    <dgm:cxn modelId="{DCBF5783-E0D1-4AA9-A9A7-585DA79029C5}" type="presParOf" srcId="{EC2F7213-1B75-4346-9F00-C8A72E7D3276}" destId="{CF97BA4C-B614-4A6B-BFB8-696F2B8BC027}" srcOrd="0" destOrd="0" presId="urn:microsoft.com/office/officeart/2005/8/layout/hierarchy2"/>
    <dgm:cxn modelId="{687FBBC0-FB04-4F7D-9D46-D9A0D8B17EC2}" type="presParOf" srcId="{B3A52245-766C-44C6-9B5C-554D51BD2E68}" destId="{5B3E0F47-D2B2-4BA6-9CF6-1398ABB877D5}" srcOrd="1" destOrd="0" presId="urn:microsoft.com/office/officeart/2005/8/layout/hierarchy2"/>
    <dgm:cxn modelId="{ADF7D0E2-D876-4941-9F5E-C68E25DD4EC9}" type="presParOf" srcId="{5B3E0F47-D2B2-4BA6-9CF6-1398ABB877D5}" destId="{310B6799-217A-4D70-AF96-D57D7F32078A}" srcOrd="0" destOrd="0" presId="urn:microsoft.com/office/officeart/2005/8/layout/hierarchy2"/>
    <dgm:cxn modelId="{4DF45D57-64EE-4B67-A6A1-F8BCA5C50DE2}" type="presParOf" srcId="{5B3E0F47-D2B2-4BA6-9CF6-1398ABB877D5}" destId="{603CDFE7-CE3F-489E-B39C-68B99C14C85B}" srcOrd="1" destOrd="0" presId="urn:microsoft.com/office/officeart/2005/8/layout/hierarchy2"/>
    <dgm:cxn modelId="{09A62B60-303E-49EF-BE97-68AE7F9C1F5A}" type="presParOf" srcId="{B3A52245-766C-44C6-9B5C-554D51BD2E68}" destId="{F749684A-9E4A-4A8D-BC0B-5116BDBB113A}" srcOrd="2" destOrd="0" presId="urn:microsoft.com/office/officeart/2005/8/layout/hierarchy2"/>
    <dgm:cxn modelId="{116BA531-C106-401F-A363-08E0075BE918}" type="presParOf" srcId="{F749684A-9E4A-4A8D-BC0B-5116BDBB113A}" destId="{F87A52BA-BCE9-41E2-AA02-C8366AEEAB0E}" srcOrd="0" destOrd="0" presId="urn:microsoft.com/office/officeart/2005/8/layout/hierarchy2"/>
    <dgm:cxn modelId="{9D5F7546-C3FB-48DF-9898-E90CAAFAC2C3}" type="presParOf" srcId="{B3A52245-766C-44C6-9B5C-554D51BD2E68}" destId="{6967CD41-0DDA-4541-AA30-DFE9DA015979}" srcOrd="3" destOrd="0" presId="urn:microsoft.com/office/officeart/2005/8/layout/hierarchy2"/>
    <dgm:cxn modelId="{9EBF8FC6-D91D-4342-910C-EF009DB50AA9}" type="presParOf" srcId="{6967CD41-0DDA-4541-AA30-DFE9DA015979}" destId="{C19880B3-28FC-4C7E-BD4C-ACD9DA4DD784}" srcOrd="0" destOrd="0" presId="urn:microsoft.com/office/officeart/2005/8/layout/hierarchy2"/>
    <dgm:cxn modelId="{E73AAB34-4D4E-4B71-98EA-81117DFC4E8A}" type="presParOf" srcId="{6967CD41-0DDA-4541-AA30-DFE9DA015979}" destId="{53494B8C-1A59-4882-8B6C-695F5516A4E8}" srcOrd="1" destOrd="0" presId="urn:microsoft.com/office/officeart/2005/8/layout/hierarchy2"/>
    <dgm:cxn modelId="{DE22A8D4-3B9F-4E71-86AC-B9A894FD3FBA}" type="presParOf" srcId="{B3A52245-766C-44C6-9B5C-554D51BD2E68}" destId="{FB60CDCD-DE8B-45B0-826C-86DD2BD6D1BC}" srcOrd="4" destOrd="0" presId="urn:microsoft.com/office/officeart/2005/8/layout/hierarchy2"/>
    <dgm:cxn modelId="{D2D816F5-4682-47BF-91C5-7CA09A1BF8A6}" type="presParOf" srcId="{FB60CDCD-DE8B-45B0-826C-86DD2BD6D1BC}" destId="{D328CF09-80F5-4DFF-A8C1-C9DF57EB2142}" srcOrd="0" destOrd="0" presId="urn:microsoft.com/office/officeart/2005/8/layout/hierarchy2"/>
    <dgm:cxn modelId="{493D8A57-139E-44FD-9552-A1B2302A4F7B}" type="presParOf" srcId="{B3A52245-766C-44C6-9B5C-554D51BD2E68}" destId="{BB64F01A-0398-4D39-B78C-8D258B51BECA}" srcOrd="5" destOrd="0" presId="urn:microsoft.com/office/officeart/2005/8/layout/hierarchy2"/>
    <dgm:cxn modelId="{989FF9DE-65D1-4E99-83A3-8A8BB1CC3102}" type="presParOf" srcId="{BB64F01A-0398-4D39-B78C-8D258B51BECA}" destId="{3FF7BFB0-7DC5-4E6C-9E1E-424BE75DAB1A}" srcOrd="0" destOrd="0" presId="urn:microsoft.com/office/officeart/2005/8/layout/hierarchy2"/>
    <dgm:cxn modelId="{A53F0E43-E3A5-4A4B-9BCF-B95AE3F6C3CF}" type="presParOf" srcId="{BB64F01A-0398-4D39-B78C-8D258B51BECA}" destId="{ED11A297-C467-4ACF-9741-9185D00FA39D}" srcOrd="1" destOrd="0" presId="urn:microsoft.com/office/officeart/2005/8/layout/hierarchy2"/>
    <dgm:cxn modelId="{92263D5C-7FD1-498D-9F13-FD88A0F6B88C}" type="presParOf" srcId="{B3A52245-766C-44C6-9B5C-554D51BD2E68}" destId="{18922822-DEBD-48DD-935D-9A9E56EA709C}" srcOrd="6" destOrd="0" presId="urn:microsoft.com/office/officeart/2005/8/layout/hierarchy2"/>
    <dgm:cxn modelId="{B059839E-68D0-46F7-90A7-8A43D1FA9306}" type="presParOf" srcId="{18922822-DEBD-48DD-935D-9A9E56EA709C}" destId="{C57A424B-E1AC-4C1A-81BB-12D07CC1FFA3}" srcOrd="0" destOrd="0" presId="urn:microsoft.com/office/officeart/2005/8/layout/hierarchy2"/>
    <dgm:cxn modelId="{B50D10C8-56D5-4176-B524-9E96AA1B8898}" type="presParOf" srcId="{B3A52245-766C-44C6-9B5C-554D51BD2E68}" destId="{6A1EF177-4F9B-44BE-9424-718212F0595F}" srcOrd="7" destOrd="0" presId="urn:microsoft.com/office/officeart/2005/8/layout/hierarchy2"/>
    <dgm:cxn modelId="{5369D26D-1E1D-4695-ADE5-95782A04F2EF}" type="presParOf" srcId="{6A1EF177-4F9B-44BE-9424-718212F0595F}" destId="{11B93E40-B230-4DD7-9D14-E47D9429B2AE}" srcOrd="0" destOrd="0" presId="urn:microsoft.com/office/officeart/2005/8/layout/hierarchy2"/>
    <dgm:cxn modelId="{A2D1DFD9-A4A5-4464-B3E3-6070C7341F6D}" type="presParOf" srcId="{6A1EF177-4F9B-44BE-9424-718212F0595F}" destId="{E375FB88-2D5E-46D9-90C0-DB9BB6177DCE}" srcOrd="1" destOrd="0" presId="urn:microsoft.com/office/officeart/2005/8/layout/hierarchy2"/>
    <dgm:cxn modelId="{CF40930D-ED4A-4417-809D-5999E457173F}" type="presParOf" srcId="{B3A52245-766C-44C6-9B5C-554D51BD2E68}" destId="{C6BCF82C-D59A-4BA4-B7AB-6D954F6372BD}" srcOrd="8" destOrd="0" presId="urn:microsoft.com/office/officeart/2005/8/layout/hierarchy2"/>
    <dgm:cxn modelId="{893A1BE8-6945-4EDA-9148-174EB2C446A4}" type="presParOf" srcId="{C6BCF82C-D59A-4BA4-B7AB-6D954F6372BD}" destId="{E8687E8B-9AE4-44AD-AD31-D70F7E1BC33F}" srcOrd="0" destOrd="0" presId="urn:microsoft.com/office/officeart/2005/8/layout/hierarchy2"/>
    <dgm:cxn modelId="{BDA9E3EA-8C1D-4862-B45A-EC1446896ED7}" type="presParOf" srcId="{B3A52245-766C-44C6-9B5C-554D51BD2E68}" destId="{3436B855-539A-40B7-8D32-6CE4EA6D9D55}" srcOrd="9" destOrd="0" presId="urn:microsoft.com/office/officeart/2005/8/layout/hierarchy2"/>
    <dgm:cxn modelId="{87A27640-6DE0-4D2A-8C95-6BF6EE30239D}" type="presParOf" srcId="{3436B855-539A-40B7-8D32-6CE4EA6D9D55}" destId="{7191DDCA-95F3-4279-8313-E771E9616886}" srcOrd="0" destOrd="0" presId="urn:microsoft.com/office/officeart/2005/8/layout/hierarchy2"/>
    <dgm:cxn modelId="{C5CC9558-359C-4A9E-9334-9709528D1B9A}" type="presParOf" srcId="{3436B855-539A-40B7-8D32-6CE4EA6D9D55}" destId="{A5415547-2CA4-480E-886B-D3B06FE494DA}"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166641-D3AB-423C-A7F1-B60B301A973D}">
      <dsp:nvSpPr>
        <dsp:cNvPr id="0" name=""/>
        <dsp:cNvSpPr/>
      </dsp:nvSpPr>
      <dsp:spPr>
        <a:xfrm>
          <a:off x="272541" y="1080122"/>
          <a:ext cx="4288971" cy="1009494"/>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ts val="0"/>
            </a:spcAft>
          </a:pPr>
          <a:r>
            <a:rPr lang="en-US" sz="1600" kern="1200" dirty="0" smtClean="0">
              <a:latin typeface="Constantia" panose="02030602050306030303" pitchFamily="18" charset="0"/>
            </a:rPr>
            <a:t>Service Allocation Algorithms for </a:t>
          </a:r>
        </a:p>
        <a:p>
          <a:pPr lvl="0" algn="ctr" defTabSz="711200">
            <a:lnSpc>
              <a:spcPct val="100000"/>
            </a:lnSpc>
            <a:spcBef>
              <a:spcPct val="0"/>
            </a:spcBef>
            <a:spcAft>
              <a:spcPts val="0"/>
            </a:spcAft>
          </a:pPr>
          <a:r>
            <a:rPr lang="en-US" sz="1600" b="1" i="1" kern="1200" dirty="0" smtClean="0">
              <a:effectLst>
                <a:outerShdw blurRad="38100" dist="38100" dir="2700000" algn="tl">
                  <a:srgbClr val="000000">
                    <a:alpha val="43137"/>
                  </a:srgbClr>
                </a:outerShdw>
              </a:effectLst>
              <a:latin typeface="Constantia" panose="02030602050306030303" pitchFamily="18" charset="0"/>
            </a:rPr>
            <a:t>Single Mobile User </a:t>
          </a:r>
          <a:r>
            <a:rPr lang="en-US" sz="1600" b="0" i="0" kern="1200" dirty="0" smtClean="0">
              <a:effectLst/>
              <a:latin typeface="Constantia" panose="02030602050306030303" pitchFamily="18" charset="0"/>
            </a:rPr>
            <a:t>and </a:t>
          </a:r>
          <a:r>
            <a:rPr lang="en-US" sz="1600" b="1" i="1" kern="1200" dirty="0" smtClean="0">
              <a:effectLst>
                <a:outerShdw blurRad="38100" dist="38100" dir="2700000" algn="tl">
                  <a:srgbClr val="000000">
                    <a:alpha val="43137"/>
                  </a:srgbClr>
                </a:outerShdw>
              </a:effectLst>
              <a:latin typeface="Constantia" panose="02030602050306030303" pitchFamily="18" charset="0"/>
            </a:rPr>
            <a:t>Mobile Group-Ware</a:t>
          </a:r>
          <a:r>
            <a:rPr lang="en-US" sz="1600" kern="1200" dirty="0" smtClean="0">
              <a:latin typeface="Constantia" panose="02030602050306030303" pitchFamily="18" charset="0"/>
            </a:rPr>
            <a:t> </a:t>
          </a:r>
        </a:p>
        <a:p>
          <a:pPr lvl="0" algn="ctr" defTabSz="711200">
            <a:lnSpc>
              <a:spcPct val="100000"/>
            </a:lnSpc>
            <a:spcBef>
              <a:spcPct val="0"/>
            </a:spcBef>
            <a:spcAft>
              <a:spcPts val="0"/>
            </a:spcAft>
          </a:pPr>
          <a:r>
            <a:rPr lang="en-US" sz="1600" kern="1200" dirty="0" smtClean="0">
              <a:latin typeface="Constantia" panose="02030602050306030303" pitchFamily="18" charset="0"/>
            </a:rPr>
            <a:t>Applications</a:t>
          </a:r>
          <a:endParaRPr lang="en-US" sz="1600" kern="1200" dirty="0">
            <a:latin typeface="Constantia" panose="02030602050306030303" pitchFamily="18" charset="0"/>
          </a:endParaRPr>
        </a:p>
      </dsp:txBody>
      <dsp:txXfrm>
        <a:off x="272541" y="1080122"/>
        <a:ext cx="4288971" cy="1009494"/>
      </dsp:txXfrm>
    </dsp:sp>
    <dsp:sp modelId="{EC2F7213-1B75-4346-9F00-C8A72E7D3276}">
      <dsp:nvSpPr>
        <dsp:cNvPr id="0" name=""/>
        <dsp:cNvSpPr/>
      </dsp:nvSpPr>
      <dsp:spPr>
        <a:xfrm rot="18240323">
          <a:off x="4219203" y="924938"/>
          <a:ext cx="1553376" cy="32136"/>
        </a:xfrm>
        <a:custGeom>
          <a:avLst/>
          <a:gdLst/>
          <a:ahLst/>
          <a:cxnLst/>
          <a:rect l="0" t="0" r="0" b="0"/>
          <a:pathLst>
            <a:path>
              <a:moveTo>
                <a:pt x="0" y="16068"/>
              </a:moveTo>
              <a:lnTo>
                <a:pt x="155337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8240323">
        <a:off x="4957057" y="902172"/>
        <a:ext cx="77668" cy="77668"/>
      </dsp:txXfrm>
    </dsp:sp>
    <dsp:sp modelId="{310B6799-217A-4D70-AF96-D57D7F32078A}">
      <dsp:nvSpPr>
        <dsp:cNvPr id="0" name=""/>
        <dsp:cNvSpPr/>
      </dsp:nvSpPr>
      <dsp:spPr>
        <a:xfrm>
          <a:off x="5430271" y="2583"/>
          <a:ext cx="1966427" cy="589119"/>
        </a:xfrm>
        <a:prstGeom prst="roundRect">
          <a:avLst>
            <a:gd name="adj" fmla="val 10000"/>
          </a:avLst>
        </a:prstGeom>
        <a:solidFill>
          <a:schemeClr val="lt1">
            <a:hueOff val="0"/>
            <a:satOff val="0"/>
            <a:lumOff val="0"/>
            <a:alphaOff val="0"/>
          </a:schemeClr>
        </a:solidFill>
        <a:ln w="34925" cap="flat" cmpd="sng" algn="ctr">
          <a:solidFill>
            <a:srgbClr val="6C5200"/>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latin typeface="Constantia" panose="02030602050306030303" pitchFamily="18" charset="0"/>
            </a:rPr>
            <a:t>Brute-Force Search (BFS)</a:t>
          </a:r>
          <a:endParaRPr lang="en-US" sz="1600" b="0" kern="1200" dirty="0">
            <a:latin typeface="Constantia" panose="02030602050306030303" pitchFamily="18" charset="0"/>
          </a:endParaRPr>
        </a:p>
      </dsp:txBody>
      <dsp:txXfrm>
        <a:off x="5430271" y="2583"/>
        <a:ext cx="1966427" cy="589119"/>
      </dsp:txXfrm>
    </dsp:sp>
    <dsp:sp modelId="{F749684A-9E4A-4A8D-BC0B-5116BDBB113A}">
      <dsp:nvSpPr>
        <dsp:cNvPr id="0" name=""/>
        <dsp:cNvSpPr/>
      </dsp:nvSpPr>
      <dsp:spPr>
        <a:xfrm rot="19498780">
          <a:off x="4465481" y="1264416"/>
          <a:ext cx="1060821" cy="32136"/>
        </a:xfrm>
        <a:custGeom>
          <a:avLst/>
          <a:gdLst/>
          <a:ahLst/>
          <a:cxnLst/>
          <a:rect l="0" t="0" r="0" b="0"/>
          <a:pathLst>
            <a:path>
              <a:moveTo>
                <a:pt x="0" y="16068"/>
              </a:moveTo>
              <a:lnTo>
                <a:pt x="1060821"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498780">
        <a:off x="4969371" y="1253963"/>
        <a:ext cx="53041" cy="53041"/>
      </dsp:txXfrm>
    </dsp:sp>
    <dsp:sp modelId="{C19880B3-28FC-4C7E-BD4C-ACD9DA4DD784}">
      <dsp:nvSpPr>
        <dsp:cNvPr id="0" name=""/>
        <dsp:cNvSpPr/>
      </dsp:nvSpPr>
      <dsp:spPr>
        <a:xfrm>
          <a:off x="5430271" y="680409"/>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effectLst/>
              <a:latin typeface="Constantia" panose="02030602050306030303" pitchFamily="18" charset="0"/>
            </a:rPr>
            <a:t>Simulated Annealing Based</a:t>
          </a:r>
          <a:endParaRPr lang="en-US" sz="1600" b="1" kern="1200" dirty="0">
            <a:solidFill>
              <a:srgbClr val="FF0000"/>
            </a:solidFill>
            <a:effectLst/>
            <a:latin typeface="Constantia" panose="02030602050306030303" pitchFamily="18" charset="0"/>
          </a:endParaRPr>
        </a:p>
      </dsp:txBody>
      <dsp:txXfrm>
        <a:off x="5430271" y="680409"/>
        <a:ext cx="1966427" cy="591378"/>
      </dsp:txXfrm>
    </dsp:sp>
    <dsp:sp modelId="{FB60CDCD-DE8B-45B0-826C-86DD2BD6D1BC}">
      <dsp:nvSpPr>
        <dsp:cNvPr id="0" name=""/>
        <dsp:cNvSpPr/>
      </dsp:nvSpPr>
      <dsp:spPr>
        <a:xfrm rot="281565">
          <a:off x="4560051" y="1604458"/>
          <a:ext cx="871680" cy="32136"/>
        </a:xfrm>
        <a:custGeom>
          <a:avLst/>
          <a:gdLst/>
          <a:ahLst/>
          <a:cxnLst/>
          <a:rect l="0" t="0" r="0" b="0"/>
          <a:pathLst>
            <a:path>
              <a:moveTo>
                <a:pt x="0" y="16068"/>
              </a:moveTo>
              <a:lnTo>
                <a:pt x="871680"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81565">
        <a:off x="4974099" y="1598734"/>
        <a:ext cx="43584" cy="43584"/>
      </dsp:txXfrm>
    </dsp:sp>
    <dsp:sp modelId="{3FF7BFB0-7DC5-4E6C-9E1E-424BE75DAB1A}">
      <dsp:nvSpPr>
        <dsp:cNvPr id="0" name=""/>
        <dsp:cNvSpPr/>
      </dsp:nvSpPr>
      <dsp:spPr>
        <a:xfrm>
          <a:off x="5430271" y="1360494"/>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latin typeface="Constantia" panose="02030602050306030303" pitchFamily="18" charset="0"/>
            </a:rPr>
            <a:t>Genetic Based</a:t>
          </a:r>
          <a:endParaRPr lang="en-US" sz="1600" b="0" kern="1200" dirty="0">
            <a:solidFill>
              <a:schemeClr val="tx1"/>
            </a:solidFill>
            <a:latin typeface="Constantia" panose="02030602050306030303" pitchFamily="18" charset="0"/>
          </a:endParaRPr>
        </a:p>
      </dsp:txBody>
      <dsp:txXfrm>
        <a:off x="5430271" y="1360494"/>
        <a:ext cx="1966427" cy="591378"/>
      </dsp:txXfrm>
    </dsp:sp>
    <dsp:sp modelId="{18922822-DEBD-48DD-935D-9A9E56EA709C}">
      <dsp:nvSpPr>
        <dsp:cNvPr id="0" name=""/>
        <dsp:cNvSpPr/>
      </dsp:nvSpPr>
      <dsp:spPr>
        <a:xfrm rot="2451415">
          <a:off x="4421578" y="1944501"/>
          <a:ext cx="1148626" cy="32136"/>
        </a:xfrm>
        <a:custGeom>
          <a:avLst/>
          <a:gdLst/>
          <a:ahLst/>
          <a:cxnLst/>
          <a:rect l="0" t="0" r="0" b="0"/>
          <a:pathLst>
            <a:path>
              <a:moveTo>
                <a:pt x="0" y="16068"/>
              </a:moveTo>
              <a:lnTo>
                <a:pt x="114862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451415">
        <a:off x="4967176" y="1931853"/>
        <a:ext cx="57431" cy="57431"/>
      </dsp:txXfrm>
    </dsp:sp>
    <dsp:sp modelId="{11B93E40-B230-4DD7-9D14-E47D9429B2AE}">
      <dsp:nvSpPr>
        <dsp:cNvPr id="0" name=""/>
        <dsp:cNvSpPr/>
      </dsp:nvSpPr>
      <dsp:spPr>
        <a:xfrm>
          <a:off x="5430271" y="2040579"/>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onstantia" panose="02030602050306030303" pitchFamily="18" charset="0"/>
            </a:rPr>
            <a:t>Greedy Based</a:t>
          </a:r>
          <a:endParaRPr lang="en-US" sz="1600" kern="1200" dirty="0">
            <a:solidFill>
              <a:schemeClr val="tx1"/>
            </a:solidFill>
            <a:latin typeface="Constantia" panose="02030602050306030303" pitchFamily="18" charset="0"/>
          </a:endParaRPr>
        </a:p>
      </dsp:txBody>
      <dsp:txXfrm>
        <a:off x="5430271" y="2040579"/>
        <a:ext cx="1966427" cy="591378"/>
      </dsp:txXfrm>
    </dsp:sp>
    <dsp:sp modelId="{C6BCF82C-D59A-4BA4-B7AB-6D954F6372BD}">
      <dsp:nvSpPr>
        <dsp:cNvPr id="0" name=""/>
        <dsp:cNvSpPr/>
      </dsp:nvSpPr>
      <dsp:spPr>
        <a:xfrm rot="3523599">
          <a:off x="4159133" y="2283978"/>
          <a:ext cx="1673516" cy="32136"/>
        </a:xfrm>
        <a:custGeom>
          <a:avLst/>
          <a:gdLst/>
          <a:ahLst/>
          <a:cxnLst/>
          <a:rect l="0" t="0" r="0" b="0"/>
          <a:pathLst>
            <a:path>
              <a:moveTo>
                <a:pt x="0" y="16068"/>
              </a:moveTo>
              <a:lnTo>
                <a:pt x="167351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3523599">
        <a:off x="4954054" y="2258209"/>
        <a:ext cx="83675" cy="83675"/>
      </dsp:txXfrm>
    </dsp:sp>
    <dsp:sp modelId="{7191DDCA-95F3-4279-8313-E771E9616886}">
      <dsp:nvSpPr>
        <dsp:cNvPr id="0" name=""/>
        <dsp:cNvSpPr/>
      </dsp:nvSpPr>
      <dsp:spPr>
        <a:xfrm>
          <a:off x="5430271" y="2720664"/>
          <a:ext cx="1963742" cy="589119"/>
        </a:xfrm>
        <a:prstGeom prst="roundRect">
          <a:avLst>
            <a:gd name="adj" fmla="val 10000"/>
          </a:avLst>
        </a:prstGeom>
        <a:solidFill>
          <a:schemeClr val="lt1">
            <a:hueOff val="0"/>
            <a:satOff val="0"/>
            <a:lumOff val="0"/>
            <a:alphaOff val="0"/>
          </a:schemeClr>
        </a:solidFill>
        <a:ln w="38100" cap="flat" cmpd="sng" algn="ctr">
          <a:solidFill>
            <a:srgbClr val="6C5200"/>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Constantia" panose="02030602050306030303" pitchFamily="18" charset="0"/>
            </a:rPr>
            <a:t>Random Service Allocation (RSA)</a:t>
          </a:r>
          <a:endParaRPr lang="en-US" sz="1600" kern="1200" dirty="0">
            <a:latin typeface="Constantia" panose="02030602050306030303" pitchFamily="18" charset="0"/>
          </a:endParaRPr>
        </a:p>
      </dsp:txBody>
      <dsp:txXfrm>
        <a:off x="5430271" y="2720664"/>
        <a:ext cx="1963742" cy="589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37000" y="0"/>
            <a:ext cx="3009900" cy="46355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sz="quarter" idx="1"/>
          </p:nvPr>
        </p:nvSpPr>
        <p:spPr>
          <a:xfrm>
            <a:off x="1588" y="0"/>
            <a:ext cx="3009900" cy="463550"/>
          </a:xfrm>
          <a:prstGeom prst="rect">
            <a:avLst/>
          </a:prstGeom>
        </p:spPr>
        <p:txBody>
          <a:bodyPr vert="horz" lIns="91440" tIns="45720" rIns="91440" bIns="45720" rtlCol="1"/>
          <a:lstStyle>
            <a:lvl1pPr algn="l">
              <a:defRPr sz="1200"/>
            </a:lvl1pPr>
          </a:lstStyle>
          <a:p>
            <a:fld id="{6961FB4F-B265-421C-9CAC-3AD400374C91}" type="datetimeFigureOut">
              <a:rPr lang="fa-IR" smtClean="0"/>
              <a:pPr/>
              <a:t>1435/07/15</a:t>
            </a:fld>
            <a:endParaRPr lang="fa-IR"/>
          </a:p>
        </p:txBody>
      </p:sp>
      <p:sp>
        <p:nvSpPr>
          <p:cNvPr id="4" name="Footer Placeholder 3"/>
          <p:cNvSpPr>
            <a:spLocks noGrp="1"/>
          </p:cNvSpPr>
          <p:nvPr>
            <p:ph type="ftr" sz="quarter" idx="2"/>
          </p:nvPr>
        </p:nvSpPr>
        <p:spPr>
          <a:xfrm>
            <a:off x="3937000" y="8818563"/>
            <a:ext cx="3009900" cy="46355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818563"/>
            <a:ext cx="3009900" cy="463550"/>
          </a:xfrm>
          <a:prstGeom prst="rect">
            <a:avLst/>
          </a:prstGeom>
        </p:spPr>
        <p:txBody>
          <a:bodyPr vert="horz" lIns="91440" tIns="45720" rIns="91440" bIns="45720" rtlCol="1" anchor="b"/>
          <a:lstStyle>
            <a:lvl1pPr algn="l">
              <a:defRPr sz="1200"/>
            </a:lvl1pPr>
          </a:lstStyle>
          <a:p>
            <a:fld id="{C5FB14C5-B866-434E-A1BB-46C1B32F614B}" type="slidenum">
              <a:rPr lang="fa-IR" smtClean="0"/>
              <a:pPr/>
              <a:t>‹#›</a:t>
            </a:fld>
            <a:endParaRPr lang="fa-IR"/>
          </a:p>
        </p:txBody>
      </p:sp>
    </p:spTree>
    <p:extLst>
      <p:ext uri="{BB962C8B-B14F-4D97-AF65-F5344CB8AC3E}">
        <p14:creationId xmlns:p14="http://schemas.microsoft.com/office/powerpoint/2010/main" xmlns="" val="642202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09900" cy="463550"/>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l" defTabSz="927100">
              <a:defRPr sz="1200"/>
            </a:lvl1pPr>
          </a:lstStyle>
          <a:p>
            <a:endParaRPr lang="en-US" dirty="0"/>
          </a:p>
        </p:txBody>
      </p:sp>
      <p:sp>
        <p:nvSpPr>
          <p:cNvPr id="80899" name="Rectangle 3"/>
          <p:cNvSpPr>
            <a:spLocks noGrp="1" noChangeArrowheads="1"/>
          </p:cNvSpPr>
          <p:nvPr>
            <p:ph type="dt" idx="1"/>
          </p:nvPr>
        </p:nvSpPr>
        <p:spPr bwMode="auto">
          <a:xfrm>
            <a:off x="3937000" y="0"/>
            <a:ext cx="3009900" cy="463550"/>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r" defTabSz="927100">
              <a:defRPr sz="1200"/>
            </a:lvl1pPr>
          </a:lstStyle>
          <a:p>
            <a:endParaRPr lang="en-US" dirty="0"/>
          </a:p>
        </p:txBody>
      </p:sp>
      <p:sp>
        <p:nvSpPr>
          <p:cNvPr id="80900"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p:spPr>
      </p:sp>
      <p:sp>
        <p:nvSpPr>
          <p:cNvPr id="80901" name="Rectangle 5"/>
          <p:cNvSpPr>
            <a:spLocks noGrp="1" noChangeArrowheads="1"/>
          </p:cNvSpPr>
          <p:nvPr>
            <p:ph type="body" sz="quarter" idx="3"/>
          </p:nvPr>
        </p:nvSpPr>
        <p:spPr bwMode="auto">
          <a:xfrm>
            <a:off x="925513" y="4410075"/>
            <a:ext cx="5095875" cy="4176713"/>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2" name="Rectangle 6"/>
          <p:cNvSpPr>
            <a:spLocks noGrp="1" noChangeArrowheads="1"/>
          </p:cNvSpPr>
          <p:nvPr>
            <p:ph type="ftr" sz="quarter" idx="4"/>
          </p:nvPr>
        </p:nvSpPr>
        <p:spPr bwMode="auto">
          <a:xfrm>
            <a:off x="0" y="8820150"/>
            <a:ext cx="3009900" cy="463550"/>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algn="l" defTabSz="927100">
              <a:defRPr sz="1200"/>
            </a:lvl1pPr>
          </a:lstStyle>
          <a:p>
            <a:endParaRPr lang="en-US" dirty="0"/>
          </a:p>
        </p:txBody>
      </p:sp>
      <p:sp>
        <p:nvSpPr>
          <p:cNvPr id="80903" name="Rectangle 7"/>
          <p:cNvSpPr>
            <a:spLocks noGrp="1" noChangeArrowheads="1"/>
          </p:cNvSpPr>
          <p:nvPr>
            <p:ph type="sldNum" sz="quarter" idx="5"/>
          </p:nvPr>
        </p:nvSpPr>
        <p:spPr bwMode="auto">
          <a:xfrm>
            <a:off x="3937000" y="8820150"/>
            <a:ext cx="3009900" cy="463550"/>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algn="r" defTabSz="927100">
              <a:defRPr sz="1200"/>
            </a:lvl1pPr>
          </a:lstStyle>
          <a:p>
            <a:fld id="{958EBD56-8D0C-4DD9-B415-4C1E62A4AB46}" type="slidenum">
              <a:rPr lang="en-US"/>
              <a:pPr/>
              <a:t>‹#›</a:t>
            </a:fld>
            <a:endParaRPr lang="en-US" dirty="0"/>
          </a:p>
        </p:txBody>
      </p:sp>
    </p:spTree>
    <p:extLst>
      <p:ext uri="{BB962C8B-B14F-4D97-AF65-F5344CB8AC3E}">
        <p14:creationId xmlns:p14="http://schemas.microsoft.com/office/powerpoint/2010/main" xmlns="" val="405613774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003816B-A1F5-452D-BAEF-349899C715E3}" type="slidenum">
              <a:rPr lang="en-US"/>
              <a:pPr/>
              <a:t>9</a:t>
            </a:fld>
            <a:endParaRPr lang="en-US"/>
          </a:p>
        </p:txBody>
      </p:sp>
      <p:sp>
        <p:nvSpPr>
          <p:cNvPr id="4403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13A096C-C224-4EFE-B74A-C66157C926D7}" type="slidenum">
              <a:rPr lang="en-US"/>
              <a:pPr/>
              <a:t>18</a:t>
            </a:fld>
            <a:endParaRPr lang="en-US"/>
          </a:p>
        </p:txBody>
      </p:sp>
      <p:sp>
        <p:nvSpPr>
          <p:cNvPr id="5120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A48EAD2-214B-4BAB-96B7-05F6641BD9AA}" type="slidenum">
              <a:rPr lang="en-US"/>
              <a:pPr/>
              <a:t>20</a:t>
            </a:fld>
            <a:endParaRPr lang="en-US"/>
          </a:p>
        </p:txBody>
      </p:sp>
      <p:sp>
        <p:nvSpPr>
          <p:cNvPr id="52225"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t>Amazon</a:t>
            </a:r>
            <a:r>
              <a:rPr lang="en-US" baseline="0" dirty="0" smtClean="0"/>
              <a:t> publishes many AMI for public use</a:t>
            </a:r>
          </a:p>
          <a:p>
            <a:pPr marL="173885" indent="-173885">
              <a:buFontTx/>
              <a:buChar char="-"/>
            </a:pPr>
            <a:r>
              <a:rPr lang="en-US" baseline="0" dirty="0" smtClean="0"/>
              <a:t>Custom AMIs provided by community members</a:t>
            </a:r>
          </a:p>
          <a:p>
            <a:pPr marL="173885" indent="-173885">
              <a:buFontTx/>
              <a:buChar char="-"/>
            </a:pPr>
            <a:r>
              <a:rPr lang="en-US" baseline="0" dirty="0" smtClean="0"/>
              <a:t>User can create their own AMI</a:t>
            </a:r>
          </a:p>
          <a:p>
            <a:pPr marL="173885" indent="-173885">
              <a:buFontTx/>
              <a:buChar char="-"/>
            </a:pPr>
            <a:r>
              <a:rPr lang="en-US" baseline="0" dirty="0" smtClean="0"/>
              <a:t>Instance type – different operating environment. </a:t>
            </a:r>
          </a:p>
          <a:p>
            <a:pPr marL="173885" indent="-173885">
              <a:buFontTx/>
              <a:buChar char="-"/>
            </a:pPr>
            <a:endParaRPr lang="en-US" baseline="0" dirty="0" smtClean="0"/>
          </a:p>
          <a:p>
            <a:pPr marL="173885" indent="-173885">
              <a:buFontTx/>
              <a:buChar char="-"/>
            </a:pPr>
            <a:r>
              <a:rPr lang="en-US" dirty="0" smtClean="0"/>
              <a:t>Amazon’s bet is that by statistically multiplexing</a:t>
            </a:r>
            <a:r>
              <a:rPr lang="en-US" baseline="0" dirty="0" smtClean="0"/>
              <a:t> </a:t>
            </a:r>
            <a:r>
              <a:rPr lang="en-US" dirty="0" smtClean="0"/>
              <a:t>multiple instances onto a single physical box, that box can be simultaneously rented to many customers who will not</a:t>
            </a:r>
            <a:r>
              <a:rPr lang="en-US" baseline="0" dirty="0" smtClean="0"/>
              <a:t> </a:t>
            </a:r>
            <a:r>
              <a:rPr lang="en-US" dirty="0" smtClean="0"/>
              <a:t>in general interfere with each others’ usage (see Section 7).</a:t>
            </a: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21</a:t>
            </a:fld>
            <a:endParaRPr lang="en-US"/>
          </a:p>
        </p:txBody>
      </p:sp>
    </p:spTree>
    <p:extLst>
      <p:ext uri="{BB962C8B-B14F-4D97-AF65-F5344CB8AC3E}">
        <p14:creationId xmlns:p14="http://schemas.microsoft.com/office/powerpoint/2010/main" xmlns="" val="73218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49EE0FF-B14B-47AF-8509-6B0E42F2C975}" type="slidenum">
              <a:rPr lang="en-US"/>
              <a:pPr/>
              <a:t>22</a:t>
            </a:fld>
            <a:endParaRPr lang="en-US"/>
          </a:p>
        </p:txBody>
      </p:sp>
      <p:sp>
        <p:nvSpPr>
          <p:cNvPr id="5324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latin typeface="+mn-lt"/>
                <a:cs typeface="+mn-cs"/>
              </a:rPr>
              <a:t>for example, North America, Europe, and Asia). </a:t>
            </a:r>
          </a:p>
          <a:p>
            <a:pPr marL="173885" indent="-173885">
              <a:buFontTx/>
              <a:buChar char="-"/>
            </a:pPr>
            <a:r>
              <a:rPr lang="en-US" dirty="0" smtClean="0">
                <a:latin typeface="+mn-lt"/>
                <a:cs typeface="+mn-cs"/>
              </a:rPr>
              <a:t>Prices for Amazon EC2 usage vary by region </a:t>
            </a:r>
          </a:p>
          <a:p>
            <a:pPr marL="173885" indent="-173885">
              <a:buFontTx/>
              <a:buChar char="-"/>
            </a:pPr>
            <a:r>
              <a:rPr lang="en-US" dirty="0" smtClean="0">
                <a:latin typeface="+mn-lt"/>
                <a:cs typeface="+mn-cs"/>
              </a:rPr>
              <a:t>Each region contains multiple distinct locations called </a:t>
            </a:r>
            <a:r>
              <a:rPr lang="en-US" i="1" dirty="0" smtClean="0">
                <a:latin typeface="+mn-lt"/>
                <a:cs typeface="+mn-cs"/>
              </a:rPr>
              <a:t>Availability Zones</a:t>
            </a:r>
            <a:r>
              <a:rPr lang="en-US" dirty="0" smtClean="0">
                <a:latin typeface="+mn-lt"/>
                <a:cs typeface="+mn-cs"/>
              </a:rPr>
              <a:t>. </a:t>
            </a:r>
            <a:endParaRPr lang="en-US" dirty="0">
              <a:latin typeface="+mn-lt"/>
              <a:cs typeface="+mn-cs"/>
            </a:endParaRPr>
          </a:p>
        </p:txBody>
      </p:sp>
      <p:sp>
        <p:nvSpPr>
          <p:cNvPr id="4" name="Slide Number Placeholder 3"/>
          <p:cNvSpPr>
            <a:spLocks noGrp="1"/>
          </p:cNvSpPr>
          <p:nvPr>
            <p:ph type="sldNum" sz="quarter" idx="10"/>
          </p:nvPr>
        </p:nvSpPr>
        <p:spPr/>
        <p:txBody>
          <a:bodyPr/>
          <a:lstStyle/>
          <a:p>
            <a:fld id="{231DBFB8-25EB-4631-88A4-DB0FC574E877}" type="slidenum">
              <a:rPr lang="en-US" smtClean="0"/>
              <a:pPr/>
              <a:t>23</a:t>
            </a:fld>
            <a:endParaRPr lang="en-US"/>
          </a:p>
        </p:txBody>
      </p:sp>
    </p:spTree>
    <p:extLst>
      <p:ext uri="{BB962C8B-B14F-4D97-AF65-F5344CB8AC3E}">
        <p14:creationId xmlns:p14="http://schemas.microsoft.com/office/powerpoint/2010/main" xmlns="" val="145549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mn-lt"/>
                <a:cs typeface="+mn-cs"/>
              </a:rPr>
              <a:t>Amazon EBS (Elastic Block Store) provides with persistent, block-level storage.  Basically additional Hard Disk that you can attach to instance. </a:t>
            </a:r>
          </a:p>
          <a:p>
            <a:r>
              <a:rPr lang="en-US" dirty="0" smtClean="0">
                <a:latin typeface="+mn-lt"/>
                <a:cs typeface="+mn-cs"/>
              </a:rPr>
              <a:t>Suitable for apps which require database , </a:t>
            </a:r>
            <a:r>
              <a:rPr lang="en-US" dirty="0" err="1" smtClean="0">
                <a:latin typeface="+mn-lt"/>
                <a:cs typeface="+mn-cs"/>
              </a:rPr>
              <a:t>filesystem</a:t>
            </a:r>
            <a:r>
              <a:rPr lang="en-US" dirty="0" smtClean="0">
                <a:latin typeface="+mn-lt"/>
                <a:cs typeface="+mn-cs"/>
              </a:rPr>
              <a:t> , block level storage.</a:t>
            </a:r>
          </a:p>
          <a:p>
            <a:r>
              <a:rPr lang="en-US" dirty="0" smtClean="0">
                <a:latin typeface="+mn-lt"/>
                <a:cs typeface="+mn-cs"/>
              </a:rPr>
              <a:t>Create, Attach , Detach, Delete</a:t>
            </a:r>
          </a:p>
          <a:p>
            <a:endParaRPr lang="en-US" dirty="0" smtClean="0">
              <a:latin typeface="+mn-lt"/>
              <a:cs typeface="+mn-cs"/>
            </a:endParaRPr>
          </a:p>
          <a:p>
            <a:r>
              <a:rPr lang="en-US" dirty="0" smtClean="0">
                <a:latin typeface="+mn-lt"/>
                <a:cs typeface="+mn-cs"/>
              </a:rPr>
              <a:t> - Standard volumes and Provisioned IOPS volumes.</a:t>
            </a:r>
          </a:p>
          <a:p>
            <a:endParaRPr lang="en-US" dirty="0" smtClean="0">
              <a:latin typeface="+mn-lt"/>
              <a:cs typeface="+mn-cs"/>
            </a:endParaRPr>
          </a:p>
          <a:p>
            <a:r>
              <a:rPr lang="en-US" dirty="0" smtClean="0">
                <a:latin typeface="+mn-lt"/>
                <a:cs typeface="+mn-cs"/>
              </a:rPr>
              <a:t>Take snapshots that is stored in S3 , a new EBS can be re-created using the snapshot</a:t>
            </a:r>
          </a:p>
          <a:p>
            <a:endParaRPr lang="en-US" dirty="0" smtClean="0">
              <a:latin typeface="+mn-lt"/>
              <a:cs typeface="+mn-cs"/>
            </a:endParaRPr>
          </a:p>
          <a:p>
            <a:r>
              <a:rPr lang="en-US" dirty="0" smtClean="0"/>
              <a:t>Instance store comes with each instance except the micro-one</a:t>
            </a:r>
            <a:r>
              <a:rPr lang="en-US" baseline="0" dirty="0" smtClean="0"/>
              <a:t> , temporary block level storage.</a:t>
            </a:r>
          </a:p>
          <a:p>
            <a:r>
              <a:rPr lang="en-US" baseline="0" dirty="0" smtClean="0"/>
              <a:t>Storage physically attached to the computer</a:t>
            </a:r>
          </a:p>
          <a:p>
            <a:endParaRPr lang="en-US" baseline="0" dirty="0" smtClean="0"/>
          </a:p>
          <a:p>
            <a:r>
              <a:rPr lang="en-US" dirty="0" smtClean="0">
                <a:latin typeface="+mn-lt"/>
                <a:cs typeface="+mn-cs"/>
              </a:rPr>
              <a:t>S3 simple storage service</a:t>
            </a:r>
          </a:p>
          <a:p>
            <a:r>
              <a:rPr lang="en-US" dirty="0" smtClean="0">
                <a:latin typeface="+mn-lt"/>
                <a:cs typeface="+mn-cs"/>
              </a:rPr>
              <a:t>storage for the Internet</a:t>
            </a:r>
          </a:p>
          <a:p>
            <a:r>
              <a:rPr lang="en-US" dirty="0" smtClean="0">
                <a:latin typeface="+mn-lt"/>
                <a:cs typeface="+mn-cs"/>
              </a:rPr>
              <a:t>web service interface that enables you to store and retrieve any amount of data from anywhere on the web</a:t>
            </a:r>
            <a:endParaRPr lang="en-US" baseline="0" dirty="0" smtClean="0"/>
          </a:p>
          <a:p>
            <a:endParaRPr lang="en-US" dirty="0" smtClean="0"/>
          </a:p>
          <a:p>
            <a:r>
              <a:rPr lang="en-US" dirty="0" smtClean="0"/>
              <a:t>Root</a:t>
            </a:r>
            <a:r>
              <a:rPr lang="en-US" baseline="0" dirty="0" smtClean="0"/>
              <a:t> device storage: contains image to boot the system</a:t>
            </a:r>
          </a:p>
          <a:p>
            <a:r>
              <a:rPr lang="en-US" baseline="0" dirty="0" smtClean="0"/>
              <a:t>AMI categorized as “Backed by Amazon EBS” or “Backed by instance store”</a:t>
            </a:r>
          </a:p>
          <a:p>
            <a:endParaRPr lang="en-US" dirty="0" smtClean="0"/>
          </a:p>
        </p:txBody>
      </p:sp>
      <p:sp>
        <p:nvSpPr>
          <p:cNvPr id="4" name="Slide Number Placeholder 3"/>
          <p:cNvSpPr>
            <a:spLocks noGrp="1"/>
          </p:cNvSpPr>
          <p:nvPr>
            <p:ph type="sldNum" sz="quarter" idx="10"/>
          </p:nvPr>
        </p:nvSpPr>
        <p:spPr/>
        <p:txBody>
          <a:bodyPr/>
          <a:lstStyle/>
          <a:p>
            <a:fld id="{231DBFB8-25EB-4631-88A4-DB0FC574E877}" type="slidenum">
              <a:rPr lang="en-US" smtClean="0"/>
              <a:pPr/>
              <a:t>24</a:t>
            </a:fld>
            <a:endParaRPr lang="en-US"/>
          </a:p>
        </p:txBody>
      </p:sp>
    </p:spTree>
    <p:extLst>
      <p:ext uri="{BB962C8B-B14F-4D97-AF65-F5344CB8AC3E}">
        <p14:creationId xmlns:p14="http://schemas.microsoft.com/office/powerpoint/2010/main" xmlns="" val="100379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9E093C0-8552-4873-93B9-A1DD23BD0AC8}" type="slidenum">
              <a:rPr lang="en-US"/>
              <a:pPr/>
              <a:t>25</a:t>
            </a:fld>
            <a:endParaRPr lang="en-US"/>
          </a:p>
        </p:txBody>
      </p:sp>
      <p:sp>
        <p:nvSpPr>
          <p:cNvPr id="5427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8438AF7-5221-49DD-B9F0-277D8DE74303}" type="slidenum">
              <a:rPr lang="en-US"/>
              <a:pPr/>
              <a:t>26</a:t>
            </a:fld>
            <a:endParaRPr lang="en-US"/>
          </a:p>
        </p:txBody>
      </p:sp>
      <p:sp>
        <p:nvSpPr>
          <p:cNvPr id="5529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BB1D0AB-B008-47A8-8AF7-A8895A6830C8}" type="slidenum">
              <a:rPr lang="en-US"/>
              <a:pPr/>
              <a:t>27</a:t>
            </a:fld>
            <a:endParaRPr lang="en-US"/>
          </a:p>
        </p:txBody>
      </p:sp>
      <p:sp>
        <p:nvSpPr>
          <p:cNvPr id="5632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100" dirty="0" smtClean="0">
                <a:latin typeface="+mn-lt"/>
                <a:cs typeface="+mn-cs"/>
              </a:rPr>
              <a:t>VPC - </a:t>
            </a:r>
            <a:r>
              <a:rPr lang="en-US" dirty="0" smtClean="0">
                <a:latin typeface="+mn-lt"/>
                <a:cs typeface="+mn-cs"/>
              </a:rPr>
              <a:t>launch Amazon Web Services (AWS) resources into a virtual network that you've defined. </a:t>
            </a:r>
            <a:endParaRPr lang="en-US" sz="6100" dirty="0" smtClean="0">
              <a:latin typeface="+mn-lt"/>
              <a:cs typeface="+mn-cs"/>
            </a:endParaRPr>
          </a:p>
          <a:p>
            <a:r>
              <a:rPr lang="en-US" sz="6100" dirty="0" smtClean="0">
                <a:latin typeface="+mn-lt"/>
                <a:cs typeface="+mn-cs"/>
              </a:rPr>
              <a:t>Configure VPC: </a:t>
            </a:r>
            <a:r>
              <a:rPr lang="en-US" dirty="0" smtClean="0">
                <a:latin typeface="+mn-lt"/>
                <a:cs typeface="+mn-cs"/>
              </a:rPr>
              <a:t>select its IP address range, create subnets, and configure route tables, network gateways, and security settings.</a:t>
            </a:r>
            <a:endParaRPr lang="en-US" sz="6100" dirty="0" smtClean="0">
              <a:latin typeface="+mn-lt"/>
              <a:cs typeface="+mn-cs"/>
            </a:endParaRPr>
          </a:p>
          <a:p>
            <a:r>
              <a:rPr lang="en-US" sz="6100" dirty="0" smtClean="0">
                <a:latin typeface="+mn-lt"/>
                <a:cs typeface="+mn-cs"/>
              </a:rPr>
              <a:t>Security Group - enables you to specify the protocols, ports, and source IP ranges that are allowed to reach your instances</a:t>
            </a:r>
          </a:p>
          <a:p>
            <a:r>
              <a:rPr lang="en-US" sz="6100" dirty="0" smtClean="0">
                <a:latin typeface="+mn-lt"/>
                <a:cs typeface="+mn-cs"/>
              </a:rPr>
              <a:t>Create multiple security groups , assign instance to a particular group ,  determine the traffic</a:t>
            </a:r>
            <a:endParaRPr lang="en-US" sz="6100"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28</a:t>
            </a:fld>
            <a:endParaRPr lang="en-US"/>
          </a:p>
        </p:txBody>
      </p:sp>
    </p:spTree>
    <p:extLst>
      <p:ext uri="{BB962C8B-B14F-4D97-AF65-F5344CB8AC3E}">
        <p14:creationId xmlns:p14="http://schemas.microsoft.com/office/powerpoint/2010/main" xmlns="" val="246959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6481630-7469-4CCC-83AA-52CDFBAA0135}" type="slidenum">
              <a:rPr lang="en-US"/>
              <a:pPr/>
              <a:t>10</a:t>
            </a:fld>
            <a:endParaRPr lang="en-US"/>
          </a:p>
        </p:txBody>
      </p:sp>
      <p:sp>
        <p:nvSpPr>
          <p:cNvPr id="4505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mn-lt"/>
                <a:cs typeface="+mn-cs"/>
              </a:rPr>
              <a:t>CloudWatch</a:t>
            </a:r>
            <a:r>
              <a:rPr lang="en-US" dirty="0" smtClean="0">
                <a:latin typeface="+mn-lt"/>
                <a:cs typeface="+mn-cs"/>
              </a:rPr>
              <a:t> </a:t>
            </a:r>
          </a:p>
          <a:p>
            <a:pPr marL="173885" indent="-173885">
              <a:buFontTx/>
              <a:buChar char="-"/>
            </a:pPr>
            <a:r>
              <a:rPr lang="en-US" dirty="0" smtClean="0">
                <a:latin typeface="+mn-lt"/>
                <a:cs typeface="+mn-cs"/>
              </a:rPr>
              <a:t>Monitor, manage, and publish various metrics</a:t>
            </a:r>
          </a:p>
          <a:p>
            <a:pPr marL="173885" indent="-173885">
              <a:buFontTx/>
              <a:buChar char="-"/>
            </a:pPr>
            <a:r>
              <a:rPr lang="en-US" dirty="0" smtClean="0">
                <a:latin typeface="+mn-lt"/>
                <a:cs typeface="+mn-cs"/>
              </a:rPr>
              <a:t>Configure Alarms based on metrics</a:t>
            </a:r>
          </a:p>
          <a:p>
            <a:r>
              <a:rPr lang="en-US" dirty="0" smtClean="0">
                <a:latin typeface="+mn-lt"/>
                <a:cs typeface="+mn-cs"/>
              </a:rPr>
              <a:t>                  </a:t>
            </a: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29</a:t>
            </a:fld>
            <a:endParaRPr lang="en-US"/>
          </a:p>
        </p:txBody>
      </p:sp>
    </p:spTree>
    <p:extLst>
      <p:ext uri="{BB962C8B-B14F-4D97-AF65-F5344CB8AC3E}">
        <p14:creationId xmlns:p14="http://schemas.microsoft.com/office/powerpoint/2010/main" xmlns="" val="2196838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30</a:t>
            </a:fld>
            <a:endParaRPr lang="en-US"/>
          </a:p>
        </p:txBody>
      </p:sp>
    </p:spTree>
    <p:extLst>
      <p:ext uri="{BB962C8B-B14F-4D97-AF65-F5344CB8AC3E}">
        <p14:creationId xmlns:p14="http://schemas.microsoft.com/office/powerpoint/2010/main" xmlns="" val="2727985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A60F107-B4CE-4391-A386-2601D1350B25}" type="slidenum">
              <a:rPr lang="en-US"/>
              <a:pPr/>
              <a:t>31</a:t>
            </a:fld>
            <a:endParaRPr lang="en-US"/>
          </a:p>
        </p:txBody>
      </p:sp>
      <p:sp>
        <p:nvSpPr>
          <p:cNvPr id="5836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F495F7B-C293-410C-8853-227A08D607C2}" type="slidenum">
              <a:rPr lang="en-US"/>
              <a:pPr/>
              <a:t>32</a:t>
            </a:fld>
            <a:endParaRPr lang="en-US"/>
          </a:p>
        </p:txBody>
      </p:sp>
      <p:sp>
        <p:nvSpPr>
          <p:cNvPr id="5939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4AF3BE7-FF19-4665-A6D9-CB9DE8E3A52E}" type="slidenum">
              <a:rPr lang="en-US"/>
              <a:pPr/>
              <a:t>33</a:t>
            </a:fld>
            <a:endParaRPr lang="en-US"/>
          </a:p>
        </p:txBody>
      </p:sp>
      <p:sp>
        <p:nvSpPr>
          <p:cNvPr id="6041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9830B50-5E71-45BB-8ABB-A5789EA72106}" type="slidenum">
              <a:rPr lang="en-US"/>
              <a:pPr/>
              <a:t>11</a:t>
            </a:fld>
            <a:endParaRPr lang="en-US"/>
          </a:p>
        </p:txBody>
      </p:sp>
      <p:sp>
        <p:nvSpPr>
          <p:cNvPr id="4608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A6742F2-97F9-4B69-BFCA-75DEBC84D048}" type="slidenum">
              <a:rPr lang="en-US"/>
              <a:pPr/>
              <a:t>12</a:t>
            </a:fld>
            <a:endParaRPr lang="en-US"/>
          </a:p>
        </p:txBody>
      </p:sp>
      <p:sp>
        <p:nvSpPr>
          <p:cNvPr id="47105"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BC7D2EE-B2A3-4075-9EE5-C1ADCA67A894}" type="slidenum">
              <a:rPr lang="en-US"/>
              <a:pPr/>
              <a:t>13</a:t>
            </a:fld>
            <a:endParaRPr lang="en-US"/>
          </a:p>
        </p:txBody>
      </p:sp>
      <p:sp>
        <p:nvSpPr>
          <p:cNvPr id="4812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latin typeface="+mn-lt"/>
                <a:cs typeface="+mn-cs"/>
              </a:rPr>
              <a:t>The Challenge of the Computer Utility - </a:t>
            </a:r>
            <a:r>
              <a:rPr lang="en-US" dirty="0" smtClean="0">
                <a:latin typeface="+mn-lt"/>
                <a:cs typeface="+mn-cs"/>
              </a:rPr>
              <a:t>Douglas F. </a:t>
            </a:r>
            <a:r>
              <a:rPr lang="en-US" dirty="0" err="1" smtClean="0">
                <a:latin typeface="+mn-lt"/>
                <a:cs typeface="+mn-cs"/>
              </a:rPr>
              <a:t>Parkhill</a:t>
            </a:r>
            <a:endParaRPr lang="en-US" b="0"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14</a:t>
            </a:fld>
            <a:endParaRPr lang="en-US"/>
          </a:p>
        </p:txBody>
      </p:sp>
    </p:spTree>
    <p:extLst>
      <p:ext uri="{BB962C8B-B14F-4D97-AF65-F5344CB8AC3E}">
        <p14:creationId xmlns:p14="http://schemas.microsoft.com/office/powerpoint/2010/main" xmlns="" val="394820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mn-lt"/>
                <a:cs typeface="+mn-cs"/>
              </a:rPr>
              <a:t>IaaS</a:t>
            </a:r>
            <a:r>
              <a:rPr lang="en-US" dirty="0" smtClean="0">
                <a:latin typeface="+mn-lt"/>
                <a:cs typeface="+mn-cs"/>
              </a:rPr>
              <a:t> clouds often offer additional resources such as a virtual-machine disk image library, raw (block) and file-based storage, firewalls, load balancers, IP addresses, VLANs, and software bundles</a:t>
            </a:r>
          </a:p>
          <a:p>
            <a:endParaRPr lang="en-US" dirty="0" smtClean="0">
              <a:latin typeface="+mn-lt"/>
              <a:cs typeface="+mn-cs"/>
            </a:endParaRPr>
          </a:p>
          <a:p>
            <a:endParaRPr lang="en-US" dirty="0" smtClean="0">
              <a:latin typeface="+mn-lt"/>
              <a:cs typeface="+mn-cs"/>
            </a:endParaRPr>
          </a:p>
          <a:p>
            <a:endParaRPr lang="en-US" dirty="0" smtClean="0">
              <a:latin typeface="+mn-lt"/>
              <a:cs typeface="+mn-cs"/>
            </a:endParaRPr>
          </a:p>
        </p:txBody>
      </p:sp>
      <p:sp>
        <p:nvSpPr>
          <p:cNvPr id="4" name="Slide Number Placeholder 3"/>
          <p:cNvSpPr>
            <a:spLocks noGrp="1"/>
          </p:cNvSpPr>
          <p:nvPr>
            <p:ph type="sldNum" sz="quarter" idx="10"/>
          </p:nvPr>
        </p:nvSpPr>
        <p:spPr/>
        <p:txBody>
          <a:bodyPr/>
          <a:lstStyle/>
          <a:p>
            <a:fld id="{231DBFB8-25EB-4631-88A4-DB0FC574E877}" type="slidenum">
              <a:rPr lang="en-US" smtClean="0"/>
              <a:pPr/>
              <a:t>15</a:t>
            </a:fld>
            <a:endParaRPr lang="en-US"/>
          </a:p>
        </p:txBody>
      </p:sp>
    </p:spTree>
    <p:extLst>
      <p:ext uri="{BB962C8B-B14F-4D97-AF65-F5344CB8AC3E}">
        <p14:creationId xmlns:p14="http://schemas.microsoft.com/office/powerpoint/2010/main" xmlns="" val="414426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t>illusion of inﬁnite computing resources available on demand</a:t>
            </a:r>
          </a:p>
          <a:p>
            <a:pPr marL="173885" indent="-173885">
              <a:buFontTx/>
              <a:buChar char="-"/>
            </a:pPr>
            <a:endParaRPr lang="en-US" dirty="0" smtClean="0"/>
          </a:p>
          <a:p>
            <a:pPr marL="173885" indent="-173885" defTabSz="927384" fontAlgn="auto">
              <a:spcBef>
                <a:spcPts val="0"/>
              </a:spcBef>
              <a:spcAft>
                <a:spcPts val="0"/>
              </a:spcAft>
              <a:buFontTx/>
              <a:buChar char="-"/>
              <a:defRPr/>
            </a:pPr>
            <a:r>
              <a:rPr lang="en-US" dirty="0" smtClean="0"/>
              <a:t>EC2 instance looks much like physical hardware, and users can control nearly the entire software stack, from the kernel upwards</a:t>
            </a:r>
          </a:p>
          <a:p>
            <a:pPr marL="173885" indent="-173885">
              <a:buFontTx/>
              <a:buChar char="-"/>
            </a:pP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16</a:t>
            </a:fld>
            <a:endParaRPr lang="en-US"/>
          </a:p>
        </p:txBody>
      </p:sp>
    </p:spTree>
    <p:extLst>
      <p:ext uri="{BB962C8B-B14F-4D97-AF65-F5344CB8AC3E}">
        <p14:creationId xmlns:p14="http://schemas.microsoft.com/office/powerpoint/2010/main" xmlns="" val="372982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921F97F-99F4-45E8-8424-8CFF38FA63D4}" type="slidenum">
              <a:rPr lang="en-US"/>
              <a:pPr/>
              <a:t>17</a:t>
            </a:fld>
            <a:endParaRPr lang="en-US"/>
          </a:p>
        </p:txBody>
      </p:sp>
      <p:sp>
        <p:nvSpPr>
          <p:cNvPr id="5017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3419475" y="1828800"/>
            <a:ext cx="5343525" cy="2362200"/>
          </a:xfrm>
        </p:spPr>
        <p:txBody>
          <a:bodyPr/>
          <a:lstStyle>
            <a:lvl1pPr>
              <a:defRPr/>
            </a:lvl1pPr>
          </a:lstStyle>
          <a:p>
            <a:r>
              <a:rPr lang="en-US" dirty="0" smtClean="0"/>
              <a:t>Click to edit Master title style</a:t>
            </a:r>
            <a:endParaRPr lang="en-US" dirty="0"/>
          </a:p>
        </p:txBody>
      </p:sp>
      <p:sp>
        <p:nvSpPr>
          <p:cNvPr id="46083" name="Rectangle 3"/>
          <p:cNvSpPr>
            <a:spLocks noGrp="1" noChangeArrowheads="1"/>
          </p:cNvSpPr>
          <p:nvPr>
            <p:ph type="subTitle" idx="1"/>
          </p:nvPr>
        </p:nvSpPr>
        <p:spPr>
          <a:xfrm>
            <a:off x="3816350" y="4184650"/>
            <a:ext cx="4946650" cy="1368425"/>
          </a:xfrm>
        </p:spPr>
        <p:txBody>
          <a:bodyPr/>
          <a:lstStyle>
            <a:lvl1pPr marL="0" indent="0">
              <a:buFontTx/>
              <a:buNone/>
              <a:defRPr sz="1800"/>
            </a:lvl1pPr>
          </a:lstStyle>
          <a:p>
            <a:r>
              <a:rPr lang="en-US" dirty="0" smtClean="0"/>
              <a:t>Click to edit Master subtitle style</a:t>
            </a:r>
            <a:endParaRPr lang="en-US" dirty="0"/>
          </a:p>
        </p:txBody>
      </p:sp>
      <p:sp>
        <p:nvSpPr>
          <p:cNvPr id="46249" name="Rectangle 169"/>
          <p:cNvSpPr>
            <a:spLocks noGrp="1" noChangeArrowheads="1"/>
          </p:cNvSpPr>
          <p:nvPr>
            <p:ph type="dt" sz="half" idx="2"/>
          </p:nvPr>
        </p:nvSpPr>
        <p:spPr>
          <a:xfrm>
            <a:off x="1225550" y="6200775"/>
            <a:ext cx="1905000" cy="457200"/>
          </a:xfrm>
        </p:spPr>
        <p:txBody>
          <a:bodyPr/>
          <a:lstStyle>
            <a:lvl1pPr>
              <a:defRPr/>
            </a:lvl1pPr>
          </a:lstStyle>
          <a:p>
            <a:endParaRPr lang="en-US" dirty="0"/>
          </a:p>
        </p:txBody>
      </p:sp>
      <p:sp>
        <p:nvSpPr>
          <p:cNvPr id="46250" name="Rectangle 170"/>
          <p:cNvSpPr>
            <a:spLocks noGrp="1" noChangeArrowheads="1"/>
          </p:cNvSpPr>
          <p:nvPr>
            <p:ph type="ftr" sz="quarter" idx="3"/>
          </p:nvPr>
        </p:nvSpPr>
        <p:spPr>
          <a:xfrm>
            <a:off x="3303588" y="6200775"/>
            <a:ext cx="3636962" cy="457200"/>
          </a:xfrm>
        </p:spPr>
        <p:txBody>
          <a:bodyPr/>
          <a:lstStyle>
            <a:lvl1pPr>
              <a:defRPr/>
            </a:lvl1pPr>
          </a:lstStyle>
          <a:p>
            <a:r>
              <a:rPr lang="en-US" dirty="0" smtClean="0"/>
              <a:t>Mobile Cloud Comput</a:t>
            </a:r>
            <a:endParaRPr lang="en-US" dirty="0"/>
          </a:p>
        </p:txBody>
      </p:sp>
      <p:sp>
        <p:nvSpPr>
          <p:cNvPr id="46251" name="Rectangle 171"/>
          <p:cNvSpPr>
            <a:spLocks noGrp="1" noChangeArrowheads="1"/>
          </p:cNvSpPr>
          <p:nvPr>
            <p:ph type="sldNum" sz="quarter" idx="4"/>
          </p:nvPr>
        </p:nvSpPr>
        <p:spPr>
          <a:xfrm>
            <a:off x="7092950" y="6200775"/>
            <a:ext cx="1905000" cy="457200"/>
          </a:xfrm>
        </p:spPr>
        <p:txBody>
          <a:bodyPr/>
          <a:lstStyle>
            <a:lvl1pPr>
              <a:defRPr/>
            </a:lvl1pPr>
          </a:lstStyle>
          <a:p>
            <a:fld id="{D66FBF42-02AE-44E4-9E23-5D32CA505C75}" type="slidenum">
              <a:rPr lang="en-US"/>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z="1600" b="1">
                <a:solidFill>
                  <a:schemeClr val="tx1"/>
                </a:solidFill>
              </a:defRPr>
            </a:lvl1pPr>
          </a:lstStyle>
          <a:p>
            <a:fld id="{EB60F204-AFC3-485B-B6AB-4A651EB29C6A}" type="slidenum">
              <a:rPr lang="en-US" smtClean="0"/>
              <a:pPr/>
              <a:t>‹#›</a:t>
            </a:fld>
            <a:endParaRPr lang="en-US" dirty="0"/>
          </a:p>
        </p:txBody>
      </p:sp>
      <p:pic>
        <p:nvPicPr>
          <p:cNvPr id="9" name="Picture 8" descr="ICS_LOGO.jp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705600" y="0"/>
            <a:ext cx="2438400" cy="578950"/>
          </a:xfrm>
          <a:prstGeom prst="rect">
            <a:avLst/>
          </a:prstGeom>
        </p:spPr>
      </p:pic>
    </p:spTree>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sz="1600" b="1"/>
            </a:lvl1pPr>
          </a:lstStyle>
          <a:p>
            <a:fld id="{87DF00A9-F587-4FDB-9715-59EC709C5740}" type="slidenum">
              <a:rPr lang="en-US" smtClean="0"/>
              <a:pPr/>
              <a:t>‹#›</a:t>
            </a:fld>
            <a:endParaRPr lang="en-US" dirty="0"/>
          </a:p>
        </p:txBody>
      </p:sp>
      <p:pic>
        <p:nvPicPr>
          <p:cNvPr id="6" name="Picture 5" descr="ICS_LOGO.jp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705600" y="0"/>
            <a:ext cx="2438400" cy="578950"/>
          </a:xfrm>
          <a:prstGeom prst="rect">
            <a:avLst/>
          </a:prstGeom>
        </p:spPr>
      </p:pic>
    </p:spTree>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5099B881-F3E2-4FC7-A17F-C3D3ECBA04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1042988" y="225425"/>
            <a:ext cx="7705725" cy="863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22531" name="Rectangle 3"/>
          <p:cNvSpPr>
            <a:spLocks noGrp="1" noChangeArrowheads="1"/>
          </p:cNvSpPr>
          <p:nvPr>
            <p:ph type="body" idx="1"/>
          </p:nvPr>
        </p:nvSpPr>
        <p:spPr bwMode="auto">
          <a:xfrm>
            <a:off x="1042988" y="1304925"/>
            <a:ext cx="7705725"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532" name="Rectangle 4"/>
          <p:cNvSpPr>
            <a:spLocks noGrp="1" noChangeArrowheads="1"/>
          </p:cNvSpPr>
          <p:nvPr>
            <p:ph type="dt" sz="half" idx="2"/>
          </p:nvPr>
        </p:nvSpPr>
        <p:spPr bwMode="auto">
          <a:xfrm>
            <a:off x="1042988" y="6308725"/>
            <a:ext cx="1838325"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00">
                <a:latin typeface="+mn-lt"/>
              </a:defRPr>
            </a:lvl1pPr>
          </a:lstStyle>
          <a:p>
            <a:endParaRPr lang="en-US" dirty="0"/>
          </a:p>
        </p:txBody>
      </p:sp>
      <p:sp>
        <p:nvSpPr>
          <p:cNvPr id="22533" name="Rectangle 5"/>
          <p:cNvSpPr>
            <a:spLocks noGrp="1" noChangeArrowheads="1"/>
          </p:cNvSpPr>
          <p:nvPr>
            <p:ph type="ftr" sz="quarter" idx="3"/>
          </p:nvPr>
        </p:nvSpPr>
        <p:spPr bwMode="auto">
          <a:xfrm>
            <a:off x="3054350" y="6308725"/>
            <a:ext cx="3636963"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defRPr>
            </a:lvl1pPr>
          </a:lstStyle>
          <a:p>
            <a:endParaRPr lang="en-US" dirty="0"/>
          </a:p>
        </p:txBody>
      </p:sp>
      <p:sp>
        <p:nvSpPr>
          <p:cNvPr id="22534" name="Rectangle 6"/>
          <p:cNvSpPr>
            <a:spLocks noGrp="1" noChangeArrowheads="1"/>
          </p:cNvSpPr>
          <p:nvPr>
            <p:ph type="sldNum" sz="quarter" idx="4"/>
          </p:nvPr>
        </p:nvSpPr>
        <p:spPr bwMode="auto">
          <a:xfrm>
            <a:off x="6843713" y="6308725"/>
            <a:ext cx="1905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defRPr>
            </a:lvl1pPr>
          </a:lstStyle>
          <a:p>
            <a:fld id="{E1EE03CA-2B64-497C-A85B-5B3CD3EE800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7" r:id="rId3"/>
    <p:sldLayoutId id="2147483658" r:id="rId4"/>
  </p:sldLayoutIdLst>
  <p:transition>
    <p:wedge/>
  </p:transition>
  <p:hf hdr="0" ftr="0" dt="0"/>
  <p:txStyles>
    <p:titleStyle>
      <a:lvl1pPr algn="l" rtl="1" eaLnBrk="1" fontAlgn="base" hangingPunct="1">
        <a:spcBef>
          <a:spcPct val="0"/>
        </a:spcBef>
        <a:spcAft>
          <a:spcPct val="0"/>
        </a:spcAft>
        <a:defRPr sz="3200">
          <a:solidFill>
            <a:schemeClr val="tx1"/>
          </a:solidFill>
          <a:latin typeface="Constantia" pitchFamily="18" charset="0"/>
          <a:ea typeface="+mj-ea"/>
          <a:cs typeface="+mj-cs"/>
        </a:defRPr>
      </a:lvl1pPr>
      <a:lvl2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2pPr>
      <a:lvl3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3pPr>
      <a:lvl4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4pPr>
      <a:lvl5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5pPr>
      <a:lvl6pPr marL="4572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6pPr>
      <a:lvl7pPr marL="9144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7pPr>
      <a:lvl8pPr marL="13716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8pPr>
      <a:lvl9pPr marL="18288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ocs.aws.amazon.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docs.aws.amazon.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onsole.aws.amazon.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Nutch"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jpe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gif"/><Relationship Id="rId9" Type="http://schemas.openxmlformats.org/officeDocument/2006/relationships/image" Target="../media/image46.jpeg"/></Relationships>
</file>

<file path=ppt/slides/_rels/slide59.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png"/><Relationship Id="rId18" Type="http://schemas.openxmlformats.org/officeDocument/2006/relationships/image" Target="../media/image63.jpeg"/><Relationship Id="rId3" Type="http://schemas.openxmlformats.org/officeDocument/2006/relationships/image" Target="../media/image48.jpeg"/><Relationship Id="rId7" Type="http://schemas.openxmlformats.org/officeDocument/2006/relationships/image" Target="../media/image52.jpeg"/><Relationship Id="rId12" Type="http://schemas.openxmlformats.org/officeDocument/2006/relationships/image" Target="../media/image57.jpeg"/><Relationship Id="rId17" Type="http://schemas.openxmlformats.org/officeDocument/2006/relationships/image" Target="../media/image62.jpeg"/><Relationship Id="rId2" Type="http://schemas.openxmlformats.org/officeDocument/2006/relationships/image" Target="../media/image47.jpeg"/><Relationship Id="rId16" Type="http://schemas.openxmlformats.org/officeDocument/2006/relationships/image" Target="../media/image61.jpe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jpeg"/><Relationship Id="rId15" Type="http://schemas.openxmlformats.org/officeDocument/2006/relationships/image" Target="../media/image6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jpeg"/><Relationship Id="rId14" Type="http://schemas.openxmlformats.org/officeDocument/2006/relationships/image" Target="../media/image5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65.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56.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png"/><Relationship Id="rId18" Type="http://schemas.openxmlformats.org/officeDocument/2006/relationships/image" Target="../media/image63.jpeg"/><Relationship Id="rId3" Type="http://schemas.openxmlformats.org/officeDocument/2006/relationships/image" Target="../media/image48.jpeg"/><Relationship Id="rId7" Type="http://schemas.openxmlformats.org/officeDocument/2006/relationships/image" Target="../media/image52.jpeg"/><Relationship Id="rId12" Type="http://schemas.openxmlformats.org/officeDocument/2006/relationships/image" Target="../media/image57.jpeg"/><Relationship Id="rId17" Type="http://schemas.openxmlformats.org/officeDocument/2006/relationships/image" Target="../media/image62.jpeg"/><Relationship Id="rId2" Type="http://schemas.openxmlformats.org/officeDocument/2006/relationships/image" Target="../media/image47.jpeg"/><Relationship Id="rId16" Type="http://schemas.openxmlformats.org/officeDocument/2006/relationships/image" Target="../media/image61.jpe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jpeg"/><Relationship Id="rId15" Type="http://schemas.openxmlformats.org/officeDocument/2006/relationships/image" Target="../media/image6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jpeg"/><Relationship Id="rId14" Type="http://schemas.openxmlformats.org/officeDocument/2006/relationships/image" Target="../media/image59.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4" Type="http://schemas.openxmlformats.org/officeDocument/2006/relationships/image" Target="../media/image71.jpeg"/></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9.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ctrTitle"/>
          </p:nvPr>
        </p:nvSpPr>
        <p:spPr>
          <a:xfrm>
            <a:off x="2362200" y="2133600"/>
            <a:ext cx="6705600" cy="914400"/>
          </a:xfrm>
        </p:spPr>
        <p:txBody>
          <a:bodyPr/>
          <a:lstStyle/>
          <a:p>
            <a:pPr algn="ctr" rtl="0"/>
            <a:r>
              <a:rPr lang="en-US" sz="6000" b="1" dirty="0" smtClean="0">
                <a:effectLst>
                  <a:outerShdw blurRad="38100" dist="38100" dir="2700000" algn="tl">
                    <a:srgbClr val="000000">
                      <a:alpha val="43137"/>
                    </a:srgbClr>
                  </a:outerShdw>
                </a:effectLst>
              </a:rPr>
              <a:t>Cloud </a:t>
            </a:r>
            <a:br>
              <a:rPr lang="en-US" sz="6000" b="1" dirty="0" smtClean="0">
                <a:effectLst>
                  <a:outerShdw blurRad="38100" dist="38100" dir="2700000" algn="tl">
                    <a:srgbClr val="000000">
                      <a:alpha val="43137"/>
                    </a:srgbClr>
                  </a:outerShdw>
                </a:effectLst>
              </a:rPr>
            </a:br>
            <a:r>
              <a:rPr lang="en-US" sz="6000" b="1" dirty="0" smtClean="0">
                <a:effectLst>
                  <a:outerShdw blurRad="38100" dist="38100" dir="2700000" algn="tl">
                    <a:srgbClr val="000000">
                      <a:alpha val="43137"/>
                    </a:srgbClr>
                  </a:outerShdw>
                </a:effectLst>
              </a:rPr>
              <a:t>Computing</a:t>
            </a:r>
            <a:endParaRPr lang="en-US" sz="6000" b="1" dirty="0">
              <a:effectLst>
                <a:outerShdw blurRad="38100" dist="38100" dir="2700000" algn="tl">
                  <a:srgbClr val="000000">
                    <a:alpha val="43137"/>
                  </a:srgbClr>
                </a:outerShdw>
              </a:effectLst>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body"/>
          </p:nvPr>
        </p:nvSpPr>
        <p:spPr>
          <a:xfrm>
            <a:off x="622080" y="1244291"/>
            <a:ext cx="8032320" cy="3755914"/>
          </a:xfrm>
          <a:ln/>
        </p:spPr>
        <p:txBody>
          <a:bodyPr anchor="t"/>
          <a:lstStyle/>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Private Cloud:</a:t>
            </a:r>
            <a:r>
              <a:rPr lang="en-US" sz="2200" i="1"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is operated </a:t>
            </a:r>
            <a:r>
              <a:rPr lang="en-US" sz="1800" b="1" dirty="0">
                <a:solidFill>
                  <a:srgbClr val="FF0000"/>
                </a:solidFill>
                <a:latin typeface="Constantia" pitchFamily="18" charset="0"/>
              </a:rPr>
              <a:t>solely</a:t>
            </a:r>
            <a:r>
              <a:rPr lang="en-US" sz="1800" dirty="0">
                <a:solidFill>
                  <a:srgbClr val="000000"/>
                </a:solidFill>
                <a:latin typeface="Constantia" pitchFamily="18" charset="0"/>
              </a:rPr>
              <a:t> for an organization. It may be managed by the organization or a third party and may exist on premise or off premise.</a:t>
            </a:r>
          </a:p>
          <a:p>
            <a:pPr marL="388806" indent="-293764">
              <a:lnSpc>
                <a:spcPct val="102000"/>
              </a:lnSpc>
              <a:spcAft>
                <a:spcPts val="1293"/>
              </a:spcAft>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sz="1800" dirty="0">
              <a:solidFill>
                <a:srgbClr val="000000"/>
              </a:solidFill>
            </a:endParaRPr>
          </a:p>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Community Cloud:</a:t>
            </a:r>
            <a:r>
              <a:rPr lang="en-US" sz="2200"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shared by several organizations and supports a specific community that has </a:t>
            </a:r>
            <a:r>
              <a:rPr lang="en-US" sz="1800" b="1" dirty="0">
                <a:solidFill>
                  <a:srgbClr val="FF0000"/>
                </a:solidFill>
                <a:latin typeface="Constantia" pitchFamily="18" charset="0"/>
              </a:rPr>
              <a:t>shared concerns.</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It may be managed by the organizations or a third party and may exist on premise or off premise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body"/>
          </p:nvPr>
        </p:nvSpPr>
        <p:spPr>
          <a:xfrm>
            <a:off x="622080" y="1244290"/>
            <a:ext cx="8032320" cy="4699309"/>
          </a:xfrm>
          <a:ln/>
        </p:spPr>
        <p:txBody>
          <a:bodyPr anchor="t"/>
          <a:lstStyle/>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Public Cloud:</a:t>
            </a:r>
            <a:r>
              <a:rPr lang="en-US" sz="2200" i="1"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made available to the general public or a large industry group and it is owned by an organization selling cloud services.</a:t>
            </a:r>
          </a:p>
          <a:p>
            <a:pPr marL="388806" indent="-293764">
              <a:lnSpc>
                <a:spcPct val="102000"/>
              </a:lnSpc>
              <a:spcAft>
                <a:spcPts val="1293"/>
              </a:spcAft>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sz="1800" dirty="0">
              <a:solidFill>
                <a:srgbClr val="000000"/>
              </a:solidFill>
            </a:endParaRPr>
          </a:p>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Hybrid cloud:</a:t>
            </a:r>
            <a:r>
              <a:rPr lang="en-US" sz="2200" b="1" dirty="0">
                <a:solidFill>
                  <a:srgbClr val="FF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a composition of two or more </a:t>
            </a:r>
            <a:r>
              <a:rPr lang="en-US" sz="1800" dirty="0" smtClean="0">
                <a:solidFill>
                  <a:srgbClr val="000000"/>
                </a:solidFill>
                <a:latin typeface="Constantia" pitchFamily="18" charset="0"/>
              </a:rPr>
              <a:t> </a:t>
            </a:r>
            <a:r>
              <a:rPr lang="en-US" sz="1800" dirty="0" smtClean="0">
                <a:solidFill>
                  <a:srgbClr val="000000"/>
                </a:solidFill>
                <a:latin typeface="Constantia" pitchFamily="18" charset="0"/>
              </a:rPr>
              <a:t>  clouds </a:t>
            </a:r>
            <a:r>
              <a:rPr lang="en-US" sz="1800" dirty="0">
                <a:solidFill>
                  <a:srgbClr val="000000"/>
                </a:solidFill>
                <a:latin typeface="Constantia" pitchFamily="18" charset="0"/>
              </a:rPr>
              <a:t>(private, community, or public).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cstate="print"/>
          <a:srcRect/>
          <a:stretch>
            <a:fillRect/>
          </a:stretch>
        </p:blipFill>
        <p:spPr bwMode="auto">
          <a:xfrm>
            <a:off x="760320" y="1036909"/>
            <a:ext cx="7534080" cy="435501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1" y="273629"/>
            <a:ext cx="8228160" cy="1144921"/>
          </a:xfrm>
          <a:ln/>
        </p:spPr>
        <p:txBody>
          <a:bodyPr/>
          <a:lstStyle/>
          <a:p>
            <a:pPr>
              <a:lnSpc>
                <a:spcPct val="102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200" u="sng" dirty="0">
                <a:solidFill>
                  <a:srgbClr val="000000"/>
                </a:solidFill>
                <a:effectLst>
                  <a:outerShdw blurRad="38100" dist="38100" dir="2700000" algn="tl">
                    <a:srgbClr val="C0C0C0"/>
                  </a:outerShdw>
                </a:effectLst>
              </a:rPr>
              <a:t>Advantages of Cloud Computing</a:t>
            </a:r>
          </a:p>
        </p:txBody>
      </p:sp>
      <p:sp>
        <p:nvSpPr>
          <p:cNvPr id="19458" name="Rectangle 2"/>
          <p:cNvSpPr>
            <a:spLocks noGrp="1" noChangeArrowheads="1"/>
          </p:cNvSpPr>
          <p:nvPr>
            <p:ph type="body" idx="1"/>
          </p:nvPr>
        </p:nvSpPr>
        <p:spPr>
          <a:xfrm>
            <a:off x="622080" y="1391187"/>
            <a:ext cx="7879680" cy="4622885"/>
          </a:xfrm>
          <a:ln/>
        </p:spPr>
        <p:txBody>
          <a:bodyPr tIns="20900"/>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Cloud computing do not need high quality equipment for user, and it is very easy to use.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Provides dependable and secure data storage center.</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Reduce run time and response time.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Cloud is a large resource pool that you can buy on-demand service.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Scale of cloud can extend dynamically providing nearly infinite possibility for users to use internet.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2200"/>
            <a:ext cx="7406640" cy="1472184"/>
          </a:xfrm>
        </p:spPr>
        <p:txBody>
          <a:bodyPr>
            <a:normAutofit fontScale="90000"/>
          </a:bodyPr>
          <a:lstStyle/>
          <a:p>
            <a:pPr algn="ctr"/>
            <a:r>
              <a:rPr lang="en-US" dirty="0" smtClean="0"/>
              <a:t>Infrastructure as a Service</a:t>
            </a:r>
            <a:br>
              <a:rPr lang="en-US" dirty="0" smtClean="0"/>
            </a:br>
            <a:r>
              <a:rPr lang="en-US" dirty="0" smtClean="0"/>
              <a:t>(</a:t>
            </a:r>
            <a:r>
              <a:rPr lang="en-US" dirty="0" err="1" smtClean="0"/>
              <a:t>IaaS</a:t>
            </a:r>
            <a:r>
              <a:rPr lang="en-US" dirty="0" smtClean="0"/>
              <a:t>)</a:t>
            </a:r>
            <a:br>
              <a:rPr lang="en-US" dirty="0" smtClean="0"/>
            </a:br>
            <a:r>
              <a:rPr lang="en-US" dirty="0" smtClean="0"/>
              <a:t>Amazon EC2</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200400" y="228600"/>
            <a:ext cx="4190400" cy="2021972"/>
          </a:xfrm>
          <a:prstGeom prst="rect">
            <a:avLst/>
          </a:prstGeom>
          <a:noFill/>
          <a:ln w="9525">
            <a:noFill/>
            <a:round/>
            <a:headEnd/>
            <a:tailEnd/>
          </a:ln>
          <a:effectLst/>
        </p:spPr>
      </p:pic>
    </p:spTree>
    <p:extLst>
      <p:ext uri="{BB962C8B-B14F-4D97-AF65-F5344CB8AC3E}">
        <p14:creationId xmlns:p14="http://schemas.microsoft.com/office/powerpoint/2010/main" xmlns="" val="3407009864"/>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What is Infrastructure as a Service ?</a:t>
            </a:r>
            <a:endParaRPr lang="en-US" sz="3200" dirty="0"/>
          </a:p>
        </p:txBody>
      </p:sp>
      <p:sp>
        <p:nvSpPr>
          <p:cNvPr id="3" name="Content Placeholder 2"/>
          <p:cNvSpPr>
            <a:spLocks noGrp="1"/>
          </p:cNvSpPr>
          <p:nvPr>
            <p:ph idx="1"/>
          </p:nvPr>
        </p:nvSpPr>
        <p:spPr>
          <a:xfrm>
            <a:off x="1435608" y="1447800"/>
            <a:ext cx="7498080" cy="2286000"/>
          </a:xfrm>
        </p:spPr>
        <p:txBody>
          <a:bodyPr>
            <a:normAutofit/>
          </a:bodyPr>
          <a:lstStyle/>
          <a:p>
            <a:r>
              <a:rPr lang="en-US" sz="2000" dirty="0"/>
              <a:t>A category of cloud services </a:t>
            </a:r>
            <a:r>
              <a:rPr lang="en-US" sz="2000" dirty="0" smtClean="0"/>
              <a:t>which provides capability to provision </a:t>
            </a:r>
            <a:r>
              <a:rPr lang="en-US" sz="2000" dirty="0"/>
              <a:t>processing, storage, intra-cloud network connectivity </a:t>
            </a:r>
            <a:r>
              <a:rPr lang="en-US" sz="2000" dirty="0" smtClean="0"/>
              <a:t>services, </a:t>
            </a:r>
            <a:r>
              <a:rPr lang="en-US" sz="2000" dirty="0"/>
              <a:t>and other fundamental computing resources of the cloud </a:t>
            </a:r>
            <a:r>
              <a:rPr lang="en-US" sz="2000" dirty="0" smtClean="0"/>
              <a:t>infrastructure. </a:t>
            </a:r>
            <a:br>
              <a:rPr lang="en-US" sz="2000" dirty="0" smtClean="0"/>
            </a:br>
            <a:r>
              <a:rPr lang="en-US" sz="1600" dirty="0" smtClean="0"/>
              <a:t>                                                           </a:t>
            </a:r>
            <a:br>
              <a:rPr lang="en-US" sz="1600" dirty="0" smtClean="0"/>
            </a:br>
            <a:r>
              <a:rPr lang="en-US" sz="1600" dirty="0" smtClean="0"/>
              <a:t>                       				     </a:t>
            </a:r>
            <a:r>
              <a:rPr lang="en-US" sz="1200" dirty="0"/>
              <a:t>Source- [</a:t>
            </a:r>
            <a:r>
              <a:rPr lang="en-US" sz="1200" dirty="0" smtClean="0"/>
              <a:t>ITU –Cloud Focus Group]</a:t>
            </a:r>
            <a:endParaRPr lang="en-US" sz="1200" dirty="0"/>
          </a:p>
          <a:p>
            <a:pPr marL="82296" indent="0">
              <a:buNone/>
            </a:pP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0" y="3352800"/>
            <a:ext cx="3314700" cy="2895600"/>
          </a:xfrm>
          <a:prstGeom prst="rect">
            <a:avLst/>
          </a:prstGeom>
        </p:spPr>
      </p:pic>
      <p:sp>
        <p:nvSpPr>
          <p:cNvPr id="5" name="TextBox 4"/>
          <p:cNvSpPr txBox="1"/>
          <p:nvPr/>
        </p:nvSpPr>
        <p:spPr>
          <a:xfrm>
            <a:off x="3810000" y="6477000"/>
            <a:ext cx="2042547" cy="276999"/>
          </a:xfrm>
          <a:prstGeom prst="rect">
            <a:avLst/>
          </a:prstGeom>
          <a:noFill/>
        </p:spPr>
        <p:txBody>
          <a:bodyPr wrap="none" rtlCol="0">
            <a:spAutoFit/>
          </a:bodyPr>
          <a:lstStyle/>
          <a:p>
            <a:r>
              <a:rPr lang="en-US" sz="1200" dirty="0" smtClean="0"/>
              <a:t>Diagram Source: Wikipedia</a:t>
            </a:r>
            <a:endParaRPr lang="en-US" sz="1200" dirty="0"/>
          </a:p>
        </p:txBody>
      </p:sp>
    </p:spTree>
    <p:extLst>
      <p:ext uri="{BB962C8B-B14F-4D97-AF65-F5344CB8AC3E}">
        <p14:creationId xmlns:p14="http://schemas.microsoft.com/office/powerpoint/2010/main" xmlns="" val="2341216200"/>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Highlights of </a:t>
            </a:r>
            <a:r>
              <a:rPr lang="en-US" sz="3200" dirty="0" err="1" smtClean="0"/>
              <a:t>IaaS</a:t>
            </a:r>
            <a:endParaRPr lang="en-US" sz="3200" dirty="0"/>
          </a:p>
        </p:txBody>
      </p:sp>
      <p:sp>
        <p:nvSpPr>
          <p:cNvPr id="3" name="Content Placeholder 2"/>
          <p:cNvSpPr>
            <a:spLocks noGrp="1"/>
          </p:cNvSpPr>
          <p:nvPr>
            <p:ph idx="1"/>
          </p:nvPr>
        </p:nvSpPr>
        <p:spPr/>
        <p:txBody>
          <a:bodyPr/>
          <a:lstStyle/>
          <a:p>
            <a:r>
              <a:rPr lang="en-US" sz="2400" dirty="0" smtClean="0"/>
              <a:t>On demand computing resources</a:t>
            </a:r>
            <a:endParaRPr lang="en-US" sz="2400" dirty="0"/>
          </a:p>
          <a:p>
            <a:pPr lvl="1"/>
            <a:r>
              <a:rPr lang="en-US" sz="2000" dirty="0"/>
              <a:t>Eliminate the need of far ahead </a:t>
            </a:r>
            <a:r>
              <a:rPr lang="en-US" sz="2000" dirty="0" smtClean="0"/>
              <a:t>planning</a:t>
            </a:r>
          </a:p>
          <a:p>
            <a:r>
              <a:rPr lang="en-US" sz="2400" dirty="0" smtClean="0"/>
              <a:t>No </a:t>
            </a:r>
            <a:r>
              <a:rPr lang="en-US" sz="2400" dirty="0"/>
              <a:t>up-front </a:t>
            </a:r>
            <a:r>
              <a:rPr lang="en-US" sz="2400" dirty="0" smtClean="0"/>
              <a:t>commitment</a:t>
            </a:r>
          </a:p>
          <a:p>
            <a:pPr lvl="1"/>
            <a:r>
              <a:rPr lang="en-US" sz="2000" dirty="0" smtClean="0"/>
              <a:t>Start small and grow as required</a:t>
            </a:r>
          </a:p>
          <a:p>
            <a:pPr lvl="1"/>
            <a:r>
              <a:rPr lang="en-US" sz="2000" dirty="0" smtClean="0"/>
              <a:t>No contract, Only credit </a:t>
            </a:r>
            <a:r>
              <a:rPr lang="en-US" sz="2000" dirty="0"/>
              <a:t>c</a:t>
            </a:r>
            <a:r>
              <a:rPr lang="en-US" sz="2000" dirty="0" smtClean="0"/>
              <a:t>ard!</a:t>
            </a:r>
          </a:p>
          <a:p>
            <a:r>
              <a:rPr lang="en-US" sz="2400" dirty="0" smtClean="0"/>
              <a:t>Pay for what you use</a:t>
            </a:r>
          </a:p>
          <a:p>
            <a:r>
              <a:rPr lang="en-US" sz="2400" dirty="0" smtClean="0"/>
              <a:t>No maintenance </a:t>
            </a:r>
          </a:p>
          <a:p>
            <a:r>
              <a:rPr lang="en-US" sz="2400" dirty="0" smtClean="0"/>
              <a:t>Measured service</a:t>
            </a:r>
          </a:p>
          <a:p>
            <a:r>
              <a:rPr lang="en-US" sz="2400" dirty="0" smtClean="0"/>
              <a:t>Scalability</a:t>
            </a:r>
          </a:p>
          <a:p>
            <a:r>
              <a:rPr lang="en-US" sz="2400" dirty="0" smtClean="0"/>
              <a:t>Reliability</a:t>
            </a:r>
          </a:p>
          <a:p>
            <a:pPr marL="82296" indent="0">
              <a:buNone/>
            </a:pPr>
            <a:endParaRPr lang="en-US" dirty="0"/>
          </a:p>
        </p:txBody>
      </p:sp>
    </p:spTree>
    <p:extLst>
      <p:ext uri="{BB962C8B-B14F-4D97-AF65-F5344CB8AC3E}">
        <p14:creationId xmlns:p14="http://schemas.microsoft.com/office/powerpoint/2010/main" xmlns="" val="3900939657"/>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What is EC2 ?</a:t>
            </a:r>
          </a:p>
        </p:txBody>
      </p:sp>
      <p:sp>
        <p:nvSpPr>
          <p:cNvPr id="21506" name="Rectangle 2"/>
          <p:cNvSpPr>
            <a:spLocks noGrp="1" noChangeArrowheads="1"/>
          </p:cNvSpPr>
          <p:nvPr>
            <p:ph type="body" idx="1"/>
          </p:nvPr>
        </p:nvSpPr>
        <p:spPr>
          <a:xfrm>
            <a:off x="653760" y="1795868"/>
            <a:ext cx="8032320" cy="4452531"/>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Amazon Elastic Compute Cloud (EC2) is a web service that provides </a:t>
            </a:r>
            <a:r>
              <a:rPr lang="en-US" dirty="0" err="1"/>
              <a:t>resizeable</a:t>
            </a:r>
            <a:r>
              <a:rPr lang="en-US" dirty="0"/>
              <a:t> computing capacity that one uses to build and host </a:t>
            </a:r>
            <a:r>
              <a:rPr lang="en-US" dirty="0" smtClean="0"/>
              <a:t>different </a:t>
            </a:r>
            <a:r>
              <a:rPr lang="en-US" dirty="0"/>
              <a:t>software systems.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Designed to make web-scale computing easier for developers.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 user can create, launch, and terminate server instances as needed, paying by the hour for active servers, hence the term "elastic</a:t>
            </a:r>
            <a:r>
              <a:rPr lang="en-US" dirty="0" smtClean="0"/>
              <a:t>".</a:t>
            </a:r>
            <a:endParaRPr lang="en-US" dirty="0" smtClean="0"/>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Provides </a:t>
            </a:r>
            <a:r>
              <a:rPr lang="en-US" dirty="0" smtClean="0"/>
              <a:t>scalable, pay as-you-go compute </a:t>
            </a:r>
            <a:r>
              <a:rPr lang="en-US" dirty="0" smtClean="0"/>
              <a:t>capacity</a:t>
            </a:r>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Elastic </a:t>
            </a:r>
            <a:r>
              <a:rPr lang="en-US" dirty="0" smtClean="0"/>
              <a:t>- scales in both direction </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6481" y="273629"/>
            <a:ext cx="8228160" cy="5278155"/>
          </a:xfrm>
          <a:prstGeom prst="rect">
            <a:avLst/>
          </a:prstGeom>
          <a:noFill/>
          <a:ln w="9525">
            <a:noFill/>
            <a:round/>
            <a:headEnd/>
            <a:tailEnd/>
          </a:ln>
          <a:effectLst/>
        </p:spPr>
        <p:txBody>
          <a:bodyPr lIns="0" tIns="32002" rIns="0" bIns="0" anchor="ct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600" dirty="0">
                <a:solidFill>
                  <a:srgbClr val="280099"/>
                </a:solidFill>
                <a:ea typeface="Arial Unicode MS" pitchFamily="34" charset="-128"/>
                <a:cs typeface="Arial Unicode MS" pitchFamily="34" charset="-128"/>
              </a:rPr>
              <a:t>EC2 Infrastructure Concepts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EC2 Concepts</a:t>
            </a:r>
            <a:endParaRPr lang="en-US" sz="3200" dirty="0"/>
          </a:p>
        </p:txBody>
      </p:sp>
      <p:sp>
        <p:nvSpPr>
          <p:cNvPr id="3" name="Content Placeholder 2"/>
          <p:cNvSpPr>
            <a:spLocks noGrp="1"/>
          </p:cNvSpPr>
          <p:nvPr>
            <p:ph idx="1"/>
          </p:nvPr>
        </p:nvSpPr>
        <p:spPr>
          <a:xfrm>
            <a:off x="1417320" y="1447800"/>
            <a:ext cx="7498080" cy="4800600"/>
          </a:xfrm>
        </p:spPr>
        <p:txBody>
          <a:bodyPr>
            <a:normAutofit/>
          </a:bodyPr>
          <a:lstStyle/>
          <a:p>
            <a:r>
              <a:rPr lang="en-US" sz="2800" dirty="0" smtClean="0"/>
              <a:t>AMI &amp; Instance</a:t>
            </a:r>
          </a:p>
          <a:p>
            <a:r>
              <a:rPr lang="en-US" sz="2800" dirty="0" smtClean="0"/>
              <a:t>Region &amp; Zones</a:t>
            </a:r>
          </a:p>
          <a:p>
            <a:r>
              <a:rPr lang="en-US" sz="2800" dirty="0" smtClean="0"/>
              <a:t>Storage </a:t>
            </a:r>
          </a:p>
          <a:p>
            <a:r>
              <a:rPr lang="en-US" sz="2800" dirty="0" smtClean="0"/>
              <a:t>Networking and Security</a:t>
            </a:r>
          </a:p>
          <a:p>
            <a:r>
              <a:rPr lang="en-US" sz="2800" dirty="0" smtClean="0"/>
              <a:t>Monitoring</a:t>
            </a:r>
          </a:p>
          <a:p>
            <a:r>
              <a:rPr lang="en-US" sz="2800" dirty="0" smtClean="0"/>
              <a:t>Auto Scaling</a:t>
            </a:r>
          </a:p>
          <a:p>
            <a:r>
              <a:rPr lang="en-US" sz="2800" dirty="0" smtClean="0"/>
              <a:t>Load Balancer</a:t>
            </a:r>
          </a:p>
        </p:txBody>
      </p:sp>
    </p:spTree>
    <p:extLst>
      <p:ext uri="{BB962C8B-B14F-4D97-AF65-F5344CB8AC3E}">
        <p14:creationId xmlns:p14="http://schemas.microsoft.com/office/powerpoint/2010/main" xmlns="" val="133717239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1175"/>
            <a:ext cx="7705725" cy="555625"/>
          </a:xfrm>
        </p:spPr>
        <p:txBody>
          <a:bodyPr/>
          <a:lstStyle/>
          <a:p>
            <a:pPr algn="ctr"/>
            <a:r>
              <a:rPr lang="en-US" dirty="0" smtClean="0"/>
              <a:t>What is Cloud Computing?</a:t>
            </a:r>
            <a:endParaRPr lang="fa-IR" dirty="0"/>
          </a:p>
        </p:txBody>
      </p:sp>
      <p:sp>
        <p:nvSpPr>
          <p:cNvPr id="3" name="Content Placeholder 2"/>
          <p:cNvSpPr>
            <a:spLocks noGrp="1"/>
          </p:cNvSpPr>
          <p:nvPr>
            <p:ph idx="1"/>
          </p:nvPr>
        </p:nvSpPr>
        <p:spPr>
          <a:xfrm>
            <a:off x="762000" y="1447800"/>
            <a:ext cx="7934325" cy="4648199"/>
          </a:xfrm>
        </p:spPr>
        <p:txBody>
          <a:bodyPr/>
          <a:lstStyle/>
          <a:p>
            <a:r>
              <a:rPr lang="en-US" dirty="0" smtClean="0"/>
              <a:t>Cloud computing is a model for enabling </a:t>
            </a:r>
            <a:r>
              <a:rPr lang="en-US" i="1" dirty="0" smtClean="0">
                <a:solidFill>
                  <a:srgbClr val="FF0000"/>
                </a:solidFill>
              </a:rPr>
              <a:t>convenient</a:t>
            </a:r>
            <a:r>
              <a:rPr lang="en-US" dirty="0" smtClean="0"/>
              <a:t>, </a:t>
            </a:r>
            <a:r>
              <a:rPr lang="en-US" i="1" dirty="0" smtClean="0">
                <a:solidFill>
                  <a:srgbClr val="FF0000"/>
                </a:solidFill>
              </a:rPr>
              <a:t>on-demand network access </a:t>
            </a:r>
            <a:r>
              <a:rPr lang="en-US" dirty="0" smtClean="0"/>
              <a:t>to a </a:t>
            </a:r>
            <a:r>
              <a:rPr lang="en-US" i="1" dirty="0" smtClean="0">
                <a:solidFill>
                  <a:srgbClr val="FF0000"/>
                </a:solidFill>
              </a:rPr>
              <a:t>shared pool </a:t>
            </a:r>
            <a:r>
              <a:rPr lang="en-US" dirty="0" smtClean="0"/>
              <a:t>of </a:t>
            </a:r>
            <a:r>
              <a:rPr lang="en-US" i="1" dirty="0" smtClean="0">
                <a:solidFill>
                  <a:srgbClr val="FF0000"/>
                </a:solidFill>
              </a:rPr>
              <a:t>configurable computing resources </a:t>
            </a:r>
            <a:r>
              <a:rPr lang="en-US" dirty="0" smtClean="0"/>
              <a:t>(e.g., networks, servers, storage, applications, and services) [Mell_2009], [Berkely_2009]. </a:t>
            </a:r>
          </a:p>
          <a:p>
            <a:r>
              <a:rPr lang="en-US" dirty="0" smtClean="0"/>
              <a:t>It can be </a:t>
            </a:r>
            <a:r>
              <a:rPr lang="en-US" i="1" dirty="0" smtClean="0">
                <a:solidFill>
                  <a:srgbClr val="FF0000"/>
                </a:solidFill>
              </a:rPr>
              <a:t>rapidly provisioned </a:t>
            </a:r>
            <a:r>
              <a:rPr lang="en-US" dirty="0" smtClean="0"/>
              <a:t>and </a:t>
            </a:r>
            <a:r>
              <a:rPr lang="en-US" i="1" dirty="0" smtClean="0">
                <a:solidFill>
                  <a:srgbClr val="FF0000"/>
                </a:solidFill>
              </a:rPr>
              <a:t>released</a:t>
            </a:r>
            <a:r>
              <a:rPr lang="en-US" dirty="0" smtClean="0"/>
              <a:t> with minimal management effort.</a:t>
            </a:r>
          </a:p>
          <a:p>
            <a:r>
              <a:rPr lang="en-US" dirty="0" smtClean="0"/>
              <a:t>It provides </a:t>
            </a:r>
            <a:r>
              <a:rPr lang="en-US" i="1" dirty="0" smtClean="0">
                <a:solidFill>
                  <a:srgbClr val="FF0000"/>
                </a:solidFill>
              </a:rPr>
              <a:t>high level abstraction </a:t>
            </a:r>
            <a:r>
              <a:rPr lang="en-US" dirty="0" smtClean="0"/>
              <a:t>of computation and storage model.</a:t>
            </a:r>
          </a:p>
          <a:p>
            <a:r>
              <a:rPr lang="en-US" dirty="0" smtClean="0"/>
              <a:t>It has some essential </a:t>
            </a:r>
            <a:r>
              <a:rPr lang="en-US" b="1" dirty="0" smtClean="0"/>
              <a:t>characteristics,</a:t>
            </a:r>
            <a:r>
              <a:rPr lang="en-US" dirty="0" smtClean="0"/>
              <a:t> </a:t>
            </a:r>
            <a:r>
              <a:rPr lang="en-US" b="1" dirty="0" smtClean="0"/>
              <a:t>service models</a:t>
            </a:r>
            <a:r>
              <a:rPr lang="en-US" dirty="0" smtClean="0"/>
              <a:t>, and </a:t>
            </a:r>
            <a:r>
              <a:rPr lang="en-US" b="1" dirty="0" smtClean="0"/>
              <a:t>deployment models</a:t>
            </a:r>
            <a:r>
              <a:rPr lang="en-US" dirty="0" smtClean="0"/>
              <a:t>.</a:t>
            </a:r>
          </a:p>
        </p:txBody>
      </p:sp>
      <p:sp>
        <p:nvSpPr>
          <p:cNvPr id="4" name="Slide Number Placeholder 3"/>
          <p:cNvSpPr>
            <a:spLocks noGrp="1"/>
          </p:cNvSpPr>
          <p:nvPr>
            <p:ph type="sldNum" sz="quarter" idx="12"/>
          </p:nvPr>
        </p:nvSpPr>
        <p:spPr/>
        <p:txBody>
          <a:bodyPr/>
          <a:lstStyle/>
          <a:p>
            <a:fld id="{EB60F204-AFC3-485B-B6AB-4A651EB29C6A}" type="slidenum">
              <a:rPr lang="en-US" smtClean="0"/>
              <a:pPr/>
              <a:t>2</a:t>
            </a:fld>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6481" y="273629"/>
            <a:ext cx="8228160" cy="1144921"/>
          </a:xfrm>
          <a:ln/>
        </p:spPr>
        <p:txBody>
          <a:bodyPr tIns="35268"/>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Machine Images (AMI)</a:t>
            </a:r>
          </a:p>
        </p:txBody>
      </p:sp>
      <p:sp>
        <p:nvSpPr>
          <p:cNvPr id="23554" name="Rectangle 2"/>
          <p:cNvSpPr>
            <a:spLocks noGrp="1" noChangeArrowheads="1"/>
          </p:cNvSpPr>
          <p:nvPr>
            <p:ph type="body" idx="1"/>
          </p:nvPr>
        </p:nvSpPr>
        <p:spPr>
          <a:xfrm>
            <a:off x="653760" y="1795869"/>
            <a:ext cx="8032320" cy="3755914"/>
          </a:xfrm>
          <a:ln/>
        </p:spPr>
        <p:txBody>
          <a:bodyPr tIns="16001"/>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t>Is an immutable representation of a set of disks that contain an operating system, user applications and/or data.</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t>From an AMI, one can launch multiple instances, which are running copies of the AMI. </a:t>
            </a:r>
          </a:p>
        </p:txBody>
      </p:sp>
      <p:pic>
        <p:nvPicPr>
          <p:cNvPr id="23555" name="Picture 3"/>
          <p:cNvPicPr>
            <a:picLocks noChangeAspect="1" noChangeArrowheads="1"/>
          </p:cNvPicPr>
          <p:nvPr/>
        </p:nvPicPr>
        <p:blipFill>
          <a:blip r:embed="rId3" cstate="print"/>
          <a:srcRect/>
          <a:stretch>
            <a:fillRect/>
          </a:stretch>
        </p:blipFill>
        <p:spPr bwMode="auto">
          <a:xfrm>
            <a:off x="1244160" y="3318108"/>
            <a:ext cx="6809760" cy="311072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AMI and Instance</a:t>
            </a:r>
            <a:endParaRPr lang="en-US" sz="3200" dirty="0"/>
          </a:p>
        </p:txBody>
      </p:sp>
      <p:sp>
        <p:nvSpPr>
          <p:cNvPr id="3" name="Content Placeholder 2"/>
          <p:cNvSpPr>
            <a:spLocks noGrp="1"/>
          </p:cNvSpPr>
          <p:nvPr>
            <p:ph idx="1"/>
          </p:nvPr>
        </p:nvSpPr>
        <p:spPr>
          <a:xfrm>
            <a:off x="1435608" y="1447800"/>
            <a:ext cx="7498080" cy="3124200"/>
          </a:xfrm>
        </p:spPr>
        <p:txBody>
          <a:bodyPr>
            <a:normAutofit/>
          </a:bodyPr>
          <a:lstStyle/>
          <a:p>
            <a:r>
              <a:rPr lang="en-US" sz="2400" dirty="0" smtClean="0"/>
              <a:t>Amazon Machine Image (AMI) is a template for software configuration (Operating System, Application Server, and Applications)</a:t>
            </a:r>
          </a:p>
          <a:p>
            <a:r>
              <a:rPr lang="en-US" sz="2400" dirty="0" smtClean="0"/>
              <a:t>Instance is a AMI running on virtual servers in the cloud</a:t>
            </a:r>
          </a:p>
          <a:p>
            <a:r>
              <a:rPr lang="en-US" sz="2400" dirty="0"/>
              <a:t>Each </a:t>
            </a:r>
            <a:r>
              <a:rPr lang="en-US" sz="2400" i="1" dirty="0" smtClean="0"/>
              <a:t>instance </a:t>
            </a:r>
            <a:r>
              <a:rPr lang="en-US" sz="2400" i="1" dirty="0"/>
              <a:t>type</a:t>
            </a:r>
            <a:r>
              <a:rPr lang="en-US" sz="2400" dirty="0"/>
              <a:t> offers different compute and memory </a:t>
            </a:r>
            <a:r>
              <a:rPr lang="en-US" sz="2400" dirty="0" smtClean="0"/>
              <a:t>facilities</a:t>
            </a:r>
          </a:p>
          <a:p>
            <a:endParaRPr lang="en-US" sz="2400" dirty="0" smtClean="0"/>
          </a:p>
          <a:p>
            <a:endParaRPr lang="en-US" sz="2400" dirty="0" smtClean="0"/>
          </a:p>
          <a:p>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72631" y="4038600"/>
            <a:ext cx="3680769" cy="2419741"/>
          </a:xfrm>
          <a:prstGeom prst="rect">
            <a:avLst/>
          </a:prstGeom>
        </p:spPr>
      </p:pic>
      <p:sp>
        <p:nvSpPr>
          <p:cNvPr id="6" name="TextBox 5"/>
          <p:cNvSpPr txBox="1"/>
          <p:nvPr/>
        </p:nvSpPr>
        <p:spPr>
          <a:xfrm>
            <a:off x="6400800" y="6553200"/>
            <a:ext cx="2667000" cy="261610"/>
          </a:xfrm>
          <a:prstGeom prst="rect">
            <a:avLst/>
          </a:prstGeom>
          <a:noFill/>
        </p:spPr>
        <p:txBody>
          <a:bodyPr wrap="square" rtlCol="0">
            <a:spAutoFit/>
          </a:bodyPr>
          <a:lstStyle/>
          <a:p>
            <a:r>
              <a:rPr lang="en-US" sz="700" dirty="0" smtClean="0"/>
              <a:t>Diagram Source</a:t>
            </a:r>
            <a:r>
              <a:rPr lang="en-US" sz="1050" dirty="0" smtClean="0"/>
              <a:t>: </a:t>
            </a:r>
            <a:r>
              <a:rPr lang="en-US" sz="1050" dirty="0" smtClean="0">
                <a:hlinkClick r:id="rId4"/>
              </a:rPr>
              <a:t>http</a:t>
            </a:r>
            <a:r>
              <a:rPr lang="en-US" sz="1050" dirty="0">
                <a:hlinkClick r:id="rId4"/>
              </a:rPr>
              <a:t>://docs.aws.amazon.com</a:t>
            </a:r>
            <a:endParaRPr lang="en-US" sz="1050" dirty="0"/>
          </a:p>
        </p:txBody>
      </p:sp>
    </p:spTree>
    <p:extLst>
      <p:ext uri="{BB962C8B-B14F-4D97-AF65-F5344CB8AC3E}">
        <p14:creationId xmlns:p14="http://schemas.microsoft.com/office/powerpoint/2010/main" xmlns="" val="1879607205"/>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cstate="print"/>
          <a:srcRect/>
          <a:stretch>
            <a:fillRect/>
          </a:stretch>
        </p:blipFill>
        <p:spPr bwMode="auto">
          <a:xfrm>
            <a:off x="96481" y="25923"/>
            <a:ext cx="8929440" cy="6580051"/>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Region and Zones</a:t>
            </a:r>
            <a:endParaRPr lang="en-US" sz="3200" dirty="0"/>
          </a:p>
        </p:txBody>
      </p:sp>
      <p:sp>
        <p:nvSpPr>
          <p:cNvPr id="3" name="Content Placeholder 2"/>
          <p:cNvSpPr>
            <a:spLocks noGrp="1"/>
          </p:cNvSpPr>
          <p:nvPr>
            <p:ph idx="1"/>
          </p:nvPr>
        </p:nvSpPr>
        <p:spPr/>
        <p:txBody>
          <a:bodyPr>
            <a:normAutofit/>
          </a:bodyPr>
          <a:lstStyle/>
          <a:p>
            <a:r>
              <a:rPr lang="en-US" sz="2400" dirty="0" smtClean="0"/>
              <a:t>Amazon have data centers in different region across the globe</a:t>
            </a:r>
          </a:p>
          <a:p>
            <a:r>
              <a:rPr lang="en-US" sz="2400" dirty="0" smtClean="0"/>
              <a:t>An instance can be launched in different regions depending on the need.</a:t>
            </a:r>
          </a:p>
          <a:p>
            <a:pPr lvl="1"/>
            <a:r>
              <a:rPr lang="en-US" sz="2000" dirty="0" smtClean="0"/>
              <a:t>Closer to specific customer</a:t>
            </a:r>
          </a:p>
          <a:p>
            <a:pPr lvl="1"/>
            <a:r>
              <a:rPr lang="en-US" sz="2000" dirty="0" smtClean="0"/>
              <a:t>To meet legal or other requirements</a:t>
            </a:r>
          </a:p>
          <a:p>
            <a:r>
              <a:rPr lang="en-US" sz="2400" dirty="0" smtClean="0"/>
              <a:t>Each region has set of zones</a:t>
            </a:r>
          </a:p>
          <a:p>
            <a:pPr lvl="1"/>
            <a:r>
              <a:rPr lang="en-US" sz="2000" dirty="0" smtClean="0"/>
              <a:t>Zones are isolated from failure in other zones</a:t>
            </a:r>
          </a:p>
          <a:p>
            <a:pPr lvl="1"/>
            <a:r>
              <a:rPr lang="en-US" sz="2000" dirty="0" smtClean="0"/>
              <a:t>Inexpensive, low latency connectivity between zones in same region</a:t>
            </a:r>
          </a:p>
        </p:txBody>
      </p:sp>
    </p:spTree>
    <p:extLst>
      <p:ext uri="{BB962C8B-B14F-4D97-AF65-F5344CB8AC3E}">
        <p14:creationId xmlns:p14="http://schemas.microsoft.com/office/powerpoint/2010/main" xmlns="" val="2370523231"/>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Storage</a:t>
            </a:r>
            <a:endParaRPr lang="en-US" sz="3200" dirty="0"/>
          </a:p>
        </p:txBody>
      </p:sp>
      <p:sp>
        <p:nvSpPr>
          <p:cNvPr id="3" name="Content Placeholder 2"/>
          <p:cNvSpPr>
            <a:spLocks noGrp="1"/>
          </p:cNvSpPr>
          <p:nvPr>
            <p:ph idx="1"/>
          </p:nvPr>
        </p:nvSpPr>
        <p:spPr>
          <a:xfrm>
            <a:off x="1435608" y="1447800"/>
            <a:ext cx="7498080" cy="1447800"/>
          </a:xfrm>
        </p:spPr>
        <p:txBody>
          <a:bodyPr>
            <a:normAutofit/>
          </a:bodyPr>
          <a:lstStyle/>
          <a:p>
            <a:r>
              <a:rPr lang="en-US" sz="2000" dirty="0" smtClean="0"/>
              <a:t>Amazon EC2 provides three type of storage option</a:t>
            </a:r>
          </a:p>
          <a:p>
            <a:pPr lvl="1"/>
            <a:r>
              <a:rPr lang="en-US" sz="1600" dirty="0" smtClean="0"/>
              <a:t>Amazon EBS</a:t>
            </a:r>
          </a:p>
          <a:p>
            <a:pPr lvl="1"/>
            <a:r>
              <a:rPr lang="en-US" sz="1600" dirty="0" smtClean="0"/>
              <a:t>Amazon S3</a:t>
            </a:r>
          </a:p>
          <a:p>
            <a:pPr lvl="1"/>
            <a:r>
              <a:rPr lang="en-US" sz="1600" dirty="0" smtClean="0"/>
              <a:t>Instance Storage</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81200" y="3057047"/>
            <a:ext cx="5039429" cy="3419953"/>
          </a:xfrm>
          <a:prstGeom prst="rect">
            <a:avLst/>
          </a:prstGeom>
        </p:spPr>
      </p:pic>
      <p:sp>
        <p:nvSpPr>
          <p:cNvPr id="5" name="TextBox 4"/>
          <p:cNvSpPr txBox="1"/>
          <p:nvPr/>
        </p:nvSpPr>
        <p:spPr>
          <a:xfrm>
            <a:off x="6477000" y="6596390"/>
            <a:ext cx="2667000" cy="261610"/>
          </a:xfrm>
          <a:prstGeom prst="rect">
            <a:avLst/>
          </a:prstGeom>
          <a:noFill/>
        </p:spPr>
        <p:txBody>
          <a:bodyPr wrap="square" rtlCol="0">
            <a:spAutoFit/>
          </a:bodyPr>
          <a:lstStyle/>
          <a:p>
            <a:r>
              <a:rPr lang="en-US" sz="700" dirty="0" smtClean="0"/>
              <a:t>Diagram Source</a:t>
            </a:r>
            <a:r>
              <a:rPr lang="en-US" sz="1050" dirty="0" smtClean="0"/>
              <a:t>: </a:t>
            </a:r>
            <a:r>
              <a:rPr lang="en-US" sz="1050" dirty="0" smtClean="0">
                <a:hlinkClick r:id="rId4"/>
              </a:rPr>
              <a:t>http</a:t>
            </a:r>
            <a:r>
              <a:rPr lang="en-US" sz="1050" dirty="0">
                <a:hlinkClick r:id="rId4"/>
              </a:rPr>
              <a:t>://docs.aws.amazon.com</a:t>
            </a:r>
            <a:endParaRPr lang="en-US" sz="1050" dirty="0"/>
          </a:p>
        </p:txBody>
      </p:sp>
    </p:spTree>
    <p:extLst>
      <p:ext uri="{BB962C8B-B14F-4D97-AF65-F5344CB8AC3E}">
        <p14:creationId xmlns:p14="http://schemas.microsoft.com/office/powerpoint/2010/main" xmlns="" val="3117461665"/>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Elastic Block Store(EBS) volume</a:t>
            </a:r>
          </a:p>
        </p:txBody>
      </p:sp>
      <p:sp>
        <p:nvSpPr>
          <p:cNvPr id="25602" name="Rectangle 2"/>
          <p:cNvSpPr>
            <a:spLocks noGrp="1" noChangeArrowheads="1"/>
          </p:cNvSpPr>
          <p:nvPr>
            <p:ph type="body" idx="1"/>
          </p:nvPr>
        </p:nvSpPr>
        <p:spPr>
          <a:xfrm>
            <a:off x="620641" y="1762745"/>
            <a:ext cx="8032320" cy="3755914"/>
          </a:xfrm>
          <a:ln/>
        </p:spPr>
        <p:txBody>
          <a:bodyPr tIns="17634"/>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a:t>An EBS volume is a read/write disk that can be created by an AMI and mounted by an instance.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a:t>Volumes are suited for applications that require a database, a file system, or access to raw block-level storage.</a:t>
            </a:r>
          </a:p>
        </p:txBody>
      </p:sp>
      <p:pic>
        <p:nvPicPr>
          <p:cNvPr id="25603" name="Picture 3"/>
          <p:cNvPicPr>
            <a:picLocks noChangeAspect="1" noChangeArrowheads="1"/>
          </p:cNvPicPr>
          <p:nvPr/>
        </p:nvPicPr>
        <p:blipFill>
          <a:blip r:embed="rId3" cstate="print"/>
          <a:srcRect/>
          <a:stretch>
            <a:fillRect/>
          </a:stretch>
        </p:blipFill>
        <p:spPr bwMode="auto">
          <a:xfrm>
            <a:off x="1866240" y="3318108"/>
            <a:ext cx="5703840" cy="2615315"/>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S3</a:t>
            </a:r>
          </a:p>
        </p:txBody>
      </p:sp>
      <p:sp>
        <p:nvSpPr>
          <p:cNvPr id="26626"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S3 = Simple storage Service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 SOA – Service Oriented Architecture which provides online storage using web services.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Allows read, write and delete permissions on objects.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Uses REST and SOAP protocols for messaging.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a:t>
            </a:r>
            <a:r>
              <a:rPr lang="en-US" dirty="0" err="1"/>
              <a:t>SimpleDB</a:t>
            </a:r>
            <a:endParaRPr lang="en-US" dirty="0"/>
          </a:p>
        </p:txBody>
      </p:sp>
      <p:sp>
        <p:nvSpPr>
          <p:cNvPr id="27650"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Amazon </a:t>
            </a:r>
            <a:r>
              <a:rPr lang="en-US" dirty="0" err="1"/>
              <a:t>SimpleDB</a:t>
            </a:r>
            <a:r>
              <a:rPr lang="en-US" dirty="0"/>
              <a:t> is a highly available, flexible, and scalable non-relational data store that offloads the work of database administration.</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Creates and manages multiple geographically distributed replicas of your data automatically to enable high availability and data durability.</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The service charges you only for the resources actually consumed in storing your data and serving your requests.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Networking and Security</a:t>
            </a:r>
            <a:endParaRPr lang="en-US" sz="3200" dirty="0"/>
          </a:p>
        </p:txBody>
      </p:sp>
      <p:sp>
        <p:nvSpPr>
          <p:cNvPr id="3" name="Content Placeholder 2"/>
          <p:cNvSpPr>
            <a:spLocks noGrp="1"/>
          </p:cNvSpPr>
          <p:nvPr>
            <p:ph idx="1"/>
          </p:nvPr>
        </p:nvSpPr>
        <p:spPr/>
        <p:txBody>
          <a:bodyPr>
            <a:normAutofit/>
          </a:bodyPr>
          <a:lstStyle/>
          <a:p>
            <a:r>
              <a:rPr lang="en-US" sz="2000" dirty="0" smtClean="0"/>
              <a:t>Instances can be launched on one of the two platforms</a:t>
            </a:r>
          </a:p>
          <a:p>
            <a:pPr lvl="1"/>
            <a:r>
              <a:rPr lang="en-US" sz="2000" dirty="0" smtClean="0"/>
              <a:t>EC2-Classic</a:t>
            </a:r>
          </a:p>
          <a:p>
            <a:pPr lvl="1"/>
            <a:r>
              <a:rPr lang="en-US" sz="2000" dirty="0" smtClean="0"/>
              <a:t>EC2-VPC</a:t>
            </a:r>
            <a:endParaRPr lang="en-US" sz="2000"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smtClean="0"/>
              <a:t>Each instance launched is assigned two addresses a private address and a public IP address.</a:t>
            </a:r>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600" dirty="0" smtClean="0"/>
              <a:t>A replacement instance has a different public IP address.</a:t>
            </a:r>
          </a:p>
          <a:p>
            <a:r>
              <a:rPr lang="en-US" sz="2000" dirty="0" smtClean="0"/>
              <a:t>Instance IP address is dynamic.</a:t>
            </a:r>
          </a:p>
          <a:p>
            <a:pPr lvl="1"/>
            <a:r>
              <a:rPr lang="en-US" sz="1600" dirty="0" smtClean="0"/>
              <a:t>new IP address is assigned every time instance is </a:t>
            </a:r>
            <a:r>
              <a:rPr lang="en-US" sz="1600" dirty="0" smtClean="0"/>
              <a:t>launched</a:t>
            </a:r>
            <a:endParaRPr lang="en-US" sz="2000"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smtClean="0"/>
              <a:t>Amazon </a:t>
            </a:r>
            <a:r>
              <a:rPr lang="en-US" sz="2000" dirty="0" smtClean="0"/>
              <a:t>EC2 offers Elastic IP addresses (static IP addresses) for dynamic cloud computing</a:t>
            </a:r>
            <a:r>
              <a:rPr lang="en-US" sz="2000" dirty="0" smtClean="0"/>
              <a:t>.</a:t>
            </a:r>
          </a:p>
          <a:p>
            <a:pPr lvl="1"/>
            <a:r>
              <a:rPr lang="en-US" sz="1600" dirty="0" smtClean="0"/>
              <a:t>Remap the Elastic IP to new instance to mask failure</a:t>
            </a:r>
          </a:p>
          <a:p>
            <a:pPr lvl="1"/>
            <a:r>
              <a:rPr lang="en-US" sz="1600" dirty="0" smtClean="0"/>
              <a:t>Separate pool for EC2-Classic and </a:t>
            </a:r>
            <a:r>
              <a:rPr lang="en-US" sz="1600" dirty="0" smtClean="0"/>
              <a:t>VPC</a:t>
            </a:r>
            <a:endParaRPr lang="en-US" sz="2000" dirty="0" smtClean="0"/>
          </a:p>
          <a:p>
            <a:r>
              <a:rPr lang="en-US" sz="2000" dirty="0" smtClean="0"/>
              <a:t>Security </a:t>
            </a:r>
            <a:r>
              <a:rPr lang="en-US" sz="2000" dirty="0" smtClean="0"/>
              <a:t>Groups to access control to instance</a:t>
            </a:r>
          </a:p>
          <a:p>
            <a:endParaRPr lang="en-US" sz="2000" dirty="0"/>
          </a:p>
        </p:txBody>
      </p:sp>
    </p:spTree>
    <p:extLst>
      <p:ext uri="{BB962C8B-B14F-4D97-AF65-F5344CB8AC3E}">
        <p14:creationId xmlns:p14="http://schemas.microsoft.com/office/powerpoint/2010/main" xmlns="" val="1861396664"/>
      </p:ext>
    </p:extLst>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Monitoring, Auto Scaling, and Load Balancing</a:t>
            </a:r>
            <a:endParaRPr lang="en-US" sz="3200" dirty="0"/>
          </a:p>
        </p:txBody>
      </p:sp>
      <p:sp>
        <p:nvSpPr>
          <p:cNvPr id="3" name="Content Placeholder 2"/>
          <p:cNvSpPr>
            <a:spLocks noGrp="1"/>
          </p:cNvSpPr>
          <p:nvPr>
            <p:ph idx="1"/>
          </p:nvPr>
        </p:nvSpPr>
        <p:spPr/>
        <p:txBody>
          <a:bodyPr>
            <a:normAutofit/>
          </a:bodyPr>
          <a:lstStyle/>
          <a:p>
            <a:r>
              <a:rPr lang="en-US" sz="2400" dirty="0" smtClean="0"/>
              <a:t>Monitor statistics of instances and EBS</a:t>
            </a:r>
          </a:p>
          <a:p>
            <a:pPr lvl="1"/>
            <a:r>
              <a:rPr lang="en-US" sz="2000" dirty="0" err="1" smtClean="0"/>
              <a:t>CloudWatch</a:t>
            </a:r>
            <a:endParaRPr lang="en-US" sz="2000" dirty="0" smtClean="0"/>
          </a:p>
          <a:p>
            <a:r>
              <a:rPr lang="en-US" sz="2400" dirty="0" smtClean="0"/>
              <a:t>Automatically scales </a:t>
            </a:r>
            <a:r>
              <a:rPr lang="en-US" sz="2400" dirty="0"/>
              <a:t>a</a:t>
            </a:r>
            <a:r>
              <a:rPr lang="en-US" sz="2400" dirty="0" smtClean="0"/>
              <a:t>mazon EC2 capacity up and down based on rules</a:t>
            </a:r>
          </a:p>
          <a:p>
            <a:pPr lvl="1"/>
            <a:r>
              <a:rPr lang="en-US" sz="1600" dirty="0" smtClean="0"/>
              <a:t>Add and remove compute resource based on demand</a:t>
            </a:r>
          </a:p>
          <a:p>
            <a:pPr lvl="1"/>
            <a:r>
              <a:rPr lang="en-US" sz="1600" dirty="0" smtClean="0"/>
              <a:t>Suitable for businesses experiencing variability in usage</a:t>
            </a:r>
          </a:p>
          <a:p>
            <a:r>
              <a:rPr lang="en-US" sz="2400" dirty="0" smtClean="0"/>
              <a:t>Distribute incoming traffic across multiple instances</a:t>
            </a:r>
          </a:p>
          <a:p>
            <a:pPr lvl="1"/>
            <a:r>
              <a:rPr lang="en-US" sz="2000" dirty="0" smtClean="0"/>
              <a:t>Elastic Load Balancing</a:t>
            </a:r>
            <a:endParaRPr lang="en-US" sz="2000" dirty="0"/>
          </a:p>
        </p:txBody>
      </p:sp>
    </p:spTree>
    <p:extLst>
      <p:ext uri="{BB962C8B-B14F-4D97-AF65-F5344CB8AC3E}">
        <p14:creationId xmlns:p14="http://schemas.microsoft.com/office/powerpoint/2010/main" xmlns="" val="4200526210"/>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9" y="533399"/>
            <a:ext cx="4595812" cy="555625"/>
          </a:xfrm>
        </p:spPr>
        <p:txBody>
          <a:bodyPr/>
          <a:lstStyle/>
          <a:p>
            <a:r>
              <a:rPr lang="en-US" dirty="0" smtClean="0"/>
              <a:t>Essential Characteristics</a:t>
            </a:r>
            <a:endParaRPr lang="fa-IR" dirty="0"/>
          </a:p>
        </p:txBody>
      </p:sp>
      <p:sp>
        <p:nvSpPr>
          <p:cNvPr id="3" name="Content Placeholder 2"/>
          <p:cNvSpPr>
            <a:spLocks noGrp="1"/>
          </p:cNvSpPr>
          <p:nvPr>
            <p:ph idx="1"/>
          </p:nvPr>
        </p:nvSpPr>
        <p:spPr>
          <a:xfrm>
            <a:off x="838200" y="1295400"/>
            <a:ext cx="7910513" cy="4057650"/>
          </a:xfrm>
        </p:spPr>
        <p:txBody>
          <a:bodyPr/>
          <a:lstStyle/>
          <a:p>
            <a:r>
              <a:rPr lang="en-US" b="1" i="1" dirty="0" smtClean="0">
                <a:solidFill>
                  <a:srgbClr val="FF0000"/>
                </a:solidFill>
              </a:rPr>
              <a:t>On-Demand Self Service:</a:t>
            </a:r>
            <a:r>
              <a:rPr lang="en-US" dirty="0" smtClean="0"/>
              <a:t> </a:t>
            </a:r>
          </a:p>
          <a:p>
            <a:pPr lvl="1"/>
            <a:r>
              <a:rPr lang="en-US" dirty="0" smtClean="0"/>
              <a:t>A consumer can unilaterally provision computing capabilities, automatically </a:t>
            </a:r>
            <a:r>
              <a:rPr lang="en-US" dirty="0" smtClean="0">
                <a:solidFill>
                  <a:srgbClr val="FF0000"/>
                </a:solidFill>
              </a:rPr>
              <a:t>without requiring human interaction with each service’s provider. </a:t>
            </a:r>
          </a:p>
          <a:p>
            <a:r>
              <a:rPr lang="en-US" b="1" i="1" dirty="0" smtClean="0">
                <a:solidFill>
                  <a:srgbClr val="FF0000"/>
                </a:solidFill>
              </a:rPr>
              <a:t>Heterogeneous</a:t>
            </a:r>
            <a:r>
              <a:rPr lang="en-US" dirty="0" smtClean="0"/>
              <a:t> </a:t>
            </a:r>
            <a:r>
              <a:rPr lang="en-US" b="1" i="1" dirty="0" smtClean="0">
                <a:solidFill>
                  <a:srgbClr val="FF0000"/>
                </a:solidFill>
              </a:rPr>
              <a:t>Access:</a:t>
            </a:r>
            <a:r>
              <a:rPr lang="en-US" dirty="0" smtClean="0"/>
              <a:t> </a:t>
            </a:r>
          </a:p>
          <a:p>
            <a:pPr lvl="1"/>
            <a:r>
              <a:rPr lang="en-US" dirty="0" smtClean="0"/>
              <a:t>Capabilities are available over the network and accessed through standard mechanisms that promote use by heterogeneous </a:t>
            </a:r>
            <a:r>
              <a:rPr lang="en-US" b="1" i="1" dirty="0" smtClean="0">
                <a:solidFill>
                  <a:srgbClr val="FF0000"/>
                </a:solidFill>
              </a:rPr>
              <a:t>thin</a:t>
            </a:r>
            <a:r>
              <a:rPr lang="en-US" dirty="0" smtClean="0"/>
              <a:t> or </a:t>
            </a:r>
            <a:r>
              <a:rPr lang="en-US" b="1" i="1" dirty="0" smtClean="0">
                <a:solidFill>
                  <a:srgbClr val="FF0000"/>
                </a:solidFill>
              </a:rPr>
              <a:t>thick</a:t>
            </a:r>
            <a:r>
              <a:rPr lang="en-US" dirty="0" smtClean="0"/>
              <a:t> client platforms.</a:t>
            </a:r>
          </a:p>
        </p:txBody>
      </p:sp>
      <p:sp>
        <p:nvSpPr>
          <p:cNvPr id="4" name="Slide Number Placeholder 3"/>
          <p:cNvSpPr>
            <a:spLocks noGrp="1"/>
          </p:cNvSpPr>
          <p:nvPr>
            <p:ph type="sldNum" sz="quarter" idx="12"/>
          </p:nvPr>
        </p:nvSpPr>
        <p:spPr/>
        <p:txBody>
          <a:bodyPr/>
          <a:lstStyle/>
          <a:p>
            <a:fld id="{EB60F204-AFC3-485B-B6AB-4A651EB29C6A}" type="slidenum">
              <a:rPr lang="en-US" smtClean="0"/>
              <a:pPr/>
              <a:t>3</a:t>
            </a:fld>
            <a:endParaRPr lang="en-US"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access EC2</a:t>
            </a:r>
            <a:endParaRPr lang="en-US" sz="3200" dirty="0"/>
          </a:p>
        </p:txBody>
      </p:sp>
      <p:sp>
        <p:nvSpPr>
          <p:cNvPr id="3" name="Content Placeholder 2"/>
          <p:cNvSpPr>
            <a:spLocks noGrp="1"/>
          </p:cNvSpPr>
          <p:nvPr>
            <p:ph idx="1"/>
          </p:nvPr>
        </p:nvSpPr>
        <p:spPr/>
        <p:txBody>
          <a:bodyPr>
            <a:normAutofit/>
          </a:bodyPr>
          <a:lstStyle/>
          <a:p>
            <a:r>
              <a:rPr lang="en-US" sz="2400" dirty="0" smtClean="0"/>
              <a:t>AWS Console</a:t>
            </a:r>
          </a:p>
          <a:p>
            <a:pPr lvl="1"/>
            <a:r>
              <a:rPr lang="en-US" sz="2400" dirty="0">
                <a:hlinkClick r:id="rId3"/>
              </a:rPr>
              <a:t>http://</a:t>
            </a:r>
            <a:r>
              <a:rPr lang="en-US" sz="2400" dirty="0" smtClean="0">
                <a:hlinkClick r:id="rId3"/>
              </a:rPr>
              <a:t>console.aws.amazon.com</a:t>
            </a:r>
            <a:endParaRPr lang="en-US" sz="2400" dirty="0" smtClean="0"/>
          </a:p>
          <a:p>
            <a:r>
              <a:rPr lang="en-US" sz="2400" dirty="0" smtClean="0"/>
              <a:t>Command Line Tools</a:t>
            </a:r>
          </a:p>
          <a:p>
            <a:r>
              <a:rPr lang="en-US" sz="2400" dirty="0" smtClean="0"/>
              <a:t>Programmatic Interface</a:t>
            </a:r>
          </a:p>
          <a:p>
            <a:pPr lvl="1"/>
            <a:r>
              <a:rPr lang="en-US" sz="2400" dirty="0" smtClean="0"/>
              <a:t>EC2 APIs</a:t>
            </a:r>
          </a:p>
          <a:p>
            <a:pPr lvl="1"/>
            <a:r>
              <a:rPr lang="en-US" sz="2400" dirty="0" smtClean="0"/>
              <a:t>AWS SDK</a:t>
            </a:r>
          </a:p>
        </p:txBody>
      </p:sp>
    </p:spTree>
    <p:extLst>
      <p:ext uri="{BB962C8B-B14F-4D97-AF65-F5344CB8AC3E}">
        <p14:creationId xmlns:p14="http://schemas.microsoft.com/office/powerpoint/2010/main" xmlns="" val="2026658969"/>
      </p:ext>
    </p:extLst>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14720" y="5713080"/>
            <a:ext cx="8228160" cy="1144920"/>
          </a:xfrm>
          <a:ln/>
        </p:spPr>
        <p:txBody>
          <a:bodyPr tIns="1926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200" b="1" dirty="0">
                <a:solidFill>
                  <a:srgbClr val="004B92"/>
                </a:solidFill>
                <a:cs typeface="Arial" pitchFamily="34" charset="0"/>
              </a:rPr>
              <a:t>AWS Management Console</a:t>
            </a:r>
          </a:p>
        </p:txBody>
      </p:sp>
      <p:pic>
        <p:nvPicPr>
          <p:cNvPr id="29698" name="Picture 2"/>
          <p:cNvPicPr>
            <a:picLocks noChangeAspect="1" noChangeArrowheads="1"/>
          </p:cNvPicPr>
          <p:nvPr/>
        </p:nvPicPr>
        <p:blipFill>
          <a:blip r:embed="rId3" cstate="print"/>
          <a:srcRect/>
          <a:stretch>
            <a:fillRect/>
          </a:stretch>
        </p:blipFill>
        <p:spPr bwMode="auto">
          <a:xfrm>
            <a:off x="0" y="28803"/>
            <a:ext cx="9142560" cy="577788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cstate="print"/>
          <a:srcRect/>
          <a:stretch>
            <a:fillRect/>
          </a:stretch>
        </p:blipFill>
        <p:spPr bwMode="auto">
          <a:xfrm>
            <a:off x="414720" y="414764"/>
            <a:ext cx="8501760" cy="6014071"/>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References</a:t>
            </a:r>
          </a:p>
        </p:txBody>
      </p:sp>
      <p:sp>
        <p:nvSpPr>
          <p:cNvPr id="31746"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Mobile cloud computing: Big Picture by M. Reza </a:t>
            </a:r>
            <a:r>
              <a:rPr lang="en-US" dirty="0" err="1" smtClean="0"/>
              <a:t>Rahimi</a:t>
            </a:r>
            <a:endParaRPr lang="en-US" dirty="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http://aws.amazon.com/ec2, http</a:t>
            </a:r>
            <a:r>
              <a:rPr lang="en-US" dirty="0" smtClean="0"/>
              <a:t>://docs.aws.amazon.com</a:t>
            </a:r>
            <a:endParaRPr lang="en-US"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Amazon </a:t>
            </a:r>
            <a:r>
              <a:rPr lang="en-US" dirty="0"/>
              <a:t>Elastic Compute Cloud – User Guide, API Version 2011-02-28</a:t>
            </a:r>
            <a:r>
              <a:rPr lang="en-US" dirty="0" smtClean="0"/>
              <a:t>.</a:t>
            </a:r>
          </a:p>
          <a:p>
            <a:r>
              <a:rPr lang="en-US" dirty="0" smtClean="0"/>
              <a:t>Above </a:t>
            </a:r>
            <a:r>
              <a:rPr lang="en-US" dirty="0" smtClean="0"/>
              <a:t>the Clouds: A Berkeley View of Cloud Computing - Michael </a:t>
            </a:r>
            <a:r>
              <a:rPr lang="en-US" dirty="0" err="1" smtClean="0"/>
              <a:t>Armbrust</a:t>
            </a:r>
            <a:r>
              <a:rPr lang="en-US" dirty="0" smtClean="0"/>
              <a:t> et.al 2009</a:t>
            </a:r>
          </a:p>
          <a:p>
            <a:r>
              <a:rPr lang="en-US" dirty="0" smtClean="0"/>
              <a:t>International telecommunication union – Focus Group Cloud Technical Report</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95600" y="533400"/>
            <a:ext cx="6248400" cy="1470025"/>
          </a:xfrm>
        </p:spPr>
        <p:txBody>
          <a:bodyPr/>
          <a:lstStyle/>
          <a:p>
            <a:r>
              <a:rPr lang="en-US" b="1" dirty="0" err="1" smtClean="0">
                <a:solidFill>
                  <a:srgbClr val="00B050"/>
                </a:solidFill>
                <a:latin typeface="Cambria" pitchFamily="18" charset="0"/>
              </a:rPr>
              <a:t>Hadoop</a:t>
            </a:r>
            <a:r>
              <a:rPr lang="en-US" b="1" dirty="0" smtClean="0">
                <a:solidFill>
                  <a:srgbClr val="00B050"/>
                </a:solidFill>
                <a:latin typeface="Cambria" pitchFamily="18" charset="0"/>
              </a:rPr>
              <a:t>, a distributed framework for Big Data</a:t>
            </a:r>
            <a:endParaRPr lang="en-US" b="1" dirty="0">
              <a:solidFill>
                <a:srgbClr val="00B050"/>
              </a:solidFill>
              <a:latin typeface="Cambria" pitchFamily="18"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0800" y="4038600"/>
            <a:ext cx="3558745" cy="2743200"/>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953000" y="5943600"/>
            <a:ext cx="3429000" cy="875645"/>
          </a:xfrm>
          <a:prstGeom prst="rect">
            <a:avLst/>
          </a:prstGeom>
        </p:spPr>
      </p:pic>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Introduction</a:t>
            </a:r>
            <a:endParaRPr lang="en-US" dirty="0">
              <a:latin typeface="Cambria" pitchFamily="18" charset="0"/>
            </a:endParaRPr>
          </a:p>
        </p:txBody>
      </p:sp>
      <p:sp>
        <p:nvSpPr>
          <p:cNvPr id="5123" name="Rectangle 3"/>
          <p:cNvSpPr>
            <a:spLocks noGrp="1" noChangeArrowheads="1"/>
          </p:cNvSpPr>
          <p:nvPr>
            <p:ph type="body" idx="1"/>
          </p:nvPr>
        </p:nvSpPr>
        <p:spPr/>
        <p:txBody>
          <a:bodyPr/>
          <a:lstStyle/>
          <a:p>
            <a:pPr>
              <a:buAutoNum type="arabicPeriod"/>
            </a:pPr>
            <a:r>
              <a:rPr lang="en-US" b="1" dirty="0" smtClean="0">
                <a:solidFill>
                  <a:schemeClr val="accent6">
                    <a:lumMod val="75000"/>
                  </a:schemeClr>
                </a:solidFill>
                <a:latin typeface="Cambria" pitchFamily="18" charset="0"/>
              </a:rPr>
              <a:t> </a:t>
            </a:r>
            <a:r>
              <a:rPr lang="en-US" b="1" dirty="0" smtClean="0">
                <a:latin typeface="Cambria" pitchFamily="18" charset="0"/>
              </a:rPr>
              <a:t>Introduction: </a:t>
            </a:r>
            <a:r>
              <a:rPr lang="en-US" b="1" dirty="0" err="1" smtClean="0">
                <a:latin typeface="Cambria" pitchFamily="18" charset="0"/>
              </a:rPr>
              <a:t>Hadoop’s</a:t>
            </a:r>
            <a:r>
              <a:rPr lang="en-US" b="1" dirty="0" smtClean="0">
                <a:latin typeface="Cambria" pitchFamily="18" charset="0"/>
              </a:rPr>
              <a:t> history and advantages</a:t>
            </a:r>
          </a:p>
          <a:p>
            <a:pPr>
              <a:buAutoNum type="arabicPeriod"/>
            </a:pPr>
            <a:endParaRPr lang="en-US" b="1" dirty="0" smtClean="0">
              <a:latin typeface="Cambria" pitchFamily="18" charset="0"/>
            </a:endParaRPr>
          </a:p>
          <a:p>
            <a:pPr>
              <a:buAutoNum type="arabicPeriod"/>
            </a:pPr>
            <a:r>
              <a:rPr lang="en-US" b="1" dirty="0" smtClean="0">
                <a:latin typeface="Cambria" pitchFamily="18" charset="0"/>
              </a:rPr>
              <a:t> Architecture in detail</a:t>
            </a:r>
          </a:p>
          <a:p>
            <a:pPr>
              <a:buAutoNum type="arabicPeriod"/>
            </a:pPr>
            <a:endParaRPr lang="en-US" b="1" dirty="0" smtClean="0">
              <a:latin typeface="Cambria" pitchFamily="18" charset="0"/>
            </a:endParaRPr>
          </a:p>
          <a:p>
            <a:pPr>
              <a:buAutoNum type="arabicPeriod"/>
            </a:pPr>
            <a:r>
              <a:rPr lang="en-US" b="1" dirty="0" smtClean="0">
                <a:latin typeface="Cambria" pitchFamily="18" charset="0"/>
              </a:rPr>
              <a:t> </a:t>
            </a:r>
            <a:r>
              <a:rPr lang="en-US" b="1" dirty="0" err="1" smtClean="0">
                <a:latin typeface="Cambria" pitchFamily="18" charset="0"/>
              </a:rPr>
              <a:t>Hadoop</a:t>
            </a:r>
            <a:r>
              <a:rPr lang="en-US" b="1" dirty="0" smtClean="0">
                <a:latin typeface="Cambria" pitchFamily="18" charset="0"/>
              </a:rPr>
              <a:t> in industry</a:t>
            </a:r>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Tree>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sp>
        <p:nvSpPr>
          <p:cNvPr id="3" name="Content Placeholder 2"/>
          <p:cNvSpPr>
            <a:spLocks noGrp="1"/>
          </p:cNvSpPr>
          <p:nvPr>
            <p:ph idx="1"/>
          </p:nvPr>
        </p:nvSpPr>
        <p:spPr/>
        <p:txBody>
          <a:bodyPr/>
          <a:lstStyle/>
          <a:p>
            <a:r>
              <a:rPr lang="en-US" dirty="0"/>
              <a:t>Apache top level project, open-source implementation of frameworks for reliable, scalable, distributed computing and data storage.</a:t>
            </a:r>
          </a:p>
          <a:p>
            <a:r>
              <a:rPr lang="en-US" dirty="0"/>
              <a:t>It is a flexible and highly-available architecture for large scale computation and data processing on a network of commodity hardware.</a:t>
            </a:r>
          </a:p>
          <a:p>
            <a:endParaRPr lang="en-US" dirty="0"/>
          </a:p>
        </p:txBody>
      </p:sp>
      <p:pic>
        <p:nvPicPr>
          <p:cNvPr id="4"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64000" y="5334000"/>
            <a:ext cx="5080000" cy="120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a:tailEnd/>
              </a14:hiddenLine>
            </a:ext>
          </a:extLst>
        </p:spPr>
      </p:pic>
      <p:sp>
        <p:nvSpPr>
          <p:cNvPr id="5" name="Rectangle 3"/>
          <p:cNvSpPr txBox="1">
            <a:spLocks noChangeArrowheads="1"/>
          </p:cNvSpPr>
          <p:nvPr/>
        </p:nvSpPr>
        <p:spPr bwMode="auto">
          <a:xfrm>
            <a:off x="838200" y="3733800"/>
            <a:ext cx="7215188" cy="16001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2400" b="0" i="0" u="none" strike="noStrike" kern="0" cap="none" spc="0" normalizeH="0" baseline="0" noProof="0" smtClean="0">
                <a:ln>
                  <a:noFill/>
                </a:ln>
                <a:solidFill>
                  <a:schemeClr val="tx1"/>
                </a:solidFill>
                <a:effectLst/>
                <a:uLnTx/>
                <a:uFillTx/>
                <a:latin typeface="Constantia" pitchFamily="18" charset="0"/>
                <a:ea typeface="+mn-ea"/>
                <a:cs typeface="+mn-cs"/>
              </a:rPr>
              <a:t>Designed to answer the question: </a:t>
            </a:r>
            <a:r>
              <a:rPr kumimoji="0" lang="en-US" sz="2400" b="1" i="0" u="none" strike="noStrike" kern="0" cap="none" spc="0" normalizeH="0" baseline="0" noProof="0" smtClean="0">
                <a:ln>
                  <a:noFill/>
                </a:ln>
                <a:solidFill>
                  <a:schemeClr val="tx1"/>
                </a:solidFill>
                <a:effectLst/>
                <a:uLnTx/>
                <a:uFillTx/>
                <a:latin typeface="Constantia" pitchFamily="18" charset="0"/>
                <a:ea typeface="+mn-ea"/>
                <a:cs typeface="+mn-cs"/>
              </a:rPr>
              <a:t>“How to process big data with reasonable cost and time?”</a:t>
            </a:r>
            <a:endParaRPr kumimoji="0" lang="en-US" sz="2400" b="1" i="0" u="none" strike="noStrike" kern="0" cap="none" spc="0" normalizeH="0" baseline="0" noProof="0" dirty="0">
              <a:ln>
                <a:noFill/>
              </a:ln>
              <a:solidFill>
                <a:schemeClr val="tx1"/>
              </a:solidFill>
              <a:effectLst/>
              <a:uLnTx/>
              <a:uFillTx/>
              <a:latin typeface="Constantia" pitchFamily="18" charset="0"/>
              <a:ea typeface="+mn-ea"/>
              <a:cs typeface="+mn-cs"/>
            </a:endParaRPr>
          </a:p>
        </p:txBody>
      </p:sp>
    </p:spTree>
    <p:extLst>
      <p:ext uri="{BB962C8B-B14F-4D97-AF65-F5344CB8AC3E}">
        <p14:creationId xmlns="" xmlns:p14="http://schemas.microsoft.com/office/powerpoint/2010/main" val="409077865"/>
      </p:ext>
    </p:extLst>
  </p:cSld>
  <p:clrMapOvr>
    <a:masterClrMapping/>
  </p:clrMapOvr>
  <p:transition>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Search engines in 1990s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8" name="Picture 7"/>
          <p:cNvPicPr>
            <a:picLocks noChangeAspect="1"/>
          </p:cNvPicPr>
          <p:nvPr/>
        </p:nvPicPr>
        <p:blipFill rotWithShape="1">
          <a:blip r:embed="rId3" cstate="print">
            <a:extLst>
              <a:ext uri="{28A0092B-C50C-407E-A947-70E740481C1C}">
                <a14:useLocalDpi xmlns="" xmlns:a14="http://schemas.microsoft.com/office/drawing/2010/main" val="0"/>
              </a:ext>
            </a:extLst>
          </a:blip>
          <a:srcRect r="37705" b="53852"/>
          <a:stretch/>
        </p:blipFill>
        <p:spPr>
          <a:xfrm>
            <a:off x="4648200" y="931091"/>
            <a:ext cx="4127787" cy="2329543"/>
          </a:xfrm>
          <a:prstGeom prst="rect">
            <a:avLst/>
          </a:prstGeom>
        </p:spPr>
      </p:pic>
      <p:pic>
        <p:nvPicPr>
          <p:cNvPr id="9" name="Picture 8"/>
          <p:cNvPicPr>
            <a:picLocks noChangeAspect="1"/>
          </p:cNvPicPr>
          <p:nvPr/>
        </p:nvPicPr>
        <p:blipFill rotWithShape="1">
          <a:blip r:embed="rId4" cstate="print">
            <a:extLst>
              <a:ext uri="{28A0092B-C50C-407E-A947-70E740481C1C}">
                <a14:useLocalDpi xmlns="" xmlns:a14="http://schemas.microsoft.com/office/drawing/2010/main" val="0"/>
              </a:ext>
            </a:extLst>
          </a:blip>
          <a:srcRect l="16666" r="15294" b="33824"/>
          <a:stretch/>
        </p:blipFill>
        <p:spPr>
          <a:xfrm>
            <a:off x="533401" y="4191000"/>
            <a:ext cx="3733800" cy="2516530"/>
          </a:xfrm>
          <a:prstGeom prst="rect">
            <a:avLst/>
          </a:prstGeom>
        </p:spPr>
      </p:pic>
      <p:pic>
        <p:nvPicPr>
          <p:cNvPr id="10" name="Picture 9"/>
          <p:cNvPicPr>
            <a:picLocks noChangeAspect="1"/>
          </p:cNvPicPr>
          <p:nvPr/>
        </p:nvPicPr>
        <p:blipFill rotWithShape="1">
          <a:blip r:embed="rId5" cstate="print">
            <a:extLst>
              <a:ext uri="{28A0092B-C50C-407E-A947-70E740481C1C}">
                <a14:useLocalDpi xmlns="" xmlns:a14="http://schemas.microsoft.com/office/drawing/2010/main" val="0"/>
              </a:ext>
            </a:extLst>
          </a:blip>
          <a:srcRect t="1" r="27548" b="54154"/>
          <a:stretch/>
        </p:blipFill>
        <p:spPr>
          <a:xfrm>
            <a:off x="4648200" y="3429000"/>
            <a:ext cx="4191000" cy="2020265"/>
          </a:xfrm>
          <a:prstGeom prst="rect">
            <a:avLst/>
          </a:prstGeom>
        </p:spPr>
      </p:pic>
      <p:sp>
        <p:nvSpPr>
          <p:cNvPr id="2" name="Rectangle 1"/>
          <p:cNvSpPr/>
          <p:nvPr/>
        </p:nvSpPr>
        <p:spPr>
          <a:xfrm>
            <a:off x="750173" y="5061466"/>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
        <p:nvSpPr>
          <p:cNvPr id="3" name="Rectangle 2"/>
          <p:cNvSpPr/>
          <p:nvPr/>
        </p:nvSpPr>
        <p:spPr>
          <a:xfrm>
            <a:off x="8456533" y="1371600"/>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
        <p:nvSpPr>
          <p:cNvPr id="11" name="Rectangle 10"/>
          <p:cNvSpPr/>
          <p:nvPr/>
        </p:nvSpPr>
        <p:spPr>
          <a:xfrm>
            <a:off x="5367019" y="5562600"/>
            <a:ext cx="697627" cy="369332"/>
          </a:xfrm>
          <a:prstGeom prst="rect">
            <a:avLst/>
          </a:prstGeom>
        </p:spPr>
        <p:txBody>
          <a:bodyPr wrap="none">
            <a:spAutoFit/>
          </a:bodyPr>
          <a:lstStyle/>
          <a:p>
            <a:r>
              <a:rPr lang="en-US" dirty="0" smtClean="0">
                <a:solidFill>
                  <a:srgbClr val="FF0000"/>
                </a:solidFill>
              </a:rPr>
              <a:t>1997</a:t>
            </a:r>
            <a:endParaRPr lang="en-US" dirty="0">
              <a:solidFill>
                <a:srgbClr val="FF0000"/>
              </a:solidFill>
            </a:endParaRPr>
          </a:p>
        </p:txBody>
      </p:sp>
      <p:pic>
        <p:nvPicPr>
          <p:cNvPr id="27" name="Content Placeholder 4"/>
          <p:cNvPicPr>
            <a:picLocks noGrp="1" noChangeAspect="1"/>
          </p:cNvPicPr>
          <p:nvPr>
            <p:ph sz="half" idx="1"/>
          </p:nvPr>
        </p:nvPicPr>
        <p:blipFill rotWithShape="1">
          <a:blip r:embed="rId6" cstate="print">
            <a:extLst>
              <a:ext uri="{28A0092B-C50C-407E-A947-70E740481C1C}">
                <a14:useLocalDpi xmlns="" xmlns:a14="http://schemas.microsoft.com/office/drawing/2010/main" val="0"/>
              </a:ext>
            </a:extLst>
          </a:blip>
          <a:srcRect r="22049" b="25399"/>
          <a:stretch/>
        </p:blipFill>
        <p:spPr>
          <a:xfrm>
            <a:off x="553721" y="1295400"/>
            <a:ext cx="3733800" cy="2722253"/>
          </a:xfrm>
        </p:spPr>
      </p:pic>
      <p:sp>
        <p:nvSpPr>
          <p:cNvPr id="24" name="Rectangle 23"/>
          <p:cNvSpPr/>
          <p:nvPr/>
        </p:nvSpPr>
        <p:spPr>
          <a:xfrm>
            <a:off x="750172" y="2667000"/>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Tree>
    <p:extLst>
      <p:ext uri="{BB962C8B-B14F-4D97-AF65-F5344CB8AC3E}">
        <p14:creationId xmlns="" xmlns:p14="http://schemas.microsoft.com/office/powerpoint/2010/main" val="126448699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900" fill="hold"/>
                                        <p:tgtEl>
                                          <p:spTgt spid="9"/>
                                        </p:tgtEl>
                                        <p:attrNameLst>
                                          <p:attrName>ppt_x</p:attrName>
                                        </p:attrNameLst>
                                      </p:cBhvr>
                                      <p:tavLst>
                                        <p:tav tm="0">
                                          <p:val>
                                            <p:strVal val="#ppt_x"/>
                                          </p:val>
                                        </p:tav>
                                        <p:tav tm="100000">
                                          <p:val>
                                            <p:strVal val="#ppt_x"/>
                                          </p:val>
                                        </p:tav>
                                      </p:tavLst>
                                    </p:anim>
                                    <p:anim calcmode="lin" valueType="num">
                                      <p:cBhvr additive="base">
                                        <p:cTn id="12" dur="9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2900"/>
                            </p:stCondLst>
                            <p:childTnLst>
                              <p:par>
                                <p:cTn id="14" presetID="16" presetClass="entr" presetSubtype="2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1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Google search engines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14" name="Content Placeholder 4"/>
          <p:cNvPicPr>
            <a:picLocks noGrp="1" noChangeAspect="1"/>
          </p:cNvPicPr>
          <p:nvPr>
            <p:ph sz="half" idx="1"/>
          </p:nvPr>
        </p:nvPicPr>
        <p:blipFill rotWithShape="1">
          <a:blip r:embed="rId3" cstate="print">
            <a:extLst>
              <a:ext uri="{28A0092B-C50C-407E-A947-70E740481C1C}">
                <a14:useLocalDpi xmlns="" xmlns:a14="http://schemas.microsoft.com/office/drawing/2010/main" val="0"/>
              </a:ext>
            </a:extLst>
          </a:blip>
          <a:srcRect l="5813" r="4486" b="43237"/>
          <a:stretch/>
        </p:blipFill>
        <p:spPr>
          <a:xfrm>
            <a:off x="1295400" y="1066800"/>
            <a:ext cx="5878286" cy="2833828"/>
          </a:xfrm>
        </p:spPr>
      </p:pic>
      <p:pic>
        <p:nvPicPr>
          <p:cNvPr id="15"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22201" t="43719" r="3802" b="14336"/>
          <a:stretch/>
        </p:blipFill>
        <p:spPr bwMode="auto">
          <a:xfrm>
            <a:off x="1295401" y="4120330"/>
            <a:ext cx="5867399" cy="2204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10522" y="2743200"/>
            <a:ext cx="697627" cy="369332"/>
          </a:xfrm>
          <a:prstGeom prst="rect">
            <a:avLst/>
          </a:prstGeom>
        </p:spPr>
        <p:txBody>
          <a:bodyPr wrap="none">
            <a:spAutoFit/>
          </a:bodyPr>
          <a:lstStyle/>
          <a:p>
            <a:r>
              <a:rPr lang="en-US" dirty="0" smtClean="0">
                <a:solidFill>
                  <a:srgbClr val="FF0000"/>
                </a:solidFill>
              </a:rPr>
              <a:t>1998</a:t>
            </a:r>
            <a:endParaRPr lang="en-US" dirty="0">
              <a:solidFill>
                <a:srgbClr val="FF0000"/>
              </a:solidFill>
            </a:endParaRPr>
          </a:p>
        </p:txBody>
      </p:sp>
      <p:sp>
        <p:nvSpPr>
          <p:cNvPr id="7" name="Rectangle 6"/>
          <p:cNvSpPr/>
          <p:nvPr/>
        </p:nvSpPr>
        <p:spPr>
          <a:xfrm>
            <a:off x="7772400" y="4853133"/>
            <a:ext cx="697627" cy="369332"/>
          </a:xfrm>
          <a:prstGeom prst="rect">
            <a:avLst/>
          </a:prstGeom>
        </p:spPr>
        <p:txBody>
          <a:bodyPr wrap="none">
            <a:spAutoFit/>
          </a:bodyPr>
          <a:lstStyle/>
          <a:p>
            <a:r>
              <a:rPr lang="en-US" dirty="0" smtClean="0">
                <a:solidFill>
                  <a:srgbClr val="FF0000"/>
                </a:solidFill>
              </a:rPr>
              <a:t>2013</a:t>
            </a:r>
            <a:endParaRPr lang="en-US" dirty="0">
              <a:solidFill>
                <a:srgbClr val="FF0000"/>
              </a:solidFill>
            </a:endParaRPr>
          </a:p>
        </p:txBody>
      </p:sp>
    </p:spTree>
    <p:extLst>
      <p:ext uri="{BB962C8B-B14F-4D97-AF65-F5344CB8AC3E}">
        <p14:creationId xmlns="" xmlns:p14="http://schemas.microsoft.com/office/powerpoint/2010/main" val="3719566071"/>
      </p:ext>
    </p:extLst>
  </p:cSld>
  <p:clrMapOvr>
    <a:masterClrMapping/>
  </p:clrMapOvr>
  <p:transition>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Hadoop’s</a:t>
            </a:r>
            <a:r>
              <a:rPr lang="en-US" dirty="0" smtClean="0">
                <a:latin typeface="Cambria" pitchFamily="18" charset="0"/>
              </a:rPr>
              <a:t> Developers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7" name="TextBox 6"/>
          <p:cNvSpPr txBox="1"/>
          <p:nvPr/>
        </p:nvSpPr>
        <p:spPr>
          <a:xfrm>
            <a:off x="2286000" y="2971800"/>
            <a:ext cx="5943600" cy="2308324"/>
          </a:xfrm>
          <a:prstGeom prst="rect">
            <a:avLst/>
          </a:prstGeom>
          <a:noFill/>
        </p:spPr>
        <p:txBody>
          <a:bodyPr wrap="square" rtlCol="0">
            <a:spAutoFit/>
          </a:bodyPr>
          <a:lstStyle/>
          <a:p>
            <a:r>
              <a:rPr lang="en-US" b="1" dirty="0" smtClean="0">
                <a:solidFill>
                  <a:srgbClr val="00B050"/>
                </a:solidFill>
              </a:rPr>
              <a:t>2005</a:t>
            </a:r>
            <a:r>
              <a:rPr lang="en-US" dirty="0" smtClean="0"/>
              <a:t>: Doug Cutting and </a:t>
            </a:r>
            <a:r>
              <a:rPr lang="en-US" dirty="0"/>
              <a:t> Michael J. </a:t>
            </a:r>
            <a:r>
              <a:rPr lang="en-US" dirty="0" err="1" smtClean="0"/>
              <a:t>Cafarella</a:t>
            </a:r>
            <a:r>
              <a:rPr lang="en-US" dirty="0" smtClean="0"/>
              <a:t> developed </a:t>
            </a:r>
            <a:r>
              <a:rPr lang="en-US" dirty="0" err="1" smtClean="0"/>
              <a:t>Hadoop</a:t>
            </a:r>
            <a:r>
              <a:rPr lang="en-US" dirty="0" smtClean="0"/>
              <a:t> to support </a:t>
            </a:r>
            <a:r>
              <a:rPr lang="en-US" dirty="0"/>
              <a:t>distribution for the </a:t>
            </a:r>
            <a:r>
              <a:rPr lang="en-US" dirty="0" err="1">
                <a:hlinkClick r:id="rId3" tooltip="Nutch"/>
              </a:rPr>
              <a:t>Nutch</a:t>
            </a:r>
            <a:r>
              <a:rPr lang="en-US" dirty="0"/>
              <a:t> search engine </a:t>
            </a:r>
            <a:r>
              <a:rPr lang="en-US" dirty="0" smtClean="0"/>
              <a:t>project.</a:t>
            </a:r>
          </a:p>
          <a:p>
            <a:endParaRPr lang="en-US" dirty="0"/>
          </a:p>
          <a:p>
            <a:r>
              <a:rPr lang="en-US" dirty="0" smtClean="0"/>
              <a:t>The project was funded by Yahoo.</a:t>
            </a:r>
          </a:p>
          <a:p>
            <a:endParaRPr lang="en-US" dirty="0"/>
          </a:p>
          <a:p>
            <a:r>
              <a:rPr lang="en-US" b="1" dirty="0" smtClean="0">
                <a:solidFill>
                  <a:srgbClr val="00B050"/>
                </a:solidFill>
              </a:rPr>
              <a:t>2006</a:t>
            </a:r>
            <a:r>
              <a:rPr lang="en-US" dirty="0" smtClean="0"/>
              <a:t>: Yahoo gave the project to Apache </a:t>
            </a:r>
          </a:p>
          <a:p>
            <a:r>
              <a:rPr lang="en-US" dirty="0" smtClean="0"/>
              <a:t>Software Foundation.</a:t>
            </a:r>
            <a:endParaRPr lang="en-US" dirty="0"/>
          </a:p>
        </p:txBody>
      </p:sp>
      <p:pic>
        <p:nvPicPr>
          <p:cNvPr id="9" name="Picture 6" descr="Lucene Nutch Log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991475" y="4114800"/>
            <a:ext cx="1152525" cy="478971"/>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276599" y="1774162"/>
            <a:ext cx="4419611" cy="1045238"/>
          </a:xfrm>
          <a:prstGeom prst="rect">
            <a:avLst/>
          </a:prstGeom>
        </p:spPr>
      </p:pic>
    </p:spTree>
    <p:extLst>
      <p:ext uri="{BB962C8B-B14F-4D97-AF65-F5344CB8AC3E}">
        <p14:creationId xmlns="" xmlns:p14="http://schemas.microsoft.com/office/powerpoint/2010/main" val="316401109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04925"/>
            <a:ext cx="7834313" cy="4029075"/>
          </a:xfrm>
        </p:spPr>
        <p:txBody>
          <a:bodyPr/>
          <a:lstStyle/>
          <a:p>
            <a:r>
              <a:rPr lang="en-US" b="1" i="1" dirty="0" smtClean="0">
                <a:solidFill>
                  <a:srgbClr val="FF0000"/>
                </a:solidFill>
              </a:rPr>
              <a:t>Resource Pooling: </a:t>
            </a:r>
          </a:p>
          <a:p>
            <a:pPr lvl="1"/>
            <a:r>
              <a:rPr lang="en-US" dirty="0" smtClean="0"/>
              <a:t>The provider’s computing resources are pooled to serve multiple consumers using a </a:t>
            </a:r>
            <a:r>
              <a:rPr lang="en-US" i="1" dirty="0" smtClean="0">
                <a:solidFill>
                  <a:srgbClr val="FF0000"/>
                </a:solidFill>
              </a:rPr>
              <a:t>multi-tenant model.</a:t>
            </a:r>
            <a:endParaRPr lang="en-US" dirty="0" smtClean="0"/>
          </a:p>
          <a:p>
            <a:pPr lvl="1"/>
            <a:r>
              <a:rPr lang="en-US" dirty="0" smtClean="0"/>
              <a:t>Different physical and virtual resources dynamically assigned and reassigned according to consumer demand. </a:t>
            </a:r>
          </a:p>
          <a:p>
            <a:r>
              <a:rPr lang="en-US" b="1" i="1" dirty="0" smtClean="0">
                <a:solidFill>
                  <a:srgbClr val="FF0000"/>
                </a:solidFill>
              </a:rPr>
              <a:t>Measured Service:</a:t>
            </a:r>
            <a:r>
              <a:rPr lang="en-US" dirty="0" smtClean="0"/>
              <a:t> </a:t>
            </a:r>
          </a:p>
          <a:p>
            <a:pPr lvl="1"/>
            <a:r>
              <a:rPr lang="en-US" dirty="0" smtClean="0"/>
              <a:t>Cloud systems </a:t>
            </a:r>
            <a:r>
              <a:rPr lang="en-US" i="1" dirty="0" smtClean="0">
                <a:solidFill>
                  <a:srgbClr val="FF0000"/>
                </a:solidFill>
              </a:rPr>
              <a:t>automatically</a:t>
            </a:r>
            <a:r>
              <a:rPr lang="en-US" dirty="0" smtClean="0"/>
              <a:t> </a:t>
            </a:r>
            <a:r>
              <a:rPr lang="en-US" i="1" dirty="0" smtClean="0">
                <a:solidFill>
                  <a:srgbClr val="FF0000"/>
                </a:solidFill>
              </a:rPr>
              <a:t>control</a:t>
            </a:r>
            <a:r>
              <a:rPr lang="en-US" dirty="0" smtClean="0"/>
              <a:t> and </a:t>
            </a:r>
            <a:r>
              <a:rPr lang="en-US" i="1" dirty="0" smtClean="0">
                <a:solidFill>
                  <a:srgbClr val="FF0000"/>
                </a:solidFill>
              </a:rPr>
              <a:t>optimize</a:t>
            </a:r>
            <a:r>
              <a:rPr lang="en-US" dirty="0" smtClean="0"/>
              <a:t> resources used by leveraging a metering capability at some level of abstraction appropriate to the type of service. </a:t>
            </a:r>
          </a:p>
          <a:p>
            <a:pPr lvl="1"/>
            <a:r>
              <a:rPr lang="en-US" b="1" i="1" dirty="0" smtClean="0">
                <a:solidFill>
                  <a:srgbClr val="FF0000"/>
                </a:solidFill>
              </a:rPr>
              <a:t>It will provide analyzable and predictable computing platform. </a:t>
            </a:r>
          </a:p>
        </p:txBody>
      </p:sp>
      <p:sp>
        <p:nvSpPr>
          <p:cNvPr id="4" name="Slide Number Placeholder 3"/>
          <p:cNvSpPr>
            <a:spLocks noGrp="1"/>
          </p:cNvSpPr>
          <p:nvPr>
            <p:ph type="sldNum" sz="quarter" idx="12"/>
          </p:nvPr>
        </p:nvSpPr>
        <p:spPr/>
        <p:txBody>
          <a:bodyPr/>
          <a:lstStyle/>
          <a:p>
            <a:fld id="{EB60F204-AFC3-485B-B6AB-4A651EB29C6A}" type="slidenum">
              <a:rPr lang="en-US" smtClean="0"/>
              <a:pPr/>
              <a:t>4</a:t>
            </a:fld>
            <a:endParaRPr lang="en-US" dirty="0"/>
          </a:p>
        </p:txBody>
      </p:sp>
      <p:sp>
        <p:nvSpPr>
          <p:cNvPr id="5" name="Title 1"/>
          <p:cNvSpPr>
            <a:spLocks noGrp="1"/>
          </p:cNvSpPr>
          <p:nvPr>
            <p:ph type="title"/>
          </p:nvPr>
        </p:nvSpPr>
        <p:spPr>
          <a:xfrm>
            <a:off x="1042988" y="533399"/>
            <a:ext cx="7567612" cy="555625"/>
          </a:xfrm>
        </p:spPr>
        <p:txBody>
          <a:bodyPr/>
          <a:lstStyle/>
          <a:p>
            <a:pPr rtl="0"/>
            <a:r>
              <a:rPr lang="en-US" dirty="0" smtClean="0"/>
              <a:t>Essential Characteristics (cont.)</a:t>
            </a:r>
            <a:endParaRPr lang="fa-IR" dirty="0"/>
          </a:p>
        </p:txBody>
      </p:sp>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Google Origins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11"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0110" t="30325" r="15980" b="50000"/>
          <a:stretch/>
        </p:blipFill>
        <p:spPr bwMode="auto">
          <a:xfrm>
            <a:off x="1447800" y="1853402"/>
            <a:ext cx="3962400" cy="808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9112" t="37977" r="20992" b="32709"/>
          <a:stretch/>
        </p:blipFill>
        <p:spPr bwMode="auto">
          <a:xfrm>
            <a:off x="1447800" y="2940472"/>
            <a:ext cx="3962400" cy="128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81000" y="2164036"/>
            <a:ext cx="914400" cy="369332"/>
          </a:xfrm>
          <a:prstGeom prst="rect">
            <a:avLst/>
          </a:prstGeom>
          <a:noFill/>
        </p:spPr>
        <p:txBody>
          <a:bodyPr wrap="square" rtlCol="0">
            <a:spAutoFit/>
          </a:bodyPr>
          <a:lstStyle/>
          <a:p>
            <a:r>
              <a:rPr lang="en-US" b="1" dirty="0" smtClean="0">
                <a:solidFill>
                  <a:srgbClr val="0070C0"/>
                </a:solidFill>
              </a:rPr>
              <a:t>2003</a:t>
            </a:r>
            <a:endParaRPr lang="en-US" b="1" dirty="0">
              <a:solidFill>
                <a:srgbClr val="0070C0"/>
              </a:solidFill>
            </a:endParaRPr>
          </a:p>
        </p:txBody>
      </p:sp>
      <p:sp>
        <p:nvSpPr>
          <p:cNvPr id="16" name="TextBox 15"/>
          <p:cNvSpPr txBox="1"/>
          <p:nvPr/>
        </p:nvSpPr>
        <p:spPr>
          <a:xfrm>
            <a:off x="457200" y="3358540"/>
            <a:ext cx="914400" cy="369332"/>
          </a:xfrm>
          <a:prstGeom prst="rect">
            <a:avLst/>
          </a:prstGeom>
          <a:noFill/>
        </p:spPr>
        <p:txBody>
          <a:bodyPr wrap="square" rtlCol="0">
            <a:spAutoFit/>
          </a:bodyPr>
          <a:lstStyle/>
          <a:p>
            <a:r>
              <a:rPr lang="en-US" b="1" dirty="0" smtClean="0">
                <a:solidFill>
                  <a:srgbClr val="00B050"/>
                </a:solidFill>
              </a:rPr>
              <a:t>2004</a:t>
            </a:r>
            <a:endParaRPr lang="en-US" b="1" dirty="0">
              <a:solidFill>
                <a:srgbClr val="00B050"/>
              </a:solidFill>
            </a:endParaRPr>
          </a:p>
        </p:txBody>
      </p:sp>
      <p:pic>
        <p:nvPicPr>
          <p:cNvPr id="1026" name="Picture 2" descr="http://davidepalmisano.com/wp-content/uploads/2012/10/hdfs-logo.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252090" y="1845090"/>
            <a:ext cx="2514600" cy="78581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 name="Straight Arrow Connector 2"/>
          <p:cNvCxnSpPr/>
          <p:nvPr/>
        </p:nvCxnSpPr>
        <p:spPr>
          <a:xfrm>
            <a:off x="5562600" y="2249325"/>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28" name="Picture 4" descr="http://fcl.uncc.edu/nhnguye1/cloud_computing.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48400" y="3048000"/>
            <a:ext cx="2514600" cy="77009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Arrow Connector 14"/>
          <p:cNvCxnSpPr/>
          <p:nvPr/>
        </p:nvCxnSpPr>
        <p:spPr>
          <a:xfrm>
            <a:off x="5638800" y="3413897"/>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30" name="Picture 6" descr="https://si0.twimg.com/profile_images/1921741692/HBase-Twitter3.pn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t="29244" b="31153"/>
          <a:stretch/>
        </p:blipFill>
        <p:spPr bwMode="auto">
          <a:xfrm>
            <a:off x="6300788" y="4235193"/>
            <a:ext cx="2514600" cy="9797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Arrow Connector 16"/>
          <p:cNvCxnSpPr/>
          <p:nvPr/>
        </p:nvCxnSpPr>
        <p:spPr>
          <a:xfrm>
            <a:off x="5673436" y="4724400"/>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32" name="Picture 8" descr="Google BigTable Database Service Launch Rumoured"/>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514600" y="4504333"/>
            <a:ext cx="2133600" cy="1237489"/>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extBox 18"/>
          <p:cNvSpPr txBox="1"/>
          <p:nvPr/>
        </p:nvSpPr>
        <p:spPr>
          <a:xfrm>
            <a:off x="462742" y="4863587"/>
            <a:ext cx="914400" cy="369332"/>
          </a:xfrm>
          <a:prstGeom prst="rect">
            <a:avLst/>
          </a:prstGeom>
          <a:noFill/>
        </p:spPr>
        <p:txBody>
          <a:bodyPr wrap="square" rtlCol="0">
            <a:spAutoFit/>
          </a:bodyPr>
          <a:lstStyle/>
          <a:p>
            <a:r>
              <a:rPr lang="en-US" b="1" dirty="0" smtClean="0">
                <a:solidFill>
                  <a:srgbClr val="FF0000"/>
                </a:solidFill>
              </a:rPr>
              <a:t>2006</a:t>
            </a:r>
            <a:endParaRPr lang="en-US" b="1" dirty="0">
              <a:solidFill>
                <a:srgbClr val="FF0000"/>
              </a:solidFill>
            </a:endParaRPr>
          </a:p>
        </p:txBody>
      </p:sp>
    </p:spTree>
    <p:extLst>
      <p:ext uri="{BB962C8B-B14F-4D97-AF65-F5344CB8AC3E}">
        <p14:creationId xmlns="" xmlns:p14="http://schemas.microsoft.com/office/powerpoint/2010/main" val="1627844162"/>
      </p:ext>
    </p:extLst>
  </p:cSld>
  <p:clrMapOvr>
    <a:masterClrMapping/>
  </p:clrMapOvr>
  <p:transition>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Some </a:t>
            </a:r>
            <a:r>
              <a:rPr lang="en-US" dirty="0" err="1" smtClean="0">
                <a:latin typeface="Cambria" pitchFamily="18" charset="0"/>
              </a:rPr>
              <a:t>Hadoop</a:t>
            </a:r>
            <a:r>
              <a:rPr lang="en-US" dirty="0" smtClean="0">
                <a:latin typeface="Cambria" pitchFamily="18" charset="0"/>
              </a:rPr>
              <a:t> Milestones </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5" name="Rectangle 3"/>
          <p:cNvSpPr txBox="1">
            <a:spLocks noChangeArrowheads="1"/>
          </p:cNvSpPr>
          <p:nvPr/>
        </p:nvSpPr>
        <p:spPr bwMode="auto">
          <a:xfrm>
            <a:off x="457200" y="1600201"/>
            <a:ext cx="6781800" cy="44957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b="1" dirty="0" smtClean="0"/>
              <a:t>2008 - </a:t>
            </a:r>
            <a:r>
              <a:rPr lang="en-US" sz="1600" b="1" dirty="0" err="1" smtClean="0"/>
              <a:t>Hadoop</a:t>
            </a:r>
            <a:r>
              <a:rPr lang="en-US" sz="1600" b="1" dirty="0" smtClean="0"/>
              <a:t> Wins Terabyte Sort  Benchmark (</a:t>
            </a:r>
            <a:r>
              <a:rPr lang="en-US" sz="1600" dirty="0" smtClean="0"/>
              <a:t>sorted 1 terabyte of data in 209 seconds, compared to previous record of 297 seconds)</a:t>
            </a:r>
          </a:p>
          <a:p>
            <a:endParaRPr lang="en-US" sz="1600" dirty="0" smtClean="0"/>
          </a:p>
          <a:p>
            <a:r>
              <a:rPr lang="en-US" sz="1600" dirty="0" smtClean="0"/>
              <a:t>2009 - Avro and </a:t>
            </a:r>
            <a:r>
              <a:rPr lang="en-US" sz="1600" dirty="0" err="1" smtClean="0"/>
              <a:t>Chukwa</a:t>
            </a:r>
            <a:r>
              <a:rPr lang="en-US" sz="1600" dirty="0" smtClean="0"/>
              <a:t> became new members of </a:t>
            </a:r>
            <a:r>
              <a:rPr lang="en-US" sz="1600" dirty="0" err="1" smtClean="0"/>
              <a:t>Hadoop</a:t>
            </a:r>
            <a:r>
              <a:rPr lang="en-US" sz="1600" dirty="0" smtClean="0"/>
              <a:t> Framework family</a:t>
            </a:r>
          </a:p>
          <a:p>
            <a:endParaRPr lang="en-US" sz="1600" dirty="0" smtClean="0"/>
          </a:p>
          <a:p>
            <a:r>
              <a:rPr lang="en-US" sz="1600" dirty="0" smtClean="0"/>
              <a:t>2010 - </a:t>
            </a:r>
            <a:r>
              <a:rPr lang="en-US" sz="1600" dirty="0" err="1" smtClean="0"/>
              <a:t>Hadoop's</a:t>
            </a:r>
            <a:r>
              <a:rPr lang="en-US" sz="1600" dirty="0" smtClean="0"/>
              <a:t> </a:t>
            </a:r>
            <a:r>
              <a:rPr lang="en-US" sz="1600" dirty="0" err="1" smtClean="0"/>
              <a:t>Hbase</a:t>
            </a:r>
            <a:r>
              <a:rPr lang="en-US" sz="1600" dirty="0" smtClean="0"/>
              <a:t>, Hive and Pig subprojects completed, adding more computational power to </a:t>
            </a:r>
            <a:r>
              <a:rPr lang="en-US" sz="1600" dirty="0" err="1" smtClean="0"/>
              <a:t>Hadoop</a:t>
            </a:r>
            <a:r>
              <a:rPr lang="en-US" sz="1600" dirty="0" smtClean="0"/>
              <a:t> framework</a:t>
            </a:r>
          </a:p>
          <a:p>
            <a:endParaRPr lang="en-US" sz="1600" dirty="0" smtClean="0"/>
          </a:p>
          <a:p>
            <a:r>
              <a:rPr lang="en-US" sz="1600" b="1" dirty="0" smtClean="0"/>
              <a:t>2011 - </a:t>
            </a:r>
            <a:r>
              <a:rPr lang="en-US" sz="1600" b="1" dirty="0" err="1" smtClean="0"/>
              <a:t>ZooKeeper</a:t>
            </a:r>
            <a:r>
              <a:rPr lang="en-US" sz="1600" b="1" dirty="0" smtClean="0"/>
              <a:t> Completed</a:t>
            </a:r>
          </a:p>
          <a:p>
            <a:endParaRPr lang="en-US" sz="1600" b="1" dirty="0" smtClean="0"/>
          </a:p>
          <a:p>
            <a:r>
              <a:rPr lang="en-US" sz="1600" b="1" dirty="0" smtClean="0"/>
              <a:t>2013 - </a:t>
            </a:r>
            <a:r>
              <a:rPr lang="en-US" sz="1600" b="1" dirty="0" err="1" smtClean="0"/>
              <a:t>Hadoop</a:t>
            </a:r>
            <a:r>
              <a:rPr lang="en-US" sz="1600" b="1" dirty="0" smtClean="0"/>
              <a:t> 1.1.2 and </a:t>
            </a:r>
            <a:r>
              <a:rPr lang="en-US" sz="1600" b="1" dirty="0" err="1" smtClean="0"/>
              <a:t>Hadoop</a:t>
            </a:r>
            <a:r>
              <a:rPr lang="en-US" sz="1600" b="1" dirty="0" smtClean="0"/>
              <a:t> 2.0.3 alpha. </a:t>
            </a:r>
          </a:p>
          <a:p>
            <a:pPr marL="0" indent="0">
              <a:buNone/>
            </a:pPr>
            <a:r>
              <a:rPr lang="en-US" sz="1600" b="1" dirty="0"/>
              <a:t> </a:t>
            </a:r>
            <a:r>
              <a:rPr lang="en-US" sz="1600" b="1" dirty="0" smtClean="0"/>
              <a:t>              - </a:t>
            </a:r>
            <a:r>
              <a:rPr lang="en-US" sz="1600" b="1" dirty="0" err="1" smtClean="0"/>
              <a:t>Ambari</a:t>
            </a:r>
            <a:r>
              <a:rPr lang="en-US" sz="1600" b="1" dirty="0" smtClean="0"/>
              <a:t>, Cassandra, Mahout have been added </a:t>
            </a:r>
            <a:endParaRPr lang="en-US" sz="1600" b="1" dirty="0"/>
          </a:p>
        </p:txBody>
      </p:sp>
    </p:spTree>
    <p:extLst>
      <p:ext uri="{BB962C8B-B14F-4D97-AF65-F5344CB8AC3E}">
        <p14:creationId xmlns="" xmlns:p14="http://schemas.microsoft.com/office/powerpoint/2010/main" val="2738343062"/>
      </p:ext>
    </p:extLst>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What is </a:t>
            </a:r>
            <a:r>
              <a:rPr lang="en-US" dirty="0" err="1" smtClean="0">
                <a:latin typeface="Cambria" pitchFamily="18" charset="0"/>
              </a:rPr>
              <a:t>Hadoop</a:t>
            </a:r>
            <a:r>
              <a:rPr lang="en-US" dirty="0" smtClean="0">
                <a:latin typeface="Cambria" pitchFamily="18" charset="0"/>
              </a:rPr>
              <a:t>?</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TextBox 1"/>
          <p:cNvSpPr txBox="1"/>
          <p:nvPr/>
        </p:nvSpPr>
        <p:spPr>
          <a:xfrm>
            <a:off x="-381000" y="1066800"/>
            <a:ext cx="9753600" cy="5262979"/>
          </a:xfrm>
          <a:prstGeom prst="rect">
            <a:avLst/>
          </a:prstGeom>
          <a:noFill/>
        </p:spPr>
        <p:txBody>
          <a:bodyPr wrap="square" rtlCol="0">
            <a:spAutoFit/>
          </a:bodyPr>
          <a:lstStyle/>
          <a:p>
            <a:pPr marL="285750" indent="-285750" algn="l"/>
            <a:endParaRPr lang="en-US" b="1" u="sng" dirty="0" smtClean="0"/>
          </a:p>
          <a:p>
            <a:pPr marL="742950" lvl="1" indent="-285750" algn="l">
              <a:buFont typeface="Arial" panose="020B0604020202020204" pitchFamily="34" charset="0"/>
              <a:buChar char="•"/>
            </a:pPr>
            <a:r>
              <a:rPr lang="en-US" dirty="0" smtClean="0"/>
              <a:t>A</a:t>
            </a:r>
            <a:r>
              <a:rPr lang="en-US" dirty="0" smtClean="0"/>
              <a:t>n </a:t>
            </a:r>
            <a:r>
              <a:rPr lang="en-US" dirty="0"/>
              <a:t>open-source software framework that supports data-intensive distributed applications, licensed under the Apache v2 </a:t>
            </a:r>
            <a:r>
              <a:rPr lang="en-US" dirty="0" smtClean="0"/>
              <a:t>license</a:t>
            </a:r>
            <a:r>
              <a:rPr lang="en-US" dirty="0" smtClean="0"/>
              <a:t>.</a:t>
            </a:r>
            <a:endParaRPr lang="en-US" dirty="0"/>
          </a:p>
          <a:p>
            <a:pPr marL="742950" lvl="1" indent="-285750" algn="l">
              <a:buFont typeface="Arial" panose="020B0604020202020204" pitchFamily="34" charset="0"/>
              <a:buChar char="•"/>
            </a:pPr>
            <a:r>
              <a:rPr lang="en-US" dirty="0" smtClean="0"/>
              <a:t>Abstract and facilitate the storage and processing of large and/or rapidly growing data sets</a:t>
            </a:r>
          </a:p>
          <a:p>
            <a:pPr marL="1200150" lvl="2" indent="-285750" algn="l">
              <a:buFont typeface="Arial" panose="020B0604020202020204" pitchFamily="34" charset="0"/>
              <a:buChar char="•"/>
            </a:pPr>
            <a:r>
              <a:rPr lang="en-US" dirty="0" smtClean="0">
                <a:solidFill>
                  <a:schemeClr val="tx2">
                    <a:lumMod val="50000"/>
                  </a:schemeClr>
                </a:solidFill>
              </a:rPr>
              <a:t>Structured and non-structured data</a:t>
            </a:r>
          </a:p>
          <a:p>
            <a:pPr marL="1200150" lvl="2" indent="-285750" algn="l">
              <a:buFont typeface="Arial" panose="020B0604020202020204" pitchFamily="34" charset="0"/>
              <a:buChar char="•"/>
            </a:pPr>
            <a:r>
              <a:rPr lang="en-US" dirty="0" smtClean="0">
                <a:solidFill>
                  <a:schemeClr val="tx2">
                    <a:lumMod val="50000"/>
                  </a:schemeClr>
                </a:solidFill>
              </a:rPr>
              <a:t>Simple programming </a:t>
            </a:r>
            <a:r>
              <a:rPr lang="en-US" dirty="0" smtClean="0">
                <a:solidFill>
                  <a:schemeClr val="tx2">
                    <a:lumMod val="50000"/>
                  </a:schemeClr>
                </a:solidFill>
              </a:rPr>
              <a:t>models</a:t>
            </a:r>
            <a:endParaRPr lang="en-US" dirty="0" smtClean="0"/>
          </a:p>
          <a:p>
            <a:pPr marL="742950" lvl="1" indent="-285750" algn="l">
              <a:buFont typeface="Arial" panose="020B0604020202020204" pitchFamily="34" charset="0"/>
              <a:buChar char="•"/>
            </a:pPr>
            <a:r>
              <a:rPr lang="en-US" dirty="0" smtClean="0"/>
              <a:t>High </a:t>
            </a:r>
            <a:r>
              <a:rPr lang="en-US" dirty="0"/>
              <a:t>scalability and availability</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a:t>Use commodity </a:t>
            </a:r>
            <a:r>
              <a:rPr lang="en-US" dirty="0" smtClean="0"/>
              <a:t>(cheap!) hardware with little redundancy</a:t>
            </a: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smtClean="0"/>
              <a:t>Fault-tolerance</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smtClean="0"/>
              <a:t>Move computation rather than data</a:t>
            </a:r>
            <a:endParaRPr lang="en-US" dirty="0"/>
          </a:p>
        </p:txBody>
      </p:sp>
    </p:spTree>
    <p:extLst>
      <p:ext uri="{BB962C8B-B14F-4D97-AF65-F5344CB8AC3E}">
        <p14:creationId xmlns="" xmlns:p14="http://schemas.microsoft.com/office/powerpoint/2010/main" val="3762171383"/>
      </p:ext>
    </p:extLst>
  </p:cSld>
  <p:clrMapOvr>
    <a:masterClrMapping/>
  </p:clrMapOvr>
  <p:transition>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Framework Tools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5" name="Picture 2" descr="http://rationalintelligence.com/wp_log/wp-content/uploads/2011/08/Picture20.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4440" y="1371600"/>
            <a:ext cx="7543800" cy="43570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746522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MapReduce</a:t>
            </a:r>
            <a:r>
              <a:rPr lang="en-US" dirty="0" smtClean="0">
                <a:latin typeface="Cambria" pitchFamily="18" charset="0"/>
              </a:rPr>
              <a:t> Engine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6" name="Rectangle 5"/>
          <p:cNvSpPr/>
          <p:nvPr/>
        </p:nvSpPr>
        <p:spPr>
          <a:xfrm>
            <a:off x="457200" y="1447800"/>
            <a:ext cx="8686800" cy="5078313"/>
          </a:xfrm>
          <a:prstGeom prst="rect">
            <a:avLst/>
          </a:prstGeom>
        </p:spPr>
        <p:txBody>
          <a:bodyPr wrap="square">
            <a:spAutoFit/>
          </a:bodyPr>
          <a:lstStyle/>
          <a:p>
            <a:pPr algn="l"/>
            <a:r>
              <a:rPr lang="en-US" sz="2800" dirty="0" smtClean="0"/>
              <a:t>A </a:t>
            </a:r>
            <a:r>
              <a:rPr lang="en-US" sz="2800" dirty="0" err="1" smtClean="0"/>
              <a:t>MapReduce</a:t>
            </a:r>
            <a:r>
              <a:rPr lang="en-US" sz="2800" dirty="0" smtClean="0"/>
              <a:t> </a:t>
            </a:r>
            <a:r>
              <a:rPr lang="en-US" sz="2800" dirty="0" smtClean="0"/>
              <a:t>Process (</a:t>
            </a:r>
            <a:r>
              <a:rPr lang="en-US" sz="2800" dirty="0" err="1" smtClean="0"/>
              <a:t>org.apache.hadoop.mapred</a:t>
            </a:r>
            <a:r>
              <a:rPr lang="en-US" sz="3600" dirty="0" smtClean="0"/>
              <a:t>)</a:t>
            </a:r>
          </a:p>
          <a:p>
            <a:pPr lvl="1" algn="l">
              <a:buFont typeface="Arial" pitchFamily="34" charset="0"/>
              <a:buChar char="•"/>
            </a:pPr>
            <a:r>
              <a:rPr lang="en-US" sz="2400" dirty="0" smtClean="0"/>
              <a:t> </a:t>
            </a:r>
            <a:r>
              <a:rPr lang="en-US" sz="2400" dirty="0" err="1" smtClean="0"/>
              <a:t>JobClient</a:t>
            </a:r>
            <a:endParaRPr lang="en-US" sz="2400" dirty="0" smtClean="0"/>
          </a:p>
          <a:p>
            <a:pPr lvl="2" algn="l">
              <a:buFont typeface="Arial" pitchFamily="34" charset="0"/>
              <a:buChar char="•"/>
            </a:pPr>
            <a:r>
              <a:rPr lang="en-US" sz="2400" dirty="0" smtClean="0"/>
              <a:t>Submit job</a:t>
            </a:r>
          </a:p>
          <a:p>
            <a:pPr lvl="1" algn="l">
              <a:buFont typeface="Arial" pitchFamily="34" charset="0"/>
              <a:buChar char="•"/>
            </a:pPr>
            <a:r>
              <a:rPr lang="en-US" sz="2400" dirty="0" err="1" smtClean="0"/>
              <a:t>JobTracker</a:t>
            </a:r>
            <a:endParaRPr lang="en-US" sz="2400" dirty="0" smtClean="0"/>
          </a:p>
          <a:p>
            <a:pPr lvl="2" algn="l">
              <a:buFont typeface="Arial" pitchFamily="34" charset="0"/>
              <a:buChar char="•"/>
            </a:pPr>
            <a:r>
              <a:rPr lang="en-US" sz="2400" dirty="0" smtClean="0"/>
              <a:t>Manage </a:t>
            </a:r>
            <a:r>
              <a:rPr lang="en-US" sz="2400" dirty="0" smtClean="0"/>
              <a:t>and schedule job, split job into </a:t>
            </a:r>
            <a:r>
              <a:rPr lang="en-US" sz="2400" dirty="0" smtClean="0"/>
              <a:t>tasks; </a:t>
            </a:r>
          </a:p>
          <a:p>
            <a:pPr lvl="2" algn="l">
              <a:buFont typeface="Arial" pitchFamily="34" charset="0"/>
              <a:buChar char="•"/>
            </a:pPr>
            <a:r>
              <a:rPr lang="en-US" sz="2400" dirty="0" smtClean="0"/>
              <a:t> S</a:t>
            </a:r>
            <a:r>
              <a:rPr lang="en-US" sz="2400" dirty="0" smtClean="0"/>
              <a:t>plits </a:t>
            </a:r>
            <a:r>
              <a:rPr lang="en-US" sz="2400" dirty="0" smtClean="0"/>
              <a:t>up data into smaller tasks(“Map”) and sends it to the </a:t>
            </a:r>
            <a:r>
              <a:rPr lang="en-US" sz="2400" dirty="0" err="1" smtClean="0"/>
              <a:t>TaskTracker</a:t>
            </a:r>
            <a:r>
              <a:rPr lang="en-US" sz="2400" dirty="0" smtClean="0"/>
              <a:t> process in each </a:t>
            </a:r>
            <a:r>
              <a:rPr lang="en-US" sz="2400" dirty="0" smtClean="0"/>
              <a:t>node</a:t>
            </a:r>
          </a:p>
          <a:p>
            <a:pPr lvl="1" algn="l">
              <a:buFont typeface="Arial" pitchFamily="34" charset="0"/>
              <a:buChar char="•"/>
            </a:pPr>
            <a:r>
              <a:rPr lang="en-US" sz="2400" dirty="0" err="1" smtClean="0"/>
              <a:t>TaskTracker</a:t>
            </a:r>
            <a:endParaRPr lang="en-US" sz="2400" dirty="0" smtClean="0"/>
          </a:p>
          <a:p>
            <a:pPr lvl="2" algn="l">
              <a:buFont typeface="Arial" pitchFamily="34" charset="0"/>
              <a:buChar char="•"/>
            </a:pPr>
            <a:r>
              <a:rPr lang="en-US" sz="2400" dirty="0" smtClean="0"/>
              <a:t> Start </a:t>
            </a:r>
            <a:r>
              <a:rPr lang="en-US" sz="2400" dirty="0" smtClean="0"/>
              <a:t>and monitor the task </a:t>
            </a:r>
            <a:r>
              <a:rPr lang="en-US" sz="2400" dirty="0" smtClean="0"/>
              <a:t>execution; </a:t>
            </a:r>
          </a:p>
          <a:p>
            <a:pPr lvl="2" algn="l">
              <a:buFont typeface="Arial" pitchFamily="34" charset="0"/>
              <a:buChar char="•"/>
            </a:pPr>
            <a:r>
              <a:rPr lang="en-US" sz="2400" dirty="0" smtClean="0"/>
              <a:t>reports </a:t>
            </a:r>
            <a:r>
              <a:rPr lang="en-US" sz="2400" dirty="0" smtClean="0"/>
              <a:t>back to the </a:t>
            </a:r>
            <a:r>
              <a:rPr lang="en-US" sz="2400" dirty="0" err="1" smtClean="0"/>
              <a:t>JobTracker</a:t>
            </a:r>
            <a:r>
              <a:rPr lang="en-US" sz="2400" dirty="0" smtClean="0"/>
              <a:t> node and reports on job progress, sends data (“Reduce”) or requests new </a:t>
            </a:r>
            <a:r>
              <a:rPr lang="en-US" sz="2400" dirty="0" smtClean="0"/>
              <a:t>jobs</a:t>
            </a:r>
          </a:p>
          <a:p>
            <a:pPr lvl="1" algn="l">
              <a:buFont typeface="Arial" pitchFamily="34" charset="0"/>
              <a:buChar char="•"/>
            </a:pPr>
            <a:r>
              <a:rPr lang="en-US" sz="2400" dirty="0" smtClean="0"/>
              <a:t>Child</a:t>
            </a:r>
          </a:p>
          <a:p>
            <a:pPr lvl="2" algn="l">
              <a:buFont typeface="Arial" pitchFamily="34" charset="0"/>
              <a:buChar char="•"/>
            </a:pPr>
            <a:r>
              <a:rPr lang="en-US" sz="2400" dirty="0" smtClean="0"/>
              <a:t>The </a:t>
            </a:r>
            <a:r>
              <a:rPr lang="en-US" sz="2400" dirty="0" smtClean="0"/>
              <a:t>process that really executes the task</a:t>
            </a:r>
            <a:endParaRPr lang="en-US" sz="2400" dirty="0"/>
          </a:p>
        </p:txBody>
      </p:sp>
    </p:spTree>
    <p:extLst>
      <p:ext uri="{BB962C8B-B14F-4D97-AF65-F5344CB8AC3E}">
        <p14:creationId xmlns="" xmlns:p14="http://schemas.microsoft.com/office/powerpoint/2010/main" val="2918238937"/>
      </p:ext>
    </p:extLst>
  </p:cSld>
  <p:clrMapOvr>
    <a:masterClrMapping/>
  </p:clrMapOvr>
  <p:transition>
    <p:wedg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Hadoop’s</a:t>
            </a:r>
            <a:r>
              <a:rPr lang="en-US" dirty="0" smtClean="0">
                <a:latin typeface="Cambria" pitchFamily="18" charset="0"/>
              </a:rPr>
              <a:t> Architecture: </a:t>
            </a:r>
            <a:r>
              <a:rPr lang="en-US" dirty="0" err="1" smtClean="0">
                <a:latin typeface="Cambria" pitchFamily="18" charset="0"/>
              </a:rPr>
              <a:t>MapReduce</a:t>
            </a:r>
            <a:r>
              <a:rPr lang="en-US" dirty="0" smtClean="0">
                <a:latin typeface="Cambria" pitchFamily="18" charset="0"/>
              </a:rPr>
              <a:t> Engine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6" name="Picture 4"/>
          <p:cNvPicPr/>
          <p:nvPr/>
        </p:nvPicPr>
        <p:blipFill>
          <a:blip r:embed="rId3" cstate="print"/>
          <a:stretch>
            <a:fillRect/>
          </a:stretch>
        </p:blipFill>
        <p:spPr>
          <a:xfrm>
            <a:off x="640080" y="1264920"/>
            <a:ext cx="7589520" cy="5120640"/>
          </a:xfrm>
          <a:prstGeom prst="rect">
            <a:avLst/>
          </a:prstGeom>
        </p:spPr>
      </p:pic>
    </p:spTree>
    <p:extLst>
      <p:ext uri="{BB962C8B-B14F-4D97-AF65-F5344CB8AC3E}">
        <p14:creationId xmlns="" xmlns:p14="http://schemas.microsoft.com/office/powerpoint/2010/main" val="1608394914"/>
      </p:ext>
    </p:extLst>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24000" y="173038"/>
            <a:ext cx="7138988" cy="490537"/>
          </a:xfrm>
        </p:spPr>
        <p:txBody>
          <a:bodyPr/>
          <a:lstStyle/>
          <a:p>
            <a:r>
              <a:rPr lang="en-US" dirty="0" err="1" smtClean="0">
                <a:latin typeface="Cambria" pitchFamily="18" charset="0"/>
              </a:rPr>
              <a:t>Hadoop’s</a:t>
            </a:r>
            <a:r>
              <a:rPr lang="en-US" dirty="0" smtClean="0">
                <a:latin typeface="Cambria" pitchFamily="18" charset="0"/>
              </a:rPr>
              <a:t> </a:t>
            </a:r>
            <a:r>
              <a:rPr lang="en-US" dirty="0" smtClean="0">
                <a:latin typeface="Cambria" pitchFamily="18" charset="0"/>
              </a:rPr>
              <a:t> </a:t>
            </a:r>
            <a:r>
              <a:rPr lang="en-US" dirty="0" err="1" smtClean="0">
                <a:latin typeface="Cambria" pitchFamily="18" charset="0"/>
              </a:rPr>
              <a:t>MapReduce</a:t>
            </a:r>
            <a:r>
              <a:rPr lang="en-US" dirty="0" smtClean="0">
                <a:latin typeface="Cambria" pitchFamily="18" charset="0"/>
              </a:rPr>
              <a:t> Architecture</a:t>
            </a:r>
            <a:endParaRPr lang="en-US" dirty="0">
              <a:latin typeface="Cambria" pitchFamily="18" charset="0"/>
            </a:endParaRPr>
          </a:p>
        </p:txBody>
      </p:sp>
      <p:sp>
        <p:nvSpPr>
          <p:cNvPr id="2" name="Rectangle 1"/>
          <p:cNvSpPr/>
          <p:nvPr/>
        </p:nvSpPr>
        <p:spPr>
          <a:xfrm>
            <a:off x="381000" y="1066800"/>
            <a:ext cx="8458200" cy="5262979"/>
          </a:xfrm>
          <a:prstGeom prst="rect">
            <a:avLst/>
          </a:prstGeom>
        </p:spPr>
        <p:txBody>
          <a:bodyPr wrap="square">
            <a:spAutoFit/>
          </a:bodyPr>
          <a:lstStyle/>
          <a:p>
            <a:pPr marL="285750" indent="-285750" algn="l">
              <a:buSzPct val="100000"/>
              <a:buFont typeface="Arial" panose="020B0604020202020204" pitchFamily="34" charset="0"/>
              <a:buChar char="•"/>
            </a:pPr>
            <a:r>
              <a:rPr lang="en-US" dirty="0"/>
              <a:t>Distributed, with some </a:t>
            </a:r>
            <a:r>
              <a:rPr lang="en-US" dirty="0" smtClean="0"/>
              <a:t>centralization</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Main nodes of cluster are where most of the computational power and storage of the system </a:t>
            </a:r>
            <a:r>
              <a:rPr lang="en-US" dirty="0" smtClean="0"/>
              <a:t>lies</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Main nodes run </a:t>
            </a:r>
            <a:r>
              <a:rPr lang="en-US" dirty="0" err="1"/>
              <a:t>TaskTracker</a:t>
            </a:r>
            <a:r>
              <a:rPr lang="en-US" dirty="0"/>
              <a:t> to accept and reply to </a:t>
            </a:r>
            <a:r>
              <a:rPr lang="en-US" dirty="0" err="1"/>
              <a:t>MapReduce</a:t>
            </a:r>
            <a:r>
              <a:rPr lang="en-US" dirty="0"/>
              <a:t> tasks, </a:t>
            </a:r>
            <a:r>
              <a:rPr lang="en-US" dirty="0" smtClean="0"/>
              <a:t>Main Nodes run </a:t>
            </a:r>
            <a:r>
              <a:rPr lang="en-US" dirty="0" err="1" smtClean="0"/>
              <a:t>DataNode</a:t>
            </a:r>
            <a:r>
              <a:rPr lang="en-US" dirty="0" smtClean="0"/>
              <a:t> </a:t>
            </a:r>
            <a:r>
              <a:rPr lang="en-US" dirty="0"/>
              <a:t>to store needed blocks closely as </a:t>
            </a:r>
            <a:r>
              <a:rPr lang="en-US" dirty="0" smtClean="0"/>
              <a:t>possible</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Central control node runs </a:t>
            </a:r>
            <a:r>
              <a:rPr lang="en-US" dirty="0" err="1"/>
              <a:t>NameNode</a:t>
            </a:r>
            <a:r>
              <a:rPr lang="en-US" dirty="0"/>
              <a:t> to keep track of HDFS directories &amp; files, and </a:t>
            </a:r>
            <a:r>
              <a:rPr lang="en-US" dirty="0" err="1"/>
              <a:t>JobTracker</a:t>
            </a:r>
            <a:r>
              <a:rPr lang="en-US" dirty="0"/>
              <a:t> to dispatch compute tasks to </a:t>
            </a:r>
            <a:r>
              <a:rPr lang="en-US" dirty="0" err="1" smtClean="0"/>
              <a:t>TaskTracker</a:t>
            </a:r>
            <a:endParaRPr lang="en-US" dirty="0" smtClean="0"/>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smtClean="0"/>
              <a:t>Written in Java, also supports Python and Ruby</a:t>
            </a:r>
            <a:endParaRPr lang="en-US" dirty="0"/>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Tree>
    <p:extLst>
      <p:ext uri="{BB962C8B-B14F-4D97-AF65-F5344CB8AC3E}">
        <p14:creationId xmlns="" xmlns:p14="http://schemas.microsoft.com/office/powerpoint/2010/main" val="3110026936"/>
      </p:ext>
    </p:extLst>
  </p:cSld>
  <p:clrMapOvr>
    <a:masterClrMapping/>
  </p:clrMapOvr>
  <p:transition>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24000" y="173038"/>
            <a:ext cx="7138988" cy="490537"/>
          </a:xfrm>
        </p:spPr>
        <p:txBody>
          <a:bodyPr/>
          <a:lstStyle/>
          <a:p>
            <a:r>
              <a:rPr lang="en-US" dirty="0" err="1" smtClean="0">
                <a:latin typeface="Cambria" pitchFamily="18" charset="0"/>
              </a:rPr>
              <a:t>Hadoop’s</a:t>
            </a:r>
            <a:r>
              <a:rPr lang="en-US" dirty="0" smtClean="0">
                <a:latin typeface="Cambria" pitchFamily="18" charset="0"/>
              </a:rPr>
              <a:t> Architecture</a:t>
            </a:r>
            <a:endParaRPr lang="en-US" dirty="0">
              <a:latin typeface="Cambria"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6" name="Picture 2" descr="http://www.atlantbh.com/wp-content/uploads/2012/01/Hadoop-Cluster.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0744" y="1371600"/>
            <a:ext cx="7183705" cy="379326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8069966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Distributed </a:t>
            </a:r>
            <a:r>
              <a:rPr lang="en-US" dirty="0" err="1" smtClean="0">
                <a:latin typeface="Cambria" pitchFamily="18" charset="0"/>
              </a:rPr>
              <a:t>FileSystem</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990600"/>
            <a:ext cx="9144000" cy="4832092"/>
          </a:xfrm>
          <a:prstGeom prst="rect">
            <a:avLst/>
          </a:prstGeom>
        </p:spPr>
        <p:txBody>
          <a:bodyPr wrap="square">
            <a:spAutoFit/>
          </a:bodyPr>
          <a:lstStyle/>
          <a:p>
            <a:pPr marL="285750" indent="-285750" algn="just">
              <a:buSzPct val="100000"/>
            </a:pPr>
            <a:endParaRPr lang="en-US" dirty="0"/>
          </a:p>
          <a:p>
            <a:pPr marL="285750" indent="-285750" algn="just">
              <a:buSzPct val="100000"/>
              <a:buFont typeface="Arial" panose="020B0604020202020204" pitchFamily="34" charset="0"/>
              <a:buChar char="•"/>
            </a:pPr>
            <a:r>
              <a:rPr lang="en-US" dirty="0"/>
              <a:t>Tailored to needs of </a:t>
            </a:r>
            <a:r>
              <a:rPr lang="en-US" dirty="0" err="1"/>
              <a:t>MapReduce</a:t>
            </a:r>
            <a:r>
              <a:rPr lang="en-US" dirty="0"/>
              <a:t> </a:t>
            </a:r>
          </a:p>
          <a:p>
            <a:pPr marL="285750" indent="-285750" algn="just">
              <a:buSzPct val="100000"/>
              <a:buFont typeface="Arial" panose="020B0604020202020204" pitchFamily="34" charset="0"/>
              <a:buChar char="•"/>
            </a:pPr>
            <a:r>
              <a:rPr lang="en-US" dirty="0"/>
              <a:t>Targeted towards many reads of </a:t>
            </a:r>
            <a:r>
              <a:rPr lang="en-US" dirty="0" err="1" smtClean="0"/>
              <a:t>filestreams</a:t>
            </a:r>
            <a:endParaRPr lang="en-US" dirty="0" smtClean="0"/>
          </a:p>
          <a:p>
            <a:pPr marL="742950" lvl="1" indent="-285750" algn="just">
              <a:buSzPct val="100000"/>
              <a:buFont typeface="Arial" panose="020B0604020202020204" pitchFamily="34" charset="0"/>
              <a:buChar char="•"/>
            </a:pPr>
            <a:r>
              <a:rPr lang="en-US" dirty="0" smtClean="0"/>
              <a:t>Writes </a:t>
            </a:r>
            <a:r>
              <a:rPr lang="en-US" dirty="0"/>
              <a:t>are more costly </a:t>
            </a:r>
          </a:p>
          <a:p>
            <a:pPr marL="285750" indent="-285750" algn="just">
              <a:buSzPct val="100000"/>
              <a:buFont typeface="Arial" panose="020B0604020202020204" pitchFamily="34" charset="0"/>
              <a:buChar char="•"/>
            </a:pPr>
            <a:r>
              <a:rPr lang="en-US" dirty="0" smtClean="0"/>
              <a:t>Open Data Format</a:t>
            </a:r>
          </a:p>
          <a:p>
            <a:pPr marL="742950" lvl="1" indent="-285750" algn="just">
              <a:buSzPct val="100000"/>
              <a:buFont typeface="Arial" panose="020B0604020202020204" pitchFamily="34" charset="0"/>
              <a:buChar char="•"/>
            </a:pPr>
            <a:r>
              <a:rPr lang="en-US" dirty="0" smtClean="0"/>
              <a:t>Flexible Schema</a:t>
            </a:r>
          </a:p>
          <a:p>
            <a:pPr marL="742950" lvl="1" indent="-285750" algn="just">
              <a:buSzPct val="100000"/>
              <a:buFont typeface="Arial" panose="020B0604020202020204" pitchFamily="34" charset="0"/>
              <a:buChar char="•"/>
            </a:pPr>
            <a:r>
              <a:rPr lang="en-US" dirty="0" err="1" smtClean="0"/>
              <a:t>Queryable</a:t>
            </a:r>
            <a:r>
              <a:rPr lang="en-US" dirty="0" smtClean="0"/>
              <a:t> </a:t>
            </a:r>
            <a:r>
              <a:rPr lang="en-US" dirty="0" smtClean="0"/>
              <a:t>Database</a:t>
            </a:r>
            <a:endParaRPr lang="en-US" dirty="0" smtClean="0"/>
          </a:p>
          <a:p>
            <a:pPr marL="285750" indent="-285750" algn="just">
              <a:buSzPct val="100000"/>
              <a:buFont typeface="Arial" panose="020B0604020202020204" pitchFamily="34" charset="0"/>
              <a:buChar char="•"/>
            </a:pPr>
            <a:r>
              <a:rPr lang="en-US" dirty="0" smtClean="0"/>
              <a:t>Fault Tolerance</a:t>
            </a:r>
          </a:p>
          <a:p>
            <a:pPr marL="742950" lvl="1" indent="-285750" algn="just">
              <a:buSzPct val="100000"/>
              <a:buFont typeface="Arial" panose="020B0604020202020204" pitchFamily="34" charset="0"/>
              <a:buChar char="•"/>
            </a:pPr>
            <a:r>
              <a:rPr lang="en-US" dirty="0" smtClean="0"/>
              <a:t>High </a:t>
            </a:r>
            <a:r>
              <a:rPr lang="en-US" dirty="0"/>
              <a:t>degree of data replication (3x by </a:t>
            </a:r>
            <a:r>
              <a:rPr lang="en-US" dirty="0" smtClean="0"/>
              <a:t>default)</a:t>
            </a:r>
          </a:p>
          <a:p>
            <a:pPr marL="742950" lvl="1" indent="-285750" algn="just">
              <a:buSzPct val="100000"/>
              <a:buFont typeface="Arial" panose="020B0604020202020204" pitchFamily="34" charset="0"/>
              <a:buChar char="•"/>
            </a:pPr>
            <a:r>
              <a:rPr lang="en-US" dirty="0" smtClean="0"/>
              <a:t>No </a:t>
            </a:r>
            <a:r>
              <a:rPr lang="en-US" dirty="0"/>
              <a:t>need for RAID on normal </a:t>
            </a:r>
            <a:r>
              <a:rPr lang="en-US" dirty="0" smtClean="0"/>
              <a:t>nodes</a:t>
            </a:r>
            <a:endParaRPr lang="en-US" dirty="0"/>
          </a:p>
          <a:p>
            <a:pPr marL="285750" indent="-285750" algn="just">
              <a:buSzPct val="100000"/>
              <a:buFont typeface="Arial" panose="020B0604020202020204" pitchFamily="34" charset="0"/>
              <a:buChar char="•"/>
            </a:pPr>
            <a:r>
              <a:rPr lang="en-US" dirty="0"/>
              <a:t>Large </a:t>
            </a:r>
            <a:r>
              <a:rPr lang="en-US" dirty="0" err="1" smtClean="0"/>
              <a:t>blocksize</a:t>
            </a:r>
            <a:r>
              <a:rPr lang="en-US" dirty="0" smtClean="0"/>
              <a:t> </a:t>
            </a:r>
            <a:r>
              <a:rPr lang="en-US" dirty="0"/>
              <a:t>(64MB</a:t>
            </a:r>
            <a:r>
              <a:rPr lang="en-US" dirty="0" smtClean="0"/>
              <a:t>)</a:t>
            </a:r>
            <a:endParaRPr lang="en-US" dirty="0"/>
          </a:p>
          <a:p>
            <a:pPr marL="285750" indent="-285750" algn="just">
              <a:buSzPct val="100000"/>
              <a:buFont typeface="Arial" panose="020B0604020202020204" pitchFamily="34" charset="0"/>
              <a:buChar char="•"/>
            </a:pPr>
            <a:r>
              <a:rPr lang="en-US" dirty="0"/>
              <a:t>Location awareness of </a:t>
            </a:r>
            <a:r>
              <a:rPr lang="en-US" dirty="0" err="1"/>
              <a:t>DataNodes</a:t>
            </a:r>
            <a:r>
              <a:rPr lang="en-US" dirty="0"/>
              <a:t> in </a:t>
            </a:r>
            <a:r>
              <a:rPr lang="en-US" dirty="0" smtClean="0"/>
              <a:t>network</a:t>
            </a:r>
          </a:p>
          <a:p>
            <a:pPr marL="285750" indent="-285750" algn="just">
              <a:buSzPct val="100000"/>
              <a:buFont typeface="Arial" panose="020B0604020202020204" pitchFamily="34" charset="0"/>
              <a:buChar char="•"/>
            </a:pPr>
            <a:endParaRPr lang="en-US" sz="2000" dirty="0"/>
          </a:p>
        </p:txBody>
      </p:sp>
    </p:spTree>
    <p:extLst>
      <p:ext uri="{BB962C8B-B14F-4D97-AF65-F5344CB8AC3E}">
        <p14:creationId xmlns="" xmlns:p14="http://schemas.microsoft.com/office/powerpoint/2010/main" val="1487482737"/>
      </p:ext>
    </p:extLst>
  </p:cSld>
  <p:clrMapOvr>
    <a:masterClrMapping/>
  </p:clrMapOvr>
  <p:transition>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HDFS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990600"/>
            <a:ext cx="5257800" cy="5632311"/>
          </a:xfrm>
          <a:prstGeom prst="rect">
            <a:avLst/>
          </a:prstGeom>
        </p:spPr>
        <p:txBody>
          <a:bodyPr wrap="square">
            <a:spAutoFit/>
          </a:bodyPr>
          <a:lstStyle/>
          <a:p>
            <a:pPr algn="l">
              <a:buSzPct val="100000"/>
            </a:pPr>
            <a:r>
              <a:rPr lang="en-US" b="1" u="sng" dirty="0" err="1" smtClean="0"/>
              <a:t>NameNode</a:t>
            </a:r>
            <a:r>
              <a:rPr lang="en-US" b="1" u="sng" dirty="0" smtClean="0"/>
              <a:t>:</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Stores metadata for the files, like the directory structure of a typical FS</a:t>
            </a:r>
            <a:r>
              <a:rPr lang="en-US" dirty="0" smtClean="0"/>
              <a:t>.</a:t>
            </a:r>
            <a:endParaRPr lang="en-US" dirty="0"/>
          </a:p>
          <a:p>
            <a:pPr marL="285750" indent="-285750" algn="l">
              <a:buSzPct val="100000"/>
              <a:buFont typeface="Arial" panose="020B0604020202020204" pitchFamily="34" charset="0"/>
              <a:buChar char="•"/>
            </a:pPr>
            <a:r>
              <a:rPr lang="en-US" dirty="0"/>
              <a:t>The server holding the </a:t>
            </a:r>
            <a:r>
              <a:rPr lang="en-US" dirty="0" err="1"/>
              <a:t>NameNode</a:t>
            </a:r>
            <a:r>
              <a:rPr lang="en-US" dirty="0"/>
              <a:t> instance is quite crucial, as there is only one. </a:t>
            </a:r>
          </a:p>
          <a:p>
            <a:pPr marL="285750" indent="-285750" algn="l">
              <a:buSzPct val="100000"/>
              <a:buFont typeface="Arial" panose="020B0604020202020204" pitchFamily="34" charset="0"/>
              <a:buChar char="•"/>
            </a:pPr>
            <a:r>
              <a:rPr lang="en-US" dirty="0"/>
              <a:t>Transaction log for file deletes/adds, etc. Does not use transactions for whole blocks or file-streams, only metadata</a:t>
            </a:r>
            <a:r>
              <a:rPr lang="en-US" dirty="0" smtClean="0"/>
              <a:t>.</a:t>
            </a:r>
            <a:endParaRPr lang="en-US" dirty="0"/>
          </a:p>
          <a:p>
            <a:pPr marL="285750" indent="-285750" algn="l">
              <a:buSzPct val="100000"/>
              <a:buFont typeface="Arial" panose="020B0604020202020204" pitchFamily="34" charset="0"/>
              <a:buChar char="•"/>
            </a:pPr>
            <a:r>
              <a:rPr lang="en-US" dirty="0"/>
              <a:t>Handles creation of more replica blocks when necessary after a </a:t>
            </a:r>
            <a:r>
              <a:rPr lang="en-US" dirty="0" err="1"/>
              <a:t>DataNode</a:t>
            </a:r>
            <a:r>
              <a:rPr lang="en-US" dirty="0"/>
              <a:t> failure</a:t>
            </a:r>
          </a:p>
          <a:p>
            <a:pPr marL="285750" indent="-285750">
              <a:buSzPct val="100000"/>
              <a:buFont typeface="Arial" panose="020B0604020202020204" pitchFamily="34" charset="0"/>
              <a:buChar char="•"/>
            </a:pPr>
            <a:endParaRPr lang="en-US" dirty="0"/>
          </a:p>
        </p:txBody>
      </p:sp>
      <p:sp>
        <p:nvSpPr>
          <p:cNvPr id="6" name="Rectangle 5"/>
          <p:cNvSpPr/>
          <p:nvPr/>
        </p:nvSpPr>
        <p:spPr>
          <a:xfrm>
            <a:off x="5181600" y="1295400"/>
            <a:ext cx="3276600" cy="4524315"/>
          </a:xfrm>
          <a:prstGeom prst="rect">
            <a:avLst/>
          </a:prstGeom>
        </p:spPr>
        <p:txBody>
          <a:bodyPr wrap="square">
            <a:spAutoFit/>
          </a:bodyPr>
          <a:lstStyle/>
          <a:p>
            <a:pPr>
              <a:buSzPct val="100000"/>
            </a:pPr>
            <a:r>
              <a:rPr lang="en-US" b="1" u="sng" dirty="0" err="1" smtClean="0"/>
              <a:t>DataNode</a:t>
            </a:r>
            <a:r>
              <a:rPr lang="en-US" b="1" u="sng" dirty="0" smtClean="0"/>
              <a:t>:</a:t>
            </a:r>
          </a:p>
          <a:p>
            <a:pPr marL="285750" indent="-285750">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Stores the actual data in </a:t>
            </a:r>
            <a:r>
              <a:rPr lang="en-US" dirty="0" smtClean="0"/>
              <a:t>HDFS</a:t>
            </a:r>
            <a:endParaRPr lang="en-US" dirty="0"/>
          </a:p>
          <a:p>
            <a:pPr marL="285750" indent="-285750" algn="l">
              <a:buSzPct val="100000"/>
              <a:buFont typeface="Arial" panose="020B0604020202020204" pitchFamily="34" charset="0"/>
              <a:buChar char="•"/>
            </a:pPr>
            <a:r>
              <a:rPr lang="en-US" dirty="0"/>
              <a:t>Can run on any underlying </a:t>
            </a:r>
            <a:r>
              <a:rPr lang="en-US" dirty="0" err="1"/>
              <a:t>filesystem</a:t>
            </a:r>
            <a:r>
              <a:rPr lang="en-US" dirty="0"/>
              <a:t> (ext3/4, NTFS, etc</a:t>
            </a:r>
            <a:r>
              <a:rPr lang="en-US" dirty="0" smtClean="0"/>
              <a:t>)</a:t>
            </a:r>
            <a:endParaRPr lang="en-US" dirty="0"/>
          </a:p>
          <a:p>
            <a:pPr marL="285750" indent="-285750" algn="l">
              <a:buSzPct val="100000"/>
              <a:buFont typeface="Arial" panose="020B0604020202020204" pitchFamily="34" charset="0"/>
              <a:buChar char="•"/>
            </a:pPr>
            <a:r>
              <a:rPr lang="en-US" dirty="0"/>
              <a:t>Notifies </a:t>
            </a:r>
            <a:r>
              <a:rPr lang="en-US" dirty="0" err="1"/>
              <a:t>NameNode</a:t>
            </a:r>
            <a:r>
              <a:rPr lang="en-US" dirty="0"/>
              <a:t> of what blocks it </a:t>
            </a:r>
            <a:r>
              <a:rPr lang="en-US" dirty="0" smtClean="0"/>
              <a:t>has</a:t>
            </a:r>
            <a:endParaRPr lang="en-US" dirty="0"/>
          </a:p>
          <a:p>
            <a:pPr marL="285750" indent="-285750" algn="l">
              <a:buSzPct val="100000"/>
              <a:buFont typeface="Arial" panose="020B0604020202020204" pitchFamily="34" charset="0"/>
              <a:buChar char="•"/>
            </a:pPr>
            <a:r>
              <a:rPr lang="en-US" dirty="0" err="1"/>
              <a:t>NameNode</a:t>
            </a:r>
            <a:r>
              <a:rPr lang="en-US" dirty="0"/>
              <a:t> replicates blocks 2x in local rack, 1x elsewhere</a:t>
            </a:r>
          </a:p>
        </p:txBody>
      </p:sp>
    </p:spTree>
    <p:extLst>
      <p:ext uri="{BB962C8B-B14F-4D97-AF65-F5344CB8AC3E}">
        <p14:creationId xmlns="" xmlns:p14="http://schemas.microsoft.com/office/powerpoint/2010/main" val="3395222880"/>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fa-IR" dirty="0"/>
          </a:p>
        </p:txBody>
      </p:sp>
      <p:sp>
        <p:nvSpPr>
          <p:cNvPr id="3" name="Content Placeholder 2"/>
          <p:cNvSpPr>
            <a:spLocks noGrp="1"/>
          </p:cNvSpPr>
          <p:nvPr>
            <p:ph idx="1"/>
          </p:nvPr>
        </p:nvSpPr>
        <p:spPr>
          <a:xfrm>
            <a:off x="685800" y="1295400"/>
            <a:ext cx="7848600" cy="4486275"/>
          </a:xfrm>
        </p:spPr>
        <p:txBody>
          <a:bodyPr/>
          <a:lstStyle/>
          <a:p>
            <a:r>
              <a:rPr lang="en-US" b="1" i="1" dirty="0" smtClean="0">
                <a:solidFill>
                  <a:srgbClr val="FF0000"/>
                </a:solidFill>
              </a:rPr>
              <a:t>Cloud  Software as a Service (SaaS): </a:t>
            </a:r>
          </a:p>
          <a:p>
            <a:pPr lvl="1"/>
            <a:r>
              <a:rPr lang="en-US" dirty="0" smtClean="0"/>
              <a:t>The capability provided to the consumer is to use the provider’s applications running on a cloud infrastructure. </a:t>
            </a:r>
          </a:p>
          <a:p>
            <a:pPr lvl="1"/>
            <a:r>
              <a:rPr lang="en-US" dirty="0" smtClean="0"/>
              <a:t>The applications are accessible from various client devices such as a web browser (e.g., web-based email). </a:t>
            </a:r>
          </a:p>
          <a:p>
            <a:pPr lvl="1"/>
            <a:r>
              <a:rPr lang="en-US" dirty="0" smtClean="0"/>
              <a:t>The consumer does not manage or control the underlying cloud infrastructure including network, servers, operating systems, storage,…</a:t>
            </a:r>
          </a:p>
          <a:p>
            <a:pPr lvl="1"/>
            <a:r>
              <a:rPr lang="en-US" b="1" i="1" dirty="0" smtClean="0">
                <a:solidFill>
                  <a:srgbClr val="FF0000"/>
                </a:solidFill>
              </a:rPr>
              <a:t>Examples: Caspio, Google Apps, Salesforce, Nivio, Learn.com.</a:t>
            </a:r>
          </a:p>
          <a:p>
            <a:endParaRPr lang="fa-IR"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5</a:t>
            </a:fld>
            <a:endParaRPr lang="en-US" dirty="0"/>
          </a:p>
        </p:txBody>
      </p:sp>
    </p:spTree>
  </p:cSld>
  <p:clrMapOvr>
    <a:masterClrMapping/>
  </p:clrMapOvr>
  <p:transition>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HDFS</a:t>
            </a:r>
            <a:endParaRPr lang="en-US" dirty="0">
              <a:solidFill>
                <a:schemeClr val="tx1"/>
              </a:solidFill>
            </a:endParaRPr>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1828800"/>
            <a:ext cx="5795898" cy="3484488"/>
          </a:xfrm>
          <a:prstGeom prst="rect">
            <a:avLst/>
          </a:prstGeom>
          <a:noFill/>
          <a:ln>
            <a:noFill/>
          </a:ln>
        </p:spPr>
      </p:pic>
    </p:spTree>
  </p:cSld>
  <p:clrMapOvr>
    <a:masterClrMapping/>
  </p:clrMapOvr>
  <p:transition>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HDFS  Replication</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1219200"/>
            <a:ext cx="4343400" cy="3416320"/>
          </a:xfrm>
          <a:prstGeom prst="rect">
            <a:avLst/>
          </a:prstGeom>
          <a:solidFill>
            <a:schemeClr val="accent2">
              <a:lumMod val="20000"/>
              <a:lumOff val="80000"/>
            </a:schemeClr>
          </a:solidFill>
        </p:spPr>
        <p:txBody>
          <a:bodyPr wrap="square">
            <a:spAutoFit/>
          </a:bodyPr>
          <a:lstStyle/>
          <a:p>
            <a:pPr>
              <a:buSzPct val="100000"/>
            </a:pPr>
            <a:r>
              <a:rPr lang="en-US" b="1" u="sng" dirty="0" smtClean="0"/>
              <a:t>Replication Strategy</a:t>
            </a:r>
            <a:r>
              <a:rPr lang="en-US" b="1" u="sng" dirty="0" smtClean="0"/>
              <a:t>:</a:t>
            </a:r>
            <a:endParaRPr lang="en-US" dirty="0"/>
          </a:p>
          <a:p>
            <a:pPr algn="l">
              <a:buFont typeface="Arial" pitchFamily="34" charset="0"/>
              <a:buChar char="•"/>
            </a:pPr>
            <a:r>
              <a:rPr lang="en-US" dirty="0" smtClean="0"/>
              <a:t>   One </a:t>
            </a:r>
            <a:r>
              <a:rPr lang="en-US" dirty="0" smtClean="0"/>
              <a:t>replica on local </a:t>
            </a:r>
            <a:r>
              <a:rPr lang="en-US" dirty="0" smtClean="0"/>
              <a:t>node</a:t>
            </a:r>
          </a:p>
          <a:p>
            <a:pPr algn="l">
              <a:buFont typeface="Arial" pitchFamily="34" charset="0"/>
              <a:buChar char="•"/>
            </a:pPr>
            <a:r>
              <a:rPr lang="en-US" dirty="0" smtClean="0"/>
              <a:t> </a:t>
            </a:r>
            <a:r>
              <a:rPr lang="en-US" dirty="0" smtClean="0"/>
              <a:t>   Second </a:t>
            </a:r>
            <a:r>
              <a:rPr lang="en-US" dirty="0" smtClean="0"/>
              <a:t>replica on a remote </a:t>
            </a:r>
            <a:r>
              <a:rPr lang="en-US" dirty="0" smtClean="0"/>
              <a:t>rack </a:t>
            </a:r>
          </a:p>
          <a:p>
            <a:pPr algn="l">
              <a:buFont typeface="Arial" pitchFamily="34" charset="0"/>
              <a:buChar char="•"/>
            </a:pPr>
            <a:r>
              <a:rPr lang="en-US" dirty="0" smtClean="0"/>
              <a:t> </a:t>
            </a:r>
            <a:r>
              <a:rPr lang="en-US" dirty="0" smtClean="0"/>
              <a:t>   Third </a:t>
            </a:r>
            <a:r>
              <a:rPr lang="en-US" dirty="0" smtClean="0"/>
              <a:t>replica on same </a:t>
            </a:r>
            <a:r>
              <a:rPr lang="en-US" dirty="0" smtClean="0"/>
              <a:t>remote rack</a:t>
            </a:r>
          </a:p>
          <a:p>
            <a:pPr algn="l">
              <a:buFont typeface="Arial" pitchFamily="34" charset="0"/>
              <a:buChar char="•"/>
            </a:pPr>
            <a:r>
              <a:rPr lang="en-US" dirty="0" smtClean="0"/>
              <a:t> </a:t>
            </a:r>
            <a:r>
              <a:rPr lang="en-US" dirty="0" smtClean="0"/>
              <a:t>  Additional </a:t>
            </a:r>
            <a:r>
              <a:rPr lang="en-US" dirty="0" smtClean="0"/>
              <a:t>replicas are randomly </a:t>
            </a:r>
            <a:r>
              <a:rPr lang="en-US" dirty="0" smtClean="0"/>
              <a:t>placed</a:t>
            </a:r>
            <a:endParaRPr lang="en-US" dirty="0" smtClean="0"/>
          </a:p>
          <a:p>
            <a:pPr algn="l">
              <a:buFont typeface="Arial" pitchFamily="34" charset="0"/>
              <a:buChar char="•"/>
            </a:pPr>
            <a:r>
              <a:rPr lang="en-US" dirty="0" smtClean="0"/>
              <a:t>Clients </a:t>
            </a:r>
            <a:r>
              <a:rPr lang="en-US" dirty="0" smtClean="0"/>
              <a:t>read from nearest </a:t>
            </a:r>
            <a:r>
              <a:rPr lang="en-US" dirty="0" smtClean="0"/>
              <a:t>replica</a:t>
            </a:r>
            <a:endParaRPr lang="en-US" dirty="0" smtClean="0"/>
          </a:p>
        </p:txBody>
      </p:sp>
      <p:sp>
        <p:nvSpPr>
          <p:cNvPr id="7" name="Rectangle 6"/>
          <p:cNvSpPr/>
          <p:nvPr/>
        </p:nvSpPr>
        <p:spPr>
          <a:xfrm>
            <a:off x="4572000" y="1447800"/>
            <a:ext cx="4572000" cy="3016210"/>
          </a:xfrm>
          <a:prstGeom prst="rect">
            <a:avLst/>
          </a:prstGeom>
          <a:solidFill>
            <a:schemeClr val="accent2">
              <a:lumMod val="20000"/>
              <a:lumOff val="80000"/>
            </a:schemeClr>
          </a:solidFill>
        </p:spPr>
        <p:txBody>
          <a:bodyPr wrap="square">
            <a:spAutoFit/>
          </a:bodyPr>
          <a:lstStyle/>
          <a:p>
            <a:r>
              <a:rPr lang="en-US" sz="2000" b="1" u="sng" dirty="0" smtClean="0"/>
              <a:t>Use </a:t>
            </a:r>
            <a:r>
              <a:rPr lang="en-US" sz="2000" b="1" u="sng" dirty="0" smtClean="0"/>
              <a:t>Checksums to validate data – </a:t>
            </a:r>
            <a:r>
              <a:rPr lang="en-US" sz="2000" b="1" u="sng" dirty="0" smtClean="0"/>
              <a:t>CRC32</a:t>
            </a:r>
            <a:endParaRPr lang="en-US" dirty="0" smtClean="0"/>
          </a:p>
          <a:p>
            <a:pPr algn="l">
              <a:buFont typeface="Arial" pitchFamily="34" charset="0"/>
              <a:buChar char="•"/>
            </a:pPr>
            <a:r>
              <a:rPr lang="en-US" dirty="0" smtClean="0"/>
              <a:t>  </a:t>
            </a:r>
            <a:r>
              <a:rPr lang="en-US" sz="1800" dirty="0" smtClean="0"/>
              <a:t>File Creation</a:t>
            </a:r>
          </a:p>
          <a:p>
            <a:pPr lvl="1" algn="l">
              <a:buFont typeface="Arial" pitchFamily="34" charset="0"/>
              <a:buChar char="•"/>
            </a:pPr>
            <a:r>
              <a:rPr lang="en-US" sz="1800" dirty="0" smtClean="0"/>
              <a:t> Client </a:t>
            </a:r>
            <a:r>
              <a:rPr lang="en-US" sz="1800" dirty="0" smtClean="0"/>
              <a:t>computes checksum per 512 </a:t>
            </a:r>
            <a:r>
              <a:rPr lang="en-US" sz="1800" dirty="0" smtClean="0"/>
              <a:t>byte</a:t>
            </a:r>
          </a:p>
          <a:p>
            <a:pPr lvl="1" algn="l">
              <a:buFont typeface="Arial" pitchFamily="34" charset="0"/>
              <a:buChar char="•"/>
            </a:pPr>
            <a:r>
              <a:rPr lang="en-US" sz="1800" dirty="0" smtClean="0"/>
              <a:t> </a:t>
            </a:r>
            <a:r>
              <a:rPr lang="en-US" sz="1800" dirty="0" err="1" smtClean="0"/>
              <a:t>DataNode</a:t>
            </a:r>
            <a:r>
              <a:rPr lang="en-US" sz="1800" dirty="0" smtClean="0"/>
              <a:t> </a:t>
            </a:r>
            <a:r>
              <a:rPr lang="en-US" sz="1800" dirty="0" smtClean="0"/>
              <a:t>stores the </a:t>
            </a:r>
            <a:r>
              <a:rPr lang="en-US" sz="1800" dirty="0" smtClean="0"/>
              <a:t>checksum</a:t>
            </a:r>
          </a:p>
          <a:p>
            <a:pPr algn="l">
              <a:buFont typeface="Arial" pitchFamily="34" charset="0"/>
              <a:buChar char="•"/>
            </a:pPr>
            <a:r>
              <a:rPr lang="en-US" sz="1800" dirty="0" smtClean="0"/>
              <a:t> </a:t>
            </a:r>
            <a:r>
              <a:rPr lang="en-US" sz="1800" dirty="0" smtClean="0"/>
              <a:t> File Access</a:t>
            </a:r>
          </a:p>
          <a:p>
            <a:pPr lvl="1" algn="l">
              <a:buFont typeface="Arial" pitchFamily="34" charset="0"/>
              <a:buChar char="•"/>
            </a:pPr>
            <a:r>
              <a:rPr lang="en-US" sz="1800" dirty="0" smtClean="0"/>
              <a:t> </a:t>
            </a:r>
            <a:r>
              <a:rPr lang="en-US" sz="1800" dirty="0" smtClean="0"/>
              <a:t> Client </a:t>
            </a:r>
            <a:r>
              <a:rPr lang="en-US" sz="1800" dirty="0" smtClean="0"/>
              <a:t>retrieves the data </a:t>
            </a:r>
            <a:r>
              <a:rPr lang="en-US" sz="1800" dirty="0" err="1" smtClean="0"/>
              <a:t>anD</a:t>
            </a:r>
            <a:r>
              <a:rPr lang="en-US" sz="1800" dirty="0" smtClean="0"/>
              <a:t> checksum </a:t>
            </a:r>
            <a:r>
              <a:rPr lang="en-US" sz="1800" dirty="0" smtClean="0"/>
              <a:t>from </a:t>
            </a:r>
            <a:r>
              <a:rPr lang="en-US" sz="1800" dirty="0" err="1" smtClean="0"/>
              <a:t>DataNode</a:t>
            </a:r>
            <a:endParaRPr lang="en-US" sz="1800" dirty="0" smtClean="0"/>
          </a:p>
          <a:p>
            <a:pPr lvl="1" algn="l">
              <a:buFont typeface="Arial" pitchFamily="34" charset="0"/>
              <a:buChar char="•"/>
            </a:pPr>
            <a:r>
              <a:rPr lang="en-US" sz="1800" dirty="0" smtClean="0"/>
              <a:t> </a:t>
            </a:r>
            <a:r>
              <a:rPr lang="en-US" sz="1800" dirty="0" smtClean="0"/>
              <a:t>  If </a:t>
            </a:r>
            <a:r>
              <a:rPr lang="en-US" sz="1800" dirty="0" smtClean="0"/>
              <a:t>validation fails, client tries other </a:t>
            </a:r>
            <a:r>
              <a:rPr lang="en-US" sz="1800" dirty="0" smtClean="0"/>
              <a:t>replicas</a:t>
            </a:r>
            <a:endParaRPr lang="en-US" sz="1600" dirty="0" smtClean="0"/>
          </a:p>
        </p:txBody>
      </p:sp>
      <p:sp>
        <p:nvSpPr>
          <p:cNvPr id="10" name="Rectangle 9"/>
          <p:cNvSpPr/>
          <p:nvPr/>
        </p:nvSpPr>
        <p:spPr>
          <a:xfrm>
            <a:off x="0" y="4953000"/>
            <a:ext cx="9144000" cy="2308324"/>
          </a:xfrm>
          <a:prstGeom prst="rect">
            <a:avLst/>
          </a:prstGeom>
          <a:solidFill>
            <a:schemeClr val="accent2">
              <a:lumMod val="20000"/>
              <a:lumOff val="80000"/>
            </a:schemeClr>
          </a:solidFill>
        </p:spPr>
        <p:txBody>
          <a:bodyPr wrap="square">
            <a:spAutoFit/>
          </a:bodyPr>
          <a:lstStyle/>
          <a:p>
            <a:pPr>
              <a:spcBef>
                <a:spcPts val="0"/>
              </a:spcBef>
              <a:spcAft>
                <a:spcPts val="0"/>
              </a:spcAft>
              <a:buFont typeface="Arial" pitchFamily="34" charset="0"/>
              <a:buChar char="•"/>
            </a:pPr>
            <a:r>
              <a:rPr lang="en-US" dirty="0" smtClean="0"/>
              <a:t>Client </a:t>
            </a:r>
            <a:r>
              <a:rPr lang="en-US" dirty="0" smtClean="0"/>
              <a:t>retrieves a list of </a:t>
            </a:r>
            <a:r>
              <a:rPr lang="en-US" dirty="0" err="1" smtClean="0"/>
              <a:t>DataNodes</a:t>
            </a:r>
            <a:r>
              <a:rPr lang="en-US" dirty="0" smtClean="0"/>
              <a:t> on which to place replicas of a </a:t>
            </a:r>
            <a:r>
              <a:rPr lang="en-US" dirty="0" smtClean="0"/>
              <a:t>block</a:t>
            </a:r>
          </a:p>
          <a:p>
            <a:pPr algn="l">
              <a:spcBef>
                <a:spcPts val="0"/>
              </a:spcBef>
              <a:spcAft>
                <a:spcPts val="0"/>
              </a:spcAft>
              <a:buFont typeface="Arial" pitchFamily="34" charset="0"/>
              <a:buChar char="•"/>
            </a:pPr>
            <a:r>
              <a:rPr lang="en-US" dirty="0" smtClean="0"/>
              <a:t> </a:t>
            </a:r>
            <a:r>
              <a:rPr lang="en-US" dirty="0" smtClean="0"/>
              <a:t>Client </a:t>
            </a:r>
            <a:r>
              <a:rPr lang="en-US" dirty="0" smtClean="0"/>
              <a:t>writes block to the first </a:t>
            </a:r>
            <a:r>
              <a:rPr lang="en-US" dirty="0" err="1" smtClean="0"/>
              <a:t>DataNode</a:t>
            </a:r>
            <a:endParaRPr lang="en-US" dirty="0" smtClean="0"/>
          </a:p>
          <a:p>
            <a:pPr algn="l">
              <a:spcBef>
                <a:spcPts val="0"/>
              </a:spcBef>
              <a:spcAft>
                <a:spcPts val="0"/>
              </a:spcAft>
              <a:buFont typeface="Arial" pitchFamily="34" charset="0"/>
              <a:buChar char="•"/>
            </a:pPr>
            <a:r>
              <a:rPr lang="en-US" dirty="0" smtClean="0"/>
              <a:t>The </a:t>
            </a:r>
            <a:r>
              <a:rPr lang="en-US" dirty="0" smtClean="0"/>
              <a:t>first </a:t>
            </a:r>
            <a:r>
              <a:rPr lang="en-US" dirty="0" err="1" smtClean="0"/>
              <a:t>DataNode</a:t>
            </a:r>
            <a:r>
              <a:rPr lang="en-US" dirty="0" smtClean="0"/>
              <a:t> forwards the data to the next </a:t>
            </a:r>
            <a:r>
              <a:rPr lang="en-US" dirty="0" err="1" smtClean="0"/>
              <a:t>DataNode</a:t>
            </a:r>
            <a:r>
              <a:rPr lang="en-US" dirty="0" smtClean="0"/>
              <a:t> in the </a:t>
            </a:r>
            <a:r>
              <a:rPr lang="en-US" dirty="0" smtClean="0"/>
              <a:t>Pipeline</a:t>
            </a:r>
          </a:p>
          <a:p>
            <a:pPr algn="l">
              <a:spcBef>
                <a:spcPts val="0"/>
              </a:spcBef>
              <a:spcAft>
                <a:spcPts val="0"/>
              </a:spcAft>
              <a:buFont typeface="Arial" pitchFamily="34" charset="0"/>
              <a:buChar char="•"/>
            </a:pPr>
            <a:r>
              <a:rPr lang="en-US" dirty="0" smtClean="0"/>
              <a:t>When </a:t>
            </a:r>
            <a:r>
              <a:rPr lang="en-US" dirty="0" smtClean="0"/>
              <a:t>all replicas are written, the client moves on to write the next block in file</a:t>
            </a:r>
            <a:endParaRPr lang="en-US" dirty="0"/>
          </a:p>
        </p:txBody>
      </p:sp>
    </p:spTree>
    <p:extLst>
      <p:ext uri="{BB962C8B-B14F-4D97-AF65-F5344CB8AC3E}">
        <p14:creationId xmlns="" xmlns:p14="http://schemas.microsoft.com/office/powerpoint/2010/main" val="3395222880"/>
      </p:ext>
    </p:extLst>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609600" y="1295400"/>
            <a:ext cx="4191000" cy="4832092"/>
          </a:xfrm>
          <a:prstGeom prst="rect">
            <a:avLst/>
          </a:prstGeom>
        </p:spPr>
        <p:txBody>
          <a:bodyPr wrap="square">
            <a:spAutoFit/>
          </a:bodyPr>
          <a:lstStyle/>
          <a:p>
            <a:pPr marL="285750" indent="-285750" algn="l">
              <a:buSzPct val="100000"/>
              <a:buFont typeface="Arial" panose="020B0604020202020204" pitchFamily="34" charset="0"/>
              <a:buChar char="•"/>
            </a:pPr>
            <a:r>
              <a:rPr lang="en-US" sz="2000" dirty="0" err="1" smtClean="0"/>
              <a:t>Hadoop</a:t>
            </a:r>
            <a:r>
              <a:rPr lang="en-US" sz="2000" dirty="0" smtClean="0"/>
              <a:t> is in use at most organizations that handle big data: </a:t>
            </a:r>
          </a:p>
          <a:p>
            <a:pPr marL="742950" lvl="1" indent="-285750" algn="l">
              <a:buSzPct val="100000"/>
              <a:buFont typeface="Courier New" pitchFamily="49" charset="0"/>
              <a:buChar char="o"/>
            </a:pPr>
            <a:r>
              <a:rPr lang="en-US" sz="2000" dirty="0" smtClean="0"/>
              <a:t>Yahoo! </a:t>
            </a:r>
            <a:endParaRPr lang="en-US" sz="2000" dirty="0" smtClean="0"/>
          </a:p>
          <a:p>
            <a:pPr marL="1200150" lvl="2" indent="-285750" algn="l">
              <a:buSzPct val="100000"/>
              <a:buFont typeface="Courier New" pitchFamily="49" charset="0"/>
              <a:buChar char="o"/>
            </a:pPr>
            <a:r>
              <a:rPr lang="en-US" sz="2000" dirty="0" smtClean="0"/>
              <a:t>Yahoo!’s Search </a:t>
            </a:r>
            <a:r>
              <a:rPr lang="en-US" sz="2000" dirty="0" err="1" smtClean="0"/>
              <a:t>Webmap</a:t>
            </a:r>
            <a:r>
              <a:rPr lang="en-US" sz="2000" dirty="0" smtClean="0"/>
              <a:t> runs on 10,000 core Linux cluster and powers Yahoo! Web search </a:t>
            </a:r>
          </a:p>
          <a:p>
            <a:pPr marL="742950" lvl="1" indent="-285750" algn="l">
              <a:buSzPct val="100000"/>
              <a:buFont typeface="Courier New" pitchFamily="49" charset="0"/>
              <a:buChar char="o"/>
            </a:pPr>
            <a:endParaRPr lang="en-US" sz="2000" dirty="0" smtClean="0"/>
          </a:p>
          <a:p>
            <a:pPr marL="742950" lvl="1" indent="-285750" algn="l">
              <a:buSzPct val="100000"/>
              <a:buFont typeface="Courier New" pitchFamily="49" charset="0"/>
              <a:buChar char="o"/>
            </a:pPr>
            <a:r>
              <a:rPr lang="en-US" sz="2000" dirty="0" err="1" smtClean="0"/>
              <a:t>Facebook</a:t>
            </a:r>
            <a:endParaRPr lang="en-US" sz="2000" dirty="0" smtClean="0"/>
          </a:p>
          <a:p>
            <a:pPr marL="1200150" lvl="2" indent="-285750" algn="l">
              <a:buSzPct val="100000"/>
              <a:buFont typeface="Courier New" pitchFamily="49" charset="0"/>
              <a:buChar char="o"/>
            </a:pPr>
            <a:r>
              <a:rPr lang="en-US" sz="2000" dirty="0" smtClean="0"/>
              <a:t>FB’s </a:t>
            </a:r>
            <a:r>
              <a:rPr lang="en-US" sz="2000" dirty="0" err="1" smtClean="0"/>
              <a:t>Hadoop</a:t>
            </a:r>
            <a:r>
              <a:rPr lang="en-US" sz="2000" dirty="0" smtClean="0"/>
              <a:t> cluster hosts 100+ PB of data (July, 2012) &amp; growing at ½ PB/day (Nov, 2012</a:t>
            </a:r>
            <a:r>
              <a:rPr lang="en-US" sz="2000" dirty="0" smtClean="0"/>
              <a:t>)</a:t>
            </a:r>
            <a:endParaRPr lang="en-US" sz="2000" dirty="0" smtClean="0"/>
          </a:p>
          <a:p>
            <a:pPr marL="742950" lvl="1" indent="-285750" algn="l">
              <a:buSzPct val="100000"/>
              <a:buFont typeface="Courier New" pitchFamily="49" charset="0"/>
              <a:buChar char="o"/>
            </a:pPr>
            <a:r>
              <a:rPr lang="en-US" sz="2000" dirty="0" smtClean="0"/>
              <a:t>Amazon</a:t>
            </a:r>
          </a:p>
          <a:p>
            <a:pPr marL="742950" lvl="1" indent="-285750" algn="l">
              <a:buSzPct val="100000"/>
              <a:buFont typeface="Courier New" pitchFamily="49" charset="0"/>
              <a:buChar char="o"/>
            </a:pPr>
            <a:r>
              <a:rPr lang="en-US" sz="2000" dirty="0" smtClean="0"/>
              <a:t>Netflix</a:t>
            </a:r>
            <a:endParaRPr lang="en-US" sz="2000" dirty="0" smtClean="0"/>
          </a:p>
        </p:txBody>
      </p:sp>
      <p:sp>
        <p:nvSpPr>
          <p:cNvPr id="6" name="Rectangle 5"/>
          <p:cNvSpPr/>
          <p:nvPr/>
        </p:nvSpPr>
        <p:spPr>
          <a:xfrm>
            <a:off x="4648200" y="1600200"/>
            <a:ext cx="3962400" cy="3416320"/>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Key  Applications</a:t>
            </a:r>
          </a:p>
          <a:p>
            <a:pPr marL="742950" lvl="1" indent="-285750" algn="l">
              <a:buSzPct val="100000"/>
              <a:buFont typeface="Arial" panose="020B0604020202020204" pitchFamily="34" charset="0"/>
              <a:buChar char="•"/>
            </a:pPr>
            <a:r>
              <a:rPr lang="en-US" dirty="0" smtClean="0"/>
              <a:t>Advertisement </a:t>
            </a:r>
            <a:r>
              <a:rPr lang="en-US" dirty="0" smtClean="0"/>
              <a:t>(Mining user behavior to generate recommendations</a:t>
            </a:r>
            <a:r>
              <a:rPr lang="en-US" dirty="0" smtClean="0"/>
              <a:t>)</a:t>
            </a:r>
            <a:endParaRPr lang="en-US" dirty="0"/>
          </a:p>
          <a:p>
            <a:pPr marL="742950" lvl="1" indent="-285750" algn="l">
              <a:buSzPct val="100000"/>
              <a:buFont typeface="Arial" panose="020B0604020202020204" pitchFamily="34" charset="0"/>
              <a:buChar char="•"/>
            </a:pPr>
            <a:r>
              <a:rPr lang="en-US" dirty="0" smtClean="0"/>
              <a:t>Searches (group related documents</a:t>
            </a:r>
            <a:r>
              <a:rPr lang="en-US" dirty="0" smtClean="0"/>
              <a:t>)</a:t>
            </a:r>
            <a:endParaRPr lang="en-US" dirty="0"/>
          </a:p>
          <a:p>
            <a:pPr marL="742950" lvl="1" indent="-285750" algn="l">
              <a:buSzPct val="100000"/>
              <a:buFont typeface="Arial" panose="020B0604020202020204" pitchFamily="34" charset="0"/>
              <a:buChar char="•"/>
            </a:pPr>
            <a:r>
              <a:rPr lang="en-US" dirty="0" smtClean="0"/>
              <a:t>Security (search for uncommon patterns)</a:t>
            </a:r>
            <a:endParaRPr lang="en-US" dirty="0"/>
          </a:p>
        </p:txBody>
      </p:sp>
    </p:spTree>
    <p:extLst>
      <p:ext uri="{BB962C8B-B14F-4D97-AF65-F5344CB8AC3E}">
        <p14:creationId xmlns="" xmlns:p14="http://schemas.microsoft.com/office/powerpoint/2010/main" val="2502459763"/>
      </p:ext>
    </p:extLst>
  </p:cSld>
  <p:clrMapOvr>
    <a:masterClrMapping/>
  </p:clrMapOvr>
  <p:transition>
    <p:wedg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990600" y="1676400"/>
            <a:ext cx="6629400" cy="4154984"/>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Non-</a:t>
            </a:r>
            <a:r>
              <a:rPr lang="en-US" dirty="0" err="1" smtClean="0"/>
              <a:t>realtime</a:t>
            </a:r>
            <a:r>
              <a:rPr lang="en-US" dirty="0" smtClean="0"/>
              <a:t> large dataset computing: </a:t>
            </a:r>
            <a:endParaRPr lang="en-US" dirty="0"/>
          </a:p>
          <a:p>
            <a:pPr marL="285750" indent="-285750" algn="l">
              <a:buSzPct val="100000"/>
              <a:buFont typeface="Arial" panose="020B0604020202020204" pitchFamily="34" charset="0"/>
              <a:buChar char="•"/>
            </a:pPr>
            <a:endParaRPr lang="en-US" dirty="0"/>
          </a:p>
          <a:p>
            <a:pPr marL="742950" lvl="1" indent="-285750" algn="l">
              <a:buSzPct val="100000"/>
              <a:buFont typeface="Courier New" pitchFamily="49" charset="0"/>
              <a:buChar char="o"/>
            </a:pPr>
            <a:r>
              <a:rPr lang="en-US" dirty="0" smtClean="0"/>
              <a:t>NY Times was dynamically generating PDFs of articles from 1851-1922</a:t>
            </a:r>
          </a:p>
          <a:p>
            <a:pPr marL="742950" lvl="1" indent="-285750" algn="l">
              <a:buSzPct val="100000"/>
              <a:buFont typeface="Courier New" pitchFamily="49" charset="0"/>
              <a:buChar char="o"/>
            </a:pPr>
            <a:endParaRPr lang="en-US" dirty="0"/>
          </a:p>
          <a:p>
            <a:pPr marL="742950" lvl="1" indent="-285750" algn="l">
              <a:buSzPct val="100000"/>
              <a:buFont typeface="Courier New" pitchFamily="49" charset="0"/>
              <a:buChar char="o"/>
            </a:pPr>
            <a:r>
              <a:rPr lang="en-US" dirty="0"/>
              <a:t>W</a:t>
            </a:r>
            <a:r>
              <a:rPr lang="en-US" dirty="0" smtClean="0"/>
              <a:t>anted to pre-generate &amp; statically serve articles to improve performance</a:t>
            </a:r>
          </a:p>
          <a:p>
            <a:pPr marL="285750" indent="-285750" algn="l">
              <a:buSzPct val="100000"/>
              <a:buFont typeface="Courier New" pitchFamily="49" charset="0"/>
              <a:buChar char="o"/>
            </a:pPr>
            <a:endParaRPr lang="en-US" dirty="0"/>
          </a:p>
          <a:p>
            <a:pPr marL="742950" lvl="1" indent="-285750" algn="l">
              <a:buSzPct val="100000"/>
              <a:buFont typeface="Courier New" pitchFamily="49" charset="0"/>
              <a:buChar char="o"/>
            </a:pPr>
            <a:r>
              <a:rPr lang="en-US" dirty="0" smtClean="0"/>
              <a:t>Using </a:t>
            </a:r>
            <a:r>
              <a:rPr lang="en-US" dirty="0" err="1" smtClean="0"/>
              <a:t>Hadoop</a:t>
            </a:r>
            <a:r>
              <a:rPr lang="en-US" dirty="0" smtClean="0"/>
              <a:t> + </a:t>
            </a:r>
            <a:r>
              <a:rPr lang="en-US" dirty="0" err="1" smtClean="0"/>
              <a:t>MapReduce</a:t>
            </a:r>
            <a:r>
              <a:rPr lang="en-US" dirty="0" smtClean="0"/>
              <a:t> running on EC2 / S3, converted 4TB of TIFFs into 11 million PDF articles in 24 </a:t>
            </a:r>
            <a:r>
              <a:rPr lang="en-US" dirty="0" err="1" smtClean="0"/>
              <a:t>hrs</a:t>
            </a:r>
            <a:endParaRPr lang="en-US" dirty="0" smtClean="0"/>
          </a:p>
        </p:txBody>
      </p:sp>
    </p:spTree>
    <p:extLst>
      <p:ext uri="{BB962C8B-B14F-4D97-AF65-F5344CB8AC3E}">
        <p14:creationId xmlns="" xmlns:p14="http://schemas.microsoft.com/office/powerpoint/2010/main" val="4052521589"/>
      </p:ext>
    </p:extLst>
  </p:cSld>
  <p:clrMapOvr>
    <a:masterClrMapping/>
  </p:clrMapOvr>
  <p:transition>
    <p:wedg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 Usage: </a:t>
            </a:r>
            <a:r>
              <a:rPr lang="en-US" dirty="0" smtClean="0">
                <a:latin typeface="Cambria" pitchFamily="18" charset="0"/>
              </a:rPr>
              <a:t>Facebook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304800" y="1676400"/>
            <a:ext cx="4648200" cy="4524315"/>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Design requirements: </a:t>
            </a:r>
          </a:p>
          <a:p>
            <a:pPr marL="742950" lvl="1" indent="-285750" algn="l">
              <a:buSzPct val="100000"/>
              <a:buFont typeface="Courier New" pitchFamily="49" charset="0"/>
              <a:buChar char="o"/>
            </a:pPr>
            <a:r>
              <a:rPr lang="en-US" dirty="0" smtClean="0"/>
              <a:t>Integrate display of email, SMS and chat messages between pairs and groups of </a:t>
            </a:r>
            <a:r>
              <a:rPr lang="en-US" dirty="0" smtClean="0"/>
              <a:t>users</a:t>
            </a:r>
            <a:endParaRPr lang="en-US" dirty="0" smtClean="0"/>
          </a:p>
          <a:p>
            <a:pPr marL="742950" lvl="1" indent="-285750" algn="l">
              <a:buSzPct val="100000"/>
              <a:buFont typeface="Courier New" pitchFamily="49" charset="0"/>
              <a:buChar char="o"/>
            </a:pPr>
            <a:r>
              <a:rPr lang="en-US" dirty="0" smtClean="0"/>
              <a:t>Strong control over who users receive messages </a:t>
            </a:r>
            <a:r>
              <a:rPr lang="en-US" dirty="0" smtClean="0"/>
              <a:t>from</a:t>
            </a:r>
            <a:endParaRPr lang="en-US" dirty="0" smtClean="0"/>
          </a:p>
          <a:p>
            <a:pPr marL="742950" lvl="1" indent="-285750" algn="l">
              <a:buSzPct val="100000"/>
              <a:buFont typeface="Courier New" pitchFamily="49" charset="0"/>
              <a:buChar char="o"/>
            </a:pPr>
            <a:r>
              <a:rPr lang="en-US" dirty="0" smtClean="0"/>
              <a:t>Suited for production use between 500 million people immediately after launch </a:t>
            </a:r>
          </a:p>
          <a:p>
            <a:pPr marL="742950" lvl="1" indent="-285750" algn="l">
              <a:buSzPct val="100000"/>
              <a:buFont typeface="Courier New" pitchFamily="49" charset="0"/>
              <a:buChar char="o"/>
            </a:pPr>
            <a:r>
              <a:rPr lang="en-US" dirty="0" smtClean="0"/>
              <a:t>Stringent latency &amp; uptime requirements</a:t>
            </a:r>
          </a:p>
        </p:txBody>
      </p:sp>
      <p:pic>
        <p:nvPicPr>
          <p:cNvPr id="1026" name="Picture 2" descr="http://news.cnet.com/i/bto/20080407/popout_window_540x482.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r="9630" b="12033"/>
          <a:stretch/>
        </p:blipFill>
        <p:spPr bwMode="auto">
          <a:xfrm>
            <a:off x="5105400" y="1673352"/>
            <a:ext cx="3858883" cy="3352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5683506"/>
      </p:ext>
    </p:extLst>
  </p:cSld>
  <p:clrMapOvr>
    <a:masterClrMapping/>
  </p:clrMapOvr>
  <p:transition>
    <p:wedg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5295900" y="1219200"/>
            <a:ext cx="3773781" cy="4524315"/>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System </a:t>
            </a:r>
            <a:r>
              <a:rPr lang="en-US" dirty="0" smtClean="0"/>
              <a:t>requirements</a:t>
            </a:r>
            <a:endParaRPr lang="en-US" dirty="0" smtClean="0"/>
          </a:p>
          <a:p>
            <a:pPr marL="742950" lvl="1" indent="-285750" algn="l">
              <a:buSzPct val="100000"/>
              <a:buFont typeface="Courier New" pitchFamily="49" charset="0"/>
              <a:buChar char="o"/>
            </a:pPr>
            <a:r>
              <a:rPr lang="en-US" dirty="0" smtClean="0"/>
              <a:t>High write throughput </a:t>
            </a:r>
          </a:p>
          <a:p>
            <a:pPr marL="742950" lvl="1" indent="-285750" algn="l">
              <a:buSzPct val="100000"/>
              <a:buFont typeface="Courier New" pitchFamily="49" charset="0"/>
              <a:buChar char="o"/>
            </a:pPr>
            <a:r>
              <a:rPr lang="en-US" dirty="0" smtClean="0"/>
              <a:t>Cheap, elastic </a:t>
            </a:r>
            <a:r>
              <a:rPr lang="en-US" dirty="0" smtClean="0"/>
              <a:t>storage</a:t>
            </a:r>
          </a:p>
          <a:p>
            <a:pPr marL="742950" lvl="1" indent="-285750" algn="l">
              <a:buSzPct val="100000"/>
              <a:buFont typeface="Courier New" pitchFamily="49" charset="0"/>
              <a:buChar char="o"/>
            </a:pPr>
            <a:r>
              <a:rPr lang="en-US" dirty="0" smtClean="0"/>
              <a:t>Low </a:t>
            </a:r>
            <a:r>
              <a:rPr lang="en-US" dirty="0" smtClean="0"/>
              <a:t>latency</a:t>
            </a:r>
            <a:endParaRPr lang="en-US" dirty="0"/>
          </a:p>
          <a:p>
            <a:pPr marL="742950" lvl="1" indent="-285750" algn="l">
              <a:buSzPct val="100000"/>
              <a:buFont typeface="Courier New" pitchFamily="49" charset="0"/>
              <a:buChar char="o"/>
            </a:pPr>
            <a:r>
              <a:rPr lang="en-US" dirty="0" smtClean="0"/>
              <a:t>High consistency (within a single data center good enough) </a:t>
            </a:r>
          </a:p>
          <a:p>
            <a:pPr marL="742950" lvl="1" indent="-285750" algn="l">
              <a:buSzPct val="100000"/>
              <a:buFont typeface="Courier New" pitchFamily="49" charset="0"/>
              <a:buChar char="o"/>
            </a:pPr>
            <a:endParaRPr lang="en-US" dirty="0" smtClean="0"/>
          </a:p>
          <a:p>
            <a:pPr marL="742950" lvl="1" indent="-285750" algn="l">
              <a:buSzPct val="100000"/>
              <a:buFont typeface="Courier New" pitchFamily="49" charset="0"/>
              <a:buChar char="o"/>
            </a:pPr>
            <a:r>
              <a:rPr lang="en-US" dirty="0" smtClean="0"/>
              <a:t>Disk-efficient sequential and random read performance</a:t>
            </a:r>
          </a:p>
          <a:p>
            <a:pPr marL="742950" lvl="1" indent="-285750" algn="l">
              <a:buSzPct val="100000"/>
            </a:pPr>
            <a:endParaRPr lang="en-US" dirty="0"/>
          </a:p>
        </p:txBody>
      </p:sp>
      <p:pic>
        <p:nvPicPr>
          <p:cNvPr id="2050" name="Picture 2" descr="http://www.digitaltrends.com/wp-content/uploads/2012/05/Facebook-Messenger-Read-Receipts.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187157"/>
            <a:ext cx="4467725" cy="32992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97306045"/>
      </p:ext>
    </p:extLst>
  </p:cSld>
  <p:clrMapOvr>
    <a:masterClrMapping/>
  </p:clrMapOvr>
  <p:transition>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533400" y="1371600"/>
            <a:ext cx="7277100" cy="4893647"/>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Classic </a:t>
            </a:r>
            <a:r>
              <a:rPr lang="en-US" dirty="0" smtClean="0"/>
              <a:t>alternatives</a:t>
            </a:r>
            <a:endParaRPr lang="en-US" dirty="0"/>
          </a:p>
          <a:p>
            <a:pPr marL="742950" lvl="1" indent="-285750" algn="l">
              <a:buSzPct val="100000"/>
              <a:buFont typeface="Courier New" pitchFamily="49" charset="0"/>
              <a:buChar char="o"/>
            </a:pPr>
            <a:r>
              <a:rPr lang="en-US" dirty="0"/>
              <a:t>These requirements typically met using large MySQL cluster &amp; caching tiers using </a:t>
            </a:r>
            <a:r>
              <a:rPr lang="en-US" dirty="0" err="1" smtClean="0"/>
              <a:t>Memcache</a:t>
            </a:r>
            <a:endParaRPr lang="en-US" dirty="0"/>
          </a:p>
          <a:p>
            <a:pPr marL="742950" lvl="1" indent="-285750" algn="l">
              <a:buSzPct val="100000"/>
              <a:buFont typeface="Courier New" pitchFamily="49" charset="0"/>
              <a:buChar char="o"/>
            </a:pPr>
            <a:r>
              <a:rPr lang="en-US" dirty="0"/>
              <a:t>Content on HDFS could be loaded into MySQL or </a:t>
            </a:r>
            <a:r>
              <a:rPr lang="en-US" dirty="0" err="1"/>
              <a:t>Memcached</a:t>
            </a:r>
            <a:r>
              <a:rPr lang="en-US" dirty="0"/>
              <a:t> if needed by web tier</a:t>
            </a:r>
          </a:p>
          <a:p>
            <a:pPr marL="742950" lvl="1"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Problems with previous </a:t>
            </a:r>
            <a:r>
              <a:rPr lang="en-US" dirty="0" smtClean="0"/>
              <a:t>solutions</a:t>
            </a:r>
            <a:endParaRPr lang="en-US" dirty="0"/>
          </a:p>
          <a:p>
            <a:pPr marL="742950" lvl="1" indent="-285750" algn="l">
              <a:buSzPct val="100000"/>
              <a:buFont typeface="Courier New" pitchFamily="49" charset="0"/>
              <a:buChar char="o"/>
            </a:pPr>
            <a:r>
              <a:rPr lang="en-US" dirty="0"/>
              <a:t>MySQL has low random write </a:t>
            </a:r>
            <a:r>
              <a:rPr lang="en-US" dirty="0" smtClean="0"/>
              <a:t>throughput… BIG problem for messaging</a:t>
            </a:r>
            <a:r>
              <a:rPr lang="en-US" dirty="0" smtClean="0"/>
              <a:t>!</a:t>
            </a:r>
            <a:endParaRPr lang="en-US" dirty="0"/>
          </a:p>
          <a:p>
            <a:pPr marL="742950" lvl="1" indent="-285750" algn="l">
              <a:buSzPct val="100000"/>
              <a:buFont typeface="Courier New" pitchFamily="49" charset="0"/>
              <a:buChar char="o"/>
            </a:pPr>
            <a:r>
              <a:rPr lang="en-US" dirty="0"/>
              <a:t>Difficult to scale MySQL clusters rapidly while maintaining </a:t>
            </a:r>
            <a:r>
              <a:rPr lang="en-US" dirty="0" smtClean="0"/>
              <a:t>performance</a:t>
            </a:r>
            <a:endParaRPr lang="en-US" dirty="0"/>
          </a:p>
          <a:p>
            <a:pPr marL="742950" lvl="1" indent="-285750" algn="l">
              <a:buSzPct val="100000"/>
              <a:buFont typeface="Courier New" pitchFamily="49" charset="0"/>
              <a:buChar char="o"/>
            </a:pPr>
            <a:r>
              <a:rPr lang="en-US" dirty="0"/>
              <a:t>MySQL clusters have high management overhead, require more expensive hardware </a:t>
            </a:r>
          </a:p>
        </p:txBody>
      </p:sp>
    </p:spTree>
    <p:extLst>
      <p:ext uri="{BB962C8B-B14F-4D97-AF65-F5344CB8AC3E}">
        <p14:creationId xmlns="" xmlns:p14="http://schemas.microsoft.com/office/powerpoint/2010/main" val="941691253"/>
      </p:ext>
    </p:extLst>
  </p:cSld>
  <p:clrMapOvr>
    <a:masterClrMapping/>
  </p:clrMapOvr>
  <p:transition>
    <p:wedg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838200" y="1295400"/>
            <a:ext cx="7277100" cy="5262979"/>
          </a:xfrm>
          <a:prstGeom prst="rect">
            <a:avLst/>
          </a:prstGeom>
        </p:spPr>
        <p:txBody>
          <a:bodyPr wrap="square">
            <a:spAutoFit/>
          </a:bodyPr>
          <a:lstStyle/>
          <a:p>
            <a:pPr marL="285750" indent="-285750" algn="l">
              <a:buSzPct val="100000"/>
              <a:buFont typeface="Arial" panose="020B0604020202020204" pitchFamily="34" charset="0"/>
              <a:buChar char="•"/>
            </a:pPr>
            <a:r>
              <a:rPr lang="en-US" dirty="0" err="1" smtClean="0"/>
              <a:t>Facebook’s</a:t>
            </a:r>
            <a:r>
              <a:rPr lang="en-US" dirty="0" smtClean="0"/>
              <a:t> </a:t>
            </a:r>
            <a:r>
              <a:rPr lang="en-US" dirty="0" smtClean="0"/>
              <a:t>solution</a:t>
            </a:r>
            <a:endParaRPr lang="en-US" dirty="0"/>
          </a:p>
          <a:p>
            <a:pPr marL="742950" lvl="1" indent="-285750" algn="l">
              <a:buSzPct val="100000"/>
              <a:buFont typeface="Courier New" pitchFamily="49" charset="0"/>
              <a:buChar char="o"/>
            </a:pPr>
            <a:r>
              <a:rPr lang="en-US" dirty="0" err="1" smtClean="0"/>
              <a:t>Hadoop</a:t>
            </a:r>
            <a:r>
              <a:rPr lang="en-US" dirty="0" smtClean="0"/>
              <a:t> + </a:t>
            </a:r>
            <a:r>
              <a:rPr lang="en-US" dirty="0" err="1" smtClean="0"/>
              <a:t>HBase</a:t>
            </a:r>
            <a:r>
              <a:rPr lang="en-US" dirty="0" smtClean="0"/>
              <a:t> as </a:t>
            </a:r>
            <a:r>
              <a:rPr lang="en-US" dirty="0" smtClean="0"/>
              <a:t>foundations</a:t>
            </a:r>
            <a:endParaRPr lang="en-US" dirty="0"/>
          </a:p>
          <a:p>
            <a:pPr marL="742950" lvl="1" indent="-285750" algn="l">
              <a:buSzPct val="100000"/>
              <a:buFont typeface="Courier New" pitchFamily="49" charset="0"/>
              <a:buChar char="o"/>
            </a:pPr>
            <a:r>
              <a:rPr lang="en-US" dirty="0" smtClean="0"/>
              <a:t>Improve &amp; adapt HDFS and </a:t>
            </a:r>
            <a:r>
              <a:rPr lang="en-US" dirty="0" err="1" smtClean="0"/>
              <a:t>HBase</a:t>
            </a:r>
            <a:r>
              <a:rPr lang="en-US" dirty="0" smtClean="0"/>
              <a:t> to scale to FB’s workload and operational </a:t>
            </a:r>
            <a:r>
              <a:rPr lang="en-US" dirty="0" smtClean="0"/>
              <a:t>considerations</a:t>
            </a:r>
            <a:endParaRPr lang="en-US" dirty="0"/>
          </a:p>
          <a:p>
            <a:pPr marL="1200150" lvl="2" indent="-285750" algn="l">
              <a:buSzPct val="100000"/>
              <a:buFont typeface="Wingdings" pitchFamily="2" charset="2"/>
              <a:buChar char="§"/>
            </a:pPr>
            <a:r>
              <a:rPr lang="en-US" dirty="0" smtClean="0"/>
              <a:t>Major concern was availability: </a:t>
            </a:r>
            <a:r>
              <a:rPr lang="en-US" dirty="0" err="1" smtClean="0"/>
              <a:t>NameNode</a:t>
            </a:r>
            <a:r>
              <a:rPr lang="en-US" dirty="0" smtClean="0"/>
              <a:t> is SPOF &amp; failover times are at least 20 minutes </a:t>
            </a:r>
            <a:endParaRPr lang="en-US" dirty="0"/>
          </a:p>
          <a:p>
            <a:pPr marL="1200150" lvl="2" indent="-285750" algn="l">
              <a:buSzPct val="100000"/>
              <a:buFont typeface="Wingdings" pitchFamily="2" charset="2"/>
              <a:buChar char="§"/>
            </a:pPr>
            <a:r>
              <a:rPr lang="en-US" dirty="0" smtClean="0"/>
              <a:t>Proprietary “</a:t>
            </a:r>
            <a:r>
              <a:rPr lang="en-US" dirty="0" err="1" smtClean="0"/>
              <a:t>AvatarNode</a:t>
            </a:r>
            <a:r>
              <a:rPr lang="en-US" dirty="0" smtClean="0"/>
              <a:t>”: eliminates SPOF, makes HDFS safe to deploy even with 24/7 uptime </a:t>
            </a:r>
            <a:r>
              <a:rPr lang="en-US" dirty="0" smtClean="0"/>
              <a:t>requirement</a:t>
            </a:r>
            <a:endParaRPr lang="en-US" dirty="0"/>
          </a:p>
          <a:p>
            <a:pPr marL="1200150" lvl="2" indent="-285750" algn="l">
              <a:buSzPct val="100000"/>
              <a:buFont typeface="Wingdings" pitchFamily="2" charset="2"/>
              <a:buChar char="§"/>
            </a:pPr>
            <a:r>
              <a:rPr lang="en-US" dirty="0" smtClean="0"/>
              <a:t>Performance improvements for </a:t>
            </a:r>
            <a:r>
              <a:rPr lang="en-US" dirty="0" err="1" smtClean="0"/>
              <a:t>realtime</a:t>
            </a:r>
            <a:r>
              <a:rPr lang="en-US" dirty="0" smtClean="0"/>
              <a:t> workload: RPC timeout. Rather fail fast and try a different </a:t>
            </a:r>
            <a:r>
              <a:rPr lang="en-US" dirty="0" err="1" smtClean="0"/>
              <a:t>DataNode</a:t>
            </a:r>
            <a:endParaRPr lang="en-US" dirty="0" smtClean="0"/>
          </a:p>
          <a:p>
            <a:pPr marL="1200150" lvl="2" indent="-285750">
              <a:buSzPct val="100000"/>
              <a:buFont typeface="Arial" panose="020B0604020202020204" pitchFamily="34" charset="0"/>
              <a:buChar char="•"/>
            </a:pPr>
            <a:endParaRPr lang="en-US" dirty="0" smtClean="0"/>
          </a:p>
          <a:p>
            <a:pPr marL="1200150" lvl="2" indent="-285750">
              <a:buSzPct val="100000"/>
              <a:buFont typeface="Arial" panose="020B0604020202020204" pitchFamily="34" charset="0"/>
              <a:buChar char="•"/>
            </a:pPr>
            <a:endParaRPr lang="en-US" dirty="0"/>
          </a:p>
        </p:txBody>
      </p:sp>
    </p:spTree>
    <p:extLst>
      <p:ext uri="{BB962C8B-B14F-4D97-AF65-F5344CB8AC3E}">
        <p14:creationId xmlns="" xmlns:p14="http://schemas.microsoft.com/office/powerpoint/2010/main" val="990296412"/>
      </p:ext>
    </p:extLst>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58</a:t>
            </a:fld>
            <a:endParaRPr lang="es-ES" dirty="0"/>
          </a:p>
        </p:txBody>
      </p:sp>
      <p:sp>
        <p:nvSpPr>
          <p:cNvPr id="24" name="Title 1"/>
          <p:cNvSpPr txBox="1">
            <a:spLocks/>
          </p:cNvSpPr>
          <p:nvPr/>
        </p:nvSpPr>
        <p:spPr>
          <a:xfrm>
            <a:off x="838200" y="0"/>
            <a:ext cx="6500811" cy="5334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3200" b="1" dirty="0" smtClean="0">
                <a:solidFill>
                  <a:schemeClr val="tx1"/>
                </a:solidFill>
                <a:latin typeface="Constantia" pitchFamily="18" charset="0"/>
              </a:rPr>
              <a:t>Cloud Computing for Mobile </a:t>
            </a:r>
          </a:p>
          <a:p>
            <a:pPr algn="l"/>
            <a:r>
              <a:rPr lang="en-US" sz="3200" b="1" dirty="0" smtClean="0">
                <a:solidFill>
                  <a:schemeClr val="tx1"/>
                </a:solidFill>
                <a:latin typeface="Constantia" pitchFamily="18" charset="0"/>
              </a:rPr>
              <a:t>and Pervasive  Applications  </a:t>
            </a:r>
            <a:endParaRPr lang="en-US" sz="3200" b="1" dirty="0">
              <a:solidFill>
                <a:schemeClr val="tx1"/>
              </a:solidFill>
              <a:latin typeface="Constantia" pitchFamily="18" charset="0"/>
            </a:endParaRPr>
          </a:p>
          <a:p>
            <a:pPr algn="l"/>
            <a:endParaRPr lang="en-US" sz="3200" b="1" dirty="0">
              <a:latin typeface="Constantia" pitchFamily="18" charset="0"/>
            </a:endParaRPr>
          </a:p>
        </p:txBody>
      </p:sp>
      <p:grpSp>
        <p:nvGrpSpPr>
          <p:cNvPr id="3" name="Group 25"/>
          <p:cNvGrpSpPr/>
          <p:nvPr/>
        </p:nvGrpSpPr>
        <p:grpSpPr>
          <a:xfrm>
            <a:off x="4876395" y="1835895"/>
            <a:ext cx="3512029" cy="2817241"/>
            <a:chOff x="1066800" y="1905000"/>
            <a:chExt cx="3581400" cy="2835349"/>
          </a:xfrm>
        </p:grpSpPr>
        <p:pic>
          <p:nvPicPr>
            <p:cNvPr id="28" name="Picture 27" descr="http://assets.bizjournals.com/cms_media/seattle/2010/08/emarketer.jpg?site=techflash.co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905000"/>
              <a:ext cx="3581400" cy="2835349"/>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
          <p:nvSpPr>
            <p:cNvPr id="29" name="TextBox 28"/>
            <p:cNvSpPr txBox="1"/>
            <p:nvPr/>
          </p:nvSpPr>
          <p:spPr>
            <a:xfrm>
              <a:off x="1204042" y="2286000"/>
              <a:ext cx="1653456" cy="557559"/>
            </a:xfrm>
            <a:prstGeom prst="rect">
              <a:avLst/>
            </a:prstGeom>
            <a:noFill/>
            <a:ln>
              <a:solidFill>
                <a:schemeClr val="tx1"/>
              </a:solidFill>
            </a:ln>
          </p:spPr>
          <p:txBody>
            <a:bodyPr wrap="square" rtlCol="0">
              <a:spAutoFit/>
            </a:bodyPr>
            <a:lstStyle/>
            <a:p>
              <a:pPr algn="l"/>
              <a:r>
                <a:rPr lang="en-US" sz="1000" b="1" dirty="0" smtClean="0">
                  <a:latin typeface="Times New Roman" pitchFamily="18" charset="0"/>
                  <a:cs typeface="Times New Roman" pitchFamily="18" charset="0"/>
                </a:rPr>
                <a:t>Mobile Music: 52.5%</a:t>
              </a:r>
            </a:p>
            <a:p>
              <a:pPr algn="l"/>
              <a:r>
                <a:rPr lang="en-US" sz="1000" b="1" dirty="0" smtClean="0">
                  <a:latin typeface="Times New Roman" pitchFamily="18" charset="0"/>
                  <a:cs typeface="Times New Roman" pitchFamily="18" charset="0"/>
                </a:rPr>
                <a:t>Mobile Video:25.2%</a:t>
              </a:r>
            </a:p>
            <a:p>
              <a:pPr algn="l"/>
              <a:r>
                <a:rPr lang="en-US" sz="1000" b="1" dirty="0">
                  <a:latin typeface="Times New Roman" pitchFamily="18" charset="0"/>
                  <a:cs typeface="Times New Roman" pitchFamily="18" charset="0"/>
                </a:rPr>
                <a:t>Mobile Gaming: 19.3</a:t>
              </a:r>
              <a:r>
                <a:rPr lang="en-US" sz="10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grpSp>
      <p:grpSp>
        <p:nvGrpSpPr>
          <p:cNvPr id="4" name="Group 29"/>
          <p:cNvGrpSpPr/>
          <p:nvPr/>
        </p:nvGrpSpPr>
        <p:grpSpPr>
          <a:xfrm>
            <a:off x="477446" y="1484784"/>
            <a:ext cx="4120817" cy="3568863"/>
            <a:chOff x="207605" y="2667000"/>
            <a:chExt cx="4120817" cy="3568863"/>
          </a:xfrm>
        </p:grpSpPr>
        <p:sp>
          <p:nvSpPr>
            <p:cNvPr id="31" name="Rectangle 30"/>
            <p:cNvSpPr/>
            <p:nvPr/>
          </p:nvSpPr>
          <p:spPr>
            <a:xfrm>
              <a:off x="207605" y="2667000"/>
              <a:ext cx="4101483" cy="3568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246378" y="2747716"/>
              <a:ext cx="2300374" cy="307777"/>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Sensory Based Applications</a:t>
              </a:r>
              <a:endParaRPr lang="en-US" sz="1400" b="1" dirty="0">
                <a:latin typeface="Times New Roman" pitchFamily="18" charset="0"/>
                <a:cs typeface="Times New Roman" pitchFamily="18" charset="0"/>
              </a:endParaRPr>
            </a:p>
          </p:txBody>
        </p:sp>
        <p:sp>
          <p:nvSpPr>
            <p:cNvPr id="33" name="TextBox 32"/>
            <p:cNvSpPr txBox="1"/>
            <p:nvPr/>
          </p:nvSpPr>
          <p:spPr>
            <a:xfrm>
              <a:off x="2507192" y="3989343"/>
              <a:ext cx="1664238" cy="307777"/>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Augmented Reality</a:t>
              </a:r>
            </a:p>
          </p:txBody>
        </p:sp>
        <p:pic>
          <p:nvPicPr>
            <p:cNvPr id="34" name="Picture 2" descr="Architecture of Body Sesnor Network"/>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5793" y="3048026"/>
              <a:ext cx="1983709" cy="1329054"/>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4" descr="http://www.thinketc.com/wp-content/uploads/2012/05/what-is-crowdsourcing.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4982" y="4350142"/>
              <a:ext cx="1061439" cy="965168"/>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4" descr="http://facebookmobile.org/wp-content/uploads/2012/03/Facebook-Mobile.jp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125" t="6070" r="7786"/>
            <a:stretch/>
          </p:blipFill>
          <p:spPr bwMode="auto">
            <a:xfrm>
              <a:off x="386320" y="5055512"/>
              <a:ext cx="720044" cy="979967"/>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6" descr="Twitter mobile logo - Makers of Twitter mobile for E71 and S60 phones"/>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4472" t="8081" r="3821" b="7071"/>
            <a:stretch/>
          </p:blipFill>
          <p:spPr bwMode="auto">
            <a:xfrm>
              <a:off x="1254969" y="5427268"/>
              <a:ext cx="885682" cy="636687"/>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p:nvSpPr>
          <p:spPr>
            <a:xfrm>
              <a:off x="233683" y="4368623"/>
              <a:ext cx="1365951" cy="738664"/>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Mobile Social </a:t>
              </a:r>
            </a:p>
            <a:p>
              <a:pPr algn="ctr"/>
              <a:r>
                <a:rPr lang="en-US" sz="1400" b="1" dirty="0" smtClean="0">
                  <a:latin typeface="Times New Roman" pitchFamily="18" charset="0"/>
                  <a:cs typeface="Times New Roman" pitchFamily="18" charset="0"/>
                </a:rPr>
                <a:t>Networks and </a:t>
              </a:r>
            </a:p>
            <a:p>
              <a:pPr algn="ctr"/>
              <a:r>
                <a:rPr lang="en-US" sz="1400" b="1" dirty="0" smtClean="0">
                  <a:latin typeface="Times New Roman" pitchFamily="18" charset="0"/>
                  <a:cs typeface="Times New Roman" pitchFamily="18" charset="0"/>
                </a:rPr>
                <a:t>Crowdsourcing</a:t>
              </a:r>
            </a:p>
          </p:txBody>
        </p:sp>
        <p:pic>
          <p:nvPicPr>
            <p:cNvPr id="39" name="Picture 8" descr="Foursquar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600731" y="3237413"/>
              <a:ext cx="1559157" cy="7476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14" descr="https://lh6.ggpht.com/2FU86M1-ngWoTZe98fYj6FzgOZahYjj6h7RHzAfP3igm4F_2kkVLWZ6fSyKGTLjZmokK"/>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618837" y="4279597"/>
              <a:ext cx="1541051" cy="848867"/>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tipsandtricksworld.com/wp-content/uploads/2011/07/youtube-mobile.jpg"/>
            <p:cNvPicPr>
              <a:picLocks noChangeAspect="1" noChangeArrowheads="1"/>
            </p:cNvPicPr>
            <p:nvPr/>
          </p:nvPicPr>
          <p:blipFill rotWithShape="1">
            <a:blip r:embed="rId9" cstate="print">
              <a:extLst>
                <a:ext uri="{28A0092B-C50C-407E-A947-70E740481C1C}">
                  <a14:useLocalDpi xmlns:a14="http://schemas.microsoft.com/office/drawing/2010/main" xmlns="" val="0"/>
                </a:ext>
              </a:extLst>
            </a:blip>
            <a:srcRect b="10232"/>
            <a:stretch/>
          </p:blipFill>
          <p:spPr bwMode="auto">
            <a:xfrm>
              <a:off x="2841796" y="5577514"/>
              <a:ext cx="1137121" cy="584850"/>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TextBox 41"/>
            <p:cNvSpPr txBox="1"/>
            <p:nvPr/>
          </p:nvSpPr>
          <p:spPr>
            <a:xfrm>
              <a:off x="2600731" y="5117142"/>
              <a:ext cx="1559157" cy="523220"/>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Multimedia and </a:t>
              </a:r>
            </a:p>
            <a:p>
              <a:pPr algn="ctr"/>
              <a:r>
                <a:rPr lang="en-US" sz="1400" b="1" dirty="0" smtClean="0">
                  <a:latin typeface="Times New Roman" pitchFamily="18" charset="0"/>
                  <a:cs typeface="Times New Roman" pitchFamily="18" charset="0"/>
                </a:rPr>
                <a:t>Data Streaming</a:t>
              </a:r>
            </a:p>
          </p:txBody>
        </p:sp>
        <p:sp>
          <p:nvSpPr>
            <p:cNvPr id="43" name="TextBox 42"/>
            <p:cNvSpPr txBox="1"/>
            <p:nvPr/>
          </p:nvSpPr>
          <p:spPr>
            <a:xfrm>
              <a:off x="2322262" y="2719943"/>
              <a:ext cx="2006160" cy="523220"/>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Location Based Services (LBS)</a:t>
              </a:r>
            </a:p>
          </p:txBody>
        </p:sp>
      </p:grpSp>
      <p:sp>
        <p:nvSpPr>
          <p:cNvPr id="5" name="TextBox 4"/>
          <p:cNvSpPr txBox="1"/>
          <p:nvPr/>
        </p:nvSpPr>
        <p:spPr>
          <a:xfrm>
            <a:off x="477446" y="5385410"/>
            <a:ext cx="7910978" cy="707886"/>
          </a:xfrm>
          <a:prstGeom prst="rect">
            <a:avLst/>
          </a:prstGeom>
          <a:noFill/>
          <a:ln>
            <a:solidFill>
              <a:srgbClr val="6C5200"/>
            </a:solidFill>
          </a:ln>
        </p:spPr>
        <p:txBody>
          <a:bodyPr wrap="square" rtlCol="0">
            <a:spAutoFit/>
          </a:bodyPr>
          <a:lstStyle/>
          <a:p>
            <a:pPr algn="ctr"/>
            <a:r>
              <a:rPr lang="en-US" sz="2000" dirty="0" smtClean="0">
                <a:latin typeface="Constantia" panose="02030602050306030303" pitchFamily="18" charset="0"/>
              </a:rPr>
              <a:t>Due to limited resources on mobile devices, </a:t>
            </a:r>
          </a:p>
          <a:p>
            <a:pPr algn="ctr"/>
            <a:r>
              <a:rPr lang="en-US" sz="2000" dirty="0" smtClean="0">
                <a:latin typeface="Constantia" panose="02030602050306030303" pitchFamily="18" charset="0"/>
              </a:rPr>
              <a:t>we need </a:t>
            </a:r>
            <a:r>
              <a:rPr lang="en-US" sz="2000" b="1" dirty="0" smtClean="0">
                <a:solidFill>
                  <a:srgbClr val="C00000"/>
                </a:solidFill>
                <a:latin typeface="Constantia" panose="02030602050306030303" pitchFamily="18" charset="0"/>
              </a:rPr>
              <a:t>outside resources </a:t>
            </a:r>
            <a:r>
              <a:rPr lang="en-US" sz="2000" dirty="0" smtClean="0">
                <a:latin typeface="Constantia" panose="02030602050306030303" pitchFamily="18" charset="0"/>
              </a:rPr>
              <a:t>to empower mobile apps. </a:t>
            </a:r>
          </a:p>
        </p:txBody>
      </p:sp>
    </p:spTree>
    <p:extLst>
      <p:ext uri="{BB962C8B-B14F-4D97-AF65-F5344CB8AC3E}">
        <p14:creationId xmlns:p14="http://schemas.microsoft.com/office/powerpoint/2010/main" xmlns="" val="1661063195"/>
      </p:ext>
    </p:extLst>
  </p:cSld>
  <p:clrMapOvr>
    <a:masterClrMapping/>
  </p:clrMapOvr>
  <p:transition>
    <p:wedg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59</a:t>
            </a:fld>
            <a:endParaRPr lang="es-ES" dirty="0"/>
          </a:p>
        </p:txBody>
      </p:sp>
      <p:sp>
        <p:nvSpPr>
          <p:cNvPr id="5" name="TextBox 4"/>
          <p:cNvSpPr txBox="1">
            <a:spLocks noChangeArrowheads="1"/>
          </p:cNvSpPr>
          <p:nvPr/>
        </p:nvSpPr>
        <p:spPr bwMode="auto">
          <a:xfrm>
            <a:off x="539552" y="116632"/>
            <a:ext cx="741682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eaLnBrk="0" hangingPunct="0">
              <a:defRPr sz="2400">
                <a:solidFill>
                  <a:schemeClr val="tx1"/>
                </a:solidFill>
                <a:latin typeface="Times New Roman" pitchFamily="18" charset="0"/>
                <a:cs typeface="Times New Roman" pitchFamily="18" charset="0"/>
              </a:defRPr>
            </a:lvl1pPr>
            <a:lvl2pPr marL="742950" indent="-285750" algn="ctr" eaLnBrk="0" hangingPunct="0">
              <a:defRPr sz="2400">
                <a:solidFill>
                  <a:schemeClr val="tx1"/>
                </a:solidFill>
                <a:latin typeface="Times New Roman" pitchFamily="18" charset="0"/>
                <a:cs typeface="Times New Roman" pitchFamily="18" charset="0"/>
              </a:defRPr>
            </a:lvl2pPr>
            <a:lvl3pPr marL="1143000" indent="-228600" algn="ctr" eaLnBrk="0" hangingPunct="0">
              <a:defRPr sz="2400">
                <a:solidFill>
                  <a:schemeClr val="tx1"/>
                </a:solidFill>
                <a:latin typeface="Times New Roman" pitchFamily="18" charset="0"/>
                <a:cs typeface="Times New Roman" pitchFamily="18" charset="0"/>
              </a:defRPr>
            </a:lvl3pPr>
            <a:lvl4pPr marL="1600200" indent="-228600" algn="ctr" eaLnBrk="0" hangingPunct="0">
              <a:defRPr sz="2400">
                <a:solidFill>
                  <a:schemeClr val="tx1"/>
                </a:solidFill>
                <a:latin typeface="Times New Roman" pitchFamily="18" charset="0"/>
                <a:cs typeface="Times New Roman" pitchFamily="18" charset="0"/>
              </a:defRPr>
            </a:lvl4pPr>
            <a:lvl5pPr marL="2057400" indent="-228600" algn="ctr"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l" eaLnBrk="1" hangingPunct="1"/>
            <a:r>
              <a:rPr lang="en-US" altLang="en-US" sz="3200" b="1" dirty="0" smtClean="0">
                <a:latin typeface="Constantia" pitchFamily="18" charset="0"/>
              </a:rPr>
              <a:t>Mobile Cloud Computing </a:t>
            </a:r>
          </a:p>
          <a:p>
            <a:pPr algn="l" eaLnBrk="1" hangingPunct="1"/>
            <a:r>
              <a:rPr lang="en-US" altLang="en-US" sz="3200" b="1" dirty="0" smtClean="0">
                <a:latin typeface="Constantia" pitchFamily="18" charset="0"/>
              </a:rPr>
              <a:t>Ecosystem</a:t>
            </a:r>
            <a:endParaRPr lang="en-US" altLang="en-US" sz="3200" b="1" dirty="0">
              <a:latin typeface="Constantia" pitchFamily="18" charset="0"/>
            </a:endParaRPr>
          </a:p>
        </p:txBody>
      </p:sp>
      <p:grpSp>
        <p:nvGrpSpPr>
          <p:cNvPr id="3" name="Group 2"/>
          <p:cNvGrpSpPr/>
          <p:nvPr/>
        </p:nvGrpSpPr>
        <p:grpSpPr>
          <a:xfrm>
            <a:off x="1518017" y="1332929"/>
            <a:ext cx="6029839" cy="4561759"/>
            <a:chOff x="1422481" y="1312825"/>
            <a:chExt cx="6245863" cy="5025471"/>
          </a:xfrm>
        </p:grpSpPr>
        <p:grpSp>
          <p:nvGrpSpPr>
            <p:cNvPr id="4" name="Group 222"/>
            <p:cNvGrpSpPr/>
            <p:nvPr/>
          </p:nvGrpSpPr>
          <p:grpSpPr>
            <a:xfrm>
              <a:off x="3165205" y="2628679"/>
              <a:ext cx="2758084" cy="2279591"/>
              <a:chOff x="3178853" y="2783222"/>
              <a:chExt cx="2758084" cy="2279591"/>
            </a:xfrm>
          </p:grpSpPr>
          <p:grpSp>
            <p:nvGrpSpPr>
              <p:cNvPr id="6" name="Group 221"/>
              <p:cNvGrpSpPr/>
              <p:nvPr/>
            </p:nvGrpSpPr>
            <p:grpSpPr>
              <a:xfrm>
                <a:off x="3178853" y="2783222"/>
                <a:ext cx="2758084" cy="2279591"/>
                <a:chOff x="3178853" y="2783222"/>
                <a:chExt cx="2758084" cy="2279591"/>
              </a:xfrm>
            </p:grpSpPr>
            <p:grpSp>
              <p:nvGrpSpPr>
                <p:cNvPr id="7" name="Group 220"/>
                <p:cNvGrpSpPr/>
                <p:nvPr/>
              </p:nvGrpSpPr>
              <p:grpSpPr>
                <a:xfrm>
                  <a:off x="3178853" y="2783222"/>
                  <a:ext cx="2758084" cy="2279591"/>
                  <a:chOff x="3178853" y="2783222"/>
                  <a:chExt cx="2758084" cy="2279591"/>
                </a:xfrm>
              </p:grpSpPr>
              <p:cxnSp>
                <p:nvCxnSpPr>
                  <p:cNvPr id="138" name="Curved Connector 137"/>
                  <p:cNvCxnSpPr/>
                  <p:nvPr/>
                </p:nvCxnSpPr>
                <p:spPr>
                  <a:xfrm>
                    <a:off x="3236944" y="4420802"/>
                    <a:ext cx="908318" cy="642011"/>
                  </a:xfrm>
                  <a:prstGeom prst="curvedConnector3">
                    <a:avLst>
                      <a:gd name="adj1" fmla="val 99442"/>
                    </a:avLst>
                  </a:prstGeom>
                  <a:ln w="50800" cmpd="dbl">
                    <a:solidFill>
                      <a:schemeClr val="accent3">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39" name="Curved Connector 138"/>
                  <p:cNvCxnSpPr/>
                  <p:nvPr/>
                </p:nvCxnSpPr>
                <p:spPr>
                  <a:xfrm>
                    <a:off x="4996596" y="2822726"/>
                    <a:ext cx="854433" cy="742061"/>
                  </a:xfrm>
                  <a:prstGeom prst="curvedConnector3">
                    <a:avLst>
                      <a:gd name="adj1" fmla="val -206"/>
                    </a:avLst>
                  </a:prstGeom>
                  <a:ln w="50800" cmpd="dbl">
                    <a:solidFill>
                      <a:schemeClr val="accent6">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40" name="Curved Connector 139"/>
                  <p:cNvCxnSpPr/>
                  <p:nvPr/>
                </p:nvCxnSpPr>
                <p:spPr>
                  <a:xfrm flipV="1">
                    <a:off x="3236944" y="2822726"/>
                    <a:ext cx="877931" cy="629128"/>
                  </a:xfrm>
                  <a:prstGeom prst="curvedConnector3">
                    <a:avLst>
                      <a:gd name="adj1" fmla="val 100389"/>
                    </a:avLst>
                  </a:prstGeom>
                  <a:ln w="50800" cmpd="dbl">
                    <a:solidFill>
                      <a:srgbClr val="C00000"/>
                    </a:solidFill>
                    <a:headEnd type="arrow"/>
                    <a:tailEnd type="arrow"/>
                  </a:ln>
                </p:spPr>
                <p:style>
                  <a:lnRef idx="1">
                    <a:schemeClr val="dk1"/>
                  </a:lnRef>
                  <a:fillRef idx="0">
                    <a:schemeClr val="dk1"/>
                  </a:fillRef>
                  <a:effectRef idx="0">
                    <a:schemeClr val="dk1"/>
                  </a:effectRef>
                  <a:fontRef idx="minor">
                    <a:schemeClr val="tx1"/>
                  </a:fontRef>
                </p:style>
              </p:cxnSp>
              <p:cxnSp>
                <p:nvCxnSpPr>
                  <p:cNvPr id="141" name="Curved Connector 140"/>
                  <p:cNvCxnSpPr/>
                  <p:nvPr/>
                </p:nvCxnSpPr>
                <p:spPr>
                  <a:xfrm rot="16200000" flipV="1">
                    <a:off x="3444181" y="3902746"/>
                    <a:ext cx="2240089" cy="1042"/>
                  </a:xfrm>
                  <a:prstGeom prst="curvedConnector3">
                    <a:avLst/>
                  </a:prstGeom>
                  <a:ln w="50800" cmpd="dbl">
                    <a:solidFill>
                      <a:srgbClr val="00B050"/>
                    </a:solidFill>
                    <a:headEnd type="arrow"/>
                    <a:tailEnd type="arrow"/>
                  </a:ln>
                </p:spPr>
                <p:style>
                  <a:lnRef idx="1">
                    <a:schemeClr val="dk1"/>
                  </a:lnRef>
                  <a:fillRef idx="0">
                    <a:schemeClr val="dk1"/>
                  </a:fillRef>
                  <a:effectRef idx="0">
                    <a:schemeClr val="dk1"/>
                  </a:effectRef>
                  <a:fontRef idx="minor">
                    <a:schemeClr val="tx1"/>
                  </a:fontRef>
                </p:style>
              </p:cxnSp>
              <p:cxnSp>
                <p:nvCxnSpPr>
                  <p:cNvPr id="142" name="Curved Connector 141"/>
                  <p:cNvCxnSpPr>
                    <a:stCxn id="186" idx="3"/>
                    <a:endCxn id="151" idx="3"/>
                  </p:cNvCxnSpPr>
                  <p:nvPr/>
                </p:nvCxnSpPr>
                <p:spPr>
                  <a:xfrm>
                    <a:off x="3178853" y="3933248"/>
                    <a:ext cx="2758084" cy="16906"/>
                  </a:xfrm>
                  <a:prstGeom prst="curvedConnector3">
                    <a:avLst/>
                  </a:prstGeom>
                  <a:ln w="50800" cmpd="dbl">
                    <a:headEnd type="arrow"/>
                    <a:tailEnd type="arrow"/>
                  </a:ln>
                </p:spPr>
                <p:style>
                  <a:lnRef idx="1">
                    <a:schemeClr val="dk1"/>
                  </a:lnRef>
                  <a:fillRef idx="0">
                    <a:schemeClr val="dk1"/>
                  </a:fillRef>
                  <a:effectRef idx="0">
                    <a:schemeClr val="dk1"/>
                  </a:effectRef>
                  <a:fontRef idx="minor">
                    <a:schemeClr val="tx1"/>
                  </a:fontRef>
                </p:style>
              </p:cxnSp>
            </p:grpSp>
            <p:sp>
              <p:nvSpPr>
                <p:cNvPr id="145" name="Oval 144"/>
                <p:cNvSpPr/>
                <p:nvPr/>
              </p:nvSpPr>
              <p:spPr>
                <a:xfrm>
                  <a:off x="3434675" y="3065445"/>
                  <a:ext cx="2251017" cy="17001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5"/>
              <p:cNvGrpSpPr/>
              <p:nvPr/>
            </p:nvGrpSpPr>
            <p:grpSpPr>
              <a:xfrm>
                <a:off x="3882113" y="3235761"/>
                <a:ext cx="1410850" cy="1337969"/>
                <a:chOff x="6134862" y="2638765"/>
                <a:chExt cx="1480534" cy="1486554"/>
              </a:xfrm>
            </p:grpSpPr>
            <p:pic>
              <p:nvPicPr>
                <p:cNvPr id="215" name="Picture 214" descr="https://encrypted-tbn2.gstatic.com/images?q=tbn:ANd9GcS3Bc06BEF2l6cOXERreLI1LdaxPJM-a03j-bLPUJFRuhVUtIcTf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29427" y="3100183"/>
                  <a:ext cx="673130" cy="432146"/>
                </a:xfrm>
                <a:prstGeom prst="rect">
                  <a:avLst/>
                </a:prstGeom>
                <a:noFill/>
                <a:extLst>
                  <a:ext uri="{909E8E84-426E-40DD-AFC4-6F175D3DCCD1}">
                    <a14:hiddenFill xmlns:a14="http://schemas.microsoft.com/office/drawing/2010/main" xmlns="">
                      <a:solidFill>
                        <a:srgbClr val="FFFFFF"/>
                      </a:solidFill>
                    </a14:hiddenFill>
                  </a:ext>
                </a:extLst>
              </p:spPr>
            </p:pic>
            <p:pic>
              <p:nvPicPr>
                <p:cNvPr id="216" name="Picture 4" descr="https://encrypted-tbn1.gstatic.com/images?q=tbn:ANd9GcSCef8TV23OOeUc4ayfGK8axXPl8gjnOZrfz_OZ_zDH9vz_WMqa6Q"/>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5999" y="3594613"/>
                  <a:ext cx="507901" cy="466909"/>
                </a:xfrm>
                <a:prstGeom prst="rect">
                  <a:avLst/>
                </a:prstGeom>
                <a:noFill/>
                <a:extLst>
                  <a:ext uri="{909E8E84-426E-40DD-AFC4-6F175D3DCCD1}">
                    <a14:hiddenFill xmlns:a14="http://schemas.microsoft.com/office/drawing/2010/main" xmlns="">
                      <a:solidFill>
                        <a:srgbClr val="FFFFFF"/>
                      </a:solidFill>
                    </a14:hiddenFill>
                  </a:ext>
                </a:extLst>
              </p:spPr>
            </p:pic>
            <p:pic>
              <p:nvPicPr>
                <p:cNvPr id="217" name="Picture 6" descr="https://encrypted-tbn1.gstatic.com/images?q=tbn:ANd9GcTZc4bqKf9qUnKugAMyq5B4hVKE9MrvnAkGOj64xx1roQWWUZ4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4664" y="3185378"/>
                  <a:ext cx="382363" cy="360682"/>
                </a:xfrm>
                <a:prstGeom prst="rect">
                  <a:avLst/>
                </a:prstGeom>
                <a:noFill/>
                <a:extLst>
                  <a:ext uri="{909E8E84-426E-40DD-AFC4-6F175D3DCCD1}">
                    <a14:hiddenFill xmlns:a14="http://schemas.microsoft.com/office/drawing/2010/main" xmlns="">
                      <a:solidFill>
                        <a:srgbClr val="FFFFFF"/>
                      </a:solidFill>
                    </a14:hiddenFill>
                  </a:ext>
                </a:extLst>
              </p:spPr>
            </p:pic>
            <p:sp>
              <p:nvSpPr>
                <p:cNvPr id="218" name="TextBox 217"/>
                <p:cNvSpPr txBox="1"/>
                <p:nvPr/>
              </p:nvSpPr>
              <p:spPr>
                <a:xfrm>
                  <a:off x="6134862" y="2638765"/>
                  <a:ext cx="1480534" cy="480183"/>
                </a:xfrm>
                <a:prstGeom prst="rect">
                  <a:avLst/>
                </a:prstGeom>
                <a:noFill/>
              </p:spPr>
              <p:txBody>
                <a:bodyPr wrap="none" rtlCol="0">
                  <a:spAutoFit/>
                </a:bodyPr>
                <a:lstStyle/>
                <a:p>
                  <a:r>
                    <a:rPr lang="en-US" sz="1200" b="1" dirty="0" smtClean="0">
                      <a:latin typeface="Times New Roman" pitchFamily="18" charset="0"/>
                      <a:cs typeface="Times New Roman" pitchFamily="18" charset="0"/>
                    </a:rPr>
                    <a:t>Wired and Wireless</a:t>
                  </a:r>
                </a:p>
                <a:p>
                  <a:r>
                    <a:rPr lang="en-US" sz="1200" b="1" dirty="0" smtClean="0">
                      <a:latin typeface="Times New Roman" pitchFamily="18" charset="0"/>
                      <a:cs typeface="Times New Roman" pitchFamily="18" charset="0"/>
                    </a:rPr>
                    <a:t>Network Providers </a:t>
                  </a:r>
                  <a:endParaRPr lang="en-US" sz="1200" b="1" dirty="0">
                    <a:latin typeface="Times New Roman" pitchFamily="18" charset="0"/>
                    <a:cs typeface="Times New Roman" pitchFamily="18" charset="0"/>
                  </a:endParaRPr>
                </a:p>
              </p:txBody>
            </p:sp>
            <p:pic>
              <p:nvPicPr>
                <p:cNvPr id="219" name="Picture 26" descr="http://www.colourbox.com/preview/3474670-149463-international-network-symbol-earth-globe-belted-with-blue-rings-isolated-on-whit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96077" y="3581400"/>
                  <a:ext cx="543919" cy="543919"/>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9" name="Group 147"/>
            <p:cNvGrpSpPr/>
            <p:nvPr/>
          </p:nvGrpSpPr>
          <p:grpSpPr>
            <a:xfrm>
              <a:off x="1422481" y="3008291"/>
              <a:ext cx="2091269" cy="1540827"/>
              <a:chOff x="980700" y="2079163"/>
              <a:chExt cx="2894731" cy="1671462"/>
            </a:xfrm>
          </p:grpSpPr>
          <p:grpSp>
            <p:nvGrpSpPr>
              <p:cNvPr id="10" name="Group 184"/>
              <p:cNvGrpSpPr/>
              <p:nvPr/>
            </p:nvGrpSpPr>
            <p:grpSpPr>
              <a:xfrm>
                <a:off x="1194156" y="2104900"/>
                <a:ext cx="2129944" cy="1450778"/>
                <a:chOff x="1478785" y="2305676"/>
                <a:chExt cx="2129944" cy="1450778"/>
              </a:xfrm>
            </p:grpSpPr>
            <p:grpSp>
              <p:nvGrpSpPr>
                <p:cNvPr id="11" name="Group 186"/>
                <p:cNvGrpSpPr/>
                <p:nvPr/>
              </p:nvGrpSpPr>
              <p:grpSpPr>
                <a:xfrm>
                  <a:off x="1478785" y="2305676"/>
                  <a:ext cx="2129944" cy="1155651"/>
                  <a:chOff x="740180" y="4667876"/>
                  <a:chExt cx="2129944" cy="1155651"/>
                </a:xfrm>
              </p:grpSpPr>
              <p:grpSp>
                <p:nvGrpSpPr>
                  <p:cNvPr id="12" name="Group 188"/>
                  <p:cNvGrpSpPr/>
                  <p:nvPr/>
                </p:nvGrpSpPr>
                <p:grpSpPr>
                  <a:xfrm>
                    <a:off x="740180" y="5130563"/>
                    <a:ext cx="978154" cy="689485"/>
                    <a:chOff x="2688583" y="2209800"/>
                    <a:chExt cx="1273817" cy="959407"/>
                  </a:xfrm>
                </p:grpSpPr>
                <p:grpSp>
                  <p:nvGrpSpPr>
                    <p:cNvPr id="13" name="Group 199"/>
                    <p:cNvGrpSpPr/>
                    <p:nvPr/>
                  </p:nvGrpSpPr>
                  <p:grpSpPr>
                    <a:xfrm>
                      <a:off x="3230924" y="2209800"/>
                      <a:ext cx="731476" cy="807007"/>
                      <a:chOff x="7620000" y="2976801"/>
                      <a:chExt cx="972599" cy="949218"/>
                    </a:xfrm>
                  </p:grpSpPr>
                  <p:pic>
                    <p:nvPicPr>
                      <p:cNvPr id="205"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4" name="Group 200"/>
                    <p:cNvGrpSpPr/>
                    <p:nvPr/>
                  </p:nvGrpSpPr>
                  <p:grpSpPr>
                    <a:xfrm>
                      <a:off x="2688583" y="2436576"/>
                      <a:ext cx="740417" cy="732631"/>
                      <a:chOff x="1797859" y="2270846"/>
                      <a:chExt cx="1251717" cy="866304"/>
                    </a:xfrm>
                  </p:grpSpPr>
                  <p:pic>
                    <p:nvPicPr>
                      <p:cNvPr id="202"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3"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15" name="Group 189"/>
                  <p:cNvGrpSpPr/>
                  <p:nvPr/>
                </p:nvGrpSpPr>
                <p:grpSpPr>
                  <a:xfrm>
                    <a:off x="1891970" y="5134042"/>
                    <a:ext cx="978154" cy="689485"/>
                    <a:chOff x="2688583" y="2209800"/>
                    <a:chExt cx="1273817" cy="959407"/>
                  </a:xfrm>
                </p:grpSpPr>
                <p:grpSp>
                  <p:nvGrpSpPr>
                    <p:cNvPr id="16" name="Group 191"/>
                    <p:cNvGrpSpPr/>
                    <p:nvPr/>
                  </p:nvGrpSpPr>
                  <p:grpSpPr>
                    <a:xfrm>
                      <a:off x="3230924" y="2209800"/>
                      <a:ext cx="731476" cy="807007"/>
                      <a:chOff x="7620000" y="2976801"/>
                      <a:chExt cx="972599" cy="949218"/>
                    </a:xfrm>
                  </p:grpSpPr>
                  <p:pic>
                    <p:nvPicPr>
                      <p:cNvPr id="19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7" name="Group 192"/>
                    <p:cNvGrpSpPr/>
                    <p:nvPr/>
                  </p:nvGrpSpPr>
                  <p:grpSpPr>
                    <a:xfrm>
                      <a:off x="2688583" y="2436576"/>
                      <a:ext cx="740417" cy="732631"/>
                      <a:chOff x="1797859" y="2270846"/>
                      <a:chExt cx="1251717" cy="866304"/>
                    </a:xfrm>
                  </p:grpSpPr>
                  <p:pic>
                    <p:nvPicPr>
                      <p:cNvPr id="19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191" name="TextBox 190"/>
                  <p:cNvSpPr txBox="1"/>
                  <p:nvPr/>
                </p:nvSpPr>
                <p:spPr>
                  <a:xfrm>
                    <a:off x="1125989" y="4667876"/>
                    <a:ext cx="1435008"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Local  and Private </a:t>
                    </a:r>
                  </a:p>
                  <a:p>
                    <a:pPr algn="ctr"/>
                    <a:r>
                      <a:rPr lang="en-US" sz="1200" b="1" dirty="0" smtClean="0">
                        <a:latin typeface="Times New Roman" pitchFamily="18" charset="0"/>
                        <a:cs typeface="Times New Roman" pitchFamily="18" charset="0"/>
                      </a:rPr>
                      <a:t>Cloud Providers </a:t>
                    </a:r>
                  </a:p>
                </p:txBody>
              </p:sp>
            </p:grpSp>
            <p:pic>
              <p:nvPicPr>
                <p:cNvPr id="188" name="Picture 42" descr="http://techmento.com/videos/wp-content/uploads/2012/07/Microsoft-Private-Cloud-680x376.jpg"/>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l="24127" t="36736" r="24110" b="34936"/>
                <a:stretch/>
              </p:blipFill>
              <p:spPr bwMode="auto">
                <a:xfrm>
                  <a:off x="2007668" y="3448676"/>
                  <a:ext cx="1017094" cy="30777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6" name="Flowchart: Stored Data 185"/>
              <p:cNvSpPr/>
              <p:nvPr/>
            </p:nvSpPr>
            <p:spPr>
              <a:xfrm>
                <a:off x="980700" y="2079163"/>
                <a:ext cx="2894731" cy="1671462"/>
              </a:xfrm>
              <a:prstGeom prst="flowChartOnlineStorage">
                <a:avLst/>
              </a:prstGeom>
              <a:noFill/>
              <a:ln w="635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48"/>
            <p:cNvGrpSpPr/>
            <p:nvPr/>
          </p:nvGrpSpPr>
          <p:grpSpPr>
            <a:xfrm>
              <a:off x="3586363" y="4640532"/>
              <a:ext cx="1916996" cy="1697764"/>
              <a:chOff x="3539649" y="4145995"/>
              <a:chExt cx="2011680" cy="1813561"/>
            </a:xfrm>
          </p:grpSpPr>
          <p:grpSp>
            <p:nvGrpSpPr>
              <p:cNvPr id="19" name="Group 178"/>
              <p:cNvGrpSpPr/>
              <p:nvPr/>
            </p:nvGrpSpPr>
            <p:grpSpPr>
              <a:xfrm>
                <a:off x="3829490" y="4544057"/>
                <a:ext cx="1320316" cy="1169896"/>
                <a:chOff x="5610936" y="4666736"/>
                <a:chExt cx="1493682" cy="1262992"/>
              </a:xfrm>
            </p:grpSpPr>
            <p:pic>
              <p:nvPicPr>
                <p:cNvPr id="184" name="Picture 34" descr="http://cdn.androidcommunity.com/wp-content/uploads/2011/03/Playbook_android_apps.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10936" y="5164980"/>
                  <a:ext cx="842231" cy="764748"/>
                </a:xfrm>
                <a:prstGeom prst="rect">
                  <a:avLst/>
                </a:prstGeom>
                <a:noFill/>
                <a:extLst>
                  <a:ext uri="{909E8E84-426E-40DD-AFC4-6F175D3DCCD1}">
                    <a14:hiddenFill xmlns:a14="http://schemas.microsoft.com/office/drawing/2010/main" xmlns="">
                      <a:solidFill>
                        <a:srgbClr val="FFFFFF"/>
                      </a:solidFill>
                    </a14:hiddenFill>
                  </a:ext>
                </a:extLst>
              </p:spPr>
            </p:pic>
            <p:sp>
              <p:nvSpPr>
                <p:cNvPr id="182" name="TextBox 181"/>
                <p:cNvSpPr txBox="1"/>
                <p:nvPr/>
              </p:nvSpPr>
              <p:spPr>
                <a:xfrm>
                  <a:off x="5768290" y="4666736"/>
                  <a:ext cx="1336328" cy="532397"/>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Devices, Users</a:t>
                  </a:r>
                </a:p>
                <a:p>
                  <a:pPr algn="ctr"/>
                  <a:r>
                    <a:rPr lang="en-US" sz="1200" b="1" dirty="0" smtClean="0">
                      <a:latin typeface="Times New Roman" pitchFamily="18" charset="0"/>
                      <a:cs typeface="Times New Roman" pitchFamily="18" charset="0"/>
                    </a:rPr>
                    <a:t> and Apps </a:t>
                  </a:r>
                </a:p>
              </p:txBody>
            </p:sp>
          </p:grpSp>
          <p:sp>
            <p:nvSpPr>
              <p:cNvPr id="178" name="Flowchart: Stored Data 177"/>
              <p:cNvSpPr/>
              <p:nvPr/>
            </p:nvSpPr>
            <p:spPr>
              <a:xfrm rot="16200000">
                <a:off x="3638708" y="4046936"/>
                <a:ext cx="1813561" cy="2011680"/>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49"/>
            <p:cNvGrpSpPr/>
            <p:nvPr/>
          </p:nvGrpSpPr>
          <p:grpSpPr>
            <a:xfrm>
              <a:off x="3585323" y="1312825"/>
              <a:ext cx="1916996" cy="1626429"/>
              <a:chOff x="3551608" y="685800"/>
              <a:chExt cx="2011680" cy="1737360"/>
            </a:xfrm>
          </p:grpSpPr>
          <p:grpSp>
            <p:nvGrpSpPr>
              <p:cNvPr id="21" name="Group 151"/>
              <p:cNvGrpSpPr/>
              <p:nvPr/>
            </p:nvGrpSpPr>
            <p:grpSpPr>
              <a:xfrm>
                <a:off x="3583077" y="777956"/>
                <a:ext cx="1938948" cy="1294240"/>
                <a:chOff x="3303050" y="942201"/>
                <a:chExt cx="1938948" cy="1294240"/>
              </a:xfrm>
            </p:grpSpPr>
            <p:grpSp>
              <p:nvGrpSpPr>
                <p:cNvPr id="22" name="Group 153"/>
                <p:cNvGrpSpPr/>
                <p:nvPr/>
              </p:nvGrpSpPr>
              <p:grpSpPr>
                <a:xfrm>
                  <a:off x="3303050" y="1252164"/>
                  <a:ext cx="877264" cy="984277"/>
                  <a:chOff x="753377" y="1433139"/>
                  <a:chExt cx="877264" cy="984277"/>
                </a:xfrm>
              </p:grpSpPr>
              <p:pic>
                <p:nvPicPr>
                  <p:cNvPr id="167"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82000" y="2063229"/>
                    <a:ext cx="3760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3" name="Group 167"/>
                  <p:cNvGrpSpPr/>
                  <p:nvPr/>
                </p:nvGrpSpPr>
                <p:grpSpPr>
                  <a:xfrm>
                    <a:off x="753377" y="1433139"/>
                    <a:ext cx="877264" cy="626371"/>
                    <a:chOff x="2688583" y="2209800"/>
                    <a:chExt cx="1273817" cy="959407"/>
                  </a:xfrm>
                </p:grpSpPr>
                <p:grpSp>
                  <p:nvGrpSpPr>
                    <p:cNvPr id="24" name="Group 168"/>
                    <p:cNvGrpSpPr/>
                    <p:nvPr/>
                  </p:nvGrpSpPr>
                  <p:grpSpPr>
                    <a:xfrm>
                      <a:off x="3230924" y="2209800"/>
                      <a:ext cx="731476" cy="807007"/>
                      <a:chOff x="7620000" y="2976801"/>
                      <a:chExt cx="972599" cy="949218"/>
                    </a:xfrm>
                  </p:grpSpPr>
                  <p:pic>
                    <p:nvPicPr>
                      <p:cNvPr id="17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5" name="Group 169"/>
                    <p:cNvGrpSpPr/>
                    <p:nvPr/>
                  </p:nvGrpSpPr>
                  <p:grpSpPr>
                    <a:xfrm>
                      <a:off x="2688583" y="2436576"/>
                      <a:ext cx="740417" cy="732631"/>
                      <a:chOff x="1797859" y="2270846"/>
                      <a:chExt cx="1251717" cy="866304"/>
                    </a:xfrm>
                  </p:grpSpPr>
                  <p:pic>
                    <p:nvPicPr>
                      <p:cNvPr id="17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grpSp>
              <p:nvGrpSpPr>
                <p:cNvPr id="26" name="Group 154"/>
                <p:cNvGrpSpPr/>
                <p:nvPr/>
              </p:nvGrpSpPr>
              <p:grpSpPr>
                <a:xfrm>
                  <a:off x="4364734" y="1207699"/>
                  <a:ext cx="877264" cy="935505"/>
                  <a:chOff x="1786368" y="1436299"/>
                  <a:chExt cx="877264" cy="935505"/>
                </a:xfrm>
              </p:grpSpPr>
              <p:pic>
                <p:nvPicPr>
                  <p:cNvPr id="157" name="Picture 3"/>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21876" y="2017617"/>
                    <a:ext cx="6688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7" name="Group 157"/>
                  <p:cNvGrpSpPr/>
                  <p:nvPr/>
                </p:nvGrpSpPr>
                <p:grpSpPr>
                  <a:xfrm>
                    <a:off x="1786368" y="1436299"/>
                    <a:ext cx="877264" cy="626371"/>
                    <a:chOff x="2688583" y="2209800"/>
                    <a:chExt cx="1273817" cy="959407"/>
                  </a:xfrm>
                </p:grpSpPr>
                <p:grpSp>
                  <p:nvGrpSpPr>
                    <p:cNvPr id="28" name="Group 158"/>
                    <p:cNvGrpSpPr/>
                    <p:nvPr/>
                  </p:nvGrpSpPr>
                  <p:grpSpPr>
                    <a:xfrm>
                      <a:off x="3230924" y="2209800"/>
                      <a:ext cx="731476" cy="807007"/>
                      <a:chOff x="7620000" y="2976801"/>
                      <a:chExt cx="972599" cy="949218"/>
                    </a:xfrm>
                  </p:grpSpPr>
                  <p:pic>
                    <p:nvPicPr>
                      <p:cNvPr id="16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 name="Group 159"/>
                    <p:cNvGrpSpPr/>
                    <p:nvPr/>
                  </p:nvGrpSpPr>
                  <p:grpSpPr>
                    <a:xfrm>
                      <a:off x="2688583" y="2436576"/>
                      <a:ext cx="740417" cy="732631"/>
                      <a:chOff x="1797859" y="2270846"/>
                      <a:chExt cx="1251717" cy="866304"/>
                    </a:xfrm>
                  </p:grpSpPr>
                  <p:pic>
                    <p:nvPicPr>
                      <p:cNvPr id="16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sp>
              <p:nvSpPr>
                <p:cNvPr id="156" name="TextBox 155"/>
                <p:cNvSpPr txBox="1"/>
                <p:nvPr/>
              </p:nvSpPr>
              <p:spPr>
                <a:xfrm>
                  <a:off x="3418140" y="942201"/>
                  <a:ext cx="1760867" cy="276999"/>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Public Cloud Providers </a:t>
                  </a:r>
                  <a:endParaRPr lang="en-US" sz="1200" b="1" dirty="0">
                    <a:latin typeface="Times New Roman" pitchFamily="18" charset="0"/>
                    <a:cs typeface="Times New Roman" pitchFamily="18" charset="0"/>
                  </a:endParaRPr>
                </a:p>
              </p:txBody>
            </p:sp>
          </p:grpSp>
          <p:sp>
            <p:nvSpPr>
              <p:cNvPr id="153" name="Flowchart: Stored Data 152"/>
              <p:cNvSpPr/>
              <p:nvPr/>
            </p:nvSpPr>
            <p:spPr>
              <a:xfrm rot="5400000">
                <a:off x="3688768" y="548640"/>
                <a:ext cx="1737360" cy="2011680"/>
              </a:xfrm>
              <a:prstGeom prst="flowChartOnlineStorage">
                <a:avLst/>
              </a:prstGeom>
              <a:noFill/>
              <a:ln w="635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3"/>
            <p:cNvGrpSpPr/>
            <p:nvPr/>
          </p:nvGrpSpPr>
          <p:grpSpPr>
            <a:xfrm>
              <a:off x="5574278" y="3025198"/>
              <a:ext cx="2094066" cy="1540827"/>
              <a:chOff x="5587926" y="3179741"/>
              <a:chExt cx="2094066" cy="1540827"/>
            </a:xfrm>
          </p:grpSpPr>
          <p:grpSp>
            <p:nvGrpSpPr>
              <p:cNvPr id="31" name="Group 146"/>
              <p:cNvGrpSpPr/>
              <p:nvPr/>
            </p:nvGrpSpPr>
            <p:grpSpPr>
              <a:xfrm>
                <a:off x="5941119" y="3294386"/>
                <a:ext cx="1446899" cy="1262962"/>
                <a:chOff x="4428752" y="2433931"/>
                <a:chExt cx="1518364" cy="1349103"/>
              </a:xfrm>
            </p:grpSpPr>
            <p:grpSp>
              <p:nvGrpSpPr>
                <p:cNvPr id="64" name="Group 207"/>
                <p:cNvGrpSpPr/>
                <p:nvPr/>
              </p:nvGrpSpPr>
              <p:grpSpPr>
                <a:xfrm>
                  <a:off x="4428752" y="2433931"/>
                  <a:ext cx="1518364" cy="1349103"/>
                  <a:chOff x="4588726" y="796000"/>
                  <a:chExt cx="1518364" cy="1349103"/>
                </a:xfrm>
              </p:grpSpPr>
              <p:sp>
                <p:nvSpPr>
                  <p:cNvPr id="210" name="TextBox 209"/>
                  <p:cNvSpPr txBox="1"/>
                  <p:nvPr/>
                </p:nvSpPr>
                <p:spPr>
                  <a:xfrm>
                    <a:off x="4588726" y="796000"/>
                    <a:ext cx="1518364"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Content and Service</a:t>
                    </a:r>
                  </a:p>
                  <a:p>
                    <a:pPr algn="ctr"/>
                    <a:r>
                      <a:rPr lang="en-US" sz="1200" b="1" dirty="0" smtClean="0">
                        <a:latin typeface="Times New Roman" pitchFamily="18" charset="0"/>
                        <a:cs typeface="Times New Roman" pitchFamily="18" charset="0"/>
                      </a:rPr>
                      <a:t>Providers</a:t>
                    </a:r>
                    <a:endParaRPr lang="en-US" sz="1200" b="1" dirty="0">
                      <a:latin typeface="Times New Roman" pitchFamily="18" charset="0"/>
                      <a:cs typeface="Times New Roman" pitchFamily="18" charset="0"/>
                    </a:endParaRPr>
                  </a:p>
                </p:txBody>
              </p:sp>
              <p:grpSp>
                <p:nvGrpSpPr>
                  <p:cNvPr id="65" name="Group 210"/>
                  <p:cNvGrpSpPr/>
                  <p:nvPr/>
                </p:nvGrpSpPr>
                <p:grpSpPr>
                  <a:xfrm>
                    <a:off x="4776474" y="1332722"/>
                    <a:ext cx="1197089" cy="812381"/>
                    <a:chOff x="4675781" y="1435273"/>
                    <a:chExt cx="1197089" cy="812381"/>
                  </a:xfrm>
                </p:grpSpPr>
                <p:pic>
                  <p:nvPicPr>
                    <p:cNvPr id="212" name="Picture 10" descr="https://encrypted-tbn0.gstatic.com/images?q=tbn:ANd9GcSeGNZSkAWV7R_ZuJrJfQmqiTnASBd8x1XKzlAa_qyR8r83mmu6"/>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09181" y="1436416"/>
                      <a:ext cx="613308" cy="316024"/>
                    </a:xfrm>
                    <a:prstGeom prst="rect">
                      <a:avLst/>
                    </a:prstGeom>
                    <a:solidFill>
                      <a:schemeClr val="bg1"/>
                    </a:solidFill>
                    <a:extLst/>
                  </p:spPr>
                </p:pic>
                <p:pic>
                  <p:nvPicPr>
                    <p:cNvPr id="213" name="Picture 18" descr="http://images.pcworld.com/news/graphics/206113-netflix_original.jp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675781" y="1435273"/>
                      <a:ext cx="458998" cy="305943"/>
                    </a:xfrm>
                    <a:prstGeom prst="rect">
                      <a:avLst/>
                    </a:prstGeom>
                    <a:solidFill>
                      <a:schemeClr val="bg1"/>
                    </a:solidFill>
                    <a:extLst/>
                  </p:spPr>
                </p:pic>
                <p:pic>
                  <p:nvPicPr>
                    <p:cNvPr id="214" name="Picture 20" descr="http://allthingsd.com/files/2012/07/Dropbox.jpeg"/>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93281" y="1817416"/>
                      <a:ext cx="479589" cy="430238"/>
                    </a:xfrm>
                    <a:prstGeom prst="rect">
                      <a:avLst/>
                    </a:prstGeom>
                    <a:solidFill>
                      <a:schemeClr val="bg1"/>
                    </a:solidFill>
                    <a:extLst/>
                  </p:spPr>
                </p:pic>
              </p:grpSp>
            </p:grpSp>
            <p:pic>
              <p:nvPicPr>
                <p:cNvPr id="209" name="Picture 14" descr="https://encrypted-tbn1.gstatic.com/images?q=tbn:ANd9GcSawsWKBtwyMeWxvuM8fa6G9dtcE2GAQ1W9p4o2ie4VqKrfLDkLBA"/>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40300" y="3332315"/>
                  <a:ext cx="546065" cy="401481"/>
                </a:xfrm>
                <a:prstGeom prst="rect">
                  <a:avLst/>
                </a:prstGeom>
                <a:solidFill>
                  <a:schemeClr val="bg1"/>
                </a:solidFill>
                <a:extLst/>
              </p:spPr>
            </p:pic>
          </p:grpSp>
          <p:sp>
            <p:nvSpPr>
              <p:cNvPr id="151" name="Flowchart: Stored Data 150"/>
              <p:cNvSpPr/>
              <p:nvPr/>
            </p:nvSpPr>
            <p:spPr>
              <a:xfrm rot="10800000">
                <a:off x="5587926" y="3179741"/>
                <a:ext cx="2094066" cy="1540827"/>
              </a:xfrm>
              <a:prstGeom prst="flowChartOnlineStorag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ttp://www.iconshock.com/img_jpg/SIGMA/networking/jpg/256/mobile_user_icon.jpg"/>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70465" y="5571681"/>
              <a:ext cx="521615" cy="52161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727149562"/>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705725" cy="3886200"/>
          </a:xfrm>
        </p:spPr>
        <p:txBody>
          <a:bodyPr/>
          <a:lstStyle/>
          <a:p>
            <a:r>
              <a:rPr lang="en-US" b="1" i="1" dirty="0" smtClean="0">
                <a:solidFill>
                  <a:srgbClr val="FF0000"/>
                </a:solidFill>
              </a:rPr>
              <a:t>Cloud Platform as a Service (PaaS): </a:t>
            </a:r>
          </a:p>
          <a:p>
            <a:pPr lvl="1"/>
            <a:r>
              <a:rPr lang="en-US" dirty="0" smtClean="0"/>
              <a:t>The capability provided to the consumer is to deploy onto the cloud infrastructure </a:t>
            </a:r>
            <a:r>
              <a:rPr lang="en-US" i="1" dirty="0" smtClean="0">
                <a:solidFill>
                  <a:srgbClr val="FF0000"/>
                </a:solidFill>
              </a:rPr>
              <a:t>consumer-created</a:t>
            </a:r>
            <a:r>
              <a:rPr lang="en-US" dirty="0" smtClean="0"/>
              <a:t> or </a:t>
            </a:r>
            <a:r>
              <a:rPr lang="en-US" i="1" dirty="0" smtClean="0">
                <a:solidFill>
                  <a:srgbClr val="FF0000"/>
                </a:solidFill>
              </a:rPr>
              <a:t>acquired</a:t>
            </a:r>
            <a:r>
              <a:rPr lang="en-US" dirty="0" smtClean="0"/>
              <a:t> </a:t>
            </a:r>
            <a:r>
              <a:rPr lang="en-US" i="1" dirty="0" smtClean="0">
                <a:solidFill>
                  <a:srgbClr val="FF0000"/>
                </a:solidFill>
              </a:rPr>
              <a:t>applications</a:t>
            </a:r>
            <a:r>
              <a:rPr lang="en-US" dirty="0" smtClean="0"/>
              <a:t> created using </a:t>
            </a:r>
            <a:r>
              <a:rPr lang="en-US" i="1" dirty="0" smtClean="0">
                <a:solidFill>
                  <a:srgbClr val="FF0000"/>
                </a:solidFill>
              </a:rPr>
              <a:t>programming languages and tools </a:t>
            </a:r>
            <a:r>
              <a:rPr lang="en-US" dirty="0" smtClean="0"/>
              <a:t>supported by the provider. </a:t>
            </a:r>
          </a:p>
          <a:p>
            <a:pPr lvl="1"/>
            <a:r>
              <a:rPr lang="en-US" dirty="0" smtClean="0"/>
              <a:t>The consumer does not manage or control the underlying cloud infrastructure.</a:t>
            </a:r>
          </a:p>
          <a:p>
            <a:pPr lvl="1"/>
            <a:r>
              <a:rPr lang="en-US" dirty="0" smtClean="0"/>
              <a:t> Consumer has control over the deployed applications and possibly application hosting environment configurations.</a:t>
            </a:r>
          </a:p>
          <a:p>
            <a:pPr lvl="1"/>
            <a:r>
              <a:rPr lang="en-US" b="1" i="1" dirty="0" smtClean="0">
                <a:solidFill>
                  <a:srgbClr val="FF0000"/>
                </a:solidFill>
              </a:rPr>
              <a:t>Examples: Windows Azure, Google App.</a:t>
            </a:r>
            <a:endParaRPr lang="fa-IR" b="1" i="1" dirty="0">
              <a:solidFill>
                <a:srgbClr val="FF0000"/>
              </a:solidFill>
            </a:endParaRPr>
          </a:p>
        </p:txBody>
      </p:sp>
      <p:sp>
        <p:nvSpPr>
          <p:cNvPr id="4" name="Slide Number Placeholder 3"/>
          <p:cNvSpPr>
            <a:spLocks noGrp="1"/>
          </p:cNvSpPr>
          <p:nvPr>
            <p:ph type="sldNum" sz="quarter" idx="12"/>
          </p:nvPr>
        </p:nvSpPr>
        <p:spPr/>
        <p:txBody>
          <a:bodyPr/>
          <a:lstStyle/>
          <a:p>
            <a:fld id="{EB60F204-AFC3-485B-B6AB-4A651EB29C6A}" type="slidenum">
              <a:rPr lang="en-US" smtClean="0"/>
              <a:pPr/>
              <a:t>6</a:t>
            </a:fld>
            <a:endParaRPr lang="en-US" dirty="0"/>
          </a:p>
        </p:txBody>
      </p:sp>
      <p:sp>
        <p:nvSpPr>
          <p:cNvPr id="5"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E57ED-6CB8-431D-920C-596A884864E2}" type="slidenum">
              <a:rPr lang="es-ES" smtClean="0"/>
              <a:pPr/>
              <a:t>60</a:t>
            </a:fld>
            <a:endParaRPr lang="es-ES" dirty="0"/>
          </a:p>
        </p:txBody>
      </p:sp>
      <p:grpSp>
        <p:nvGrpSpPr>
          <p:cNvPr id="2" name="Group 4"/>
          <p:cNvGrpSpPr/>
          <p:nvPr/>
        </p:nvGrpSpPr>
        <p:grpSpPr>
          <a:xfrm>
            <a:off x="971600" y="1402896"/>
            <a:ext cx="7704856" cy="4402368"/>
            <a:chOff x="261357" y="596468"/>
            <a:chExt cx="8348289" cy="5042332"/>
          </a:xfrm>
        </p:grpSpPr>
        <p:grpSp>
          <p:nvGrpSpPr>
            <p:cNvPr id="3" name="Group 5"/>
            <p:cNvGrpSpPr/>
            <p:nvPr/>
          </p:nvGrpSpPr>
          <p:grpSpPr>
            <a:xfrm>
              <a:off x="261357" y="2303358"/>
              <a:ext cx="3015242" cy="1122612"/>
              <a:chOff x="-948848" y="2238186"/>
              <a:chExt cx="2945287" cy="1267014"/>
            </a:xfrm>
          </p:grpSpPr>
          <p:sp>
            <p:nvSpPr>
              <p:cNvPr id="54" name="Left Brace 53"/>
              <p:cNvSpPr/>
              <p:nvPr/>
            </p:nvSpPr>
            <p:spPr>
              <a:xfrm>
                <a:off x="1612391" y="2286000"/>
                <a:ext cx="384048" cy="12192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5" name="TextBox 54"/>
              <p:cNvSpPr txBox="1"/>
              <p:nvPr/>
            </p:nvSpPr>
            <p:spPr>
              <a:xfrm>
                <a:off x="-948848" y="2238186"/>
                <a:ext cx="2570348" cy="884629"/>
              </a:xfrm>
              <a:prstGeom prst="rect">
                <a:avLst/>
              </a:prstGeom>
              <a:noFill/>
            </p:spPr>
            <p:txBody>
              <a:bodyPr wrap="square" rtlCol="0">
                <a:spAutoFit/>
              </a:bodyPr>
              <a:lstStyle/>
              <a:p>
                <a:pPr algn="ctr"/>
                <a:r>
                  <a:rPr lang="en-US" b="1" dirty="0" smtClean="0">
                    <a:solidFill>
                      <a:srgbClr val="6C5200"/>
                    </a:solidFill>
                    <a:latin typeface="Constantia" pitchFamily="18" charset="0"/>
                    <a:cs typeface="Arial" pitchFamily="34" charset="0"/>
                  </a:rPr>
                  <a:t>Tier 2: Local Cloud</a:t>
                </a:r>
              </a:p>
              <a:p>
                <a:pPr algn="ctr"/>
                <a:r>
                  <a:rPr lang="en-US" sz="1100" b="1" dirty="0" smtClean="0">
                    <a:latin typeface="Constantia" pitchFamily="18" charset="0"/>
                    <a:cs typeface="Arial" pitchFamily="34" charset="0"/>
                  </a:rPr>
                  <a:t>(+) Low Delay, Low Power,</a:t>
                </a:r>
              </a:p>
              <a:p>
                <a:pPr algn="ctr"/>
                <a:r>
                  <a:rPr lang="en-US" sz="1100" b="1" dirty="0" smtClean="0">
                    <a:latin typeface="Constantia" pitchFamily="18" charset="0"/>
                    <a:cs typeface="Arial" pitchFamily="34" charset="0"/>
                  </a:rPr>
                  <a:t>(-) Not Scalable and Elastic</a:t>
                </a:r>
                <a:endParaRPr lang="en-US" sz="1100" b="1" dirty="0">
                  <a:latin typeface="Constantia" pitchFamily="18" charset="0"/>
                  <a:cs typeface="Arial" pitchFamily="34" charset="0"/>
                </a:endParaRPr>
              </a:p>
            </p:txBody>
          </p:sp>
        </p:grpSp>
        <p:grpSp>
          <p:nvGrpSpPr>
            <p:cNvPr id="5" name="Group 6"/>
            <p:cNvGrpSpPr/>
            <p:nvPr/>
          </p:nvGrpSpPr>
          <p:grpSpPr>
            <a:xfrm>
              <a:off x="321454" y="687394"/>
              <a:ext cx="2955145" cy="1214158"/>
              <a:chOff x="162823" y="991092"/>
              <a:chExt cx="2955145" cy="1214158"/>
            </a:xfrm>
          </p:grpSpPr>
          <p:sp>
            <p:nvSpPr>
              <p:cNvPr id="52" name="TextBox 51"/>
              <p:cNvSpPr txBox="1"/>
              <p:nvPr/>
            </p:nvSpPr>
            <p:spPr>
              <a:xfrm>
                <a:off x="162823" y="1222582"/>
                <a:ext cx="2528605" cy="783807"/>
              </a:xfrm>
              <a:prstGeom prst="rect">
                <a:avLst/>
              </a:prstGeom>
              <a:noFill/>
            </p:spPr>
            <p:txBody>
              <a:bodyPr wrap="none" rtlCol="0">
                <a:spAutoFit/>
              </a:bodyPr>
              <a:lstStyle/>
              <a:p>
                <a:pPr algn="ctr"/>
                <a:r>
                  <a:rPr lang="en-US" b="1" dirty="0" smtClean="0">
                    <a:solidFill>
                      <a:srgbClr val="6C5200"/>
                    </a:solidFill>
                    <a:latin typeface="Constantia" pitchFamily="18" charset="0"/>
                    <a:cs typeface="Arial" pitchFamily="34" charset="0"/>
                  </a:rPr>
                  <a:t>Tier 1: Public Cloud </a:t>
                </a:r>
              </a:p>
              <a:p>
                <a:pPr algn="ctr"/>
                <a:r>
                  <a:rPr lang="en-US" sz="1100" b="1" dirty="0" smtClean="0">
                    <a:latin typeface="Constantia" pitchFamily="18" charset="0"/>
                    <a:cs typeface="Arial" pitchFamily="34" charset="0"/>
                  </a:rPr>
                  <a:t>(+) Scalable and Elastic</a:t>
                </a:r>
              </a:p>
              <a:p>
                <a:pPr algn="ctr"/>
                <a:r>
                  <a:rPr lang="en-US" sz="1100" b="1" dirty="0" smtClean="0">
                    <a:latin typeface="Constantia" pitchFamily="18" charset="0"/>
                    <a:cs typeface="Arial" pitchFamily="34" charset="0"/>
                  </a:rPr>
                  <a:t>(-) Price, Delay</a:t>
                </a:r>
              </a:p>
            </p:txBody>
          </p:sp>
          <p:sp>
            <p:nvSpPr>
              <p:cNvPr id="53" name="Left Brace 52"/>
              <p:cNvSpPr/>
              <p:nvPr/>
            </p:nvSpPr>
            <p:spPr>
              <a:xfrm>
                <a:off x="2771775" y="991092"/>
                <a:ext cx="346193" cy="121415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6" name="Group 7"/>
            <p:cNvGrpSpPr/>
            <p:nvPr/>
          </p:nvGrpSpPr>
          <p:grpSpPr>
            <a:xfrm>
              <a:off x="2666999" y="596468"/>
              <a:ext cx="5942647" cy="5042332"/>
              <a:chOff x="2666999" y="596468"/>
              <a:chExt cx="5942647" cy="5042332"/>
            </a:xfrm>
          </p:grpSpPr>
          <p:grpSp>
            <p:nvGrpSpPr>
              <p:cNvPr id="7" name="Group 8"/>
              <p:cNvGrpSpPr/>
              <p:nvPr/>
            </p:nvGrpSpPr>
            <p:grpSpPr>
              <a:xfrm>
                <a:off x="2666999" y="596468"/>
                <a:ext cx="5942647" cy="5042332"/>
                <a:chOff x="2666999" y="457200"/>
                <a:chExt cx="5942647" cy="5042332"/>
              </a:xfrm>
            </p:grpSpPr>
            <p:pic>
              <p:nvPicPr>
                <p:cNvPr id="11" name="Picture 2" descr="CRM The World's Favorite Customer Relationship Management - Salesforce.com"/>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243765" y="609600"/>
                  <a:ext cx="919034" cy="71480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11"/>
                <p:cNvGrpSpPr/>
                <p:nvPr/>
              </p:nvGrpSpPr>
              <p:grpSpPr>
                <a:xfrm>
                  <a:off x="2666999" y="457200"/>
                  <a:ext cx="5942647" cy="5042332"/>
                  <a:chOff x="2895600" y="1206068"/>
                  <a:chExt cx="5942647" cy="5042332"/>
                </a:xfrm>
              </p:grpSpPr>
              <p:grpSp>
                <p:nvGrpSpPr>
                  <p:cNvPr id="9" name="Group 12"/>
                  <p:cNvGrpSpPr/>
                  <p:nvPr/>
                </p:nvGrpSpPr>
                <p:grpSpPr>
                  <a:xfrm>
                    <a:off x="2895600" y="1206068"/>
                    <a:ext cx="5942647" cy="5042332"/>
                    <a:chOff x="2590800" y="1206068"/>
                    <a:chExt cx="5942647" cy="5042332"/>
                  </a:xfrm>
                </p:grpSpPr>
                <p:grpSp>
                  <p:nvGrpSpPr>
                    <p:cNvPr id="12" name="Group 14"/>
                    <p:cNvGrpSpPr/>
                    <p:nvPr/>
                  </p:nvGrpSpPr>
                  <p:grpSpPr>
                    <a:xfrm>
                      <a:off x="3370164" y="1206068"/>
                      <a:ext cx="4307624" cy="5042332"/>
                      <a:chOff x="3370164" y="1080528"/>
                      <a:chExt cx="4307624" cy="5167872"/>
                    </a:xfrm>
                  </p:grpSpPr>
                  <p:pic>
                    <p:nvPicPr>
                      <p:cNvPr id="2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161574" y="5446653"/>
                        <a:ext cx="2479331" cy="801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Cloud 22"/>
                      <p:cNvSpPr/>
                      <p:nvPr/>
                    </p:nvSpPr>
                    <p:spPr>
                      <a:xfrm>
                        <a:off x="3370164" y="1080528"/>
                        <a:ext cx="4121737" cy="128277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itchFamily="34" charset="0"/>
                          <a:cs typeface="Arial" pitchFamily="34" charset="0"/>
                        </a:endParaRPr>
                      </a:p>
                    </p:txBody>
                  </p:sp>
                  <p:pic>
                    <p:nvPicPr>
                      <p:cNvPr id="24" name="Picture 2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49115" y="3505582"/>
                        <a:ext cx="205243" cy="523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636647" y="4162666"/>
                        <a:ext cx="1099785" cy="469683"/>
                      </a:xfrm>
                      <a:prstGeom prst="rect">
                        <a:avLst/>
                      </a:prstGeom>
                      <a:noFill/>
                    </p:spPr>
                    <p:txBody>
                      <a:bodyPr wrap="none" rtlCol="0">
                        <a:spAutoFit/>
                      </a:bodyPr>
                      <a:lstStyle/>
                      <a:p>
                        <a:pPr algn="ctr"/>
                        <a:r>
                          <a:rPr lang="en-US" sz="1000" b="1" dirty="0" smtClean="0">
                            <a:latin typeface="Arial" pitchFamily="34" charset="0"/>
                            <a:cs typeface="Arial" pitchFamily="34" charset="0"/>
                          </a:rPr>
                          <a:t>Wi-Fi Access </a:t>
                        </a:r>
                      </a:p>
                      <a:p>
                        <a:pPr algn="ctr"/>
                        <a:r>
                          <a:rPr lang="en-US" sz="1000" b="1" dirty="0" smtClean="0">
                            <a:latin typeface="Arial" pitchFamily="34" charset="0"/>
                            <a:cs typeface="Arial" pitchFamily="34" charset="0"/>
                          </a:rPr>
                          <a:t>Point</a:t>
                        </a:r>
                        <a:endParaRPr lang="en-US" sz="1000" b="1" dirty="0">
                          <a:latin typeface="Arial" pitchFamily="34" charset="0"/>
                          <a:cs typeface="Arial" pitchFamily="34" charset="0"/>
                        </a:endParaRPr>
                      </a:p>
                    </p:txBody>
                  </p:sp>
                  <p:cxnSp>
                    <p:nvCxnSpPr>
                      <p:cNvPr id="26" name="Straight Arrow Connector 25"/>
                      <p:cNvCxnSpPr/>
                      <p:nvPr/>
                    </p:nvCxnSpPr>
                    <p:spPr>
                      <a:xfrm flipV="1">
                        <a:off x="6517759" y="4113221"/>
                        <a:ext cx="233976" cy="1417826"/>
                      </a:xfrm>
                      <a:prstGeom prst="straightConnector1">
                        <a:avLst/>
                      </a:prstGeom>
                      <a:ln>
                        <a:prstDash val="dash"/>
                        <a:headEnd type="arrow"/>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30" idx="2"/>
                      </p:cNvCxnSpPr>
                      <p:nvPr/>
                    </p:nvCxnSpPr>
                    <p:spPr>
                      <a:xfrm flipV="1">
                        <a:off x="4416075" y="4351763"/>
                        <a:ext cx="302446" cy="1314317"/>
                      </a:xfrm>
                      <a:prstGeom prst="straightConnector1">
                        <a:avLst/>
                      </a:prstGeom>
                      <a:ln w="9525">
                        <a:prstDash val="dash"/>
                        <a:headEnd type="arrow"/>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734321" y="3545686"/>
                        <a:ext cx="943467" cy="469683"/>
                      </a:xfrm>
                      <a:prstGeom prst="rect">
                        <a:avLst/>
                      </a:prstGeom>
                      <a:noFill/>
                    </p:spPr>
                    <p:txBody>
                      <a:bodyPr wrap="none" rtlCol="0">
                        <a:spAutoFit/>
                      </a:bodyPr>
                      <a:lstStyle/>
                      <a:p>
                        <a:pPr algn="ctr"/>
                        <a:r>
                          <a:rPr lang="en-US" sz="1000" b="1" dirty="0" smtClean="0">
                            <a:latin typeface="Arial" pitchFamily="34" charset="0"/>
                            <a:cs typeface="Arial" pitchFamily="34" charset="0"/>
                          </a:rPr>
                          <a:t>3G Access </a:t>
                        </a:r>
                      </a:p>
                      <a:p>
                        <a:pPr algn="ctr"/>
                        <a:r>
                          <a:rPr lang="en-US" sz="1000" b="1" dirty="0" smtClean="0">
                            <a:latin typeface="Arial" pitchFamily="34" charset="0"/>
                            <a:cs typeface="Arial" pitchFamily="34" charset="0"/>
                          </a:rPr>
                          <a:t>Point</a:t>
                        </a:r>
                        <a:endParaRPr lang="en-US" sz="1000" b="1" dirty="0">
                          <a:latin typeface="Arial" pitchFamily="34" charset="0"/>
                          <a:cs typeface="Arial" pitchFamily="34" charset="0"/>
                        </a:endParaRPr>
                      </a:p>
                    </p:txBody>
                  </p:sp>
                  <p:cxnSp>
                    <p:nvCxnSpPr>
                      <p:cNvPr id="29" name="Straight Arrow Connector 28"/>
                      <p:cNvCxnSpPr>
                        <a:stCxn id="24" idx="0"/>
                      </p:cNvCxnSpPr>
                      <p:nvPr/>
                    </p:nvCxnSpPr>
                    <p:spPr>
                      <a:xfrm flipV="1">
                        <a:off x="6751737" y="2236555"/>
                        <a:ext cx="0" cy="126902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0"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50000" r="75814"/>
                      <a:stretch/>
                    </p:blipFill>
                    <p:spPr bwMode="auto">
                      <a:xfrm>
                        <a:off x="4593429" y="3794759"/>
                        <a:ext cx="250184" cy="5570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 name="Straight Arrow Connector 30"/>
                      <p:cNvCxnSpPr>
                        <a:stCxn id="22" idx="0"/>
                        <a:endCxn id="30" idx="2"/>
                      </p:cNvCxnSpPr>
                      <p:nvPr/>
                    </p:nvCxnSpPr>
                    <p:spPr>
                      <a:xfrm flipH="1" flipV="1">
                        <a:off x="4718521" y="4351763"/>
                        <a:ext cx="682719" cy="1094890"/>
                      </a:xfrm>
                      <a:prstGeom prst="straightConnector1">
                        <a:avLst/>
                      </a:prstGeom>
                      <a:ln w="12700">
                        <a:prstDash val="sysDash"/>
                        <a:headEnd type="stealth"/>
                        <a:tailEnd type="stealth"/>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24" idx="2"/>
                      </p:cNvCxnSpPr>
                      <p:nvPr/>
                    </p:nvCxnSpPr>
                    <p:spPr>
                      <a:xfrm flipV="1">
                        <a:off x="4511715" y="4028827"/>
                        <a:ext cx="2240022" cy="1637253"/>
                      </a:xfrm>
                      <a:prstGeom prst="straightConnector1">
                        <a:avLst/>
                      </a:prstGeom>
                      <a:ln w="12700">
                        <a:prstDash val="sysDash"/>
                        <a:tailEnd type="non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2" idx="0"/>
                        <a:endCxn id="24" idx="2"/>
                      </p:cNvCxnSpPr>
                      <p:nvPr/>
                    </p:nvCxnSpPr>
                    <p:spPr>
                      <a:xfrm flipV="1">
                        <a:off x="5401240" y="4028827"/>
                        <a:ext cx="1350497" cy="1417826"/>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0" idx="1"/>
                      </p:cNvCxnSpPr>
                      <p:nvPr/>
                    </p:nvCxnSpPr>
                    <p:spPr>
                      <a:xfrm flipH="1" flipV="1">
                        <a:off x="4416075" y="3910674"/>
                        <a:ext cx="177354" cy="162587"/>
                      </a:xfrm>
                      <a:prstGeom prst="straightConnector1">
                        <a:avLst/>
                      </a:prstGeom>
                      <a:ln>
                        <a:headEnd type="stealth"/>
                        <a:tailEnd type="stealth"/>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V="1">
                        <a:off x="4211854" y="2335085"/>
                        <a:ext cx="0" cy="767267"/>
                      </a:xfrm>
                      <a:prstGeom prst="straightConnector1">
                        <a:avLst/>
                      </a:prstGeom>
                      <a:ln>
                        <a:headEnd type="stealth"/>
                        <a:tailEnd type="stealth"/>
                      </a:ln>
                    </p:spPr>
                    <p:style>
                      <a:lnRef idx="2">
                        <a:schemeClr val="dk1"/>
                      </a:lnRef>
                      <a:fillRef idx="0">
                        <a:schemeClr val="dk1"/>
                      </a:fillRef>
                      <a:effectRef idx="1">
                        <a:schemeClr val="dk1"/>
                      </a:effectRef>
                      <a:fontRef idx="minor">
                        <a:schemeClr val="tx1"/>
                      </a:fontRef>
                    </p:style>
                  </p:cxnSp>
                  <p:pic>
                    <p:nvPicPr>
                      <p:cNvPr id="36" name="Picture 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092458" y="1080528"/>
                        <a:ext cx="1003542" cy="5601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17230" y="1484473"/>
                        <a:ext cx="1654970" cy="521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3913924" y="4895347"/>
                        <a:ext cx="349750" cy="6356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9"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5947664" y="4899206"/>
                        <a:ext cx="341999" cy="7079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0" name="Straight Arrow Connector 39"/>
                      <p:cNvCxnSpPr>
                        <a:stCxn id="38" idx="3"/>
                        <a:endCxn id="24" idx="2"/>
                      </p:cNvCxnSpPr>
                      <p:nvPr/>
                    </p:nvCxnSpPr>
                    <p:spPr>
                      <a:xfrm flipV="1">
                        <a:off x="4263674" y="4028827"/>
                        <a:ext cx="2488063" cy="1184369"/>
                      </a:xfrm>
                      <a:prstGeom prst="straightConnector1">
                        <a:avLst/>
                      </a:prstGeom>
                      <a:ln w="15875">
                        <a:prstDash val="sysDot"/>
                        <a:headEnd type="stealth"/>
                        <a:tailEnd type="stealth"/>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9" idx="1"/>
                        <a:endCxn id="30" idx="2"/>
                      </p:cNvCxnSpPr>
                      <p:nvPr/>
                    </p:nvCxnSpPr>
                    <p:spPr>
                      <a:xfrm flipH="1" flipV="1">
                        <a:off x="4718521" y="4351763"/>
                        <a:ext cx="1229143" cy="901418"/>
                      </a:xfrm>
                      <a:prstGeom prst="straightConnector1">
                        <a:avLst/>
                      </a:prstGeom>
                      <a:ln w="15875">
                        <a:prstDash val="sysDot"/>
                        <a:headEnd type="stealth"/>
                        <a:tailEnd type="stealth"/>
                      </a:ln>
                    </p:spPr>
                    <p:style>
                      <a:lnRef idx="1">
                        <a:schemeClr val="dk1"/>
                      </a:lnRef>
                      <a:fillRef idx="0">
                        <a:schemeClr val="dk1"/>
                      </a:fillRef>
                      <a:effectRef idx="0">
                        <a:schemeClr val="dk1"/>
                      </a:effectRef>
                      <a:fontRef idx="minor">
                        <a:schemeClr val="tx1"/>
                      </a:fontRef>
                    </p:style>
                  </p:cxnSp>
                  <p:grpSp>
                    <p:nvGrpSpPr>
                      <p:cNvPr id="13" name="Group 41"/>
                      <p:cNvGrpSpPr/>
                      <p:nvPr/>
                    </p:nvGrpSpPr>
                    <p:grpSpPr>
                      <a:xfrm>
                        <a:off x="3743330" y="3120996"/>
                        <a:ext cx="731476" cy="879276"/>
                        <a:chOff x="7620000" y="2976801"/>
                        <a:chExt cx="972599" cy="949218"/>
                      </a:xfrm>
                    </p:grpSpPr>
                    <p:pic>
                      <p:nvPicPr>
                        <p:cNvPr id="49"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43" name="Straight Arrow Connector 42"/>
                      <p:cNvCxnSpPr>
                        <a:stCxn id="38" idx="3"/>
                        <a:endCxn id="30" idx="2"/>
                      </p:cNvCxnSpPr>
                      <p:nvPr/>
                    </p:nvCxnSpPr>
                    <p:spPr>
                      <a:xfrm flipV="1">
                        <a:off x="4263674" y="4351763"/>
                        <a:ext cx="454847" cy="861434"/>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pic>
                    <p:nvPicPr>
                      <p:cNvPr id="44"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7149903" y="4654946"/>
                        <a:ext cx="341999" cy="7079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33837" r="82209"/>
                      <a:stretch/>
                    </p:blipFill>
                    <p:spPr bwMode="auto">
                      <a:xfrm>
                        <a:off x="6726108" y="5446653"/>
                        <a:ext cx="341999" cy="345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6" name="Straight Arrow Connector 45"/>
                      <p:cNvCxnSpPr>
                        <a:stCxn id="44" idx="1"/>
                      </p:cNvCxnSpPr>
                      <p:nvPr/>
                    </p:nvCxnSpPr>
                    <p:spPr>
                      <a:xfrm flipH="1" flipV="1">
                        <a:off x="6770678" y="4113221"/>
                        <a:ext cx="379225" cy="895700"/>
                      </a:xfrm>
                      <a:prstGeom prst="straightConnector1">
                        <a:avLst/>
                      </a:prstGeom>
                      <a:ln w="6350">
                        <a:prstDash val="sysDash"/>
                        <a:headEnd type="stealth"/>
                        <a:tailEnd type="stealth"/>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5" idx="1"/>
                        <a:endCxn id="45" idx="1"/>
                      </p:cNvCxnSpPr>
                      <p:nvPr/>
                    </p:nvCxnSpPr>
                    <p:spPr>
                      <a:xfrm>
                        <a:off x="6726108" y="5619381"/>
                        <a:ext cx="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5" idx="0"/>
                      </p:cNvCxnSpPr>
                      <p:nvPr/>
                    </p:nvCxnSpPr>
                    <p:spPr>
                      <a:xfrm flipH="1" flipV="1">
                        <a:off x="6770678" y="4162665"/>
                        <a:ext cx="126430" cy="1283988"/>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grpSp>
                <p:grpSp>
                  <p:nvGrpSpPr>
                    <p:cNvPr id="15" name="Group 15"/>
                    <p:cNvGrpSpPr/>
                    <p:nvPr/>
                  </p:nvGrpSpPr>
                  <p:grpSpPr>
                    <a:xfrm>
                      <a:off x="7620000" y="2051256"/>
                      <a:ext cx="913447" cy="3311638"/>
                      <a:chOff x="7620000" y="2051256"/>
                      <a:chExt cx="913447" cy="3311638"/>
                    </a:xfrm>
                  </p:grpSpPr>
                  <p:cxnSp>
                    <p:nvCxnSpPr>
                      <p:cNvPr id="20" name="Straight Arrow Connector 19"/>
                      <p:cNvCxnSpPr/>
                      <p:nvPr/>
                    </p:nvCxnSpPr>
                    <p:spPr bwMode="auto">
                      <a:xfrm>
                        <a:off x="7620000" y="2051256"/>
                        <a:ext cx="38100" cy="3311638"/>
                      </a:xfrm>
                      <a:prstGeom prst="straightConnector1">
                        <a:avLst/>
                      </a:prstGeom>
                      <a:solidFill>
                        <a:schemeClr val="accent1"/>
                      </a:solidFill>
                      <a:ln w="22225" cap="flat" cmpd="sng" algn="ctr">
                        <a:solidFill>
                          <a:schemeClr val="accent4"/>
                        </a:solidFill>
                        <a:prstDash val="dashDot"/>
                        <a:round/>
                        <a:headEnd type="triangle" w="med" len="med"/>
                        <a:tailEnd type="triangle"/>
                      </a:ln>
                      <a:effectLst/>
                    </p:spPr>
                  </p:cxnSp>
                  <p:sp>
                    <p:nvSpPr>
                      <p:cNvPr id="21" name="TextBox 20"/>
                      <p:cNvSpPr txBox="1"/>
                      <p:nvPr/>
                    </p:nvSpPr>
                    <p:spPr>
                      <a:xfrm>
                        <a:off x="7691643" y="3395332"/>
                        <a:ext cx="841804" cy="722475"/>
                      </a:xfrm>
                      <a:prstGeom prst="rect">
                        <a:avLst/>
                      </a:prstGeom>
                      <a:noFill/>
                    </p:spPr>
                    <p:txBody>
                      <a:bodyPr wrap="none" rtlCol="0">
                        <a:spAutoFit/>
                      </a:bodyPr>
                      <a:lstStyle/>
                      <a:p>
                        <a:r>
                          <a:rPr lang="en-US" sz="1100" b="1" dirty="0" smtClean="0">
                            <a:latin typeface="Constantia" pitchFamily="18" charset="0"/>
                          </a:rPr>
                          <a:t>RTT: </a:t>
                        </a:r>
                      </a:p>
                      <a:p>
                        <a:r>
                          <a:rPr lang="en-US" sz="1100" b="1" dirty="0" smtClean="0">
                            <a:latin typeface="Constantia" pitchFamily="18" charset="0"/>
                          </a:rPr>
                          <a:t>~290ms</a:t>
                        </a:r>
                      </a:p>
                    </p:txBody>
                  </p:sp>
                </p:grpSp>
                <p:grpSp>
                  <p:nvGrpSpPr>
                    <p:cNvPr id="16" name="Group 16"/>
                    <p:cNvGrpSpPr/>
                    <p:nvPr/>
                  </p:nvGrpSpPr>
                  <p:grpSpPr>
                    <a:xfrm>
                      <a:off x="2590800" y="3417209"/>
                      <a:ext cx="914401" cy="2167000"/>
                      <a:chOff x="3124200" y="3417209"/>
                      <a:chExt cx="990601" cy="2167000"/>
                    </a:xfrm>
                  </p:grpSpPr>
                  <p:cxnSp>
                    <p:nvCxnSpPr>
                      <p:cNvPr id="18" name="Straight Arrow Connector 17"/>
                      <p:cNvCxnSpPr/>
                      <p:nvPr/>
                    </p:nvCxnSpPr>
                    <p:spPr bwMode="auto">
                      <a:xfrm>
                        <a:off x="4114800" y="3417209"/>
                        <a:ext cx="1" cy="2167000"/>
                      </a:xfrm>
                      <a:prstGeom prst="straightConnector1">
                        <a:avLst/>
                      </a:prstGeom>
                      <a:ln w="22225">
                        <a:solidFill>
                          <a:schemeClr val="tx1"/>
                        </a:solidFill>
                        <a:prstDash val="dashDot"/>
                        <a:headEnd type="triangle" w="med" len="med"/>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3124200" y="4800601"/>
                        <a:ext cx="990600" cy="722475"/>
                      </a:xfrm>
                      <a:prstGeom prst="rect">
                        <a:avLst/>
                      </a:prstGeom>
                      <a:noFill/>
                    </p:spPr>
                    <p:txBody>
                      <a:bodyPr wrap="square" rtlCol="0">
                        <a:spAutoFit/>
                      </a:bodyPr>
                      <a:lstStyle/>
                      <a:p>
                        <a:pPr algn="ctr"/>
                        <a:r>
                          <a:rPr lang="en-US" sz="1100" b="1" dirty="0" smtClean="0">
                            <a:latin typeface="Constantia" pitchFamily="18" charset="0"/>
                          </a:rPr>
                          <a:t>RTT:</a:t>
                        </a:r>
                      </a:p>
                      <a:p>
                        <a:pPr algn="ctr"/>
                        <a:r>
                          <a:rPr lang="en-US" sz="1100" b="1" dirty="0" smtClean="0">
                            <a:latin typeface="Constantia" pitchFamily="18" charset="0"/>
                          </a:rPr>
                          <a:t> ~80ms</a:t>
                        </a:r>
                        <a:endParaRPr lang="en-US" sz="1100" b="1" dirty="0">
                          <a:latin typeface="Constantia" pitchFamily="18" charset="0"/>
                        </a:endParaRPr>
                      </a:p>
                    </p:txBody>
                  </p:sp>
                </p:grpSp>
              </p:grpSp>
              <p:pic>
                <p:nvPicPr>
                  <p:cNvPr id="14" name="Picture 13"/>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124449" y="1473325"/>
                    <a:ext cx="599951" cy="660275"/>
                  </a:xfrm>
                  <a:prstGeom prst="rect">
                    <a:avLst/>
                  </a:prstGeom>
                </p:spPr>
              </p:pic>
            </p:grpSp>
          </p:grpSp>
          <p:cxnSp>
            <p:nvCxnSpPr>
              <p:cNvPr id="10" name="Straight Arrow Connector 9"/>
              <p:cNvCxnSpPr>
                <a:stCxn id="24" idx="1"/>
              </p:cNvCxnSpPr>
              <p:nvPr/>
            </p:nvCxnSpPr>
            <p:spPr bwMode="auto">
              <a:xfrm flipH="1" flipV="1">
                <a:off x="4593429" y="3090865"/>
                <a:ext cx="2131885" cy="12701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sp>
        <p:nvSpPr>
          <p:cNvPr id="57" name="TextBox 56"/>
          <p:cNvSpPr txBox="1"/>
          <p:nvPr/>
        </p:nvSpPr>
        <p:spPr>
          <a:xfrm>
            <a:off x="304800" y="5257800"/>
            <a:ext cx="3505200" cy="1200329"/>
          </a:xfrm>
          <a:prstGeom prst="rect">
            <a:avLst/>
          </a:prstGeom>
          <a:noFill/>
          <a:ln w="2222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IBM</a:t>
            </a:r>
            <a:r>
              <a:rPr lang="en-US" dirty="0" smtClean="0">
                <a:latin typeface="Times New Roman" panose="02020603050405020304" pitchFamily="18" charset="0"/>
                <a:cs typeface="Times New Roman" panose="02020603050405020304" pitchFamily="18" charset="0"/>
              </a:rPr>
              <a:t>: by 2017 61% of </a:t>
            </a:r>
          </a:p>
          <a:p>
            <a:pPr algn="ctr"/>
            <a:r>
              <a:rPr lang="en-US" dirty="0" smtClean="0">
                <a:latin typeface="Times New Roman" panose="02020603050405020304" pitchFamily="18" charset="0"/>
                <a:cs typeface="Times New Roman" panose="02020603050405020304" pitchFamily="18" charset="0"/>
              </a:rPr>
              <a:t>enterprise </a:t>
            </a:r>
            <a:r>
              <a:rPr lang="en-US" dirty="0" smtClean="0"/>
              <a:t>is likely to </a:t>
            </a:r>
            <a:r>
              <a:rPr lang="en-US" dirty="0" smtClean="0">
                <a:latin typeface="Times New Roman" pitchFamily="18" charset="0"/>
                <a:cs typeface="Times New Roman" pitchFamily="18" charset="0"/>
              </a:rPr>
              <a:t>be </a:t>
            </a:r>
            <a:r>
              <a:rPr lang="en-US" dirty="0" smtClean="0">
                <a:latin typeface="Times New Roman" panose="02020603050405020304" pitchFamily="18" charset="0"/>
                <a:cs typeface="Times New Roman" panose="02020603050405020304" pitchFamily="18" charset="0"/>
              </a:rPr>
              <a:t>on </a:t>
            </a:r>
          </a:p>
          <a:p>
            <a:pPr algn="ctr"/>
            <a:r>
              <a:rPr lang="en-US" dirty="0" smtClean="0"/>
              <a:t>a </a:t>
            </a:r>
            <a:r>
              <a:rPr lang="en-US" dirty="0" smtClean="0">
                <a:latin typeface="Times New Roman" panose="02020603050405020304" pitchFamily="18" charset="0"/>
                <a:cs typeface="Times New Roman" panose="02020603050405020304" pitchFamily="18" charset="0"/>
              </a:rPr>
              <a:t>tiered </a:t>
            </a:r>
            <a:r>
              <a:rPr lang="en-US" dirty="0" smtClean="0">
                <a:latin typeface="Times New Roman" panose="02020603050405020304" pitchFamily="18" charset="0"/>
                <a:cs typeface="Times New Roman" panose="02020603050405020304" pitchFamily="18" charset="0"/>
              </a:rPr>
              <a:t>cloud</a:t>
            </a:r>
            <a:endParaRPr lang="en-US" dirty="0">
              <a:latin typeface="Times New Roman" panose="02020603050405020304" pitchFamily="18" charset="0"/>
              <a:cs typeface="Times New Roman" panose="02020603050405020304" pitchFamily="18" charset="0"/>
            </a:endParaRPr>
          </a:p>
        </p:txBody>
      </p:sp>
      <p:sp>
        <p:nvSpPr>
          <p:cNvPr id="58" name="Title 1"/>
          <p:cNvSpPr>
            <a:spLocks noGrp="1"/>
          </p:cNvSpPr>
          <p:nvPr>
            <p:ph type="title"/>
          </p:nvPr>
        </p:nvSpPr>
        <p:spPr>
          <a:xfrm>
            <a:off x="611560" y="116632"/>
            <a:ext cx="8229600" cy="1143000"/>
          </a:xfrm>
        </p:spPr>
        <p:txBody>
          <a:bodyPr/>
          <a:lstStyle/>
          <a:p>
            <a:pPr algn="l"/>
            <a:r>
              <a:rPr lang="en-US" sz="3200" b="1" dirty="0" smtClean="0"/>
              <a:t>2-Tier Cloud Architecture</a:t>
            </a:r>
            <a:endParaRPr lang="en-US" sz="3200" b="1" dirty="0"/>
          </a:p>
        </p:txBody>
      </p:sp>
    </p:spTree>
    <p:extLst>
      <p:ext uri="{BB962C8B-B14F-4D97-AF65-F5344CB8AC3E}">
        <p14:creationId xmlns:p14="http://schemas.microsoft.com/office/powerpoint/2010/main" xmlns="" val="1877240235"/>
      </p:ext>
    </p:extLst>
  </p:cSld>
  <p:clrMapOvr>
    <a:masterClrMapping/>
  </p:clrMapOvr>
  <p:transition>
    <p:wedg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61</a:t>
            </a:fld>
            <a:endParaRPr lang="es-ES" dirty="0"/>
          </a:p>
        </p:txBody>
      </p:sp>
      <p:sp>
        <p:nvSpPr>
          <p:cNvPr id="5" name="TextBox 4"/>
          <p:cNvSpPr txBox="1">
            <a:spLocks noChangeArrowheads="1"/>
          </p:cNvSpPr>
          <p:nvPr/>
        </p:nvSpPr>
        <p:spPr bwMode="auto">
          <a:xfrm>
            <a:off x="539552" y="116632"/>
            <a:ext cx="741682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eaLnBrk="0" hangingPunct="0">
              <a:defRPr sz="2400">
                <a:solidFill>
                  <a:schemeClr val="tx1"/>
                </a:solidFill>
                <a:latin typeface="Times New Roman" pitchFamily="18" charset="0"/>
                <a:cs typeface="Times New Roman" pitchFamily="18" charset="0"/>
              </a:defRPr>
            </a:lvl1pPr>
            <a:lvl2pPr marL="742950" indent="-285750" algn="ctr" eaLnBrk="0" hangingPunct="0">
              <a:defRPr sz="2400">
                <a:solidFill>
                  <a:schemeClr val="tx1"/>
                </a:solidFill>
                <a:latin typeface="Times New Roman" pitchFamily="18" charset="0"/>
                <a:cs typeface="Times New Roman" pitchFamily="18" charset="0"/>
              </a:defRPr>
            </a:lvl2pPr>
            <a:lvl3pPr marL="1143000" indent="-228600" algn="ctr" eaLnBrk="0" hangingPunct="0">
              <a:defRPr sz="2400">
                <a:solidFill>
                  <a:schemeClr val="tx1"/>
                </a:solidFill>
                <a:latin typeface="Times New Roman" pitchFamily="18" charset="0"/>
                <a:cs typeface="Times New Roman" pitchFamily="18" charset="0"/>
              </a:defRPr>
            </a:lvl3pPr>
            <a:lvl4pPr marL="1600200" indent="-228600" algn="ctr" eaLnBrk="0" hangingPunct="0">
              <a:defRPr sz="2400">
                <a:solidFill>
                  <a:schemeClr val="tx1"/>
                </a:solidFill>
                <a:latin typeface="Times New Roman" pitchFamily="18" charset="0"/>
                <a:cs typeface="Times New Roman" pitchFamily="18" charset="0"/>
              </a:defRPr>
            </a:lvl4pPr>
            <a:lvl5pPr marL="2057400" indent="-228600" algn="ctr"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l" eaLnBrk="1" hangingPunct="1"/>
            <a:r>
              <a:rPr lang="en-US" altLang="en-US" sz="3200" b="1" dirty="0" smtClean="0">
                <a:latin typeface="Constantia" pitchFamily="18" charset="0"/>
              </a:rPr>
              <a:t>Mobile Cloud Computing </a:t>
            </a:r>
          </a:p>
          <a:p>
            <a:pPr algn="l" eaLnBrk="1" hangingPunct="1"/>
            <a:r>
              <a:rPr lang="en-US" altLang="en-US" sz="3200" b="1" dirty="0" smtClean="0">
                <a:latin typeface="Constantia" pitchFamily="18" charset="0"/>
              </a:rPr>
              <a:t>Ecosystem</a:t>
            </a:r>
            <a:endParaRPr lang="en-US" altLang="en-US" sz="3200" b="1" dirty="0">
              <a:latin typeface="Constantia" pitchFamily="18" charset="0"/>
            </a:endParaRPr>
          </a:p>
        </p:txBody>
      </p:sp>
      <p:grpSp>
        <p:nvGrpSpPr>
          <p:cNvPr id="3" name="Group 2"/>
          <p:cNvGrpSpPr/>
          <p:nvPr/>
        </p:nvGrpSpPr>
        <p:grpSpPr>
          <a:xfrm>
            <a:off x="1518017" y="1675553"/>
            <a:ext cx="6029839" cy="4561759"/>
            <a:chOff x="1422481" y="1312825"/>
            <a:chExt cx="6245863" cy="5025471"/>
          </a:xfrm>
        </p:grpSpPr>
        <p:grpSp>
          <p:nvGrpSpPr>
            <p:cNvPr id="4" name="Group 222"/>
            <p:cNvGrpSpPr/>
            <p:nvPr/>
          </p:nvGrpSpPr>
          <p:grpSpPr>
            <a:xfrm>
              <a:off x="3165205" y="2628679"/>
              <a:ext cx="2758084" cy="2279591"/>
              <a:chOff x="3178853" y="2783222"/>
              <a:chExt cx="2758084" cy="2279591"/>
            </a:xfrm>
          </p:grpSpPr>
          <p:grpSp>
            <p:nvGrpSpPr>
              <p:cNvPr id="6" name="Group 221"/>
              <p:cNvGrpSpPr/>
              <p:nvPr/>
            </p:nvGrpSpPr>
            <p:grpSpPr>
              <a:xfrm>
                <a:off x="3178853" y="2783222"/>
                <a:ext cx="2758084" cy="2279591"/>
                <a:chOff x="3178853" y="2783222"/>
                <a:chExt cx="2758084" cy="2279591"/>
              </a:xfrm>
            </p:grpSpPr>
            <p:grpSp>
              <p:nvGrpSpPr>
                <p:cNvPr id="7" name="Group 220"/>
                <p:cNvGrpSpPr/>
                <p:nvPr/>
              </p:nvGrpSpPr>
              <p:grpSpPr>
                <a:xfrm>
                  <a:off x="3178853" y="2783222"/>
                  <a:ext cx="2758084" cy="2279591"/>
                  <a:chOff x="3178853" y="2783222"/>
                  <a:chExt cx="2758084" cy="2279591"/>
                </a:xfrm>
              </p:grpSpPr>
              <p:cxnSp>
                <p:nvCxnSpPr>
                  <p:cNvPr id="138" name="Curved Connector 137"/>
                  <p:cNvCxnSpPr/>
                  <p:nvPr/>
                </p:nvCxnSpPr>
                <p:spPr>
                  <a:xfrm>
                    <a:off x="3236944" y="4420802"/>
                    <a:ext cx="908318" cy="642011"/>
                  </a:xfrm>
                  <a:prstGeom prst="curvedConnector3">
                    <a:avLst>
                      <a:gd name="adj1" fmla="val 99442"/>
                    </a:avLst>
                  </a:prstGeom>
                  <a:ln w="50800" cmpd="dbl">
                    <a:solidFill>
                      <a:schemeClr val="accent3">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39" name="Curved Connector 138"/>
                  <p:cNvCxnSpPr/>
                  <p:nvPr/>
                </p:nvCxnSpPr>
                <p:spPr>
                  <a:xfrm>
                    <a:off x="4996596" y="2822726"/>
                    <a:ext cx="854433" cy="742061"/>
                  </a:xfrm>
                  <a:prstGeom prst="curvedConnector3">
                    <a:avLst>
                      <a:gd name="adj1" fmla="val -206"/>
                    </a:avLst>
                  </a:prstGeom>
                  <a:ln w="50800" cmpd="dbl">
                    <a:solidFill>
                      <a:schemeClr val="accent6">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40" name="Curved Connector 139"/>
                  <p:cNvCxnSpPr/>
                  <p:nvPr/>
                </p:nvCxnSpPr>
                <p:spPr>
                  <a:xfrm flipV="1">
                    <a:off x="3236944" y="2822726"/>
                    <a:ext cx="877931" cy="629128"/>
                  </a:xfrm>
                  <a:prstGeom prst="curvedConnector3">
                    <a:avLst>
                      <a:gd name="adj1" fmla="val 100389"/>
                    </a:avLst>
                  </a:prstGeom>
                  <a:ln w="50800" cmpd="dbl">
                    <a:solidFill>
                      <a:srgbClr val="C00000"/>
                    </a:solidFill>
                    <a:headEnd type="arrow"/>
                    <a:tailEnd type="arrow"/>
                  </a:ln>
                </p:spPr>
                <p:style>
                  <a:lnRef idx="1">
                    <a:schemeClr val="dk1"/>
                  </a:lnRef>
                  <a:fillRef idx="0">
                    <a:schemeClr val="dk1"/>
                  </a:fillRef>
                  <a:effectRef idx="0">
                    <a:schemeClr val="dk1"/>
                  </a:effectRef>
                  <a:fontRef idx="minor">
                    <a:schemeClr val="tx1"/>
                  </a:fontRef>
                </p:style>
              </p:cxnSp>
              <p:cxnSp>
                <p:nvCxnSpPr>
                  <p:cNvPr id="141" name="Curved Connector 140"/>
                  <p:cNvCxnSpPr/>
                  <p:nvPr/>
                </p:nvCxnSpPr>
                <p:spPr>
                  <a:xfrm rot="16200000" flipV="1">
                    <a:off x="3444181" y="3902746"/>
                    <a:ext cx="2240089" cy="1042"/>
                  </a:xfrm>
                  <a:prstGeom prst="curvedConnector3">
                    <a:avLst/>
                  </a:prstGeom>
                  <a:ln w="50800" cmpd="dbl">
                    <a:solidFill>
                      <a:srgbClr val="00B050"/>
                    </a:solidFill>
                    <a:headEnd type="arrow"/>
                    <a:tailEnd type="arrow"/>
                  </a:ln>
                </p:spPr>
                <p:style>
                  <a:lnRef idx="1">
                    <a:schemeClr val="dk1"/>
                  </a:lnRef>
                  <a:fillRef idx="0">
                    <a:schemeClr val="dk1"/>
                  </a:fillRef>
                  <a:effectRef idx="0">
                    <a:schemeClr val="dk1"/>
                  </a:effectRef>
                  <a:fontRef idx="minor">
                    <a:schemeClr val="tx1"/>
                  </a:fontRef>
                </p:style>
              </p:cxnSp>
              <p:cxnSp>
                <p:nvCxnSpPr>
                  <p:cNvPr id="142" name="Curved Connector 141"/>
                  <p:cNvCxnSpPr>
                    <a:stCxn id="186" idx="3"/>
                    <a:endCxn id="151" idx="3"/>
                  </p:cNvCxnSpPr>
                  <p:nvPr/>
                </p:nvCxnSpPr>
                <p:spPr>
                  <a:xfrm>
                    <a:off x="3178853" y="3933248"/>
                    <a:ext cx="2758084" cy="16906"/>
                  </a:xfrm>
                  <a:prstGeom prst="curvedConnector3">
                    <a:avLst/>
                  </a:prstGeom>
                  <a:ln w="50800" cmpd="dbl">
                    <a:headEnd type="arrow"/>
                    <a:tailEnd type="arrow"/>
                  </a:ln>
                </p:spPr>
                <p:style>
                  <a:lnRef idx="1">
                    <a:schemeClr val="dk1"/>
                  </a:lnRef>
                  <a:fillRef idx="0">
                    <a:schemeClr val="dk1"/>
                  </a:fillRef>
                  <a:effectRef idx="0">
                    <a:schemeClr val="dk1"/>
                  </a:effectRef>
                  <a:fontRef idx="minor">
                    <a:schemeClr val="tx1"/>
                  </a:fontRef>
                </p:style>
              </p:cxnSp>
            </p:grpSp>
            <p:sp>
              <p:nvSpPr>
                <p:cNvPr id="145" name="Oval 144"/>
                <p:cNvSpPr/>
                <p:nvPr/>
              </p:nvSpPr>
              <p:spPr>
                <a:xfrm>
                  <a:off x="3434675" y="3065445"/>
                  <a:ext cx="2251017" cy="17001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5"/>
              <p:cNvGrpSpPr/>
              <p:nvPr/>
            </p:nvGrpSpPr>
            <p:grpSpPr>
              <a:xfrm>
                <a:off x="3882113" y="3235761"/>
                <a:ext cx="1410850" cy="1337969"/>
                <a:chOff x="6134862" y="2638765"/>
                <a:chExt cx="1480534" cy="1486554"/>
              </a:xfrm>
            </p:grpSpPr>
            <p:pic>
              <p:nvPicPr>
                <p:cNvPr id="215" name="Picture 214" descr="https://encrypted-tbn2.gstatic.com/images?q=tbn:ANd9GcS3Bc06BEF2l6cOXERreLI1LdaxPJM-a03j-bLPUJFRuhVUtIcTf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29427" y="3100183"/>
                  <a:ext cx="673130" cy="432146"/>
                </a:xfrm>
                <a:prstGeom prst="rect">
                  <a:avLst/>
                </a:prstGeom>
                <a:noFill/>
                <a:extLst>
                  <a:ext uri="{909E8E84-426E-40DD-AFC4-6F175D3DCCD1}">
                    <a14:hiddenFill xmlns:a14="http://schemas.microsoft.com/office/drawing/2010/main" xmlns="">
                      <a:solidFill>
                        <a:srgbClr val="FFFFFF"/>
                      </a:solidFill>
                    </a14:hiddenFill>
                  </a:ext>
                </a:extLst>
              </p:spPr>
            </p:pic>
            <p:pic>
              <p:nvPicPr>
                <p:cNvPr id="216" name="Picture 4" descr="https://encrypted-tbn1.gstatic.com/images?q=tbn:ANd9GcSCef8TV23OOeUc4ayfGK8axXPl8gjnOZrfz_OZ_zDH9vz_WMqa6Q"/>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5999" y="3594613"/>
                  <a:ext cx="507901" cy="466909"/>
                </a:xfrm>
                <a:prstGeom prst="rect">
                  <a:avLst/>
                </a:prstGeom>
                <a:noFill/>
                <a:extLst>
                  <a:ext uri="{909E8E84-426E-40DD-AFC4-6F175D3DCCD1}">
                    <a14:hiddenFill xmlns:a14="http://schemas.microsoft.com/office/drawing/2010/main" xmlns="">
                      <a:solidFill>
                        <a:srgbClr val="FFFFFF"/>
                      </a:solidFill>
                    </a14:hiddenFill>
                  </a:ext>
                </a:extLst>
              </p:spPr>
            </p:pic>
            <p:pic>
              <p:nvPicPr>
                <p:cNvPr id="217" name="Picture 6" descr="https://encrypted-tbn1.gstatic.com/images?q=tbn:ANd9GcTZc4bqKf9qUnKugAMyq5B4hVKE9MrvnAkGOj64xx1roQWWUZ4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4664" y="3185378"/>
                  <a:ext cx="382363" cy="360682"/>
                </a:xfrm>
                <a:prstGeom prst="rect">
                  <a:avLst/>
                </a:prstGeom>
                <a:noFill/>
                <a:extLst>
                  <a:ext uri="{909E8E84-426E-40DD-AFC4-6F175D3DCCD1}">
                    <a14:hiddenFill xmlns:a14="http://schemas.microsoft.com/office/drawing/2010/main" xmlns="">
                      <a:solidFill>
                        <a:srgbClr val="FFFFFF"/>
                      </a:solidFill>
                    </a14:hiddenFill>
                  </a:ext>
                </a:extLst>
              </p:spPr>
            </p:pic>
            <p:sp>
              <p:nvSpPr>
                <p:cNvPr id="218" name="TextBox 217"/>
                <p:cNvSpPr txBox="1"/>
                <p:nvPr/>
              </p:nvSpPr>
              <p:spPr>
                <a:xfrm>
                  <a:off x="6134862" y="2638765"/>
                  <a:ext cx="1480534" cy="480183"/>
                </a:xfrm>
                <a:prstGeom prst="rect">
                  <a:avLst/>
                </a:prstGeom>
                <a:noFill/>
              </p:spPr>
              <p:txBody>
                <a:bodyPr wrap="none" rtlCol="0">
                  <a:spAutoFit/>
                </a:bodyPr>
                <a:lstStyle/>
                <a:p>
                  <a:r>
                    <a:rPr lang="en-US" sz="1200" b="1" dirty="0" smtClean="0">
                      <a:latin typeface="Times New Roman" pitchFamily="18" charset="0"/>
                      <a:cs typeface="Times New Roman" pitchFamily="18" charset="0"/>
                    </a:rPr>
                    <a:t>Wired and Wireless</a:t>
                  </a:r>
                </a:p>
                <a:p>
                  <a:r>
                    <a:rPr lang="en-US" sz="1200" b="1" dirty="0" smtClean="0">
                      <a:latin typeface="Times New Roman" pitchFamily="18" charset="0"/>
                      <a:cs typeface="Times New Roman" pitchFamily="18" charset="0"/>
                    </a:rPr>
                    <a:t>Network Providers </a:t>
                  </a:r>
                  <a:endParaRPr lang="en-US" sz="1200" b="1" dirty="0">
                    <a:latin typeface="Times New Roman" pitchFamily="18" charset="0"/>
                    <a:cs typeface="Times New Roman" pitchFamily="18" charset="0"/>
                  </a:endParaRPr>
                </a:p>
              </p:txBody>
            </p:sp>
            <p:pic>
              <p:nvPicPr>
                <p:cNvPr id="219" name="Picture 26" descr="http://www.colourbox.com/preview/3474670-149463-international-network-symbol-earth-globe-belted-with-blue-rings-isolated-on-whit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96077" y="3581400"/>
                  <a:ext cx="543919" cy="543919"/>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9" name="Group 147"/>
            <p:cNvGrpSpPr/>
            <p:nvPr/>
          </p:nvGrpSpPr>
          <p:grpSpPr>
            <a:xfrm>
              <a:off x="1422481" y="3008291"/>
              <a:ext cx="2091269" cy="1540827"/>
              <a:chOff x="980700" y="2079163"/>
              <a:chExt cx="2894731" cy="1671462"/>
            </a:xfrm>
          </p:grpSpPr>
          <p:grpSp>
            <p:nvGrpSpPr>
              <p:cNvPr id="10" name="Group 184"/>
              <p:cNvGrpSpPr/>
              <p:nvPr/>
            </p:nvGrpSpPr>
            <p:grpSpPr>
              <a:xfrm>
                <a:off x="1194156" y="2104900"/>
                <a:ext cx="2129944" cy="1450778"/>
                <a:chOff x="1478785" y="2305676"/>
                <a:chExt cx="2129944" cy="1450778"/>
              </a:xfrm>
            </p:grpSpPr>
            <p:grpSp>
              <p:nvGrpSpPr>
                <p:cNvPr id="11" name="Group 186"/>
                <p:cNvGrpSpPr/>
                <p:nvPr/>
              </p:nvGrpSpPr>
              <p:grpSpPr>
                <a:xfrm>
                  <a:off x="1478785" y="2305676"/>
                  <a:ext cx="2129944" cy="1155651"/>
                  <a:chOff x="740180" y="4667876"/>
                  <a:chExt cx="2129944" cy="1155651"/>
                </a:xfrm>
              </p:grpSpPr>
              <p:grpSp>
                <p:nvGrpSpPr>
                  <p:cNvPr id="12" name="Group 188"/>
                  <p:cNvGrpSpPr/>
                  <p:nvPr/>
                </p:nvGrpSpPr>
                <p:grpSpPr>
                  <a:xfrm>
                    <a:off x="740180" y="5130563"/>
                    <a:ext cx="978154" cy="689485"/>
                    <a:chOff x="2688583" y="2209800"/>
                    <a:chExt cx="1273817" cy="959407"/>
                  </a:xfrm>
                </p:grpSpPr>
                <p:grpSp>
                  <p:nvGrpSpPr>
                    <p:cNvPr id="13" name="Group 199"/>
                    <p:cNvGrpSpPr/>
                    <p:nvPr/>
                  </p:nvGrpSpPr>
                  <p:grpSpPr>
                    <a:xfrm>
                      <a:off x="3230924" y="2209800"/>
                      <a:ext cx="731476" cy="807007"/>
                      <a:chOff x="7620000" y="2976801"/>
                      <a:chExt cx="972599" cy="949218"/>
                    </a:xfrm>
                  </p:grpSpPr>
                  <p:pic>
                    <p:nvPicPr>
                      <p:cNvPr id="205"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4" name="Group 200"/>
                    <p:cNvGrpSpPr/>
                    <p:nvPr/>
                  </p:nvGrpSpPr>
                  <p:grpSpPr>
                    <a:xfrm>
                      <a:off x="2688583" y="2436576"/>
                      <a:ext cx="740417" cy="732631"/>
                      <a:chOff x="1797859" y="2270846"/>
                      <a:chExt cx="1251717" cy="866304"/>
                    </a:xfrm>
                  </p:grpSpPr>
                  <p:pic>
                    <p:nvPicPr>
                      <p:cNvPr id="202"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3"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15" name="Group 189"/>
                  <p:cNvGrpSpPr/>
                  <p:nvPr/>
                </p:nvGrpSpPr>
                <p:grpSpPr>
                  <a:xfrm>
                    <a:off x="1891970" y="5134042"/>
                    <a:ext cx="978154" cy="689485"/>
                    <a:chOff x="2688583" y="2209800"/>
                    <a:chExt cx="1273817" cy="959407"/>
                  </a:xfrm>
                </p:grpSpPr>
                <p:grpSp>
                  <p:nvGrpSpPr>
                    <p:cNvPr id="16" name="Group 191"/>
                    <p:cNvGrpSpPr/>
                    <p:nvPr/>
                  </p:nvGrpSpPr>
                  <p:grpSpPr>
                    <a:xfrm>
                      <a:off x="3230924" y="2209800"/>
                      <a:ext cx="731476" cy="807007"/>
                      <a:chOff x="7620000" y="2976801"/>
                      <a:chExt cx="972599" cy="949218"/>
                    </a:xfrm>
                  </p:grpSpPr>
                  <p:pic>
                    <p:nvPicPr>
                      <p:cNvPr id="19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7" name="Group 192"/>
                    <p:cNvGrpSpPr/>
                    <p:nvPr/>
                  </p:nvGrpSpPr>
                  <p:grpSpPr>
                    <a:xfrm>
                      <a:off x="2688583" y="2436576"/>
                      <a:ext cx="740417" cy="732631"/>
                      <a:chOff x="1797859" y="2270846"/>
                      <a:chExt cx="1251717" cy="866304"/>
                    </a:xfrm>
                  </p:grpSpPr>
                  <p:pic>
                    <p:nvPicPr>
                      <p:cNvPr id="19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191" name="TextBox 190"/>
                  <p:cNvSpPr txBox="1"/>
                  <p:nvPr/>
                </p:nvSpPr>
                <p:spPr>
                  <a:xfrm>
                    <a:off x="1125989" y="4667876"/>
                    <a:ext cx="1435008"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Local  and Private </a:t>
                    </a:r>
                  </a:p>
                  <a:p>
                    <a:pPr algn="ctr"/>
                    <a:r>
                      <a:rPr lang="en-US" sz="1200" b="1" dirty="0" smtClean="0">
                        <a:latin typeface="Times New Roman" pitchFamily="18" charset="0"/>
                        <a:cs typeface="Times New Roman" pitchFamily="18" charset="0"/>
                      </a:rPr>
                      <a:t>Cloud Providers </a:t>
                    </a:r>
                  </a:p>
                </p:txBody>
              </p:sp>
            </p:grpSp>
            <p:pic>
              <p:nvPicPr>
                <p:cNvPr id="188" name="Picture 42" descr="http://techmento.com/videos/wp-content/uploads/2012/07/Microsoft-Private-Cloud-680x376.jpg"/>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l="24127" t="36736" r="24110" b="34936"/>
                <a:stretch/>
              </p:blipFill>
              <p:spPr bwMode="auto">
                <a:xfrm>
                  <a:off x="2007668" y="3448676"/>
                  <a:ext cx="1017094" cy="30777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6" name="Flowchart: Stored Data 185"/>
              <p:cNvSpPr/>
              <p:nvPr/>
            </p:nvSpPr>
            <p:spPr>
              <a:xfrm>
                <a:off x="980700" y="2079163"/>
                <a:ext cx="2894731" cy="1671462"/>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48"/>
            <p:cNvGrpSpPr/>
            <p:nvPr/>
          </p:nvGrpSpPr>
          <p:grpSpPr>
            <a:xfrm>
              <a:off x="3586363" y="4640532"/>
              <a:ext cx="1916996" cy="1697764"/>
              <a:chOff x="3539649" y="4145995"/>
              <a:chExt cx="2011680" cy="1813561"/>
            </a:xfrm>
          </p:grpSpPr>
          <p:grpSp>
            <p:nvGrpSpPr>
              <p:cNvPr id="19" name="Group 178"/>
              <p:cNvGrpSpPr/>
              <p:nvPr/>
            </p:nvGrpSpPr>
            <p:grpSpPr>
              <a:xfrm>
                <a:off x="3829490" y="4544057"/>
                <a:ext cx="1320316" cy="1169896"/>
                <a:chOff x="5610936" y="4666736"/>
                <a:chExt cx="1493682" cy="1262992"/>
              </a:xfrm>
            </p:grpSpPr>
            <p:pic>
              <p:nvPicPr>
                <p:cNvPr id="184" name="Picture 34" descr="http://cdn.androidcommunity.com/wp-content/uploads/2011/03/Playbook_android_apps.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10936" y="5164980"/>
                  <a:ext cx="842231" cy="764748"/>
                </a:xfrm>
                <a:prstGeom prst="rect">
                  <a:avLst/>
                </a:prstGeom>
                <a:noFill/>
                <a:extLst>
                  <a:ext uri="{909E8E84-426E-40DD-AFC4-6F175D3DCCD1}">
                    <a14:hiddenFill xmlns:a14="http://schemas.microsoft.com/office/drawing/2010/main" xmlns="">
                      <a:solidFill>
                        <a:srgbClr val="FFFFFF"/>
                      </a:solidFill>
                    </a14:hiddenFill>
                  </a:ext>
                </a:extLst>
              </p:spPr>
            </p:pic>
            <p:sp>
              <p:nvSpPr>
                <p:cNvPr id="182" name="TextBox 181"/>
                <p:cNvSpPr txBox="1"/>
                <p:nvPr/>
              </p:nvSpPr>
              <p:spPr>
                <a:xfrm>
                  <a:off x="5768290" y="4666736"/>
                  <a:ext cx="1336328" cy="532397"/>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Devices, Users</a:t>
                  </a:r>
                </a:p>
                <a:p>
                  <a:pPr algn="ctr"/>
                  <a:r>
                    <a:rPr lang="en-US" sz="1200" b="1" dirty="0" smtClean="0">
                      <a:latin typeface="Times New Roman" pitchFamily="18" charset="0"/>
                      <a:cs typeface="Times New Roman" pitchFamily="18" charset="0"/>
                    </a:rPr>
                    <a:t> and Apps </a:t>
                  </a:r>
                </a:p>
              </p:txBody>
            </p:sp>
          </p:grpSp>
          <p:sp>
            <p:nvSpPr>
              <p:cNvPr id="178" name="Flowchart: Stored Data 177"/>
              <p:cNvSpPr/>
              <p:nvPr/>
            </p:nvSpPr>
            <p:spPr>
              <a:xfrm rot="16200000">
                <a:off x="3638708" y="4046936"/>
                <a:ext cx="1813561" cy="2011680"/>
              </a:xfrm>
              <a:prstGeom prst="flowChartOnlineStorage">
                <a:avLst/>
              </a:prstGeom>
              <a:noFill/>
              <a:ln w="63500">
                <a:solidFill>
                  <a:srgbClr val="6C52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49"/>
            <p:cNvGrpSpPr/>
            <p:nvPr/>
          </p:nvGrpSpPr>
          <p:grpSpPr>
            <a:xfrm>
              <a:off x="3585323" y="1312825"/>
              <a:ext cx="1916996" cy="1626429"/>
              <a:chOff x="3551608" y="685800"/>
              <a:chExt cx="2011680" cy="1737360"/>
            </a:xfrm>
          </p:grpSpPr>
          <p:grpSp>
            <p:nvGrpSpPr>
              <p:cNvPr id="21" name="Group 151"/>
              <p:cNvGrpSpPr/>
              <p:nvPr/>
            </p:nvGrpSpPr>
            <p:grpSpPr>
              <a:xfrm>
                <a:off x="3583077" y="777956"/>
                <a:ext cx="1938948" cy="1294240"/>
                <a:chOff x="3303050" y="942201"/>
                <a:chExt cx="1938948" cy="1294240"/>
              </a:xfrm>
            </p:grpSpPr>
            <p:grpSp>
              <p:nvGrpSpPr>
                <p:cNvPr id="22" name="Group 153"/>
                <p:cNvGrpSpPr/>
                <p:nvPr/>
              </p:nvGrpSpPr>
              <p:grpSpPr>
                <a:xfrm>
                  <a:off x="3303050" y="1252164"/>
                  <a:ext cx="877264" cy="984277"/>
                  <a:chOff x="753377" y="1433139"/>
                  <a:chExt cx="877264" cy="984277"/>
                </a:xfrm>
              </p:grpSpPr>
              <p:pic>
                <p:nvPicPr>
                  <p:cNvPr id="167"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82000" y="2063229"/>
                    <a:ext cx="3760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3" name="Group 167"/>
                  <p:cNvGrpSpPr/>
                  <p:nvPr/>
                </p:nvGrpSpPr>
                <p:grpSpPr>
                  <a:xfrm>
                    <a:off x="753377" y="1433139"/>
                    <a:ext cx="877264" cy="626371"/>
                    <a:chOff x="2688583" y="2209800"/>
                    <a:chExt cx="1273817" cy="959407"/>
                  </a:xfrm>
                </p:grpSpPr>
                <p:grpSp>
                  <p:nvGrpSpPr>
                    <p:cNvPr id="24" name="Group 168"/>
                    <p:cNvGrpSpPr/>
                    <p:nvPr/>
                  </p:nvGrpSpPr>
                  <p:grpSpPr>
                    <a:xfrm>
                      <a:off x="3230924" y="2209800"/>
                      <a:ext cx="731476" cy="807007"/>
                      <a:chOff x="7620000" y="2976801"/>
                      <a:chExt cx="972599" cy="949218"/>
                    </a:xfrm>
                  </p:grpSpPr>
                  <p:pic>
                    <p:nvPicPr>
                      <p:cNvPr id="17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5" name="Group 169"/>
                    <p:cNvGrpSpPr/>
                    <p:nvPr/>
                  </p:nvGrpSpPr>
                  <p:grpSpPr>
                    <a:xfrm>
                      <a:off x="2688583" y="2436576"/>
                      <a:ext cx="740417" cy="732631"/>
                      <a:chOff x="1797859" y="2270846"/>
                      <a:chExt cx="1251717" cy="866304"/>
                    </a:xfrm>
                  </p:grpSpPr>
                  <p:pic>
                    <p:nvPicPr>
                      <p:cNvPr id="17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grpSp>
              <p:nvGrpSpPr>
                <p:cNvPr id="26" name="Group 154"/>
                <p:cNvGrpSpPr/>
                <p:nvPr/>
              </p:nvGrpSpPr>
              <p:grpSpPr>
                <a:xfrm>
                  <a:off x="4364734" y="1207699"/>
                  <a:ext cx="877264" cy="935505"/>
                  <a:chOff x="1786368" y="1436299"/>
                  <a:chExt cx="877264" cy="935505"/>
                </a:xfrm>
              </p:grpSpPr>
              <p:pic>
                <p:nvPicPr>
                  <p:cNvPr id="157" name="Picture 3"/>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21876" y="2017617"/>
                    <a:ext cx="6688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7" name="Group 157"/>
                  <p:cNvGrpSpPr/>
                  <p:nvPr/>
                </p:nvGrpSpPr>
                <p:grpSpPr>
                  <a:xfrm>
                    <a:off x="1786368" y="1436299"/>
                    <a:ext cx="877264" cy="626371"/>
                    <a:chOff x="2688583" y="2209800"/>
                    <a:chExt cx="1273817" cy="959407"/>
                  </a:xfrm>
                </p:grpSpPr>
                <p:grpSp>
                  <p:nvGrpSpPr>
                    <p:cNvPr id="28" name="Group 158"/>
                    <p:cNvGrpSpPr/>
                    <p:nvPr/>
                  </p:nvGrpSpPr>
                  <p:grpSpPr>
                    <a:xfrm>
                      <a:off x="3230924" y="2209800"/>
                      <a:ext cx="731476" cy="807007"/>
                      <a:chOff x="7620000" y="2976801"/>
                      <a:chExt cx="972599" cy="949218"/>
                    </a:xfrm>
                  </p:grpSpPr>
                  <p:pic>
                    <p:nvPicPr>
                      <p:cNvPr id="16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 name="Group 159"/>
                    <p:cNvGrpSpPr/>
                    <p:nvPr/>
                  </p:nvGrpSpPr>
                  <p:grpSpPr>
                    <a:xfrm>
                      <a:off x="2688583" y="2436576"/>
                      <a:ext cx="740417" cy="732631"/>
                      <a:chOff x="1797859" y="2270846"/>
                      <a:chExt cx="1251717" cy="866304"/>
                    </a:xfrm>
                  </p:grpSpPr>
                  <p:pic>
                    <p:nvPicPr>
                      <p:cNvPr id="16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sp>
              <p:nvSpPr>
                <p:cNvPr id="156" name="TextBox 155"/>
                <p:cNvSpPr txBox="1"/>
                <p:nvPr/>
              </p:nvSpPr>
              <p:spPr>
                <a:xfrm>
                  <a:off x="3418140" y="942201"/>
                  <a:ext cx="1760867" cy="276999"/>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Public Cloud Providers </a:t>
                  </a:r>
                  <a:endParaRPr lang="en-US" sz="1200" b="1" dirty="0">
                    <a:latin typeface="Times New Roman" pitchFamily="18" charset="0"/>
                    <a:cs typeface="Times New Roman" pitchFamily="18" charset="0"/>
                  </a:endParaRPr>
                </a:p>
              </p:txBody>
            </p:sp>
          </p:grpSp>
          <p:sp>
            <p:nvSpPr>
              <p:cNvPr id="153" name="Flowchart: Stored Data 152"/>
              <p:cNvSpPr/>
              <p:nvPr/>
            </p:nvSpPr>
            <p:spPr>
              <a:xfrm rot="5400000">
                <a:off x="3688768" y="548640"/>
                <a:ext cx="1737360" cy="2011680"/>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3"/>
            <p:cNvGrpSpPr/>
            <p:nvPr/>
          </p:nvGrpSpPr>
          <p:grpSpPr>
            <a:xfrm>
              <a:off x="5574278" y="3025198"/>
              <a:ext cx="2094066" cy="1540827"/>
              <a:chOff x="5587926" y="3179741"/>
              <a:chExt cx="2094066" cy="1540827"/>
            </a:xfrm>
          </p:grpSpPr>
          <p:grpSp>
            <p:nvGrpSpPr>
              <p:cNvPr id="31" name="Group 146"/>
              <p:cNvGrpSpPr/>
              <p:nvPr/>
            </p:nvGrpSpPr>
            <p:grpSpPr>
              <a:xfrm>
                <a:off x="5941119" y="3294386"/>
                <a:ext cx="1446899" cy="1262962"/>
                <a:chOff x="4428752" y="2433931"/>
                <a:chExt cx="1518364" cy="1349103"/>
              </a:xfrm>
            </p:grpSpPr>
            <p:grpSp>
              <p:nvGrpSpPr>
                <p:cNvPr id="1024" name="Group 207"/>
                <p:cNvGrpSpPr/>
                <p:nvPr/>
              </p:nvGrpSpPr>
              <p:grpSpPr>
                <a:xfrm>
                  <a:off x="4428752" y="2433931"/>
                  <a:ext cx="1518364" cy="1349103"/>
                  <a:chOff x="4588726" y="796000"/>
                  <a:chExt cx="1518364" cy="1349103"/>
                </a:xfrm>
              </p:grpSpPr>
              <p:sp>
                <p:nvSpPr>
                  <p:cNvPr id="210" name="TextBox 209"/>
                  <p:cNvSpPr txBox="1"/>
                  <p:nvPr/>
                </p:nvSpPr>
                <p:spPr>
                  <a:xfrm>
                    <a:off x="4588726" y="796000"/>
                    <a:ext cx="1518364"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Content and Service</a:t>
                    </a:r>
                  </a:p>
                  <a:p>
                    <a:pPr algn="ctr"/>
                    <a:r>
                      <a:rPr lang="en-US" sz="1200" b="1" dirty="0" smtClean="0">
                        <a:latin typeface="Times New Roman" pitchFamily="18" charset="0"/>
                        <a:cs typeface="Times New Roman" pitchFamily="18" charset="0"/>
                      </a:rPr>
                      <a:t>Providers</a:t>
                    </a:r>
                    <a:endParaRPr lang="en-US" sz="1200" b="1" dirty="0">
                      <a:latin typeface="Times New Roman" pitchFamily="18" charset="0"/>
                      <a:cs typeface="Times New Roman" pitchFamily="18" charset="0"/>
                    </a:endParaRPr>
                  </a:p>
                </p:txBody>
              </p:sp>
              <p:grpSp>
                <p:nvGrpSpPr>
                  <p:cNvPr id="1025" name="Group 210"/>
                  <p:cNvGrpSpPr/>
                  <p:nvPr/>
                </p:nvGrpSpPr>
                <p:grpSpPr>
                  <a:xfrm>
                    <a:off x="4776474" y="1332722"/>
                    <a:ext cx="1197089" cy="812381"/>
                    <a:chOff x="4675781" y="1435273"/>
                    <a:chExt cx="1197089" cy="812381"/>
                  </a:xfrm>
                </p:grpSpPr>
                <p:pic>
                  <p:nvPicPr>
                    <p:cNvPr id="212" name="Picture 10" descr="https://encrypted-tbn0.gstatic.com/images?q=tbn:ANd9GcSeGNZSkAWV7R_ZuJrJfQmqiTnASBd8x1XKzlAa_qyR8r83mmu6"/>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09181" y="1436416"/>
                      <a:ext cx="613308" cy="316024"/>
                    </a:xfrm>
                    <a:prstGeom prst="rect">
                      <a:avLst/>
                    </a:prstGeom>
                    <a:solidFill>
                      <a:schemeClr val="bg1"/>
                    </a:solidFill>
                    <a:extLst/>
                  </p:spPr>
                </p:pic>
                <p:pic>
                  <p:nvPicPr>
                    <p:cNvPr id="213" name="Picture 18" descr="http://images.pcworld.com/news/graphics/206113-netflix_original.jp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675781" y="1435273"/>
                      <a:ext cx="458998" cy="305943"/>
                    </a:xfrm>
                    <a:prstGeom prst="rect">
                      <a:avLst/>
                    </a:prstGeom>
                    <a:solidFill>
                      <a:schemeClr val="bg1"/>
                    </a:solidFill>
                    <a:extLst/>
                  </p:spPr>
                </p:pic>
                <p:pic>
                  <p:nvPicPr>
                    <p:cNvPr id="214" name="Picture 20" descr="http://allthingsd.com/files/2012/07/Dropbox.jpeg"/>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93281" y="1817416"/>
                      <a:ext cx="479589" cy="430238"/>
                    </a:xfrm>
                    <a:prstGeom prst="rect">
                      <a:avLst/>
                    </a:prstGeom>
                    <a:solidFill>
                      <a:schemeClr val="bg1"/>
                    </a:solidFill>
                    <a:extLst/>
                  </p:spPr>
                </p:pic>
              </p:grpSp>
            </p:grpSp>
            <p:pic>
              <p:nvPicPr>
                <p:cNvPr id="209" name="Picture 14" descr="https://encrypted-tbn1.gstatic.com/images?q=tbn:ANd9GcSawsWKBtwyMeWxvuM8fa6G9dtcE2GAQ1W9p4o2ie4VqKrfLDkLBA"/>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40300" y="3332315"/>
                  <a:ext cx="546065" cy="401481"/>
                </a:xfrm>
                <a:prstGeom prst="rect">
                  <a:avLst/>
                </a:prstGeom>
                <a:solidFill>
                  <a:schemeClr val="bg1"/>
                </a:solidFill>
                <a:extLst/>
              </p:spPr>
            </p:pic>
          </p:grpSp>
          <p:sp>
            <p:nvSpPr>
              <p:cNvPr id="151" name="Flowchart: Stored Data 150"/>
              <p:cNvSpPr/>
              <p:nvPr/>
            </p:nvSpPr>
            <p:spPr>
              <a:xfrm rot="10800000">
                <a:off x="5587926" y="3179741"/>
                <a:ext cx="2094066" cy="1540827"/>
              </a:xfrm>
              <a:prstGeom prst="flowChartOnlineStorag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ttp://www.iconshock.com/img_jpg/SIGMA/networking/jpg/256/mobile_user_icon.jpg"/>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70465" y="5571681"/>
              <a:ext cx="521615" cy="52161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879514058"/>
      </p:ext>
    </p:extLst>
  </p:cSld>
  <p:clrMapOvr>
    <a:masterClrMapping/>
  </p:clrMapOvr>
  <p:transition>
    <p:wedg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03232" cy="2561223"/>
          </a:xfrm>
        </p:spPr>
        <p:txBody>
          <a:bodyPr/>
          <a:lstStyle/>
          <a:p>
            <a:endParaRPr lang="en-US" sz="1600" dirty="0" smtClean="0"/>
          </a:p>
          <a:p>
            <a:pPr marL="457200" lvl="1" indent="0" algn="ctr">
              <a:buNone/>
            </a:pPr>
            <a:r>
              <a:rPr lang="en-US" dirty="0" smtClean="0"/>
              <a:t>How </a:t>
            </a:r>
            <a:r>
              <a:rPr lang="en-US" dirty="0" smtClean="0"/>
              <a:t>can </a:t>
            </a:r>
            <a:r>
              <a:rPr lang="en-US" dirty="0" smtClean="0"/>
              <a:t>we </a:t>
            </a:r>
            <a:r>
              <a:rPr lang="en-US" b="1" dirty="0" smtClean="0">
                <a:solidFill>
                  <a:srgbClr val="6C5200"/>
                </a:solidFill>
              </a:rPr>
              <a:t>Optimally</a:t>
            </a:r>
            <a:r>
              <a:rPr lang="en-US" dirty="0" smtClean="0"/>
              <a:t> and </a:t>
            </a:r>
            <a:r>
              <a:rPr lang="en-US" b="1" dirty="0">
                <a:solidFill>
                  <a:srgbClr val="6C5200"/>
                </a:solidFill>
              </a:rPr>
              <a:t>F</a:t>
            </a:r>
            <a:r>
              <a:rPr lang="en-US" b="1" dirty="0" smtClean="0">
                <a:solidFill>
                  <a:srgbClr val="6C5200"/>
                </a:solidFill>
              </a:rPr>
              <a:t>airly</a:t>
            </a:r>
            <a:r>
              <a:rPr lang="en-US" dirty="0" smtClean="0"/>
              <a:t> assign services to </a:t>
            </a:r>
            <a:r>
              <a:rPr lang="en-US" b="1" dirty="0" smtClean="0">
                <a:solidFill>
                  <a:srgbClr val="6C5200"/>
                </a:solidFill>
              </a:rPr>
              <a:t>mobile users </a:t>
            </a:r>
            <a:r>
              <a:rPr lang="en-US" dirty="0" smtClean="0"/>
              <a:t>using </a:t>
            </a:r>
            <a:r>
              <a:rPr lang="en-US" dirty="0" smtClean="0"/>
              <a:t> a </a:t>
            </a:r>
            <a:r>
              <a:rPr lang="en-US" b="1" dirty="0" smtClean="0">
                <a:solidFill>
                  <a:srgbClr val="6C5200"/>
                </a:solidFill>
              </a:rPr>
              <a:t>2-tier cloud architecture </a:t>
            </a:r>
            <a:r>
              <a:rPr lang="en-US" dirty="0" smtClean="0"/>
              <a:t>(knowing user mobility pattern) considering  </a:t>
            </a:r>
            <a:r>
              <a:rPr lang="en-US" b="1" dirty="0" smtClean="0">
                <a:solidFill>
                  <a:srgbClr val="6C5200"/>
                </a:solidFill>
              </a:rPr>
              <a:t>power</a:t>
            </a:r>
            <a:r>
              <a:rPr lang="en-US" dirty="0" smtClean="0"/>
              <a:t> consumed on mobile device, </a:t>
            </a:r>
            <a:r>
              <a:rPr lang="en-US" b="1" dirty="0" smtClean="0">
                <a:solidFill>
                  <a:srgbClr val="6C5200"/>
                </a:solidFill>
              </a:rPr>
              <a:t>delay</a:t>
            </a:r>
            <a:r>
              <a:rPr lang="en-US" dirty="0" smtClean="0">
                <a:solidFill>
                  <a:srgbClr val="6C5200"/>
                </a:solidFill>
              </a:rPr>
              <a:t> </a:t>
            </a:r>
            <a:r>
              <a:rPr lang="en-US" dirty="0" smtClean="0"/>
              <a:t>users experience </a:t>
            </a:r>
            <a:r>
              <a:rPr lang="en-US" dirty="0" smtClean="0"/>
              <a:t>and </a:t>
            </a:r>
            <a:r>
              <a:rPr lang="en-US" b="1" dirty="0" smtClean="0">
                <a:solidFill>
                  <a:srgbClr val="6C5200"/>
                </a:solidFill>
              </a:rPr>
              <a:t>price</a:t>
            </a:r>
            <a:r>
              <a:rPr lang="en-US" dirty="0" smtClean="0"/>
              <a:t> as the main criteria for optimization.</a:t>
            </a:r>
          </a:p>
        </p:txBody>
      </p:sp>
      <p:sp>
        <p:nvSpPr>
          <p:cNvPr id="4" name="Slide Number Placeholder 3"/>
          <p:cNvSpPr>
            <a:spLocks noGrp="1"/>
          </p:cNvSpPr>
          <p:nvPr>
            <p:ph type="sldNum" sz="quarter" idx="12"/>
          </p:nvPr>
        </p:nvSpPr>
        <p:spPr/>
        <p:txBody>
          <a:bodyPr/>
          <a:lstStyle/>
          <a:p>
            <a:fld id="{5F6E57ED-6CB8-431D-920C-596A884864E2}" type="slidenum">
              <a:rPr lang="es-ES" smtClean="0"/>
              <a:pPr/>
              <a:t>62</a:t>
            </a:fld>
            <a:endParaRPr lang="es-ES" dirty="0"/>
          </a:p>
        </p:txBody>
      </p:sp>
      <p:sp>
        <p:nvSpPr>
          <p:cNvPr id="2" name="Rectangle 1"/>
          <p:cNvSpPr/>
          <p:nvPr/>
        </p:nvSpPr>
        <p:spPr>
          <a:xfrm>
            <a:off x="685800" y="1295400"/>
            <a:ext cx="7560840" cy="1676400"/>
          </a:xfrm>
          <a:prstGeom prst="rect">
            <a:avLst/>
          </a:prstGeom>
          <a:noFill/>
          <a:ln w="38100">
            <a:solidFill>
              <a:srgbClr val="6C52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09600" y="3581400"/>
            <a:ext cx="2436750" cy="1165172"/>
            <a:chOff x="0" y="2422"/>
            <a:chExt cx="2436750" cy="1165172"/>
          </a:xfrm>
        </p:grpSpPr>
        <p:sp>
          <p:nvSpPr>
            <p:cNvPr id="6" name="Rounded Rectangle 5"/>
            <p:cNvSpPr/>
            <p:nvPr/>
          </p:nvSpPr>
          <p:spPr>
            <a:xfrm>
              <a:off x="0" y="2422"/>
              <a:ext cx="2436750" cy="1165172"/>
            </a:xfrm>
            <a:prstGeom prst="roundRect">
              <a:avLst/>
            </a:prstGeom>
            <a:solidFill>
              <a:srgbClr val="DAA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56879" y="59301"/>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Modeling Mobile Apps</a:t>
              </a:r>
              <a:endParaRPr lang="en-US" sz="1800" b="1" kern="1200" dirty="0">
                <a:solidFill>
                  <a:schemeClr val="tx1"/>
                </a:solidFill>
                <a:latin typeface="Constantia" panose="02030602050306030303" pitchFamily="18" charset="0"/>
              </a:endParaRPr>
            </a:p>
          </p:txBody>
        </p:sp>
      </p:grpSp>
      <p:grpSp>
        <p:nvGrpSpPr>
          <p:cNvPr id="8" name="Group 7"/>
          <p:cNvGrpSpPr/>
          <p:nvPr/>
        </p:nvGrpSpPr>
        <p:grpSpPr>
          <a:xfrm>
            <a:off x="3352800" y="3581400"/>
            <a:ext cx="2436750" cy="1165172"/>
            <a:chOff x="0" y="1225853"/>
            <a:chExt cx="2436750" cy="1165172"/>
          </a:xfrm>
        </p:grpSpPr>
        <p:sp>
          <p:nvSpPr>
            <p:cNvPr id="9" name="Rounded Rectangle 8"/>
            <p:cNvSpPr/>
            <p:nvPr/>
          </p:nvSpPr>
          <p:spPr>
            <a:xfrm>
              <a:off x="0" y="1225853"/>
              <a:ext cx="2436750" cy="1165172"/>
            </a:xfrm>
            <a:prstGeom prst="roundRect">
              <a:avLst/>
            </a:prstGeom>
            <a:solidFill>
              <a:srgbClr val="D09E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p:nvPr/>
          </p:nvSpPr>
          <p:spPr>
            <a:xfrm>
              <a:off x="56879" y="1282732"/>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Mobility-Aware Service Allocation Algorithms</a:t>
              </a:r>
              <a:endParaRPr lang="en-US" sz="1800" b="1" kern="1200" dirty="0">
                <a:solidFill>
                  <a:schemeClr val="tx1"/>
                </a:solidFill>
                <a:latin typeface="Constantia" panose="02030602050306030303" pitchFamily="18" charset="0"/>
              </a:endParaRPr>
            </a:p>
          </p:txBody>
        </p:sp>
      </p:grpSp>
      <p:grpSp>
        <p:nvGrpSpPr>
          <p:cNvPr id="11" name="Group 10"/>
          <p:cNvGrpSpPr/>
          <p:nvPr/>
        </p:nvGrpSpPr>
        <p:grpSpPr>
          <a:xfrm>
            <a:off x="2895600" y="5105400"/>
            <a:ext cx="2436750" cy="1165172"/>
            <a:chOff x="0" y="2449285"/>
            <a:chExt cx="2436750" cy="1165172"/>
          </a:xfrm>
        </p:grpSpPr>
        <p:sp>
          <p:nvSpPr>
            <p:cNvPr id="12" name="Rounded Rectangle 11"/>
            <p:cNvSpPr/>
            <p:nvPr/>
          </p:nvSpPr>
          <p:spPr>
            <a:xfrm>
              <a:off x="0" y="2449285"/>
              <a:ext cx="2436750" cy="1165172"/>
            </a:xfrm>
            <a:prstGeom prst="roundRect">
              <a:avLst/>
            </a:prstGeom>
            <a:solidFill>
              <a:srgbClr val="DAA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p:cNvSpPr/>
            <p:nvPr/>
          </p:nvSpPr>
          <p:spPr>
            <a:xfrm>
              <a:off x="56879" y="2506164"/>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Scalability</a:t>
              </a:r>
              <a:endParaRPr lang="en-US" sz="1800" b="1" kern="1200" dirty="0">
                <a:solidFill>
                  <a:schemeClr val="tx1"/>
                </a:solidFill>
                <a:latin typeface="Constantia" panose="02030602050306030303" pitchFamily="18" charset="0"/>
              </a:endParaRPr>
            </a:p>
          </p:txBody>
        </p:sp>
      </p:grpSp>
      <p:grpSp>
        <p:nvGrpSpPr>
          <p:cNvPr id="14" name="Group 13"/>
          <p:cNvGrpSpPr/>
          <p:nvPr/>
        </p:nvGrpSpPr>
        <p:grpSpPr>
          <a:xfrm>
            <a:off x="5943600" y="5105400"/>
            <a:ext cx="2436750" cy="1165172"/>
            <a:chOff x="0" y="3672716"/>
            <a:chExt cx="2436750" cy="1165172"/>
          </a:xfrm>
        </p:grpSpPr>
        <p:sp>
          <p:nvSpPr>
            <p:cNvPr id="15" name="Rounded Rectangle 14"/>
            <p:cNvSpPr/>
            <p:nvPr/>
          </p:nvSpPr>
          <p:spPr>
            <a:xfrm>
              <a:off x="0" y="3672716"/>
              <a:ext cx="2436750" cy="1165172"/>
            </a:xfrm>
            <a:prstGeom prst="roundRect">
              <a:avLst/>
            </a:prstGeom>
            <a:solidFill>
              <a:srgbClr val="D09E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p:cNvSpPr/>
            <p:nvPr/>
          </p:nvSpPr>
          <p:spPr>
            <a:xfrm>
              <a:off x="56879" y="3729595"/>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Middleware </a:t>
              </a:r>
              <a:r>
                <a:rPr lang="en-US" sz="1800" b="1" kern="1200" dirty="0" smtClean="0">
                  <a:solidFill>
                    <a:schemeClr val="tx1"/>
                  </a:solidFill>
                  <a:latin typeface="Constantia" panose="02030602050306030303" pitchFamily="18" charset="0"/>
                </a:rPr>
                <a:t>Architecture and System Design</a:t>
              </a:r>
              <a:endParaRPr lang="en-US" sz="1800" b="1" kern="1200" dirty="0">
                <a:solidFill>
                  <a:schemeClr val="tx1"/>
                </a:solidFill>
                <a:latin typeface="Constantia" panose="02030602050306030303" pitchFamily="18" charset="0"/>
              </a:endParaRPr>
            </a:p>
          </p:txBody>
        </p:sp>
      </p:grpSp>
    </p:spTree>
    <p:extLst>
      <p:ext uri="{BB962C8B-B14F-4D97-AF65-F5344CB8AC3E}">
        <p14:creationId xmlns:p14="http://schemas.microsoft.com/office/powerpoint/2010/main" xmlns="" val="1827933561"/>
      </p:ext>
    </p:extLst>
  </p:cSld>
  <p:clrMapOvr>
    <a:masterClrMapping/>
  </p:clrMapOvr>
  <p:transition>
    <p:wedg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88832" cy="863600"/>
          </a:xfrm>
        </p:spPr>
        <p:txBody>
          <a:bodyPr/>
          <a:lstStyle/>
          <a:p>
            <a:pPr algn="l"/>
            <a:r>
              <a:rPr lang="en-US" sz="3200" b="1" dirty="0" smtClean="0">
                <a:solidFill>
                  <a:schemeClr val="tx1"/>
                </a:solidFill>
              </a:rPr>
              <a:t>Modeling </a:t>
            </a:r>
            <a:r>
              <a:rPr lang="en-US" sz="3200" b="1" dirty="0" smtClean="0">
                <a:solidFill>
                  <a:schemeClr val="tx1"/>
                </a:solidFill>
              </a:rPr>
              <a:t>Mobile Applications </a:t>
            </a:r>
            <a:br>
              <a:rPr lang="en-US" sz="3200" b="1" dirty="0" smtClean="0">
                <a:solidFill>
                  <a:schemeClr val="tx1"/>
                </a:solidFill>
              </a:rPr>
            </a:br>
            <a:r>
              <a:rPr lang="en-US" b="1" dirty="0" smtClean="0"/>
              <a:t>as Workflows</a:t>
            </a:r>
            <a:endParaRPr lang="en-US" sz="3200" dirty="0">
              <a:solidFill>
                <a:schemeClr val="tx1"/>
              </a:solidFill>
            </a:endParaRPr>
          </a:p>
        </p:txBody>
      </p:sp>
      <p:sp>
        <p:nvSpPr>
          <p:cNvPr id="3" name="Content Placeholder 2"/>
          <p:cNvSpPr>
            <a:spLocks noGrp="1"/>
          </p:cNvSpPr>
          <p:nvPr>
            <p:ph idx="1"/>
          </p:nvPr>
        </p:nvSpPr>
        <p:spPr>
          <a:xfrm>
            <a:off x="422832" y="1296057"/>
            <a:ext cx="7389528" cy="1412863"/>
          </a:xfrm>
        </p:spPr>
        <p:txBody>
          <a:bodyPr/>
          <a:lstStyle/>
          <a:p>
            <a:r>
              <a:rPr lang="en-US" sz="2400" dirty="0" smtClean="0"/>
              <a:t>.Model apps as consisting of a series of </a:t>
            </a:r>
            <a:r>
              <a:rPr lang="en-US" sz="2400" b="1" dirty="0" smtClean="0">
                <a:solidFill>
                  <a:srgbClr val="6C5200"/>
                </a:solidFill>
              </a:rPr>
              <a:t>logical</a:t>
            </a:r>
            <a:r>
              <a:rPr lang="en-US" sz="2400" dirty="0">
                <a:solidFill>
                  <a:srgbClr val="6C5200"/>
                </a:solidFill>
              </a:rPr>
              <a:t> </a:t>
            </a:r>
            <a:r>
              <a:rPr lang="en-US" sz="2400" dirty="0" smtClean="0"/>
              <a:t>steps known as a </a:t>
            </a:r>
            <a:r>
              <a:rPr lang="en-US" sz="2400" b="1" dirty="0" smtClean="0">
                <a:solidFill>
                  <a:srgbClr val="6C5200"/>
                </a:solidFill>
              </a:rPr>
              <a:t>Service with </a:t>
            </a:r>
            <a:r>
              <a:rPr lang="en-US" sz="2400" dirty="0" smtClean="0"/>
              <a:t>different composition patterns:</a:t>
            </a:r>
            <a:endParaRPr lang="en-US" sz="2400"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63</a:t>
            </a:fld>
            <a:endParaRPr lang="en-US" dirty="0"/>
          </a:p>
        </p:txBody>
      </p:sp>
      <p:grpSp>
        <p:nvGrpSpPr>
          <p:cNvPr id="5" name="Group 45"/>
          <p:cNvGrpSpPr/>
          <p:nvPr/>
        </p:nvGrpSpPr>
        <p:grpSpPr>
          <a:xfrm>
            <a:off x="1037860" y="4886576"/>
            <a:ext cx="6326460" cy="1537848"/>
            <a:chOff x="1143000" y="4390972"/>
            <a:chExt cx="6326460" cy="1857428"/>
          </a:xfrm>
        </p:grpSpPr>
        <p:grpSp>
          <p:nvGrpSpPr>
            <p:cNvPr id="6" name="Group 46"/>
            <p:cNvGrpSpPr/>
            <p:nvPr/>
          </p:nvGrpSpPr>
          <p:grpSpPr>
            <a:xfrm>
              <a:off x="1809750" y="4724400"/>
              <a:ext cx="2286000" cy="1524000"/>
              <a:chOff x="2819400" y="4724400"/>
              <a:chExt cx="2286000" cy="1524000"/>
            </a:xfrm>
          </p:grpSpPr>
          <p:sp>
            <p:nvSpPr>
              <p:cNvPr id="96" name="Oval 95"/>
              <p:cNvSpPr/>
              <p:nvPr/>
            </p:nvSpPr>
            <p:spPr>
              <a:xfrm>
                <a:off x="2819400" y="5343524"/>
                <a:ext cx="484032"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97" name="Oval 96"/>
              <p:cNvSpPr/>
              <p:nvPr/>
            </p:nvSpPr>
            <p:spPr>
              <a:xfrm>
                <a:off x="3733800" y="5800725"/>
                <a:ext cx="55245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98" name="Oval 97"/>
              <p:cNvSpPr/>
              <p:nvPr/>
            </p:nvSpPr>
            <p:spPr>
              <a:xfrm>
                <a:off x="4581525" y="5343525"/>
                <a:ext cx="523875"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99" name="Straight Arrow Connector 98"/>
              <p:cNvCxnSpPr>
                <a:stCxn id="96" idx="4"/>
                <a:endCxn id="97" idx="2"/>
              </p:cNvCxnSpPr>
              <p:nvPr/>
            </p:nvCxnSpPr>
            <p:spPr>
              <a:xfrm>
                <a:off x="3061416" y="5791199"/>
                <a:ext cx="672384"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7" idx="6"/>
                <a:endCxn id="98" idx="4"/>
              </p:cNvCxnSpPr>
              <p:nvPr/>
            </p:nvCxnSpPr>
            <p:spPr>
              <a:xfrm flipV="1">
                <a:off x="4286250" y="5791200"/>
                <a:ext cx="557213"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1" name="Oval 100"/>
              <p:cNvSpPr/>
              <p:nvPr/>
            </p:nvSpPr>
            <p:spPr>
              <a:xfrm>
                <a:off x="3733800" y="4724400"/>
                <a:ext cx="55245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102" name="Straight Arrow Connector 101"/>
              <p:cNvCxnSpPr>
                <a:endCxn id="101"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101" idx="6"/>
                <a:endCxn id="98" idx="0"/>
              </p:cNvCxnSpPr>
              <p:nvPr/>
            </p:nvCxnSpPr>
            <p:spPr>
              <a:xfrm>
                <a:off x="4286250" y="4948238"/>
                <a:ext cx="557213"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7" name="Group 47"/>
            <p:cNvGrpSpPr/>
            <p:nvPr/>
          </p:nvGrpSpPr>
          <p:grpSpPr>
            <a:xfrm>
              <a:off x="4572000" y="4724400"/>
              <a:ext cx="2362200" cy="1524000"/>
              <a:chOff x="2819400" y="4724400"/>
              <a:chExt cx="2362200" cy="1524000"/>
            </a:xfrm>
          </p:grpSpPr>
          <p:sp>
            <p:nvSpPr>
              <p:cNvPr id="88" name="Oval 87"/>
              <p:cNvSpPr/>
              <p:nvPr/>
            </p:nvSpPr>
            <p:spPr>
              <a:xfrm>
                <a:off x="2819400" y="5343524"/>
                <a:ext cx="521332"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5</a:t>
                </a:r>
                <a:endParaRPr lang="en-US" sz="600" b="1" dirty="0">
                  <a:solidFill>
                    <a:schemeClr val="tx1"/>
                  </a:solidFill>
                </a:endParaRPr>
              </a:p>
            </p:txBody>
          </p:sp>
          <p:sp>
            <p:nvSpPr>
              <p:cNvPr id="89" name="Oval 88"/>
              <p:cNvSpPr/>
              <p:nvPr/>
            </p:nvSpPr>
            <p:spPr>
              <a:xfrm>
                <a:off x="3733800" y="5800725"/>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7</a:t>
                </a:r>
                <a:endParaRPr lang="en-US" sz="600" b="1" dirty="0">
                  <a:solidFill>
                    <a:schemeClr val="tx1"/>
                  </a:solidFill>
                </a:endParaRPr>
              </a:p>
            </p:txBody>
          </p:sp>
          <p:sp>
            <p:nvSpPr>
              <p:cNvPr id="90" name="Oval 89"/>
              <p:cNvSpPr/>
              <p:nvPr/>
            </p:nvSpPr>
            <p:spPr>
              <a:xfrm>
                <a:off x="4648200" y="5343525"/>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8</a:t>
                </a:r>
                <a:endParaRPr lang="en-US" sz="600" b="1" dirty="0">
                  <a:solidFill>
                    <a:schemeClr val="tx1"/>
                  </a:solidFill>
                </a:endParaRPr>
              </a:p>
            </p:txBody>
          </p:sp>
          <p:cxnSp>
            <p:nvCxnSpPr>
              <p:cNvPr id="91" name="Straight Arrow Connector 90"/>
              <p:cNvCxnSpPr>
                <a:stCxn id="88" idx="4"/>
                <a:endCxn id="89" idx="2"/>
              </p:cNvCxnSpPr>
              <p:nvPr/>
            </p:nvCxnSpPr>
            <p:spPr>
              <a:xfrm>
                <a:off x="3080066" y="5791199"/>
                <a:ext cx="653734"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6"/>
                <a:endCxn id="90" idx="4"/>
              </p:cNvCxnSpPr>
              <p:nvPr/>
            </p:nvCxnSpPr>
            <p:spPr>
              <a:xfrm flipV="1">
                <a:off x="4267200" y="5791200"/>
                <a:ext cx="6477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3" name="Oval 92"/>
              <p:cNvSpPr/>
              <p:nvPr/>
            </p:nvSpPr>
            <p:spPr>
              <a:xfrm>
                <a:off x="3733800" y="4724400"/>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6</a:t>
                </a:r>
                <a:endParaRPr lang="en-US" sz="600" b="1" dirty="0">
                  <a:solidFill>
                    <a:schemeClr val="tx1"/>
                  </a:solidFill>
                </a:endParaRPr>
              </a:p>
            </p:txBody>
          </p:sp>
          <p:cxnSp>
            <p:nvCxnSpPr>
              <p:cNvPr id="94" name="Straight Arrow Connector 93"/>
              <p:cNvCxnSpPr>
                <a:endCxn id="93"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3" idx="6"/>
                <a:endCxn id="90" idx="0"/>
              </p:cNvCxnSpPr>
              <p:nvPr/>
            </p:nvCxnSpPr>
            <p:spPr>
              <a:xfrm>
                <a:off x="4267200" y="4948238"/>
                <a:ext cx="6477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cxnSp>
          <p:nvCxnSpPr>
            <p:cNvPr id="49" name="Straight Arrow Connector 48"/>
            <p:cNvCxnSpPr>
              <a:stCxn id="98" idx="6"/>
              <a:endCxn id="88" idx="2"/>
            </p:cNvCxnSpPr>
            <p:nvPr/>
          </p:nvCxnSpPr>
          <p:spPr>
            <a:xfrm flipV="1">
              <a:off x="4095750" y="5567362"/>
              <a:ext cx="47625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162175" y="4904601"/>
              <a:ext cx="269626" cy="338634"/>
            </a:xfrm>
            <a:prstGeom prst="rect">
              <a:avLst/>
            </a:prstGeom>
            <a:noFill/>
          </p:spPr>
          <p:txBody>
            <a:bodyPr wrap="none" rtlCol="0">
              <a:spAutoFit/>
            </a:bodyPr>
            <a:lstStyle/>
            <a:p>
              <a:r>
                <a:rPr lang="en-US" sz="1200" dirty="0" smtClean="0"/>
                <a:t>0</a:t>
              </a:r>
              <a:endParaRPr lang="en-US" sz="1200" dirty="0"/>
            </a:p>
          </p:txBody>
        </p:sp>
        <p:sp>
          <p:nvSpPr>
            <p:cNvPr id="51" name="TextBox 50"/>
            <p:cNvSpPr txBox="1"/>
            <p:nvPr/>
          </p:nvSpPr>
          <p:spPr>
            <a:xfrm>
              <a:off x="2162175" y="5895201"/>
              <a:ext cx="269626" cy="306909"/>
            </a:xfrm>
            <a:prstGeom prst="rect">
              <a:avLst/>
            </a:prstGeom>
            <a:noFill/>
          </p:spPr>
          <p:txBody>
            <a:bodyPr wrap="none" rtlCol="0">
              <a:spAutoFit/>
            </a:bodyPr>
            <a:lstStyle/>
            <a:p>
              <a:r>
                <a:rPr lang="en-US" sz="1200" dirty="0" smtClean="0"/>
                <a:t>1</a:t>
              </a:r>
              <a:endParaRPr lang="en-US" sz="1200" dirty="0"/>
            </a:p>
          </p:txBody>
        </p:sp>
        <p:sp>
          <p:nvSpPr>
            <p:cNvPr id="78" name="Rectangle 77"/>
            <p:cNvSpPr/>
            <p:nvPr/>
          </p:nvSpPr>
          <p:spPr>
            <a:xfrm>
              <a:off x="4834874" y="4838294"/>
              <a:ext cx="521298" cy="341011"/>
            </a:xfrm>
            <a:prstGeom prst="rect">
              <a:avLst/>
            </a:prstGeom>
          </p:spPr>
          <p:txBody>
            <a:bodyPr wrap="none">
              <a:spAutoFit/>
            </a:bodyPr>
            <a:lstStyle/>
            <a:p>
              <a:pPr algn="ctr"/>
              <a:r>
                <a:rPr lang="en-US" sz="1400" dirty="0" smtClean="0"/>
                <a:t>Par</a:t>
              </a:r>
              <a:r>
                <a:rPr lang="en-US" sz="800" dirty="0" smtClean="0"/>
                <a:t>1</a:t>
              </a:r>
              <a:endParaRPr lang="en-US" sz="800" dirty="0"/>
            </a:p>
          </p:txBody>
        </p:sp>
        <p:sp>
          <p:nvSpPr>
            <p:cNvPr id="79" name="Rectangle 78"/>
            <p:cNvSpPr/>
            <p:nvPr/>
          </p:nvSpPr>
          <p:spPr>
            <a:xfrm>
              <a:off x="4832683" y="5867400"/>
              <a:ext cx="521298" cy="341011"/>
            </a:xfrm>
            <a:prstGeom prst="rect">
              <a:avLst/>
            </a:prstGeom>
          </p:spPr>
          <p:txBody>
            <a:bodyPr wrap="none">
              <a:spAutoFit/>
            </a:bodyPr>
            <a:lstStyle/>
            <a:p>
              <a:pPr algn="ctr"/>
              <a:r>
                <a:rPr lang="en-US" sz="1400" dirty="0" smtClean="0"/>
                <a:t>Par</a:t>
              </a:r>
              <a:r>
                <a:rPr lang="en-US" sz="800" dirty="0" smtClean="0"/>
                <a:t>2</a:t>
              </a:r>
              <a:endParaRPr lang="en-US" sz="800" dirty="0"/>
            </a:p>
          </p:txBody>
        </p:sp>
        <p:cxnSp>
          <p:nvCxnSpPr>
            <p:cNvPr id="80" name="Curved Connector 79"/>
            <p:cNvCxnSpPr>
              <a:stCxn id="93" idx="1"/>
              <a:endCxn id="93" idx="7"/>
            </p:cNvCxnSpPr>
            <p:nvPr/>
          </p:nvCxnSpPr>
          <p:spPr>
            <a:xfrm rot="5400000" flipH="1" flipV="1">
              <a:off x="5751739" y="4601374"/>
              <a:ext cx="15421" cy="377170"/>
            </a:xfrm>
            <a:prstGeom prst="curvedConnector3">
              <a:avLst>
                <a:gd name="adj1" fmla="val 2225126"/>
              </a:avLst>
            </a:prstGeom>
            <a:ln w="19050">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636496" y="4390972"/>
              <a:ext cx="269626" cy="306909"/>
            </a:xfrm>
            <a:prstGeom prst="rect">
              <a:avLst/>
            </a:prstGeom>
            <a:noFill/>
          </p:spPr>
          <p:txBody>
            <a:bodyPr wrap="none" rtlCol="0">
              <a:spAutoFit/>
            </a:bodyPr>
            <a:lstStyle/>
            <a:p>
              <a:r>
                <a:rPr lang="en-US" sz="1200" dirty="0" smtClean="0"/>
                <a:t>3</a:t>
              </a:r>
              <a:endParaRPr lang="en-US" sz="1200" dirty="0"/>
            </a:p>
          </p:txBody>
        </p:sp>
        <p:sp>
          <p:nvSpPr>
            <p:cNvPr id="82" name="Oval 81"/>
            <p:cNvSpPr/>
            <p:nvPr/>
          </p:nvSpPr>
          <p:spPr>
            <a:xfrm>
              <a:off x="7317060" y="5486400"/>
              <a:ext cx="152400" cy="1619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3" name="Oval 82"/>
            <p:cNvSpPr/>
            <p:nvPr/>
          </p:nvSpPr>
          <p:spPr>
            <a:xfrm>
              <a:off x="1143000" y="5486401"/>
              <a:ext cx="152400" cy="1619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84" name="Straight Arrow Connector 83"/>
            <p:cNvCxnSpPr>
              <a:stCxn id="83" idx="6"/>
              <a:endCxn id="96" idx="2"/>
            </p:cNvCxnSpPr>
            <p:nvPr/>
          </p:nvCxnSpPr>
          <p:spPr>
            <a:xfrm flipV="1">
              <a:off x="1295400" y="5567362"/>
              <a:ext cx="51435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90" idx="6"/>
              <a:endCxn id="82" idx="2"/>
            </p:cNvCxnSpPr>
            <p:nvPr/>
          </p:nvCxnSpPr>
          <p:spPr>
            <a:xfrm flipV="1">
              <a:off x="6934200" y="5567362"/>
              <a:ext cx="38286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1318600" y="5288273"/>
              <a:ext cx="481222" cy="289859"/>
            </a:xfrm>
            <a:prstGeom prst="rect">
              <a:avLst/>
            </a:prstGeom>
            <a:noFill/>
          </p:spPr>
          <p:txBody>
            <a:bodyPr wrap="none" rtlCol="0">
              <a:spAutoFit/>
            </a:bodyPr>
            <a:lstStyle/>
            <a:p>
              <a:r>
                <a:rPr lang="en-US" sz="1100" dirty="0" smtClean="0"/>
                <a:t>Start</a:t>
              </a:r>
              <a:endParaRPr lang="en-US" sz="1100" dirty="0"/>
            </a:p>
          </p:txBody>
        </p:sp>
        <p:sp>
          <p:nvSpPr>
            <p:cNvPr id="87" name="TextBox 86"/>
            <p:cNvSpPr txBox="1"/>
            <p:nvPr/>
          </p:nvSpPr>
          <p:spPr>
            <a:xfrm>
              <a:off x="6872518" y="5288273"/>
              <a:ext cx="436338" cy="289859"/>
            </a:xfrm>
            <a:prstGeom prst="rect">
              <a:avLst/>
            </a:prstGeom>
            <a:noFill/>
          </p:spPr>
          <p:txBody>
            <a:bodyPr wrap="none" rtlCol="0">
              <a:spAutoFit/>
            </a:bodyPr>
            <a:lstStyle/>
            <a:p>
              <a:r>
                <a:rPr lang="en-US" sz="1100" dirty="0" smtClean="0"/>
                <a:t>End</a:t>
              </a:r>
              <a:endParaRPr lang="en-US" sz="1100" dirty="0"/>
            </a:p>
          </p:txBody>
        </p:sp>
      </p:grpSp>
      <p:grpSp>
        <p:nvGrpSpPr>
          <p:cNvPr id="8" name="Group 36"/>
          <p:cNvGrpSpPr/>
          <p:nvPr/>
        </p:nvGrpSpPr>
        <p:grpSpPr>
          <a:xfrm>
            <a:off x="1206010" y="2523960"/>
            <a:ext cx="6534342" cy="2254081"/>
            <a:chOff x="1434880" y="2310126"/>
            <a:chExt cx="6794719" cy="2866874"/>
          </a:xfrm>
        </p:grpSpPr>
        <p:grpSp>
          <p:nvGrpSpPr>
            <p:cNvPr id="9" name="Group 37"/>
            <p:cNvGrpSpPr/>
            <p:nvPr/>
          </p:nvGrpSpPr>
          <p:grpSpPr>
            <a:xfrm>
              <a:off x="1593351" y="2752897"/>
              <a:ext cx="2363056" cy="313955"/>
              <a:chOff x="304800" y="3209924"/>
              <a:chExt cx="2286000" cy="447676"/>
            </a:xfrm>
          </p:grpSpPr>
          <p:sp>
            <p:nvSpPr>
              <p:cNvPr id="104" name="Oval 103"/>
              <p:cNvSpPr/>
              <p:nvPr/>
            </p:nvSpPr>
            <p:spPr>
              <a:xfrm>
                <a:off x="304800" y="32099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105" name="Oval 104"/>
              <p:cNvSpPr/>
              <p:nvPr/>
            </p:nvSpPr>
            <p:spPr>
              <a:xfrm>
                <a:off x="1219200" y="32099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106" name="Oval 105"/>
              <p:cNvSpPr/>
              <p:nvPr/>
            </p:nvSpPr>
            <p:spPr>
              <a:xfrm>
                <a:off x="2133600" y="32099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107" name="Straight Arrow Connector 106"/>
              <p:cNvCxnSpPr>
                <a:stCxn id="104" idx="6"/>
                <a:endCxn id="105" idx="2"/>
              </p:cNvCxnSpPr>
              <p:nvPr/>
            </p:nvCxnSpPr>
            <p:spPr>
              <a:xfrm>
                <a:off x="762000" y="3433762"/>
                <a:ext cx="45720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5" idx="6"/>
                <a:endCxn id="106" idx="2"/>
              </p:cNvCxnSpPr>
              <p:nvPr/>
            </p:nvCxnSpPr>
            <p:spPr>
              <a:xfrm>
                <a:off x="1676400" y="3433763"/>
                <a:ext cx="4572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0" name="Group 38"/>
            <p:cNvGrpSpPr/>
            <p:nvPr/>
          </p:nvGrpSpPr>
          <p:grpSpPr>
            <a:xfrm>
              <a:off x="1593351" y="3567841"/>
              <a:ext cx="2363056" cy="1068779"/>
              <a:chOff x="2819400" y="4724400"/>
              <a:chExt cx="2286000" cy="1524000"/>
            </a:xfrm>
          </p:grpSpPr>
          <p:sp>
            <p:nvSpPr>
              <p:cNvPr id="70" name="Oval 69"/>
              <p:cNvSpPr/>
              <p:nvPr/>
            </p:nvSpPr>
            <p:spPr>
              <a:xfrm>
                <a:off x="2819400" y="53435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71" name="Oval 70"/>
              <p:cNvSpPr/>
              <p:nvPr/>
            </p:nvSpPr>
            <p:spPr>
              <a:xfrm>
                <a:off x="3733800" y="58007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72" name="Oval 71"/>
              <p:cNvSpPr/>
              <p:nvPr/>
            </p:nvSpPr>
            <p:spPr>
              <a:xfrm>
                <a:off x="4648200" y="53435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73" name="Straight Arrow Connector 72"/>
              <p:cNvCxnSpPr>
                <a:stCxn id="70" idx="4"/>
                <a:endCxn id="71" idx="2"/>
              </p:cNvCxnSpPr>
              <p:nvPr/>
            </p:nvCxnSpPr>
            <p:spPr>
              <a:xfrm>
                <a:off x="3048000" y="5791199"/>
                <a:ext cx="685800"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71" idx="6"/>
                <a:endCxn id="72" idx="4"/>
              </p:cNvCxnSpPr>
              <p:nvPr/>
            </p:nvCxnSpPr>
            <p:spPr>
              <a:xfrm flipV="1">
                <a:off x="4191000" y="5791200"/>
                <a:ext cx="6858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Oval 74"/>
              <p:cNvSpPr/>
              <p:nvPr/>
            </p:nvSpPr>
            <p:spPr>
              <a:xfrm>
                <a:off x="3733800" y="47244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76" name="Straight Arrow Connector 75"/>
              <p:cNvCxnSpPr>
                <a:endCxn id="75"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5" idx="6"/>
                <a:endCxn id="72" idx="0"/>
              </p:cNvCxnSpPr>
              <p:nvPr/>
            </p:nvCxnSpPr>
            <p:spPr>
              <a:xfrm>
                <a:off x="4191000" y="4948238"/>
                <a:ext cx="6858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1" name="Group 39"/>
            <p:cNvGrpSpPr/>
            <p:nvPr/>
          </p:nvGrpSpPr>
          <p:grpSpPr>
            <a:xfrm>
              <a:off x="6004388" y="2759577"/>
              <a:ext cx="1102759" cy="313954"/>
              <a:chOff x="5410200" y="1143000"/>
              <a:chExt cx="1066800" cy="447675"/>
            </a:xfrm>
          </p:grpSpPr>
          <p:sp>
            <p:nvSpPr>
              <p:cNvPr id="66" name="Oval 65"/>
              <p:cNvSpPr/>
              <p:nvPr/>
            </p:nvSpPr>
            <p:spPr>
              <a:xfrm>
                <a:off x="5743575" y="11430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cxnSp>
            <p:nvCxnSpPr>
              <p:cNvPr id="67" name="Straight Arrow Connector 66"/>
              <p:cNvCxnSpPr>
                <a:endCxn id="66" idx="2"/>
              </p:cNvCxnSpPr>
              <p:nvPr/>
            </p:nvCxnSpPr>
            <p:spPr>
              <a:xfrm>
                <a:off x="5410200" y="1366837"/>
                <a:ext cx="333375"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6" idx="6"/>
              </p:cNvCxnSpPr>
              <p:nvPr/>
            </p:nvCxnSpPr>
            <p:spPr>
              <a:xfrm flipV="1">
                <a:off x="6200775" y="1366837"/>
                <a:ext cx="276225"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9" name="Curved Connector 68"/>
              <p:cNvCxnSpPr>
                <a:stCxn id="66" idx="7"/>
                <a:endCxn id="66" idx="1"/>
              </p:cNvCxnSpPr>
              <p:nvPr/>
            </p:nvCxnSpPr>
            <p:spPr>
              <a:xfrm rot="16200000" flipV="1">
                <a:off x="5972175" y="1046915"/>
                <a:ext cx="12700" cy="323290"/>
              </a:xfrm>
              <a:prstGeom prst="curvedConnector3">
                <a:avLst>
                  <a:gd name="adj1" fmla="val 2316220"/>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2" name="Group 40"/>
            <p:cNvGrpSpPr/>
            <p:nvPr/>
          </p:nvGrpSpPr>
          <p:grpSpPr>
            <a:xfrm>
              <a:off x="5413624" y="3567841"/>
              <a:ext cx="2363056" cy="1068779"/>
              <a:chOff x="2819400" y="4724400"/>
              <a:chExt cx="2286000" cy="1524000"/>
            </a:xfrm>
          </p:grpSpPr>
          <p:sp>
            <p:nvSpPr>
              <p:cNvPr id="58" name="Oval 57"/>
              <p:cNvSpPr/>
              <p:nvPr/>
            </p:nvSpPr>
            <p:spPr>
              <a:xfrm>
                <a:off x="2819400" y="53435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59" name="Oval 58"/>
              <p:cNvSpPr/>
              <p:nvPr/>
            </p:nvSpPr>
            <p:spPr>
              <a:xfrm>
                <a:off x="3733800" y="58007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60" name="Oval 59"/>
              <p:cNvSpPr/>
              <p:nvPr/>
            </p:nvSpPr>
            <p:spPr>
              <a:xfrm>
                <a:off x="4648200" y="53435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61" name="Straight Arrow Connector 60"/>
              <p:cNvCxnSpPr>
                <a:stCxn id="58" idx="4"/>
                <a:endCxn id="59" idx="2"/>
              </p:cNvCxnSpPr>
              <p:nvPr/>
            </p:nvCxnSpPr>
            <p:spPr>
              <a:xfrm>
                <a:off x="3048000" y="5791199"/>
                <a:ext cx="685800"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9" idx="6"/>
                <a:endCxn id="60" idx="4"/>
              </p:cNvCxnSpPr>
              <p:nvPr/>
            </p:nvCxnSpPr>
            <p:spPr>
              <a:xfrm flipV="1">
                <a:off x="4191000" y="5791200"/>
                <a:ext cx="6858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3" name="Oval 62"/>
              <p:cNvSpPr/>
              <p:nvPr/>
            </p:nvSpPr>
            <p:spPr>
              <a:xfrm>
                <a:off x="3733800" y="47244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64" name="Straight Arrow Connector 63"/>
              <p:cNvCxnSpPr>
                <a:endCxn id="63"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6"/>
                <a:endCxn id="60" idx="0"/>
              </p:cNvCxnSpPr>
              <p:nvPr/>
            </p:nvCxnSpPr>
            <p:spPr>
              <a:xfrm>
                <a:off x="4191000" y="4948238"/>
                <a:ext cx="6858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492065" y="3180409"/>
              <a:ext cx="558874" cy="300375"/>
            </a:xfrm>
            <a:prstGeom prst="rect">
              <a:avLst/>
            </a:prstGeom>
            <a:noFill/>
          </p:spPr>
          <p:txBody>
            <a:bodyPr wrap="none" rtlCol="0">
              <a:spAutoFit/>
            </a:bodyPr>
            <a:lstStyle/>
            <a:p>
              <a:r>
                <a:rPr lang="en-US" sz="1400" b="1" dirty="0" smtClean="0"/>
                <a:t>SEQ</a:t>
              </a:r>
              <a:endParaRPr lang="en-US" b="1" dirty="0"/>
            </a:p>
          </p:txBody>
        </p:sp>
        <p:sp>
          <p:nvSpPr>
            <p:cNvPr id="43" name="TextBox 42"/>
            <p:cNvSpPr txBox="1"/>
            <p:nvPr/>
          </p:nvSpPr>
          <p:spPr>
            <a:xfrm>
              <a:off x="6296064" y="3187089"/>
              <a:ext cx="615999" cy="270337"/>
            </a:xfrm>
            <a:prstGeom prst="rect">
              <a:avLst/>
            </a:prstGeom>
            <a:noFill/>
          </p:spPr>
          <p:txBody>
            <a:bodyPr wrap="none" rtlCol="0">
              <a:spAutoFit/>
            </a:bodyPr>
            <a:lstStyle/>
            <a:p>
              <a:r>
                <a:rPr lang="en-US" sz="1200" b="1" dirty="0" smtClean="0"/>
                <a:t>LOOP</a:t>
              </a:r>
              <a:endParaRPr lang="en-US" b="1" dirty="0"/>
            </a:p>
          </p:txBody>
        </p:sp>
        <p:sp>
          <p:nvSpPr>
            <p:cNvPr id="44" name="TextBox 43"/>
            <p:cNvSpPr txBox="1"/>
            <p:nvPr/>
          </p:nvSpPr>
          <p:spPr>
            <a:xfrm>
              <a:off x="1434880" y="4906663"/>
              <a:ext cx="2659806" cy="270337"/>
            </a:xfrm>
            <a:prstGeom prst="rect">
              <a:avLst/>
            </a:prstGeom>
            <a:noFill/>
          </p:spPr>
          <p:txBody>
            <a:bodyPr wrap="none" rtlCol="0">
              <a:spAutoFit/>
            </a:bodyPr>
            <a:lstStyle/>
            <a:p>
              <a:r>
                <a:rPr lang="en-US" sz="1200" b="1" dirty="0" smtClean="0">
                  <a:latin typeface="Constantia" pitchFamily="18" charset="0"/>
                </a:rPr>
                <a:t>AND: CONCURRENT  FUNCTIONS</a:t>
              </a:r>
              <a:endParaRPr lang="en-US" sz="1200" b="1" dirty="0">
                <a:latin typeface="Constantia" pitchFamily="18" charset="0"/>
              </a:endParaRPr>
            </a:p>
          </p:txBody>
        </p:sp>
        <p:sp>
          <p:nvSpPr>
            <p:cNvPr id="45" name="TextBox 44"/>
            <p:cNvSpPr txBox="1"/>
            <p:nvPr/>
          </p:nvSpPr>
          <p:spPr>
            <a:xfrm>
              <a:off x="5233748" y="4906663"/>
              <a:ext cx="2669454" cy="270337"/>
            </a:xfrm>
            <a:prstGeom prst="rect">
              <a:avLst/>
            </a:prstGeom>
            <a:noFill/>
          </p:spPr>
          <p:txBody>
            <a:bodyPr wrap="none" rtlCol="0">
              <a:spAutoFit/>
            </a:bodyPr>
            <a:lstStyle/>
            <a:p>
              <a:r>
                <a:rPr lang="en-US" sz="1200" b="1" dirty="0" smtClean="0">
                  <a:latin typeface="Constantia" pitchFamily="18" charset="0"/>
                </a:rPr>
                <a:t>XOR: CONDITIONAL  FUNCTIONS</a:t>
              </a:r>
              <a:endParaRPr lang="en-US" sz="1200" b="1" dirty="0">
                <a:latin typeface="Constantia" pitchFamily="18" charset="0"/>
              </a:endParaRPr>
            </a:p>
          </p:txBody>
        </p:sp>
        <p:sp>
          <p:nvSpPr>
            <p:cNvPr id="52" name="TextBox 51"/>
            <p:cNvSpPr txBox="1"/>
            <p:nvPr/>
          </p:nvSpPr>
          <p:spPr>
            <a:xfrm>
              <a:off x="6480607" y="2310126"/>
              <a:ext cx="258967" cy="270338"/>
            </a:xfrm>
            <a:prstGeom prst="rect">
              <a:avLst/>
            </a:prstGeom>
            <a:noFill/>
          </p:spPr>
          <p:txBody>
            <a:bodyPr wrap="none" rtlCol="0">
              <a:spAutoFit/>
            </a:bodyPr>
            <a:lstStyle/>
            <a:p>
              <a:r>
                <a:rPr lang="en-US" sz="1200" dirty="0" smtClean="0"/>
                <a:t>k</a:t>
              </a:r>
              <a:endParaRPr lang="en-US" sz="1200" dirty="0"/>
            </a:p>
          </p:txBody>
        </p:sp>
        <p:sp>
          <p:nvSpPr>
            <p:cNvPr id="53" name="TextBox 52"/>
            <p:cNvSpPr txBox="1"/>
            <p:nvPr/>
          </p:nvSpPr>
          <p:spPr>
            <a:xfrm>
              <a:off x="1962893" y="3668039"/>
              <a:ext cx="266902" cy="270337"/>
            </a:xfrm>
            <a:prstGeom prst="rect">
              <a:avLst/>
            </a:prstGeom>
            <a:noFill/>
          </p:spPr>
          <p:txBody>
            <a:bodyPr wrap="none" rtlCol="0">
              <a:spAutoFit/>
            </a:bodyPr>
            <a:lstStyle/>
            <a:p>
              <a:r>
                <a:rPr lang="en-US" sz="1200" b="1" dirty="0" smtClean="0"/>
                <a:t>1</a:t>
              </a:r>
              <a:endParaRPr lang="en-US" sz="1200" b="1" dirty="0"/>
            </a:p>
          </p:txBody>
        </p:sp>
        <p:sp>
          <p:nvSpPr>
            <p:cNvPr id="54" name="TextBox 53"/>
            <p:cNvSpPr txBox="1"/>
            <p:nvPr/>
          </p:nvSpPr>
          <p:spPr>
            <a:xfrm>
              <a:off x="1962893" y="4409505"/>
              <a:ext cx="266902" cy="270337"/>
            </a:xfrm>
            <a:prstGeom prst="rect">
              <a:avLst/>
            </a:prstGeom>
            <a:noFill/>
          </p:spPr>
          <p:txBody>
            <a:bodyPr wrap="none" rtlCol="0">
              <a:spAutoFit/>
            </a:bodyPr>
            <a:lstStyle/>
            <a:p>
              <a:r>
                <a:rPr lang="en-US" sz="1200" b="1" dirty="0" smtClean="0"/>
                <a:t>1</a:t>
              </a:r>
              <a:endParaRPr lang="en-US" sz="1200" b="1" dirty="0"/>
            </a:p>
          </p:txBody>
        </p:sp>
        <p:sp>
          <p:nvSpPr>
            <p:cNvPr id="55" name="Rectangle 54"/>
            <p:cNvSpPr/>
            <p:nvPr/>
          </p:nvSpPr>
          <p:spPr>
            <a:xfrm>
              <a:off x="5837152" y="3607920"/>
              <a:ext cx="358936" cy="300375"/>
            </a:xfrm>
            <a:prstGeom prst="rect">
              <a:avLst/>
            </a:prstGeom>
          </p:spPr>
          <p:txBody>
            <a:bodyPr wrap="none">
              <a:spAutoFit/>
            </a:bodyPr>
            <a:lstStyle/>
            <a:p>
              <a:pPr algn="ctr"/>
              <a:r>
                <a:rPr lang="en-US" sz="1400" b="1" dirty="0" smtClean="0"/>
                <a:t>P</a:t>
              </a:r>
              <a:r>
                <a:rPr lang="en-US" sz="800" b="1" dirty="0" smtClean="0"/>
                <a:t>1</a:t>
              </a:r>
              <a:endParaRPr lang="en-US" sz="800" b="1" dirty="0"/>
            </a:p>
          </p:txBody>
        </p:sp>
        <p:sp>
          <p:nvSpPr>
            <p:cNvPr id="56" name="Rectangle 55"/>
            <p:cNvSpPr/>
            <p:nvPr/>
          </p:nvSpPr>
          <p:spPr>
            <a:xfrm>
              <a:off x="5837396" y="4407417"/>
              <a:ext cx="358936" cy="300375"/>
            </a:xfrm>
            <a:prstGeom prst="rect">
              <a:avLst/>
            </a:prstGeom>
          </p:spPr>
          <p:txBody>
            <a:bodyPr wrap="none">
              <a:spAutoFit/>
            </a:bodyPr>
            <a:lstStyle/>
            <a:p>
              <a:pPr algn="ctr"/>
              <a:r>
                <a:rPr lang="en-US" sz="1400" b="1" dirty="0" smtClean="0"/>
                <a:t>P</a:t>
              </a:r>
              <a:r>
                <a:rPr lang="en-US" sz="800" b="1" dirty="0" smtClean="0"/>
                <a:t>2</a:t>
              </a:r>
              <a:endParaRPr lang="en-US" sz="800" b="1" dirty="0"/>
            </a:p>
          </p:txBody>
        </p:sp>
        <mc:AlternateContent xmlns:mc="http://schemas.openxmlformats.org/markup-compatibility/2006">
          <mc:Choice xmlns:a14="http://schemas.microsoft.com/office/drawing/2010/main" xmlns="" Requires="a14">
            <p:sp>
              <p:nvSpPr>
                <p:cNvPr id="57" name="TextBox 56"/>
                <p:cNvSpPr txBox="1"/>
                <p:nvPr/>
              </p:nvSpPr>
              <p:spPr>
                <a:xfrm>
                  <a:off x="4989604" y="4623260"/>
                  <a:ext cx="3239995" cy="270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𝟏</m:t>
                            </m:r>
                          </m:sub>
                        </m:sSub>
                        <m:r>
                          <a:rPr lang="en-US" sz="1200" b="1" i="1" smtClean="0">
                            <a:latin typeface="Cambria Math"/>
                          </a:rPr>
                          <m:t>+</m:t>
                        </m:r>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𝟐</m:t>
                            </m:r>
                          </m:sub>
                        </m:sSub>
                        <m:r>
                          <a:rPr lang="en-US" sz="1200" b="1" i="1" smtClean="0">
                            <a:latin typeface="Cambria Math"/>
                          </a:rPr>
                          <m:t>=</m:t>
                        </m:r>
                        <m:r>
                          <a:rPr lang="en-US" sz="1200" b="1" i="1" smtClean="0">
                            <a:latin typeface="Cambria Math"/>
                          </a:rPr>
                          <m:t>𝟏</m:t>
                        </m:r>
                        <m:r>
                          <a:rPr lang="en-US" sz="1200" b="1" i="1" smtClean="0">
                            <a:latin typeface="Cambria Math"/>
                          </a:rPr>
                          <m:t>,  </m:t>
                        </m:r>
                        <m:sSub>
                          <m:sSubPr>
                            <m:ctrlPr>
                              <a:rPr lang="en-US" sz="1200" b="1" i="1" smtClean="0">
                                <a:latin typeface="Cambria Math"/>
                              </a:rPr>
                            </m:ctrlPr>
                          </m:sSubPr>
                          <m:e>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𝟏</m:t>
                                </m:r>
                              </m:sub>
                            </m:sSub>
                            <m:r>
                              <a:rPr lang="en-US" sz="1200" b="1" i="1" smtClean="0">
                                <a:latin typeface="Cambria Math"/>
                              </a:rPr>
                              <m:t>,</m:t>
                            </m:r>
                            <m:r>
                              <a:rPr lang="en-US" sz="1200" b="1" i="1" smtClean="0">
                                <a:latin typeface="Cambria Math"/>
                              </a:rPr>
                              <m:t>𝑷</m:t>
                            </m:r>
                          </m:e>
                          <m:sub>
                            <m:r>
                              <a:rPr lang="en-US" sz="1200" b="1" i="1" smtClean="0">
                                <a:latin typeface="Cambria Math"/>
                              </a:rPr>
                              <m:t>𝟐</m:t>
                            </m:r>
                          </m:sub>
                        </m:sSub>
                        <m:r>
                          <a:rPr lang="en-US" sz="1200" b="1" dirty="0">
                            <a:latin typeface="Cambria Math"/>
                            <a:ea typeface="Cambria Math"/>
                          </a:rPr>
                          <m:t>∈</m:t>
                        </m:r>
                        <m:r>
                          <a:rPr lang="en-US" sz="1200" b="1" i="0" dirty="0" smtClean="0">
                            <a:latin typeface="Cambria Math"/>
                            <a:ea typeface="Cambria Math"/>
                          </a:rPr>
                          <m:t>{</m:t>
                        </m:r>
                        <m:r>
                          <a:rPr lang="en-US" sz="1200" b="1" i="0" dirty="0" smtClean="0">
                            <a:latin typeface="Cambria Math"/>
                            <a:ea typeface="Cambria Math"/>
                          </a:rPr>
                          <m:t>𝟎</m:t>
                        </m:r>
                        <m:r>
                          <a:rPr lang="en-US" sz="1200" b="1" i="0" dirty="0" smtClean="0">
                            <a:latin typeface="Cambria Math"/>
                            <a:ea typeface="Cambria Math"/>
                          </a:rPr>
                          <m:t>,</m:t>
                        </m:r>
                        <m:r>
                          <a:rPr lang="en-US" sz="1200" b="1" i="0" dirty="0" smtClean="0">
                            <a:latin typeface="Cambria Math"/>
                            <a:ea typeface="Cambria Math"/>
                          </a:rPr>
                          <m:t>𝟏</m:t>
                        </m:r>
                        <m:r>
                          <a:rPr lang="en-US" sz="1200" b="1" i="0" dirty="0" smtClean="0">
                            <a:latin typeface="Cambria Math"/>
                            <a:ea typeface="Cambria Math"/>
                          </a:rPr>
                          <m:t>}</m:t>
                        </m:r>
                      </m:oMath>
                    </m:oMathPara>
                  </a14:m>
                  <a:endParaRPr lang="en-US" sz="1200" b="1" dirty="0"/>
                </a:p>
              </p:txBody>
            </p:sp>
          </mc:Choice>
          <mc:Fallback>
            <p:sp>
              <p:nvSpPr>
                <p:cNvPr id="19" name="TextBox 18"/>
                <p:cNvSpPr txBox="1">
                  <a:spLocks noRot="1" noChangeAspect="1" noMove="1" noResize="1" noEditPoints="1" noAdjustHandles="1" noChangeArrowheads="1" noChangeShapeType="1" noTextEdit="1"/>
                </p:cNvSpPr>
                <p:nvPr/>
              </p:nvSpPr>
              <p:spPr>
                <a:xfrm>
                  <a:off x="4989604" y="4623260"/>
                  <a:ext cx="3239995" cy="223608"/>
                </a:xfrm>
                <a:prstGeom prst="rect">
                  <a:avLst/>
                </a:prstGeom>
                <a:blipFill rotWithShape="1">
                  <a:blip r:embed="rId2" cstate="print"/>
                  <a:stretch>
                    <a:fillRect b="-11111"/>
                  </a:stretch>
                </a:blipFill>
              </p:spPr>
              <p:txBody>
                <a:bodyPr/>
                <a:lstStyle/>
                <a:p>
                  <a:r>
                    <a:rPr lang="en-US">
                      <a:noFill/>
                    </a:rPr>
                    <a:t> </a:t>
                  </a:r>
                </a:p>
              </p:txBody>
            </p:sp>
          </mc:Fallback>
        </mc:AlternateContent>
      </p:grpSp>
      <p:pic>
        <p:nvPicPr>
          <p:cNvPr id="109" name="Picture 2" descr="http://www.clare.cam.ac.uk/data/uploads/admissions/undergraduate/subjects/Mathematics.jpg"/>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72366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05801" y="6308725"/>
            <a:ext cx="442913" cy="349250"/>
          </a:xfrm>
        </p:spPr>
        <p:txBody>
          <a:bodyPr/>
          <a:lstStyle/>
          <a:p>
            <a:fld id="{EB60F204-AFC3-485B-B6AB-4A651EB29C6A}" type="slidenum">
              <a:rPr lang="en-US" smtClean="0"/>
              <a:pPr/>
              <a:t>64</a:t>
            </a:fld>
            <a:endParaRPr lang="en-US" dirty="0"/>
          </a:p>
        </p:txBody>
      </p:sp>
      <p:grpSp>
        <p:nvGrpSpPr>
          <p:cNvPr id="2" name="Group 187"/>
          <p:cNvGrpSpPr/>
          <p:nvPr/>
        </p:nvGrpSpPr>
        <p:grpSpPr>
          <a:xfrm>
            <a:off x="827584" y="1484784"/>
            <a:ext cx="7056784" cy="3742294"/>
            <a:chOff x="1905000" y="2133600"/>
            <a:chExt cx="5797550" cy="4038600"/>
          </a:xfrm>
        </p:grpSpPr>
        <p:grpSp>
          <p:nvGrpSpPr>
            <p:cNvPr id="3" name="Group 4"/>
            <p:cNvGrpSpPr/>
            <p:nvPr/>
          </p:nvGrpSpPr>
          <p:grpSpPr>
            <a:xfrm>
              <a:off x="1905000" y="2133600"/>
              <a:ext cx="5797550" cy="4038600"/>
              <a:chOff x="457200" y="381000"/>
              <a:chExt cx="6705600" cy="6085871"/>
            </a:xfrm>
          </p:grpSpPr>
          <p:grpSp>
            <p:nvGrpSpPr>
              <p:cNvPr id="5" name="Group 5"/>
              <p:cNvGrpSpPr/>
              <p:nvPr/>
            </p:nvGrpSpPr>
            <p:grpSpPr>
              <a:xfrm>
                <a:off x="457200" y="381000"/>
                <a:ext cx="1219200" cy="76200"/>
                <a:chOff x="2514600" y="1447800"/>
                <a:chExt cx="1219200" cy="76200"/>
              </a:xfrm>
            </p:grpSpPr>
            <p:cxnSp>
              <p:nvCxnSpPr>
                <p:cNvPr id="157" name="Straight Connector 156"/>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8" name="Straight Connector 157"/>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6" name="Group 6"/>
              <p:cNvGrpSpPr/>
              <p:nvPr/>
            </p:nvGrpSpPr>
            <p:grpSpPr>
              <a:xfrm>
                <a:off x="1676400" y="381000"/>
                <a:ext cx="1219200" cy="76200"/>
                <a:chOff x="2514600" y="1447800"/>
                <a:chExt cx="1219200" cy="76200"/>
              </a:xfrm>
            </p:grpSpPr>
            <p:cxnSp>
              <p:nvCxnSpPr>
                <p:cNvPr id="154" name="Straight Connector 153"/>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6" name="Straight Connector 155"/>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7" name="Group 7"/>
              <p:cNvGrpSpPr/>
              <p:nvPr/>
            </p:nvGrpSpPr>
            <p:grpSpPr>
              <a:xfrm>
                <a:off x="2895600" y="381000"/>
                <a:ext cx="1219200" cy="76200"/>
                <a:chOff x="2514600" y="1447800"/>
                <a:chExt cx="1219200" cy="76200"/>
              </a:xfrm>
            </p:grpSpPr>
            <p:cxnSp>
              <p:nvCxnSpPr>
                <p:cNvPr id="151" name="Straight Connector 150"/>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3" name="Straight Connector 152"/>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8" name="Group 8"/>
              <p:cNvGrpSpPr/>
              <p:nvPr/>
            </p:nvGrpSpPr>
            <p:grpSpPr>
              <a:xfrm>
                <a:off x="4114800" y="381000"/>
                <a:ext cx="1219200" cy="76200"/>
                <a:chOff x="2514600" y="1447800"/>
                <a:chExt cx="1219200" cy="76200"/>
              </a:xfrm>
            </p:grpSpPr>
            <p:cxnSp>
              <p:nvCxnSpPr>
                <p:cNvPr id="148" name="Straight Connector 147"/>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0" name="Straight Connector 149"/>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9" name="Group 9"/>
              <p:cNvGrpSpPr/>
              <p:nvPr/>
            </p:nvGrpSpPr>
            <p:grpSpPr>
              <a:xfrm>
                <a:off x="5334000" y="381000"/>
                <a:ext cx="1219200" cy="76200"/>
                <a:chOff x="2514600" y="1447800"/>
                <a:chExt cx="1219200" cy="76200"/>
              </a:xfrm>
            </p:grpSpPr>
            <p:cxnSp>
              <p:nvCxnSpPr>
                <p:cNvPr id="145" name="Straight Connector 144"/>
                <p:cNvCxnSpPr/>
                <p:nvPr/>
              </p:nvCxnSpPr>
              <p:spPr>
                <a:xfrm>
                  <a:off x="2514600" y="1447800"/>
                  <a:ext cx="1219200" cy="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cxnSp>
              <p:nvCxnSpPr>
                <p:cNvPr id="146" name="Straight Connector 145"/>
                <p:cNvCxnSpPr/>
                <p:nvPr/>
              </p:nvCxnSpPr>
              <p:spPr>
                <a:xfrm>
                  <a:off x="2514600" y="1447800"/>
                  <a:ext cx="0" cy="0"/>
                </a:xfrm>
                <a:prstGeom prst="line">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3733800" y="1447800"/>
                  <a:ext cx="0" cy="7620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grpSp>
          <p:grpSp>
            <p:nvGrpSpPr>
              <p:cNvPr id="10" name="Group 10"/>
              <p:cNvGrpSpPr/>
              <p:nvPr/>
            </p:nvGrpSpPr>
            <p:grpSpPr>
              <a:xfrm>
                <a:off x="457200" y="381000"/>
                <a:ext cx="76200" cy="1222043"/>
                <a:chOff x="1676400" y="2892757"/>
                <a:chExt cx="76200" cy="1222043"/>
              </a:xfrm>
            </p:grpSpPr>
            <p:cxnSp>
              <p:nvCxnSpPr>
                <p:cNvPr id="142" name="Straight Connector 141"/>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3" name="Straight Connector 142"/>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11" name="Group 11"/>
              <p:cNvGrpSpPr/>
              <p:nvPr/>
            </p:nvGrpSpPr>
            <p:grpSpPr>
              <a:xfrm>
                <a:off x="457200" y="1603043"/>
                <a:ext cx="76200" cy="1222043"/>
                <a:chOff x="1676400" y="2892757"/>
                <a:chExt cx="76200" cy="1222043"/>
              </a:xfrm>
            </p:grpSpPr>
            <p:cxnSp>
              <p:nvCxnSpPr>
                <p:cNvPr id="139" name="Straight Connector 138"/>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12" name="Group 12"/>
              <p:cNvGrpSpPr/>
              <p:nvPr/>
            </p:nvGrpSpPr>
            <p:grpSpPr>
              <a:xfrm>
                <a:off x="457200" y="4044286"/>
                <a:ext cx="76200" cy="1222043"/>
                <a:chOff x="1676400" y="2892757"/>
                <a:chExt cx="76200" cy="1222043"/>
              </a:xfrm>
            </p:grpSpPr>
            <p:cxnSp>
              <p:nvCxnSpPr>
                <p:cNvPr id="136" name="Straight Connector 135"/>
                <p:cNvCxnSpPr/>
                <p:nvPr/>
              </p:nvCxnSpPr>
              <p:spPr>
                <a:xfrm rot="16200000">
                  <a:off x="1066800" y="3502357"/>
                  <a:ext cx="1219200" cy="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rot="16200000">
                  <a:off x="1676400" y="4111957"/>
                  <a:ext cx="0" cy="0"/>
                </a:xfrm>
                <a:prstGeom prst="line">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rot="16200000">
                  <a:off x="1714500" y="4076700"/>
                  <a:ext cx="0" cy="7620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grpSp>
          <p:grpSp>
            <p:nvGrpSpPr>
              <p:cNvPr id="13" name="Group 13"/>
              <p:cNvGrpSpPr/>
              <p:nvPr/>
            </p:nvGrpSpPr>
            <p:grpSpPr>
              <a:xfrm>
                <a:off x="457200" y="2825086"/>
                <a:ext cx="76200" cy="1222043"/>
                <a:chOff x="1676400" y="2892757"/>
                <a:chExt cx="76200" cy="1222043"/>
              </a:xfrm>
            </p:grpSpPr>
            <p:cxnSp>
              <p:nvCxnSpPr>
                <p:cNvPr id="133" name="Straight Connector 132"/>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34" name="Straight Connector 133"/>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35" name="Straight Connector 134"/>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cxnSp>
            <p:nvCxnSpPr>
              <p:cNvPr id="15" name="Straight Connector 14"/>
              <p:cNvCxnSpPr/>
              <p:nvPr/>
            </p:nvCxnSpPr>
            <p:spPr>
              <a:xfrm>
                <a:off x="6553200" y="381000"/>
                <a:ext cx="60960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6553200" y="3810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457200" y="5247671"/>
                <a:ext cx="1" cy="989544"/>
              </a:xfrm>
              <a:prstGeom prst="line">
                <a:avLst/>
              </a:prstGeom>
              <a:ln>
                <a:headEnd type="arrow"/>
                <a:tailEnd type="none"/>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rot="16200000">
                <a:off x="457201" y="6466871"/>
                <a:ext cx="0" cy="0"/>
              </a:xfrm>
              <a:prstGeom prst="line">
                <a:avLst/>
              </a:prstGeom>
              <a:ln>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492400"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1</a:t>
                </a:r>
                <a:endParaRPr lang="en-US" sz="1800" b="1" dirty="0"/>
              </a:p>
            </p:txBody>
          </p:sp>
          <p:sp>
            <p:nvSpPr>
              <p:cNvPr id="20" name="TextBox 19"/>
              <p:cNvSpPr txBox="1"/>
              <p:nvPr/>
            </p:nvSpPr>
            <p:spPr>
              <a:xfrm>
                <a:off x="2724400"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2</a:t>
                </a:r>
                <a:endParaRPr lang="en-US" sz="1800" b="1" dirty="0"/>
              </a:p>
            </p:txBody>
          </p:sp>
          <p:sp>
            <p:nvSpPr>
              <p:cNvPr id="21" name="TextBox 20"/>
              <p:cNvSpPr txBox="1"/>
              <p:nvPr/>
            </p:nvSpPr>
            <p:spPr>
              <a:xfrm>
                <a:off x="5149998"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4</a:t>
                </a:r>
                <a:endParaRPr lang="en-US" sz="1800" b="1" dirty="0"/>
              </a:p>
            </p:txBody>
          </p:sp>
          <p:sp>
            <p:nvSpPr>
              <p:cNvPr id="22" name="TextBox 21"/>
              <p:cNvSpPr txBox="1"/>
              <p:nvPr/>
            </p:nvSpPr>
            <p:spPr>
              <a:xfrm>
                <a:off x="3930799"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3</a:t>
                </a:r>
                <a:endParaRPr lang="en-US" sz="1800" b="1" dirty="0"/>
              </a:p>
            </p:txBody>
          </p:sp>
          <p:sp>
            <p:nvSpPr>
              <p:cNvPr id="23" name="TextBox 22"/>
              <p:cNvSpPr txBox="1"/>
              <p:nvPr/>
            </p:nvSpPr>
            <p:spPr>
              <a:xfrm>
                <a:off x="6365600" y="438894"/>
                <a:ext cx="413646"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N</a:t>
                </a:r>
                <a:endParaRPr lang="en-US" sz="1800" b="1" dirty="0"/>
              </a:p>
            </p:txBody>
          </p:sp>
          <p:sp>
            <p:nvSpPr>
              <p:cNvPr id="24" name="TextBox 23"/>
              <p:cNvSpPr txBox="1"/>
              <p:nvPr/>
            </p:nvSpPr>
            <p:spPr>
              <a:xfrm>
                <a:off x="689879" y="2532697"/>
                <a:ext cx="346983" cy="709900"/>
              </a:xfrm>
              <a:prstGeom prst="rect">
                <a:avLst/>
              </a:prstGeom>
              <a:noFill/>
            </p:spPr>
            <p:txBody>
              <a:bodyPr wrap="none" rtlCol="0">
                <a:spAutoFit/>
              </a:bodyPr>
              <a:lstStyle/>
              <a:p>
                <a:r>
                  <a:rPr lang="en-US" sz="1800" b="1" dirty="0" smtClean="0"/>
                  <a:t>l</a:t>
                </a:r>
                <a:r>
                  <a:rPr lang="en-US" sz="1800" b="1" baseline="-25000" dirty="0" smtClean="0"/>
                  <a:t>2</a:t>
                </a:r>
                <a:endParaRPr lang="en-US" sz="1800" b="1" dirty="0"/>
              </a:p>
            </p:txBody>
          </p:sp>
          <p:sp>
            <p:nvSpPr>
              <p:cNvPr id="25" name="TextBox 24"/>
              <p:cNvSpPr txBox="1"/>
              <p:nvPr/>
            </p:nvSpPr>
            <p:spPr>
              <a:xfrm>
                <a:off x="682891" y="1310658"/>
                <a:ext cx="346983" cy="709900"/>
              </a:xfrm>
              <a:prstGeom prst="rect">
                <a:avLst/>
              </a:prstGeom>
              <a:noFill/>
            </p:spPr>
            <p:txBody>
              <a:bodyPr wrap="none" rtlCol="0">
                <a:spAutoFit/>
              </a:bodyPr>
              <a:lstStyle/>
              <a:p>
                <a:r>
                  <a:rPr lang="en-US" sz="1800" b="1" dirty="0" smtClean="0"/>
                  <a:t>l</a:t>
                </a:r>
                <a:r>
                  <a:rPr lang="en-US" sz="1800" b="1" baseline="-25000" dirty="0" smtClean="0"/>
                  <a:t>1</a:t>
                </a:r>
                <a:endParaRPr lang="en-US" sz="1800" b="1" dirty="0"/>
              </a:p>
            </p:txBody>
          </p:sp>
          <p:sp>
            <p:nvSpPr>
              <p:cNvPr id="26" name="TextBox 25"/>
              <p:cNvSpPr txBox="1"/>
              <p:nvPr/>
            </p:nvSpPr>
            <p:spPr>
              <a:xfrm>
                <a:off x="665234" y="3758624"/>
                <a:ext cx="346983" cy="709900"/>
              </a:xfrm>
              <a:prstGeom prst="rect">
                <a:avLst/>
              </a:prstGeom>
              <a:noFill/>
            </p:spPr>
            <p:txBody>
              <a:bodyPr wrap="none" rtlCol="0">
                <a:spAutoFit/>
              </a:bodyPr>
              <a:lstStyle/>
              <a:p>
                <a:r>
                  <a:rPr lang="en-US" sz="1800" b="1" dirty="0" smtClean="0"/>
                  <a:t>l</a:t>
                </a:r>
                <a:r>
                  <a:rPr lang="en-US" sz="1800" b="1" baseline="-25000" dirty="0" smtClean="0"/>
                  <a:t>3</a:t>
                </a:r>
                <a:endParaRPr lang="en-US" sz="1800" b="1" dirty="0"/>
              </a:p>
            </p:txBody>
          </p:sp>
          <p:sp>
            <p:nvSpPr>
              <p:cNvPr id="27" name="TextBox 26"/>
              <p:cNvSpPr txBox="1"/>
              <p:nvPr/>
            </p:nvSpPr>
            <p:spPr>
              <a:xfrm>
                <a:off x="663807" y="4953000"/>
                <a:ext cx="356982" cy="709900"/>
              </a:xfrm>
              <a:prstGeom prst="rect">
                <a:avLst/>
              </a:prstGeom>
              <a:noFill/>
            </p:spPr>
            <p:txBody>
              <a:bodyPr wrap="none" rtlCol="0">
                <a:spAutoFit/>
              </a:bodyPr>
              <a:lstStyle/>
              <a:p>
                <a:r>
                  <a:rPr lang="en-US" sz="1800" b="1" dirty="0" smtClean="0"/>
                  <a:t>l</a:t>
                </a:r>
                <a:r>
                  <a:rPr lang="en-US" sz="1800" b="1" baseline="-25000" dirty="0" smtClean="0"/>
                  <a:t>n</a:t>
                </a:r>
                <a:endParaRPr lang="en-US" sz="1800" b="1" dirty="0"/>
              </a:p>
            </p:txBody>
          </p:sp>
          <p:cxnSp>
            <p:nvCxnSpPr>
              <p:cNvPr id="28" name="Curved Connector 27"/>
              <p:cNvCxnSpPr>
                <a:stCxn id="113" idx="6"/>
                <a:endCxn id="80" idx="2"/>
              </p:cNvCxnSpPr>
              <p:nvPr/>
            </p:nvCxnSpPr>
            <p:spPr>
              <a:xfrm>
                <a:off x="2103699" y="2985286"/>
                <a:ext cx="402441" cy="2347293"/>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29" name="Curved Connector 28"/>
              <p:cNvCxnSpPr>
                <a:stCxn id="80" idx="6"/>
                <a:endCxn id="96" idx="2"/>
              </p:cNvCxnSpPr>
              <p:nvPr/>
            </p:nvCxnSpPr>
            <p:spPr>
              <a:xfrm flipV="1">
                <a:off x="3420593" y="4037181"/>
                <a:ext cx="313208" cy="1295399"/>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30" name="Curved Connector 29"/>
              <p:cNvCxnSpPr>
                <a:stCxn id="96" idx="6"/>
                <a:endCxn id="37" idx="2"/>
              </p:cNvCxnSpPr>
              <p:nvPr/>
            </p:nvCxnSpPr>
            <p:spPr>
              <a:xfrm flipV="1">
                <a:off x="4762500" y="2168234"/>
                <a:ext cx="85330" cy="1868947"/>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31" name="Curved Connector 30"/>
              <p:cNvCxnSpPr>
                <a:stCxn id="37" idx="6"/>
                <a:endCxn id="53" idx="2"/>
              </p:cNvCxnSpPr>
              <p:nvPr/>
            </p:nvCxnSpPr>
            <p:spPr>
              <a:xfrm>
                <a:off x="5914631" y="2168234"/>
                <a:ext cx="146605" cy="1712410"/>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grpSp>
            <p:nvGrpSpPr>
              <p:cNvPr id="14" name="Group 31"/>
              <p:cNvGrpSpPr/>
              <p:nvPr/>
            </p:nvGrpSpPr>
            <p:grpSpPr>
              <a:xfrm>
                <a:off x="1176013" y="1552724"/>
                <a:ext cx="927686" cy="2177922"/>
                <a:chOff x="1328413" y="1439267"/>
                <a:chExt cx="927686" cy="2177922"/>
              </a:xfrm>
            </p:grpSpPr>
            <p:sp>
              <p:nvSpPr>
                <p:cNvPr id="113" name="Oval 112"/>
                <p:cNvSpPr/>
                <p:nvPr/>
              </p:nvSpPr>
              <p:spPr>
                <a:xfrm>
                  <a:off x="1328413" y="2126467"/>
                  <a:ext cx="927686" cy="149072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113"/>
                <p:cNvGrpSpPr/>
                <p:nvPr/>
              </p:nvGrpSpPr>
              <p:grpSpPr>
                <a:xfrm rot="5400000">
                  <a:off x="1128680" y="2596585"/>
                  <a:ext cx="1341484" cy="508892"/>
                  <a:chOff x="1861676" y="1171843"/>
                  <a:chExt cx="1530498" cy="733824"/>
                </a:xfrm>
              </p:grpSpPr>
              <p:sp>
                <p:nvSpPr>
                  <p:cNvPr id="116" name="Oval 115"/>
                  <p:cNvSpPr/>
                  <p:nvPr/>
                </p:nvSpPr>
                <p:spPr>
                  <a:xfrm>
                    <a:off x="2078627" y="1458802"/>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7" name="Oval 116"/>
                  <p:cNvSpPr/>
                  <p:nvPr/>
                </p:nvSpPr>
                <p:spPr>
                  <a:xfrm>
                    <a:off x="2317364" y="1457324"/>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18" name="Straight Arrow Connector 117"/>
                  <p:cNvCxnSpPr>
                    <a:stCxn id="117" idx="6"/>
                    <a:endCxn id="120" idx="2"/>
                  </p:cNvCxnSpPr>
                  <p:nvPr/>
                </p:nvCxnSpPr>
                <p:spPr>
                  <a:xfrm rot="16200000" flipH="1">
                    <a:off x="2483469" y="1481497"/>
                    <a:ext cx="5656" cy="13358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6" idx="6"/>
                    <a:endCxn id="117" idx="2"/>
                  </p:cNvCxnSpPr>
                  <p:nvPr/>
                </p:nvCxnSpPr>
                <p:spPr>
                  <a:xfrm rot="16200000">
                    <a:off x="2248329" y="1477901"/>
                    <a:ext cx="1478" cy="13659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0" name="Oval 119"/>
                  <p:cNvSpPr/>
                  <p:nvPr/>
                </p:nvSpPr>
                <p:spPr>
                  <a:xfrm>
                    <a:off x="2553086" y="1462980"/>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1" name="Oval 120"/>
                  <p:cNvSpPr/>
                  <p:nvPr/>
                </p:nvSpPr>
                <p:spPr>
                  <a:xfrm>
                    <a:off x="2757368" y="1729394"/>
                    <a:ext cx="102142" cy="17627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2" name="Oval 121"/>
                  <p:cNvSpPr/>
                  <p:nvPr/>
                </p:nvSpPr>
                <p:spPr>
                  <a:xfrm>
                    <a:off x="2961653" y="1462980"/>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23" name="Straight Arrow Connector 122"/>
                  <p:cNvCxnSpPr>
                    <a:stCxn id="120" idx="4"/>
                    <a:endCxn id="121" idx="2"/>
                  </p:cNvCxnSpPr>
                  <p:nvPr/>
                </p:nvCxnSpPr>
                <p:spPr>
                  <a:xfrm rot="16200000" flipH="1">
                    <a:off x="2591624" y="1651785"/>
                    <a:ext cx="178278" cy="1532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21" idx="6"/>
                    <a:endCxn id="122" idx="4"/>
                  </p:cNvCxnSpPr>
                  <p:nvPr/>
                </p:nvCxnSpPr>
                <p:spPr>
                  <a:xfrm rot="16200000">
                    <a:off x="2846979" y="1651784"/>
                    <a:ext cx="178278" cy="15321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5" name="Oval 124"/>
                  <p:cNvSpPr/>
                  <p:nvPr/>
                </p:nvSpPr>
                <p:spPr>
                  <a:xfrm>
                    <a:off x="2757370" y="1171843"/>
                    <a:ext cx="102142" cy="17627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26" name="Straight Arrow Connector 125"/>
                  <p:cNvCxnSpPr>
                    <a:stCxn id="120" idx="0"/>
                    <a:endCxn id="125" idx="2"/>
                  </p:cNvCxnSpPr>
                  <p:nvPr/>
                </p:nvCxnSpPr>
                <p:spPr>
                  <a:xfrm rot="16200000">
                    <a:off x="2579264" y="1284872"/>
                    <a:ext cx="203000" cy="15321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125" idx="6"/>
                    <a:endCxn id="122" idx="0"/>
                  </p:cNvCxnSpPr>
                  <p:nvPr/>
                </p:nvCxnSpPr>
                <p:spPr>
                  <a:xfrm rot="16200000" flipH="1">
                    <a:off x="2834619" y="1284874"/>
                    <a:ext cx="203000" cy="1532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8" name="Curved Connector 127"/>
                  <p:cNvCxnSpPr>
                    <a:stCxn id="125" idx="1"/>
                    <a:endCxn id="125" idx="7"/>
                  </p:cNvCxnSpPr>
                  <p:nvPr/>
                </p:nvCxnSpPr>
                <p:spPr>
                  <a:xfrm rot="16200000">
                    <a:off x="2797851" y="1150954"/>
                    <a:ext cx="21182" cy="72224"/>
                  </a:xfrm>
                  <a:prstGeom prst="curvedConnector3">
                    <a:avLst>
                      <a:gd name="adj1" fmla="val 1187346"/>
                    </a:avLst>
                  </a:prstGeom>
                  <a:ln>
                    <a:tailEnd type="triangle" w="sm" len="sm"/>
                  </a:ln>
                </p:spPr>
                <p:style>
                  <a:lnRef idx="1">
                    <a:schemeClr val="dk1"/>
                  </a:lnRef>
                  <a:fillRef idx="0">
                    <a:schemeClr val="dk1"/>
                  </a:fillRef>
                  <a:effectRef idx="0">
                    <a:schemeClr val="dk1"/>
                  </a:effectRef>
                  <a:fontRef idx="minor">
                    <a:schemeClr val="tx1"/>
                  </a:fontRef>
                </p:style>
              </p:cxnSp>
              <p:sp>
                <p:nvSpPr>
                  <p:cNvPr id="129" name="Oval 128"/>
                  <p:cNvSpPr/>
                  <p:nvPr/>
                </p:nvSpPr>
                <p:spPr>
                  <a:xfrm>
                    <a:off x="3313572" y="1506746"/>
                    <a:ext cx="78602" cy="76253"/>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0" name="Oval 129"/>
                  <p:cNvSpPr/>
                  <p:nvPr/>
                </p:nvSpPr>
                <p:spPr>
                  <a:xfrm>
                    <a:off x="1861676" y="1506744"/>
                    <a:ext cx="78602" cy="7625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31" name="Straight Arrow Connector 130"/>
                  <p:cNvCxnSpPr>
                    <a:stCxn id="130" idx="6"/>
                    <a:endCxn id="116" idx="2"/>
                  </p:cNvCxnSpPr>
                  <p:nvPr/>
                </p:nvCxnSpPr>
                <p:spPr>
                  <a:xfrm rot="16200000" flipH="1">
                    <a:off x="2008420" y="1476729"/>
                    <a:ext cx="2066" cy="13835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122" idx="6"/>
                    <a:endCxn id="129" idx="2"/>
                  </p:cNvCxnSpPr>
                  <p:nvPr/>
                </p:nvCxnSpPr>
                <p:spPr>
                  <a:xfrm rot="16200000">
                    <a:off x="3185563" y="1423107"/>
                    <a:ext cx="6241" cy="24977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115" name="TextBox 114"/>
                <p:cNvSpPr txBox="1"/>
                <p:nvPr/>
              </p:nvSpPr>
              <p:spPr>
                <a:xfrm>
                  <a:off x="1560122" y="1439267"/>
                  <a:ext cx="448643" cy="650741"/>
                </a:xfrm>
                <a:prstGeom prst="rect">
                  <a:avLst/>
                </a:prstGeom>
                <a:noFill/>
              </p:spPr>
              <p:txBody>
                <a:bodyPr wrap="none" rtlCol="0">
                  <a:spAutoFit/>
                </a:bodyPr>
                <a:lstStyle/>
                <a:p>
                  <a:r>
                    <a:rPr lang="en-US" sz="1600" b="1" dirty="0" smtClean="0"/>
                    <a:t>W</a:t>
                  </a:r>
                  <a:r>
                    <a:rPr lang="en-US" sz="1100" b="1" baseline="-25000" dirty="0"/>
                    <a:t>1</a:t>
                  </a:r>
                  <a:endParaRPr lang="en-US" sz="1200" b="1" dirty="0"/>
                </a:p>
              </p:txBody>
            </p:sp>
          </p:grpSp>
          <p:grpSp>
            <p:nvGrpSpPr>
              <p:cNvPr id="33" name="Group 32"/>
              <p:cNvGrpSpPr/>
              <p:nvPr/>
            </p:nvGrpSpPr>
            <p:grpSpPr>
              <a:xfrm>
                <a:off x="3733800" y="2625512"/>
                <a:ext cx="1028700" cy="2175088"/>
                <a:chOff x="3733800" y="2625512"/>
                <a:chExt cx="1028700" cy="2175088"/>
              </a:xfrm>
            </p:grpSpPr>
            <p:sp>
              <p:nvSpPr>
                <p:cNvPr id="96" name="Oval 95"/>
                <p:cNvSpPr/>
                <p:nvPr/>
              </p:nvSpPr>
              <p:spPr>
                <a:xfrm>
                  <a:off x="3733800" y="3273758"/>
                  <a:ext cx="1028700" cy="152684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96"/>
                <p:cNvGrpSpPr/>
                <p:nvPr/>
              </p:nvGrpSpPr>
              <p:grpSpPr>
                <a:xfrm rot="5400000">
                  <a:off x="3609062" y="3774578"/>
                  <a:ext cx="1234743" cy="500658"/>
                  <a:chOff x="3856196" y="2438400"/>
                  <a:chExt cx="4118132" cy="1668860"/>
                </a:xfrm>
              </p:grpSpPr>
              <p:grpSp>
                <p:nvGrpSpPr>
                  <p:cNvPr id="35" name="Group 98"/>
                  <p:cNvGrpSpPr/>
                  <p:nvPr/>
                </p:nvGrpSpPr>
                <p:grpSpPr>
                  <a:xfrm>
                    <a:off x="4724400" y="2438400"/>
                    <a:ext cx="2273407" cy="1668860"/>
                    <a:chOff x="2819400" y="4724400"/>
                    <a:chExt cx="2273407" cy="1668860"/>
                  </a:xfrm>
                </p:grpSpPr>
                <p:sp>
                  <p:nvSpPr>
                    <p:cNvPr id="105" name="Oval 104"/>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6" name="Oval 105"/>
                    <p:cNvSpPr/>
                    <p:nvPr/>
                  </p:nvSpPr>
                  <p:spPr>
                    <a:xfrm>
                      <a:off x="3733790" y="5945584"/>
                      <a:ext cx="457202"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7" name="Oval 106"/>
                    <p:cNvSpPr/>
                    <p:nvPr/>
                  </p:nvSpPr>
                  <p:spPr>
                    <a:xfrm>
                      <a:off x="4635608" y="5285575"/>
                      <a:ext cx="457199"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08" name="Straight Arrow Connector 107"/>
                    <p:cNvCxnSpPr>
                      <a:stCxn id="105" idx="4"/>
                      <a:endCxn id="106" idx="2"/>
                    </p:cNvCxnSpPr>
                    <p:nvPr/>
                  </p:nvCxnSpPr>
                  <p:spPr>
                    <a:xfrm rot="16200000" flipH="1">
                      <a:off x="3201787" y="5637415"/>
                      <a:ext cx="378220" cy="68578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106" idx="6"/>
                      <a:endCxn id="107" idx="4"/>
                    </p:cNvCxnSpPr>
                    <p:nvPr/>
                  </p:nvCxnSpPr>
                  <p:spPr>
                    <a:xfrm rot="16200000">
                      <a:off x="4309517" y="5614727"/>
                      <a:ext cx="436167" cy="67321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10" name="Oval 109"/>
                    <p:cNvSpPr/>
                    <p:nvPr/>
                  </p:nvSpPr>
                  <p:spPr>
                    <a:xfrm>
                      <a:off x="3733800" y="4724400"/>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11" name="Straight Arrow Connector 110"/>
                    <p:cNvCxnSpPr>
                      <a:endCxn id="110" idx="2"/>
                    </p:cNvCxnSpPr>
                    <p:nvPr/>
                  </p:nvCxnSpPr>
                  <p:spPr>
                    <a:xfrm flipV="1">
                      <a:off x="3048000" y="4948238"/>
                      <a:ext cx="685800" cy="38870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110" idx="6"/>
                      <a:endCxn id="107" idx="0"/>
                    </p:cNvCxnSpPr>
                    <p:nvPr/>
                  </p:nvCxnSpPr>
                  <p:spPr>
                    <a:xfrm rot="16200000" flipH="1">
                      <a:off x="4358934" y="4780303"/>
                      <a:ext cx="337337" cy="6732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100" name="Curved Connector 99"/>
                  <p:cNvCxnSpPr>
                    <a:stCxn id="110" idx="1"/>
                    <a:endCxn id="110" idx="7"/>
                  </p:cNvCxnSpPr>
                  <p:nvPr/>
                </p:nvCxnSpPr>
                <p:spPr>
                  <a:xfrm rot="5400000" flipH="1" flipV="1">
                    <a:off x="5867400" y="2342315"/>
                    <a:ext cx="12700" cy="323290"/>
                  </a:xfrm>
                  <a:prstGeom prst="curvedConnector3">
                    <a:avLst>
                      <a:gd name="adj1" fmla="val 4978081"/>
                    </a:avLst>
                  </a:prstGeom>
                  <a:ln>
                    <a:tailEnd type="triangle" w="sm" len="sm"/>
                  </a:ln>
                </p:spPr>
                <p:style>
                  <a:lnRef idx="1">
                    <a:schemeClr val="dk1"/>
                  </a:lnRef>
                  <a:fillRef idx="0">
                    <a:schemeClr val="dk1"/>
                  </a:fillRef>
                  <a:effectRef idx="0">
                    <a:schemeClr val="dk1"/>
                  </a:effectRef>
                  <a:fontRef idx="minor">
                    <a:schemeClr val="tx1"/>
                  </a:fontRef>
                </p:style>
              </p:cxnSp>
              <p:sp>
                <p:nvSpPr>
                  <p:cNvPr id="101" name="Oval 100"/>
                  <p:cNvSpPr/>
                  <p:nvPr/>
                </p:nvSpPr>
                <p:spPr>
                  <a:xfrm>
                    <a:off x="7821927" y="3142256"/>
                    <a:ext cx="152401" cy="161924"/>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2" name="Oval 101"/>
                  <p:cNvSpPr/>
                  <p:nvPr/>
                </p:nvSpPr>
                <p:spPr>
                  <a:xfrm>
                    <a:off x="3856196" y="3200412"/>
                    <a:ext cx="152401" cy="16192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03" name="Straight Arrow Connector 102"/>
                  <p:cNvCxnSpPr>
                    <a:stCxn id="102" idx="6"/>
                    <a:endCxn id="105" idx="2"/>
                  </p:cNvCxnSpPr>
                  <p:nvPr/>
                </p:nvCxnSpPr>
                <p:spPr>
                  <a:xfrm rot="16200000">
                    <a:off x="4366491" y="2923465"/>
                    <a:ext cx="15" cy="71580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7" idx="6"/>
                    <a:endCxn id="101" idx="2"/>
                  </p:cNvCxnSpPr>
                  <p:nvPr/>
                </p:nvCxnSpPr>
                <p:spPr>
                  <a:xfrm rot="16200000">
                    <a:off x="7409766" y="2811257"/>
                    <a:ext cx="197" cy="82412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98" name="TextBox 97"/>
                <p:cNvSpPr txBox="1"/>
                <p:nvPr/>
              </p:nvSpPr>
              <p:spPr>
                <a:xfrm>
                  <a:off x="3907194" y="2625512"/>
                  <a:ext cx="560305" cy="650741"/>
                </a:xfrm>
                <a:prstGeom prst="rect">
                  <a:avLst/>
                </a:prstGeom>
                <a:noFill/>
              </p:spPr>
              <p:txBody>
                <a:bodyPr wrap="none" rtlCol="0">
                  <a:spAutoFit/>
                </a:bodyPr>
                <a:lstStyle/>
                <a:p>
                  <a:r>
                    <a:rPr lang="en-US" sz="1600" b="1" dirty="0" smtClean="0"/>
                    <a:t>W</a:t>
                  </a:r>
                  <a:r>
                    <a:rPr lang="en-US" sz="1100" b="1" baseline="-25000" dirty="0" smtClean="0"/>
                    <a:t>k+1</a:t>
                  </a:r>
                  <a:endParaRPr lang="en-US" sz="1200" b="1" dirty="0"/>
                </a:p>
              </p:txBody>
            </p:sp>
          </p:grpSp>
          <p:grpSp>
            <p:nvGrpSpPr>
              <p:cNvPr id="36" name="Group 33"/>
              <p:cNvGrpSpPr/>
              <p:nvPr/>
            </p:nvGrpSpPr>
            <p:grpSpPr>
              <a:xfrm>
                <a:off x="2506141" y="3923265"/>
                <a:ext cx="914452" cy="2172735"/>
                <a:chOff x="2506141" y="3923265"/>
                <a:chExt cx="914452" cy="2172735"/>
              </a:xfrm>
            </p:grpSpPr>
            <p:sp>
              <p:nvSpPr>
                <p:cNvPr id="80" name="Oval 79"/>
                <p:cNvSpPr/>
                <p:nvPr/>
              </p:nvSpPr>
              <p:spPr>
                <a:xfrm>
                  <a:off x="2506141" y="4569158"/>
                  <a:ext cx="914452" cy="152684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80"/>
                <p:cNvGrpSpPr/>
                <p:nvPr/>
              </p:nvGrpSpPr>
              <p:grpSpPr>
                <a:xfrm rot="5400000">
                  <a:off x="2381112" y="5043446"/>
                  <a:ext cx="1194181" cy="511940"/>
                  <a:chOff x="815211" y="4343400"/>
                  <a:chExt cx="4319662" cy="1524000"/>
                </a:xfrm>
              </p:grpSpPr>
              <p:grpSp>
                <p:nvGrpSpPr>
                  <p:cNvPr id="40" name="Group 82"/>
                  <p:cNvGrpSpPr/>
                  <p:nvPr/>
                </p:nvGrpSpPr>
                <p:grpSpPr>
                  <a:xfrm>
                    <a:off x="1756486" y="4343400"/>
                    <a:ext cx="2489804" cy="1524000"/>
                    <a:chOff x="2615596" y="4724400"/>
                    <a:chExt cx="2489804" cy="1524000"/>
                  </a:xfrm>
                </p:grpSpPr>
                <p:sp>
                  <p:nvSpPr>
                    <p:cNvPr id="88" name="Oval 87"/>
                    <p:cNvSpPr/>
                    <p:nvPr/>
                  </p:nvSpPr>
                  <p:spPr>
                    <a:xfrm>
                      <a:off x="2615596" y="5343526"/>
                      <a:ext cx="457198" cy="44767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9" name="Oval 88"/>
                    <p:cNvSpPr/>
                    <p:nvPr/>
                  </p:nvSpPr>
                  <p:spPr>
                    <a:xfrm>
                      <a:off x="3733800" y="5800725"/>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0" name="Oval 89"/>
                    <p:cNvSpPr/>
                    <p:nvPr/>
                  </p:nvSpPr>
                  <p:spPr>
                    <a:xfrm>
                      <a:off x="4648202" y="5283151"/>
                      <a:ext cx="457198" cy="44767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91" name="Straight Arrow Connector 90"/>
                    <p:cNvCxnSpPr>
                      <a:stCxn id="88" idx="4"/>
                      <a:endCxn id="89" idx="2"/>
                    </p:cNvCxnSpPr>
                    <p:nvPr/>
                  </p:nvCxnSpPr>
                  <p:spPr>
                    <a:xfrm rot="16200000" flipH="1">
                      <a:off x="3172323" y="5463079"/>
                      <a:ext cx="233361" cy="8896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6"/>
                      <a:endCxn id="90" idx="4"/>
                    </p:cNvCxnSpPr>
                    <p:nvPr/>
                  </p:nvCxnSpPr>
                  <p:spPr>
                    <a:xfrm rot="16200000">
                      <a:off x="4387036" y="5534790"/>
                      <a:ext cx="293737" cy="68580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93" name="Oval 92"/>
                    <p:cNvSpPr/>
                    <p:nvPr/>
                  </p:nvSpPr>
                  <p:spPr>
                    <a:xfrm>
                      <a:off x="3733800" y="4724400"/>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94" name="Straight Arrow Connector 93"/>
                    <p:cNvCxnSpPr>
                      <a:stCxn id="88" idx="0"/>
                      <a:endCxn id="93" idx="2"/>
                    </p:cNvCxnSpPr>
                    <p:nvPr/>
                  </p:nvCxnSpPr>
                  <p:spPr>
                    <a:xfrm rot="16200000">
                      <a:off x="3091357" y="4701078"/>
                      <a:ext cx="395290" cy="8896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3" idx="6"/>
                      <a:endCxn id="90" idx="0"/>
                    </p:cNvCxnSpPr>
                    <p:nvPr/>
                  </p:nvCxnSpPr>
                  <p:spPr>
                    <a:xfrm rot="16200000" flipH="1">
                      <a:off x="4366447" y="4772790"/>
                      <a:ext cx="334914" cy="68580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84" name="Straight Arrow Connector 83"/>
                  <p:cNvCxnSpPr>
                    <a:stCxn id="90" idx="6"/>
                    <a:endCxn id="85" idx="2"/>
                  </p:cNvCxnSpPr>
                  <p:nvPr/>
                </p:nvCxnSpPr>
                <p:spPr>
                  <a:xfrm rot="16200000" flipH="1">
                    <a:off x="4614380" y="4757897"/>
                    <a:ext cx="3" cy="73618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85" name="Oval 84"/>
                  <p:cNvSpPr/>
                  <p:nvPr/>
                </p:nvSpPr>
                <p:spPr>
                  <a:xfrm>
                    <a:off x="4982476" y="5045027"/>
                    <a:ext cx="152397" cy="161926"/>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6" name="Oval 85"/>
                  <p:cNvSpPr/>
                  <p:nvPr/>
                </p:nvSpPr>
                <p:spPr>
                  <a:xfrm>
                    <a:off x="815211" y="5105402"/>
                    <a:ext cx="152397" cy="16192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87" name="Straight Arrow Connector 86"/>
                  <p:cNvCxnSpPr>
                    <a:stCxn id="86" idx="6"/>
                    <a:endCxn id="88" idx="2"/>
                  </p:cNvCxnSpPr>
                  <p:nvPr/>
                </p:nvCxnSpPr>
                <p:spPr>
                  <a:xfrm rot="16200000">
                    <a:off x="1362048" y="4791922"/>
                    <a:ext cx="3" cy="78888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82" name="TextBox 81"/>
                <p:cNvSpPr txBox="1"/>
                <p:nvPr/>
              </p:nvSpPr>
              <p:spPr>
                <a:xfrm>
                  <a:off x="2690597" y="3923265"/>
                  <a:ext cx="471975" cy="650741"/>
                </a:xfrm>
                <a:prstGeom prst="rect">
                  <a:avLst/>
                </a:prstGeom>
                <a:noFill/>
              </p:spPr>
              <p:txBody>
                <a:bodyPr wrap="none" rtlCol="0">
                  <a:spAutoFit/>
                </a:bodyPr>
                <a:lstStyle/>
                <a:p>
                  <a:r>
                    <a:rPr lang="en-US" sz="1600" b="1" dirty="0" smtClean="0"/>
                    <a:t>W</a:t>
                  </a:r>
                  <a:r>
                    <a:rPr lang="en-US" sz="1600" b="1" baseline="-25000" dirty="0" smtClean="0"/>
                    <a:t>k</a:t>
                  </a:r>
                  <a:endParaRPr lang="en-US" sz="1200" b="1" dirty="0"/>
                </a:p>
              </p:txBody>
            </p:sp>
          </p:grpSp>
          <p:grpSp>
            <p:nvGrpSpPr>
              <p:cNvPr id="54" name="Group 34"/>
              <p:cNvGrpSpPr/>
              <p:nvPr/>
            </p:nvGrpSpPr>
            <p:grpSpPr>
              <a:xfrm>
                <a:off x="6061236" y="2483267"/>
                <a:ext cx="1019628" cy="2207504"/>
                <a:chOff x="6061236" y="2483267"/>
                <a:chExt cx="1019628" cy="2207504"/>
              </a:xfrm>
            </p:grpSpPr>
            <p:sp>
              <p:nvSpPr>
                <p:cNvPr id="53" name="Oval 52"/>
                <p:cNvSpPr/>
                <p:nvPr/>
              </p:nvSpPr>
              <p:spPr>
                <a:xfrm>
                  <a:off x="6061236" y="3070516"/>
                  <a:ext cx="1019628" cy="1620255"/>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3"/>
                <p:cNvGrpSpPr/>
                <p:nvPr/>
              </p:nvGrpSpPr>
              <p:grpSpPr>
                <a:xfrm rot="5400000">
                  <a:off x="5884394" y="3672579"/>
                  <a:ext cx="1381704" cy="408446"/>
                  <a:chOff x="361578" y="496224"/>
                  <a:chExt cx="8150487" cy="1747071"/>
                </a:xfrm>
              </p:grpSpPr>
              <p:grpSp>
                <p:nvGrpSpPr>
                  <p:cNvPr id="57" name="Group 55"/>
                  <p:cNvGrpSpPr/>
                  <p:nvPr/>
                </p:nvGrpSpPr>
                <p:grpSpPr>
                  <a:xfrm>
                    <a:off x="1426776" y="508619"/>
                    <a:ext cx="2489256" cy="1734676"/>
                    <a:chOff x="2285886" y="4699619"/>
                    <a:chExt cx="2489256" cy="1734676"/>
                  </a:xfrm>
                </p:grpSpPr>
                <p:sp>
                  <p:nvSpPr>
                    <p:cNvPr id="72" name="Oval 71"/>
                    <p:cNvSpPr/>
                    <p:nvPr/>
                  </p:nvSpPr>
                  <p:spPr>
                    <a:xfrm>
                      <a:off x="2285886" y="5343526"/>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3" name="Oval 72"/>
                    <p:cNvSpPr/>
                    <p:nvPr/>
                  </p:nvSpPr>
                  <p:spPr>
                    <a:xfrm>
                      <a:off x="3163650" y="5986618"/>
                      <a:ext cx="457205"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4" name="Oval 73"/>
                    <p:cNvSpPr/>
                    <p:nvPr/>
                  </p:nvSpPr>
                  <p:spPr>
                    <a:xfrm>
                      <a:off x="4317946" y="5343523"/>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5" name="Straight Arrow Connector 74"/>
                    <p:cNvCxnSpPr>
                      <a:stCxn id="72" idx="4"/>
                      <a:endCxn id="73" idx="2"/>
                    </p:cNvCxnSpPr>
                    <p:nvPr/>
                  </p:nvCxnSpPr>
                  <p:spPr>
                    <a:xfrm rot="16200000" flipH="1">
                      <a:off x="2629447" y="5676247"/>
                      <a:ext cx="419249" cy="64916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6"/>
                      <a:endCxn id="74" idx="4"/>
                    </p:cNvCxnSpPr>
                    <p:nvPr/>
                  </p:nvCxnSpPr>
                  <p:spPr>
                    <a:xfrm rot="16200000">
                      <a:off x="3874077" y="5537982"/>
                      <a:ext cx="419254" cy="9256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77" name="Oval 76"/>
                    <p:cNvSpPr/>
                    <p:nvPr/>
                  </p:nvSpPr>
                  <p:spPr>
                    <a:xfrm>
                      <a:off x="3252732" y="4699619"/>
                      <a:ext cx="457205"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8" name="Straight Arrow Connector 77"/>
                    <p:cNvCxnSpPr>
                      <a:stCxn id="72" idx="0"/>
                      <a:endCxn id="77" idx="2"/>
                    </p:cNvCxnSpPr>
                    <p:nvPr/>
                  </p:nvCxnSpPr>
                  <p:spPr>
                    <a:xfrm rot="16200000">
                      <a:off x="2673578" y="4764370"/>
                      <a:ext cx="420065" cy="73824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77" idx="6"/>
                      <a:endCxn id="74" idx="0"/>
                    </p:cNvCxnSpPr>
                    <p:nvPr/>
                  </p:nvCxnSpPr>
                  <p:spPr>
                    <a:xfrm rot="16200000" flipH="1">
                      <a:off x="3918210" y="4715186"/>
                      <a:ext cx="420065" cy="8366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grpSp>
                <p:nvGrpSpPr>
                  <p:cNvPr id="81" name="Group 56"/>
                  <p:cNvGrpSpPr/>
                  <p:nvPr/>
                </p:nvGrpSpPr>
                <p:grpSpPr>
                  <a:xfrm>
                    <a:off x="4722540" y="496224"/>
                    <a:ext cx="2286000" cy="1648313"/>
                    <a:chOff x="2819400" y="4687224"/>
                    <a:chExt cx="2286000" cy="1648313"/>
                  </a:xfrm>
                </p:grpSpPr>
                <p:sp>
                  <p:nvSpPr>
                    <p:cNvPr id="64" name="Oval 63"/>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5" name="Oval 64"/>
                    <p:cNvSpPr/>
                    <p:nvPr/>
                  </p:nvSpPr>
                  <p:spPr>
                    <a:xfrm>
                      <a:off x="3733806" y="5887860"/>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6" name="Oval 65"/>
                    <p:cNvSpPr/>
                    <p:nvPr/>
                  </p:nvSpPr>
                  <p:spPr>
                    <a:xfrm>
                      <a:off x="4648200" y="5343525"/>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67" name="Straight Arrow Connector 66"/>
                    <p:cNvCxnSpPr>
                      <a:stCxn id="64" idx="4"/>
                      <a:endCxn id="65" idx="2"/>
                    </p:cNvCxnSpPr>
                    <p:nvPr/>
                  </p:nvCxnSpPr>
                  <p:spPr>
                    <a:xfrm rot="16200000" flipH="1">
                      <a:off x="3230656" y="5608549"/>
                      <a:ext cx="320501" cy="68579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5" idx="6"/>
                      <a:endCxn id="66" idx="4"/>
                    </p:cNvCxnSpPr>
                    <p:nvPr/>
                  </p:nvCxnSpPr>
                  <p:spPr>
                    <a:xfrm rot="16200000">
                      <a:off x="4373654" y="5608551"/>
                      <a:ext cx="320496" cy="68579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9" name="Oval 68"/>
                    <p:cNvSpPr/>
                    <p:nvPr/>
                  </p:nvSpPr>
                  <p:spPr>
                    <a:xfrm>
                      <a:off x="3733793" y="4687224"/>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0" name="Straight Arrow Connector 69"/>
                    <p:cNvCxnSpPr>
                      <a:stCxn id="64" idx="0"/>
                      <a:endCxn id="69" idx="2"/>
                    </p:cNvCxnSpPr>
                    <p:nvPr/>
                  </p:nvCxnSpPr>
                  <p:spPr>
                    <a:xfrm rot="16200000">
                      <a:off x="3174668" y="4784400"/>
                      <a:ext cx="432460" cy="6857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69" idx="6"/>
                      <a:endCxn id="66" idx="0"/>
                    </p:cNvCxnSpPr>
                    <p:nvPr/>
                  </p:nvCxnSpPr>
                  <p:spPr>
                    <a:xfrm rot="16200000" flipH="1">
                      <a:off x="4317668" y="4784387"/>
                      <a:ext cx="432460" cy="68581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58" name="Straight Arrow Connector 57"/>
                  <p:cNvCxnSpPr>
                    <a:stCxn id="74" idx="6"/>
                    <a:endCxn id="64" idx="2"/>
                  </p:cNvCxnSpPr>
                  <p:nvPr/>
                </p:nvCxnSpPr>
                <p:spPr>
                  <a:xfrm rot="16200000">
                    <a:off x="4319294" y="973109"/>
                    <a:ext cx="0" cy="80651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9" name="Curved Connector 58"/>
                  <p:cNvCxnSpPr>
                    <a:stCxn id="69" idx="1"/>
                    <a:endCxn id="69" idx="7"/>
                  </p:cNvCxnSpPr>
                  <p:nvPr/>
                </p:nvCxnSpPr>
                <p:spPr>
                  <a:xfrm rot="16200000">
                    <a:off x="5834114" y="368726"/>
                    <a:ext cx="62831" cy="323289"/>
                  </a:xfrm>
                  <a:prstGeom prst="curvedConnector3">
                    <a:avLst>
                      <a:gd name="adj1" fmla="val 961543"/>
                    </a:avLst>
                  </a:prstGeom>
                  <a:ln>
                    <a:tailEnd type="triangle" w="sm" len="sm"/>
                  </a:ln>
                </p:spPr>
                <p:style>
                  <a:lnRef idx="1">
                    <a:schemeClr val="dk1"/>
                  </a:lnRef>
                  <a:fillRef idx="0">
                    <a:schemeClr val="dk1"/>
                  </a:fillRef>
                  <a:effectRef idx="0">
                    <a:schemeClr val="dk1"/>
                  </a:effectRef>
                  <a:fontRef idx="minor">
                    <a:schemeClr val="tx1"/>
                  </a:fontRef>
                </p:style>
              </p:cxnSp>
              <p:sp>
                <p:nvSpPr>
                  <p:cNvPr id="60" name="Oval 59"/>
                  <p:cNvSpPr/>
                  <p:nvPr/>
                </p:nvSpPr>
                <p:spPr>
                  <a:xfrm>
                    <a:off x="8359660" y="1295399"/>
                    <a:ext cx="152405" cy="161925"/>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1" name="Oval 60"/>
                  <p:cNvSpPr/>
                  <p:nvPr/>
                </p:nvSpPr>
                <p:spPr>
                  <a:xfrm>
                    <a:off x="361578" y="1295400"/>
                    <a:ext cx="152404" cy="16192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62" name="Straight Arrow Connector 61"/>
                  <p:cNvCxnSpPr>
                    <a:stCxn id="61" idx="6"/>
                    <a:endCxn id="72" idx="2"/>
                  </p:cNvCxnSpPr>
                  <p:nvPr/>
                </p:nvCxnSpPr>
                <p:spPr>
                  <a:xfrm rot="16200000" flipH="1">
                    <a:off x="970382" y="919970"/>
                    <a:ext cx="10" cy="91279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6" idx="6"/>
                    <a:endCxn id="60" idx="2"/>
                  </p:cNvCxnSpPr>
                  <p:nvPr/>
                </p:nvCxnSpPr>
                <p:spPr>
                  <a:xfrm rot="16200000">
                    <a:off x="7684098" y="700800"/>
                    <a:ext cx="10" cy="135112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55" name="TextBox 54"/>
                <p:cNvSpPr txBox="1"/>
                <p:nvPr/>
              </p:nvSpPr>
              <p:spPr>
                <a:xfrm>
                  <a:off x="6304047" y="2483267"/>
                  <a:ext cx="531973" cy="650741"/>
                </a:xfrm>
                <a:prstGeom prst="rect">
                  <a:avLst/>
                </a:prstGeom>
                <a:noFill/>
              </p:spPr>
              <p:txBody>
                <a:bodyPr wrap="none" rtlCol="0">
                  <a:spAutoFit/>
                </a:bodyPr>
                <a:lstStyle/>
                <a:p>
                  <a:r>
                    <a:rPr lang="en-US" sz="1600" b="1" dirty="0" smtClean="0"/>
                    <a:t>W</a:t>
                  </a:r>
                  <a:r>
                    <a:rPr lang="en-US" sz="1100" b="1" baseline="-25000" dirty="0" smtClean="0"/>
                    <a:t>j+1</a:t>
                  </a:r>
                  <a:endParaRPr lang="en-US" sz="1200" b="1" dirty="0"/>
                </a:p>
              </p:txBody>
            </p:sp>
          </p:grpSp>
          <p:grpSp>
            <p:nvGrpSpPr>
              <p:cNvPr id="83" name="Group 35"/>
              <p:cNvGrpSpPr/>
              <p:nvPr/>
            </p:nvGrpSpPr>
            <p:grpSpPr>
              <a:xfrm>
                <a:off x="4847830" y="1406233"/>
                <a:ext cx="1066800" cy="2089795"/>
                <a:chOff x="4847830" y="1406233"/>
                <a:chExt cx="1066800" cy="2089795"/>
              </a:xfrm>
            </p:grpSpPr>
            <p:sp>
              <p:nvSpPr>
                <p:cNvPr id="37" name="Oval 36"/>
                <p:cNvSpPr/>
                <p:nvPr/>
              </p:nvSpPr>
              <p:spPr>
                <a:xfrm>
                  <a:off x="4847830" y="1406233"/>
                  <a:ext cx="1066800" cy="1524001"/>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37"/>
                <p:cNvGrpSpPr/>
                <p:nvPr/>
              </p:nvGrpSpPr>
              <p:grpSpPr>
                <a:xfrm rot="5400000">
                  <a:off x="4737944" y="1914044"/>
                  <a:ext cx="1279836" cy="476850"/>
                  <a:chOff x="1000535" y="4343402"/>
                  <a:chExt cx="4730061" cy="1676825"/>
                </a:xfrm>
              </p:grpSpPr>
              <p:grpSp>
                <p:nvGrpSpPr>
                  <p:cNvPr id="99" name="Group 39"/>
                  <p:cNvGrpSpPr/>
                  <p:nvPr/>
                </p:nvGrpSpPr>
                <p:grpSpPr>
                  <a:xfrm>
                    <a:off x="1960290" y="4343402"/>
                    <a:ext cx="2628520" cy="1676825"/>
                    <a:chOff x="2819400" y="4724402"/>
                    <a:chExt cx="2628520" cy="1676825"/>
                  </a:xfrm>
                </p:grpSpPr>
                <p:sp>
                  <p:nvSpPr>
                    <p:cNvPr id="45" name="Oval 44"/>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6" name="Oval 45"/>
                    <p:cNvSpPr/>
                    <p:nvPr/>
                  </p:nvSpPr>
                  <p:spPr>
                    <a:xfrm>
                      <a:off x="3898968" y="5953556"/>
                      <a:ext cx="457199" cy="447671"/>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7" name="Oval 46"/>
                    <p:cNvSpPr/>
                    <p:nvPr/>
                  </p:nvSpPr>
                  <p:spPr>
                    <a:xfrm>
                      <a:off x="4990721" y="5343518"/>
                      <a:ext cx="457199"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8" name="Straight Arrow Connector 47"/>
                    <p:cNvCxnSpPr>
                      <a:stCxn id="45" idx="4"/>
                      <a:endCxn id="46" idx="2"/>
                    </p:cNvCxnSpPr>
                    <p:nvPr/>
                  </p:nvCxnSpPr>
                  <p:spPr>
                    <a:xfrm rot="16200000" flipH="1">
                      <a:off x="3280389" y="5558811"/>
                      <a:ext cx="386196" cy="85096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6" idx="6"/>
                      <a:endCxn id="47" idx="4"/>
                    </p:cNvCxnSpPr>
                    <p:nvPr/>
                  </p:nvCxnSpPr>
                  <p:spPr>
                    <a:xfrm rot="16200000">
                      <a:off x="4594647" y="5552712"/>
                      <a:ext cx="386199" cy="86316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50" name="Oval 49"/>
                    <p:cNvSpPr/>
                    <p:nvPr/>
                  </p:nvSpPr>
                  <p:spPr>
                    <a:xfrm>
                      <a:off x="3859364" y="4724402"/>
                      <a:ext cx="457199"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51" name="Straight Arrow Connector 50"/>
                    <p:cNvCxnSpPr>
                      <a:stCxn id="45" idx="0"/>
                      <a:endCxn id="50" idx="2"/>
                    </p:cNvCxnSpPr>
                    <p:nvPr/>
                  </p:nvCxnSpPr>
                  <p:spPr>
                    <a:xfrm rot="16200000">
                      <a:off x="3256044" y="4740198"/>
                      <a:ext cx="395282" cy="81136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50" idx="6"/>
                      <a:endCxn id="47" idx="0"/>
                    </p:cNvCxnSpPr>
                    <p:nvPr/>
                  </p:nvCxnSpPr>
                  <p:spPr>
                    <a:xfrm rot="16200000" flipH="1">
                      <a:off x="4570306" y="4694500"/>
                      <a:ext cx="395278" cy="90275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41" name="Straight Arrow Connector 40"/>
                  <p:cNvCxnSpPr>
                    <a:stCxn id="47" idx="6"/>
                    <a:endCxn id="42" idx="2"/>
                  </p:cNvCxnSpPr>
                  <p:nvPr/>
                </p:nvCxnSpPr>
                <p:spPr>
                  <a:xfrm rot="16200000" flipH="1">
                    <a:off x="5083500" y="4691672"/>
                    <a:ext cx="8" cy="98937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42" name="Oval 41"/>
                  <p:cNvSpPr/>
                  <p:nvPr/>
                </p:nvSpPr>
                <p:spPr>
                  <a:xfrm>
                    <a:off x="5578196" y="5105402"/>
                    <a:ext cx="152400" cy="161926"/>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3" name="Oval 42"/>
                  <p:cNvSpPr/>
                  <p:nvPr/>
                </p:nvSpPr>
                <p:spPr>
                  <a:xfrm>
                    <a:off x="1000535" y="5105416"/>
                    <a:ext cx="152400" cy="16192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4" name="Straight Arrow Connector 43"/>
                  <p:cNvCxnSpPr>
                    <a:stCxn id="43" idx="6"/>
                    <a:endCxn id="45" idx="2"/>
                  </p:cNvCxnSpPr>
                  <p:nvPr/>
                </p:nvCxnSpPr>
                <p:spPr>
                  <a:xfrm rot="16200000">
                    <a:off x="1556607" y="4782691"/>
                    <a:ext cx="16" cy="80736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39" name="TextBox 38"/>
                <p:cNvSpPr txBox="1"/>
                <p:nvPr/>
              </p:nvSpPr>
              <p:spPr>
                <a:xfrm>
                  <a:off x="5179864" y="2904444"/>
                  <a:ext cx="395312" cy="591584"/>
                </a:xfrm>
                <a:prstGeom prst="rect">
                  <a:avLst/>
                </a:prstGeom>
                <a:noFill/>
              </p:spPr>
              <p:txBody>
                <a:bodyPr wrap="none" rtlCol="0">
                  <a:spAutoFit/>
                </a:bodyPr>
                <a:lstStyle/>
                <a:p>
                  <a:r>
                    <a:rPr lang="en-US" sz="1400" b="1" dirty="0" smtClean="0"/>
                    <a:t>W</a:t>
                  </a:r>
                  <a:r>
                    <a:rPr lang="en-US" sz="1050" b="1" baseline="-25000" dirty="0"/>
                    <a:t>j</a:t>
                  </a:r>
                  <a:endParaRPr lang="en-US" sz="1200" b="1" dirty="0"/>
                </a:p>
              </p:txBody>
            </p:sp>
          </p:grpSp>
        </p:grpSp>
        <p:sp>
          <p:nvSpPr>
            <p:cNvPr id="160" name="TextBox 159"/>
            <p:cNvSpPr txBox="1"/>
            <p:nvPr/>
          </p:nvSpPr>
          <p:spPr>
            <a:xfrm>
              <a:off x="5033464" y="5256428"/>
              <a:ext cx="2345608" cy="431834"/>
            </a:xfrm>
            <a:prstGeom prst="rect">
              <a:avLst/>
            </a:prstGeom>
            <a:noFill/>
          </p:spPr>
          <p:txBody>
            <a:bodyPr wrap="none" rtlCol="0">
              <a:spAutoFit/>
            </a:bodyPr>
            <a:lstStyle/>
            <a:p>
              <a:r>
                <a:rPr lang="en-US" sz="1600" b="1" dirty="0" smtClean="0">
                  <a:latin typeface="Constantia" pitchFamily="18" charset="0"/>
                </a:rPr>
                <a:t>Location-Time Workflow</a:t>
              </a:r>
              <a:endParaRPr lang="en-US" sz="1600" b="1" dirty="0">
                <a:latin typeface="Constantia" pitchFamily="18" charset="0"/>
              </a:endParaRPr>
            </a:p>
          </p:txBody>
        </p:sp>
      </p:grpSp>
      <p:grpSp>
        <p:nvGrpSpPr>
          <p:cNvPr id="114" name="Group 161"/>
          <p:cNvGrpSpPr/>
          <p:nvPr/>
        </p:nvGrpSpPr>
        <p:grpSpPr>
          <a:xfrm>
            <a:off x="683568" y="5338805"/>
            <a:ext cx="8136904" cy="1079043"/>
            <a:chOff x="971600" y="5526613"/>
            <a:chExt cx="7488832" cy="1079043"/>
          </a:xfrm>
        </p:grpSpPr>
        <mc:AlternateContent xmlns:mc="http://schemas.openxmlformats.org/markup-compatibility/2006">
          <mc:Choice xmlns:a14="http://schemas.microsoft.com/office/drawing/2010/main" xmlns="" Requires="a14">
            <p:sp>
              <p:nvSpPr>
                <p:cNvPr id="161" name="Rectangle 160"/>
                <p:cNvSpPr/>
                <p:nvPr/>
              </p:nvSpPr>
              <p:spPr>
                <a:xfrm>
                  <a:off x="992832" y="5526613"/>
                  <a:ext cx="7467600" cy="725391"/>
                </a:xfrm>
                <a:prstGeom prst="rect">
                  <a:avLst/>
                </a:prstGeom>
              </p:spPr>
              <p:txBody>
                <a:bodyPr wrap="square">
                  <a:spAutoFit/>
                </a:bodyPr>
                <a:lstStyle/>
                <a:p>
                  <a:pPr marL="342900" indent="-342900" algn="l">
                    <a:buFont typeface="Arial" pitchFamily="34" charset="0"/>
                    <a:buChar char="•"/>
                  </a:pPr>
                  <a:r>
                    <a:rPr lang="en-US" dirty="0" smtClean="0">
                      <a:latin typeface="Constantia" pitchFamily="18" charset="0"/>
                    </a:rPr>
                    <a:t>It could be formally defined as:</a:t>
                  </a:r>
                </a:p>
                <a:p>
                  <a:pPr marL="400050" lvl="1" indent="0" algn="l">
                    <a:buNone/>
                  </a:pPr>
                  <a:r>
                    <a:rPr lang="en-US" sz="1400" dirty="0"/>
                    <a:t>	</a:t>
                  </a:r>
                  <a14:m>
                    <m:oMath xmlns:m="http://schemas.openxmlformats.org/officeDocument/2006/math">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ea typeface="Cambria Math"/>
                                </a:rPr>
                                <m:t>𝚻</m:t>
                              </m:r>
                            </m:sub>
                          </m:sSub>
                        </m:e>
                        <m:sup>
                          <m:r>
                            <a:rPr lang="en-US" sz="1600" b="1" i="1" smtClean="0">
                              <a:latin typeface="Cambria Math"/>
                              <a:ea typeface="Cambria Math"/>
                            </a:rPr>
                            <m:t>𝑳</m:t>
                          </m:r>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𝟏</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𝟏</m:t>
                                  </m:r>
                                </m:sub>
                              </m:sSub>
                            </m:sub>
                          </m:sSub>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𝟐</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𝟐</m:t>
                                  </m:r>
                                </m:sub>
                              </m:sSub>
                            </m:sub>
                          </m:sSub>
                        </m:sup>
                      </m:sSup>
                    </m:oMath>
                  </a14:m>
                  <a:r>
                    <a:rPr lang="en-US" sz="1600" b="1" dirty="0"/>
                    <a:t>,….,</a:t>
                  </a:r>
                  <a14:m>
                    <m:oMath xmlns:m="http://schemas.openxmlformats.org/officeDocument/2006/math">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𝒌</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𝒌</m:t>
                                  </m:r>
                                </m:sub>
                              </m:sSub>
                            </m:sub>
                          </m:sSub>
                        </m:sup>
                      </m:sSup>
                      <m:r>
                        <a:rPr lang="en-US" sz="1600" b="1" i="1" smtClean="0">
                          <a:latin typeface="Cambria Math"/>
                        </a:rPr>
                        <m:t>)</m:t>
                      </m:r>
                    </m:oMath>
                  </a14:m>
                  <a:endParaRPr lang="en-US" sz="1600" dirty="0"/>
                </a:p>
              </p:txBody>
            </p:sp>
          </mc:Choice>
          <mc:Fallback>
            <p:sp>
              <p:nvSpPr>
                <p:cNvPr id="161" name="Rectangle 160"/>
                <p:cNvSpPr>
                  <a:spLocks noRot="1" noChangeAspect="1" noMove="1" noResize="1" noEditPoints="1" noAdjustHandles="1" noChangeArrowheads="1" noChangeShapeType="1" noTextEdit="1"/>
                </p:cNvSpPr>
                <p:nvPr/>
              </p:nvSpPr>
              <p:spPr>
                <a:xfrm>
                  <a:off x="992832" y="5526613"/>
                  <a:ext cx="7467600" cy="725391"/>
                </a:xfrm>
                <a:prstGeom prst="rect">
                  <a:avLst/>
                </a:prstGeom>
                <a:blipFill rotWithShape="1">
                  <a:blip r:embed="rId2" cstate="print"/>
                  <a:stretch>
                    <a:fillRect l="-526" t="-4202" b="-840"/>
                  </a:stretch>
                </a:blipFill>
              </p:spPr>
              <p:txBody>
                <a:bodyPr/>
                <a:lstStyle/>
                <a:p>
                  <a:r>
                    <a:rPr lang="en-US" dirty="0">
                      <a:noFill/>
                    </a:rPr>
                    <a:t> </a:t>
                  </a:r>
                </a:p>
              </p:txBody>
            </p:sp>
          </mc:Fallback>
        </mc:AlternateContent>
        <p:sp>
          <p:nvSpPr>
            <p:cNvPr id="163" name="TextBox 162"/>
            <p:cNvSpPr txBox="1"/>
            <p:nvPr/>
          </p:nvSpPr>
          <p:spPr>
            <a:xfrm>
              <a:off x="971600" y="6328657"/>
              <a:ext cx="7467600" cy="276999"/>
            </a:xfrm>
            <a:prstGeom prst="rect">
              <a:avLst/>
            </a:prstGeom>
            <a:noFill/>
          </p:spPr>
          <p:txBody>
            <a:bodyPr wrap="square" rtlCol="0">
              <a:spAutoFit/>
            </a:bodyPr>
            <a:lstStyle/>
            <a:p>
              <a:pPr algn="l"/>
              <a:endParaRPr lang="en-US" sz="1200" dirty="0" smtClean="0">
                <a:latin typeface="Constantia" pitchFamily="18" charset="0"/>
              </a:endParaRPr>
            </a:p>
          </p:txBody>
        </p:sp>
      </p:grpSp>
      <p:sp>
        <p:nvSpPr>
          <p:cNvPr id="167" name="Title 1"/>
          <p:cNvSpPr>
            <a:spLocks noGrp="1"/>
          </p:cNvSpPr>
          <p:nvPr>
            <p:ph type="title"/>
          </p:nvPr>
        </p:nvSpPr>
        <p:spPr>
          <a:xfrm>
            <a:off x="395536" y="260648"/>
            <a:ext cx="7488832" cy="863600"/>
          </a:xfrm>
        </p:spPr>
        <p:txBody>
          <a:bodyPr/>
          <a:lstStyle/>
          <a:p>
            <a:pPr algn="l"/>
            <a:r>
              <a:rPr lang="en-US" sz="3200" b="1" dirty="0" smtClean="0">
                <a:solidFill>
                  <a:schemeClr val="tx1"/>
                </a:solidFill>
              </a:rPr>
              <a:t>Modeling </a:t>
            </a:r>
            <a:r>
              <a:rPr lang="en-US" sz="3200" b="1" dirty="0" smtClean="0">
                <a:solidFill>
                  <a:schemeClr val="tx1"/>
                </a:solidFill>
              </a:rPr>
              <a:t>Mobile Applications as Workflows</a:t>
            </a:r>
            <a:endParaRPr lang="en-US" sz="3200" dirty="0">
              <a:solidFill>
                <a:schemeClr val="tx1"/>
              </a:solidFill>
            </a:endParaRPr>
          </a:p>
        </p:txBody>
      </p:sp>
      <p:pic>
        <p:nvPicPr>
          <p:cNvPr id="168" name="Picture 2" descr="http://www.clare.cam.ac.uk/data/uploads/admissions/undergraduate/subjects/Mathematics.jpg"/>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6037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04664"/>
            <a:ext cx="5517232" cy="533400"/>
          </a:xfrm>
        </p:spPr>
        <p:txBody>
          <a:bodyPr/>
          <a:lstStyle/>
          <a:p>
            <a:r>
              <a:rPr lang="en-US" sz="3200" b="1" dirty="0" smtClean="0"/>
              <a:t>Quality of Service (QoS)</a:t>
            </a:r>
            <a:endParaRPr lang="en-US" sz="3200" dirty="0"/>
          </a:p>
        </p:txBody>
      </p:sp>
      <mc:AlternateContent xmlns:mc="http://schemas.openxmlformats.org/markup-compatibility/2006">
        <mc:Choice xmlns:a14="http://schemas.microsoft.com/office/drawing/2010/main" xmlns="" Requires="a14">
          <p:graphicFrame>
            <p:nvGraphicFramePr>
              <p:cNvPr id="5" name="Content Placeholder 4"/>
              <p:cNvGraphicFramePr>
                <a:graphicFrameLocks noGrp="1"/>
              </p:cNvGraphicFramePr>
              <p:nvPr>
                <p:ph idx="1"/>
                <p:extLst>
                  <p:ext uri="{D42A27DB-BD31-4B8C-83A1-F6EECF244321}">
                    <p14:modId xmlns:p14="http://schemas.microsoft.com/office/powerpoint/2010/main" val="3749761126"/>
                  </p:ext>
                </p:extLst>
              </p:nvPr>
            </p:nvGraphicFramePr>
            <p:xfrm>
              <a:off x="710950" y="3734870"/>
              <a:ext cx="7173417" cy="342202"/>
            </p:xfrm>
            <a:graphic>
              <a:graphicData uri="http://schemas.openxmlformats.org/drawingml/2006/table">
                <a:tbl>
                  <a:tblPr firstRow="1" bandRow="1">
                    <a:tableStyleId>{C4B1156A-380E-4F78-BDF5-A606A8083BF9}</a:tableStyleId>
                  </a:tblPr>
                  <a:tblGrid>
                    <a:gridCol w="1395906"/>
                    <a:gridCol w="5777511"/>
                  </a:tblGrid>
                  <a:tr h="312552">
                    <a:tc>
                      <a:txBody>
                        <a:bodyPr/>
                        <a:lstStyle/>
                        <a:p>
                          <a:pPr algn="l"/>
                          <a14:m>
                            <m:oMathPara xmlns:m="http://schemas.openxmlformats.org/officeDocument/2006/math">
                              <m:oMathParaPr>
                                <m:jc m:val="left"/>
                              </m:oMathParaPr>
                              <m:oMath xmlns:m="http://schemas.openxmlformats.org/officeDocument/2006/math">
                                <m:sSub>
                                  <m:sSubPr>
                                    <m:ctrlPr>
                                      <a:rPr lang="en-US" sz="1400" b="1" i="1" smtClean="0">
                                        <a:latin typeface="Cambria Math"/>
                                      </a:rPr>
                                    </m:ctrlPr>
                                  </m:sSubPr>
                                  <m:e>
                                    <m:r>
                                      <a:rPr lang="en-US" sz="1400" b="1" i="1" smtClean="0">
                                        <a:latin typeface="Cambria Math"/>
                                      </a:rPr>
                                      <m:t>𝒒</m:t>
                                    </m:r>
                                    <m:r>
                                      <a:rPr lang="en-US" sz="1400" b="1" i="1" smtClean="0">
                                        <a:latin typeface="Cambria Math"/>
                                      </a:rPr>
                                      <m:t>(</m:t>
                                    </m:r>
                                    <m:sSup>
                                      <m:sSupPr>
                                        <m:ctrlPr>
                                          <a:rPr lang="en-US" sz="1400" b="1" i="1" smtClean="0">
                                            <a:latin typeface="Cambria Math"/>
                                          </a:rPr>
                                        </m:ctrlPr>
                                      </m:sSupPr>
                                      <m:e>
                                        <m:sSub>
                                          <m:sSubPr>
                                            <m:ctrlPr>
                                              <a:rPr lang="en-US" sz="1400" b="1" i="1" smtClean="0">
                                                <a:latin typeface="Cambria Math"/>
                                              </a:rPr>
                                            </m:ctrlPr>
                                          </m:sSubPr>
                                          <m:e>
                                            <m:r>
                                              <a:rPr lang="en-US" sz="1400" b="1" i="1" smtClean="0">
                                                <a:latin typeface="Cambria Math"/>
                                              </a:rPr>
                                              <m:t>𝒖</m:t>
                                            </m:r>
                                          </m:e>
                                          <m:sub>
                                            <m:r>
                                              <a:rPr lang="en-US" sz="1400" b="1" i="1" smtClean="0">
                                                <a:latin typeface="Cambria Math"/>
                                              </a:rPr>
                                              <m:t>𝒌</m:t>
                                            </m:r>
                                          </m:sub>
                                        </m:sSub>
                                      </m:e>
                                      <m:sup>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𝒊</m:t>
                                            </m:r>
                                          </m:sub>
                                        </m:sSub>
                                        <m:r>
                                          <a:rPr lang="en-US" sz="1400" b="1" smtClean="0">
                                            <a:latin typeface="Cambria Math"/>
                                          </a:rPr>
                                          <m:t>,</m:t>
                                        </m:r>
                                        <m:sSub>
                                          <m:sSubPr>
                                            <m:ctrlPr>
                                              <a:rPr lang="en-US" sz="1400" b="1" i="1" smtClean="0">
                                                <a:latin typeface="Cambria Math"/>
                                              </a:rPr>
                                            </m:ctrlPr>
                                          </m:sSubPr>
                                          <m:e>
                                            <m:r>
                                              <a:rPr lang="en-US" sz="1400" b="1" i="1" smtClean="0">
                                                <a:latin typeface="Cambria Math"/>
                                              </a:rPr>
                                              <m:t>𝒍</m:t>
                                            </m:r>
                                          </m:e>
                                          <m:sub>
                                            <m:r>
                                              <a:rPr lang="en-US" sz="1400" b="1" i="1" smtClean="0">
                                                <a:latin typeface="Cambria Math"/>
                                              </a:rPr>
                                              <m:t>𝒋</m:t>
                                            </m:r>
                                          </m:sub>
                                        </m:sSub>
                                      </m:sup>
                                    </m:sSup>
                                    <m:r>
                                      <a:rPr lang="en-US" sz="1400" b="1" i="1" smtClean="0">
                                        <a:latin typeface="Cambria Math"/>
                                      </a:rPr>
                                      <m:t>)</m:t>
                                    </m:r>
                                  </m:e>
                                  <m:sub>
                                    <m:r>
                                      <a:rPr lang="en-US" sz="1400" b="1" i="1" smtClean="0">
                                        <a:latin typeface="Cambria Math"/>
                                      </a:rPr>
                                      <m:t>𝒑𝒐𝒘𝒆𝒓</m:t>
                                    </m:r>
                                  </m:sub>
                                </m:sSub>
                              </m:oMath>
                            </m:oMathPara>
                          </a14:m>
                          <a:endParaRPr lang="en-US" sz="1400" b="1" dirty="0">
                            <a:latin typeface="Bradley Hand ITC" pitchFamily="66" charset="0"/>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400" b="1" dirty="0" smtClean="0">
                              <a:latin typeface="Constantia" pitchFamily="18" charset="0"/>
                            </a:rPr>
                            <a:t>power consumed on </a:t>
                          </a:r>
                          <a14:m>
                            <m:oMath xmlns:m="http://schemas.openxmlformats.org/officeDocument/2006/math">
                              <m:sSub>
                                <m:sSubPr>
                                  <m:ctrlPr>
                                    <a:rPr lang="en-US" sz="1400" b="1" i="1" smtClean="0">
                                      <a:latin typeface="Cambria Math"/>
                                    </a:rPr>
                                  </m:ctrlPr>
                                </m:sSubPr>
                                <m:e>
                                  <m:r>
                                    <a:rPr lang="en-US" sz="1400" b="1" i="1" smtClean="0">
                                      <a:latin typeface="Cambria Math"/>
                                    </a:rPr>
                                    <m:t>𝒖</m:t>
                                  </m:r>
                                </m:e>
                                <m:sub>
                                  <m:r>
                                    <a:rPr lang="en-US" sz="1400" b="1" i="1" smtClean="0">
                                      <a:latin typeface="Cambria Math"/>
                                    </a:rPr>
                                    <m:t>𝒌</m:t>
                                  </m:r>
                                </m:sub>
                              </m:sSub>
                            </m:oMath>
                          </a14:m>
                          <a:r>
                            <a:rPr lang="en-US" sz="1400" b="1" dirty="0" smtClean="0">
                              <a:latin typeface="Constantia" pitchFamily="18" charset="0"/>
                            </a:rPr>
                            <a:t> cellphone when he is in l</a:t>
                          </a:r>
                          <a14:m>
                            <m:oMath xmlns:m="http://schemas.openxmlformats.org/officeDocument/2006/math">
                              <m:r>
                                <a:rPr lang="en-US" sz="1400" b="1" i="0" smtClean="0">
                                  <a:latin typeface="Cambria Math"/>
                                </a:rPr>
                                <m:t>𝐨𝐜𝐚𝐭𝐢𝐨𝐧</m:t>
                              </m:r>
                              <m:r>
                                <a:rPr lang="en-US" sz="1400" b="1" i="0" smtClean="0">
                                  <a:latin typeface="Cambria Math"/>
                                </a:rPr>
                                <m:t> </m:t>
                              </m:r>
                              <m:sSub>
                                <m:sSubPr>
                                  <m:ctrlPr>
                                    <a:rPr lang="en-US" sz="1400" b="1" i="1" smtClean="0">
                                      <a:latin typeface="Cambria Math"/>
                                    </a:rPr>
                                  </m:ctrlPr>
                                </m:sSubPr>
                                <m:e>
                                  <m:r>
                                    <a:rPr lang="en-US" sz="1400" b="1" i="1" smtClean="0">
                                      <a:latin typeface="Cambria Math"/>
                                    </a:rPr>
                                    <m:t>𝒍</m:t>
                                  </m:r>
                                </m:e>
                                <m:sub>
                                  <m:r>
                                    <a:rPr lang="en-US" sz="1400" b="1" i="1" smtClean="0">
                                      <a:latin typeface="Cambria Math"/>
                                    </a:rPr>
                                    <m:t>𝒋</m:t>
                                  </m:r>
                                </m:sub>
                              </m:sSub>
                            </m:oMath>
                          </a14:m>
                          <a:r>
                            <a:rPr lang="en-US" sz="1400" b="1" dirty="0" smtClean="0">
                              <a:latin typeface="Constantia" pitchFamily="18" charset="0"/>
                            </a:rPr>
                            <a:t> using </a:t>
                          </a:r>
                          <a14:m>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𝒊</m:t>
                                  </m:r>
                                </m:sub>
                              </m:sSub>
                            </m:oMath>
                          </a14:m>
                          <a:r>
                            <a:rPr lang="en-US" sz="1400" b="1" dirty="0" smtClean="0">
                              <a:latin typeface="Constantia" pitchFamily="18" charset="0"/>
                            </a:rPr>
                            <a:t>.</a:t>
                          </a:r>
                        </a:p>
                      </a:txBody>
                      <a:tcPr/>
                    </a:tc>
                  </a:tr>
                </a:tbl>
              </a:graphicData>
            </a:graphic>
          </p:graphicFrame>
        </mc:Choice>
        <mc:Fallback>
          <p:graphicFrame>
            <p:nvGraphicFramePr>
              <p:cNvPr id="5" name="Content Placeholder 4"/>
              <p:cNvGraphicFramePr>
                <a:graphicFrameLocks noGrp="1"/>
              </p:cNvGraphicFramePr>
              <p:nvPr>
                <p:ph idx="1"/>
                <p:extLst>
                  <p:ext uri="{D42A27DB-BD31-4B8C-83A1-F6EECF244321}">
                    <p14:modId xmlns:p14="http://schemas.microsoft.com/office/powerpoint/2010/main" xmlns="" xmlns:a14="http://schemas.microsoft.com/office/drawing/2010/main" val="3749761126"/>
                  </p:ext>
                </p:extLst>
              </p:nvPr>
            </p:nvGraphicFramePr>
            <p:xfrm>
              <a:off x="710950" y="3734870"/>
              <a:ext cx="7173417" cy="365760"/>
            </p:xfrm>
            <a:graphic>
              <a:graphicData uri="http://schemas.openxmlformats.org/drawingml/2006/table">
                <a:tbl>
                  <a:tblPr firstRow="1" bandRow="1">
                    <a:tableStyleId>{C4B1156A-380E-4F78-BDF5-A606A8083BF9}</a:tableStyleId>
                  </a:tblPr>
                  <a:tblGrid>
                    <a:gridCol w="1395906"/>
                    <a:gridCol w="5777511"/>
                  </a:tblGrid>
                  <a:tr h="342202">
                    <a:tc>
                      <a:txBody>
                        <a:bodyPr/>
                        <a:lstStyle/>
                        <a:p>
                          <a:endParaRPr lang="en-US"/>
                        </a:p>
                      </a:txBody>
                      <a:tcPr>
                        <a:blipFill rotWithShape="1">
                          <a:blip r:embed="rId2"/>
                          <a:stretch>
                            <a:fillRect l="-437" t="-1786" r="-413974" b="-8929"/>
                          </a:stretch>
                        </a:blipFill>
                      </a:tcPr>
                    </a:tc>
                    <a:tc>
                      <a:txBody>
                        <a:bodyPr/>
                        <a:lstStyle/>
                        <a:p>
                          <a:endParaRPr lang="en-US"/>
                        </a:p>
                      </a:txBody>
                      <a:tcPr>
                        <a:blipFill rotWithShape="1">
                          <a:blip r:embed="rId2"/>
                          <a:stretch>
                            <a:fillRect l="-24287" t="-1786" r="-106" b="-8929"/>
                          </a:stretch>
                        </a:blipFill>
                      </a:tcPr>
                    </a:tc>
                  </a:tr>
                </a:tbl>
              </a:graphicData>
            </a:graphic>
          </p:graphicFrame>
        </mc:Fallback>
      </mc:AlternateContent>
      <p:sp>
        <p:nvSpPr>
          <p:cNvPr id="4" name="Slide Number Placeholder 3"/>
          <p:cNvSpPr>
            <a:spLocks noGrp="1"/>
          </p:cNvSpPr>
          <p:nvPr>
            <p:ph type="sldNum" sz="quarter" idx="12"/>
          </p:nvPr>
        </p:nvSpPr>
        <p:spPr/>
        <p:txBody>
          <a:bodyPr/>
          <a:lstStyle/>
          <a:p>
            <a:fld id="{EB60F204-AFC3-485B-B6AB-4A651EB29C6A}" type="slidenum">
              <a:rPr lang="en-US" smtClean="0"/>
              <a:pPr/>
              <a:t>65</a:t>
            </a:fld>
            <a:endParaRPr lang="en-US" dirty="0"/>
          </a:p>
        </p:txBody>
      </p:sp>
      <p:sp>
        <p:nvSpPr>
          <p:cNvPr id="7" name="Content Placeholder 2"/>
          <p:cNvSpPr txBox="1">
            <a:spLocks/>
          </p:cNvSpPr>
          <p:nvPr/>
        </p:nvSpPr>
        <p:spPr bwMode="auto">
          <a:xfrm>
            <a:off x="467544" y="1340768"/>
            <a:ext cx="7416824"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r>
              <a:rPr lang="en-US" sz="2600" dirty="0" smtClean="0"/>
              <a:t>The QoS could be defined in </a:t>
            </a:r>
            <a:r>
              <a:rPr lang="en-US" sz="2600" b="1" dirty="0" smtClean="0">
                <a:solidFill>
                  <a:srgbClr val="6C5200"/>
                </a:solidFill>
              </a:rPr>
              <a:t>two</a:t>
            </a:r>
            <a:r>
              <a:rPr lang="en-US" sz="2600" dirty="0" smtClean="0">
                <a:solidFill>
                  <a:srgbClr val="6C5200"/>
                </a:solidFill>
              </a:rPr>
              <a:t> </a:t>
            </a:r>
            <a:r>
              <a:rPr lang="en-US" sz="2600" dirty="0" smtClean="0"/>
              <a:t>different Levels: </a:t>
            </a:r>
          </a:p>
          <a:p>
            <a:pPr lvl="1"/>
            <a:r>
              <a:rPr lang="en-US" b="1" dirty="0" smtClean="0">
                <a:solidFill>
                  <a:srgbClr val="6C5200"/>
                </a:solidFill>
              </a:rPr>
              <a:t>Atomic service level </a:t>
            </a:r>
          </a:p>
          <a:p>
            <a:pPr lvl="1"/>
            <a:r>
              <a:rPr lang="en-US" b="1" dirty="0" smtClean="0">
                <a:solidFill>
                  <a:srgbClr val="6C5200"/>
                </a:solidFill>
              </a:rPr>
              <a:t>Composite service </a:t>
            </a:r>
            <a:r>
              <a:rPr lang="en-US" b="1" dirty="0">
                <a:solidFill>
                  <a:srgbClr val="6C5200"/>
                </a:solidFill>
              </a:rPr>
              <a:t>l</a:t>
            </a:r>
            <a:r>
              <a:rPr lang="en-US" b="1" dirty="0" smtClean="0">
                <a:solidFill>
                  <a:srgbClr val="6C5200"/>
                </a:solidFill>
              </a:rPr>
              <a:t>evel or workflow level.</a:t>
            </a:r>
            <a:endParaRPr lang="en-US" dirty="0" smtClean="0">
              <a:solidFill>
                <a:srgbClr val="6C5200"/>
              </a:solidFill>
            </a:endParaRPr>
          </a:p>
          <a:p>
            <a:r>
              <a:rPr lang="en-US" sz="2600" dirty="0" smtClean="0"/>
              <a:t>Atomic service level could be defined as (for power as an example):</a:t>
            </a:r>
          </a:p>
        </p:txBody>
      </p:sp>
      <p:sp>
        <p:nvSpPr>
          <p:cNvPr id="8" name="Content Placeholder 2"/>
          <p:cNvSpPr txBox="1">
            <a:spLocks/>
          </p:cNvSpPr>
          <p:nvPr/>
        </p:nvSpPr>
        <p:spPr bwMode="auto">
          <a:xfrm>
            <a:off x="539552" y="4293096"/>
            <a:ext cx="756084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r>
              <a:rPr lang="en-US" dirty="0" smtClean="0"/>
              <a:t>The </a:t>
            </a:r>
            <a:r>
              <a:rPr lang="en-US" b="1" dirty="0" smtClean="0">
                <a:solidFill>
                  <a:srgbClr val="6C5200"/>
                </a:solidFill>
              </a:rPr>
              <a:t>workflow QoS</a:t>
            </a:r>
            <a:r>
              <a:rPr lang="en-US" b="1" dirty="0" smtClean="0">
                <a:solidFill>
                  <a:srgbClr val="9A7500"/>
                </a:solidFill>
              </a:rPr>
              <a:t>  </a:t>
            </a:r>
            <a:r>
              <a:rPr lang="en-US" dirty="0" smtClean="0"/>
              <a:t>is</a:t>
            </a:r>
            <a:r>
              <a:rPr lang="en-US" b="1" dirty="0" smtClean="0">
                <a:solidFill>
                  <a:srgbClr val="0070C0"/>
                </a:solidFill>
              </a:rPr>
              <a:t> </a:t>
            </a:r>
            <a:r>
              <a:rPr lang="en-US" dirty="0" smtClean="0"/>
              <a:t>based on different patterns.</a:t>
            </a:r>
          </a:p>
        </p:txBody>
      </p:sp>
      <mc:AlternateContent xmlns:mc="http://schemas.openxmlformats.org/markup-compatibility/2006">
        <mc:Choice xmlns:a14="http://schemas.microsoft.com/office/drawing/2010/main" xmlns="" Requires="a14">
          <p:graphicFrame>
            <p:nvGraphicFramePr>
              <p:cNvPr id="9" name="Table 8"/>
              <p:cNvGraphicFramePr>
                <a:graphicFrameLocks noGrp="1"/>
              </p:cNvGraphicFramePr>
              <p:nvPr>
                <p:extLst>
                  <p:ext uri="{D42A27DB-BD31-4B8C-83A1-F6EECF244321}">
                    <p14:modId xmlns:p14="http://schemas.microsoft.com/office/powerpoint/2010/main" val="45256647"/>
                  </p:ext>
                </p:extLst>
              </p:nvPr>
            </p:nvGraphicFramePr>
            <p:xfrm>
              <a:off x="710953" y="5013176"/>
              <a:ext cx="7173415" cy="924990"/>
            </p:xfrm>
            <a:graphic>
              <a:graphicData uri="http://schemas.openxmlformats.org/drawingml/2006/table">
                <a:tbl>
                  <a:tblPr firstRow="1" bandRow="1">
                    <a:tableStyleId>{D7AC3CCA-C797-4891-BE02-D94E43425B78}</a:tableStyleId>
                  </a:tblPr>
                  <a:tblGrid>
                    <a:gridCol w="700861"/>
                    <a:gridCol w="1541891"/>
                    <a:gridCol w="1471805"/>
                    <a:gridCol w="1779973"/>
                    <a:gridCol w="1678885"/>
                  </a:tblGrid>
                  <a:tr h="320685">
                    <a:tc>
                      <a:txBody>
                        <a:bodyPr/>
                        <a:lstStyle/>
                        <a:p>
                          <a:pPr algn="l"/>
                          <a:r>
                            <a:rPr lang="en-US" sz="1400" b="1" dirty="0" smtClean="0">
                              <a:latin typeface="Constantia" pitchFamily="18" charset="0"/>
                            </a:rPr>
                            <a:t>QoS</a:t>
                          </a:r>
                          <a:endParaRPr lang="en-US" sz="1200" b="1" dirty="0">
                            <a:latin typeface="Constantia" pitchFamily="18" charset="0"/>
                          </a:endParaRPr>
                        </a:p>
                      </a:txBody>
                      <a:tcPr/>
                    </a:tc>
                    <a:tc>
                      <a:txBody>
                        <a:bodyPr/>
                        <a:lstStyle/>
                        <a:p>
                          <a:pPr algn="l"/>
                          <a:r>
                            <a:rPr lang="en-US" sz="1200" b="1" dirty="0" smtClean="0">
                              <a:latin typeface="Constantia" pitchFamily="18" charset="0"/>
                            </a:rPr>
                            <a:t>SEQ</a:t>
                          </a:r>
                          <a:endParaRPr lang="en-US" sz="1200" b="1" dirty="0">
                            <a:latin typeface="Constantia" pitchFamily="18" charset="0"/>
                          </a:endParaRPr>
                        </a:p>
                      </a:txBody>
                      <a:tcPr/>
                    </a:tc>
                    <a:tc>
                      <a:txBody>
                        <a:bodyPr/>
                        <a:lstStyle/>
                        <a:p>
                          <a:pPr algn="l"/>
                          <a:r>
                            <a:rPr lang="en-US" sz="1200" b="1" dirty="0" smtClean="0">
                              <a:latin typeface="Constantia" pitchFamily="18" charset="0"/>
                            </a:rPr>
                            <a:t>AND (PAR)</a:t>
                          </a:r>
                          <a:endParaRPr lang="en-US" sz="1200" b="1" dirty="0">
                            <a:latin typeface="Constantia" pitchFamily="18" charset="0"/>
                          </a:endParaRPr>
                        </a:p>
                      </a:txBody>
                      <a:tcPr/>
                    </a:tc>
                    <a:tc>
                      <a:txBody>
                        <a:bodyPr/>
                        <a:lstStyle/>
                        <a:p>
                          <a:pPr algn="l"/>
                          <a:r>
                            <a:rPr lang="en-US" sz="1200" b="1" dirty="0" smtClean="0">
                              <a:latin typeface="Constantia" pitchFamily="18" charset="0"/>
                            </a:rPr>
                            <a:t>XOR (IF-ELSE-THEN)</a:t>
                          </a:r>
                          <a:endParaRPr lang="en-US" sz="1200" b="1" dirty="0">
                            <a:latin typeface="Constantia" pitchFamily="18" charset="0"/>
                          </a:endParaRPr>
                        </a:p>
                      </a:txBody>
                      <a:tcPr/>
                    </a:tc>
                    <a:tc>
                      <a:txBody>
                        <a:bodyPr/>
                        <a:lstStyle/>
                        <a:p>
                          <a:pPr algn="l"/>
                          <a:r>
                            <a:rPr lang="en-US" sz="1200" b="1" dirty="0" smtClean="0">
                              <a:latin typeface="Constantia" pitchFamily="18" charset="0"/>
                            </a:rPr>
                            <a:t>LOOP</a:t>
                          </a:r>
                          <a:endParaRPr lang="en-US" sz="1200" b="1" dirty="0">
                            <a:latin typeface="Constantia" pitchFamily="18" charset="0"/>
                          </a:endParaRPr>
                        </a:p>
                      </a:txBody>
                      <a:tcPr/>
                    </a:tc>
                  </a:tr>
                  <a:tr h="604305">
                    <a:tc>
                      <a:txBody>
                        <a:bodyPr/>
                        <a:lstStyle/>
                        <a:p>
                          <a:pPr algn="l"/>
                          <a14:m>
                            <m:oMathPara xmlns:m="http://schemas.openxmlformats.org/officeDocument/2006/math">
                              <m:oMathParaPr>
                                <m:jc m:val="centerGroup"/>
                              </m:oMathParaPr>
                              <m:oMath xmlns:m="http://schemas.openxmlformats.org/officeDocument/2006/math">
                                <m:sSub>
                                  <m:sSubPr>
                                    <m:ctrlPr>
                                      <a:rPr lang="en-US" sz="1200" b="1" i="1" smtClean="0">
                                        <a:latin typeface="Cambria Math"/>
                                      </a:rPr>
                                    </m:ctrlPr>
                                  </m:sSubPr>
                                  <m:e>
                                    <m:r>
                                      <a:rPr lang="en-US" sz="1200" b="1" i="1" smtClean="0">
                                        <a:latin typeface="Cambria Math"/>
                                      </a:rPr>
                                      <m:t>𝑾</m:t>
                                    </m:r>
                                  </m:e>
                                  <m:sub>
                                    <m:r>
                                      <a:rPr lang="en-US" sz="1200" b="1" i="1" smtClean="0">
                                        <a:latin typeface="Cambria Math"/>
                                      </a:rPr>
                                      <m:t>𝒑𝒐𝒘𝒆𝒓</m:t>
                                    </m:r>
                                  </m:sub>
                                </m:sSub>
                              </m:oMath>
                            </m:oMathPara>
                          </a14:m>
                          <a:endParaRPr lang="en-US" sz="1200" b="1" dirty="0">
                            <a:solidFill>
                              <a:schemeClr val="accent4"/>
                            </a:solidFill>
                          </a:endParaRPr>
                        </a:p>
                      </a:txBody>
                      <a:tcPr/>
                    </a:tc>
                    <a:tc>
                      <a:txBody>
                        <a:bodyPr/>
                        <a:lstStyle/>
                        <a:p>
                          <a:pPr algn="l"/>
                          <a14:m>
                            <m:oMathPara xmlns:m="http://schemas.openxmlformats.org/officeDocument/2006/math">
                              <m:oMathParaPr>
                                <m:jc m:val="centerGroup"/>
                              </m:oMathParaPr>
                              <m:oMath xmlns:m="http://schemas.openxmlformats.org/officeDocument/2006/math">
                                <m:nary>
                                  <m:naryPr>
                                    <m:chr m:val="∑"/>
                                    <m:ctrlPr>
                                      <a:rPr lang="en-US" sz="1100" b="1" i="1" smtClean="0">
                                        <a:latin typeface="Cambria Math"/>
                                      </a:rPr>
                                    </m:ctrlPr>
                                  </m:naryPr>
                                  <m:sub>
                                    <m:r>
                                      <m:rPr>
                                        <m:brk m:alnAt="23"/>
                                      </m:rPr>
                                      <a:rPr lang="en-US" sz="1100" b="1" i="1" smtClean="0">
                                        <a:latin typeface="Cambria Math"/>
                                      </a:rPr>
                                      <m:t>𝒊</m:t>
                                    </m:r>
                                    <m:r>
                                      <a:rPr lang="en-US" sz="1100" b="1" smtClean="0">
                                        <a:latin typeface="Cambria Math"/>
                                      </a:rPr>
                                      <m:t>=</m:t>
                                    </m:r>
                                    <m:r>
                                      <a:rPr lang="en-US" sz="1100" b="1" i="1" smtClean="0">
                                        <a:latin typeface="Cambria Math"/>
                                      </a:rPr>
                                      <m:t>𝟏</m:t>
                                    </m:r>
                                  </m:sub>
                                  <m:sup>
                                    <m:r>
                                      <a:rPr lang="en-US" sz="1100" b="1" i="1" smtClean="0">
                                        <a:latin typeface="Cambria Math"/>
                                      </a:rPr>
                                      <m:t>𝒊</m:t>
                                    </m:r>
                                    <m:r>
                                      <a:rPr lang="en-US" sz="1100" b="1" smtClean="0">
                                        <a:latin typeface="Cambria Math"/>
                                      </a:rPr>
                                      <m:t>=</m:t>
                                    </m:r>
                                    <m:r>
                                      <a:rPr lang="en-US" sz="1100" b="1" i="1" smtClean="0">
                                        <a:latin typeface="Cambria Math"/>
                                      </a:rPr>
                                      <m:t>𝒏</m:t>
                                    </m:r>
                                  </m:sup>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nary>
                              </m:oMath>
                            </m:oMathPara>
                          </a14:m>
                          <a:endParaRPr lang="en-US" sz="1200" b="1" dirty="0">
                            <a:solidFill>
                              <a:schemeClr val="accent4"/>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lang="en-US" sz="1100" b="1" i="1" smtClean="0">
                                        <a:latin typeface="Cambria Math"/>
                                      </a:rPr>
                                    </m:ctrlPr>
                                  </m:naryPr>
                                  <m:sub>
                                    <m:r>
                                      <m:rPr>
                                        <m:brk m:alnAt="23"/>
                                      </m:rPr>
                                      <a:rPr lang="en-US" sz="1100" b="1" i="1" smtClean="0">
                                        <a:latin typeface="Cambria Math"/>
                                      </a:rPr>
                                      <m:t>𝒊</m:t>
                                    </m:r>
                                    <m:r>
                                      <a:rPr lang="en-US" sz="1100" b="1" smtClean="0">
                                        <a:latin typeface="Cambria Math"/>
                                      </a:rPr>
                                      <m:t>=</m:t>
                                    </m:r>
                                    <m:r>
                                      <a:rPr lang="en-US" sz="1100" b="1" i="1" smtClean="0">
                                        <a:latin typeface="Cambria Math"/>
                                      </a:rPr>
                                      <m:t>𝟏</m:t>
                                    </m:r>
                                  </m:sub>
                                  <m:sup>
                                    <m:r>
                                      <a:rPr lang="en-US" sz="1100" b="1" i="1" smtClean="0">
                                        <a:latin typeface="Cambria Math"/>
                                      </a:rPr>
                                      <m:t>𝒊</m:t>
                                    </m:r>
                                    <m:r>
                                      <a:rPr lang="en-US" sz="1100" b="1" smtClean="0">
                                        <a:latin typeface="Cambria Math"/>
                                      </a:rPr>
                                      <m:t>=</m:t>
                                    </m:r>
                                    <m:r>
                                      <a:rPr lang="en-US" sz="1100" b="1" i="1" smtClean="0">
                                        <a:latin typeface="Cambria Math"/>
                                      </a:rPr>
                                      <m:t>𝒏</m:t>
                                    </m:r>
                                  </m:sup>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nary>
                              </m:oMath>
                            </m:oMathPara>
                          </a14:m>
                          <a:endParaRPr lang="en-US" sz="1200" b="1" dirty="0">
                            <a:solidFill>
                              <a:schemeClr val="accent4"/>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lang="en-US" sz="1100" b="1" i="1" smtClean="0">
                                        <a:latin typeface="Cambria Math"/>
                                      </a:rPr>
                                    </m:ctrlPr>
                                  </m:funcPr>
                                  <m:fName>
                                    <m:limLow>
                                      <m:limLowPr>
                                        <m:ctrlPr>
                                          <a:rPr lang="en-US" sz="1100" b="1" i="1" smtClean="0">
                                            <a:latin typeface="Cambria Math"/>
                                          </a:rPr>
                                        </m:ctrlPr>
                                      </m:limLowPr>
                                      <m:e>
                                        <m:r>
                                          <a:rPr lang="en-US" sz="1100" b="1" i="1" smtClean="0">
                                            <a:latin typeface="Cambria Math"/>
                                          </a:rPr>
                                          <m:t>𝒎𝒂𝒙</m:t>
                                        </m:r>
                                      </m:e>
                                      <m:lim>
                                        <m:r>
                                          <a:rPr lang="en-US" sz="1100" b="1" i="1" smtClean="0">
                                            <a:latin typeface="Cambria Math"/>
                                          </a:rPr>
                                          <m:t>𝒊</m:t>
                                        </m:r>
                                      </m:lim>
                                    </m:limLow>
                                  </m:fName>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func>
                              </m:oMath>
                            </m:oMathPara>
                          </a14:m>
                          <a:endParaRPr lang="en-US" sz="1200" b="1" dirty="0"/>
                        </a:p>
                        <a:p>
                          <a:pPr algn="l"/>
                          <a:endParaRPr lang="en-US" sz="1200" b="1" dirty="0">
                            <a:solidFill>
                              <a:schemeClr val="accent4"/>
                            </a:solidFill>
                          </a:endParaRP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r>
                                  <a:rPr lang="en-US" sz="1100" b="1" smtClean="0">
                                    <a:latin typeface="Cambria Math"/>
                                  </a:rPr>
                                  <m:t>×</m:t>
                                </m:r>
                                <m:r>
                                  <a:rPr lang="en-US" sz="1100" b="1" i="1" smtClean="0">
                                    <a:latin typeface="Cambria Math"/>
                                  </a:rPr>
                                  <m:t>𝒌</m:t>
                                </m:r>
                                <m:r>
                                  <m:rPr>
                                    <m:nor/>
                                  </m:rPr>
                                  <a:rPr lang="en-US" sz="1100" b="1" dirty="0"/>
                                  <m:t> </m:t>
                                </m:r>
                              </m:oMath>
                            </m:oMathPara>
                          </a14:m>
                          <a:endParaRPr lang="en-US" sz="1200" b="1" dirty="0">
                            <a:solidFill>
                              <a:schemeClr val="accent4"/>
                            </a:solidFill>
                          </a:endParaRPr>
                        </a:p>
                      </a:txBody>
                      <a:tcPr/>
                    </a:tc>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xmlns="" xmlns:a14="http://schemas.microsoft.com/office/drawing/2010/main" val="45256647"/>
                  </p:ext>
                </p:extLst>
              </p:nvPr>
            </p:nvGraphicFramePr>
            <p:xfrm>
              <a:off x="710953" y="5013176"/>
              <a:ext cx="7173415" cy="924990"/>
            </p:xfrm>
            <a:graphic>
              <a:graphicData uri="http://schemas.openxmlformats.org/drawingml/2006/table">
                <a:tbl>
                  <a:tblPr firstRow="1" bandRow="1">
                    <a:tableStyleId>{D7AC3CCA-C797-4891-BE02-D94E43425B78}</a:tableStyleId>
                  </a:tblPr>
                  <a:tblGrid>
                    <a:gridCol w="700861"/>
                    <a:gridCol w="1541891"/>
                    <a:gridCol w="1471805"/>
                    <a:gridCol w="1779973"/>
                    <a:gridCol w="1678885"/>
                  </a:tblGrid>
                  <a:tr h="320685">
                    <a:tc>
                      <a:txBody>
                        <a:bodyPr/>
                        <a:lstStyle/>
                        <a:p>
                          <a:pPr algn="l"/>
                          <a:r>
                            <a:rPr lang="en-US" sz="1400" b="1" dirty="0" err="1" smtClean="0">
                              <a:latin typeface="Constantia" pitchFamily="18" charset="0"/>
                            </a:rPr>
                            <a:t>QoS</a:t>
                          </a:r>
                          <a:endParaRPr lang="en-US" sz="1200" b="1" dirty="0">
                            <a:latin typeface="Constantia" pitchFamily="18" charset="0"/>
                          </a:endParaRPr>
                        </a:p>
                      </a:txBody>
                      <a:tcPr/>
                    </a:tc>
                    <a:tc>
                      <a:txBody>
                        <a:bodyPr/>
                        <a:lstStyle/>
                        <a:p>
                          <a:pPr algn="l"/>
                          <a:r>
                            <a:rPr lang="en-US" sz="1200" b="1" dirty="0" smtClean="0">
                              <a:latin typeface="Constantia" pitchFamily="18" charset="0"/>
                            </a:rPr>
                            <a:t>SEQ</a:t>
                          </a:r>
                          <a:endParaRPr lang="en-US" sz="1200" b="1" dirty="0">
                            <a:latin typeface="Constantia" pitchFamily="18" charset="0"/>
                          </a:endParaRPr>
                        </a:p>
                      </a:txBody>
                      <a:tcPr/>
                    </a:tc>
                    <a:tc>
                      <a:txBody>
                        <a:bodyPr/>
                        <a:lstStyle/>
                        <a:p>
                          <a:pPr algn="l"/>
                          <a:r>
                            <a:rPr lang="en-US" sz="1200" b="1" dirty="0" smtClean="0">
                              <a:latin typeface="Constantia" pitchFamily="18" charset="0"/>
                            </a:rPr>
                            <a:t>AND (PAR)</a:t>
                          </a:r>
                          <a:endParaRPr lang="en-US" sz="1200" b="1" dirty="0">
                            <a:latin typeface="Constantia" pitchFamily="18" charset="0"/>
                          </a:endParaRPr>
                        </a:p>
                      </a:txBody>
                      <a:tcPr/>
                    </a:tc>
                    <a:tc>
                      <a:txBody>
                        <a:bodyPr/>
                        <a:lstStyle/>
                        <a:p>
                          <a:pPr algn="l"/>
                          <a:r>
                            <a:rPr lang="en-US" sz="1200" b="1" dirty="0" smtClean="0">
                              <a:latin typeface="Constantia" pitchFamily="18" charset="0"/>
                            </a:rPr>
                            <a:t>XOR (IF-ELSE-THEN)</a:t>
                          </a:r>
                          <a:endParaRPr lang="en-US" sz="1200" b="1" dirty="0">
                            <a:latin typeface="Constantia" pitchFamily="18" charset="0"/>
                          </a:endParaRPr>
                        </a:p>
                      </a:txBody>
                      <a:tcPr/>
                    </a:tc>
                    <a:tc>
                      <a:txBody>
                        <a:bodyPr/>
                        <a:lstStyle/>
                        <a:p>
                          <a:pPr algn="l"/>
                          <a:r>
                            <a:rPr lang="en-US" sz="1200" b="1" dirty="0" smtClean="0">
                              <a:latin typeface="Constantia" pitchFamily="18" charset="0"/>
                            </a:rPr>
                            <a:t>LOOP</a:t>
                          </a:r>
                          <a:endParaRPr lang="en-US" sz="1200" b="1" dirty="0">
                            <a:latin typeface="Constantia" pitchFamily="18" charset="0"/>
                          </a:endParaRPr>
                        </a:p>
                      </a:txBody>
                      <a:tcPr/>
                    </a:tc>
                  </a:tr>
                  <a:tr h="604305">
                    <a:tc>
                      <a:txBody>
                        <a:bodyPr/>
                        <a:lstStyle/>
                        <a:p>
                          <a:endParaRPr lang="en-US"/>
                        </a:p>
                      </a:txBody>
                      <a:tcPr>
                        <a:blipFill rotWithShape="1">
                          <a:blip r:embed="rId3"/>
                          <a:stretch>
                            <a:fillRect l="-870" t="-83838" r="-923478" b="-128283"/>
                          </a:stretch>
                        </a:blipFill>
                      </a:tcPr>
                    </a:tc>
                    <a:tc>
                      <a:txBody>
                        <a:bodyPr/>
                        <a:lstStyle/>
                        <a:p>
                          <a:endParaRPr lang="en-US"/>
                        </a:p>
                      </a:txBody>
                      <a:tcPr>
                        <a:blipFill rotWithShape="1">
                          <a:blip r:embed="rId3"/>
                          <a:stretch>
                            <a:fillRect l="-45850" t="-83838" r="-319763" b="-128283"/>
                          </a:stretch>
                        </a:blipFill>
                      </a:tcPr>
                    </a:tc>
                    <a:tc>
                      <a:txBody>
                        <a:bodyPr/>
                        <a:lstStyle/>
                        <a:p>
                          <a:endParaRPr lang="en-US"/>
                        </a:p>
                      </a:txBody>
                      <a:tcPr>
                        <a:blipFill rotWithShape="1">
                          <a:blip r:embed="rId3"/>
                          <a:stretch>
                            <a:fillRect l="-153112" t="-83838" r="-235685" b="-128283"/>
                          </a:stretch>
                        </a:blipFill>
                      </a:tcPr>
                    </a:tc>
                    <a:tc>
                      <a:txBody>
                        <a:bodyPr/>
                        <a:lstStyle/>
                        <a:p>
                          <a:endParaRPr lang="en-US"/>
                        </a:p>
                      </a:txBody>
                      <a:tcPr>
                        <a:blipFill rotWithShape="1">
                          <a:blip r:embed="rId3"/>
                          <a:stretch>
                            <a:fillRect l="-208904" t="-83838" r="-94521" b="-128283"/>
                          </a:stretch>
                        </a:blipFill>
                      </a:tcPr>
                    </a:tc>
                    <a:tc>
                      <a:txBody>
                        <a:bodyPr/>
                        <a:lstStyle/>
                        <a:p>
                          <a:endParaRPr lang="en-US"/>
                        </a:p>
                      </a:txBody>
                      <a:tcPr>
                        <a:blipFill rotWithShape="1">
                          <a:blip r:embed="rId3"/>
                          <a:stretch>
                            <a:fillRect l="-328000" t="-83838" r="-364" b="-128283"/>
                          </a:stretch>
                        </a:blipFill>
                      </a:tcPr>
                    </a:tc>
                  </a:tr>
                </a:tbl>
              </a:graphicData>
            </a:graphic>
          </p:graphicFrame>
        </mc:Fallback>
      </mc:AlternateContent>
      <p:pic>
        <p:nvPicPr>
          <p:cNvPr id="10"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74081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66</a:t>
            </a:fld>
            <a:endParaRPr lang="es-ES" dirty="0"/>
          </a:p>
        </p:txBody>
      </p:sp>
      <p:sp>
        <p:nvSpPr>
          <p:cNvPr id="4" name="Content Placeholder 2"/>
          <p:cNvSpPr txBox="1">
            <a:spLocks/>
          </p:cNvSpPr>
          <p:nvPr/>
        </p:nvSpPr>
        <p:spPr>
          <a:xfrm>
            <a:off x="395536" y="1303785"/>
            <a:ext cx="8352928" cy="1621159"/>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200" b="1" kern="0" dirty="0" smtClean="0">
                <a:solidFill>
                  <a:srgbClr val="6C5200"/>
                </a:solidFill>
              </a:rPr>
              <a:t>different </a:t>
            </a:r>
            <a:r>
              <a:rPr lang="en-US" sz="2200" b="1" kern="0" dirty="0" smtClean="0">
                <a:solidFill>
                  <a:srgbClr val="6C5200"/>
                </a:solidFill>
              </a:rPr>
              <a:t>QoSes have different dimensions </a:t>
            </a:r>
            <a:r>
              <a:rPr lang="en-US" sz="2200" kern="0" dirty="0" smtClean="0"/>
              <a:t>(Price-&gt;$, power-&gt;joule, delay-&gt;s)</a:t>
            </a:r>
          </a:p>
          <a:p>
            <a:r>
              <a:rPr lang="en-US" sz="2200" kern="0" dirty="0" smtClean="0"/>
              <a:t>We need </a:t>
            </a:r>
            <a:r>
              <a:rPr lang="en-US" sz="2200" kern="0" dirty="0" smtClean="0"/>
              <a:t>a </a:t>
            </a:r>
            <a:r>
              <a:rPr lang="en-US" sz="2200" b="1" kern="0" dirty="0" smtClean="0">
                <a:solidFill>
                  <a:srgbClr val="6C5200"/>
                </a:solidFill>
              </a:rPr>
              <a:t>normalization</a:t>
            </a:r>
            <a:r>
              <a:rPr lang="en-US" sz="2200" kern="0" dirty="0" smtClean="0">
                <a:solidFill>
                  <a:srgbClr val="6C5200"/>
                </a:solidFill>
              </a:rPr>
              <a:t> </a:t>
            </a:r>
            <a:r>
              <a:rPr lang="en-US" sz="2200" kern="0" dirty="0" smtClean="0"/>
              <a:t>process to make them </a:t>
            </a:r>
            <a:r>
              <a:rPr lang="en-US" sz="2200" b="1" kern="0" dirty="0" smtClean="0">
                <a:solidFill>
                  <a:srgbClr val="6C5200"/>
                </a:solidFill>
              </a:rPr>
              <a:t>comparable</a:t>
            </a:r>
            <a:r>
              <a:rPr lang="en-US" sz="2200" kern="0" dirty="0" smtClean="0"/>
              <a:t>.</a:t>
            </a:r>
          </a:p>
        </p:txBody>
      </p:sp>
      <p:sp>
        <p:nvSpPr>
          <p:cNvPr id="9" name="Title 1"/>
          <p:cNvSpPr txBox="1">
            <a:spLocks/>
          </p:cNvSpPr>
          <p:nvPr/>
        </p:nvSpPr>
        <p:spPr>
          <a:xfrm>
            <a:off x="-900608" y="397807"/>
            <a:ext cx="5545485" cy="555625"/>
          </a:xfrm>
          <a:prstGeom prst="rect">
            <a:avLst/>
          </a:prstGeom>
        </p:spPr>
        <p:txBody>
          <a:bodyPr/>
          <a:lstStyle>
            <a:lvl1pPr algn="ctr" rtl="0" fontAlgn="base">
              <a:spcBef>
                <a:spcPct val="0"/>
              </a:spcBef>
              <a:spcAft>
                <a:spcPct val="0"/>
              </a:spcAft>
              <a:defRPr sz="3000">
                <a:solidFill>
                  <a:schemeClr val="tx2"/>
                </a:solidFill>
                <a:latin typeface="Constantia" pitchFamily="18"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kern="0" dirty="0" smtClean="0"/>
              <a:t>Normalization </a:t>
            </a:r>
            <a:endParaRPr lang="en-US" kern="0" dirty="0"/>
          </a:p>
        </p:txBody>
      </p:sp>
      <mc:AlternateContent xmlns:mc="http://schemas.openxmlformats.org/markup-compatibility/2006">
        <mc:Choice xmlns:a14="http://schemas.microsoft.com/office/drawing/2010/main" xmlns="" Requires="a14">
          <p:sp>
            <p:nvSpPr>
              <p:cNvPr id="10" name="Content Placeholder 2"/>
              <p:cNvSpPr txBox="1">
                <a:spLocks/>
              </p:cNvSpPr>
              <p:nvPr/>
            </p:nvSpPr>
            <p:spPr bwMode="auto">
              <a:xfrm>
                <a:off x="1763688" y="2845296"/>
                <a:ext cx="6696744"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1600" b="1" i="1" smtClean="0">
                              <a:latin typeface="Cambria Math"/>
                            </a:rPr>
                          </m:ctrlPr>
                        </m:dPr>
                        <m:e>
                          <m:sSub>
                            <m:sSubPr>
                              <m:ctrlPr>
                                <a:rPr lang="en-US" sz="1600" b="1" i="1" smtClean="0">
                                  <a:latin typeface="Cambria Math"/>
                                </a:rPr>
                              </m:ctrlPr>
                            </m:sSubPr>
                            <m:e>
                              <m:r>
                                <a:rPr lang="en-US" sz="1600" b="1" i="1" smtClean="0">
                                  <a:latin typeface="Cambria Math"/>
                                </a:rPr>
                                <m:t>𝑾</m:t>
                              </m:r>
                              <m:r>
                                <a:rPr lang="en-US" sz="1600" b="1" i="1" smtClean="0">
                                  <a:latin typeface="Cambria Math"/>
                                </a:rPr>
                                <m:t>(</m:t>
                              </m:r>
                              <m:sSub>
                                <m:sSubPr>
                                  <m:ctrlPr>
                                    <a:rPr lang="en-US" sz="1600" b="1" i="1" smtClean="0">
                                      <a:latin typeface="Cambria Math"/>
                                    </a:rPr>
                                  </m:ctrlPr>
                                </m:sSubPr>
                                <m:e>
                                  <m:r>
                                    <a:rPr lang="en-US" sz="1600" b="1" i="1" smtClean="0">
                                      <a:latin typeface="Cambria Math"/>
                                    </a:rPr>
                                    <m:t>𝒖</m:t>
                                  </m:r>
                                </m:e>
                                <m:sub>
                                  <m:r>
                                    <a:rPr lang="en-US" sz="1600" b="1" i="1" smtClean="0">
                                      <a:latin typeface="Cambria Math"/>
                                    </a:rPr>
                                    <m:t>𝒌</m:t>
                                  </m:r>
                                </m:sub>
                              </m:sSub>
                              <m:r>
                                <a:rPr lang="en-US" sz="1600" b="1" i="1" smtClean="0">
                                  <a:latin typeface="Cambria Math"/>
                                </a:rPr>
                                <m:t>)</m:t>
                              </m:r>
                            </m:e>
                            <m:sub>
                              <m:r>
                                <a:rPr lang="en-US" sz="1600" b="1" i="1" smtClean="0">
                                  <a:latin typeface="Cambria Math"/>
                                </a:rPr>
                                <m:t>𝒑𝒐𝒘𝒆𝒓</m:t>
                              </m:r>
                            </m:sub>
                          </m:sSub>
                        </m:e>
                      </m:d>
                      <m:r>
                        <a:rPr lang="en-US" sz="1600" b="1" i="1">
                          <a:latin typeface="Cambria Math"/>
                        </a:rPr>
                        <m:t>≝</m:t>
                      </m:r>
                      <m:d>
                        <m:dPr>
                          <m:begChr m:val="{"/>
                          <m:endChr m:val=""/>
                          <m:ctrlPr>
                            <a:rPr lang="en-US" sz="1600" b="1" i="1">
                              <a:latin typeface="Cambria Math"/>
                            </a:rPr>
                          </m:ctrlPr>
                        </m:dPr>
                        <m:e>
                          <m:eqArr>
                            <m:eqArrPr>
                              <m:ctrlPr>
                                <a:rPr lang="en-US" sz="1600" b="1" i="1">
                                  <a:latin typeface="Cambria Math"/>
                                </a:rPr>
                              </m:ctrlPr>
                            </m:eqArrPr>
                            <m:e>
                              <m:eqArr>
                                <m:eqArrPr>
                                  <m:ctrlPr>
                                    <a:rPr lang="en-US" sz="1600" b="1" i="1">
                                      <a:latin typeface="Cambria Math"/>
                                    </a:rPr>
                                  </m:ctrlPr>
                                </m:eqArrPr>
                                <m:e>
                                  <m:eqArr>
                                    <m:eqArrPr>
                                      <m:ctrlPr>
                                        <a:rPr lang="en-US" sz="1600" b="1" i="1">
                                          <a:latin typeface="Cambria Math"/>
                                        </a:rPr>
                                      </m:ctrlPr>
                                    </m:eqArrPr>
                                    <m:e>
                                      <m:f>
                                        <m:fPr>
                                          <m:ctrlPr>
                                            <a:rPr lang="en-US" sz="1600" b="1" i="1">
                                              <a:latin typeface="Cambria Math"/>
                                            </a:rPr>
                                          </m:ctrlPr>
                                        </m:fPr>
                                        <m:num>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rPr>
                                            <m:t>−</m:t>
                                          </m:r>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num>
                                        <m:den>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𝒎𝒊𝒏</m:t>
                                              </m:r>
                                            </m:sup>
                                          </m:sSup>
                                          <m:r>
                                            <m:rPr>
                                              <m:nor/>
                                            </m:rPr>
                                            <a:rPr lang="en-US" sz="1600" b="1" dirty="0">
                                              <a:latin typeface="Bradley Hand ITC" pitchFamily="66" charset="0"/>
                                            </a:rPr>
                                            <m:t> </m:t>
                                          </m:r>
                                        </m:den>
                                      </m:f>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ea typeface="Cambria Math"/>
                                        </a:rPr>
                                        <m:t>≠</m:t>
                                      </m:r>
                                    </m:e>
                                    <m:e>
                                      <m:r>
                                        <a:rPr lang="en-US" sz="1600" b="1" i="1" smtClean="0">
                                          <a:latin typeface="Cambria Math"/>
                                          <a:ea typeface="Cambria Math"/>
                                        </a:rPr>
                                        <m:t>                                                                 </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𝒎𝒊𝒏</m:t>
                                          </m:r>
                                        </m:sup>
                                      </m:sSup>
                                    </m:e>
                                  </m:eqArr>
                                </m:e>
                                <m:e>
                                  <m:r>
                                    <a:rPr lang="en-US" sz="1600" b="1" i="1">
                                      <a:latin typeface="Cambria Math"/>
                                      <a:ea typeface="Cambria Math"/>
                                    </a:rPr>
                                    <m:t>                    </m:t>
                                  </m:r>
                                </m:e>
                              </m:eqArr>
                            </m:e>
                            <m:e>
                              <m:r>
                                <a:rPr lang="en-US" sz="1600" b="1" i="1">
                                  <a:latin typeface="Cambria Math"/>
                                </a:rPr>
                                <m:t>&amp;</m:t>
                              </m:r>
                              <m:r>
                                <a:rPr lang="en-US" sz="1600" b="1" i="1">
                                  <a:latin typeface="Cambria Math"/>
                                </a:rPr>
                                <m:t>𝟏</m:t>
                              </m:r>
                              <m:r>
                                <a:rPr lang="en-US" sz="1600" b="1" i="1">
                                  <a:latin typeface="Cambria Math"/>
                                </a:rPr>
                                <m:t>, </m:t>
                              </m:r>
                              <m:r>
                                <a:rPr lang="en-US" sz="1600" b="1" i="1" smtClean="0">
                                  <a:latin typeface="Cambria Math"/>
                                </a:rPr>
                                <m:t>𝒆𝒍𝒔𝒆</m:t>
                              </m:r>
                            </m:e>
                          </m:eqArr>
                        </m:e>
                      </m:d>
                    </m:oMath>
                  </m:oMathPara>
                </a14:m>
                <a:endParaRPr lang="en-US" b="1" dirty="0" smtClean="0"/>
              </a:p>
            </p:txBody>
          </p:sp>
        </mc:Choice>
        <mc:Fallback>
          <p:sp>
            <p:nvSpPr>
              <p:cNvPr id="10" name="Content Placeholder 2"/>
              <p:cNvSpPr txBox="1">
                <a:spLocks noRot="1" noChangeAspect="1" noMove="1" noResize="1" noEditPoints="1" noAdjustHandles="1" noChangeArrowheads="1" noChangeShapeType="1" noTextEdit="1"/>
              </p:cNvSpPr>
              <p:nvPr/>
            </p:nvSpPr>
            <p:spPr bwMode="auto">
              <a:xfrm>
                <a:off x="1763688" y="2845296"/>
                <a:ext cx="6696744" cy="1447800"/>
              </a:xfrm>
              <a:prstGeom prst="rect">
                <a:avLst/>
              </a:prstGeom>
              <a:blipFill rotWithShape="1">
                <a:blip r:embed="rId2" cstate="print"/>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1" name="Content Placeholder 2"/>
              <p:cNvSpPr txBox="1">
                <a:spLocks/>
              </p:cNvSpPr>
              <p:nvPr/>
            </p:nvSpPr>
            <p:spPr>
              <a:xfrm>
                <a:off x="1618803" y="4293096"/>
                <a:ext cx="7129661" cy="1433736"/>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1400" b="1" i="1" kern="0" smtClean="0">
                              <a:latin typeface="Cambria Math"/>
                              <a:ea typeface="Cambria Math" pitchFamily="18" charset="0"/>
                            </a:rPr>
                          </m:ctrlPr>
                        </m:dPr>
                        <m:e>
                          <m:sSub>
                            <m:sSubPr>
                              <m:ctrlPr>
                                <a:rPr lang="en-US" sz="1400" b="1" i="1" kern="0" smtClean="0">
                                  <a:latin typeface="Cambria Math"/>
                                  <a:ea typeface="Cambria Math" pitchFamily="18" charset="0"/>
                                </a:rPr>
                              </m:ctrlPr>
                            </m:sSubPr>
                            <m:e>
                              <m:d>
                                <m:dPr>
                                  <m:begChr m:val="["/>
                                  <m:endChr m:val="]"/>
                                  <m:ctrlPr>
                                    <a:rPr lang="en-US" sz="1400" b="1" i="1" kern="0" smtClean="0">
                                      <a:latin typeface="Cambria Math"/>
                                      <a:ea typeface="Cambria Math" pitchFamily="18" charset="0"/>
                                    </a:rPr>
                                  </m:ctrlPr>
                                </m:dPr>
                                <m:e>
                                  <m:sSup>
                                    <m:sSupPr>
                                      <m:ctrlPr>
                                        <a:rPr lang="en-US" sz="1400" b="1" i="1" kern="0" smtClean="0">
                                          <a:latin typeface="Cambria Math"/>
                                          <a:ea typeface="Cambria Math" pitchFamily="18" charset="0"/>
                                        </a:rPr>
                                      </m:ctrlPr>
                                    </m:sSupPr>
                                    <m:e>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𝑾</m:t>
                                          </m:r>
                                          <m:r>
                                            <a:rPr lang="en-US" sz="1400" b="1" i="1" kern="0" smtClean="0">
                                              <a:latin typeface="Cambria Math" pitchFamily="18" charset="0"/>
                                              <a:ea typeface="Cambria Math" pitchFamily="18" charset="0"/>
                                            </a:rPr>
                                            <m:t>(</m:t>
                                          </m:r>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𝒖</m:t>
                                              </m:r>
                                            </m:e>
                                            <m:sub>
                                              <m:r>
                                                <a:rPr lang="en-US" sz="1400" b="1" i="1" kern="0" smtClean="0">
                                                  <a:latin typeface="Cambria Math" pitchFamily="18" charset="0"/>
                                                  <a:ea typeface="Cambria Math" pitchFamily="18" charset="0"/>
                                                </a:rPr>
                                                <m:t>𝒌</m:t>
                                              </m:r>
                                            </m:sub>
                                          </m:sSub>
                                          <m:r>
                                            <a:rPr lang="en-US" sz="1400" b="1" i="1" kern="0" smtClea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smtClean="0">
                                  <a:latin typeface="Cambria Math" pitchFamily="18" charset="0"/>
                                  <a:ea typeface="Cambria Math" pitchFamily="18" charset="0"/>
                                </a:rPr>
                                <m:t>𝒑𝒐𝒘𝒆𝒓</m:t>
                              </m:r>
                            </m:sub>
                          </m:sSub>
                        </m:e>
                      </m:d>
                      <m:r>
                        <a:rPr lang="en-US" sz="1400" b="1" i="1" kern="0">
                          <a:latin typeface="Cambria Math" pitchFamily="18" charset="0"/>
                          <a:ea typeface="Cambria Math" pitchFamily="18" charset="0"/>
                        </a:rPr>
                        <m:t>≝</m:t>
                      </m:r>
                      <m:d>
                        <m:dPr>
                          <m:begChr m:val="{"/>
                          <m:endChr m:val=""/>
                          <m:ctrlPr>
                            <a:rPr lang="en-US" sz="1400" b="1" i="1" kern="0">
                              <a:latin typeface="Cambria Math"/>
                              <a:ea typeface="Cambria Math" pitchFamily="18" charset="0"/>
                            </a:rPr>
                          </m:ctrlPr>
                        </m:dPr>
                        <m:e>
                          <m:eqArr>
                            <m:eqArrPr>
                              <m:ctrlPr>
                                <a:rPr lang="en-US" sz="1400" b="1" i="1" kern="0">
                                  <a:latin typeface="Cambria Math"/>
                                  <a:ea typeface="Cambria Math" pitchFamily="18" charset="0"/>
                                </a:rPr>
                              </m:ctrlPr>
                            </m:eqArrPr>
                            <m:e>
                              <m:eqArr>
                                <m:eqArrPr>
                                  <m:ctrlPr>
                                    <a:rPr lang="en-US" sz="1400" b="1" i="1" kern="0">
                                      <a:latin typeface="Cambria Math"/>
                                      <a:ea typeface="Cambria Math" pitchFamily="18" charset="0"/>
                                    </a:rPr>
                                  </m:ctrlPr>
                                </m:eqArrPr>
                                <m:e>
                                  <m:eqArr>
                                    <m:eqArrPr>
                                      <m:ctrlPr>
                                        <a:rPr lang="en-US" sz="1400" b="1" i="1" kern="0">
                                          <a:latin typeface="Cambria Math"/>
                                          <a:ea typeface="Cambria Math" pitchFamily="18" charset="0"/>
                                        </a:rPr>
                                      </m:ctrlPr>
                                    </m:eqArrPr>
                                    <m:e>
                                      <m:f>
                                        <m:fPr>
                                          <m:ctrlPr>
                                            <a:rPr lang="en-US" sz="1400" b="1" i="1" kern="0">
                                              <a:latin typeface="Cambria Math"/>
                                              <a:ea typeface="Cambria Math" pitchFamily="18" charset="0"/>
                                            </a:rPr>
                                          </m:ctrlPr>
                                        </m:fPr>
                                        <m:num>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𝒎𝒂𝒙</m:t>
                                              </m:r>
                                            </m:sup>
                                          </m:sSup>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num>
                                        <m:den>
                                          <m:sSup>
                                            <m:sSupPr>
                                              <m:ctrlPr>
                                                <a:rPr lang="en-US" sz="1400" b="1" i="1" kern="0">
                                                  <a:latin typeface="Cambria Math"/>
                                                  <a:ea typeface="Cambria Math" pitchFamily="18" charset="0"/>
                                                </a:rPr>
                                              </m:ctrlPr>
                                            </m:sSupPr>
                                            <m:e>
                                              <m:sSub>
                                                <m:sSubPr>
                                                  <m:ctrlPr>
                                                    <a:rPr lang="en-US" sz="1400" b="1" i="1" kern="0" smtClean="0">
                                                      <a:latin typeface="Cambria Math"/>
                                                      <a:ea typeface="Cambria Math" pitchFamily="18" charset="0"/>
                                                    </a:rPr>
                                                  </m:ctrlPr>
                                                </m:sSubPr>
                                                <m:e>
                                                  <m:d>
                                                    <m:dPr>
                                                      <m:begChr m:val="["/>
                                                      <m:endChr m:val="]"/>
                                                      <m:ctrlPr>
                                                        <a:rPr lang="en-US" sz="1400" b="1" i="1" kern="0" smtClean="0">
                                                          <a:latin typeface="Cambria Math"/>
                                                          <a:ea typeface="Cambria Math" pitchFamily="18" charset="0"/>
                                                        </a:rPr>
                                                      </m:ctrlPr>
                                                    </m:dPr>
                                                    <m:e>
                                                      <m:sSup>
                                                        <m:sSupPr>
                                                          <m:ctrlPr>
                                                            <a:rPr lang="en-US" sz="1400" b="1" i="1" kern="0" smtClean="0">
                                                              <a:latin typeface="Cambria Math"/>
                                                              <a:ea typeface="Cambria Math" pitchFamily="18" charset="0"/>
                                                            </a:rPr>
                                                          </m:ctrlPr>
                                                        </m:sSupPr>
                                                        <m:e>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𝑾</m:t>
                                                              </m:r>
                                                              <m:r>
                                                                <a:rPr lang="en-US" sz="1400" b="1" i="1" kern="0" smtClean="0">
                                                                  <a:latin typeface="Cambria Math" pitchFamily="18" charset="0"/>
                                                                  <a:ea typeface="Cambria Math" pitchFamily="18" charset="0"/>
                                                                </a:rPr>
                                                                <m:t>(</m:t>
                                                              </m:r>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𝒖</m:t>
                                                                  </m:r>
                                                                </m:e>
                                                                <m:sub>
                                                                  <m:r>
                                                                    <a:rPr lang="en-US" sz="1400" b="1" i="1" kern="0" smtClean="0">
                                                                      <a:latin typeface="Cambria Math" pitchFamily="18" charset="0"/>
                                                                      <a:ea typeface="Cambria Math" pitchFamily="18" charset="0"/>
                                                                    </a:rPr>
                                                                    <m:t>𝒌</m:t>
                                                                  </m:r>
                                                                </m:sub>
                                                              </m:sSub>
                                                              <m:r>
                                                                <a:rPr lang="en-US" sz="1400" b="1" i="1" kern="0" smtClea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smtClea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𝒎𝒂𝒙</m:t>
                                              </m:r>
                                            </m:sup>
                                          </m:sSup>
                                          <m:r>
                                            <a:rPr lang="en-US" sz="1400" b="1" i="1" kern="0">
                                              <a:latin typeface="Cambria Math" pitchFamily="18" charset="0"/>
                                              <a:ea typeface="Cambria Math" pitchFamily="18" charset="0"/>
                                            </a:rPr>
                                            <m:t>−</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𝒎𝒊𝒏</m:t>
                                              </m:r>
                                            </m:sup>
                                          </m:sSup>
                                          <m:r>
                                            <m:rPr>
                                              <m:nor/>
                                            </m:rPr>
                                            <a:rPr lang="en-US" sz="1400" b="1" kern="0" dirty="0">
                                              <a:latin typeface="Cambria Math" pitchFamily="18" charset="0"/>
                                              <a:ea typeface="Cambria Math" pitchFamily="18" charset="0"/>
                                              <a:cs typeface="Times New Roman" pitchFamily="18" charset="0"/>
                                            </a:rPr>
                                            <m:t> </m:t>
                                          </m:r>
                                        </m:den>
                                      </m:f>
                                      <m:r>
                                        <a:rPr lang="en-US" sz="1400" b="1" i="1" kern="0">
                                          <a:latin typeface="Cambria Math" pitchFamily="18" charset="0"/>
                                          <a:ea typeface="Cambria Math" pitchFamily="18" charset="0"/>
                                        </a:rPr>
                                        <m:t>,</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m:t>
                                          </m:r>
                                          <m:r>
                                            <a:rPr lang="en-US" sz="1400" b="1" i="1" kern="0" smtClean="0">
                                              <a:latin typeface="Cambria Math" pitchFamily="18" charset="0"/>
                                              <a:ea typeface="Cambria Math" pitchFamily="18" charset="0"/>
                                            </a:rPr>
                                            <m:t>𝒂𝒙</m:t>
                                          </m:r>
                                        </m:sup>
                                      </m:sSup>
                                      <m:r>
                                        <a:rPr lang="en-US" sz="1400" b="1" i="1" kern="0">
                                          <a:latin typeface="Cambria Math" pitchFamily="18" charset="0"/>
                                          <a:ea typeface="Cambria Math" pitchFamily="18" charset="0"/>
                                        </a:rPr>
                                        <m:t>≠</m:t>
                                      </m:r>
                                    </m:e>
                                    <m:e>
                                      <m:r>
                                        <a:rPr lang="en-US" sz="1400" b="1" i="1" kern="0" smtClean="0">
                                          <a:latin typeface="Cambria Math" pitchFamily="18" charset="0"/>
                                          <a:ea typeface="Cambria Math" pitchFamily="18" charset="0"/>
                                        </a:rPr>
                                        <m:t>                                                                              </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𝒎𝒊𝒏</m:t>
                                          </m:r>
                                        </m:sup>
                                      </m:sSup>
                                    </m:e>
                                  </m:eqArr>
                                </m:e>
                                <m:e>
                                  <m:r>
                                    <a:rPr lang="en-US" sz="1400" b="1" i="1" kern="0">
                                      <a:latin typeface="Cambria Math" pitchFamily="18" charset="0"/>
                                      <a:ea typeface="Cambria Math" pitchFamily="18" charset="0"/>
                                    </a:rPr>
                                    <m:t>                    </m:t>
                                  </m:r>
                                </m:e>
                              </m:eqArr>
                            </m:e>
                            <m:e>
                              <m:r>
                                <a:rPr lang="en-US" sz="1400" b="1" i="1" kern="0">
                                  <a:latin typeface="Cambria Math" pitchFamily="18" charset="0"/>
                                  <a:ea typeface="Cambria Math" pitchFamily="18" charset="0"/>
                                </a:rPr>
                                <m:t>&amp;</m:t>
                              </m:r>
                              <m:r>
                                <a:rPr lang="en-US" sz="1400" b="1" i="1" kern="0">
                                  <a:latin typeface="Cambria Math" pitchFamily="18" charset="0"/>
                                  <a:ea typeface="Cambria Math" pitchFamily="18" charset="0"/>
                                </a:rPr>
                                <m:t>𝟏</m:t>
                              </m:r>
                              <m:r>
                                <a:rPr lang="en-US" sz="1400" b="1" i="1" kern="0">
                                  <a:latin typeface="Cambria Math" pitchFamily="18" charset="0"/>
                                  <a:ea typeface="Cambria Math" pitchFamily="18" charset="0"/>
                                </a:rPr>
                                <m:t>, </m:t>
                              </m:r>
                              <m:r>
                                <a:rPr lang="en-US" sz="1400" b="1" i="1" kern="0">
                                  <a:latin typeface="Cambria Math" pitchFamily="18" charset="0"/>
                                  <a:ea typeface="Cambria Math" pitchFamily="18" charset="0"/>
                                </a:rPr>
                                <m:t>𝒆𝒍𝒔𝒆</m:t>
                              </m:r>
                            </m:e>
                          </m:eqArr>
                        </m:e>
                      </m:d>
                    </m:oMath>
                  </m:oMathPara>
                </a14:m>
                <a:endParaRPr lang="en-US" sz="1400" b="1" kern="0" dirty="0">
                  <a:latin typeface="Cambria Math" pitchFamily="18" charset="0"/>
                  <a:ea typeface="Cambria Math" pitchFamily="18" charset="0"/>
                  <a:cs typeface="Times New Roman" pitchFamily="18" charset="0"/>
                </a:endParaRPr>
              </a:p>
            </p:txBody>
          </p:sp>
        </mc:Choice>
        <mc:Fallback>
          <p:sp>
            <p:nvSpPr>
              <p:cNvPr id="11" name="Content Placeholder 2"/>
              <p:cNvSpPr txBox="1">
                <a:spLocks noRot="1" noChangeAspect="1" noMove="1" noResize="1" noEditPoints="1" noAdjustHandles="1" noChangeArrowheads="1" noChangeShapeType="1" noTextEdit="1"/>
              </p:cNvSpPr>
              <p:nvPr/>
            </p:nvSpPr>
            <p:spPr>
              <a:xfrm>
                <a:off x="1618803" y="4293096"/>
                <a:ext cx="7129661" cy="1433736"/>
              </a:xfrm>
              <a:prstGeom prst="rect">
                <a:avLst/>
              </a:prstGeom>
              <a:blipFill rotWithShape="1">
                <a:blip r:embed="rId3" cstate="print"/>
                <a:stretch>
                  <a:fillRect/>
                </a:stretch>
              </a:blipFill>
            </p:spPr>
            <p:txBody>
              <a:bodyPr/>
              <a:lstStyle/>
              <a:p>
                <a:r>
                  <a:rPr lang="en-US">
                    <a:noFill/>
                  </a:rPr>
                  <a:t> </a:t>
                </a:r>
              </a:p>
            </p:txBody>
          </p:sp>
        </mc:Fallback>
      </mc:AlternateContent>
      <p:sp>
        <p:nvSpPr>
          <p:cNvPr id="3" name="TextBox 2"/>
          <p:cNvSpPr txBox="1"/>
          <p:nvPr/>
        </p:nvSpPr>
        <p:spPr>
          <a:xfrm>
            <a:off x="251520" y="3055019"/>
            <a:ext cx="1369268" cy="2462213"/>
          </a:xfrm>
          <a:prstGeom prst="rect">
            <a:avLst/>
          </a:prstGeom>
          <a:noFill/>
          <a:ln w="25400">
            <a:solidFill>
              <a:srgbClr val="6C5200"/>
            </a:solidFill>
            <a:prstDash val="sysDot"/>
          </a:ln>
        </p:spPr>
        <p:txBody>
          <a:bodyPr wrap="square" rtlCol="0">
            <a:spAutoFit/>
          </a:bodyPr>
          <a:lstStyle/>
          <a:p>
            <a:r>
              <a:rPr lang="en-US" sz="1200" dirty="0">
                <a:latin typeface="Constantia" panose="02030602050306030303" pitchFamily="18" charset="0"/>
              </a:rPr>
              <a:t>The</a:t>
            </a:r>
            <a:r>
              <a:rPr lang="en-US" sz="1400" dirty="0">
                <a:latin typeface="Constantia" panose="02030602050306030303" pitchFamily="18" charset="0"/>
              </a:rPr>
              <a:t> normalized power, price and delay is the real number in </a:t>
            </a:r>
            <a:r>
              <a:rPr lang="en-US" sz="1400" b="1" dirty="0">
                <a:solidFill>
                  <a:srgbClr val="6C5200"/>
                </a:solidFill>
                <a:latin typeface="Constantia" panose="02030602050306030303" pitchFamily="18" charset="0"/>
              </a:rPr>
              <a:t>interval [0,1</a:t>
            </a:r>
            <a:r>
              <a:rPr lang="en-US" sz="1400" b="1" dirty="0" smtClean="0">
                <a:solidFill>
                  <a:srgbClr val="6C5200"/>
                </a:solidFill>
                <a:latin typeface="Constantia" panose="02030602050306030303" pitchFamily="18" charset="0"/>
              </a:rPr>
              <a:t>].</a:t>
            </a:r>
          </a:p>
          <a:p>
            <a:endParaRPr lang="en-US" sz="1400" b="1" dirty="0">
              <a:solidFill>
                <a:srgbClr val="6C5200"/>
              </a:solidFill>
              <a:latin typeface="Constantia" panose="02030602050306030303" pitchFamily="18" charset="0"/>
            </a:endParaRPr>
          </a:p>
          <a:p>
            <a:r>
              <a:rPr lang="en-US" sz="1400" dirty="0">
                <a:latin typeface="Constantia" panose="02030602050306030303" pitchFamily="18" charset="0"/>
              </a:rPr>
              <a:t>The higher the normalized QoS the better the execution plan is</a:t>
            </a:r>
            <a:r>
              <a:rPr lang="en-US" sz="1400" dirty="0" smtClean="0">
                <a:latin typeface="Constantia" panose="02030602050306030303" pitchFamily="18" charset="0"/>
              </a:rPr>
              <a:t>.</a:t>
            </a:r>
            <a:endParaRPr lang="en-US" sz="1400" dirty="0">
              <a:latin typeface="Constantia" panose="02030602050306030303" pitchFamily="18" charset="0"/>
            </a:endParaRPr>
          </a:p>
        </p:txBody>
      </p:sp>
      <p:sp>
        <p:nvSpPr>
          <p:cNvPr id="12" name="TextBox 11"/>
          <p:cNvSpPr txBox="1"/>
          <p:nvPr/>
        </p:nvSpPr>
        <p:spPr>
          <a:xfrm>
            <a:off x="467544" y="5951021"/>
            <a:ext cx="8136904" cy="646331"/>
          </a:xfrm>
          <a:prstGeom prst="rect">
            <a:avLst/>
          </a:prstGeom>
          <a:noFill/>
        </p:spPr>
        <p:txBody>
          <a:bodyPr wrap="square" rtlCol="0">
            <a:spAutoFit/>
          </a:bodyPr>
          <a:lstStyle/>
          <a:p>
            <a:pPr algn="just"/>
            <a:r>
              <a:rPr lang="en-US" sz="1200" b="1" dirty="0">
                <a:latin typeface="Constantia" pitchFamily="18" charset="0"/>
              </a:rPr>
              <a:t>M. Reza. Rahimi</a:t>
            </a:r>
            <a:r>
              <a:rPr lang="en-US" sz="1200" dirty="0">
                <a:latin typeface="Constantia" pitchFamily="18" charset="0"/>
              </a:rPr>
              <a:t>, Nalini Venkatasubramanian, Sharad Mehrotra and Athanasios Vasilakos, "</a:t>
            </a:r>
            <a:r>
              <a:rPr lang="en-US" sz="1200" b="1" dirty="0">
                <a:latin typeface="Constantia" pitchFamily="18" charset="0"/>
              </a:rPr>
              <a:t>MAPCloud: Mobile Applications on </a:t>
            </a:r>
            <a:r>
              <a:rPr lang="en-US" sz="1200" b="1" dirty="0" smtClean="0">
                <a:latin typeface="Constantia" pitchFamily="18" charset="0"/>
              </a:rPr>
              <a:t>an </a:t>
            </a:r>
            <a:r>
              <a:rPr lang="en-US" sz="1200" b="1" dirty="0">
                <a:latin typeface="Constantia" pitchFamily="18" charset="0"/>
              </a:rPr>
              <a:t>Elastic and Scalable 2-Tier Cloud Architecture</a:t>
            </a:r>
            <a:r>
              <a:rPr lang="en-US" sz="1200" dirty="0">
                <a:latin typeface="Constantia" pitchFamily="18" charset="0"/>
              </a:rPr>
              <a:t>", In the 5th IEEE/ACM International Conference on Utility and </a:t>
            </a:r>
            <a:r>
              <a:rPr lang="en-US" sz="1200" dirty="0" smtClean="0">
                <a:latin typeface="Constantia" pitchFamily="18" charset="0"/>
              </a:rPr>
              <a:t>Cloud </a:t>
            </a:r>
            <a:r>
              <a:rPr lang="en-US" sz="1200" dirty="0">
                <a:latin typeface="Constantia" pitchFamily="18" charset="0"/>
              </a:rPr>
              <a:t>Computing (</a:t>
            </a:r>
            <a:r>
              <a:rPr lang="en-US" sz="1200" dirty="0" smtClean="0">
                <a:latin typeface="Constantia" pitchFamily="18" charset="0"/>
              </a:rPr>
              <a:t>UCC 2012), USA, Nov 2012.</a:t>
            </a:r>
            <a:endParaRPr lang="en-US" sz="1200" dirty="0">
              <a:latin typeface="Constantia" pitchFamily="18" charset="0"/>
            </a:endParaRPr>
          </a:p>
        </p:txBody>
      </p:sp>
      <p:pic>
        <p:nvPicPr>
          <p:cNvPr id="13"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3027082"/>
      </p:ext>
    </p:extLst>
  </p:cSld>
  <p:clrMapOvr>
    <a:masterClrMapping/>
  </p:clrMapOvr>
  <p:transition>
    <p:wedg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11560" y="1844824"/>
                <a:ext cx="7848872" cy="4752528"/>
              </a:xfrm>
            </p:spPr>
            <p:txBody>
              <a:bodyPr/>
              <a:lstStyle/>
              <a:p>
                <a:pPr marL="0" indent="0">
                  <a:buNone/>
                </a:pPr>
                <a14:m>
                  <m:oMathPara xmlns:m="http://schemas.openxmlformats.org/officeDocument/2006/math">
                    <m:oMathParaPr>
                      <m:jc m:val="left"/>
                    </m:oMathParaPr>
                    <m:oMath xmlns:m="http://schemas.openxmlformats.org/officeDocument/2006/math">
                      <m:r>
                        <a:rPr lang="en-US" sz="1400" b="1" i="1" smtClean="0">
                          <a:solidFill>
                            <a:schemeClr val="tx1"/>
                          </a:solidFill>
                          <a:latin typeface="Cambria Math"/>
                        </a:rPr>
                        <m:t>             </m:t>
                      </m:r>
                      <m:r>
                        <a:rPr lang="en-US" sz="1400" b="1" i="1" smtClean="0">
                          <a:solidFill>
                            <a:schemeClr val="tx1"/>
                          </a:solidFill>
                          <a:latin typeface="Cambria Math"/>
                        </a:rPr>
                        <m:t>𝒎𝒂𝒙</m:t>
                      </m:r>
                      <m:r>
                        <a:rPr lang="en-US" sz="1400" b="1" i="1" smtClean="0">
                          <a:solidFill>
                            <a:schemeClr val="tx1"/>
                          </a:solidFill>
                          <a:latin typeface="Cambria Math"/>
                        </a:rPr>
                        <m:t>  </m:t>
                      </m:r>
                      <m:f>
                        <m:fPr>
                          <m:ctrlPr>
                            <a:rPr lang="en-US" sz="1400" b="1" i="1" smtClean="0">
                              <a:solidFill>
                                <a:srgbClr val="6C5200"/>
                              </a:solidFill>
                              <a:latin typeface="Cambria Math"/>
                            </a:rPr>
                          </m:ctrlPr>
                        </m:fPr>
                        <m:num>
                          <m:r>
                            <a:rPr lang="en-US" sz="1400" b="1" i="1" smtClean="0">
                              <a:solidFill>
                                <a:srgbClr val="6C5200"/>
                              </a:solidFill>
                              <a:latin typeface="Cambria Math"/>
                            </a:rPr>
                            <m:t>𝟏</m:t>
                          </m:r>
                        </m:num>
                        <m:den>
                          <m:r>
                            <a:rPr lang="en-US" sz="1400" b="1" i="1" smtClean="0">
                              <a:solidFill>
                                <a:srgbClr val="6C5200"/>
                              </a:solidFill>
                              <a:latin typeface="Cambria Math"/>
                            </a:rPr>
                            <m:t>|</m:t>
                          </m:r>
                          <m:r>
                            <a:rPr lang="en-US" sz="1400" b="1" i="1" smtClean="0">
                              <a:solidFill>
                                <a:srgbClr val="6C5200"/>
                              </a:solidFill>
                              <a:latin typeface="Cambria Math"/>
                            </a:rPr>
                            <m:t>𝑼</m:t>
                          </m:r>
                          <m:r>
                            <a:rPr lang="en-US" sz="1400" b="1" i="1" smtClean="0">
                              <a:solidFill>
                                <a:srgbClr val="6C5200"/>
                              </a:solidFill>
                              <a:latin typeface="Cambria Math"/>
                            </a:rPr>
                            <m:t>|</m:t>
                          </m:r>
                        </m:den>
                      </m:f>
                      <m:nary>
                        <m:naryPr>
                          <m:chr m:val="∑"/>
                          <m:supHide m:val="on"/>
                          <m:ctrlPr>
                            <a:rPr lang="en-US" sz="1400" b="1" i="1" smtClean="0">
                              <a:solidFill>
                                <a:srgbClr val="6C5200"/>
                              </a:solidFill>
                              <a:latin typeface="Cambria Math"/>
                            </a:rPr>
                          </m:ctrlPr>
                        </m:naryPr>
                        <m:sub>
                          <m:sSub>
                            <m:sSubPr>
                              <m:ctrlPr>
                                <a:rPr lang="en-US" sz="1400" b="1" i="1" smtClean="0">
                                  <a:solidFill>
                                    <a:srgbClr val="6C5200"/>
                                  </a:solidFill>
                                  <a:latin typeface="Cambria Math"/>
                                </a:rPr>
                              </m:ctrlPr>
                            </m:sSubPr>
                            <m:e>
                              <m:r>
                                <a:rPr lang="en-US" sz="1400" b="1" i="1" smtClean="0">
                                  <a:solidFill>
                                    <a:srgbClr val="6C5200"/>
                                  </a:solidFill>
                                  <a:latin typeface="Cambria Math"/>
                                </a:rPr>
                                <m:t>𝒖</m:t>
                              </m:r>
                            </m:e>
                            <m:sub>
                              <m:r>
                                <a:rPr lang="en-US" sz="1400" b="1" i="1" smtClean="0">
                                  <a:solidFill>
                                    <a:srgbClr val="6C5200"/>
                                  </a:solidFill>
                                  <a:latin typeface="Cambria Math"/>
                                </a:rPr>
                                <m:t>𝒌</m:t>
                              </m:r>
                            </m:sub>
                          </m:sSub>
                        </m:sub>
                        <m:sup/>
                        <m:e>
                          <m:r>
                            <a:rPr lang="en-US" sz="1400" b="1" i="1">
                              <a:solidFill>
                                <a:srgbClr val="6C5200"/>
                              </a:solidFill>
                              <a:latin typeface="Cambria Math"/>
                            </a:rPr>
                            <m:t>𝒎𝒊𝒏</m:t>
                          </m:r>
                          <m:d>
                            <m:dPr>
                              <m:begChr m:val="{"/>
                              <m:endChr m:val="}"/>
                              <m:ctrlPr>
                                <a:rPr lang="en-US" sz="1400" b="1" i="1">
                                  <a:solidFill>
                                    <a:srgbClr val="6C5200"/>
                                  </a:solidFill>
                                  <a:latin typeface="Cambria Math"/>
                                </a:rPr>
                              </m:ctrlPr>
                            </m:dPr>
                            <m:e>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𝒑𝒐𝒘𝒆𝒓</m:t>
                                      </m:r>
                                    </m:sub>
                                  </m:sSub>
                                </m:e>
                              </m:d>
                              <m:r>
                                <a:rPr lang="en-US" sz="1400" b="1" i="1">
                                  <a:solidFill>
                                    <a:srgbClr val="6C5200"/>
                                  </a:solidFill>
                                  <a:latin typeface="Cambria Math"/>
                                </a:rPr>
                                <m:t>, </m:t>
                              </m:r>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𝒑𝒓𝒊𝒄𝒆</m:t>
                                      </m:r>
                                    </m:sub>
                                  </m:sSub>
                                </m:e>
                              </m:d>
                              <m:r>
                                <a:rPr lang="en-US" sz="1400" b="1" i="1">
                                  <a:solidFill>
                                    <a:srgbClr val="6C5200"/>
                                  </a:solidFill>
                                  <a:latin typeface="Cambria Math"/>
                                </a:rPr>
                                <m:t>,</m:t>
                              </m:r>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𝒅𝒆𝒍𝒂𝒚</m:t>
                                      </m:r>
                                    </m:sub>
                                  </m:sSub>
                                </m:e>
                              </m:d>
                            </m:e>
                          </m:d>
                        </m:e>
                      </m:nary>
                    </m:oMath>
                  </m:oMathPara>
                </a14:m>
                <a:endParaRPr lang="en-US" sz="1800" b="1" i="1" dirty="0" smtClean="0">
                  <a:latin typeface="Cambria Math"/>
                </a:endParaRPr>
              </a:p>
              <a:p>
                <a:pPr marL="0" indent="0">
                  <a:buNone/>
                </a:pPr>
                <a:r>
                  <a:rPr lang="en-US" sz="1800" b="1" dirty="0" smtClean="0">
                    <a:solidFill>
                      <a:schemeClr val="tx1"/>
                    </a:solidFill>
                  </a:rPr>
                  <a:t>          </a:t>
                </a:r>
                <a14:m>
                  <m:oMath xmlns:m="http://schemas.openxmlformats.org/officeDocument/2006/math">
                    <m:r>
                      <a:rPr lang="en-US" sz="1400" b="1" i="1" smtClean="0">
                        <a:solidFill>
                          <a:schemeClr val="tx1"/>
                        </a:solidFill>
                        <a:latin typeface="Cambria Math"/>
                      </a:rPr>
                      <m:t>𝑺𝒖𝒃𝒋𝒆𝒄𝒕</m:t>
                    </m:r>
                    <m:r>
                      <a:rPr lang="en-US" sz="1400" b="1" i="1" smtClean="0">
                        <a:solidFill>
                          <a:schemeClr val="tx1"/>
                        </a:solidFill>
                        <a:latin typeface="Cambria Math"/>
                      </a:rPr>
                      <m:t> </m:t>
                    </m:r>
                    <m:r>
                      <a:rPr lang="en-US" sz="1400" b="1" i="1" smtClean="0">
                        <a:solidFill>
                          <a:schemeClr val="tx1"/>
                        </a:solidFill>
                        <a:latin typeface="Cambria Math"/>
                      </a:rPr>
                      <m:t>𝒕𝒐</m:t>
                    </m:r>
                    <m:r>
                      <a:rPr lang="en-US" sz="1400" b="1" i="1" smtClean="0">
                        <a:solidFill>
                          <a:schemeClr val="tx1"/>
                        </a:solidFill>
                        <a:latin typeface="Cambria Math"/>
                      </a:rPr>
                      <m:t>: </m:t>
                    </m:r>
                  </m:oMath>
                </a14:m>
                <a:endParaRPr lang="en-US" sz="1600" b="1" i="1" dirty="0" smtClean="0">
                  <a:solidFill>
                    <a:schemeClr val="tx1"/>
                  </a:solidFill>
                  <a:latin typeface="Cambria Math"/>
                </a:endParaRPr>
              </a:p>
              <a:p>
                <a:pPr marL="57150" indent="0">
                  <a:buNone/>
                </a:pPr>
                <a14:m>
                  <m:oMathPara xmlns:m="http://schemas.openxmlformats.org/officeDocument/2006/math">
                    <m:oMathParaPr>
                      <m:jc m:val="centerGroup"/>
                    </m:oMathParaPr>
                    <m:oMath xmlns:m="http://schemas.openxmlformats.org/officeDocument/2006/math">
                      <m:d>
                        <m:dPr>
                          <m:begChr m:val="{"/>
                          <m:endChr m:val=""/>
                          <m:ctrlPr>
                            <a:rPr lang="en-US" sz="1400" b="1" i="1" smtClean="0">
                              <a:solidFill>
                                <a:schemeClr val="tx1"/>
                              </a:solidFill>
                              <a:latin typeface="Cambria Math"/>
                            </a:rPr>
                          </m:ctrlPr>
                        </m:dPr>
                        <m:e>
                          <m:eqArr>
                            <m:eqArrPr>
                              <m:ctrlPr>
                                <a:rPr lang="en-US" sz="1400" b="1" i="1" smtClean="0">
                                  <a:solidFill>
                                    <a:schemeClr val="tx1"/>
                                  </a:solidFill>
                                  <a:latin typeface="Cambria Math"/>
                                </a:rPr>
                              </m:ctrlPr>
                            </m:eqArrPr>
                            <m:e>
                              <m:sSub>
                                <m:sSubPr>
                                  <m:ctrlPr>
                                    <a:rPr lang="en-US" sz="1400" b="1" i="1">
                                      <a:solidFill>
                                        <a:schemeClr val="tx1"/>
                                      </a:solidFill>
                                      <a:latin typeface="Cambria Math"/>
                                    </a:rPr>
                                  </m:ctrlPr>
                                </m:sSubPr>
                                <m:e>
                                  <m:f>
                                    <m:fPr>
                                      <m:ctrlPr>
                                        <a:rPr lang="en-US" sz="1400" b="1" i="1" smtClean="0">
                                          <a:solidFill>
                                            <a:schemeClr val="tx1"/>
                                          </a:solidFill>
                                          <a:latin typeface="Cambria Math"/>
                                        </a:rPr>
                                      </m:ctrlPr>
                                    </m:fPr>
                                    <m:num>
                                      <m:r>
                                        <a:rPr lang="en-US" sz="1400" b="1" i="1" smtClean="0">
                                          <a:solidFill>
                                            <a:schemeClr val="tx1"/>
                                          </a:solidFill>
                                          <a:latin typeface="Cambria Math"/>
                                        </a:rPr>
                                        <m:t>𝟏</m:t>
                                      </m:r>
                                    </m:num>
                                    <m:den>
                                      <m:r>
                                        <a:rPr lang="en-US" sz="1400" b="1" i="1" smtClean="0">
                                          <a:solidFill>
                                            <a:schemeClr val="tx1"/>
                                          </a:solidFill>
                                          <a:latin typeface="Cambria Math"/>
                                        </a:rPr>
                                        <m:t>|</m:t>
                                      </m:r>
                                      <m:r>
                                        <a:rPr lang="en-US" sz="1400" b="1" i="1" smtClean="0">
                                          <a:solidFill>
                                            <a:schemeClr val="tx1"/>
                                          </a:solidFill>
                                          <a:latin typeface="Cambria Math"/>
                                        </a:rPr>
                                        <m:t>𝑼</m:t>
                                      </m:r>
                                      <m:r>
                                        <a:rPr lang="en-US" sz="1400" b="1" i="1" smtClean="0">
                                          <a:solidFill>
                                            <a:schemeClr val="tx1"/>
                                          </a:solidFill>
                                          <a:latin typeface="Cambria Math"/>
                                        </a:rPr>
                                        <m:t>|</m:t>
                                      </m:r>
                                    </m:den>
                                  </m:f>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smtClean="0">
                                      <a:solidFill>
                                        <a:schemeClr val="tx1"/>
                                      </a:solidFill>
                                      <a:latin typeface="Cambria Math"/>
                                    </a:rPr>
                                    <m:t>𝒑𝒐𝒘𝒆𝒓</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smtClean="0">
                                      <a:solidFill>
                                        <a:schemeClr val="tx1"/>
                                      </a:solidFill>
                                      <a:latin typeface="Cambria Math"/>
                                      <a:ea typeface="Cambria Math"/>
                                    </a:rPr>
                                    <m:t>𝒑𝒐𝒘𝒆𝒓</m:t>
                                  </m:r>
                                </m:sub>
                              </m:sSub>
                              <m:r>
                                <m:rPr>
                                  <m:nor/>
                                </m:rPr>
                                <a:rPr lang="en-US" sz="1400" b="1" dirty="0">
                                  <a:solidFill>
                                    <a:schemeClr val="tx1"/>
                                  </a:solidFill>
                                </a:rPr>
                                <m:t>, </m:t>
                              </m:r>
                              <m:r>
                                <m:rPr>
                                  <m:nor/>
                                </m:rPr>
                                <a:rPr lang="en-US" sz="1400" b="1" i="1" dirty="0">
                                  <a:solidFill>
                                    <a:schemeClr val="tx1"/>
                                  </a:solidFill>
                                  <a:latin typeface="Cambria Math"/>
                                </a:rPr>
                                <m:t> </m:t>
                              </m:r>
                            </m:e>
                            <m:e>
                              <m:f>
                                <m:fPr>
                                  <m:ctrlPr>
                                    <a:rPr lang="en-US" sz="1400" b="1" i="1" dirty="0" smtClean="0">
                                      <a:solidFill>
                                        <a:schemeClr val="tx1"/>
                                      </a:solidFill>
                                      <a:latin typeface="Cambria Math"/>
                                    </a:rPr>
                                  </m:ctrlPr>
                                </m:fPr>
                                <m:num>
                                  <m:r>
                                    <a:rPr lang="en-US" sz="1400" b="1" i="1" dirty="0" smtClean="0">
                                      <a:solidFill>
                                        <a:schemeClr val="tx1"/>
                                      </a:solidFill>
                                      <a:latin typeface="Cambria Math"/>
                                    </a:rPr>
                                    <m:t>𝟏</m:t>
                                  </m:r>
                                </m:num>
                                <m:den>
                                  <m:r>
                                    <a:rPr lang="en-US" sz="1400" b="1" i="1" dirty="0" smtClean="0">
                                      <a:solidFill>
                                        <a:schemeClr val="tx1"/>
                                      </a:solidFill>
                                      <a:latin typeface="Cambria Math"/>
                                    </a:rPr>
                                    <m:t>|</m:t>
                                  </m:r>
                                  <m:r>
                                    <a:rPr lang="en-US" sz="1400" b="1" i="1" dirty="0" smtClean="0">
                                      <a:solidFill>
                                        <a:schemeClr val="tx1"/>
                                      </a:solidFill>
                                      <a:latin typeface="Cambria Math"/>
                                    </a:rPr>
                                    <m:t>𝑼</m:t>
                                  </m:r>
                                  <m:r>
                                    <a:rPr lang="en-US" sz="1400" b="1" i="1" dirty="0" smtClean="0">
                                      <a:solidFill>
                                        <a:schemeClr val="tx1"/>
                                      </a:solidFill>
                                      <a:latin typeface="Cambria Math"/>
                                    </a:rPr>
                                    <m:t>|</m:t>
                                  </m:r>
                                </m:den>
                              </m:f>
                              <m:sSub>
                                <m:sSubPr>
                                  <m:ctrlPr>
                                    <a:rPr lang="en-US" sz="1400" b="1" i="1">
                                      <a:solidFill>
                                        <a:schemeClr val="tx1"/>
                                      </a:solidFill>
                                      <a:latin typeface="Cambria Math"/>
                                    </a:rPr>
                                  </m:ctrlPr>
                                </m:sSubPr>
                                <m:e>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a:solidFill>
                                        <a:schemeClr val="tx1"/>
                                      </a:solidFill>
                                      <a:latin typeface="Cambria Math"/>
                                    </a:rPr>
                                    <m:t>𝒑</m:t>
                                  </m:r>
                                  <m:r>
                                    <a:rPr lang="en-US" sz="1400" b="1" i="1" smtClean="0">
                                      <a:solidFill>
                                        <a:schemeClr val="tx1"/>
                                      </a:solidFill>
                                      <a:latin typeface="Cambria Math"/>
                                    </a:rPr>
                                    <m:t>𝒓𝒊𝒄𝒆</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a:solidFill>
                                        <a:schemeClr val="tx1"/>
                                      </a:solidFill>
                                      <a:latin typeface="Cambria Math"/>
                                      <a:ea typeface="Cambria Math"/>
                                    </a:rPr>
                                    <m:t>𝒑𝒓𝒊𝒄𝒆</m:t>
                                  </m:r>
                                </m:sub>
                              </m:sSub>
                              <m:r>
                                <m:rPr>
                                  <m:nor/>
                                </m:rPr>
                                <a:rPr lang="en-US" sz="1400" b="1" dirty="0">
                                  <a:solidFill>
                                    <a:schemeClr val="tx1"/>
                                  </a:solidFill>
                                </a:rPr>
                                <m:t>, </m:t>
                              </m:r>
                              <m:r>
                                <m:rPr>
                                  <m:nor/>
                                </m:rPr>
                                <a:rPr lang="en-US" sz="1400" b="1" i="1" dirty="0">
                                  <a:solidFill>
                                    <a:schemeClr val="tx1"/>
                                  </a:solidFill>
                                  <a:latin typeface="Cambria Math"/>
                                </a:rPr>
                                <m:t> </m:t>
                              </m:r>
                            </m:e>
                            <m:e>
                              <m:f>
                                <m:fPr>
                                  <m:ctrlPr>
                                    <a:rPr lang="en-US" sz="1400" b="1" i="1" dirty="0" smtClean="0">
                                      <a:solidFill>
                                        <a:schemeClr val="tx1"/>
                                      </a:solidFill>
                                      <a:latin typeface="Cambria Math"/>
                                    </a:rPr>
                                  </m:ctrlPr>
                                </m:fPr>
                                <m:num>
                                  <m:r>
                                    <a:rPr lang="en-US" sz="1400" b="1" i="1" dirty="0" smtClean="0">
                                      <a:solidFill>
                                        <a:schemeClr val="tx1"/>
                                      </a:solidFill>
                                      <a:latin typeface="Cambria Math"/>
                                    </a:rPr>
                                    <m:t>𝟏</m:t>
                                  </m:r>
                                </m:num>
                                <m:den>
                                  <m:r>
                                    <a:rPr lang="en-US" sz="1400" b="1" i="1" dirty="0" smtClean="0">
                                      <a:solidFill>
                                        <a:schemeClr val="tx1"/>
                                      </a:solidFill>
                                      <a:latin typeface="Cambria Math"/>
                                    </a:rPr>
                                    <m:t>|</m:t>
                                  </m:r>
                                  <m:r>
                                    <a:rPr lang="en-US" sz="1400" b="1" i="1" dirty="0" smtClean="0">
                                      <a:solidFill>
                                        <a:schemeClr val="tx1"/>
                                      </a:solidFill>
                                      <a:latin typeface="Cambria Math"/>
                                    </a:rPr>
                                    <m:t>𝑼</m:t>
                                  </m:r>
                                  <m:r>
                                    <a:rPr lang="en-US" sz="1400" b="1" i="1" dirty="0" smtClean="0">
                                      <a:solidFill>
                                        <a:schemeClr val="tx1"/>
                                      </a:solidFill>
                                      <a:latin typeface="Cambria Math"/>
                                    </a:rPr>
                                    <m:t>|</m:t>
                                  </m:r>
                                </m:den>
                              </m:f>
                              <m:sSub>
                                <m:sSubPr>
                                  <m:ctrlPr>
                                    <a:rPr lang="en-US" sz="1400" b="1" i="1">
                                      <a:solidFill>
                                        <a:schemeClr val="tx1"/>
                                      </a:solidFill>
                                      <a:latin typeface="Cambria Math"/>
                                    </a:rPr>
                                  </m:ctrlPr>
                                </m:sSubPr>
                                <m:e>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smtClean="0">
                                      <a:solidFill>
                                        <a:schemeClr val="tx1"/>
                                      </a:solidFill>
                                      <a:latin typeface="Cambria Math"/>
                                    </a:rPr>
                                    <m:t>𝒅𝒆𝒍𝒂𝒚</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smtClean="0">
                                      <a:solidFill>
                                        <a:schemeClr val="tx1"/>
                                      </a:solidFill>
                                      <a:latin typeface="Cambria Math"/>
                                      <a:ea typeface="Cambria Math"/>
                                    </a:rPr>
                                    <m:t>𝒅𝒆𝒍𝒂𝒚</m:t>
                                  </m:r>
                                </m:sub>
                              </m:sSub>
                              <m:r>
                                <m:rPr>
                                  <m:nor/>
                                </m:rPr>
                                <a:rPr lang="en-US" sz="1400" b="1" dirty="0">
                                  <a:solidFill>
                                    <a:schemeClr val="tx1"/>
                                  </a:solidFill>
                                </a:rPr>
                                <m:t>, </m:t>
                              </m:r>
                            </m:e>
                            <m:e>
                              <m:r>
                                <a:rPr lang="en-US" sz="1400" b="1" i="1" dirty="0" smtClean="0">
                                  <a:solidFill>
                                    <a:schemeClr val="tx1"/>
                                  </a:solidFill>
                                  <a:latin typeface="Cambria Math"/>
                                  <a:ea typeface="Cambria Math"/>
                                </a:rPr>
                                <m:t>𝜿</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𝑪𝒂𝒑</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𝑳𝒐𝒄𝒂𝒍</m:t>
                              </m:r>
                              <m:r>
                                <a:rPr lang="en-US" sz="1400" b="1" i="1" dirty="0" smtClean="0">
                                  <a:solidFill>
                                    <a:schemeClr val="tx1"/>
                                  </a:solidFill>
                                  <a:latin typeface="Cambria Math"/>
                                  <a:ea typeface="Cambria Math"/>
                                </a:rPr>
                                <m:t>_</m:t>
                              </m:r>
                              <m:r>
                                <a:rPr lang="en-US" sz="1400" b="1" i="1" dirty="0" smtClean="0">
                                  <a:solidFill>
                                    <a:schemeClr val="tx1"/>
                                  </a:solidFill>
                                  <a:latin typeface="Cambria Math"/>
                                  <a:ea typeface="Cambria Math"/>
                                </a:rPr>
                                <m:t>𝑪𝒍𝒐𝒖𝒅𝒔</m:t>
                              </m:r>
                              <m:r>
                                <a:rPr lang="en-US" sz="1400" b="1" i="1" dirty="0" smtClean="0">
                                  <a:solidFill>
                                    <a:schemeClr val="tx1"/>
                                  </a:solidFill>
                                  <a:latin typeface="Cambria Math"/>
                                  <a:ea typeface="Cambria Math"/>
                                </a:rPr>
                                <m:t>)</m:t>
                              </m:r>
                            </m:e>
                            <m:e>
                              <m:r>
                                <a:rPr lang="en-US" sz="1400" b="1" i="1" dirty="0" smtClean="0">
                                  <a:solidFill>
                                    <a:schemeClr val="tx1"/>
                                  </a:solidFill>
                                  <a:latin typeface="Cambria Math"/>
                                  <a:ea typeface="Cambria Math"/>
                                </a:rPr>
                                <m:t>𝜿</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𝑵𝒖𝒎𝒃𝒆𝒓</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𝒐𝒇</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𝒎𝒐𝒃𝒊𝒍𝒆</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𝑼𝒔𝒆𝒓𝒔</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𝒖𝒔𝒊𝒏𝒈</m:t>
                              </m:r>
                              <m:r>
                                <a:rPr lang="en-US" sz="1400" b="1" i="1" dirty="0" smtClean="0">
                                  <a:solidFill>
                                    <a:schemeClr val="tx1"/>
                                  </a:solidFill>
                                  <a:latin typeface="Cambria Math"/>
                                  <a:ea typeface="Cambria Math"/>
                                </a:rPr>
                                <m:t> </m:t>
                              </m:r>
                            </m:e>
                            <m:e>
                              <m:r>
                                <a:rPr lang="en-US" sz="1400" b="1" i="1" dirty="0" smtClean="0">
                                  <a:solidFill>
                                    <a:schemeClr val="tx1"/>
                                  </a:solidFill>
                                  <a:latin typeface="Cambria Math"/>
                                  <a:ea typeface="Cambria Math"/>
                                </a:rPr>
                                <m:t>𝒔𝒆𝒓𝒗𝒊𝒄𝒆𝒔</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𝒐𝒏</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𝒍𝒐𝒄𝒂𝒍</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𝒄𝒍𝒐𝒖𝒅</m:t>
                              </m:r>
                            </m:e>
                            <m:e>
                              <m:r>
                                <a:rPr lang="en-US" sz="1400" b="1" i="1" dirty="0" smtClean="0">
                                  <a:solidFill>
                                    <a:schemeClr val="tx1"/>
                                  </a:solidFill>
                                  <a:latin typeface="Cambria Math"/>
                                  <a:ea typeface="Cambria Math"/>
                                </a:rPr>
                                <m:t>∀ </m:t>
                              </m:r>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𝒌</m:t>
                                  </m:r>
                                </m:sub>
                              </m:sSub>
                              <m:r>
                                <a:rPr lang="en-US" sz="1400" b="1" i="1" dirty="0" smtClean="0">
                                  <a:solidFill>
                                    <a:schemeClr val="tx1"/>
                                  </a:solidFill>
                                  <a:latin typeface="Cambria Math"/>
                                  <a:ea typeface="Cambria Math"/>
                                </a:rPr>
                                <m:t>∈</m:t>
                              </m:r>
                              <m:d>
                                <m:dPr>
                                  <m:begChr m:val="{"/>
                                  <m:endChr m:val="}"/>
                                  <m:ctrlPr>
                                    <a:rPr lang="en-US" sz="1400" b="1" i="1" dirty="0" smtClean="0">
                                      <a:solidFill>
                                        <a:schemeClr val="tx1"/>
                                      </a:solidFill>
                                      <a:latin typeface="Cambria Math"/>
                                      <a:ea typeface="Cambria Math"/>
                                    </a:rPr>
                                  </m:ctrlPr>
                                </m:dPr>
                                <m:e>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𝟏</m:t>
                                      </m:r>
                                    </m:sub>
                                  </m:sSub>
                                  <m:r>
                                    <a:rPr lang="en-US" sz="1400" b="1" i="1" dirty="0" smtClean="0">
                                      <a:solidFill>
                                        <a:schemeClr val="tx1"/>
                                      </a:solidFill>
                                      <a:latin typeface="Cambria Math"/>
                                      <a:ea typeface="Cambria Math"/>
                                    </a:rPr>
                                    <m:t>,…,</m:t>
                                  </m:r>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𝑼</m:t>
                                      </m:r>
                                      <m:r>
                                        <a:rPr lang="en-US" sz="1400" b="1" i="1" dirty="0" smtClean="0">
                                          <a:solidFill>
                                            <a:schemeClr val="tx1"/>
                                          </a:solidFill>
                                          <a:latin typeface="Cambria Math"/>
                                          <a:ea typeface="Cambria Math"/>
                                        </a:rPr>
                                        <m:t>|</m:t>
                                      </m:r>
                                    </m:sub>
                                  </m:sSub>
                                </m:e>
                              </m:d>
                            </m:e>
                            <m:e>
                              <m:r>
                                <m:rPr>
                                  <m:nor/>
                                </m:rPr>
                                <a:rPr lang="en-US" sz="1400" b="1" i="1" dirty="0">
                                  <a:solidFill>
                                    <a:schemeClr val="tx1"/>
                                  </a:solidFill>
                                  <a:latin typeface="Cambria Math"/>
                                </a:rPr>
                                <m:t> </m:t>
                              </m:r>
                            </m:e>
                          </m:eqArr>
                        </m:e>
                      </m:d>
                    </m:oMath>
                  </m:oMathPara>
                </a14:m>
                <a:endParaRPr lang="en-US" sz="1800" b="1" dirty="0" smtClean="0">
                  <a:solidFill>
                    <a:srgbClr val="0070C0"/>
                  </a:solidFill>
                </a:endParaRPr>
              </a:p>
              <a:p>
                <a:pPr indent="-285750"/>
                <a:endParaRPr lang="en-US" sz="1600" b="1" dirty="0" smtClean="0"/>
              </a:p>
              <a:p>
                <a:pPr indent="-285750"/>
                <a:r>
                  <a:rPr lang="en-US" sz="2000" dirty="0" smtClean="0"/>
                  <a:t>In this optimization problem our goal is to </a:t>
                </a:r>
                <a:r>
                  <a:rPr lang="en-US" sz="2000" b="1" dirty="0" smtClean="0">
                    <a:solidFill>
                      <a:srgbClr val="6C5200"/>
                    </a:solidFill>
                  </a:rPr>
                  <a:t>maximize  the minimum saving of power, price and delay of the mobile applications.</a:t>
                </a:r>
                <a:endParaRPr lang="en-US" sz="2000" b="1" dirty="0">
                  <a:solidFill>
                    <a:srgbClr val="6C52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11560" y="1844824"/>
                <a:ext cx="7848872" cy="4752528"/>
              </a:xfrm>
              <a:blipFill rotWithShape="1">
                <a:blip r:embed="rId2" cstate="print"/>
                <a:stretch>
                  <a:fillRect l="-78" t="-15019" b="-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843713" y="6280150"/>
            <a:ext cx="1905000" cy="349250"/>
          </a:xfrm>
        </p:spPr>
        <p:txBody>
          <a:bodyPr/>
          <a:lstStyle/>
          <a:p>
            <a:fld id="{EB60F204-AFC3-485B-B6AB-4A651EB29C6A}" type="slidenum">
              <a:rPr lang="en-US" smtClean="0"/>
              <a:pPr/>
              <a:t>67</a:t>
            </a:fld>
            <a:endParaRPr lang="en-US" dirty="0"/>
          </a:p>
        </p:txBody>
      </p:sp>
      <p:sp>
        <p:nvSpPr>
          <p:cNvPr id="5" name="Right Brace 4"/>
          <p:cNvSpPr/>
          <p:nvPr/>
        </p:nvSpPr>
        <p:spPr bwMode="auto">
          <a:xfrm rot="16200000">
            <a:off x="4293096" y="-1044623"/>
            <a:ext cx="341784" cy="5544616"/>
          </a:xfrm>
          <a:prstGeom prst="rightBrace">
            <a:avLst/>
          </a:prstGeom>
          <a:ln w="28575">
            <a:solidFill>
              <a:srgbClr val="6C520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00"/>
              </a:solidFill>
              <a:effectLst/>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6" name="TextBox 5"/>
              <p:cNvSpPr txBox="1"/>
              <p:nvPr/>
            </p:nvSpPr>
            <p:spPr>
              <a:xfrm>
                <a:off x="3460816" y="1264992"/>
                <a:ext cx="20000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6C5200"/>
                          </a:solidFill>
                          <a:latin typeface="Cambria Math"/>
                        </a:rPr>
                        <m:t>𝑭𝒂𝒊𝒓𝒏𝒆𝒔𝒔</m:t>
                      </m:r>
                      <m:r>
                        <a:rPr lang="en-US" sz="1800" b="1" i="1" smtClean="0">
                          <a:solidFill>
                            <a:srgbClr val="6C5200"/>
                          </a:solidFill>
                          <a:latin typeface="Cambria Math"/>
                        </a:rPr>
                        <m:t> </m:t>
                      </m:r>
                      <m:r>
                        <a:rPr lang="en-US" sz="1800" b="0" i="1" smtClean="0">
                          <a:solidFill>
                            <a:srgbClr val="6C5200"/>
                          </a:solidFill>
                          <a:latin typeface="Cambria Math"/>
                        </a:rPr>
                        <m:t>𝑈𝑡𝑖𝑙𝑖𝑡𝑦</m:t>
                      </m:r>
                    </m:oMath>
                  </m:oMathPara>
                </a14:m>
                <a:endParaRPr lang="en-US" sz="1800" i="1" dirty="0">
                  <a:solidFill>
                    <a:srgbClr val="6C52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3460816" y="1264992"/>
                <a:ext cx="2000035" cy="369332"/>
              </a:xfrm>
              <a:prstGeom prst="rect">
                <a:avLst/>
              </a:prstGeom>
              <a:blipFill rotWithShape="1">
                <a:blip r:embed="rId3" cstate="print"/>
                <a:stretch>
                  <a:fillRect b="-15000"/>
                </a:stretch>
              </a:blipFill>
            </p:spPr>
            <p:txBody>
              <a:bodyPr/>
              <a:lstStyle/>
              <a:p>
                <a:r>
                  <a:rPr lang="en-US">
                    <a:noFill/>
                  </a:rPr>
                  <a:t> </a:t>
                </a:r>
              </a:p>
            </p:txBody>
          </p:sp>
        </mc:Fallback>
      </mc:AlternateContent>
      <p:sp>
        <p:nvSpPr>
          <p:cNvPr id="7" name="Title 1"/>
          <p:cNvSpPr>
            <a:spLocks noGrp="1"/>
          </p:cNvSpPr>
          <p:nvPr>
            <p:ph type="title"/>
          </p:nvPr>
        </p:nvSpPr>
        <p:spPr>
          <a:xfrm>
            <a:off x="395536" y="44624"/>
            <a:ext cx="6480720" cy="1152128"/>
          </a:xfrm>
        </p:spPr>
        <p:txBody>
          <a:bodyPr/>
          <a:lstStyle/>
          <a:p>
            <a:pPr algn="l"/>
            <a:r>
              <a:rPr lang="en-US" sz="3200" b="1" dirty="0" smtClean="0">
                <a:solidFill>
                  <a:srgbClr val="362900"/>
                </a:solidFill>
              </a:rPr>
              <a:t>Optimal Service Allocation for </a:t>
            </a:r>
            <a:br>
              <a:rPr lang="en-US" sz="3200" b="1" dirty="0" smtClean="0">
                <a:solidFill>
                  <a:srgbClr val="362900"/>
                </a:solidFill>
              </a:rPr>
            </a:br>
            <a:r>
              <a:rPr lang="en-US" sz="3200" b="1" dirty="0" smtClean="0">
                <a:solidFill>
                  <a:srgbClr val="D09E00"/>
                </a:solidFill>
                <a:effectLst>
                  <a:outerShdw blurRad="38100" dist="38100" dir="2700000" algn="tl">
                    <a:srgbClr val="000000">
                      <a:alpha val="43137"/>
                    </a:srgbClr>
                  </a:outerShdw>
                </a:effectLst>
              </a:rPr>
              <a:t>Single Mobile User</a:t>
            </a:r>
            <a:endParaRPr lang="en-US" sz="3200" b="1" dirty="0">
              <a:solidFill>
                <a:srgbClr val="D09E00"/>
              </a:solidFill>
              <a:effectLst>
                <a:outerShdw blurRad="38100" dist="38100" dir="2700000" algn="tl">
                  <a:srgbClr val="000000">
                    <a:alpha val="43137"/>
                  </a:srgbClr>
                </a:outerShdw>
              </a:effectLst>
            </a:endParaRPr>
          </a:p>
        </p:txBody>
      </p:sp>
      <p:pic>
        <p:nvPicPr>
          <p:cNvPr id="8"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88121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68</a:t>
            </a:fld>
            <a:endParaRPr lang="es-ES" dirty="0"/>
          </a:p>
        </p:txBody>
      </p:sp>
      <p:graphicFrame>
        <p:nvGraphicFramePr>
          <p:cNvPr id="3" name="Diagram 2"/>
          <p:cNvGraphicFramePr/>
          <p:nvPr>
            <p:extLst>
              <p:ext uri="{D42A27DB-BD31-4B8C-83A1-F6EECF244321}">
                <p14:modId xmlns:p14="http://schemas.microsoft.com/office/powerpoint/2010/main" xmlns="" val="578787063"/>
              </p:ext>
            </p:extLst>
          </p:nvPr>
        </p:nvGraphicFramePr>
        <p:xfrm>
          <a:off x="467544" y="1412776"/>
          <a:ext cx="8064896"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611560" y="4797152"/>
            <a:ext cx="7643192" cy="1128953"/>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000" b="1" i="1" kern="0" dirty="0" err="1" smtClean="0">
                <a:solidFill>
                  <a:srgbClr val="6C5200"/>
                </a:solidFill>
              </a:rPr>
              <a:t>MuSIC</a:t>
            </a:r>
            <a:r>
              <a:rPr lang="en-US" sz="2000" i="1" kern="0" dirty="0">
                <a:solidFill>
                  <a:srgbClr val="6C5200"/>
                </a:solidFill>
              </a:rPr>
              <a:t>:  </a:t>
            </a:r>
            <a:r>
              <a:rPr lang="en-US" sz="2000" b="1" i="1" kern="0" dirty="0" smtClean="0">
                <a:solidFill>
                  <a:srgbClr val="6C5200"/>
                </a:solidFill>
              </a:rPr>
              <a:t>M</a:t>
            </a:r>
            <a:r>
              <a:rPr lang="en-US" sz="2000" i="1" kern="0" dirty="0" smtClean="0">
                <a:solidFill>
                  <a:srgbClr val="6C5200"/>
                </a:solidFill>
              </a:rPr>
              <a:t>obility Aware </a:t>
            </a:r>
            <a:r>
              <a:rPr lang="en-US" sz="2000" b="1" i="1" kern="0" dirty="0">
                <a:solidFill>
                  <a:srgbClr val="6C5200"/>
                </a:solidFill>
              </a:rPr>
              <a:t>S</a:t>
            </a:r>
            <a:r>
              <a:rPr lang="en-US" sz="2000" i="1" kern="0" dirty="0">
                <a:solidFill>
                  <a:srgbClr val="6C5200"/>
                </a:solidFill>
              </a:rPr>
              <a:t>ervice Allocat</a:t>
            </a:r>
            <a:r>
              <a:rPr lang="en-US" sz="2000" b="1" i="1" kern="0" dirty="0">
                <a:solidFill>
                  <a:srgbClr val="6C5200"/>
                </a:solidFill>
              </a:rPr>
              <a:t>I</a:t>
            </a:r>
            <a:r>
              <a:rPr lang="en-US" sz="2000" i="1" kern="0" dirty="0">
                <a:solidFill>
                  <a:srgbClr val="6C5200"/>
                </a:solidFill>
              </a:rPr>
              <a:t>on on </a:t>
            </a:r>
            <a:r>
              <a:rPr lang="en-US" sz="2000" b="1" i="1" kern="0" dirty="0">
                <a:solidFill>
                  <a:srgbClr val="6C5200"/>
                </a:solidFill>
              </a:rPr>
              <a:t>C</a:t>
            </a:r>
            <a:r>
              <a:rPr lang="en-US" sz="2000" i="1" kern="0" dirty="0">
                <a:solidFill>
                  <a:srgbClr val="6C5200"/>
                </a:solidFill>
              </a:rPr>
              <a:t>loud.</a:t>
            </a:r>
          </a:p>
          <a:p>
            <a:r>
              <a:rPr lang="en-US" sz="2000" kern="0" dirty="0" smtClean="0"/>
              <a:t>based-on a </a:t>
            </a:r>
            <a:r>
              <a:rPr lang="en-US" sz="2000" b="1" i="1" kern="0" dirty="0" smtClean="0">
                <a:solidFill>
                  <a:srgbClr val="6C5200"/>
                </a:solidFill>
              </a:rPr>
              <a:t>simulated </a:t>
            </a:r>
            <a:r>
              <a:rPr lang="en-US" sz="2000" b="1" i="1" kern="0" dirty="0">
                <a:solidFill>
                  <a:srgbClr val="6C5200"/>
                </a:solidFill>
              </a:rPr>
              <a:t>annealing </a:t>
            </a:r>
            <a:r>
              <a:rPr lang="en-US" sz="2000" kern="0" dirty="0"/>
              <a:t>approach.</a:t>
            </a:r>
          </a:p>
          <a:p>
            <a:endParaRPr lang="en-US" sz="2000" kern="0" dirty="0" smtClean="0"/>
          </a:p>
          <a:p>
            <a:endParaRPr lang="en-US" kern="0" dirty="0"/>
          </a:p>
        </p:txBody>
      </p:sp>
      <p:pic>
        <p:nvPicPr>
          <p:cNvPr id="4100" name="Picture 4" descr="http://www.alczar.com/moodle/pluginfile.php?file=/5686/course/section/2151/16602455-abstract-word-cloud-for-algorithm-design-with-related-tags-and-terms.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545430" y="10758"/>
            <a:ext cx="1598570" cy="12709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3459953"/>
      </p:ext>
    </p:extLst>
  </p:cSld>
  <p:clrMapOvr>
    <a:masterClrMapping/>
  </p:clrMapOvr>
  <p:transition>
    <p:wedg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69</a:t>
            </a:fld>
            <a:endParaRPr lang="es-ES" dirty="0"/>
          </a:p>
        </p:txBody>
      </p:sp>
      <p:grpSp>
        <p:nvGrpSpPr>
          <p:cNvPr id="24" name="Group 23"/>
          <p:cNvGrpSpPr/>
          <p:nvPr/>
        </p:nvGrpSpPr>
        <p:grpSpPr>
          <a:xfrm>
            <a:off x="616032" y="1412776"/>
            <a:ext cx="7988415" cy="5184576"/>
            <a:chOff x="1447800" y="1600200"/>
            <a:chExt cx="6019800" cy="3482875"/>
          </a:xfrm>
        </p:grpSpPr>
        <p:sp>
          <p:nvSpPr>
            <p:cNvPr id="3" name="Flowchart: Magnetic Disk 2"/>
            <p:cNvSpPr/>
            <p:nvPr/>
          </p:nvSpPr>
          <p:spPr>
            <a:xfrm>
              <a:off x="5225431" y="2819400"/>
              <a:ext cx="1055533" cy="9906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Times New Roman" pitchFamily="18" charset="0"/>
                <a:cs typeface="Times New Roman" pitchFamily="18" charset="0"/>
              </a:endParaRPr>
            </a:p>
            <a:p>
              <a:pPr algn="ctr"/>
              <a:r>
                <a:rPr lang="en-US" sz="1400" b="1" dirty="0" smtClean="0">
                  <a:solidFill>
                    <a:schemeClr val="tx1"/>
                  </a:solidFill>
                  <a:latin typeface="Times New Roman" pitchFamily="18" charset="0"/>
                  <a:cs typeface="Times New Roman" pitchFamily="18" charset="0"/>
                </a:rPr>
                <a:t>QoS-Aware Service DB</a:t>
              </a:r>
            </a:p>
            <a:p>
              <a:pPr algn="ctr"/>
              <a:r>
                <a:rPr lang="en-US" sz="1400" b="1" dirty="0" smtClean="0">
                  <a:solidFill>
                    <a:schemeClr val="tx1"/>
                  </a:solidFill>
                  <a:latin typeface="Times New Roman" pitchFamily="18" charset="0"/>
                  <a:cs typeface="Times New Roman" pitchFamily="18" charset="0"/>
                </a:rPr>
                <a:t>Mobile User Log DB</a:t>
              </a:r>
            </a:p>
          </p:txBody>
        </p:sp>
        <p:sp>
          <p:nvSpPr>
            <p:cNvPr id="4" name="Rectangle 3"/>
            <p:cNvSpPr/>
            <p:nvPr/>
          </p:nvSpPr>
          <p:spPr>
            <a:xfrm>
              <a:off x="3238599" y="4061008"/>
              <a:ext cx="3064980" cy="434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Optimal Service Scheduler</a:t>
              </a:r>
              <a:endParaRPr lang="en-US" sz="1400" b="1" dirty="0">
                <a:solidFill>
                  <a:schemeClr val="tx1"/>
                </a:solidFill>
                <a:latin typeface="Times New Roman" pitchFamily="18" charset="0"/>
                <a:cs typeface="Times New Roman" pitchFamily="18" charset="0"/>
              </a:endParaRPr>
            </a:p>
          </p:txBody>
        </p:sp>
        <p:sp>
          <p:nvSpPr>
            <p:cNvPr id="5" name="Rectangle 4"/>
            <p:cNvSpPr/>
            <p:nvPr/>
          </p:nvSpPr>
          <p:spPr>
            <a:xfrm>
              <a:off x="2667000" y="2209800"/>
              <a:ext cx="3810000" cy="259079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itchFamily="18" charset="0"/>
                <a:cs typeface="Times New Roman" pitchFamily="18" charset="0"/>
              </a:endParaRPr>
            </a:p>
          </p:txBody>
        </p:sp>
        <p:sp>
          <p:nvSpPr>
            <p:cNvPr id="6" name="Rectangle 5"/>
            <p:cNvSpPr/>
            <p:nvPr/>
          </p:nvSpPr>
          <p:spPr>
            <a:xfrm>
              <a:off x="5358380" y="1600200"/>
              <a:ext cx="210922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Cloud Service Registry</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1447800" y="2209800"/>
              <a:ext cx="990599" cy="2590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Mobile Client</a:t>
              </a:r>
              <a:endParaRPr lang="en-US" sz="1400" b="1" dirty="0">
                <a:solidFill>
                  <a:schemeClr val="tx1"/>
                </a:solidFill>
                <a:latin typeface="Times New Roman" pitchFamily="18" charset="0"/>
                <a:cs typeface="Times New Roman" pitchFamily="18" charset="0"/>
              </a:endParaRPr>
            </a:p>
          </p:txBody>
        </p:sp>
        <p:cxnSp>
          <p:nvCxnSpPr>
            <p:cNvPr id="8" name="Straight Arrow Connector 7"/>
            <p:cNvCxnSpPr/>
            <p:nvPr/>
          </p:nvCxnSpPr>
          <p:spPr>
            <a:xfrm>
              <a:off x="2438399" y="4711260"/>
              <a:ext cx="4191001"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3" idx="1"/>
            </p:cNvCxnSpPr>
            <p:nvPr/>
          </p:nvCxnSpPr>
          <p:spPr>
            <a:xfrm>
              <a:off x="5753197" y="2514600"/>
              <a:ext cx="1" cy="3048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3" idx="3"/>
            </p:cNvCxnSpPr>
            <p:nvPr/>
          </p:nvCxnSpPr>
          <p:spPr>
            <a:xfrm>
              <a:off x="5753198" y="3810000"/>
              <a:ext cx="0" cy="2510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rot="16200000">
              <a:off x="1798796" y="3390661"/>
              <a:ext cx="211740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Web Service  Interface</a:t>
              </a:r>
              <a:endParaRPr lang="en-US" sz="1400" b="1" dirty="0">
                <a:solidFill>
                  <a:schemeClr val="tx1"/>
                </a:solidFill>
                <a:latin typeface="Times New Roman" pitchFamily="18" charset="0"/>
                <a:cs typeface="Times New Roman" pitchFamily="18" charset="0"/>
              </a:endParaRPr>
            </a:p>
          </p:txBody>
        </p:sp>
        <p:sp>
          <p:nvSpPr>
            <p:cNvPr id="12" name="TextBox 11"/>
            <p:cNvSpPr txBox="1"/>
            <p:nvPr/>
          </p:nvSpPr>
          <p:spPr>
            <a:xfrm>
              <a:off x="3685160" y="4813525"/>
              <a:ext cx="2037711" cy="269550"/>
            </a:xfrm>
            <a:prstGeom prst="rect">
              <a:avLst/>
            </a:prstGeom>
            <a:noFill/>
          </p:spPr>
          <p:txBody>
            <a:bodyPr wrap="none" rtlCol="0">
              <a:spAutoFit/>
            </a:bodyPr>
            <a:lstStyle/>
            <a:p>
              <a:r>
                <a:rPr lang="en-US" b="1" dirty="0" smtClean="0">
                  <a:latin typeface="Times New Roman" pitchFamily="18" charset="0"/>
                  <a:cs typeface="Times New Roman" pitchFamily="18" charset="0"/>
                </a:rPr>
                <a:t>MAPCloud Middleware</a:t>
              </a:r>
              <a:endParaRPr lang="en-US" b="1" dirty="0">
                <a:latin typeface="Times New Roman" pitchFamily="18" charset="0"/>
                <a:cs typeface="Times New Roman" pitchFamily="18" charset="0"/>
              </a:endParaRPr>
            </a:p>
          </p:txBody>
        </p:sp>
        <p:sp>
          <p:nvSpPr>
            <p:cNvPr id="13" name="Rectangle 12"/>
            <p:cNvSpPr/>
            <p:nvPr/>
          </p:nvSpPr>
          <p:spPr>
            <a:xfrm>
              <a:off x="1502980" y="2286000"/>
              <a:ext cx="872359"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Runtime</a:t>
              </a:r>
              <a:endParaRPr lang="en-US" sz="1400" b="1" dirty="0">
                <a:solidFill>
                  <a:schemeClr val="tx1"/>
                </a:solidFill>
                <a:latin typeface="Times New Roman" pitchFamily="18" charset="0"/>
                <a:cs typeface="Times New Roman" pitchFamily="18" charset="0"/>
              </a:endParaRPr>
            </a:p>
          </p:txBody>
        </p:sp>
        <p:sp>
          <p:nvSpPr>
            <p:cNvPr id="14" name="Rectangle 13"/>
            <p:cNvSpPr/>
            <p:nvPr/>
          </p:nvSpPr>
          <p:spPr>
            <a:xfrm>
              <a:off x="6629400" y="2209800"/>
              <a:ext cx="838200" cy="2609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Local and Public Cloud Pool</a:t>
              </a:r>
              <a:endParaRPr lang="en-US" sz="1400" b="1" dirty="0">
                <a:solidFill>
                  <a:schemeClr val="tx1"/>
                </a:solidFill>
                <a:latin typeface="Times New Roman" pitchFamily="18" charset="0"/>
                <a:cs typeface="Times New Roman" pitchFamily="18" charset="0"/>
              </a:endParaRPr>
            </a:p>
          </p:txBody>
        </p:sp>
        <p:cxnSp>
          <p:nvCxnSpPr>
            <p:cNvPr id="15" name="Straight Arrow Connector 14"/>
            <p:cNvCxnSpPr>
              <a:stCxn id="7" idx="3"/>
              <a:endCxn id="11" idx="0"/>
            </p:cNvCxnSpPr>
            <p:nvPr/>
          </p:nvCxnSpPr>
          <p:spPr>
            <a:xfrm flipV="1">
              <a:off x="2438399" y="3504961"/>
              <a:ext cx="304801" cy="2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3259620" y="3191118"/>
              <a:ext cx="1389106"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LTW Engine</a:t>
              </a:r>
              <a:endParaRPr lang="en-US" sz="1400" b="1" dirty="0">
                <a:solidFill>
                  <a:schemeClr val="tx1"/>
                </a:solidFill>
                <a:latin typeface="Times New Roman" pitchFamily="18" charset="0"/>
                <a:cs typeface="Times New Roman" pitchFamily="18" charset="0"/>
              </a:endParaRPr>
            </a:p>
          </p:txBody>
        </p:sp>
        <p:cxnSp>
          <p:nvCxnSpPr>
            <p:cNvPr id="17" name="Straight Arrow Connector 16"/>
            <p:cNvCxnSpPr/>
            <p:nvPr/>
          </p:nvCxnSpPr>
          <p:spPr>
            <a:xfrm>
              <a:off x="2971800" y="3118228"/>
              <a:ext cx="2253631"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6" idx="3"/>
            </p:cNvCxnSpPr>
            <p:nvPr/>
          </p:nvCxnSpPr>
          <p:spPr>
            <a:xfrm>
              <a:off x="4648726" y="3495918"/>
              <a:ext cx="57670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6" idx="2"/>
            </p:cNvCxnSpPr>
            <p:nvPr/>
          </p:nvCxnSpPr>
          <p:spPr>
            <a:xfrm>
              <a:off x="3954173" y="3800718"/>
              <a:ext cx="0" cy="26029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4299676" y="2286000"/>
              <a:ext cx="211740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itchFamily="18" charset="0"/>
                  <a:cs typeface="Times New Roman" pitchFamily="18" charset="0"/>
                </a:rPr>
                <a:t>MAPCloud  Web Service  Interface</a:t>
              </a:r>
              <a:endParaRPr lang="en-US" sz="1200" b="1" dirty="0">
                <a:solidFill>
                  <a:schemeClr val="tx1"/>
                </a:solidFill>
                <a:latin typeface="Times New Roman" pitchFamily="18" charset="0"/>
                <a:cs typeface="Times New Roman" pitchFamily="18" charset="0"/>
              </a:endParaRPr>
            </a:p>
          </p:txBody>
        </p:sp>
        <p:cxnSp>
          <p:nvCxnSpPr>
            <p:cNvPr id="21" name="Straight Arrow Connector 20"/>
            <p:cNvCxnSpPr>
              <a:stCxn id="4" idx="2"/>
            </p:cNvCxnSpPr>
            <p:nvPr/>
          </p:nvCxnSpPr>
          <p:spPr>
            <a:xfrm>
              <a:off x="4771089" y="4495800"/>
              <a:ext cx="0" cy="21546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endCxn id="14" idx="0"/>
            </p:cNvCxnSpPr>
            <p:nvPr/>
          </p:nvCxnSpPr>
          <p:spPr>
            <a:xfrm>
              <a:off x="7048500" y="1981200"/>
              <a:ext cx="0" cy="2286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102294" y="1981200"/>
              <a:ext cx="0" cy="3048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683568" y="188640"/>
            <a:ext cx="4760406" cy="1077218"/>
          </a:xfrm>
          <a:prstGeom prst="rect">
            <a:avLst/>
          </a:prstGeom>
          <a:noFill/>
        </p:spPr>
        <p:txBody>
          <a:bodyPr wrap="none" rtlCol="0">
            <a:spAutoFit/>
          </a:bodyPr>
          <a:lstStyle/>
          <a:p>
            <a:r>
              <a:rPr lang="en-US" sz="3200" b="1" dirty="0" smtClean="0">
                <a:latin typeface="Constantia" pitchFamily="18" charset="0"/>
                <a:cs typeface="Arial" pitchFamily="34" charset="0"/>
              </a:rPr>
              <a:t>MAPCloud Middleware </a:t>
            </a:r>
          </a:p>
          <a:p>
            <a:r>
              <a:rPr lang="en-US" sz="3200" b="1" dirty="0" smtClean="0">
                <a:latin typeface="Constantia" pitchFamily="18" charset="0"/>
                <a:cs typeface="Arial" pitchFamily="34" charset="0"/>
              </a:rPr>
              <a:t>Architecture</a:t>
            </a:r>
          </a:p>
        </p:txBody>
      </p:sp>
      <p:pic>
        <p:nvPicPr>
          <p:cNvPr id="26" name="Picture 2" descr="http://www.device-management-software.com/IMG/Image/produits/img_Pg_MT.jpg"/>
          <p:cNvPicPr preferRelativeResize="0">
            <a:picLocks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812360" y="6021"/>
            <a:ext cx="1331640" cy="1280160"/>
          </a:xfrm>
          <a:prstGeom prst="rect">
            <a:avLst/>
          </a:prstGeom>
          <a:solidFill>
            <a:schemeClr val="lt1">
              <a:hueOff val="0"/>
              <a:satOff val="0"/>
              <a:lumOff val="0"/>
            </a:schemeClr>
          </a:solidFill>
          <a:extLst/>
        </p:spPr>
      </p:pic>
    </p:spTree>
    <p:extLst>
      <p:ext uri="{BB962C8B-B14F-4D97-AF65-F5344CB8AC3E}">
        <p14:creationId xmlns:p14="http://schemas.microsoft.com/office/powerpoint/2010/main" xmlns="" val="110248323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05725" cy="4191000"/>
          </a:xfrm>
        </p:spPr>
        <p:txBody>
          <a:bodyPr/>
          <a:lstStyle/>
          <a:p>
            <a:r>
              <a:rPr lang="en-US" b="1" i="1" dirty="0" smtClean="0">
                <a:solidFill>
                  <a:srgbClr val="FF0000"/>
                </a:solidFill>
              </a:rPr>
              <a:t>Cloud Infrastructure as a Service (IaaS): </a:t>
            </a:r>
          </a:p>
          <a:p>
            <a:pPr lvl="1"/>
            <a:r>
              <a:rPr lang="en-US" dirty="0" smtClean="0"/>
              <a:t>The capability provided to the consumer is to provision processing, storage, networks, and other fundamental computing resources.</a:t>
            </a:r>
          </a:p>
          <a:p>
            <a:pPr lvl="1"/>
            <a:r>
              <a:rPr lang="en-US" dirty="0" smtClean="0"/>
              <a:t> The consumer is able to deploy and run arbitrary software, which can include operating systems and applications. </a:t>
            </a:r>
          </a:p>
          <a:p>
            <a:pPr lvl="1"/>
            <a:r>
              <a:rPr lang="en-US" dirty="0" smtClean="0"/>
              <a:t>The consumer does not manage or control the underlying cloud infrastructure but has control over operating systems, storage, deployed applications, and possibly limited control of select networking components (e.g., host firewalls).</a:t>
            </a:r>
          </a:p>
          <a:p>
            <a:pPr lvl="1"/>
            <a:r>
              <a:rPr lang="en-US" b="1" i="1" dirty="0" smtClean="0">
                <a:solidFill>
                  <a:srgbClr val="FF0000"/>
                </a:solidFill>
              </a:rPr>
              <a:t>Examples: Amazon EC2, GoGrid, iland, Rackspace Cloud Servers, ReliaCloud.</a:t>
            </a:r>
            <a:endParaRPr lang="fa-IR" b="1" i="1" dirty="0">
              <a:solidFill>
                <a:srgbClr val="FF0000"/>
              </a:solidFill>
            </a:endParaRPr>
          </a:p>
        </p:txBody>
      </p:sp>
      <p:sp>
        <p:nvSpPr>
          <p:cNvPr id="4" name="Slide Number Placeholder 3"/>
          <p:cNvSpPr>
            <a:spLocks noGrp="1"/>
          </p:cNvSpPr>
          <p:nvPr>
            <p:ph type="sldNum" sz="quarter" idx="12"/>
          </p:nvPr>
        </p:nvSpPr>
        <p:spPr/>
        <p:txBody>
          <a:bodyPr/>
          <a:lstStyle/>
          <a:p>
            <a:fld id="{EB60F204-AFC3-485B-B6AB-4A651EB29C6A}" type="slidenum">
              <a:rPr lang="en-US" smtClean="0"/>
              <a:pPr/>
              <a:t>7</a:t>
            </a:fld>
            <a:endParaRPr lang="en-US" dirty="0"/>
          </a:p>
        </p:txBody>
      </p:sp>
      <p:sp>
        <p:nvSpPr>
          <p:cNvPr id="5"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M</a:t>
            </a:r>
            <a:r>
              <a:rPr lang="en-US" sz="1800" dirty="0" smtClean="0"/>
              <a:t>. </a:t>
            </a:r>
            <a:r>
              <a:rPr lang="en-US" sz="1800" dirty="0" err="1" smtClean="0"/>
              <a:t>Satyanarayanan</a:t>
            </a:r>
            <a:r>
              <a:rPr lang="en-US" sz="1800" dirty="0" smtClean="0"/>
              <a:t>, P. </a:t>
            </a:r>
            <a:r>
              <a:rPr lang="en-US" sz="1800" dirty="0" err="1" smtClean="0"/>
              <a:t>Bahl</a:t>
            </a:r>
            <a:r>
              <a:rPr lang="en-US" sz="1800" dirty="0" smtClean="0"/>
              <a:t>, R. </a:t>
            </a:r>
            <a:r>
              <a:rPr lang="en-US" sz="1800" dirty="0" err="1" smtClean="0"/>
              <a:t>Cáceres</a:t>
            </a:r>
            <a:r>
              <a:rPr lang="en-US" sz="1800" dirty="0" smtClean="0"/>
              <a:t>, N. Davies " </a:t>
            </a:r>
            <a:r>
              <a:rPr lang="en-US" sz="1800" b="1" dirty="0" smtClean="0"/>
              <a:t>The Case for VM-Based Cloudlets in Mobile </a:t>
            </a:r>
            <a:r>
              <a:rPr lang="en-US" sz="1800" b="1" dirty="0" err="1" smtClean="0"/>
              <a:t>Computing</a:t>
            </a:r>
            <a:r>
              <a:rPr lang="en-US" sz="1800" dirty="0" err="1" smtClean="0"/>
              <a:t>",PerCom</a:t>
            </a:r>
            <a:r>
              <a:rPr lang="en-US" sz="1800" dirty="0" smtClean="0"/>
              <a:t> 2009</a:t>
            </a:r>
            <a:r>
              <a:rPr lang="en-US" sz="1800" dirty="0" smtClean="0"/>
              <a:t>.</a:t>
            </a:r>
          </a:p>
          <a:p>
            <a:r>
              <a:rPr lang="en-US" sz="1800" b="1" dirty="0" smtClean="0"/>
              <a:t>M. Reza </a:t>
            </a:r>
            <a:r>
              <a:rPr lang="en-US" sz="1800" b="1" dirty="0" err="1" smtClean="0"/>
              <a:t>Rahimi</a:t>
            </a:r>
            <a:r>
              <a:rPr lang="en-US" sz="1800" dirty="0" smtClean="0"/>
              <a:t>, </a:t>
            </a:r>
            <a:r>
              <a:rPr lang="en-US" sz="1800" dirty="0" err="1" smtClean="0"/>
              <a:t>Jian</a:t>
            </a:r>
            <a:r>
              <a:rPr lang="en-US" sz="1800" dirty="0" smtClean="0"/>
              <a:t> </a:t>
            </a:r>
            <a:r>
              <a:rPr lang="en-US" sz="1800" dirty="0" err="1" smtClean="0"/>
              <a:t>Ren</a:t>
            </a:r>
            <a:r>
              <a:rPr lang="en-US" sz="1800" dirty="0" smtClean="0"/>
              <a:t>, Chi Harold Liu, </a:t>
            </a:r>
            <a:r>
              <a:rPr lang="en-US" sz="1800" dirty="0" err="1" smtClean="0"/>
              <a:t>Athanasios</a:t>
            </a:r>
            <a:r>
              <a:rPr lang="en-US" sz="1800" dirty="0" smtClean="0"/>
              <a:t> V. </a:t>
            </a:r>
            <a:r>
              <a:rPr lang="en-US" sz="1800" dirty="0" err="1" smtClean="0"/>
              <a:t>Vasilakos</a:t>
            </a:r>
            <a:r>
              <a:rPr lang="en-US" sz="1800" dirty="0" smtClean="0"/>
              <a:t>, and </a:t>
            </a:r>
            <a:r>
              <a:rPr lang="en-US" sz="1800" dirty="0" err="1" smtClean="0"/>
              <a:t>Nalini</a:t>
            </a:r>
            <a:r>
              <a:rPr lang="en-US" sz="1800" dirty="0" smtClean="0"/>
              <a:t> </a:t>
            </a:r>
            <a:r>
              <a:rPr lang="en-US" sz="1800" dirty="0" err="1" smtClean="0"/>
              <a:t>Venkatasubramanian</a:t>
            </a:r>
            <a:r>
              <a:rPr lang="en-US" sz="1800" dirty="0" smtClean="0"/>
              <a:t>, "</a:t>
            </a:r>
            <a:r>
              <a:rPr lang="en-US" sz="1800" b="1" dirty="0" smtClean="0"/>
              <a:t>Mobile Cloud Computing: A Survey, State of Art and Future Directions</a:t>
            </a:r>
            <a:r>
              <a:rPr lang="en-US" sz="1800" dirty="0" smtClean="0"/>
              <a:t>", in ACM/Springer Mobile Application and Networks (MONET), Special Issue on Mobile Cloud Computing, Nov. 2013</a:t>
            </a:r>
            <a:r>
              <a:rPr lang="en-US" sz="1800" dirty="0" smtClean="0"/>
              <a:t>.</a:t>
            </a:r>
          </a:p>
          <a:p>
            <a:r>
              <a:rPr lang="en-US" sz="1800" b="1" dirty="0" smtClean="0"/>
              <a:t>Reza </a:t>
            </a:r>
            <a:r>
              <a:rPr lang="en-US" sz="1800" b="1" dirty="0" err="1" smtClean="0"/>
              <a:t>Rahimi</a:t>
            </a:r>
            <a:r>
              <a:rPr lang="en-US" sz="1800" dirty="0" smtClean="0"/>
              <a:t>, </a:t>
            </a:r>
            <a:r>
              <a:rPr lang="en-US" sz="1800" dirty="0" err="1" smtClean="0"/>
              <a:t>Nalini</a:t>
            </a:r>
            <a:r>
              <a:rPr lang="en-US" sz="1800" dirty="0" smtClean="0"/>
              <a:t> </a:t>
            </a:r>
            <a:r>
              <a:rPr lang="en-US" sz="1800" dirty="0" err="1" smtClean="0"/>
              <a:t>Venkatasubramanian</a:t>
            </a:r>
            <a:r>
              <a:rPr lang="en-US" sz="1800" dirty="0" smtClean="0"/>
              <a:t>, </a:t>
            </a:r>
            <a:r>
              <a:rPr lang="en-US" sz="1800" dirty="0" err="1" smtClean="0"/>
              <a:t>Athanasios</a:t>
            </a:r>
            <a:r>
              <a:rPr lang="en-US" sz="1800" dirty="0" smtClean="0"/>
              <a:t> </a:t>
            </a:r>
            <a:r>
              <a:rPr lang="en-US" sz="1800" dirty="0" err="1" smtClean="0"/>
              <a:t>Vasilakos</a:t>
            </a:r>
            <a:r>
              <a:rPr lang="en-US" sz="1800" dirty="0" smtClean="0"/>
              <a:t>, "</a:t>
            </a:r>
            <a:r>
              <a:rPr lang="en-US" sz="1800" b="1" dirty="0" err="1" smtClean="0"/>
              <a:t>MuSIC</a:t>
            </a:r>
            <a:r>
              <a:rPr lang="en-US" sz="1800" b="1" dirty="0" smtClean="0"/>
              <a:t>: On Mobility-Aware Optimal Service Allocation in Mobile Cloud Computing</a:t>
            </a:r>
            <a:r>
              <a:rPr lang="en-US" sz="1800" dirty="0" smtClean="0"/>
              <a:t>", In the IEEE 6th International Conference on Cloud Computing, (Cloud 2013), Silicon Valley, CA, USA, July 2013</a:t>
            </a:r>
            <a:endParaRPr lang="en-US" sz="1800" dirty="0" smtClean="0"/>
          </a:p>
          <a:p>
            <a:endParaRPr lang="en-US" sz="18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70</a:t>
            </a:fld>
            <a:endParaRPr lang="en-US" dirty="0"/>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24px-Cloud_Computing_Stack.svg.png"/>
          <p:cNvPicPr>
            <a:picLocks noGrp="1" noChangeAspect="1"/>
          </p:cNvPicPr>
          <p:nvPr>
            <p:ph idx="1"/>
          </p:nvPr>
        </p:nvPicPr>
        <p:blipFill>
          <a:blip r:embed="rId2" cstate="print"/>
          <a:stretch>
            <a:fillRect/>
          </a:stretch>
        </p:blipFill>
        <p:spPr>
          <a:xfrm>
            <a:off x="3124200" y="1123950"/>
            <a:ext cx="3465510" cy="4895850"/>
          </a:xfrm>
        </p:spPr>
      </p:pic>
      <p:sp>
        <p:nvSpPr>
          <p:cNvPr id="5" name="TextBox 4"/>
          <p:cNvSpPr txBox="1"/>
          <p:nvPr/>
        </p:nvSpPr>
        <p:spPr>
          <a:xfrm>
            <a:off x="1447800" y="6019800"/>
            <a:ext cx="6966267" cy="276999"/>
          </a:xfrm>
          <a:prstGeom prst="rect">
            <a:avLst/>
          </a:prstGeom>
          <a:noFill/>
        </p:spPr>
        <p:txBody>
          <a:bodyPr wrap="none" rtlCol="1">
            <a:spAutoFit/>
          </a:bodyPr>
          <a:lstStyle/>
          <a:p>
            <a:r>
              <a:rPr lang="en-US" sz="1200" b="1" dirty="0" smtClean="0"/>
              <a:t>Service Model at a glance: Picture From http://en.wikipedia.org/wiki/File:Cloud_Computing_Stack.svg</a:t>
            </a:r>
            <a:endParaRPr lang="fa-IR" sz="1200" b="1" dirty="0"/>
          </a:p>
        </p:txBody>
      </p:sp>
      <p:sp>
        <p:nvSpPr>
          <p:cNvPr id="6" name="Slide Number Placeholder 5"/>
          <p:cNvSpPr>
            <a:spLocks noGrp="1"/>
          </p:cNvSpPr>
          <p:nvPr>
            <p:ph type="sldNum" sz="quarter" idx="12"/>
          </p:nvPr>
        </p:nvSpPr>
        <p:spPr/>
        <p:txBody>
          <a:bodyPr/>
          <a:lstStyle/>
          <a:p>
            <a:fld id="{EB60F204-AFC3-485B-B6AB-4A651EB29C6A}" type="slidenum">
              <a:rPr lang="en-US" smtClean="0"/>
              <a:pPr/>
              <a:t>8</a:t>
            </a:fld>
            <a:endParaRPr lang="en-US" dirty="0"/>
          </a:p>
        </p:txBody>
      </p:sp>
      <p:sp>
        <p:nvSpPr>
          <p:cNvPr id="7"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80960" y="2903345"/>
            <a:ext cx="8228160" cy="1144921"/>
          </a:xfrm>
          <a:ln/>
        </p:spPr>
        <p:txBody>
          <a:bodyPr/>
          <a:lstStyle/>
          <a:p>
            <a:pPr>
              <a:lnSpc>
                <a:spcPct val="102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300" dirty="0">
                <a:solidFill>
                  <a:srgbClr val="000000"/>
                </a:solidFill>
                <a:effectLst>
                  <a:outerShdw blurRad="38100" dist="38100" dir="2700000" algn="tl">
                    <a:srgbClr val="C0C0C0"/>
                  </a:outerShdw>
                </a:effectLst>
              </a:rPr>
              <a:t>Deployment Models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018371">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Schoolbook"/>
        <a:ea typeface=""/>
        <a:cs typeface="Times New Roman"/>
      </a:majorFont>
      <a:minorFont>
        <a:latin typeface="Century Schoolbook"/>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10" ma:contentTypeDescription="Create a new document." ma:contentTypeScope="" ma:versionID="7ead2f7fa19c4fd08234fc36fd9b2aae">
  <xsd:schema xmlns:xsd="http://www.w3.org/2001/XMLSchema" xmlns:xs="http://www.w3.org/2001/XMLSchema" xmlns:p="http://schemas.microsoft.com/office/2006/metadata/properties" xmlns:ns2="3e71e501-9981-4f71-8744-f09f5c3dbf6f" xmlns:ns3="e57fd881-db3f-40e7-93b8-70a16e341b2c" targetNamespace="http://schemas.microsoft.com/office/2006/metadata/properties" ma:root="true" ma:fieldsID="36fe366fc502e28be1476895fa622739" ns2:_="" ns3:_="">
    <xsd:import namespace="3e71e501-9981-4f71-8744-f09f5c3dbf6f"/>
    <xsd:import namespace="e57fd881-db3f-40e7-93b8-70a16e341b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7fd881-db3f-40e7-93b8-70a16e341b2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84BCDE-3135-4DA4-A85F-1DCC418C7527}"/>
</file>

<file path=customXml/itemProps2.xml><?xml version="1.0" encoding="utf-8"?>
<ds:datastoreItem xmlns:ds="http://schemas.openxmlformats.org/officeDocument/2006/customXml" ds:itemID="{CF81A067-7F91-4312-871F-109BF937821A}"/>
</file>

<file path=customXml/itemProps3.xml><?xml version="1.0" encoding="utf-8"?>
<ds:datastoreItem xmlns:ds="http://schemas.openxmlformats.org/officeDocument/2006/customXml" ds:itemID="{0762F71C-16CD-4D46-AC86-AD25C4E3E6FF}"/>
</file>

<file path=docProps/app.xml><?xml version="1.0" encoding="utf-8"?>
<Properties xmlns="http://schemas.openxmlformats.org/officeDocument/2006/extended-properties" xmlns:vt="http://schemas.openxmlformats.org/officeDocument/2006/docPropsVTypes">
  <Template>01018371</Template>
  <TotalTime>13147</TotalTime>
  <Words>3546</Words>
  <Application>Microsoft Office PowerPoint</Application>
  <PresentationFormat>On-screen Show (4:3)</PresentationFormat>
  <Paragraphs>583</Paragraphs>
  <Slides>70</Slides>
  <Notes>24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01018371</vt:lpstr>
      <vt:lpstr>Cloud  Computing</vt:lpstr>
      <vt:lpstr>What is Cloud Computing?</vt:lpstr>
      <vt:lpstr>Essential Characteristics</vt:lpstr>
      <vt:lpstr>Essential Characteristics (cont.)</vt:lpstr>
      <vt:lpstr>Service Models</vt:lpstr>
      <vt:lpstr> Service Models (cont.)</vt:lpstr>
      <vt:lpstr> Service Models (cont.)</vt:lpstr>
      <vt:lpstr> Service Models (cont.)</vt:lpstr>
      <vt:lpstr>Deployment Models</vt:lpstr>
      <vt:lpstr>Slide 10</vt:lpstr>
      <vt:lpstr>Slide 11</vt:lpstr>
      <vt:lpstr>Slide 12</vt:lpstr>
      <vt:lpstr>Advantages of Cloud Computing</vt:lpstr>
      <vt:lpstr>Infrastructure as a Service (IaaS) Amazon EC2</vt:lpstr>
      <vt:lpstr>What is Infrastructure as a Service ?</vt:lpstr>
      <vt:lpstr>Highlights of IaaS</vt:lpstr>
      <vt:lpstr>What is EC2 ?</vt:lpstr>
      <vt:lpstr>Slide 18</vt:lpstr>
      <vt:lpstr>EC2 Concepts</vt:lpstr>
      <vt:lpstr>Amazon Machine Images (AMI)</vt:lpstr>
      <vt:lpstr>AMI and Instance</vt:lpstr>
      <vt:lpstr>Slide 22</vt:lpstr>
      <vt:lpstr>Region and Zones</vt:lpstr>
      <vt:lpstr>Storage</vt:lpstr>
      <vt:lpstr>Elastic Block Store(EBS) volume</vt:lpstr>
      <vt:lpstr>Amazon S3</vt:lpstr>
      <vt:lpstr>Amazon SimpleDB</vt:lpstr>
      <vt:lpstr>Networking and Security</vt:lpstr>
      <vt:lpstr>Monitoring, Auto Scaling, and Load Balancing</vt:lpstr>
      <vt:lpstr>How to access EC2</vt:lpstr>
      <vt:lpstr>AWS Management Console</vt:lpstr>
      <vt:lpstr>Slide 32</vt:lpstr>
      <vt:lpstr>References</vt:lpstr>
      <vt:lpstr>Hadoop, a distributed framework for Big Data</vt:lpstr>
      <vt:lpstr>Introduction</vt:lpstr>
      <vt:lpstr>What is Hadoop?</vt:lpstr>
      <vt:lpstr>Search engines in 1990s</vt:lpstr>
      <vt:lpstr>Google search engines</vt:lpstr>
      <vt:lpstr>Hadoop’s Developers</vt:lpstr>
      <vt:lpstr>Google Origins</vt:lpstr>
      <vt:lpstr>Some Hadoop Milestones </vt:lpstr>
      <vt:lpstr>What is Hadoop?</vt:lpstr>
      <vt:lpstr>Hadoop Framework Tools</vt:lpstr>
      <vt:lpstr>Hadoop MapReduce Engine</vt:lpstr>
      <vt:lpstr>Hadoop’s Architecture: MapReduce Engine</vt:lpstr>
      <vt:lpstr>Hadoop’s  MapReduce Architecture</vt:lpstr>
      <vt:lpstr>Hadoop’s Architecture</vt:lpstr>
      <vt:lpstr>Hadoop Distributed FileSystem</vt:lpstr>
      <vt:lpstr>HDFS</vt:lpstr>
      <vt:lpstr>HDFS</vt:lpstr>
      <vt:lpstr>HDFS  Replication</vt:lpstr>
      <vt:lpstr>Hadoop Usage</vt:lpstr>
      <vt:lpstr>Hadoop Usage</vt:lpstr>
      <vt:lpstr>Hadoop  Usage: Facebook Messages</vt:lpstr>
      <vt:lpstr>Hadoop Usage: Facebook Messages</vt:lpstr>
      <vt:lpstr>Hadoop Usage: Facebook Messages</vt:lpstr>
      <vt:lpstr>Hadoop Usage: Facebook Messages</vt:lpstr>
      <vt:lpstr>Slide 58</vt:lpstr>
      <vt:lpstr>Slide 59</vt:lpstr>
      <vt:lpstr>2-Tier Cloud Architecture</vt:lpstr>
      <vt:lpstr>Slide 61</vt:lpstr>
      <vt:lpstr>Slide 62</vt:lpstr>
      <vt:lpstr>Modeling Mobile Applications  as Workflows</vt:lpstr>
      <vt:lpstr>Modeling Mobile Applications as Workflows</vt:lpstr>
      <vt:lpstr>Quality of Service (QoS)</vt:lpstr>
      <vt:lpstr>Slide 66</vt:lpstr>
      <vt:lpstr>Optimal Service Allocation for  Single Mobile User</vt:lpstr>
      <vt:lpstr>Slide 68</vt:lpstr>
      <vt:lpstr>Slide 69</vt:lpstr>
      <vt:lpstr>Slide 70</vt:lpstr>
    </vt:vector>
  </TitlesOfParts>
  <Company>ARYAN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M-B</dc:creator>
  <cp:lastModifiedBy>nalini</cp:lastModifiedBy>
  <cp:revision>831</cp:revision>
  <cp:lastPrinted>1601-01-01T00:00:00Z</cp:lastPrinted>
  <dcterms:created xsi:type="dcterms:W3CDTF">2010-01-05T21:42:38Z</dcterms:created>
  <dcterms:modified xsi:type="dcterms:W3CDTF">2014-05-19T20:56:08Z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TC010183711033</vt:lpwstr>
  </property>
  <property fmtid="{D5CDD505-2E9C-101B-9397-08002B2CF9AE}" pid="3" name="ContentTypeId">
    <vt:lpwstr>0x010100B4F64751AF73494BA5AD4405005AB343</vt:lpwstr>
  </property>
</Properties>
</file>