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emf" ContentType="image/x-emf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56" r:id="rId2"/>
    <p:sldId id="350" r:id="rId3"/>
    <p:sldId id="351" r:id="rId4"/>
    <p:sldId id="362" r:id="rId5"/>
    <p:sldId id="363" r:id="rId6"/>
    <p:sldId id="396" r:id="rId7"/>
    <p:sldId id="397" r:id="rId8"/>
    <p:sldId id="398" r:id="rId9"/>
    <p:sldId id="399" r:id="rId10"/>
    <p:sldId id="400" r:id="rId11"/>
    <p:sldId id="402" r:id="rId12"/>
    <p:sldId id="403" r:id="rId13"/>
    <p:sldId id="407" r:id="rId14"/>
    <p:sldId id="427" r:id="rId15"/>
    <p:sldId id="430" r:id="rId16"/>
    <p:sldId id="409" r:id="rId17"/>
    <p:sldId id="410" r:id="rId18"/>
    <p:sldId id="411" r:id="rId19"/>
    <p:sldId id="414" r:id="rId20"/>
    <p:sldId id="412" r:id="rId21"/>
    <p:sldId id="415" r:id="rId22"/>
    <p:sldId id="416" r:id="rId23"/>
    <p:sldId id="413" r:id="rId24"/>
    <p:sldId id="417" r:id="rId25"/>
    <p:sldId id="418" r:id="rId26"/>
    <p:sldId id="419" r:id="rId27"/>
    <p:sldId id="420" r:id="rId28"/>
    <p:sldId id="432" r:id="rId29"/>
    <p:sldId id="421" r:id="rId30"/>
    <p:sldId id="422" r:id="rId31"/>
    <p:sldId id="431" r:id="rId32"/>
    <p:sldId id="389" r:id="rId33"/>
    <p:sldId id="425" r:id="rId34"/>
    <p:sldId id="426" r:id="rId35"/>
    <p:sldId id="314" r:id="rId36"/>
  </p:sldIdLst>
  <p:sldSz cx="9144000" cy="6858000" type="screen4x3"/>
  <p:notesSz cx="6669088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71" autoAdjust="0"/>
    <p:restoredTop sz="89492" autoAdjust="0"/>
  </p:normalViewPr>
  <p:slideViewPr>
    <p:cSldViewPr>
      <p:cViewPr varScale="1">
        <p:scale>
          <a:sx n="97" d="100"/>
          <a:sy n="97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94E11A-C32D-42F8-9643-022BBE942322}" type="datetimeFigureOut">
              <a:rPr lang="en-US"/>
              <a:pPr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F6822-F133-4B53-8A1C-2F689BEE5B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AC1344-E4C9-45D6-AA45-2F56E9B1CE4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 userDrawn="1"/>
        </p:nvSpPr>
        <p:spPr bwMode="auto">
          <a:xfrm>
            <a:off x="152400" y="6477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20000"/>
              </a:spcBef>
            </a:pPr>
            <a:endParaRPr lang="en-US" altLang="zh-CN" sz="16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7513" y="3254375"/>
            <a:ext cx="7227887" cy="6318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7513" y="4038600"/>
            <a:ext cx="6084887" cy="6096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377B7F-2883-4293-9E3F-156598B6E8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62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62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3BF321-8BA3-4B01-A830-59546BBE7E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kern="0"/>
            </a:lvl1pPr>
          </a:lstStyle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6D752B-3B03-4812-AABA-7B16D44F41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440FAD-92C0-48BC-9D3C-E917573D74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4640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4640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147817-39FA-4244-A505-5F9EBD8104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CEC7EF-45FD-4290-8F22-BF65DCD2D8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195625-D506-4C48-B6B4-B0819F0D9D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6E2835-89B4-48B4-8B0F-DABB686145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A2D06C-B82D-4BCF-92DE-759FFA699C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CN"/>
              <a:t>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8E43D1-1A5F-47BD-B597-E878E533CB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46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53200"/>
            <a:ext cx="4024313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Franklin Gothic Demi" pitchFamily="34" charset="0"/>
              </a:defRPr>
            </a:lvl1pPr>
          </a:lstStyle>
          <a:p>
            <a:r>
              <a:rPr lang="en-US" altLang="zh-CN"/>
              <a:t>Student Workshop for Frontier of Cloud Computing</a:t>
            </a:r>
          </a:p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59436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67E4CB49-CA7E-4456-81C5-5FA9B6F9D9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895600"/>
            <a:ext cx="8153400" cy="1371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New Challenges in Cloud Datacenter Monitoring and Management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Efficient Scalability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Massive Scale</a:t>
            </a:r>
          </a:p>
          <a:p>
            <a:pPr lvl="1" eaLnBrk="1" hangingPunct="1"/>
            <a:r>
              <a:rPr lang="en-US" sz="2000" smtClean="0"/>
              <a:t>Many monitoring tasks are inherently large scale</a:t>
            </a:r>
          </a:p>
          <a:p>
            <a:pPr lvl="2" eaLnBrk="1" hangingPunct="1"/>
            <a:r>
              <a:rPr lang="en-US" sz="1800" smtClean="0"/>
              <a:t>E.g. SLA monitoring</a:t>
            </a:r>
          </a:p>
          <a:p>
            <a:pPr lvl="1" eaLnBrk="1" hangingPunct="1"/>
            <a:r>
              <a:rPr lang="en-US" sz="2000" smtClean="0"/>
              <a:t>A large number of users</a:t>
            </a:r>
          </a:p>
          <a:p>
            <a:pPr lvl="2" eaLnBrk="1" hangingPunct="1"/>
            <a:r>
              <a:rPr lang="en-US" sz="1800" smtClean="0"/>
              <a:t>Infrastructure monitoring</a:t>
            </a:r>
          </a:p>
          <a:p>
            <a:pPr lvl="2" eaLnBrk="1" hangingPunct="1"/>
            <a:r>
              <a:rPr lang="en-US" sz="1800" smtClean="0"/>
              <a:t>Application monitoring </a:t>
            </a:r>
          </a:p>
          <a:p>
            <a:pPr lvl="1" eaLnBrk="1" hangingPunct="1"/>
            <a:r>
              <a:rPr lang="en-US" sz="2000" smtClean="0"/>
              <a:t>Monitoring tasks with high cost</a:t>
            </a:r>
          </a:p>
          <a:p>
            <a:pPr lvl="2" eaLnBrk="1" hangingPunct="1"/>
            <a:r>
              <a:rPr lang="en-US" sz="1800" smtClean="0"/>
              <a:t>E.g. Distributed heavy hitter detection based on netflow data</a:t>
            </a:r>
          </a:p>
          <a:p>
            <a:pPr lvl="2" eaLnBrk="1" hangingPunct="1"/>
            <a:endParaRPr lang="en-US" sz="1800" smtClean="0"/>
          </a:p>
          <a:p>
            <a:pPr eaLnBrk="1" hangingPunct="1"/>
            <a:r>
              <a:rPr lang="en-US" sz="2400" smtClean="0"/>
              <a:t>Cost Effectiveness</a:t>
            </a:r>
          </a:p>
          <a:p>
            <a:pPr lvl="1" eaLnBrk="1" hangingPunct="1"/>
            <a:r>
              <a:rPr lang="en-US" sz="2000" smtClean="0"/>
              <a:t>Monitoring is a facilitating service</a:t>
            </a:r>
          </a:p>
          <a:p>
            <a:pPr lvl="1" eaLnBrk="1" hangingPunct="1"/>
            <a:r>
              <a:rPr lang="en-US" sz="2000" smtClean="0"/>
              <a:t>Use few machines as possible</a:t>
            </a:r>
          </a:p>
          <a:p>
            <a:pPr lvl="1" eaLnBrk="1" hangingPunct="1"/>
            <a:endParaRPr lang="en-US" sz="2000" smtClean="0"/>
          </a:p>
          <a:p>
            <a:pPr lvl="2" eaLnBrk="1" hangingPunct="1">
              <a:lnSpc>
                <a:spcPct val="80000"/>
              </a:lnSpc>
            </a:pPr>
            <a:endParaRPr lang="en-US" sz="1800" smtClean="0"/>
          </a:p>
          <a:p>
            <a:pPr lvl="1"/>
            <a:endParaRPr lang="en-US" sz="2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Efficient Scalability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98463" y="1150938"/>
            <a:ext cx="8745537" cy="4640262"/>
          </a:xfrm>
        </p:spPr>
        <p:txBody>
          <a:bodyPr/>
          <a:lstStyle/>
          <a:p>
            <a:pPr eaLnBrk="1" hangingPunct="1"/>
            <a:r>
              <a:rPr lang="en-US" smtClean="0"/>
              <a:t>Observation</a:t>
            </a:r>
          </a:p>
          <a:p>
            <a:pPr lvl="1" eaLnBrk="1" hangingPunct="1"/>
            <a:r>
              <a:rPr lang="en-US" smtClean="0"/>
              <a:t>Not every task need intensive monitoring</a:t>
            </a:r>
          </a:p>
          <a:p>
            <a:pPr lvl="1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One task may not need intensive monitoring all the time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057400"/>
            <a:ext cx="3482975" cy="1852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1450" y="4724400"/>
            <a:ext cx="6635750" cy="1624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Efficient Scalability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640263"/>
          </a:xfrm>
        </p:spPr>
        <p:txBody>
          <a:bodyPr/>
          <a:lstStyle/>
          <a:p>
            <a:pPr eaLnBrk="1" hangingPunct="1"/>
            <a:r>
              <a:rPr lang="en-US" sz="2400" smtClean="0"/>
              <a:t>Violation Likelihood Driven Adaptation</a:t>
            </a:r>
          </a:p>
          <a:p>
            <a:pPr lvl="1" eaLnBrk="1" hangingPunct="1"/>
            <a:r>
              <a:rPr lang="en-US" sz="2000" smtClean="0"/>
              <a:t>Perform intensive monitoring</a:t>
            </a:r>
          </a:p>
          <a:p>
            <a:pPr lvl="2" eaLnBrk="1" hangingPunct="1"/>
            <a:r>
              <a:rPr lang="en-US" sz="1800" smtClean="0"/>
              <a:t>Only for tasks with high violation likelihood</a:t>
            </a:r>
          </a:p>
          <a:p>
            <a:pPr lvl="2" eaLnBrk="1" hangingPunct="1"/>
            <a:r>
              <a:rPr lang="en-US" sz="1800" smtClean="0"/>
              <a:t>Only when the violation likelihood of the task is high</a:t>
            </a:r>
          </a:p>
          <a:p>
            <a:pPr lvl="1" eaLnBrk="1" hangingPunct="1"/>
            <a:r>
              <a:rPr lang="en-US" sz="2000" smtClean="0"/>
              <a:t>Efficient violation estimation based on the sampled value change </a:t>
            </a:r>
            <a:r>
              <a:rPr lang="el-GR" sz="2000" smtClean="0"/>
              <a:t>δ</a:t>
            </a:r>
            <a:endParaRPr lang="en-US" sz="2000" smtClean="0"/>
          </a:p>
          <a:p>
            <a:pPr lvl="1" eaLnBrk="1" hangingPunct="1"/>
            <a:r>
              <a:rPr lang="en-US" sz="2000" smtClean="0"/>
              <a:t>Reduce sampling frequency if violation likelihood less than an error allowance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Student Workshop for Frontier of Cloud Computing</a:t>
            </a:r>
          </a:p>
        </p:txBody>
      </p:sp>
      <p:grpSp>
        <p:nvGrpSpPr>
          <p:cNvPr id="24581" name="Group 4"/>
          <p:cNvGrpSpPr>
            <a:grpSpLocks noChangeAspect="1"/>
          </p:cNvGrpSpPr>
          <p:nvPr/>
        </p:nvGrpSpPr>
        <p:grpSpPr bwMode="auto">
          <a:xfrm>
            <a:off x="1524000" y="3886200"/>
            <a:ext cx="6175375" cy="2151063"/>
            <a:chOff x="1654" y="4080"/>
            <a:chExt cx="8787" cy="3060"/>
          </a:xfrm>
        </p:grpSpPr>
        <p:sp>
          <p:nvSpPr>
            <p:cNvPr id="24582" name="AutoShape 5"/>
            <p:cNvSpPr>
              <a:spLocks noChangeAspect="1" noChangeArrowheads="1"/>
            </p:cNvSpPr>
            <p:nvPr/>
          </p:nvSpPr>
          <p:spPr bwMode="auto">
            <a:xfrm>
              <a:off x="1801" y="4080"/>
              <a:ext cx="8640" cy="3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4583" name="Line 6"/>
            <p:cNvSpPr>
              <a:spLocks noChangeShapeType="1"/>
            </p:cNvSpPr>
            <p:nvPr/>
          </p:nvSpPr>
          <p:spPr bwMode="auto">
            <a:xfrm>
              <a:off x="3601" y="6600"/>
              <a:ext cx="5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 flipV="1">
              <a:off x="3601" y="426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3601" y="624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 flipV="1">
              <a:off x="4501" y="5701"/>
              <a:ext cx="0" cy="5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4501" y="5701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 flipV="1">
              <a:off x="5401" y="5160"/>
              <a:ext cx="0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5401" y="516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3"/>
            <p:cNvSpPr>
              <a:spLocks noChangeShapeType="1"/>
            </p:cNvSpPr>
            <p:nvPr/>
          </p:nvSpPr>
          <p:spPr bwMode="auto">
            <a:xfrm>
              <a:off x="6121" y="516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Line 14"/>
            <p:cNvSpPr>
              <a:spLocks noChangeShapeType="1"/>
            </p:cNvSpPr>
            <p:nvPr/>
          </p:nvSpPr>
          <p:spPr bwMode="auto">
            <a:xfrm>
              <a:off x="6121" y="606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>
              <a:off x="7201" y="4441"/>
              <a:ext cx="0" cy="1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7201" y="4441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>
              <a:off x="7741" y="4441"/>
              <a:ext cx="0" cy="10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18"/>
            <p:cNvSpPr>
              <a:spLocks noChangeShapeType="1"/>
            </p:cNvSpPr>
            <p:nvPr/>
          </p:nvSpPr>
          <p:spPr bwMode="auto">
            <a:xfrm>
              <a:off x="7741" y="552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>
              <a:off x="8461" y="55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>
              <a:off x="8461" y="60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3961" y="5341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 flipH="1">
              <a:off x="5401" y="480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23"/>
            <p:cNvSpPr>
              <a:spLocks noChangeShapeType="1"/>
            </p:cNvSpPr>
            <p:nvPr/>
          </p:nvSpPr>
          <p:spPr bwMode="auto">
            <a:xfrm>
              <a:off x="4861" y="51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24"/>
            <p:cNvSpPr>
              <a:spLocks noChangeShapeType="1"/>
            </p:cNvSpPr>
            <p:nvPr/>
          </p:nvSpPr>
          <p:spPr bwMode="auto">
            <a:xfrm>
              <a:off x="5041" y="5160"/>
              <a:ext cx="0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25"/>
            <p:cNvSpPr txBox="1">
              <a:spLocks noChangeArrowheads="1"/>
            </p:cNvSpPr>
            <p:nvPr/>
          </p:nvSpPr>
          <p:spPr bwMode="auto">
            <a:xfrm>
              <a:off x="5761" y="4441"/>
              <a:ext cx="900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 sz="2000">
                  <a:latin typeface="Times New Roman" pitchFamily="18" charset="0"/>
                </a:rPr>
                <a:t>V2</a:t>
              </a:r>
              <a:endParaRPr lang="en-US"/>
            </a:p>
          </p:txBody>
        </p:sp>
        <p:sp>
          <p:nvSpPr>
            <p:cNvPr id="24603" name="Text Box 26"/>
            <p:cNvSpPr txBox="1">
              <a:spLocks noChangeArrowheads="1"/>
            </p:cNvSpPr>
            <p:nvPr/>
          </p:nvSpPr>
          <p:spPr bwMode="auto">
            <a:xfrm>
              <a:off x="3601" y="4980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 sz="2000">
                  <a:latin typeface="Times New Roman" pitchFamily="18" charset="0"/>
                </a:rPr>
                <a:t>V1</a:t>
              </a:r>
              <a:endParaRPr lang="en-US"/>
            </a:p>
          </p:txBody>
        </p:sp>
        <p:sp>
          <p:nvSpPr>
            <p:cNvPr id="24604" name="Text Box 27"/>
            <p:cNvSpPr txBox="1">
              <a:spLocks noChangeArrowheads="1"/>
            </p:cNvSpPr>
            <p:nvPr/>
          </p:nvSpPr>
          <p:spPr bwMode="auto">
            <a:xfrm>
              <a:off x="4681" y="5160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 sz="2000">
                  <a:latin typeface="Times New Roman" pitchFamily="18" charset="0"/>
                </a:rPr>
                <a:t>δ</a:t>
              </a:r>
              <a:endParaRPr lang="en-US"/>
            </a:p>
          </p:txBody>
        </p:sp>
        <p:sp>
          <p:nvSpPr>
            <p:cNvPr id="24605" name="Text Box 28"/>
            <p:cNvSpPr txBox="1">
              <a:spLocks noChangeArrowheads="1"/>
            </p:cNvSpPr>
            <p:nvPr/>
          </p:nvSpPr>
          <p:spPr bwMode="auto">
            <a:xfrm>
              <a:off x="8821" y="6682"/>
              <a:ext cx="1290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 sz="2000">
                  <a:latin typeface="Times New Roman" pitchFamily="18" charset="0"/>
                </a:rPr>
                <a:t>Time</a:t>
              </a:r>
              <a:endParaRPr lang="en-US"/>
            </a:p>
          </p:txBody>
        </p:sp>
        <p:sp>
          <p:nvSpPr>
            <p:cNvPr id="24606" name="Text Box 29"/>
            <p:cNvSpPr txBox="1">
              <a:spLocks noChangeArrowheads="1"/>
            </p:cNvSpPr>
            <p:nvPr/>
          </p:nvSpPr>
          <p:spPr bwMode="auto">
            <a:xfrm>
              <a:off x="1654" y="4188"/>
              <a:ext cx="1890" cy="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zh-CN" sz="2000">
                  <a:latin typeface="Times New Roman" pitchFamily="18" charset="0"/>
                </a:rPr>
                <a:t>Monitored Value</a:t>
              </a:r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Efficient Scalability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066800"/>
            <a:ext cx="8347075" cy="4640263"/>
          </a:xfrm>
        </p:spPr>
        <p:txBody>
          <a:bodyPr/>
          <a:lstStyle/>
          <a:p>
            <a:pPr eaLnBrk="1" hangingPunct="1"/>
            <a:r>
              <a:rPr lang="en-US" sz="2400" smtClean="0"/>
              <a:t>Handling Changes of Distribution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marL="342900" lvl="1" indent="-342900" eaLnBrk="1" hangingPunct="1">
              <a:buFontTx/>
              <a:buChar char="•"/>
            </a:pPr>
            <a:r>
              <a:rPr lang="en-US" smtClean="0"/>
              <a:t>Distributing error allowance among multiple monitor node</a:t>
            </a:r>
          </a:p>
        </p:txBody>
      </p:sp>
      <p:pic>
        <p:nvPicPr>
          <p:cNvPr id="25605" name="Picture 16" descr="Picture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4724400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06" name="Group 38"/>
          <p:cNvGrpSpPr>
            <a:grpSpLocks/>
          </p:cNvGrpSpPr>
          <p:nvPr/>
        </p:nvGrpSpPr>
        <p:grpSpPr bwMode="auto">
          <a:xfrm>
            <a:off x="2286000" y="4348163"/>
            <a:ext cx="4800600" cy="2052637"/>
            <a:chOff x="2461634" y="2032000"/>
            <a:chExt cx="4203497" cy="2051050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3666804" y="2179523"/>
              <a:ext cx="151515" cy="131661"/>
            </a:xfrm>
            <a:prstGeom prst="ellipse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3666804" y="2752168"/>
              <a:ext cx="151515" cy="131660"/>
            </a:xfrm>
            <a:prstGeom prst="ellipse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3666804" y="3316881"/>
              <a:ext cx="151515" cy="131660"/>
            </a:xfrm>
            <a:prstGeom prst="ellipse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66804" y="3926010"/>
              <a:ext cx="151515" cy="131660"/>
            </a:xfrm>
            <a:prstGeom prst="ellipse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5144421" y="2974246"/>
              <a:ext cx="152905" cy="13324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7" name="AutoShape 9"/>
            <p:cNvCxnSpPr>
              <a:cxnSpLocks noChangeShapeType="1"/>
              <a:stCxn id="21" idx="6"/>
              <a:endCxn id="26" idx="1"/>
            </p:cNvCxnSpPr>
            <p:nvPr/>
          </p:nvCxnSpPr>
          <p:spPr bwMode="auto">
            <a:xfrm>
              <a:off x="3818318" y="2246146"/>
              <a:ext cx="1348344" cy="747135"/>
            </a:xfrm>
            <a:prstGeom prst="straightConnector1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  <a:stCxn id="22" idx="6"/>
              <a:endCxn id="26" idx="2"/>
            </p:cNvCxnSpPr>
            <p:nvPr/>
          </p:nvCxnSpPr>
          <p:spPr bwMode="auto">
            <a:xfrm>
              <a:off x="3818318" y="2818791"/>
              <a:ext cx="1326103" cy="222078"/>
            </a:xfrm>
            <a:prstGeom prst="straightConnector1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  <a:stCxn id="23" idx="6"/>
              <a:endCxn id="26" idx="2"/>
            </p:cNvCxnSpPr>
            <p:nvPr/>
          </p:nvCxnSpPr>
          <p:spPr bwMode="auto">
            <a:xfrm flipV="1">
              <a:off x="3818318" y="3040869"/>
              <a:ext cx="1326103" cy="342635"/>
            </a:xfrm>
            <a:prstGeom prst="straightConnector1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" name="AutoShape 12"/>
            <p:cNvCxnSpPr>
              <a:cxnSpLocks noChangeShapeType="1"/>
              <a:stCxn id="24" idx="6"/>
              <a:endCxn id="26" idx="3"/>
            </p:cNvCxnSpPr>
            <p:nvPr/>
          </p:nvCxnSpPr>
          <p:spPr bwMode="auto">
            <a:xfrm flipV="1">
              <a:off x="3818318" y="3088458"/>
              <a:ext cx="1348344" cy="904175"/>
            </a:xfrm>
            <a:prstGeom prst="straightConnector1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5510004" y="2791824"/>
              <a:ext cx="202947" cy="92004"/>
            </a:xfrm>
            <a:prstGeom prst="rect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5510004" y="2944106"/>
              <a:ext cx="202947" cy="92004"/>
            </a:xfrm>
            <a:prstGeom prst="rect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510004" y="3107493"/>
              <a:ext cx="202947" cy="92004"/>
            </a:xfrm>
            <a:prstGeom prst="rect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5510004" y="3270878"/>
              <a:ext cx="202947" cy="92004"/>
            </a:xfrm>
            <a:prstGeom prst="rect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 flipH="1" flipV="1">
              <a:off x="4175560" y="2396843"/>
              <a:ext cx="572699" cy="329945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H="1" flipV="1">
              <a:off x="4068526" y="2818791"/>
              <a:ext cx="692243" cy="125315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H="1">
              <a:off x="4068526" y="3107493"/>
              <a:ext cx="692243" cy="163386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4189461" y="3316881"/>
              <a:ext cx="571308" cy="366428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4543922" y="2482501"/>
              <a:ext cx="204337" cy="92004"/>
            </a:xfrm>
            <a:prstGeom prst="rect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4360436" y="2726787"/>
              <a:ext cx="202947" cy="92004"/>
            </a:xfrm>
            <a:prstGeom prst="rect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4258963" y="3061490"/>
              <a:ext cx="202947" cy="92004"/>
            </a:xfrm>
            <a:prstGeom prst="rect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4360436" y="3356537"/>
              <a:ext cx="202947" cy="92004"/>
            </a:xfrm>
            <a:prstGeom prst="rect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5814423" y="2818791"/>
              <a:ext cx="850708" cy="415603"/>
            </a:xfrm>
            <a:prstGeom prst="rect">
              <a:avLst/>
            </a:prstGeom>
            <a:noFill/>
            <a:ln w="9525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/>
                <a:t>Error Allowance</a:t>
              </a:r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2486655" y="2482501"/>
              <a:ext cx="882679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 flipV="1">
              <a:off x="2486655" y="2032000"/>
              <a:ext cx="0" cy="450501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2499166" y="2380980"/>
              <a:ext cx="781205" cy="63451"/>
            </a:xfrm>
            <a:custGeom>
              <a:avLst/>
              <a:gdLst>
                <a:gd name="T0" fmla="*/ 0 w 492"/>
                <a:gd name="T1" fmla="*/ 60483752 h 40"/>
                <a:gd name="T2" fmla="*/ 282257529 w 492"/>
                <a:gd name="T3" fmla="*/ 100806236 h 40"/>
                <a:gd name="T4" fmla="*/ 352821887 w 492"/>
                <a:gd name="T5" fmla="*/ 30241876 h 40"/>
                <a:gd name="T6" fmla="*/ 413305622 w 492"/>
                <a:gd name="T7" fmla="*/ 30241876 h 40"/>
                <a:gd name="T8" fmla="*/ 504031323 w 492"/>
                <a:gd name="T9" fmla="*/ 90725615 h 40"/>
                <a:gd name="T10" fmla="*/ 614918171 w 492"/>
                <a:gd name="T11" fmla="*/ 60483752 h 40"/>
                <a:gd name="T12" fmla="*/ 725805018 w 492"/>
                <a:gd name="T13" fmla="*/ 0 h 40"/>
                <a:gd name="T14" fmla="*/ 877014554 w 492"/>
                <a:gd name="T15" fmla="*/ 30241876 h 40"/>
                <a:gd name="T16" fmla="*/ 987901402 w 492"/>
                <a:gd name="T17" fmla="*/ 60483752 h 40"/>
                <a:gd name="T18" fmla="*/ 1129030117 w 492"/>
                <a:gd name="T19" fmla="*/ 80644994 h 40"/>
                <a:gd name="T20" fmla="*/ 1189513852 w 492"/>
                <a:gd name="T21" fmla="*/ 80644994 h 40"/>
                <a:gd name="T22" fmla="*/ 1239916964 w 492"/>
                <a:gd name="T23" fmla="*/ 3024187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2"/>
                <a:gd name="T37" fmla="*/ 0 h 40"/>
                <a:gd name="T38" fmla="*/ 492 w 492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2" h="40">
                  <a:moveTo>
                    <a:pt x="0" y="24"/>
                  </a:moveTo>
                  <a:lnTo>
                    <a:pt x="112" y="40"/>
                  </a:lnTo>
                  <a:lnTo>
                    <a:pt x="140" y="12"/>
                  </a:lnTo>
                  <a:lnTo>
                    <a:pt x="164" y="12"/>
                  </a:lnTo>
                  <a:lnTo>
                    <a:pt x="200" y="36"/>
                  </a:lnTo>
                  <a:lnTo>
                    <a:pt x="244" y="24"/>
                  </a:lnTo>
                  <a:lnTo>
                    <a:pt x="288" y="0"/>
                  </a:lnTo>
                  <a:lnTo>
                    <a:pt x="348" y="12"/>
                  </a:lnTo>
                  <a:lnTo>
                    <a:pt x="392" y="24"/>
                  </a:lnTo>
                  <a:lnTo>
                    <a:pt x="448" y="32"/>
                  </a:lnTo>
                  <a:lnTo>
                    <a:pt x="472" y="32"/>
                  </a:lnTo>
                  <a:lnTo>
                    <a:pt x="492" y="12"/>
                  </a:lnTo>
                </a:path>
              </a:pathLst>
            </a:custGeom>
            <a:noFill/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2472754" y="3002799"/>
              <a:ext cx="882679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 flipV="1">
              <a:off x="2472754" y="2552297"/>
              <a:ext cx="0" cy="450501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2472754" y="3513579"/>
              <a:ext cx="882679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 flipV="1">
              <a:off x="2472754" y="3063077"/>
              <a:ext cx="0" cy="450501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2485265" y="3412057"/>
              <a:ext cx="781205" cy="63451"/>
            </a:xfrm>
            <a:custGeom>
              <a:avLst/>
              <a:gdLst>
                <a:gd name="T0" fmla="*/ 0 w 492"/>
                <a:gd name="T1" fmla="*/ 60483752 h 40"/>
                <a:gd name="T2" fmla="*/ 282257529 w 492"/>
                <a:gd name="T3" fmla="*/ 100806236 h 40"/>
                <a:gd name="T4" fmla="*/ 352821887 w 492"/>
                <a:gd name="T5" fmla="*/ 30241876 h 40"/>
                <a:gd name="T6" fmla="*/ 413305622 w 492"/>
                <a:gd name="T7" fmla="*/ 30241876 h 40"/>
                <a:gd name="T8" fmla="*/ 504031323 w 492"/>
                <a:gd name="T9" fmla="*/ 90725615 h 40"/>
                <a:gd name="T10" fmla="*/ 614918171 w 492"/>
                <a:gd name="T11" fmla="*/ 60483752 h 40"/>
                <a:gd name="T12" fmla="*/ 725805018 w 492"/>
                <a:gd name="T13" fmla="*/ 0 h 40"/>
                <a:gd name="T14" fmla="*/ 877014554 w 492"/>
                <a:gd name="T15" fmla="*/ 30241876 h 40"/>
                <a:gd name="T16" fmla="*/ 987901402 w 492"/>
                <a:gd name="T17" fmla="*/ 60483752 h 40"/>
                <a:gd name="T18" fmla="*/ 1129030117 w 492"/>
                <a:gd name="T19" fmla="*/ 80644994 h 40"/>
                <a:gd name="T20" fmla="*/ 1189513852 w 492"/>
                <a:gd name="T21" fmla="*/ 80644994 h 40"/>
                <a:gd name="T22" fmla="*/ 1239916964 w 492"/>
                <a:gd name="T23" fmla="*/ 3024187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2"/>
                <a:gd name="T37" fmla="*/ 0 h 40"/>
                <a:gd name="T38" fmla="*/ 492 w 492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2" h="40">
                  <a:moveTo>
                    <a:pt x="0" y="24"/>
                  </a:moveTo>
                  <a:lnTo>
                    <a:pt x="112" y="40"/>
                  </a:lnTo>
                  <a:lnTo>
                    <a:pt x="140" y="12"/>
                  </a:lnTo>
                  <a:lnTo>
                    <a:pt x="164" y="12"/>
                  </a:lnTo>
                  <a:lnTo>
                    <a:pt x="200" y="36"/>
                  </a:lnTo>
                  <a:lnTo>
                    <a:pt x="244" y="24"/>
                  </a:lnTo>
                  <a:lnTo>
                    <a:pt x="288" y="0"/>
                  </a:lnTo>
                  <a:lnTo>
                    <a:pt x="348" y="12"/>
                  </a:lnTo>
                  <a:lnTo>
                    <a:pt x="392" y="24"/>
                  </a:lnTo>
                  <a:lnTo>
                    <a:pt x="448" y="32"/>
                  </a:lnTo>
                  <a:lnTo>
                    <a:pt x="472" y="32"/>
                  </a:lnTo>
                  <a:lnTo>
                    <a:pt x="492" y="12"/>
                  </a:lnTo>
                </a:path>
              </a:pathLst>
            </a:custGeom>
            <a:noFill/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2461634" y="4083050"/>
              <a:ext cx="882679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Line 35"/>
            <p:cNvSpPr>
              <a:spLocks noChangeShapeType="1"/>
            </p:cNvSpPr>
            <p:nvPr/>
          </p:nvSpPr>
          <p:spPr bwMode="auto">
            <a:xfrm flipV="1">
              <a:off x="2461634" y="3632549"/>
              <a:ext cx="0" cy="450501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2474145" y="3981529"/>
              <a:ext cx="781205" cy="63451"/>
            </a:xfrm>
            <a:custGeom>
              <a:avLst/>
              <a:gdLst>
                <a:gd name="T0" fmla="*/ 0 w 492"/>
                <a:gd name="T1" fmla="*/ 60483752 h 40"/>
                <a:gd name="T2" fmla="*/ 282257529 w 492"/>
                <a:gd name="T3" fmla="*/ 100806236 h 40"/>
                <a:gd name="T4" fmla="*/ 352821887 w 492"/>
                <a:gd name="T5" fmla="*/ 30241876 h 40"/>
                <a:gd name="T6" fmla="*/ 413305622 w 492"/>
                <a:gd name="T7" fmla="*/ 30241876 h 40"/>
                <a:gd name="T8" fmla="*/ 504031323 w 492"/>
                <a:gd name="T9" fmla="*/ 90725615 h 40"/>
                <a:gd name="T10" fmla="*/ 614918171 w 492"/>
                <a:gd name="T11" fmla="*/ 60483752 h 40"/>
                <a:gd name="T12" fmla="*/ 725805018 w 492"/>
                <a:gd name="T13" fmla="*/ 0 h 40"/>
                <a:gd name="T14" fmla="*/ 877014554 w 492"/>
                <a:gd name="T15" fmla="*/ 30241876 h 40"/>
                <a:gd name="T16" fmla="*/ 987901402 w 492"/>
                <a:gd name="T17" fmla="*/ 60483752 h 40"/>
                <a:gd name="T18" fmla="*/ 1129030117 w 492"/>
                <a:gd name="T19" fmla="*/ 80644994 h 40"/>
                <a:gd name="T20" fmla="*/ 1189513852 w 492"/>
                <a:gd name="T21" fmla="*/ 80644994 h 40"/>
                <a:gd name="T22" fmla="*/ 1239916964 w 492"/>
                <a:gd name="T23" fmla="*/ 3024187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2"/>
                <a:gd name="T37" fmla="*/ 0 h 40"/>
                <a:gd name="T38" fmla="*/ 492 w 492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2" h="40">
                  <a:moveTo>
                    <a:pt x="0" y="24"/>
                  </a:moveTo>
                  <a:lnTo>
                    <a:pt x="112" y="40"/>
                  </a:lnTo>
                  <a:lnTo>
                    <a:pt x="140" y="12"/>
                  </a:lnTo>
                  <a:lnTo>
                    <a:pt x="164" y="12"/>
                  </a:lnTo>
                  <a:lnTo>
                    <a:pt x="200" y="36"/>
                  </a:lnTo>
                  <a:lnTo>
                    <a:pt x="244" y="24"/>
                  </a:lnTo>
                  <a:lnTo>
                    <a:pt x="288" y="0"/>
                  </a:lnTo>
                  <a:lnTo>
                    <a:pt x="348" y="12"/>
                  </a:lnTo>
                  <a:lnTo>
                    <a:pt x="392" y="24"/>
                  </a:lnTo>
                  <a:lnTo>
                    <a:pt x="448" y="32"/>
                  </a:lnTo>
                  <a:lnTo>
                    <a:pt x="472" y="32"/>
                  </a:lnTo>
                  <a:lnTo>
                    <a:pt x="492" y="12"/>
                  </a:lnTo>
                </a:path>
              </a:pathLst>
            </a:custGeom>
            <a:noFill/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>
              <a:off x="2468585" y="2574505"/>
              <a:ext cx="761745" cy="418776"/>
            </a:xfrm>
            <a:custGeom>
              <a:avLst/>
              <a:gdLst>
                <a:gd name="T0" fmla="*/ 0 w 480"/>
                <a:gd name="T1" fmla="*/ 569555248 h 264"/>
                <a:gd name="T2" fmla="*/ 194052825 w 480"/>
                <a:gd name="T3" fmla="*/ 423386253 h 264"/>
                <a:gd name="T4" fmla="*/ 216733482 w 480"/>
                <a:gd name="T5" fmla="*/ 219252798 h 264"/>
                <a:gd name="T6" fmla="*/ 337700951 w 480"/>
                <a:gd name="T7" fmla="*/ 413305533 h 264"/>
                <a:gd name="T8" fmla="*/ 350302523 w 480"/>
                <a:gd name="T9" fmla="*/ 642638951 h 264"/>
                <a:gd name="T10" fmla="*/ 519152254 w 480"/>
                <a:gd name="T11" fmla="*/ 569555248 h 264"/>
                <a:gd name="T12" fmla="*/ 531753826 w 480"/>
                <a:gd name="T13" fmla="*/ 388103982 h 264"/>
                <a:gd name="T14" fmla="*/ 677922851 w 480"/>
                <a:gd name="T15" fmla="*/ 231854367 h 264"/>
                <a:gd name="T16" fmla="*/ 713205030 w 480"/>
                <a:gd name="T17" fmla="*/ 0 h 264"/>
                <a:gd name="T18" fmla="*/ 859374253 w 480"/>
                <a:gd name="T19" fmla="*/ 254534969 h 264"/>
                <a:gd name="T20" fmla="*/ 773688764 w 480"/>
                <a:gd name="T21" fmla="*/ 473789354 h 264"/>
                <a:gd name="T22" fmla="*/ 786288748 w 480"/>
                <a:gd name="T23" fmla="*/ 665321141 h 264"/>
                <a:gd name="T24" fmla="*/ 955140166 w 480"/>
                <a:gd name="T25" fmla="*/ 594756798 h 264"/>
                <a:gd name="T26" fmla="*/ 1063506064 w 480"/>
                <a:gd name="T27" fmla="*/ 509071526 h 264"/>
                <a:gd name="T28" fmla="*/ 1149191355 w 480"/>
                <a:gd name="T29" fmla="*/ 604837419 h 264"/>
                <a:gd name="T30" fmla="*/ 1209675089 w 480"/>
                <a:gd name="T31" fmla="*/ 556953678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80"/>
                <a:gd name="T49" fmla="*/ 0 h 264"/>
                <a:gd name="T50" fmla="*/ 480 w 480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80" h="264">
                  <a:moveTo>
                    <a:pt x="0" y="226"/>
                  </a:moveTo>
                  <a:lnTo>
                    <a:pt x="77" y="168"/>
                  </a:lnTo>
                  <a:lnTo>
                    <a:pt x="86" y="87"/>
                  </a:lnTo>
                  <a:lnTo>
                    <a:pt x="134" y="164"/>
                  </a:lnTo>
                  <a:lnTo>
                    <a:pt x="139" y="255"/>
                  </a:lnTo>
                  <a:lnTo>
                    <a:pt x="206" y="226"/>
                  </a:lnTo>
                  <a:lnTo>
                    <a:pt x="211" y="154"/>
                  </a:lnTo>
                  <a:lnTo>
                    <a:pt x="269" y="92"/>
                  </a:lnTo>
                  <a:lnTo>
                    <a:pt x="283" y="0"/>
                  </a:lnTo>
                  <a:lnTo>
                    <a:pt x="341" y="101"/>
                  </a:lnTo>
                  <a:lnTo>
                    <a:pt x="307" y="188"/>
                  </a:lnTo>
                  <a:lnTo>
                    <a:pt x="312" y="264"/>
                  </a:lnTo>
                  <a:lnTo>
                    <a:pt x="379" y="236"/>
                  </a:lnTo>
                  <a:lnTo>
                    <a:pt x="422" y="202"/>
                  </a:lnTo>
                  <a:lnTo>
                    <a:pt x="456" y="240"/>
                  </a:lnTo>
                  <a:lnTo>
                    <a:pt x="480" y="221"/>
                  </a:lnTo>
                </a:path>
              </a:pathLst>
            </a:custGeom>
            <a:noFill/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Efficient Scalability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  <p:pic>
        <p:nvPicPr>
          <p:cNvPr id="26629" name="Picture 4" descr="Picture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95475"/>
            <a:ext cx="7729538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 at System Level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Efficient Scalability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Supporting tens of thousands of monitoring tasks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Cost effective: minimize resource usage</a:t>
            </a:r>
          </a:p>
          <a:p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Monitoring QoS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Multi-tenancy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Minimize resource contention between monitoring tasks</a:t>
            </a:r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Quality-of-Service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593137" cy="4640262"/>
          </a:xfrm>
        </p:spPr>
        <p:txBody>
          <a:bodyPr/>
          <a:lstStyle/>
          <a:p>
            <a:pPr eaLnBrk="1" hangingPunct="1"/>
            <a:r>
              <a:rPr lang="en-US" smtClean="0"/>
              <a:t>Implication of Multi-Tenancy</a:t>
            </a:r>
          </a:p>
          <a:p>
            <a:pPr lvl="1" eaLnBrk="1" hangingPunct="1"/>
            <a:r>
              <a:rPr lang="en-US" smtClean="0"/>
              <a:t>Monitoring tasks: adding, removing</a:t>
            </a:r>
          </a:p>
          <a:p>
            <a:pPr lvl="1" eaLnBrk="1" hangingPunct="1"/>
            <a:r>
              <a:rPr lang="en-US" smtClean="0"/>
              <a:t>Resource contention between monitoring tasks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Understanding the impact of resource contention</a:t>
            </a:r>
          </a:p>
          <a:p>
            <a:pPr lvl="1" eaLnBrk="1" hangingPunct="1"/>
            <a:r>
              <a:rPr lang="en-US" smtClean="0"/>
              <a:t>Let’s first look at the implementation of monitor server 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Quality-of-Service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on Monitor Servers</a:t>
            </a:r>
          </a:p>
          <a:p>
            <a:pPr lvl="1" eaLnBrk="1" hangingPunct="1"/>
            <a:r>
              <a:rPr lang="en-US" smtClean="0"/>
              <a:t>Performance and scalability goals</a:t>
            </a:r>
          </a:p>
          <a:p>
            <a:pPr lvl="1" eaLnBrk="1" hangingPunct="1"/>
            <a:r>
              <a:rPr lang="en-US" smtClean="0"/>
              <a:t>Naïve implementation</a:t>
            </a:r>
          </a:p>
          <a:p>
            <a:pPr lvl="2" eaLnBrk="1" hangingPunct="1"/>
            <a:r>
              <a:rPr lang="en-US" smtClean="0"/>
              <a:t>Per-node thread</a:t>
            </a:r>
          </a:p>
          <a:p>
            <a:pPr lvl="2" eaLnBrk="1" hangingPunct="1"/>
            <a:r>
              <a:rPr lang="en-US" smtClean="0"/>
              <a:t>Potential large number of simultaneous monitoring tasks</a:t>
            </a:r>
          </a:p>
          <a:p>
            <a:pPr lvl="2" eaLnBrk="1" hangingPunct="1"/>
            <a:r>
              <a:rPr lang="en-US" smtClean="0"/>
              <a:t>high threading cost</a:t>
            </a:r>
          </a:p>
          <a:p>
            <a:pPr lvl="1" eaLnBrk="1" hangingPunct="1"/>
            <a:r>
              <a:rPr lang="en-US" smtClean="0"/>
              <a:t>Thread pool based implementation</a:t>
            </a:r>
          </a:p>
          <a:p>
            <a:pPr lvl="2" eaLnBrk="1" hangingPunct="1"/>
            <a:r>
              <a:rPr lang="en-US" smtClean="0"/>
              <a:t>Global scheduling for all monitor nodes within one server</a:t>
            </a:r>
          </a:p>
          <a:p>
            <a:pPr lvl="3" eaLnBrk="1" hangingPunct="1"/>
            <a:r>
              <a:rPr lang="en-US" smtClean="0"/>
              <a:t>Triggers for sampling and distributed condition evaluation</a:t>
            </a:r>
          </a:p>
          <a:p>
            <a:pPr lvl="3" eaLnBrk="1" hangingPunct="1"/>
            <a:r>
              <a:rPr lang="en-US" smtClean="0"/>
              <a:t>Scalability: sorted triggers</a:t>
            </a:r>
          </a:p>
          <a:p>
            <a:pPr lvl="2" eaLnBrk="1" hangingPunct="1"/>
            <a:r>
              <a:rPr lang="en-US" smtClean="0"/>
              <a:t>Thread pool</a:t>
            </a:r>
          </a:p>
        </p:txBody>
      </p:sp>
      <p:pic>
        <p:nvPicPr>
          <p:cNvPr id="29701" name="Picture 13" descr="Picture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219200"/>
            <a:ext cx="244475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Quality-of-Service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Impact of resource contention</a:t>
            </a:r>
          </a:p>
          <a:p>
            <a:pPr lvl="1" eaLnBrk="1" hangingPunct="1"/>
            <a:r>
              <a:rPr lang="en-US" sz="2000" smtClean="0"/>
              <a:t>Sampling job may take longer time to finish (mis-deadlines)</a:t>
            </a:r>
          </a:p>
          <a:p>
            <a:pPr lvl="1" eaLnBrk="1" hangingPunct="1"/>
            <a:r>
              <a:rPr lang="en-US" sz="2000" smtClean="0"/>
              <a:t>Some monitoring tasks may miss sampling points (misfiring)</a:t>
            </a:r>
          </a:p>
        </p:txBody>
      </p:sp>
      <p:pic>
        <p:nvPicPr>
          <p:cNvPr id="30725" name="Picture 26" descr="Picture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148013"/>
            <a:ext cx="8240713" cy="18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Quality-of-Service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Challenges in Resolving Resource Contention</a:t>
            </a:r>
          </a:p>
          <a:p>
            <a:pPr lvl="1" eaLnBrk="1" hangingPunct="1"/>
            <a:r>
              <a:rPr lang="en-US" sz="2000" smtClean="0"/>
              <a:t>Average resource utilization is not sufficient</a:t>
            </a:r>
          </a:p>
          <a:p>
            <a:pPr lvl="2" eaLnBrk="1" hangingPunct="1"/>
            <a:r>
              <a:rPr lang="en-US" sz="1800" smtClean="0"/>
              <a:t>May lead to wrong decision</a:t>
            </a:r>
          </a:p>
          <a:p>
            <a:pPr lvl="1" eaLnBrk="1" hangingPunct="1"/>
            <a:r>
              <a:rPr lang="en-US" sz="2000" smtClean="0"/>
              <a:t>Monitor nodes of the same task must be scheduled to execute at the same time.</a:t>
            </a:r>
          </a:p>
          <a:p>
            <a:pPr lvl="2" eaLnBrk="1" hangingPunct="1"/>
            <a:r>
              <a:rPr lang="en-US" sz="1800" smtClean="0"/>
              <a:t>Time shift should be minimized</a:t>
            </a:r>
          </a:p>
        </p:txBody>
      </p:sp>
      <p:cxnSp>
        <p:nvCxnSpPr>
          <p:cNvPr id="39940" name="Straight Arrow Connector 4"/>
          <p:cNvCxnSpPr>
            <a:cxnSpLocks noChangeShapeType="1"/>
          </p:cNvCxnSpPr>
          <p:nvPr/>
        </p:nvCxnSpPr>
        <p:spPr bwMode="auto">
          <a:xfrm>
            <a:off x="1385888" y="430371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50" y="3905250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629150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395913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9944" name="Straight Arrow Connector 8"/>
          <p:cNvCxnSpPr>
            <a:cxnSpLocks noChangeShapeType="1"/>
          </p:cNvCxnSpPr>
          <p:nvPr/>
        </p:nvCxnSpPr>
        <p:spPr bwMode="auto">
          <a:xfrm>
            <a:off x="1385888" y="503396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945" name="Straight Arrow Connector 9"/>
          <p:cNvCxnSpPr>
            <a:cxnSpLocks noChangeShapeType="1"/>
          </p:cNvCxnSpPr>
          <p:nvPr/>
        </p:nvCxnSpPr>
        <p:spPr bwMode="auto">
          <a:xfrm>
            <a:off x="1385888" y="580866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9946" name="Flowchart: Process 10"/>
          <p:cNvSpPr>
            <a:spLocks noChangeArrowheads="1"/>
          </p:cNvSpPr>
          <p:nvPr/>
        </p:nvSpPr>
        <p:spPr bwMode="auto">
          <a:xfrm>
            <a:off x="1676400" y="5395913"/>
            <a:ext cx="177800" cy="4127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7" name="Flowchart: Process 11"/>
          <p:cNvSpPr>
            <a:spLocks noChangeArrowheads="1"/>
          </p:cNvSpPr>
          <p:nvPr/>
        </p:nvSpPr>
        <p:spPr bwMode="auto">
          <a:xfrm>
            <a:off x="1676400" y="4140200"/>
            <a:ext cx="177800" cy="16351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676400" y="389890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Flowchart: Process 13"/>
          <p:cNvSpPr>
            <a:spLocks noChangeArrowheads="1"/>
          </p:cNvSpPr>
          <p:nvPr/>
        </p:nvSpPr>
        <p:spPr bwMode="auto">
          <a:xfrm>
            <a:off x="1676400" y="3505200"/>
            <a:ext cx="177800" cy="393700"/>
          </a:xfrm>
          <a:prstGeom prst="flowChartProcess">
            <a:avLst/>
          </a:prstGeom>
          <a:solidFill>
            <a:srgbClr val="FF0000"/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0" name="Flowchart: Process 14"/>
          <p:cNvSpPr>
            <a:spLocks noChangeArrowheads="1"/>
          </p:cNvSpPr>
          <p:nvPr/>
        </p:nvSpPr>
        <p:spPr bwMode="auto">
          <a:xfrm>
            <a:off x="1676400" y="486410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1" name="Flowchart: Process 15"/>
          <p:cNvSpPr>
            <a:spLocks noChangeArrowheads="1"/>
          </p:cNvSpPr>
          <p:nvPr/>
        </p:nvSpPr>
        <p:spPr bwMode="auto">
          <a:xfrm>
            <a:off x="2365375" y="4865688"/>
            <a:ext cx="177800" cy="1698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2" name="Flowchart: Process 16"/>
          <p:cNvSpPr>
            <a:spLocks noChangeArrowheads="1"/>
          </p:cNvSpPr>
          <p:nvPr/>
        </p:nvSpPr>
        <p:spPr bwMode="auto">
          <a:xfrm>
            <a:off x="3000375" y="4846638"/>
            <a:ext cx="177800" cy="1698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2365375" y="5395913"/>
            <a:ext cx="177800" cy="412750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4" name="Flowchart: Process 18"/>
          <p:cNvSpPr>
            <a:spLocks noChangeArrowheads="1"/>
          </p:cNvSpPr>
          <p:nvPr/>
        </p:nvSpPr>
        <p:spPr bwMode="auto">
          <a:xfrm>
            <a:off x="3000375" y="5556250"/>
            <a:ext cx="177800" cy="2460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3" name="TextBox 19"/>
          <p:cNvSpPr txBox="1">
            <a:spLocks noChangeArrowheads="1"/>
          </p:cNvSpPr>
          <p:nvPr/>
        </p:nvSpPr>
        <p:spPr bwMode="auto">
          <a:xfrm>
            <a:off x="3389313" y="4383088"/>
            <a:ext cx="7397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1764" name="TextBox 20"/>
          <p:cNvSpPr txBox="1">
            <a:spLocks noChangeArrowheads="1"/>
          </p:cNvSpPr>
          <p:nvPr/>
        </p:nvSpPr>
        <p:spPr bwMode="auto">
          <a:xfrm>
            <a:off x="3389313" y="5149850"/>
            <a:ext cx="739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1765" name="TextBox 21"/>
          <p:cNvSpPr txBox="1">
            <a:spLocks noChangeArrowheads="1"/>
          </p:cNvSpPr>
          <p:nvPr/>
        </p:nvSpPr>
        <p:spPr bwMode="auto">
          <a:xfrm>
            <a:off x="3402013" y="5843588"/>
            <a:ext cx="739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9958" name="Flowchart: Process 22"/>
          <p:cNvSpPr>
            <a:spLocks noChangeArrowheads="1"/>
          </p:cNvSpPr>
          <p:nvPr/>
        </p:nvSpPr>
        <p:spPr bwMode="auto">
          <a:xfrm>
            <a:off x="2365375" y="4259263"/>
            <a:ext cx="177800" cy="46037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9" name="Flowchart: Process 23"/>
          <p:cNvSpPr>
            <a:spLocks noChangeArrowheads="1"/>
          </p:cNvSpPr>
          <p:nvPr/>
        </p:nvSpPr>
        <p:spPr bwMode="auto">
          <a:xfrm>
            <a:off x="2365375" y="3905250"/>
            <a:ext cx="177800" cy="35401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Flowchart: Process 24"/>
          <p:cNvSpPr>
            <a:spLocks noChangeArrowheads="1"/>
          </p:cNvSpPr>
          <p:nvPr/>
        </p:nvSpPr>
        <p:spPr bwMode="auto">
          <a:xfrm>
            <a:off x="2365375" y="3511550"/>
            <a:ext cx="177800" cy="393700"/>
          </a:xfrm>
          <a:prstGeom prst="flowChartProcess">
            <a:avLst/>
          </a:prstGeom>
          <a:solidFill>
            <a:srgbClr val="FF0000"/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3000375" y="4059238"/>
            <a:ext cx="177800" cy="246062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62" name="Flowchart: Process 26"/>
          <p:cNvSpPr>
            <a:spLocks noChangeArrowheads="1"/>
          </p:cNvSpPr>
          <p:nvPr/>
        </p:nvSpPr>
        <p:spPr bwMode="auto">
          <a:xfrm>
            <a:off x="3000375" y="4013200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Flowchart: Process 27"/>
          <p:cNvSpPr>
            <a:spLocks noChangeArrowheads="1"/>
          </p:cNvSpPr>
          <p:nvPr/>
        </p:nvSpPr>
        <p:spPr bwMode="auto">
          <a:xfrm>
            <a:off x="3000375" y="3619500"/>
            <a:ext cx="177800" cy="393700"/>
          </a:xfrm>
          <a:prstGeom prst="flowChartProcess">
            <a:avLst/>
          </a:prstGeom>
          <a:solidFill>
            <a:srgbClr val="FF0000"/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5702300" y="430847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pic>
        <p:nvPicPr>
          <p:cNvPr id="317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3910013"/>
            <a:ext cx="41433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177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4633913"/>
            <a:ext cx="41433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17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5402263"/>
            <a:ext cx="414337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5702300" y="503872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5702300" y="581342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5" name="Flowchart: Process 34"/>
          <p:cNvSpPr>
            <a:spLocks noChangeArrowheads="1"/>
          </p:cNvSpPr>
          <p:nvPr/>
        </p:nvSpPr>
        <p:spPr bwMode="auto">
          <a:xfrm>
            <a:off x="5992813" y="5402263"/>
            <a:ext cx="177800" cy="4111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Flowchart: Process 35"/>
          <p:cNvSpPr>
            <a:spLocks noChangeArrowheads="1"/>
          </p:cNvSpPr>
          <p:nvPr/>
        </p:nvSpPr>
        <p:spPr bwMode="auto">
          <a:xfrm>
            <a:off x="5992813" y="4144963"/>
            <a:ext cx="177800" cy="16351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992813" y="390525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Flowchart: Process 38"/>
          <p:cNvSpPr>
            <a:spLocks noChangeArrowheads="1"/>
          </p:cNvSpPr>
          <p:nvPr/>
        </p:nvSpPr>
        <p:spPr bwMode="auto">
          <a:xfrm>
            <a:off x="5992813" y="4773613"/>
            <a:ext cx="177800" cy="2460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Flowchart: Process 39"/>
          <p:cNvSpPr>
            <a:spLocks noChangeArrowheads="1"/>
          </p:cNvSpPr>
          <p:nvPr/>
        </p:nvSpPr>
        <p:spPr bwMode="auto">
          <a:xfrm>
            <a:off x="6681788" y="487045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Flowchart: Process 40"/>
          <p:cNvSpPr>
            <a:spLocks noChangeArrowheads="1"/>
          </p:cNvSpPr>
          <p:nvPr/>
        </p:nvSpPr>
        <p:spPr bwMode="auto">
          <a:xfrm>
            <a:off x="7316788" y="485140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81788" y="5402263"/>
            <a:ext cx="177800" cy="411162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Flowchart: Process 42"/>
          <p:cNvSpPr>
            <a:spLocks noChangeArrowheads="1"/>
          </p:cNvSpPr>
          <p:nvPr/>
        </p:nvSpPr>
        <p:spPr bwMode="auto">
          <a:xfrm>
            <a:off x="7316788" y="5561013"/>
            <a:ext cx="177800" cy="2460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86" name="TextBox 43"/>
          <p:cNvSpPr txBox="1">
            <a:spLocks noChangeArrowheads="1"/>
          </p:cNvSpPr>
          <p:nvPr/>
        </p:nvSpPr>
        <p:spPr bwMode="auto">
          <a:xfrm>
            <a:off x="7705725" y="4387850"/>
            <a:ext cx="739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1787" name="TextBox 44"/>
          <p:cNvSpPr txBox="1">
            <a:spLocks noChangeArrowheads="1"/>
          </p:cNvSpPr>
          <p:nvPr/>
        </p:nvSpPr>
        <p:spPr bwMode="auto">
          <a:xfrm>
            <a:off x="7705725" y="5154613"/>
            <a:ext cx="739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1788" name="TextBox 45"/>
          <p:cNvSpPr txBox="1">
            <a:spLocks noChangeArrowheads="1"/>
          </p:cNvSpPr>
          <p:nvPr/>
        </p:nvSpPr>
        <p:spPr bwMode="auto">
          <a:xfrm>
            <a:off x="7718425" y="5849938"/>
            <a:ext cx="7397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47" name="Flowchart: Process 46"/>
          <p:cNvSpPr>
            <a:spLocks noChangeArrowheads="1"/>
          </p:cNvSpPr>
          <p:nvPr/>
        </p:nvSpPr>
        <p:spPr bwMode="auto">
          <a:xfrm>
            <a:off x="6681788" y="4264025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Flowchart: Process 47"/>
          <p:cNvSpPr>
            <a:spLocks noChangeArrowheads="1"/>
          </p:cNvSpPr>
          <p:nvPr/>
        </p:nvSpPr>
        <p:spPr bwMode="auto">
          <a:xfrm>
            <a:off x="6681788" y="3910013"/>
            <a:ext cx="177800" cy="35401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316788" y="406400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Flowchart: Process 50"/>
          <p:cNvSpPr>
            <a:spLocks noChangeArrowheads="1"/>
          </p:cNvSpPr>
          <p:nvPr/>
        </p:nvSpPr>
        <p:spPr bwMode="auto">
          <a:xfrm>
            <a:off x="7316788" y="4017963"/>
            <a:ext cx="177800" cy="46037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Flowchart: Process 55"/>
          <p:cNvSpPr>
            <a:spLocks noChangeArrowheads="1"/>
          </p:cNvSpPr>
          <p:nvPr/>
        </p:nvSpPr>
        <p:spPr bwMode="auto">
          <a:xfrm>
            <a:off x="5992813" y="5205413"/>
            <a:ext cx="177800" cy="1825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Flowchart: Process 56"/>
          <p:cNvSpPr>
            <a:spLocks noChangeArrowheads="1"/>
          </p:cNvSpPr>
          <p:nvPr/>
        </p:nvSpPr>
        <p:spPr bwMode="auto">
          <a:xfrm>
            <a:off x="6681788" y="5349875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Flowchart: Process 57"/>
          <p:cNvSpPr>
            <a:spLocks noChangeArrowheads="1"/>
          </p:cNvSpPr>
          <p:nvPr/>
        </p:nvSpPr>
        <p:spPr bwMode="auto">
          <a:xfrm>
            <a:off x="7316788" y="5402263"/>
            <a:ext cx="177800" cy="1587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Flowchart: Process 58"/>
          <p:cNvSpPr>
            <a:spLocks noChangeArrowheads="1"/>
          </p:cNvSpPr>
          <p:nvPr/>
        </p:nvSpPr>
        <p:spPr bwMode="auto">
          <a:xfrm>
            <a:off x="6323013" y="45513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Flowchart: Process 59"/>
          <p:cNvSpPr>
            <a:spLocks noChangeArrowheads="1"/>
          </p:cNvSpPr>
          <p:nvPr/>
        </p:nvSpPr>
        <p:spPr bwMode="auto">
          <a:xfrm>
            <a:off x="6970713" y="45386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Flowchart: Process 60"/>
          <p:cNvSpPr>
            <a:spLocks noChangeArrowheads="1"/>
          </p:cNvSpPr>
          <p:nvPr/>
        </p:nvSpPr>
        <p:spPr bwMode="auto">
          <a:xfrm>
            <a:off x="7631113" y="45386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Flowchart: Process 61"/>
          <p:cNvSpPr>
            <a:spLocks noChangeArrowheads="1"/>
          </p:cNvSpPr>
          <p:nvPr/>
        </p:nvSpPr>
        <p:spPr bwMode="auto">
          <a:xfrm>
            <a:off x="6323013" y="5756275"/>
            <a:ext cx="182562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Flowchart: Process 62"/>
          <p:cNvSpPr>
            <a:spLocks noChangeArrowheads="1"/>
          </p:cNvSpPr>
          <p:nvPr/>
        </p:nvSpPr>
        <p:spPr bwMode="auto">
          <a:xfrm>
            <a:off x="6997700" y="5770563"/>
            <a:ext cx="184150" cy="444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Flowchart: Process 63"/>
          <p:cNvSpPr>
            <a:spLocks noChangeArrowheads="1"/>
          </p:cNvSpPr>
          <p:nvPr/>
        </p:nvSpPr>
        <p:spPr bwMode="auto">
          <a:xfrm>
            <a:off x="7613650" y="5768975"/>
            <a:ext cx="18415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009" name="Flowchart: Process 74"/>
          <p:cNvSpPr>
            <a:spLocks noChangeArrowheads="1"/>
          </p:cNvSpPr>
          <p:nvPr/>
        </p:nvSpPr>
        <p:spPr bwMode="auto">
          <a:xfrm>
            <a:off x="2022475" y="4478338"/>
            <a:ext cx="152400" cy="555625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010" name="Flowchart: Process 78"/>
          <p:cNvSpPr>
            <a:spLocks noChangeArrowheads="1"/>
          </p:cNvSpPr>
          <p:nvPr/>
        </p:nvSpPr>
        <p:spPr bwMode="auto">
          <a:xfrm>
            <a:off x="2695575" y="4478338"/>
            <a:ext cx="139700" cy="555625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80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98463" y="1303338"/>
            <a:ext cx="8440737" cy="4640262"/>
          </a:xfrm>
        </p:spPr>
        <p:txBody>
          <a:bodyPr/>
          <a:lstStyle/>
          <a:p>
            <a:r>
              <a:rPr lang="en-US" smtClean="0"/>
              <a:t>Background</a:t>
            </a:r>
          </a:p>
          <a:p>
            <a:r>
              <a:rPr lang="en-US" smtClean="0"/>
              <a:t>Challenges in Cloud Monitoring</a:t>
            </a:r>
          </a:p>
          <a:p>
            <a:pPr lvl="1"/>
            <a:r>
              <a:rPr lang="en-US" smtClean="0"/>
              <a:t>System-level</a:t>
            </a:r>
          </a:p>
          <a:p>
            <a:pPr lvl="1"/>
            <a:r>
              <a:rPr lang="en-US" smtClean="0"/>
              <a:t>User-level</a:t>
            </a:r>
          </a:p>
          <a:p>
            <a:pPr lvl="1"/>
            <a:r>
              <a:rPr lang="en-US" smtClean="0"/>
              <a:t>Network-level</a:t>
            </a:r>
          </a:p>
          <a:p>
            <a:r>
              <a:rPr lang="en-US" smtClean="0"/>
              <a:t>Conclusions and Future Work</a:t>
            </a:r>
          </a:p>
          <a:p>
            <a:r>
              <a:rPr lang="en-US" smtClean="0"/>
              <a:t>Cloud Management Related Work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Quality-of-Service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Challenges in Resolving Resource Contention</a:t>
            </a:r>
          </a:p>
          <a:p>
            <a:pPr lvl="1" eaLnBrk="1" hangingPunct="1"/>
            <a:r>
              <a:rPr lang="en-US" sz="2000" smtClean="0"/>
              <a:t>Average resource utilization is not sufficient</a:t>
            </a:r>
          </a:p>
          <a:p>
            <a:pPr lvl="2" eaLnBrk="1" hangingPunct="1"/>
            <a:r>
              <a:rPr lang="en-US" sz="1800" smtClean="0"/>
              <a:t>May lead to wrong decision</a:t>
            </a:r>
          </a:p>
          <a:p>
            <a:pPr lvl="1" eaLnBrk="1" hangingPunct="1"/>
            <a:r>
              <a:rPr lang="en-US" sz="2000" smtClean="0"/>
              <a:t>Monitor nodes of the same task must be scheduled to execute at the same time.</a:t>
            </a:r>
          </a:p>
          <a:p>
            <a:pPr lvl="2" eaLnBrk="1" hangingPunct="1"/>
            <a:r>
              <a:rPr lang="en-US" sz="1800" smtClean="0"/>
              <a:t>Time shift should be minimized</a:t>
            </a:r>
          </a:p>
        </p:txBody>
      </p:sp>
      <p:cxnSp>
        <p:nvCxnSpPr>
          <p:cNvPr id="39940" name="Straight Arrow Connector 4"/>
          <p:cNvCxnSpPr>
            <a:cxnSpLocks noChangeShapeType="1"/>
          </p:cNvCxnSpPr>
          <p:nvPr/>
        </p:nvCxnSpPr>
        <p:spPr bwMode="auto">
          <a:xfrm>
            <a:off x="1385888" y="430371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50" y="3905250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629150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395913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9944" name="Straight Arrow Connector 8"/>
          <p:cNvCxnSpPr>
            <a:cxnSpLocks noChangeShapeType="1"/>
          </p:cNvCxnSpPr>
          <p:nvPr/>
        </p:nvCxnSpPr>
        <p:spPr bwMode="auto">
          <a:xfrm>
            <a:off x="1385888" y="503396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945" name="Straight Arrow Connector 9"/>
          <p:cNvCxnSpPr>
            <a:cxnSpLocks noChangeShapeType="1"/>
          </p:cNvCxnSpPr>
          <p:nvPr/>
        </p:nvCxnSpPr>
        <p:spPr bwMode="auto">
          <a:xfrm>
            <a:off x="1385888" y="580866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9946" name="Flowchart: Process 10"/>
          <p:cNvSpPr>
            <a:spLocks noChangeArrowheads="1"/>
          </p:cNvSpPr>
          <p:nvPr/>
        </p:nvSpPr>
        <p:spPr bwMode="auto">
          <a:xfrm>
            <a:off x="1676400" y="5395913"/>
            <a:ext cx="177800" cy="4127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7" name="Flowchart: Process 11"/>
          <p:cNvSpPr>
            <a:spLocks noChangeArrowheads="1"/>
          </p:cNvSpPr>
          <p:nvPr/>
        </p:nvSpPr>
        <p:spPr bwMode="auto">
          <a:xfrm>
            <a:off x="1676400" y="4140200"/>
            <a:ext cx="177800" cy="16351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676400" y="389890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0" name="Flowchart: Process 14"/>
          <p:cNvSpPr>
            <a:spLocks noChangeArrowheads="1"/>
          </p:cNvSpPr>
          <p:nvPr/>
        </p:nvSpPr>
        <p:spPr bwMode="auto">
          <a:xfrm>
            <a:off x="1676400" y="486410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1" name="Flowchart: Process 15"/>
          <p:cNvSpPr>
            <a:spLocks noChangeArrowheads="1"/>
          </p:cNvSpPr>
          <p:nvPr/>
        </p:nvSpPr>
        <p:spPr bwMode="auto">
          <a:xfrm>
            <a:off x="2365375" y="4865688"/>
            <a:ext cx="177800" cy="1698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2" name="Flowchart: Process 16"/>
          <p:cNvSpPr>
            <a:spLocks noChangeArrowheads="1"/>
          </p:cNvSpPr>
          <p:nvPr/>
        </p:nvSpPr>
        <p:spPr bwMode="auto">
          <a:xfrm>
            <a:off x="3000375" y="4846638"/>
            <a:ext cx="177800" cy="1698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2365375" y="5395913"/>
            <a:ext cx="177800" cy="412750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4" name="Flowchart: Process 18"/>
          <p:cNvSpPr>
            <a:spLocks noChangeArrowheads="1"/>
          </p:cNvSpPr>
          <p:nvPr/>
        </p:nvSpPr>
        <p:spPr bwMode="auto">
          <a:xfrm>
            <a:off x="3000375" y="5556250"/>
            <a:ext cx="177800" cy="2460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6" name="TextBox 19"/>
          <p:cNvSpPr txBox="1">
            <a:spLocks noChangeArrowheads="1"/>
          </p:cNvSpPr>
          <p:nvPr/>
        </p:nvSpPr>
        <p:spPr bwMode="auto">
          <a:xfrm>
            <a:off x="3389313" y="4383088"/>
            <a:ext cx="7397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2787" name="TextBox 20"/>
          <p:cNvSpPr txBox="1">
            <a:spLocks noChangeArrowheads="1"/>
          </p:cNvSpPr>
          <p:nvPr/>
        </p:nvSpPr>
        <p:spPr bwMode="auto">
          <a:xfrm>
            <a:off x="3389313" y="5149850"/>
            <a:ext cx="739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2788" name="TextBox 21"/>
          <p:cNvSpPr txBox="1">
            <a:spLocks noChangeArrowheads="1"/>
          </p:cNvSpPr>
          <p:nvPr/>
        </p:nvSpPr>
        <p:spPr bwMode="auto">
          <a:xfrm>
            <a:off x="3402013" y="5843588"/>
            <a:ext cx="739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9958" name="Flowchart: Process 22"/>
          <p:cNvSpPr>
            <a:spLocks noChangeArrowheads="1"/>
          </p:cNvSpPr>
          <p:nvPr/>
        </p:nvSpPr>
        <p:spPr bwMode="auto">
          <a:xfrm>
            <a:off x="2365375" y="4259263"/>
            <a:ext cx="177800" cy="46037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9" name="Flowchart: Process 23"/>
          <p:cNvSpPr>
            <a:spLocks noChangeArrowheads="1"/>
          </p:cNvSpPr>
          <p:nvPr/>
        </p:nvSpPr>
        <p:spPr bwMode="auto">
          <a:xfrm>
            <a:off x="2365375" y="3905250"/>
            <a:ext cx="177800" cy="35401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3000375" y="4059238"/>
            <a:ext cx="177800" cy="246062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62" name="Flowchart: Process 26"/>
          <p:cNvSpPr>
            <a:spLocks noChangeArrowheads="1"/>
          </p:cNvSpPr>
          <p:nvPr/>
        </p:nvSpPr>
        <p:spPr bwMode="auto">
          <a:xfrm>
            <a:off x="3000375" y="4013200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5702300" y="430847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pic>
        <p:nvPicPr>
          <p:cNvPr id="3279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3910013"/>
            <a:ext cx="41433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27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4633913"/>
            <a:ext cx="41433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2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5402263"/>
            <a:ext cx="414337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5702300" y="503872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5702300" y="581342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5" name="Flowchart: Process 34"/>
          <p:cNvSpPr>
            <a:spLocks noChangeArrowheads="1"/>
          </p:cNvSpPr>
          <p:nvPr/>
        </p:nvSpPr>
        <p:spPr bwMode="auto">
          <a:xfrm>
            <a:off x="5992813" y="5402263"/>
            <a:ext cx="177800" cy="4111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Flowchart: Process 35"/>
          <p:cNvSpPr>
            <a:spLocks noChangeArrowheads="1"/>
          </p:cNvSpPr>
          <p:nvPr/>
        </p:nvSpPr>
        <p:spPr bwMode="auto">
          <a:xfrm>
            <a:off x="5992813" y="4144963"/>
            <a:ext cx="177800" cy="16351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992813" y="390525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Flowchart: Process 38"/>
          <p:cNvSpPr>
            <a:spLocks noChangeArrowheads="1"/>
          </p:cNvSpPr>
          <p:nvPr/>
        </p:nvSpPr>
        <p:spPr bwMode="auto">
          <a:xfrm>
            <a:off x="5992813" y="4773613"/>
            <a:ext cx="177800" cy="2460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Flowchart: Process 39"/>
          <p:cNvSpPr>
            <a:spLocks noChangeArrowheads="1"/>
          </p:cNvSpPr>
          <p:nvPr/>
        </p:nvSpPr>
        <p:spPr bwMode="auto">
          <a:xfrm>
            <a:off x="6681788" y="487045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Flowchart: Process 40"/>
          <p:cNvSpPr>
            <a:spLocks noChangeArrowheads="1"/>
          </p:cNvSpPr>
          <p:nvPr/>
        </p:nvSpPr>
        <p:spPr bwMode="auto">
          <a:xfrm>
            <a:off x="7316788" y="485140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81788" y="5402263"/>
            <a:ext cx="177800" cy="411162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Flowchart: Process 42"/>
          <p:cNvSpPr>
            <a:spLocks noChangeArrowheads="1"/>
          </p:cNvSpPr>
          <p:nvPr/>
        </p:nvSpPr>
        <p:spPr bwMode="auto">
          <a:xfrm>
            <a:off x="7316788" y="5561013"/>
            <a:ext cx="177800" cy="2460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07" name="TextBox 43"/>
          <p:cNvSpPr txBox="1">
            <a:spLocks noChangeArrowheads="1"/>
          </p:cNvSpPr>
          <p:nvPr/>
        </p:nvSpPr>
        <p:spPr bwMode="auto">
          <a:xfrm>
            <a:off x="7705725" y="4387850"/>
            <a:ext cx="739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2808" name="TextBox 44"/>
          <p:cNvSpPr txBox="1">
            <a:spLocks noChangeArrowheads="1"/>
          </p:cNvSpPr>
          <p:nvPr/>
        </p:nvSpPr>
        <p:spPr bwMode="auto">
          <a:xfrm>
            <a:off x="7705725" y="5154613"/>
            <a:ext cx="739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2809" name="TextBox 45"/>
          <p:cNvSpPr txBox="1">
            <a:spLocks noChangeArrowheads="1"/>
          </p:cNvSpPr>
          <p:nvPr/>
        </p:nvSpPr>
        <p:spPr bwMode="auto">
          <a:xfrm>
            <a:off x="7718425" y="5849938"/>
            <a:ext cx="7397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47" name="Flowchart: Process 46"/>
          <p:cNvSpPr>
            <a:spLocks noChangeArrowheads="1"/>
          </p:cNvSpPr>
          <p:nvPr/>
        </p:nvSpPr>
        <p:spPr bwMode="auto">
          <a:xfrm>
            <a:off x="6681788" y="4264025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Flowchart: Process 47"/>
          <p:cNvSpPr>
            <a:spLocks noChangeArrowheads="1"/>
          </p:cNvSpPr>
          <p:nvPr/>
        </p:nvSpPr>
        <p:spPr bwMode="auto">
          <a:xfrm>
            <a:off x="6681788" y="3910013"/>
            <a:ext cx="177800" cy="35401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316788" y="406400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Flowchart: Process 50"/>
          <p:cNvSpPr>
            <a:spLocks noChangeArrowheads="1"/>
          </p:cNvSpPr>
          <p:nvPr/>
        </p:nvSpPr>
        <p:spPr bwMode="auto">
          <a:xfrm>
            <a:off x="7316788" y="4017963"/>
            <a:ext cx="177800" cy="46037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Flowchart: Process 55"/>
          <p:cNvSpPr>
            <a:spLocks noChangeArrowheads="1"/>
          </p:cNvSpPr>
          <p:nvPr/>
        </p:nvSpPr>
        <p:spPr bwMode="auto">
          <a:xfrm>
            <a:off x="5992813" y="5205413"/>
            <a:ext cx="177800" cy="1825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Flowchart: Process 56"/>
          <p:cNvSpPr>
            <a:spLocks noChangeArrowheads="1"/>
          </p:cNvSpPr>
          <p:nvPr/>
        </p:nvSpPr>
        <p:spPr bwMode="auto">
          <a:xfrm>
            <a:off x="6681788" y="5349875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Flowchart: Process 57"/>
          <p:cNvSpPr>
            <a:spLocks noChangeArrowheads="1"/>
          </p:cNvSpPr>
          <p:nvPr/>
        </p:nvSpPr>
        <p:spPr bwMode="auto">
          <a:xfrm>
            <a:off x="7316788" y="5402263"/>
            <a:ext cx="177800" cy="1587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Flowchart: Process 58"/>
          <p:cNvSpPr>
            <a:spLocks noChangeArrowheads="1"/>
          </p:cNvSpPr>
          <p:nvPr/>
        </p:nvSpPr>
        <p:spPr bwMode="auto">
          <a:xfrm>
            <a:off x="6323013" y="45513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Flowchart: Process 59"/>
          <p:cNvSpPr>
            <a:spLocks noChangeArrowheads="1"/>
          </p:cNvSpPr>
          <p:nvPr/>
        </p:nvSpPr>
        <p:spPr bwMode="auto">
          <a:xfrm>
            <a:off x="6970713" y="45386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Flowchart: Process 60"/>
          <p:cNvSpPr>
            <a:spLocks noChangeArrowheads="1"/>
          </p:cNvSpPr>
          <p:nvPr/>
        </p:nvSpPr>
        <p:spPr bwMode="auto">
          <a:xfrm>
            <a:off x="7631113" y="45386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Flowchart: Process 61"/>
          <p:cNvSpPr>
            <a:spLocks noChangeArrowheads="1"/>
          </p:cNvSpPr>
          <p:nvPr/>
        </p:nvSpPr>
        <p:spPr bwMode="auto">
          <a:xfrm>
            <a:off x="6323013" y="5756275"/>
            <a:ext cx="182562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Flowchart: Process 62"/>
          <p:cNvSpPr>
            <a:spLocks noChangeArrowheads="1"/>
          </p:cNvSpPr>
          <p:nvPr/>
        </p:nvSpPr>
        <p:spPr bwMode="auto">
          <a:xfrm>
            <a:off x="6997700" y="5770563"/>
            <a:ext cx="184150" cy="444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Flowchart: Process 63"/>
          <p:cNvSpPr>
            <a:spLocks noChangeArrowheads="1"/>
          </p:cNvSpPr>
          <p:nvPr/>
        </p:nvSpPr>
        <p:spPr bwMode="auto">
          <a:xfrm>
            <a:off x="7613650" y="5768975"/>
            <a:ext cx="18415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Flowchart: Process 64"/>
          <p:cNvSpPr>
            <a:spLocks noChangeArrowheads="1"/>
          </p:cNvSpPr>
          <p:nvPr/>
        </p:nvSpPr>
        <p:spPr bwMode="auto">
          <a:xfrm>
            <a:off x="1676400" y="4478338"/>
            <a:ext cx="177800" cy="393700"/>
          </a:xfrm>
          <a:prstGeom prst="flowChartProcess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Flowchart: Process 65"/>
          <p:cNvSpPr>
            <a:spLocks noChangeArrowheads="1"/>
          </p:cNvSpPr>
          <p:nvPr/>
        </p:nvSpPr>
        <p:spPr bwMode="auto">
          <a:xfrm>
            <a:off x="2365375" y="4471988"/>
            <a:ext cx="177800" cy="393700"/>
          </a:xfrm>
          <a:prstGeom prst="flowChartProcess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" name="Flowchart: Process 66"/>
          <p:cNvSpPr>
            <a:spLocks noChangeArrowheads="1"/>
          </p:cNvSpPr>
          <p:nvPr/>
        </p:nvSpPr>
        <p:spPr bwMode="auto">
          <a:xfrm>
            <a:off x="3000375" y="4465638"/>
            <a:ext cx="177800" cy="393700"/>
          </a:xfrm>
          <a:prstGeom prst="flowChartProcess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009" name="Flowchart: Process 74"/>
          <p:cNvSpPr>
            <a:spLocks noChangeArrowheads="1"/>
          </p:cNvSpPr>
          <p:nvPr/>
        </p:nvSpPr>
        <p:spPr bwMode="auto">
          <a:xfrm>
            <a:off x="2022475" y="4478338"/>
            <a:ext cx="152400" cy="555625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010" name="Flowchart: Process 78"/>
          <p:cNvSpPr>
            <a:spLocks noChangeArrowheads="1"/>
          </p:cNvSpPr>
          <p:nvPr/>
        </p:nvSpPr>
        <p:spPr bwMode="auto">
          <a:xfrm>
            <a:off x="2695575" y="4478338"/>
            <a:ext cx="139700" cy="555625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2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Quality-of-Service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Challenges in Resolving Resource Contention</a:t>
            </a:r>
          </a:p>
          <a:p>
            <a:pPr lvl="1" eaLnBrk="1" hangingPunct="1"/>
            <a:r>
              <a:rPr lang="en-US" sz="2000" smtClean="0"/>
              <a:t>Average resource utilization is not sufficient</a:t>
            </a:r>
          </a:p>
          <a:p>
            <a:pPr lvl="2" eaLnBrk="1" hangingPunct="1"/>
            <a:r>
              <a:rPr lang="en-US" sz="1800" smtClean="0"/>
              <a:t>May lead to wrong decision</a:t>
            </a:r>
          </a:p>
          <a:p>
            <a:pPr lvl="1" eaLnBrk="1" hangingPunct="1"/>
            <a:r>
              <a:rPr lang="en-US" sz="2000" smtClean="0"/>
              <a:t>Monitor nodes of the same task must be scheduled to execute at the same time.</a:t>
            </a:r>
          </a:p>
          <a:p>
            <a:pPr lvl="2" eaLnBrk="1" hangingPunct="1"/>
            <a:r>
              <a:rPr lang="en-US" sz="1800" smtClean="0"/>
              <a:t>Time shift should be minimized</a:t>
            </a:r>
          </a:p>
        </p:txBody>
      </p:sp>
      <p:cxnSp>
        <p:nvCxnSpPr>
          <p:cNvPr id="39940" name="Straight Arrow Connector 4"/>
          <p:cNvCxnSpPr>
            <a:cxnSpLocks noChangeShapeType="1"/>
          </p:cNvCxnSpPr>
          <p:nvPr/>
        </p:nvCxnSpPr>
        <p:spPr bwMode="auto">
          <a:xfrm>
            <a:off x="1385888" y="430371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50" y="3905250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629150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395913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9944" name="Straight Arrow Connector 8"/>
          <p:cNvCxnSpPr>
            <a:cxnSpLocks noChangeShapeType="1"/>
          </p:cNvCxnSpPr>
          <p:nvPr/>
        </p:nvCxnSpPr>
        <p:spPr bwMode="auto">
          <a:xfrm>
            <a:off x="1385888" y="503396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945" name="Straight Arrow Connector 9"/>
          <p:cNvCxnSpPr>
            <a:cxnSpLocks noChangeShapeType="1"/>
          </p:cNvCxnSpPr>
          <p:nvPr/>
        </p:nvCxnSpPr>
        <p:spPr bwMode="auto">
          <a:xfrm>
            <a:off x="1385888" y="580866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9946" name="Flowchart: Process 10"/>
          <p:cNvSpPr>
            <a:spLocks noChangeArrowheads="1"/>
          </p:cNvSpPr>
          <p:nvPr/>
        </p:nvSpPr>
        <p:spPr bwMode="auto">
          <a:xfrm>
            <a:off x="1676400" y="5395913"/>
            <a:ext cx="177800" cy="4127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7" name="Flowchart: Process 11"/>
          <p:cNvSpPr>
            <a:spLocks noChangeArrowheads="1"/>
          </p:cNvSpPr>
          <p:nvPr/>
        </p:nvSpPr>
        <p:spPr bwMode="auto">
          <a:xfrm>
            <a:off x="1676400" y="4140200"/>
            <a:ext cx="177800" cy="16351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676400" y="389890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0" name="Flowchart: Process 14"/>
          <p:cNvSpPr>
            <a:spLocks noChangeArrowheads="1"/>
          </p:cNvSpPr>
          <p:nvPr/>
        </p:nvSpPr>
        <p:spPr bwMode="auto">
          <a:xfrm>
            <a:off x="1676400" y="486410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1" name="Flowchart: Process 15"/>
          <p:cNvSpPr>
            <a:spLocks noChangeArrowheads="1"/>
          </p:cNvSpPr>
          <p:nvPr/>
        </p:nvSpPr>
        <p:spPr bwMode="auto">
          <a:xfrm>
            <a:off x="2365375" y="4865688"/>
            <a:ext cx="177800" cy="1698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2" name="Flowchart: Process 16"/>
          <p:cNvSpPr>
            <a:spLocks noChangeArrowheads="1"/>
          </p:cNvSpPr>
          <p:nvPr/>
        </p:nvSpPr>
        <p:spPr bwMode="auto">
          <a:xfrm>
            <a:off x="3000375" y="4846638"/>
            <a:ext cx="177800" cy="1698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2365375" y="5395913"/>
            <a:ext cx="177800" cy="412750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4" name="Flowchart: Process 18"/>
          <p:cNvSpPr>
            <a:spLocks noChangeArrowheads="1"/>
          </p:cNvSpPr>
          <p:nvPr/>
        </p:nvSpPr>
        <p:spPr bwMode="auto">
          <a:xfrm>
            <a:off x="3000375" y="5556250"/>
            <a:ext cx="177800" cy="2460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0" name="TextBox 19"/>
          <p:cNvSpPr txBox="1">
            <a:spLocks noChangeArrowheads="1"/>
          </p:cNvSpPr>
          <p:nvPr/>
        </p:nvSpPr>
        <p:spPr bwMode="auto">
          <a:xfrm>
            <a:off x="3389313" y="4383088"/>
            <a:ext cx="7397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3811" name="TextBox 20"/>
          <p:cNvSpPr txBox="1">
            <a:spLocks noChangeArrowheads="1"/>
          </p:cNvSpPr>
          <p:nvPr/>
        </p:nvSpPr>
        <p:spPr bwMode="auto">
          <a:xfrm>
            <a:off x="3389313" y="5149850"/>
            <a:ext cx="739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3812" name="TextBox 21"/>
          <p:cNvSpPr txBox="1">
            <a:spLocks noChangeArrowheads="1"/>
          </p:cNvSpPr>
          <p:nvPr/>
        </p:nvSpPr>
        <p:spPr bwMode="auto">
          <a:xfrm>
            <a:off x="3402013" y="5843588"/>
            <a:ext cx="739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9958" name="Flowchart: Process 22"/>
          <p:cNvSpPr>
            <a:spLocks noChangeArrowheads="1"/>
          </p:cNvSpPr>
          <p:nvPr/>
        </p:nvSpPr>
        <p:spPr bwMode="auto">
          <a:xfrm>
            <a:off x="2365375" y="4259263"/>
            <a:ext cx="177800" cy="46037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9" name="Flowchart: Process 23"/>
          <p:cNvSpPr>
            <a:spLocks noChangeArrowheads="1"/>
          </p:cNvSpPr>
          <p:nvPr/>
        </p:nvSpPr>
        <p:spPr bwMode="auto">
          <a:xfrm>
            <a:off x="2365375" y="3905250"/>
            <a:ext cx="177800" cy="35401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3000375" y="4059238"/>
            <a:ext cx="177800" cy="246062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62" name="Flowchart: Process 26"/>
          <p:cNvSpPr>
            <a:spLocks noChangeArrowheads="1"/>
          </p:cNvSpPr>
          <p:nvPr/>
        </p:nvSpPr>
        <p:spPr bwMode="auto">
          <a:xfrm>
            <a:off x="3000375" y="4013200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5702300" y="430847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pic>
        <p:nvPicPr>
          <p:cNvPr id="338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3910013"/>
            <a:ext cx="41433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38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4633913"/>
            <a:ext cx="41433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3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5402263"/>
            <a:ext cx="414337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5702300" y="503872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5702300" y="581342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5" name="Flowchart: Process 34"/>
          <p:cNvSpPr>
            <a:spLocks noChangeArrowheads="1"/>
          </p:cNvSpPr>
          <p:nvPr/>
        </p:nvSpPr>
        <p:spPr bwMode="auto">
          <a:xfrm>
            <a:off x="5992813" y="5402263"/>
            <a:ext cx="177800" cy="4111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Flowchart: Process 35"/>
          <p:cNvSpPr>
            <a:spLocks noChangeArrowheads="1"/>
          </p:cNvSpPr>
          <p:nvPr/>
        </p:nvSpPr>
        <p:spPr bwMode="auto">
          <a:xfrm>
            <a:off x="5992813" y="4144963"/>
            <a:ext cx="177800" cy="16351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992813" y="390525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Flowchart: Process 37"/>
          <p:cNvSpPr>
            <a:spLocks noChangeArrowheads="1"/>
          </p:cNvSpPr>
          <p:nvPr/>
        </p:nvSpPr>
        <p:spPr bwMode="auto">
          <a:xfrm>
            <a:off x="5992813" y="3509963"/>
            <a:ext cx="177800" cy="395287"/>
          </a:xfrm>
          <a:prstGeom prst="flowChartProcess">
            <a:avLst/>
          </a:prstGeom>
          <a:solidFill>
            <a:srgbClr val="FF0000"/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Flowchart: Process 38"/>
          <p:cNvSpPr>
            <a:spLocks noChangeArrowheads="1"/>
          </p:cNvSpPr>
          <p:nvPr/>
        </p:nvSpPr>
        <p:spPr bwMode="auto">
          <a:xfrm>
            <a:off x="5992813" y="4773613"/>
            <a:ext cx="177800" cy="2460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Flowchart: Process 39"/>
          <p:cNvSpPr>
            <a:spLocks noChangeArrowheads="1"/>
          </p:cNvSpPr>
          <p:nvPr/>
        </p:nvSpPr>
        <p:spPr bwMode="auto">
          <a:xfrm>
            <a:off x="6681788" y="487045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Flowchart: Process 40"/>
          <p:cNvSpPr>
            <a:spLocks noChangeArrowheads="1"/>
          </p:cNvSpPr>
          <p:nvPr/>
        </p:nvSpPr>
        <p:spPr bwMode="auto">
          <a:xfrm>
            <a:off x="7316788" y="485140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81788" y="5402263"/>
            <a:ext cx="177800" cy="411162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Flowchart: Process 42"/>
          <p:cNvSpPr>
            <a:spLocks noChangeArrowheads="1"/>
          </p:cNvSpPr>
          <p:nvPr/>
        </p:nvSpPr>
        <p:spPr bwMode="auto">
          <a:xfrm>
            <a:off x="7316788" y="5561013"/>
            <a:ext cx="177800" cy="2460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32" name="TextBox 43"/>
          <p:cNvSpPr txBox="1">
            <a:spLocks noChangeArrowheads="1"/>
          </p:cNvSpPr>
          <p:nvPr/>
        </p:nvSpPr>
        <p:spPr bwMode="auto">
          <a:xfrm>
            <a:off x="7705725" y="4387850"/>
            <a:ext cx="739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3833" name="TextBox 44"/>
          <p:cNvSpPr txBox="1">
            <a:spLocks noChangeArrowheads="1"/>
          </p:cNvSpPr>
          <p:nvPr/>
        </p:nvSpPr>
        <p:spPr bwMode="auto">
          <a:xfrm>
            <a:off x="7705725" y="5154613"/>
            <a:ext cx="739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3834" name="TextBox 45"/>
          <p:cNvSpPr txBox="1">
            <a:spLocks noChangeArrowheads="1"/>
          </p:cNvSpPr>
          <p:nvPr/>
        </p:nvSpPr>
        <p:spPr bwMode="auto">
          <a:xfrm>
            <a:off x="7718425" y="5849938"/>
            <a:ext cx="7397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47" name="Flowchart: Process 46"/>
          <p:cNvSpPr>
            <a:spLocks noChangeArrowheads="1"/>
          </p:cNvSpPr>
          <p:nvPr/>
        </p:nvSpPr>
        <p:spPr bwMode="auto">
          <a:xfrm>
            <a:off x="6681788" y="4264025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Flowchart: Process 47"/>
          <p:cNvSpPr>
            <a:spLocks noChangeArrowheads="1"/>
          </p:cNvSpPr>
          <p:nvPr/>
        </p:nvSpPr>
        <p:spPr bwMode="auto">
          <a:xfrm>
            <a:off x="6681788" y="3910013"/>
            <a:ext cx="177800" cy="35401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" name="Flowchart: Process 48"/>
          <p:cNvSpPr>
            <a:spLocks noChangeArrowheads="1"/>
          </p:cNvSpPr>
          <p:nvPr/>
        </p:nvSpPr>
        <p:spPr bwMode="auto">
          <a:xfrm>
            <a:off x="6681788" y="3516313"/>
            <a:ext cx="177800" cy="393700"/>
          </a:xfrm>
          <a:prstGeom prst="flowChartProcess">
            <a:avLst/>
          </a:prstGeom>
          <a:solidFill>
            <a:srgbClr val="FF0000"/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316788" y="406400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Flowchart: Process 50"/>
          <p:cNvSpPr>
            <a:spLocks noChangeArrowheads="1"/>
          </p:cNvSpPr>
          <p:nvPr/>
        </p:nvSpPr>
        <p:spPr bwMode="auto">
          <a:xfrm>
            <a:off x="7316788" y="4017963"/>
            <a:ext cx="177800" cy="46037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Flowchart: Process 51"/>
          <p:cNvSpPr>
            <a:spLocks noChangeArrowheads="1"/>
          </p:cNvSpPr>
          <p:nvPr/>
        </p:nvSpPr>
        <p:spPr bwMode="auto">
          <a:xfrm>
            <a:off x="7316788" y="3624263"/>
            <a:ext cx="177800" cy="393700"/>
          </a:xfrm>
          <a:prstGeom prst="flowChartProcess">
            <a:avLst/>
          </a:prstGeom>
          <a:solidFill>
            <a:srgbClr val="FF0000"/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Flowchart: Process 52"/>
          <p:cNvSpPr>
            <a:spLocks noChangeArrowheads="1"/>
          </p:cNvSpPr>
          <p:nvPr/>
        </p:nvSpPr>
        <p:spPr bwMode="auto">
          <a:xfrm>
            <a:off x="5992813" y="4551363"/>
            <a:ext cx="177800" cy="222250"/>
          </a:xfrm>
          <a:prstGeom prst="flowChartProcess">
            <a:avLst/>
          </a:prstGeom>
          <a:solidFill>
            <a:srgbClr val="FF0000"/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Flowchart: Process 53"/>
          <p:cNvSpPr>
            <a:spLocks noChangeArrowheads="1"/>
          </p:cNvSpPr>
          <p:nvPr/>
        </p:nvSpPr>
        <p:spPr bwMode="auto">
          <a:xfrm>
            <a:off x="6681788" y="4625975"/>
            <a:ext cx="177800" cy="246063"/>
          </a:xfrm>
          <a:prstGeom prst="flowChartProcess">
            <a:avLst/>
          </a:prstGeom>
          <a:solidFill>
            <a:srgbClr val="FF0000"/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Flowchart: Process 54"/>
          <p:cNvSpPr>
            <a:spLocks noChangeArrowheads="1"/>
          </p:cNvSpPr>
          <p:nvPr/>
        </p:nvSpPr>
        <p:spPr bwMode="auto">
          <a:xfrm>
            <a:off x="7316788" y="4481513"/>
            <a:ext cx="177800" cy="390525"/>
          </a:xfrm>
          <a:prstGeom prst="flowChartProcess">
            <a:avLst/>
          </a:prstGeom>
          <a:solidFill>
            <a:srgbClr val="FF0000"/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Flowchart: Process 55"/>
          <p:cNvSpPr>
            <a:spLocks noChangeArrowheads="1"/>
          </p:cNvSpPr>
          <p:nvPr/>
        </p:nvSpPr>
        <p:spPr bwMode="auto">
          <a:xfrm>
            <a:off x="5992813" y="5205413"/>
            <a:ext cx="177800" cy="1825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Flowchart: Process 56"/>
          <p:cNvSpPr>
            <a:spLocks noChangeArrowheads="1"/>
          </p:cNvSpPr>
          <p:nvPr/>
        </p:nvSpPr>
        <p:spPr bwMode="auto">
          <a:xfrm>
            <a:off x="6681788" y="5349875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Flowchart: Process 57"/>
          <p:cNvSpPr>
            <a:spLocks noChangeArrowheads="1"/>
          </p:cNvSpPr>
          <p:nvPr/>
        </p:nvSpPr>
        <p:spPr bwMode="auto">
          <a:xfrm>
            <a:off x="7316788" y="5402263"/>
            <a:ext cx="177800" cy="1587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Flowchart: Process 58"/>
          <p:cNvSpPr>
            <a:spLocks noChangeArrowheads="1"/>
          </p:cNvSpPr>
          <p:nvPr/>
        </p:nvSpPr>
        <p:spPr bwMode="auto">
          <a:xfrm>
            <a:off x="6323013" y="45513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Flowchart: Process 59"/>
          <p:cNvSpPr>
            <a:spLocks noChangeArrowheads="1"/>
          </p:cNvSpPr>
          <p:nvPr/>
        </p:nvSpPr>
        <p:spPr bwMode="auto">
          <a:xfrm>
            <a:off x="6970713" y="45386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Flowchart: Process 60"/>
          <p:cNvSpPr>
            <a:spLocks noChangeArrowheads="1"/>
          </p:cNvSpPr>
          <p:nvPr/>
        </p:nvSpPr>
        <p:spPr bwMode="auto">
          <a:xfrm>
            <a:off x="7631113" y="45386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Flowchart: Process 61"/>
          <p:cNvSpPr>
            <a:spLocks noChangeArrowheads="1"/>
          </p:cNvSpPr>
          <p:nvPr/>
        </p:nvSpPr>
        <p:spPr bwMode="auto">
          <a:xfrm>
            <a:off x="6323013" y="5756275"/>
            <a:ext cx="182562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Flowchart: Process 62"/>
          <p:cNvSpPr>
            <a:spLocks noChangeArrowheads="1"/>
          </p:cNvSpPr>
          <p:nvPr/>
        </p:nvSpPr>
        <p:spPr bwMode="auto">
          <a:xfrm>
            <a:off x="6997700" y="5770563"/>
            <a:ext cx="184150" cy="444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Flowchart: Process 63"/>
          <p:cNvSpPr>
            <a:spLocks noChangeArrowheads="1"/>
          </p:cNvSpPr>
          <p:nvPr/>
        </p:nvSpPr>
        <p:spPr bwMode="auto">
          <a:xfrm>
            <a:off x="7613650" y="5768975"/>
            <a:ext cx="18415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009" name="Flowchart: Process 74"/>
          <p:cNvSpPr>
            <a:spLocks noChangeArrowheads="1"/>
          </p:cNvSpPr>
          <p:nvPr/>
        </p:nvSpPr>
        <p:spPr bwMode="auto">
          <a:xfrm>
            <a:off x="2022475" y="4478338"/>
            <a:ext cx="152400" cy="555625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010" name="Flowchart: Process 78"/>
          <p:cNvSpPr>
            <a:spLocks noChangeArrowheads="1"/>
          </p:cNvSpPr>
          <p:nvPr/>
        </p:nvSpPr>
        <p:spPr bwMode="auto">
          <a:xfrm>
            <a:off x="2695575" y="4478338"/>
            <a:ext cx="139700" cy="555625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5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Quality-of-Service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Challenges in Resolving Resource Contention</a:t>
            </a:r>
          </a:p>
          <a:p>
            <a:pPr lvl="1" eaLnBrk="1" hangingPunct="1"/>
            <a:r>
              <a:rPr lang="en-US" sz="2000" smtClean="0"/>
              <a:t>Average resource utilization is not sufficient</a:t>
            </a:r>
          </a:p>
          <a:p>
            <a:pPr lvl="2" eaLnBrk="1" hangingPunct="1"/>
            <a:r>
              <a:rPr lang="en-US" sz="1800" smtClean="0"/>
              <a:t>May lead to wrong decision</a:t>
            </a:r>
          </a:p>
          <a:p>
            <a:pPr lvl="1" eaLnBrk="1" hangingPunct="1"/>
            <a:r>
              <a:rPr lang="en-US" sz="2000" smtClean="0"/>
              <a:t>Monitor nodes of the same task must be scheduled to execute at the same time.</a:t>
            </a:r>
          </a:p>
          <a:p>
            <a:pPr lvl="2" eaLnBrk="1" hangingPunct="1"/>
            <a:r>
              <a:rPr lang="en-US" sz="1800" smtClean="0"/>
              <a:t>Time shift should be minimized</a:t>
            </a:r>
          </a:p>
        </p:txBody>
      </p:sp>
      <p:cxnSp>
        <p:nvCxnSpPr>
          <p:cNvPr id="39940" name="Straight Arrow Connector 4"/>
          <p:cNvCxnSpPr>
            <a:cxnSpLocks noChangeShapeType="1"/>
          </p:cNvCxnSpPr>
          <p:nvPr/>
        </p:nvCxnSpPr>
        <p:spPr bwMode="auto">
          <a:xfrm>
            <a:off x="1385888" y="430371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50" y="3905250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629150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48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395913"/>
            <a:ext cx="414338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9944" name="Straight Arrow Connector 8"/>
          <p:cNvCxnSpPr>
            <a:cxnSpLocks noChangeShapeType="1"/>
          </p:cNvCxnSpPr>
          <p:nvPr/>
        </p:nvCxnSpPr>
        <p:spPr bwMode="auto">
          <a:xfrm>
            <a:off x="1385888" y="503396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945" name="Straight Arrow Connector 9"/>
          <p:cNvCxnSpPr>
            <a:cxnSpLocks noChangeShapeType="1"/>
          </p:cNvCxnSpPr>
          <p:nvPr/>
        </p:nvCxnSpPr>
        <p:spPr bwMode="auto">
          <a:xfrm>
            <a:off x="1385888" y="5808663"/>
            <a:ext cx="2373312" cy="1587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9946" name="Flowchart: Process 10"/>
          <p:cNvSpPr>
            <a:spLocks noChangeArrowheads="1"/>
          </p:cNvSpPr>
          <p:nvPr/>
        </p:nvSpPr>
        <p:spPr bwMode="auto">
          <a:xfrm>
            <a:off x="1676400" y="5395913"/>
            <a:ext cx="177800" cy="4127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7" name="Flowchart: Process 11"/>
          <p:cNvSpPr>
            <a:spLocks noChangeArrowheads="1"/>
          </p:cNvSpPr>
          <p:nvPr/>
        </p:nvSpPr>
        <p:spPr bwMode="auto">
          <a:xfrm>
            <a:off x="1676400" y="4140200"/>
            <a:ext cx="177800" cy="16351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676400" y="389890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0" name="Flowchart: Process 14"/>
          <p:cNvSpPr>
            <a:spLocks noChangeArrowheads="1"/>
          </p:cNvSpPr>
          <p:nvPr/>
        </p:nvSpPr>
        <p:spPr bwMode="auto">
          <a:xfrm>
            <a:off x="1676400" y="486410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1" name="Flowchart: Process 15"/>
          <p:cNvSpPr>
            <a:spLocks noChangeArrowheads="1"/>
          </p:cNvSpPr>
          <p:nvPr/>
        </p:nvSpPr>
        <p:spPr bwMode="auto">
          <a:xfrm>
            <a:off x="2365375" y="4865688"/>
            <a:ext cx="177800" cy="1698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2" name="Flowchart: Process 16"/>
          <p:cNvSpPr>
            <a:spLocks noChangeArrowheads="1"/>
          </p:cNvSpPr>
          <p:nvPr/>
        </p:nvSpPr>
        <p:spPr bwMode="auto">
          <a:xfrm>
            <a:off x="3000375" y="4846638"/>
            <a:ext cx="177800" cy="1698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2365375" y="5395913"/>
            <a:ext cx="177800" cy="412750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4" name="Flowchart: Process 18"/>
          <p:cNvSpPr>
            <a:spLocks noChangeArrowheads="1"/>
          </p:cNvSpPr>
          <p:nvPr/>
        </p:nvSpPr>
        <p:spPr bwMode="auto">
          <a:xfrm>
            <a:off x="3000375" y="5556250"/>
            <a:ext cx="177800" cy="2460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4" name="TextBox 19"/>
          <p:cNvSpPr txBox="1">
            <a:spLocks noChangeArrowheads="1"/>
          </p:cNvSpPr>
          <p:nvPr/>
        </p:nvSpPr>
        <p:spPr bwMode="auto">
          <a:xfrm>
            <a:off x="3389313" y="4383088"/>
            <a:ext cx="7397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4835" name="TextBox 20"/>
          <p:cNvSpPr txBox="1">
            <a:spLocks noChangeArrowheads="1"/>
          </p:cNvSpPr>
          <p:nvPr/>
        </p:nvSpPr>
        <p:spPr bwMode="auto">
          <a:xfrm>
            <a:off x="3389313" y="5149850"/>
            <a:ext cx="739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4836" name="TextBox 21"/>
          <p:cNvSpPr txBox="1">
            <a:spLocks noChangeArrowheads="1"/>
          </p:cNvSpPr>
          <p:nvPr/>
        </p:nvSpPr>
        <p:spPr bwMode="auto">
          <a:xfrm>
            <a:off x="3402013" y="5843588"/>
            <a:ext cx="739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9958" name="Flowchart: Process 22"/>
          <p:cNvSpPr>
            <a:spLocks noChangeArrowheads="1"/>
          </p:cNvSpPr>
          <p:nvPr/>
        </p:nvSpPr>
        <p:spPr bwMode="auto">
          <a:xfrm>
            <a:off x="2365375" y="4259263"/>
            <a:ext cx="177800" cy="46037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9" name="Flowchart: Process 23"/>
          <p:cNvSpPr>
            <a:spLocks noChangeArrowheads="1"/>
          </p:cNvSpPr>
          <p:nvPr/>
        </p:nvSpPr>
        <p:spPr bwMode="auto">
          <a:xfrm>
            <a:off x="2365375" y="3905250"/>
            <a:ext cx="177800" cy="35401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3000375" y="4059238"/>
            <a:ext cx="177800" cy="246062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62" name="Flowchart: Process 26"/>
          <p:cNvSpPr>
            <a:spLocks noChangeArrowheads="1"/>
          </p:cNvSpPr>
          <p:nvPr/>
        </p:nvSpPr>
        <p:spPr bwMode="auto">
          <a:xfrm>
            <a:off x="3000375" y="4013200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5702300" y="430847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pic>
        <p:nvPicPr>
          <p:cNvPr id="348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3910013"/>
            <a:ext cx="41433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48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4633913"/>
            <a:ext cx="41433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4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7963" y="5402263"/>
            <a:ext cx="414337" cy="56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5702300" y="503872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5702300" y="5813425"/>
            <a:ext cx="2373313" cy="1588"/>
          </a:xfrm>
          <a:prstGeom prst="straightConnector1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5" name="Flowchart: Process 34"/>
          <p:cNvSpPr>
            <a:spLocks noChangeArrowheads="1"/>
          </p:cNvSpPr>
          <p:nvPr/>
        </p:nvSpPr>
        <p:spPr bwMode="auto">
          <a:xfrm>
            <a:off x="5992813" y="5402263"/>
            <a:ext cx="177800" cy="4111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Flowchart: Process 35"/>
          <p:cNvSpPr>
            <a:spLocks noChangeArrowheads="1"/>
          </p:cNvSpPr>
          <p:nvPr/>
        </p:nvSpPr>
        <p:spPr bwMode="auto">
          <a:xfrm>
            <a:off x="5992813" y="4144963"/>
            <a:ext cx="177800" cy="16351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992813" y="390525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Flowchart: Process 38"/>
          <p:cNvSpPr>
            <a:spLocks noChangeArrowheads="1"/>
          </p:cNvSpPr>
          <p:nvPr/>
        </p:nvSpPr>
        <p:spPr bwMode="auto">
          <a:xfrm>
            <a:off x="5992813" y="4773613"/>
            <a:ext cx="177800" cy="2460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Flowchart: Process 39"/>
          <p:cNvSpPr>
            <a:spLocks noChangeArrowheads="1"/>
          </p:cNvSpPr>
          <p:nvPr/>
        </p:nvSpPr>
        <p:spPr bwMode="auto">
          <a:xfrm>
            <a:off x="6681788" y="487045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Flowchart: Process 40"/>
          <p:cNvSpPr>
            <a:spLocks noChangeArrowheads="1"/>
          </p:cNvSpPr>
          <p:nvPr/>
        </p:nvSpPr>
        <p:spPr bwMode="auto">
          <a:xfrm>
            <a:off x="7316788" y="4851400"/>
            <a:ext cx="177800" cy="169863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81788" y="5402263"/>
            <a:ext cx="177800" cy="411162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Flowchart: Process 42"/>
          <p:cNvSpPr>
            <a:spLocks noChangeArrowheads="1"/>
          </p:cNvSpPr>
          <p:nvPr/>
        </p:nvSpPr>
        <p:spPr bwMode="auto">
          <a:xfrm>
            <a:off x="7316788" y="5561013"/>
            <a:ext cx="177800" cy="2460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55" name="TextBox 43"/>
          <p:cNvSpPr txBox="1">
            <a:spLocks noChangeArrowheads="1"/>
          </p:cNvSpPr>
          <p:nvPr/>
        </p:nvSpPr>
        <p:spPr bwMode="auto">
          <a:xfrm>
            <a:off x="7705725" y="4387850"/>
            <a:ext cx="739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4856" name="TextBox 44"/>
          <p:cNvSpPr txBox="1">
            <a:spLocks noChangeArrowheads="1"/>
          </p:cNvSpPr>
          <p:nvPr/>
        </p:nvSpPr>
        <p:spPr bwMode="auto">
          <a:xfrm>
            <a:off x="7705725" y="5154613"/>
            <a:ext cx="739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34857" name="TextBox 45"/>
          <p:cNvSpPr txBox="1">
            <a:spLocks noChangeArrowheads="1"/>
          </p:cNvSpPr>
          <p:nvPr/>
        </p:nvSpPr>
        <p:spPr bwMode="auto">
          <a:xfrm>
            <a:off x="7718425" y="5849938"/>
            <a:ext cx="7397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60 secs</a:t>
            </a:r>
          </a:p>
        </p:txBody>
      </p:sp>
      <p:sp>
        <p:nvSpPr>
          <p:cNvPr id="47" name="Flowchart: Process 46"/>
          <p:cNvSpPr>
            <a:spLocks noChangeArrowheads="1"/>
          </p:cNvSpPr>
          <p:nvPr/>
        </p:nvSpPr>
        <p:spPr bwMode="auto">
          <a:xfrm>
            <a:off x="6681788" y="4264025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Flowchart: Process 47"/>
          <p:cNvSpPr>
            <a:spLocks noChangeArrowheads="1"/>
          </p:cNvSpPr>
          <p:nvPr/>
        </p:nvSpPr>
        <p:spPr bwMode="auto">
          <a:xfrm>
            <a:off x="6681788" y="3910013"/>
            <a:ext cx="177800" cy="35401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316788" y="4064000"/>
            <a:ext cx="177800" cy="246063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Flowchart: Process 50"/>
          <p:cNvSpPr>
            <a:spLocks noChangeArrowheads="1"/>
          </p:cNvSpPr>
          <p:nvPr/>
        </p:nvSpPr>
        <p:spPr bwMode="auto">
          <a:xfrm>
            <a:off x="7316788" y="4017963"/>
            <a:ext cx="177800" cy="46037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Flowchart: Process 55"/>
          <p:cNvSpPr>
            <a:spLocks noChangeArrowheads="1"/>
          </p:cNvSpPr>
          <p:nvPr/>
        </p:nvSpPr>
        <p:spPr bwMode="auto">
          <a:xfrm>
            <a:off x="5992813" y="5205413"/>
            <a:ext cx="177800" cy="182562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Flowchart: Process 56"/>
          <p:cNvSpPr>
            <a:spLocks noChangeArrowheads="1"/>
          </p:cNvSpPr>
          <p:nvPr/>
        </p:nvSpPr>
        <p:spPr bwMode="auto">
          <a:xfrm>
            <a:off x="6681788" y="5349875"/>
            <a:ext cx="17780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Flowchart: Process 57"/>
          <p:cNvSpPr>
            <a:spLocks noChangeArrowheads="1"/>
          </p:cNvSpPr>
          <p:nvPr/>
        </p:nvSpPr>
        <p:spPr bwMode="auto">
          <a:xfrm>
            <a:off x="7316788" y="5402263"/>
            <a:ext cx="177800" cy="1587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Flowchart: Process 58"/>
          <p:cNvSpPr>
            <a:spLocks noChangeArrowheads="1"/>
          </p:cNvSpPr>
          <p:nvPr/>
        </p:nvSpPr>
        <p:spPr bwMode="auto">
          <a:xfrm>
            <a:off x="6323013" y="45513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Flowchart: Process 59"/>
          <p:cNvSpPr>
            <a:spLocks noChangeArrowheads="1"/>
          </p:cNvSpPr>
          <p:nvPr/>
        </p:nvSpPr>
        <p:spPr bwMode="auto">
          <a:xfrm>
            <a:off x="6970713" y="45386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Flowchart: Process 60"/>
          <p:cNvSpPr>
            <a:spLocks noChangeArrowheads="1"/>
          </p:cNvSpPr>
          <p:nvPr/>
        </p:nvSpPr>
        <p:spPr bwMode="auto">
          <a:xfrm>
            <a:off x="7631113" y="4538663"/>
            <a:ext cx="182562" cy="4889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Flowchart: Process 61"/>
          <p:cNvSpPr>
            <a:spLocks noChangeArrowheads="1"/>
          </p:cNvSpPr>
          <p:nvPr/>
        </p:nvSpPr>
        <p:spPr bwMode="auto">
          <a:xfrm>
            <a:off x="6323013" y="5756275"/>
            <a:ext cx="182562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Flowchart: Process 62"/>
          <p:cNvSpPr>
            <a:spLocks noChangeArrowheads="1"/>
          </p:cNvSpPr>
          <p:nvPr/>
        </p:nvSpPr>
        <p:spPr bwMode="auto">
          <a:xfrm>
            <a:off x="6997700" y="5770563"/>
            <a:ext cx="184150" cy="44450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Flowchart: Process 63"/>
          <p:cNvSpPr>
            <a:spLocks noChangeArrowheads="1"/>
          </p:cNvSpPr>
          <p:nvPr/>
        </p:nvSpPr>
        <p:spPr bwMode="auto">
          <a:xfrm>
            <a:off x="7613650" y="5768975"/>
            <a:ext cx="184150" cy="46038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" name="Flowchart: Process 67"/>
          <p:cNvSpPr>
            <a:spLocks noChangeArrowheads="1"/>
          </p:cNvSpPr>
          <p:nvPr/>
        </p:nvSpPr>
        <p:spPr bwMode="auto">
          <a:xfrm>
            <a:off x="6327775" y="3903663"/>
            <a:ext cx="177800" cy="393700"/>
          </a:xfrm>
          <a:prstGeom prst="flowChartProcess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" name="Flowchart: Process 68"/>
          <p:cNvSpPr>
            <a:spLocks noChangeArrowheads="1"/>
          </p:cNvSpPr>
          <p:nvPr/>
        </p:nvSpPr>
        <p:spPr bwMode="auto">
          <a:xfrm>
            <a:off x="6997700" y="3903663"/>
            <a:ext cx="177800" cy="393700"/>
          </a:xfrm>
          <a:prstGeom prst="flowChartProcess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" name="Flowchart: Process 69"/>
          <p:cNvSpPr>
            <a:spLocks noChangeArrowheads="1"/>
          </p:cNvSpPr>
          <p:nvPr/>
        </p:nvSpPr>
        <p:spPr bwMode="auto">
          <a:xfrm>
            <a:off x="7642225" y="3916363"/>
            <a:ext cx="177800" cy="393700"/>
          </a:xfrm>
          <a:prstGeom prst="flowChartProcess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" name="Flowchart: Process 70"/>
          <p:cNvSpPr>
            <a:spLocks noChangeArrowheads="1"/>
          </p:cNvSpPr>
          <p:nvPr/>
        </p:nvSpPr>
        <p:spPr bwMode="auto">
          <a:xfrm>
            <a:off x="6327775" y="5535613"/>
            <a:ext cx="177800" cy="220662"/>
          </a:xfrm>
          <a:prstGeom prst="flowChartProcess">
            <a:avLst/>
          </a:prstGeom>
          <a:solidFill>
            <a:srgbClr val="FF0000">
              <a:alpha val="49019"/>
            </a:srgb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" name="Flowchart: Process 71"/>
          <p:cNvSpPr>
            <a:spLocks noChangeArrowheads="1"/>
          </p:cNvSpPr>
          <p:nvPr/>
        </p:nvSpPr>
        <p:spPr bwMode="auto">
          <a:xfrm>
            <a:off x="7004050" y="5510213"/>
            <a:ext cx="177800" cy="246062"/>
          </a:xfrm>
          <a:prstGeom prst="flowChartProcess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Flowchart: Process 72"/>
          <p:cNvSpPr>
            <a:spLocks noChangeArrowheads="1"/>
          </p:cNvSpPr>
          <p:nvPr/>
        </p:nvSpPr>
        <p:spPr bwMode="auto">
          <a:xfrm>
            <a:off x="7613650" y="5378450"/>
            <a:ext cx="177800" cy="390525"/>
          </a:xfrm>
          <a:prstGeom prst="flowChartProcess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009" name="Flowchart: Process 74"/>
          <p:cNvSpPr>
            <a:spLocks noChangeArrowheads="1"/>
          </p:cNvSpPr>
          <p:nvPr/>
        </p:nvSpPr>
        <p:spPr bwMode="auto">
          <a:xfrm>
            <a:off x="2022475" y="4478338"/>
            <a:ext cx="152400" cy="555625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010" name="Flowchart: Process 78"/>
          <p:cNvSpPr>
            <a:spLocks noChangeArrowheads="1"/>
          </p:cNvSpPr>
          <p:nvPr/>
        </p:nvSpPr>
        <p:spPr bwMode="auto">
          <a:xfrm>
            <a:off x="2695575" y="4478338"/>
            <a:ext cx="139700" cy="555625"/>
          </a:xfrm>
          <a:prstGeom prst="flowChartProcess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7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Quality-of-Service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Approach Intuition</a:t>
            </a:r>
          </a:p>
          <a:p>
            <a:pPr lvl="1" eaLnBrk="1" hangingPunct="1"/>
            <a:r>
              <a:rPr lang="en-US" smtClean="0"/>
              <a:t>Capturing patterns of</a:t>
            </a:r>
          </a:p>
          <a:p>
            <a:pPr lvl="2" eaLnBrk="1" hangingPunct="1"/>
            <a:r>
              <a:rPr lang="en-US" smtClean="0"/>
              <a:t>Monitoring task resource usage</a:t>
            </a:r>
          </a:p>
          <a:p>
            <a:pPr lvl="2" eaLnBrk="1" hangingPunct="1"/>
            <a:r>
              <a:rPr lang="en-US" smtClean="0"/>
              <a:t>Server resource availability</a:t>
            </a:r>
          </a:p>
          <a:p>
            <a:pPr lvl="1" eaLnBrk="1" hangingPunct="1"/>
            <a:r>
              <a:rPr lang="en-US" smtClean="0"/>
              <a:t>Matching usage pattern and availability pattern efficiently</a:t>
            </a:r>
          </a:p>
          <a:p>
            <a:pPr lvl="1" eaLnBrk="1" hangingPunct="1"/>
            <a:r>
              <a:rPr lang="en-US" smtClean="0"/>
              <a:t>50%-80% reduction in mis-deadlines and misfiring</a:t>
            </a:r>
          </a:p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 at User Level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Budget-Aware Monitoring</a:t>
            </a:r>
          </a:p>
          <a:p>
            <a:pPr lvl="1"/>
            <a:r>
              <a:rPr lang="en-US" smtClean="0"/>
              <a:t>Allow dynamic monitoring resolution based on available budget</a:t>
            </a:r>
          </a:p>
          <a:p>
            <a:pPr lvl="1"/>
            <a:endParaRPr lang="en-US" smtClean="0"/>
          </a:p>
          <a:p>
            <a:r>
              <a:rPr lang="en-US" smtClean="0"/>
              <a:t>Distributed Continuous Violation Detection</a:t>
            </a:r>
          </a:p>
          <a:p>
            <a:pPr lvl="1"/>
            <a:r>
              <a:rPr lang="en-US" smtClean="0"/>
              <a:t>Meets the need of different detection model</a:t>
            </a:r>
          </a:p>
          <a:p>
            <a:pPr lvl="1"/>
            <a:r>
              <a:rPr lang="en-US" smtClean="0"/>
              <a:t>Achieve efficiency at the same time</a:t>
            </a:r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Budget-Aware Monitoring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Cloud and “Pay-as-You-Go”</a:t>
            </a:r>
          </a:p>
          <a:p>
            <a:pPr lvl="1" eaLnBrk="1" hangingPunct="1"/>
            <a:r>
              <a:rPr lang="en-US" sz="1800" smtClean="0"/>
              <a:t>Directly associate computing cost with monetary cost</a:t>
            </a:r>
          </a:p>
          <a:p>
            <a:pPr lvl="1" eaLnBrk="1" hangingPunct="1"/>
            <a:r>
              <a:rPr lang="en-US" sz="1800" smtClean="0"/>
              <a:t>Allow flexible provisioning based on available budget</a:t>
            </a:r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smtClean="0"/>
              <a:t>Overhead in Cloud Monitoring</a:t>
            </a:r>
          </a:p>
          <a:p>
            <a:pPr lvl="1" eaLnBrk="1" hangingPunct="1"/>
            <a:r>
              <a:rPr lang="en-US" sz="1800" smtClean="0"/>
              <a:t>Violation processing cost</a:t>
            </a:r>
          </a:p>
          <a:p>
            <a:pPr lvl="2" eaLnBrk="1" hangingPunct="1"/>
            <a:r>
              <a:rPr lang="en-US" sz="1600" smtClean="0"/>
              <a:t>E.g. provisioning new servers when detects performance degradation</a:t>
            </a:r>
          </a:p>
          <a:p>
            <a:pPr lvl="1" eaLnBrk="1" hangingPunct="1"/>
            <a:r>
              <a:rPr lang="en-US" sz="1800" smtClean="0"/>
              <a:t>Also consumes cloud users’ budget</a:t>
            </a:r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smtClean="0"/>
              <a:t>What does existing monitoring techniques miss?</a:t>
            </a:r>
          </a:p>
          <a:p>
            <a:pPr lvl="1" eaLnBrk="1" hangingPunct="1"/>
            <a:r>
              <a:rPr lang="en-US" sz="1800" smtClean="0"/>
              <a:t>No connection between monitoring utility and monitoring cost</a:t>
            </a:r>
          </a:p>
          <a:p>
            <a:pPr lvl="2" eaLnBrk="1" hangingPunct="1"/>
            <a:r>
              <a:rPr lang="en-US" sz="1600" smtClean="0"/>
              <a:t>E.g. the budget consumption of a monitoring task is simply unknown…</a:t>
            </a:r>
          </a:p>
          <a:p>
            <a:pPr lvl="2" eaLnBrk="1" hangingPunct="1"/>
            <a:r>
              <a:rPr lang="en-US" sz="1600" smtClean="0"/>
              <a:t>Surprising bills are possible…</a:t>
            </a:r>
            <a:endParaRPr lang="en-US" smtClean="0"/>
          </a:p>
          <a:p>
            <a:pPr lvl="1" eaLnBrk="1" hangingPunct="1"/>
            <a:r>
              <a:rPr lang="en-US" sz="1800" smtClean="0"/>
              <a:t>An ideal type of monitoring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Budget-Aware Monitoring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we need a new interface?</a:t>
            </a:r>
          </a:p>
          <a:p>
            <a:pPr lvl="1" eaLnBrk="1" hangingPunct="1"/>
            <a:r>
              <a:rPr lang="en-US" smtClean="0"/>
              <a:t>Web application auto-scaling</a:t>
            </a:r>
          </a:p>
          <a:p>
            <a:pPr lvl="2" eaLnBrk="1" hangingPunct="1"/>
            <a:r>
              <a:rPr lang="en-US" smtClean="0"/>
              <a:t>Dynamically adding/removing servers</a:t>
            </a:r>
          </a:p>
          <a:p>
            <a:pPr lvl="2" eaLnBrk="1" hangingPunct="1">
              <a:buFontTx/>
              <a:buNone/>
            </a:pPr>
            <a:r>
              <a:rPr lang="en-US" smtClean="0"/>
              <a:t>	based on performance</a:t>
            </a:r>
          </a:p>
          <a:p>
            <a:pPr lvl="2" eaLnBrk="1" hangingPunct="1"/>
            <a:r>
              <a:rPr lang="en-US" smtClean="0"/>
              <a:t>Given a budget, how should we configure</a:t>
            </a:r>
          </a:p>
          <a:p>
            <a:pPr lvl="2" eaLnBrk="1" hangingPunct="1">
              <a:buFontTx/>
              <a:buNone/>
            </a:pPr>
            <a:r>
              <a:rPr lang="en-US" smtClean="0"/>
              <a:t>	the monitoring task?</a:t>
            </a:r>
          </a:p>
          <a:p>
            <a:pPr lvl="2" eaLnBrk="1" hangingPunct="1"/>
            <a:endParaRPr lang="en-US" smtClean="0"/>
          </a:p>
        </p:txBody>
      </p:sp>
      <p:sp>
        <p:nvSpPr>
          <p:cNvPr id="38" name="Cloud 37"/>
          <p:cNvSpPr/>
          <p:nvPr/>
        </p:nvSpPr>
        <p:spPr bwMode="auto">
          <a:xfrm>
            <a:off x="5573713" y="3611563"/>
            <a:ext cx="2663825" cy="2108200"/>
          </a:xfrm>
          <a:prstGeom prst="cloud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pic>
        <p:nvPicPr>
          <p:cNvPr id="38917" name="Picture 19" descr="Picture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38600"/>
            <a:ext cx="4906963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20" descr="Picture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600200"/>
            <a:ext cx="29987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Budget-Aware Monitoring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143000"/>
            <a:ext cx="8347075" cy="4640263"/>
          </a:xfrm>
        </p:spPr>
        <p:txBody>
          <a:bodyPr/>
          <a:lstStyle/>
          <a:p>
            <a:pPr eaLnBrk="1" hangingPunct="1"/>
            <a:r>
              <a:rPr lang="en-US" smtClean="0"/>
              <a:t>Monitoring Resolution</a:t>
            </a:r>
          </a:p>
          <a:p>
            <a:pPr lvl="1" eaLnBrk="1" hangingPunct="1"/>
            <a:r>
              <a:rPr lang="en-US" smtClean="0"/>
              <a:t>Granularity of monitoring</a:t>
            </a:r>
          </a:p>
          <a:p>
            <a:pPr lvl="1" eaLnBrk="1" hangingPunct="1"/>
            <a:r>
              <a:rPr lang="en-US" smtClean="0"/>
              <a:t>We propose to use sliding time windows to control monitoring resolution</a:t>
            </a:r>
          </a:p>
          <a:p>
            <a:pPr lvl="2" eaLnBrk="1" hangingPunct="1"/>
            <a:r>
              <a:rPr lang="en-US" smtClean="0"/>
              <a:t>E.g. average all sample values within the window</a:t>
            </a:r>
          </a:p>
        </p:txBody>
      </p:sp>
      <p:cxnSp>
        <p:nvCxnSpPr>
          <p:cNvPr id="39940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1785938" y="4313237"/>
            <a:ext cx="2381250" cy="317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3994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  <p:pic>
        <p:nvPicPr>
          <p:cNvPr id="39942" name="Picture 6" descr="Pictur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088" y="3416300"/>
            <a:ext cx="6437312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Budget-Aware Monitoring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143000"/>
            <a:ext cx="8347075" cy="4640263"/>
          </a:xfrm>
        </p:spPr>
        <p:txBody>
          <a:bodyPr/>
          <a:lstStyle/>
          <a:p>
            <a:pPr eaLnBrk="1" hangingPunct="1"/>
            <a:r>
              <a:rPr lang="en-US" smtClean="0"/>
              <a:t>Monitoring Resolution</a:t>
            </a:r>
          </a:p>
          <a:p>
            <a:pPr lvl="1" eaLnBrk="1" hangingPunct="1"/>
            <a:r>
              <a:rPr lang="en-US" smtClean="0"/>
              <a:t>Granularity of monitoring</a:t>
            </a:r>
          </a:p>
          <a:p>
            <a:pPr lvl="1" eaLnBrk="1" hangingPunct="1"/>
            <a:r>
              <a:rPr lang="en-US" smtClean="0"/>
              <a:t>We propose to use sliding time windows to control monitoring resolution</a:t>
            </a:r>
          </a:p>
          <a:p>
            <a:pPr lvl="2" eaLnBrk="1" hangingPunct="1"/>
            <a:r>
              <a:rPr lang="en-US" smtClean="0"/>
              <a:t>E.g. average all sample values within the window</a:t>
            </a:r>
          </a:p>
        </p:txBody>
      </p:sp>
      <p:cxnSp>
        <p:nvCxnSpPr>
          <p:cNvPr id="40964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1785938" y="4313237"/>
            <a:ext cx="2381250" cy="317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4096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  <p:pic>
        <p:nvPicPr>
          <p:cNvPr id="40966" name="Picture 6" descr="Picture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416300"/>
            <a:ext cx="6437313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Budget-Aware Monitoring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budget-aware monitoring work?</a:t>
            </a:r>
          </a:p>
          <a:p>
            <a:pPr lvl="1" eaLnBrk="1" hangingPunct="1"/>
            <a:r>
              <a:rPr lang="en-US" smtClean="0"/>
              <a:t>Determine monitoring resolution based on available budget</a:t>
            </a:r>
          </a:p>
          <a:p>
            <a:pPr lvl="2" eaLnBrk="1" hangingPunct="1"/>
            <a:r>
              <a:rPr lang="en-US" smtClean="0"/>
              <a:t>When budget is abundant</a:t>
            </a:r>
          </a:p>
          <a:p>
            <a:pPr lvl="3" eaLnBrk="1" hangingPunct="1"/>
            <a:r>
              <a:rPr lang="en-US" smtClean="0"/>
              <a:t>Using fine monitoring resolution</a:t>
            </a:r>
          </a:p>
          <a:p>
            <a:pPr lvl="3" eaLnBrk="1" hangingPunct="1"/>
            <a:r>
              <a:rPr lang="en-US" smtClean="0"/>
              <a:t>Detect both trivial and important violation</a:t>
            </a:r>
          </a:p>
          <a:p>
            <a:pPr lvl="2" eaLnBrk="1" hangingPunct="1"/>
            <a:r>
              <a:rPr lang="en-US" smtClean="0"/>
              <a:t>When budget is limited</a:t>
            </a:r>
          </a:p>
          <a:p>
            <a:pPr lvl="3" eaLnBrk="1" hangingPunct="1"/>
            <a:r>
              <a:rPr lang="en-US" smtClean="0"/>
              <a:t>Using coarse monitoring resolution</a:t>
            </a:r>
          </a:p>
          <a:p>
            <a:pPr lvl="3" eaLnBrk="1" hangingPunct="1"/>
            <a:r>
              <a:rPr lang="en-US" smtClean="0"/>
              <a:t>Detect less but important violation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Complexity and Mission Criticalness of Cloud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Scale and diversity of the infrastructure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Servers, network devices, storages,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Hundreds, even thousands of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Massive number of user applications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Catastrophic consequence of failure / security breach / performance degradation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Monitoring is indispensable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Availability, failure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Performance, provisioning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Security, anomaly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Application-level monitoring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Budget-Aware Monitoring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Approach Sketch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Results summary</a:t>
            </a:r>
          </a:p>
          <a:p>
            <a:pPr lvl="1" eaLnBrk="1" hangingPunct="1"/>
            <a:r>
              <a:rPr lang="en-US" smtClean="0"/>
              <a:t>Auto-scaling experiment with RUBiS on emulab</a:t>
            </a:r>
          </a:p>
          <a:p>
            <a:pPr lvl="1" eaLnBrk="1" hangingPunct="1"/>
            <a:r>
              <a:rPr lang="en-US" smtClean="0"/>
              <a:t>20% - 40% reduction in response time</a:t>
            </a:r>
          </a:p>
        </p:txBody>
      </p:sp>
      <p:pic>
        <p:nvPicPr>
          <p:cNvPr id="43012" name="Picture 25" descr="Picture1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626225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2400" y="6553200"/>
            <a:ext cx="4024313" cy="165100"/>
          </a:xfrm>
          <a:noFill/>
        </p:spPr>
        <p:txBody>
          <a:bodyPr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Franklin Gothic Demi" pitchFamily="34" charset="0"/>
              </a:rPr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 at User Level (Brief)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Distributed Continuous Violation Detection</a:t>
            </a:r>
          </a:p>
          <a:p>
            <a:pPr lvl="1"/>
            <a:r>
              <a:rPr lang="en-US" smtClean="0"/>
              <a:t>Instantaneous detection model</a:t>
            </a:r>
          </a:p>
          <a:p>
            <a:pPr lvl="1"/>
            <a:r>
              <a:rPr lang="en-US" smtClean="0"/>
              <a:t>Continuous detection model</a:t>
            </a:r>
          </a:p>
          <a:p>
            <a:pPr lvl="1"/>
            <a:r>
              <a:rPr lang="en-US" smtClean="0"/>
              <a:t>Small difference in model, big difference in distributed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  <p:sp>
        <p:nvSpPr>
          <p:cNvPr id="44037" name="Rounded Rectangle 5"/>
          <p:cNvSpPr>
            <a:spLocks noChangeArrowheads="1"/>
          </p:cNvSpPr>
          <p:nvPr/>
        </p:nvSpPr>
        <p:spPr bwMode="auto">
          <a:xfrm>
            <a:off x="1905000" y="4800600"/>
            <a:ext cx="228600" cy="230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ounded Rectangle 6"/>
          <p:cNvSpPr>
            <a:spLocks noChangeArrowheads="1"/>
          </p:cNvSpPr>
          <p:nvPr/>
        </p:nvSpPr>
        <p:spPr bwMode="auto">
          <a:xfrm>
            <a:off x="2133600" y="4724400"/>
            <a:ext cx="228600" cy="306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ounded Rectangle 7"/>
          <p:cNvSpPr>
            <a:spLocks noChangeArrowheads="1"/>
          </p:cNvSpPr>
          <p:nvPr/>
        </p:nvSpPr>
        <p:spPr bwMode="auto">
          <a:xfrm>
            <a:off x="2362200" y="4114800"/>
            <a:ext cx="228600" cy="9159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ounded Rectangle 8"/>
          <p:cNvSpPr>
            <a:spLocks noChangeArrowheads="1"/>
          </p:cNvSpPr>
          <p:nvPr/>
        </p:nvSpPr>
        <p:spPr bwMode="auto">
          <a:xfrm>
            <a:off x="2590800" y="4954588"/>
            <a:ext cx="228600" cy="76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Rounded Rectangle 9"/>
          <p:cNvSpPr>
            <a:spLocks noChangeArrowheads="1"/>
          </p:cNvSpPr>
          <p:nvPr/>
        </p:nvSpPr>
        <p:spPr bwMode="auto">
          <a:xfrm>
            <a:off x="2819400" y="4800600"/>
            <a:ext cx="228600" cy="230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Rounded Rectangle 10"/>
          <p:cNvSpPr>
            <a:spLocks noChangeArrowheads="1"/>
          </p:cNvSpPr>
          <p:nvPr/>
        </p:nvSpPr>
        <p:spPr bwMode="auto">
          <a:xfrm>
            <a:off x="3048000" y="4724400"/>
            <a:ext cx="228600" cy="306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Rounded Rectangle 11"/>
          <p:cNvSpPr>
            <a:spLocks noChangeArrowheads="1"/>
          </p:cNvSpPr>
          <p:nvPr/>
        </p:nvSpPr>
        <p:spPr bwMode="auto">
          <a:xfrm>
            <a:off x="3276600" y="4725988"/>
            <a:ext cx="228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44" name="Straight Connector 16"/>
          <p:cNvCxnSpPr>
            <a:cxnSpLocks noChangeShapeType="1"/>
          </p:cNvCxnSpPr>
          <p:nvPr/>
        </p:nvCxnSpPr>
        <p:spPr bwMode="auto">
          <a:xfrm>
            <a:off x="1905000" y="4648200"/>
            <a:ext cx="1752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44045" name="Straight Arrow Connector 30"/>
          <p:cNvCxnSpPr>
            <a:cxnSpLocks noChangeShapeType="1"/>
          </p:cNvCxnSpPr>
          <p:nvPr/>
        </p:nvCxnSpPr>
        <p:spPr bwMode="auto">
          <a:xfrm>
            <a:off x="1905000" y="5030788"/>
            <a:ext cx="2133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46" name="Straight Arrow Connector 32"/>
          <p:cNvCxnSpPr>
            <a:cxnSpLocks noChangeShapeType="1"/>
          </p:cNvCxnSpPr>
          <p:nvPr/>
        </p:nvCxnSpPr>
        <p:spPr bwMode="auto">
          <a:xfrm rot="5400000" flipH="1" flipV="1">
            <a:off x="1409700" y="4533900"/>
            <a:ext cx="9921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047" name="Rounded Rectangle 5"/>
          <p:cNvSpPr>
            <a:spLocks noChangeArrowheads="1"/>
          </p:cNvSpPr>
          <p:nvPr/>
        </p:nvSpPr>
        <p:spPr bwMode="auto">
          <a:xfrm>
            <a:off x="5638800" y="4800600"/>
            <a:ext cx="228600" cy="230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ounded Rectangle 6"/>
          <p:cNvSpPr>
            <a:spLocks noChangeArrowheads="1"/>
          </p:cNvSpPr>
          <p:nvPr/>
        </p:nvSpPr>
        <p:spPr bwMode="auto">
          <a:xfrm>
            <a:off x="5867400" y="4344988"/>
            <a:ext cx="2286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ounded Rectangle 7"/>
          <p:cNvSpPr>
            <a:spLocks noChangeArrowheads="1"/>
          </p:cNvSpPr>
          <p:nvPr/>
        </p:nvSpPr>
        <p:spPr bwMode="auto">
          <a:xfrm>
            <a:off x="6096000" y="4114800"/>
            <a:ext cx="228600" cy="9159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ounded Rectangle 8"/>
          <p:cNvSpPr>
            <a:spLocks noChangeArrowheads="1"/>
          </p:cNvSpPr>
          <p:nvPr/>
        </p:nvSpPr>
        <p:spPr bwMode="auto">
          <a:xfrm>
            <a:off x="6324600" y="4267200"/>
            <a:ext cx="228600" cy="763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Rounded Rectangle 9"/>
          <p:cNvSpPr>
            <a:spLocks noChangeArrowheads="1"/>
          </p:cNvSpPr>
          <p:nvPr/>
        </p:nvSpPr>
        <p:spPr bwMode="auto">
          <a:xfrm>
            <a:off x="6553200" y="4040188"/>
            <a:ext cx="228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Rounded Rectangle 10"/>
          <p:cNvSpPr>
            <a:spLocks noChangeArrowheads="1"/>
          </p:cNvSpPr>
          <p:nvPr/>
        </p:nvSpPr>
        <p:spPr bwMode="auto">
          <a:xfrm>
            <a:off x="6781800" y="4344988"/>
            <a:ext cx="2286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Rounded Rectangle 11"/>
          <p:cNvSpPr>
            <a:spLocks noChangeArrowheads="1"/>
          </p:cNvSpPr>
          <p:nvPr/>
        </p:nvSpPr>
        <p:spPr bwMode="auto">
          <a:xfrm>
            <a:off x="7010400" y="4498975"/>
            <a:ext cx="228600" cy="531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54" name="Straight Connector 16"/>
          <p:cNvCxnSpPr>
            <a:cxnSpLocks noChangeShapeType="1"/>
          </p:cNvCxnSpPr>
          <p:nvPr/>
        </p:nvCxnSpPr>
        <p:spPr bwMode="auto">
          <a:xfrm>
            <a:off x="5638800" y="4648200"/>
            <a:ext cx="19812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44055" name="Straight Arrow Connector 42"/>
          <p:cNvCxnSpPr>
            <a:cxnSpLocks noChangeShapeType="1"/>
          </p:cNvCxnSpPr>
          <p:nvPr/>
        </p:nvCxnSpPr>
        <p:spPr bwMode="auto">
          <a:xfrm>
            <a:off x="5638800" y="5030788"/>
            <a:ext cx="2133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56" name="Straight Arrow Connector 43"/>
          <p:cNvCxnSpPr>
            <a:cxnSpLocks noChangeShapeType="1"/>
            <a:stCxn id="44047" idx="1"/>
          </p:cNvCxnSpPr>
          <p:nvPr/>
        </p:nvCxnSpPr>
        <p:spPr bwMode="auto">
          <a:xfrm rot="10800000" flipH="1">
            <a:off x="5638800" y="4038600"/>
            <a:ext cx="1588" cy="876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057" name="TextBox 45"/>
          <p:cNvSpPr txBox="1">
            <a:spLocks noChangeArrowheads="1"/>
          </p:cNvSpPr>
          <p:nvPr/>
        </p:nvSpPr>
        <p:spPr bwMode="auto">
          <a:xfrm>
            <a:off x="1524000" y="5195888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Short-term burst</a:t>
            </a:r>
          </a:p>
        </p:txBody>
      </p:sp>
      <p:sp>
        <p:nvSpPr>
          <p:cNvPr id="44058" name="TextBox 46"/>
          <p:cNvSpPr txBox="1">
            <a:spLocks noChangeArrowheads="1"/>
          </p:cNvSpPr>
          <p:nvPr/>
        </p:nvSpPr>
        <p:spPr bwMode="auto">
          <a:xfrm>
            <a:off x="5410200" y="5184775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Persistent violation</a:t>
            </a:r>
          </a:p>
        </p:txBody>
      </p:sp>
      <p:cxnSp>
        <p:nvCxnSpPr>
          <p:cNvPr id="44059" name="Straight Connector 48"/>
          <p:cNvCxnSpPr>
            <a:cxnSpLocks noChangeShapeType="1"/>
          </p:cNvCxnSpPr>
          <p:nvPr/>
        </p:nvCxnSpPr>
        <p:spPr bwMode="auto">
          <a:xfrm rot="5400000">
            <a:off x="1981200" y="3965575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0" name="Straight Connector 49"/>
          <p:cNvCxnSpPr>
            <a:cxnSpLocks noChangeShapeType="1"/>
          </p:cNvCxnSpPr>
          <p:nvPr/>
        </p:nvCxnSpPr>
        <p:spPr bwMode="auto">
          <a:xfrm rot="5400000">
            <a:off x="3200400" y="3965575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1" name="Straight Arrow Connector 50"/>
          <p:cNvCxnSpPr>
            <a:cxnSpLocks noChangeShapeType="1"/>
          </p:cNvCxnSpPr>
          <p:nvPr/>
        </p:nvCxnSpPr>
        <p:spPr bwMode="auto">
          <a:xfrm>
            <a:off x="2133600" y="3963988"/>
            <a:ext cx="1219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44062" name="TextBox 51"/>
          <p:cNvSpPr txBox="1">
            <a:spLocks noChangeArrowheads="1"/>
          </p:cNvSpPr>
          <p:nvPr/>
        </p:nvSpPr>
        <p:spPr bwMode="auto">
          <a:xfrm>
            <a:off x="2362200" y="3584575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</a:t>
            </a:r>
          </a:p>
        </p:txBody>
      </p:sp>
      <p:cxnSp>
        <p:nvCxnSpPr>
          <p:cNvPr id="44063" name="Straight Connector 58"/>
          <p:cNvCxnSpPr>
            <a:cxnSpLocks noChangeShapeType="1"/>
          </p:cNvCxnSpPr>
          <p:nvPr/>
        </p:nvCxnSpPr>
        <p:spPr bwMode="auto">
          <a:xfrm rot="5400000">
            <a:off x="5715000" y="3889375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4" name="Straight Connector 59"/>
          <p:cNvCxnSpPr>
            <a:cxnSpLocks noChangeShapeType="1"/>
          </p:cNvCxnSpPr>
          <p:nvPr/>
        </p:nvCxnSpPr>
        <p:spPr bwMode="auto">
          <a:xfrm rot="5400000">
            <a:off x="6858000" y="3889375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65" name="Straight Arrow Connector 60"/>
          <p:cNvCxnSpPr>
            <a:cxnSpLocks noChangeShapeType="1"/>
          </p:cNvCxnSpPr>
          <p:nvPr/>
        </p:nvCxnSpPr>
        <p:spPr bwMode="auto">
          <a:xfrm>
            <a:off x="5867400" y="3887788"/>
            <a:ext cx="1143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44066" name="TextBox 61"/>
          <p:cNvSpPr txBox="1">
            <a:spLocks noChangeArrowheads="1"/>
          </p:cNvSpPr>
          <p:nvPr/>
        </p:nvSpPr>
        <p:spPr bwMode="auto">
          <a:xfrm>
            <a:off x="6096000" y="3508375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 at Network Level (Brief)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Resource-Aware Monitoring Fabric</a:t>
            </a:r>
          </a:p>
          <a:p>
            <a:pPr lvl="1"/>
            <a:r>
              <a:rPr lang="en-US" sz="2000" smtClean="0"/>
              <a:t>Monitoring the functioning of both systems and applications running on large-scale distributed systems</a:t>
            </a:r>
          </a:p>
          <a:p>
            <a:pPr lvl="1"/>
            <a:r>
              <a:rPr lang="en-US" sz="2000" smtClean="0"/>
              <a:t>Continuous collecting detailed attribute values</a:t>
            </a:r>
          </a:p>
          <a:p>
            <a:pPr lvl="2"/>
            <a:r>
              <a:rPr lang="en-US" sz="1800" smtClean="0"/>
              <a:t>A large number of nodes</a:t>
            </a:r>
          </a:p>
          <a:p>
            <a:pPr lvl="2"/>
            <a:r>
              <a:rPr lang="en-US" sz="1800" smtClean="0"/>
              <a:t>A large number of attributes</a:t>
            </a:r>
          </a:p>
          <a:p>
            <a:pPr lvl="1"/>
            <a:r>
              <a:rPr lang="en-US" sz="2000" smtClean="0"/>
              <a:t>Overhead increases quickly as the system, application and monitoring tasks scales up.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Goal</a:t>
            </a:r>
            <a:endParaRPr lang="en-US" sz="1400" smtClean="0"/>
          </a:p>
          <a:p>
            <a:pPr lvl="1"/>
            <a:r>
              <a:rPr lang="en-US" sz="2000" smtClean="0"/>
              <a:t>Organizing nodes into a monitoring overlay</a:t>
            </a:r>
          </a:p>
          <a:p>
            <a:pPr lvl="1"/>
            <a:r>
              <a:rPr lang="en-US" sz="2000" smtClean="0"/>
              <a:t>Per-node resource constraint is not violated</a:t>
            </a:r>
          </a:p>
          <a:p>
            <a:pPr lvl="1"/>
            <a:r>
              <a:rPr lang="en-US" sz="2000" smtClean="0"/>
              <a:t>Maximize the number of values to be collected</a:t>
            </a:r>
          </a:p>
          <a:p>
            <a:pPr lvl="1"/>
            <a:endParaRPr lang="en-US" sz="2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 and Future Work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Conclusions</a:t>
            </a:r>
          </a:p>
          <a:p>
            <a:pPr lvl="1"/>
            <a:r>
              <a:rPr lang="en-US" smtClean="0"/>
              <a:t>Monitoring-as-a-service</a:t>
            </a:r>
          </a:p>
          <a:p>
            <a:pPr lvl="2"/>
            <a:r>
              <a:rPr lang="en-US" smtClean="0"/>
              <a:t>Brings various benefits to applications deployed in cloud</a:t>
            </a:r>
          </a:p>
          <a:p>
            <a:pPr lvl="2"/>
            <a:r>
              <a:rPr lang="en-US" smtClean="0"/>
              <a:t>However, it is also difficult to deliver</a:t>
            </a:r>
          </a:p>
          <a:p>
            <a:pPr lvl="1"/>
            <a:r>
              <a:rPr lang="en-US" smtClean="0"/>
              <a:t>Involves changes at almost all levels</a:t>
            </a:r>
          </a:p>
          <a:p>
            <a:pPr lvl="2"/>
            <a:r>
              <a:rPr lang="en-US" smtClean="0"/>
              <a:t>We developed techniques to solve some of the problems</a:t>
            </a:r>
          </a:p>
          <a:p>
            <a:pPr lvl="2"/>
            <a:r>
              <a:rPr lang="en-US" smtClean="0"/>
              <a:t>Require further study</a:t>
            </a:r>
          </a:p>
          <a:p>
            <a:pPr lvl="1"/>
            <a:endParaRPr lang="en-US" smtClean="0"/>
          </a:p>
          <a:p>
            <a:r>
              <a:rPr lang="en-US" smtClean="0"/>
              <a:t>Future Work</a:t>
            </a:r>
          </a:p>
          <a:p>
            <a:pPr lvl="1"/>
            <a:r>
              <a:rPr lang="en-US" smtClean="0"/>
              <a:t>Monitoring API</a:t>
            </a:r>
          </a:p>
          <a:p>
            <a:pPr lvl="1"/>
            <a:r>
              <a:rPr lang="en-US" smtClean="0"/>
              <a:t>Provisioning monitoring service and billing</a:t>
            </a:r>
          </a:p>
          <a:p>
            <a:pPr lvl="1"/>
            <a:r>
              <a:rPr lang="en-US" smtClean="0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Management Related Work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Scalable Management Middleware for Virtualized Datacenters</a:t>
            </a:r>
          </a:p>
          <a:p>
            <a:r>
              <a:rPr lang="en-US" smtClean="0"/>
              <a:t>Scalable and Cost-Effective IPTV Cloud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514600"/>
            <a:ext cx="2497138" cy="758825"/>
          </a:xfrm>
        </p:spPr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352800" y="3276600"/>
            <a:ext cx="2057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800" i="1">
                <a:solidFill>
                  <a:schemeClr val="tx2"/>
                </a:solidFill>
              </a:rPr>
              <a:t>Questions?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Delivering Monitoring-as-a-Service</a:t>
            </a:r>
          </a:p>
          <a:p>
            <a:pPr lvl="1"/>
            <a:r>
              <a:rPr lang="en-US" sz="2000" dirty="0" smtClean="0"/>
              <a:t>Similar to other cloud services</a:t>
            </a:r>
          </a:p>
          <a:p>
            <a:pPr lvl="2"/>
            <a:r>
              <a:rPr lang="en-US" sz="1800" dirty="0" smtClean="0"/>
              <a:t>Database service (e.g. </a:t>
            </a:r>
            <a:r>
              <a:rPr lang="en-US" sz="1800" dirty="0" err="1" smtClean="0"/>
              <a:t>SimpleDB</a:t>
            </a:r>
            <a:r>
              <a:rPr lang="en-US" sz="1800" dirty="0" smtClean="0"/>
              <a:t>, </a:t>
            </a:r>
            <a:r>
              <a:rPr lang="en-US" sz="1800" dirty="0" err="1" smtClean="0"/>
              <a:t>Datastore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Storage service (e.g. S3)</a:t>
            </a:r>
          </a:p>
          <a:p>
            <a:pPr lvl="2"/>
            <a:r>
              <a:rPr lang="en-US" sz="1800" dirty="0" smtClean="0"/>
              <a:t>Application service (e.g. </a:t>
            </a:r>
            <a:r>
              <a:rPr lang="en-US" sz="1800" dirty="0" err="1" smtClean="0"/>
              <a:t>AppEngine</a:t>
            </a:r>
            <a:r>
              <a:rPr lang="en-US" sz="1800" dirty="0" smtClean="0"/>
              <a:t>)</a:t>
            </a:r>
          </a:p>
          <a:p>
            <a:pPr lvl="1"/>
            <a:r>
              <a:rPr lang="en-US" sz="2000" dirty="0" smtClean="0"/>
              <a:t>Various benefits</a:t>
            </a:r>
          </a:p>
          <a:p>
            <a:pPr lvl="2"/>
            <a:r>
              <a:rPr lang="en-US" sz="1800" dirty="0" smtClean="0"/>
              <a:t>End-to-end support, easy to use</a:t>
            </a:r>
          </a:p>
          <a:p>
            <a:pPr lvl="2"/>
            <a:r>
              <a:rPr lang="en-US" sz="1800" dirty="0" smtClean="0"/>
              <a:t>Well maintained, reliable service</a:t>
            </a:r>
          </a:p>
          <a:p>
            <a:pPr lvl="2"/>
            <a:r>
              <a:rPr lang="en-US" sz="1800" dirty="0" smtClean="0"/>
              <a:t>Sharing of implementation (template implementation)</a:t>
            </a: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high-level view of the cloud monitoring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  <p:pic>
        <p:nvPicPr>
          <p:cNvPr id="17413" name="Picture 1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" y="2219325"/>
            <a:ext cx="8024812" cy="3343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Monitoring</a:t>
            </a:r>
          </a:p>
          <a:p>
            <a:pPr lvl="1" eaLnBrk="1" hangingPunct="1"/>
            <a:r>
              <a:rPr lang="en-US" smtClean="0"/>
              <a:t>Monitoring the state of a system / application / service</a:t>
            </a:r>
          </a:p>
          <a:p>
            <a:pPr lvl="1" eaLnBrk="1" hangingPunct="1"/>
            <a:r>
              <a:rPr lang="en-US" smtClean="0"/>
              <a:t>State definition: a scalar value describes a certain state, V</a:t>
            </a:r>
          </a:p>
          <a:p>
            <a:pPr lvl="2" eaLnBrk="1" hangingPunct="1"/>
            <a:r>
              <a:rPr lang="en-US" smtClean="0"/>
              <a:t>E.g. CPU utilization, average response time, etc.</a:t>
            </a:r>
          </a:p>
          <a:p>
            <a:pPr lvl="1" eaLnBrk="1" hangingPunct="1"/>
            <a:r>
              <a:rPr lang="en-US" smtClean="0"/>
              <a:t>Violation: V &gt; 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  <p:pic>
        <p:nvPicPr>
          <p:cNvPr id="18437" name="Picture 17" descr="Pictur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789363"/>
            <a:ext cx="6149975" cy="2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State Monitoring</a:t>
            </a:r>
          </a:p>
          <a:p>
            <a:pPr lvl="1" eaLnBrk="1" hangingPunct="1"/>
            <a:r>
              <a:rPr lang="en-US" smtClean="0"/>
              <a:t>State value V is aggregated across multiple objects</a:t>
            </a:r>
          </a:p>
          <a:p>
            <a:pPr lvl="1" eaLnBrk="1" hangingPunct="1"/>
            <a:r>
              <a:rPr lang="en-US" smtClean="0"/>
              <a:t>Monitor and coordinator</a:t>
            </a:r>
          </a:p>
          <a:p>
            <a:pPr lvl="1" eaLnBrk="1" hangingPunct="1"/>
            <a:r>
              <a:rPr lang="en-US" smtClean="0"/>
              <a:t>An example of web server monitoring (average CPU utilization)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  <p:pic>
        <p:nvPicPr>
          <p:cNvPr id="19461" name="Picture 5" descr="Picture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29000"/>
            <a:ext cx="682625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</a:t>
            </a:r>
          </a:p>
          <a:p>
            <a:pPr lvl="1" eaLnBrk="1" hangingPunct="1"/>
            <a:r>
              <a:rPr lang="en-US" smtClean="0"/>
              <a:t>Monitor Server</a:t>
            </a:r>
          </a:p>
          <a:p>
            <a:pPr lvl="1" eaLnBrk="1" hangingPunct="1"/>
            <a:r>
              <a:rPr lang="en-US" smtClean="0"/>
              <a:t>Coordinator Server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  <p:pic>
        <p:nvPicPr>
          <p:cNvPr id="20485" name="Picture 4" descr="Picture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405688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 at System Level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Efficient Scalability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Supporting tens of thousands of monitoring tasks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Cost effective: minimize resource usage</a:t>
            </a:r>
          </a:p>
          <a:p>
            <a:endParaRPr lang="en-US" smtClean="0"/>
          </a:p>
          <a:p>
            <a:r>
              <a:rPr lang="en-US" smtClean="0"/>
              <a:t>Monitoring QoS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Multi-tenancy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Minimize resource contention between monitoring tasks</a:t>
            </a:r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Student Workshop for Frontier of Cloud Computing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C_CS_PPT Presentation_2007">
  <a:themeElements>
    <a:clrScheme name="CoC_CS_PPT Presentation_2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C_CS_PPT Presentation_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oC_CS_PPT Presentation_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C_CS_PPT Presentation_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C_CS_PPT Presentation_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C_CS_PPT Presentation_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C_CS_PPT Presentation_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C_CS_PPT Presentation_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C_CS_PPT Presentation_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C_CS_PPT Presentation_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C_CS_PPT Presentation_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C_CS_PPT Presentation_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C_CS_PPT Presentation_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C_CS_PPT Presentation_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4751AF73494BA5AD4405005AB343" ma:contentTypeVersion="10" ma:contentTypeDescription="Create a new document." ma:contentTypeScope="" ma:versionID="7ead2f7fa19c4fd08234fc36fd9b2aae">
  <xsd:schema xmlns:xsd="http://www.w3.org/2001/XMLSchema" xmlns:xs="http://www.w3.org/2001/XMLSchema" xmlns:p="http://schemas.microsoft.com/office/2006/metadata/properties" xmlns:ns2="3e71e501-9981-4f71-8744-f09f5c3dbf6f" xmlns:ns3="e57fd881-db3f-40e7-93b8-70a16e341b2c" targetNamespace="http://schemas.microsoft.com/office/2006/metadata/properties" ma:root="true" ma:fieldsID="36fe366fc502e28be1476895fa622739" ns2:_="" ns3:_="">
    <xsd:import namespace="3e71e501-9981-4f71-8744-f09f5c3dbf6f"/>
    <xsd:import namespace="e57fd881-db3f-40e7-93b8-70a16e34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1e501-9981-4f71-8744-f09f5c3db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d881-db3f-40e7-93b8-70a16e34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CF8BE-20E1-4337-859D-987B954E41E4}"/>
</file>

<file path=customXml/itemProps2.xml><?xml version="1.0" encoding="utf-8"?>
<ds:datastoreItem xmlns:ds="http://schemas.openxmlformats.org/officeDocument/2006/customXml" ds:itemID="{AE4B216D-23E6-48E6-BC6E-DB786CA532F1}"/>
</file>

<file path=customXml/itemProps3.xml><?xml version="1.0" encoding="utf-8"?>
<ds:datastoreItem xmlns:ds="http://schemas.openxmlformats.org/officeDocument/2006/customXml" ds:itemID="{0FECFF58-405F-4764-8CC4-0CDD52097D90}"/>
</file>

<file path=docProps/app.xml><?xml version="1.0" encoding="utf-8"?>
<Properties xmlns="http://schemas.openxmlformats.org/officeDocument/2006/extended-properties" xmlns:vt="http://schemas.openxmlformats.org/officeDocument/2006/docPropsVTypes">
  <Template>CoC_CS_PPT Presentation_2007</Template>
  <TotalTime>18640</TotalTime>
  <Words>1404</Words>
  <Application>Microsoft Office PowerPoint</Application>
  <PresentationFormat>On-screen Show (4:3)</PresentationFormat>
  <Paragraphs>324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宋体</vt:lpstr>
      <vt:lpstr>Calibri</vt:lpstr>
      <vt:lpstr>Franklin Gothic Demi</vt:lpstr>
      <vt:lpstr>Times New Roman</vt:lpstr>
      <vt:lpstr>CoC_CS_PPT Presentation_2007</vt:lpstr>
      <vt:lpstr>New Challenges in Cloud Datacenter Monitoring and Management</vt:lpstr>
      <vt:lpstr>Agenda</vt:lpstr>
      <vt:lpstr>Background</vt:lpstr>
      <vt:lpstr>Background</vt:lpstr>
      <vt:lpstr>Background</vt:lpstr>
      <vt:lpstr>Background</vt:lpstr>
      <vt:lpstr>Background</vt:lpstr>
      <vt:lpstr>Background</vt:lpstr>
      <vt:lpstr>Challenges at System Level</vt:lpstr>
      <vt:lpstr>Efficient Scalability</vt:lpstr>
      <vt:lpstr>Efficient Scalability</vt:lpstr>
      <vt:lpstr>Efficient Scalability</vt:lpstr>
      <vt:lpstr>Efficient Scalability</vt:lpstr>
      <vt:lpstr>Efficient Scalability</vt:lpstr>
      <vt:lpstr>Challenges at System Level</vt:lpstr>
      <vt:lpstr>Quality-of-Service</vt:lpstr>
      <vt:lpstr>Quality-of-Service</vt:lpstr>
      <vt:lpstr>Quality-of-Service</vt:lpstr>
      <vt:lpstr>Quality-of-Service</vt:lpstr>
      <vt:lpstr>Quality-of-Service</vt:lpstr>
      <vt:lpstr>Quality-of-Service</vt:lpstr>
      <vt:lpstr>Quality-of-Service</vt:lpstr>
      <vt:lpstr>Quality-of-Service</vt:lpstr>
      <vt:lpstr>Challenges at User Level</vt:lpstr>
      <vt:lpstr>Budget-Aware Monitoring</vt:lpstr>
      <vt:lpstr>Budget-Aware Monitoring</vt:lpstr>
      <vt:lpstr>Budget-Aware Monitoring</vt:lpstr>
      <vt:lpstr>Budget-Aware Monitoring</vt:lpstr>
      <vt:lpstr>Budget-Aware Monitoring</vt:lpstr>
      <vt:lpstr>Budget-Aware Monitoring</vt:lpstr>
      <vt:lpstr>Challenges at User Level (Brief)</vt:lpstr>
      <vt:lpstr>Challenges at Network Level (Brief)</vt:lpstr>
      <vt:lpstr>Conclusions and Future Work</vt:lpstr>
      <vt:lpstr>Cloud Management Related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</dc:creator>
  <cp:lastModifiedBy>CSE</cp:lastModifiedBy>
  <cp:revision>269</cp:revision>
  <cp:lastPrinted>1601-01-01T00:00:00Z</cp:lastPrinted>
  <dcterms:created xsi:type="dcterms:W3CDTF">1601-01-01T00:00:00Z</dcterms:created>
  <dcterms:modified xsi:type="dcterms:W3CDTF">2021-10-11T11:15:24Z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0x010100B4F64751AF73494BA5AD4405005AB343</vt:lpwstr>
  </property>
</Properties>
</file>