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emf" ContentType="image/x-emf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7" r:id="rId3"/>
    <p:sldId id="288" r:id="rId4"/>
    <p:sldId id="289" r:id="rId5"/>
    <p:sldId id="302" r:id="rId6"/>
    <p:sldId id="297" r:id="rId7"/>
    <p:sldId id="267" r:id="rId8"/>
    <p:sldId id="301" r:id="rId9"/>
    <p:sldId id="299" r:id="rId10"/>
    <p:sldId id="300" r:id="rId11"/>
    <p:sldId id="291" r:id="rId12"/>
    <p:sldId id="290" r:id="rId13"/>
    <p:sldId id="292" r:id="rId14"/>
    <p:sldId id="270" r:id="rId15"/>
    <p:sldId id="271" r:id="rId16"/>
    <p:sldId id="273" r:id="rId17"/>
    <p:sldId id="274" r:id="rId18"/>
    <p:sldId id="275" r:id="rId19"/>
    <p:sldId id="276" r:id="rId20"/>
    <p:sldId id="258" r:id="rId21"/>
    <p:sldId id="260" r:id="rId22"/>
    <p:sldId id="261" r:id="rId23"/>
    <p:sldId id="295" r:id="rId24"/>
    <p:sldId id="272" r:id="rId25"/>
    <p:sldId id="277" r:id="rId26"/>
    <p:sldId id="278" r:id="rId27"/>
    <p:sldId id="281" r:id="rId28"/>
    <p:sldId id="284" r:id="rId29"/>
    <p:sldId id="280" r:id="rId30"/>
    <p:sldId id="286" r:id="rId31"/>
    <p:sldId id="29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9B"/>
    <a:srgbClr val="FFFF4B"/>
    <a:srgbClr val="FFFF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162F3FE-BC37-4D3F-BA79-703B8A09556B}" type="datetime1">
              <a:rPr lang="en-US"/>
              <a:pPr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2376DDD-0166-40D1-8AFE-697C4E4E82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D79F71-3210-4965-8233-B28CFBCA758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E79ACA-F89D-4D34-AB17-6BA073684AD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A8C050-6EF4-4722-849B-BA2E0A8F797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77E405-71DE-47C9-8185-2F5E11432F2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8C30A5-B3D7-480E-A89E-C0D4124F1D1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F30D86-F926-4FAE-B05E-7BC3ACD85DF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5AF82C-B6A9-49C5-9D16-AC0440E1BFC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6" name="Picture 7" descr="p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100A0B6-C0D1-4498-8DDD-8572ABAC6C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15D18-B35E-48CC-BB95-6BB1653322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39AC4-58E9-41E3-AA2D-8C48BEFFA9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D5B22-BB18-43B2-AF5D-35320DA23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0455C-9F85-4048-9AA4-004433139E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5A76A-ED34-4274-AE9B-0411B7B20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3DE72-4B59-4FFE-ACFA-07450932A9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6C7FE-079C-41A0-9880-087C8BA6F4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5AD26-5FBE-412C-AF43-F487DCEAAA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C2D6A-4F90-452A-B415-669589B9B6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991C6-36FD-45C3-B9F8-AC0D3AAFF7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9E190-70C9-4223-BA93-93428C56B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EEA30-682F-4902-AAAE-F11CC711C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C6F38C6A-5E90-4CBD-BDA7-4551D3C422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031" name="Picture 7" descr="pu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838" indent="-223838" algn="l" rtl="0" fontAlgn="base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ＭＳ Ｐゴシック" charset="-128"/>
          <a:cs typeface="+mn-cs"/>
        </a:defRPr>
      </a:lvl1pPr>
      <a:lvl2pPr marL="563563" indent="-223838" algn="l" rtl="0" fontAlgn="base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911225" indent="-233363" algn="l" rtl="0" fontAlgn="base">
        <a:spcBef>
          <a:spcPct val="10000"/>
        </a:spcBef>
        <a:spcAft>
          <a:spcPct val="0"/>
        </a:spcAft>
        <a:buFont typeface="Wingdings" charset="2"/>
        <a:buChar char="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58888" indent="-233363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ＭＳ Ｐゴシック" charset="-128"/>
          <a:cs typeface="+mn-cs"/>
        </a:defRPr>
      </a:lvl4pPr>
      <a:lvl5pPr marL="1597025" indent="-223838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ＭＳ Ｐゴシック" charset="-128"/>
          <a:cs typeface="+mn-cs"/>
        </a:defRPr>
      </a:lvl5pPr>
      <a:lvl6pPr marL="20542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114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686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258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ekeller@princeton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“Platform as a Service”</a:t>
            </a:r>
            <a:br>
              <a:rPr lang="en-US" smtClean="0"/>
            </a:br>
            <a:r>
              <a:rPr lang="en-US" smtClean="0"/>
              <a:t>Model for Networking</a:t>
            </a:r>
          </a:p>
        </p:txBody>
      </p:sp>
    </p:spTree>
  </p:cSld>
  <p:clrMapOvr>
    <a:masterClrMapping/>
  </p:clrMapOvr>
  <p:transition advTm="797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smtClean="0"/>
              <a:t>Limited Market Opportunity</a:t>
            </a:r>
            <a:br>
              <a:rPr lang="en-US" smtClean="0"/>
            </a:br>
            <a:r>
              <a:rPr lang="en-US" sz="2800" smtClean="0"/>
              <a:t>(for service providers)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Applications just want some control</a:t>
            </a:r>
          </a:p>
          <a:p>
            <a:pPr lvl="1"/>
            <a:r>
              <a:rPr lang="en-US" smtClean="0"/>
              <a:t>Either service provider provides it or develop themselves </a:t>
            </a:r>
          </a:p>
          <a:p>
            <a:r>
              <a:rPr lang="en-US" smtClean="0"/>
              <a:t>Services must be general to have a large market</a:t>
            </a:r>
          </a:p>
          <a:p>
            <a:pPr lvl="1"/>
            <a:r>
              <a:rPr lang="en-US" smtClean="0"/>
              <a:t>Are there really that many generic services?</a:t>
            </a:r>
          </a:p>
          <a:p>
            <a:r>
              <a:rPr lang="en-US" smtClean="0"/>
              <a:t>Don’t count on infrastructure providers</a:t>
            </a:r>
          </a:p>
          <a:p>
            <a:pPr lvl="1"/>
            <a:r>
              <a:rPr lang="en-US" smtClean="0"/>
              <a:t>That’s today’s model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3B1989-75EA-4B56-94FD-8A4E2F15109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 advTm="6616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609600" y="2971800"/>
            <a:ext cx="8161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If not network virtualization, then what?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D17D16-B475-4810-B354-1467E7004C9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 advTm="410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 Landscape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Infrastructure as a Service (IaaS)</a:t>
            </a:r>
          </a:p>
          <a:p>
            <a:pPr lvl="1"/>
            <a:r>
              <a:rPr lang="en-US" smtClean="0"/>
              <a:t>e.g., Amazon EC2, Rackspace Cloud</a:t>
            </a:r>
          </a:p>
          <a:p>
            <a:pPr lvl="1"/>
            <a:r>
              <a:rPr lang="en-US" smtClean="0"/>
              <a:t>Abstraction is managing set of virtual machines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Freedom: run any software you want 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Effort: manage redundancy, all software</a:t>
            </a:r>
          </a:p>
          <a:p>
            <a:r>
              <a:rPr lang="en-US" smtClean="0"/>
              <a:t>Platform as a Service (PaaS)</a:t>
            </a:r>
          </a:p>
          <a:p>
            <a:pPr lvl="1"/>
            <a:r>
              <a:rPr lang="en-US" smtClean="0"/>
              <a:t>e.g., Google App Engine, Heroku</a:t>
            </a:r>
          </a:p>
          <a:p>
            <a:pPr lvl="1"/>
            <a:r>
              <a:rPr lang="en-US" smtClean="0"/>
              <a:t>Write application using libraries and</a:t>
            </a:r>
            <a:br>
              <a:rPr lang="en-US" smtClean="0"/>
            </a:br>
            <a:r>
              <a:rPr lang="en-US" smtClean="0"/>
              <a:t>without worrying about actual servers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Freedom: tied to specific platform capabilities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Effort: apps scale automatically, build on the platform </a:t>
            </a:r>
          </a:p>
          <a:p>
            <a:r>
              <a:rPr lang="en-US" smtClean="0"/>
              <a:t>(And everything in between)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5B5B6C-8145-44D4-AE3B-AE5D5D5B3DB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 advTm="11722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/>
          <a:lstStyle/>
          <a:p>
            <a:r>
              <a:rPr lang="en-US" smtClean="0"/>
              <a:t>Key Differences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/>
              <a:t>(why IaaS makes sense for computing)</a:t>
            </a:r>
            <a:endParaRPr lang="en-US" sz="320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Compute:</a:t>
            </a:r>
          </a:p>
          <a:p>
            <a:pPr lvl="1"/>
            <a:r>
              <a:rPr lang="en-US" smtClean="0"/>
              <a:t>Legacy applications</a:t>
            </a:r>
          </a:p>
          <a:p>
            <a:pPr lvl="1"/>
            <a:r>
              <a:rPr lang="en-US" smtClean="0"/>
              <a:t>Workflow used to writing applications on servers</a:t>
            </a:r>
          </a:p>
          <a:p>
            <a:r>
              <a:rPr lang="en-US" smtClean="0"/>
              <a:t>Network:</a:t>
            </a:r>
          </a:p>
          <a:p>
            <a:pPr lvl="1"/>
            <a:r>
              <a:rPr lang="en-US" smtClean="0"/>
              <a:t>Limited developer community</a:t>
            </a:r>
          </a:p>
          <a:p>
            <a:pPr lvl="1"/>
            <a:r>
              <a:rPr lang="en-US" smtClean="0"/>
              <a:t>Not the end application</a:t>
            </a:r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762000" y="4953000"/>
            <a:ext cx="7851775" cy="1077913"/>
          </a:xfrm>
          <a:prstGeom prst="rect">
            <a:avLst/>
          </a:prstGeom>
          <a:solidFill>
            <a:srgbClr val="FFFF93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Platform enabling in-network functionality, </a:t>
            </a:r>
            <a:br>
              <a:rPr lang="en-US" sz="3200"/>
            </a:br>
            <a:r>
              <a:rPr lang="en-US" sz="3200"/>
              <a:t>without having to manage a network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3657600" y="4419600"/>
            <a:ext cx="944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Goal</a:t>
            </a:r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554302-0171-4E7A-B19A-8D756D57A70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 advTm="7124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Router Platform (PaaS)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 customers (application developers) with platform</a:t>
            </a:r>
          </a:p>
          <a:p>
            <a:pPr lvl="1"/>
            <a:r>
              <a:rPr lang="en-US" smtClean="0"/>
              <a:t>Decoupled from physical infrastructure</a:t>
            </a:r>
          </a:p>
          <a:p>
            <a:pPr lvl="1"/>
            <a:r>
              <a:rPr lang="en-US" smtClean="0"/>
              <a:t>Customers can focus on their application/service</a:t>
            </a:r>
          </a:p>
          <a:p>
            <a:pPr lvl="1"/>
            <a:r>
              <a:rPr lang="en-US" smtClean="0"/>
              <a:t>Infrastructure owner has freedom in managing the infrastructure</a:t>
            </a:r>
          </a:p>
        </p:txBody>
      </p:sp>
      <p:grpSp>
        <p:nvGrpSpPr>
          <p:cNvPr id="34820" name="Group 4"/>
          <p:cNvGrpSpPr>
            <a:grpSpLocks noChangeAspect="1"/>
          </p:cNvGrpSpPr>
          <p:nvPr/>
        </p:nvGrpSpPr>
        <p:grpSpPr bwMode="auto">
          <a:xfrm>
            <a:off x="3276600" y="4800600"/>
            <a:ext cx="1981200" cy="1219200"/>
            <a:chOff x="2112" y="1680"/>
            <a:chExt cx="1248" cy="768"/>
          </a:xfrm>
        </p:grpSpPr>
        <p:sp>
          <p:nvSpPr>
            <p:cNvPr id="348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27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34830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34840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1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2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3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4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5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6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7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831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34832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3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4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5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6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7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8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9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828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Slide Number Placeholder 3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90FDE3-03E3-4BA8-80E8-B44BEA7372D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 advTm="3428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Single Router Abstraction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Router abstraction covers functionality, doesn’t bother with physical infrastructure</a:t>
            </a:r>
          </a:p>
          <a:p>
            <a:pPr lvl="1"/>
            <a:r>
              <a:rPr lang="en-US" smtClean="0"/>
              <a:t>Router more than just routing</a:t>
            </a:r>
          </a:p>
          <a:p>
            <a:r>
              <a:rPr lang="en-US" smtClean="0"/>
              <a:t>Note: this is preliminary thinking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6088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Data Plane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6088" y="4800600"/>
            <a:ext cx="1752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Routing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Software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16488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General purpose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6088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Customer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69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694" y="5106194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8694" y="5715794"/>
            <a:ext cx="3063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482" y="5714206"/>
            <a:ext cx="3048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488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4" name="TextBox 13"/>
          <p:cNvSpPr txBox="1">
            <a:spLocks noChangeArrowheads="1"/>
          </p:cNvSpPr>
          <p:nvPr/>
        </p:nvSpPr>
        <p:spPr bwMode="auto">
          <a:xfrm>
            <a:off x="6745288" y="4191000"/>
            <a:ext cx="49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35855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AFAB16-35E2-4886-9093-71DFC4CE157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 advTm="6291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Interactive Program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Customer provides executable script</a:t>
            </a:r>
            <a:br>
              <a:rPr lang="en-US" smtClean="0"/>
            </a:br>
            <a:r>
              <a:rPr lang="en-US" smtClean="0"/>
              <a:t>(rather than static configuration file)</a:t>
            </a:r>
          </a:p>
          <a:p>
            <a:pPr lvl="1"/>
            <a:r>
              <a:rPr lang="en-US" smtClean="0"/>
              <a:t>Initialization routine</a:t>
            </a:r>
          </a:p>
          <a:p>
            <a:pPr lvl="1"/>
            <a:r>
              <a:rPr lang="en-US" smtClean="0"/>
              <a:t>Dynamic modification to configuration</a:t>
            </a:r>
          </a:p>
          <a:p>
            <a:pPr lvl="1"/>
            <a:r>
              <a:rPr lang="en-US" smtClean="0"/>
              <a:t>Driven by events (control message, event notification)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6088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Data Plane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6088" y="4800600"/>
            <a:ext cx="1752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Routing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Software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16488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General purpose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6088" y="3581400"/>
            <a:ext cx="50292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Customer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69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694" y="5106194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8694" y="5715794"/>
            <a:ext cx="3063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482" y="5714206"/>
            <a:ext cx="3048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488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2" name="TextBox 13"/>
          <p:cNvSpPr txBox="1">
            <a:spLocks noChangeArrowheads="1"/>
          </p:cNvSpPr>
          <p:nvPr/>
        </p:nvSpPr>
        <p:spPr bwMode="auto">
          <a:xfrm>
            <a:off x="6745288" y="4191000"/>
            <a:ext cx="49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37903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024F5D-63B7-4994-9473-21FDAB7D187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 advTm="3400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Specify sessions with neighboring routers</a:t>
            </a:r>
          </a:p>
          <a:p>
            <a:pPr lvl="1"/>
            <a:r>
              <a:rPr lang="en-US" smtClean="0"/>
              <a:t>Customer’s routers or infrastructure provider’s neighbors</a:t>
            </a:r>
          </a:p>
          <a:p>
            <a:r>
              <a:rPr lang="en-US" smtClean="0"/>
              <a:t>Know what links are available</a:t>
            </a:r>
          </a:p>
          <a:p>
            <a:pPr lvl="1"/>
            <a:r>
              <a:rPr lang="en-US" smtClean="0"/>
              <a:t>Interface to query, metrics, callback when change</a:t>
            </a:r>
          </a:p>
          <a:p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1716088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Data Plane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6088" y="4800600"/>
            <a:ext cx="17526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Routing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Software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16488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General purpose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6088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Customer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69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694" y="5106194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8694" y="5715794"/>
            <a:ext cx="3063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482" y="5714206"/>
            <a:ext cx="3048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488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6" name="TextBox 13"/>
          <p:cNvSpPr txBox="1">
            <a:spLocks noChangeArrowheads="1"/>
          </p:cNvSpPr>
          <p:nvPr/>
        </p:nvSpPr>
        <p:spPr bwMode="auto">
          <a:xfrm>
            <a:off x="6745288" y="4191000"/>
            <a:ext cx="49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38927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392F62-1B97-463B-904A-012003D2FD2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 advTm="5745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Plane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 configuration of data plane functions</a:t>
            </a:r>
          </a:p>
          <a:p>
            <a:pPr lvl="1"/>
            <a:r>
              <a:rPr lang="en-US" smtClean="0"/>
              <a:t>Setting up multi-cast groups, access control lists, etc.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6088" y="5867400"/>
            <a:ext cx="50292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Data Plane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6088" y="4800600"/>
            <a:ext cx="1752600" cy="762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Routing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Software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16488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General purpose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6088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Customer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69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694" y="5106194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8694" y="5715794"/>
            <a:ext cx="3063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482" y="5714206"/>
            <a:ext cx="3048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488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6745288" y="4191000"/>
            <a:ext cx="49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39951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206E3A-EFEC-4ED0-A8EF-CBAC98A4193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 advTm="167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General-Purpose Processing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name suggest, can be anything</a:t>
            </a:r>
          </a:p>
          <a:p>
            <a:r>
              <a:rPr lang="en-US" smtClean="0"/>
              <a:t>Can be written by customer as well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6088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Data Plane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6088" y="4800600"/>
            <a:ext cx="1752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Routing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Software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16488" y="4800600"/>
            <a:ext cx="18288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General purpose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6088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Customer Program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6900" y="4572000"/>
            <a:ext cx="458788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694" y="5106194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8694" y="5715794"/>
            <a:ext cx="3063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482" y="5714206"/>
            <a:ext cx="3048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488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6745288" y="4191000"/>
            <a:ext cx="49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API</a:t>
            </a:r>
          </a:p>
        </p:txBody>
      </p:sp>
      <p:sp>
        <p:nvSpPr>
          <p:cNvPr id="40975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3CCD92-38C7-4CF7-A1CC-C91C7B40A16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 advTm="2466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Hosted Infrastructures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Shift towards hosted and shared infrastructures</a:t>
            </a:r>
          </a:p>
          <a:p>
            <a:pPr lvl="1"/>
            <a:r>
              <a:rPr lang="en-US" smtClean="0"/>
              <a:t>Cloud computing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Benefits:</a:t>
            </a:r>
          </a:p>
          <a:p>
            <a:pPr lvl="1"/>
            <a:r>
              <a:rPr lang="en-US" smtClean="0"/>
              <a:t>Dynamically scale up/down </a:t>
            </a:r>
          </a:p>
          <a:p>
            <a:pPr lvl="1"/>
            <a:r>
              <a:rPr lang="en-US" smtClean="0"/>
              <a:t>Cost benefits</a:t>
            </a:r>
          </a:p>
          <a:p>
            <a:pPr>
              <a:buFontTx/>
              <a:buNone/>
            </a:pPr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562225"/>
            <a:ext cx="156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352800"/>
            <a:ext cx="1235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124200"/>
            <a:ext cx="1066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2286000"/>
            <a:ext cx="23193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286000"/>
            <a:ext cx="16462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2971800"/>
            <a:ext cx="251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13C5B9-391D-4779-8250-16D42BB6FB7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advTm="5265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Controlled Routing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838200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smtClean="0"/>
              <a:t>ISP chooses one route, no choice to customers</a:t>
            </a:r>
          </a:p>
          <a:p>
            <a:pPr marL="514350" indent="-514350">
              <a:buFontTx/>
              <a:buNone/>
            </a:pPr>
            <a:r>
              <a:rPr lang="en-US" smtClean="0"/>
              <a:t>Customer: Configure Router in ISP </a:t>
            </a:r>
          </a:p>
        </p:txBody>
      </p:sp>
      <p:pic>
        <p:nvPicPr>
          <p:cNvPr id="41988" name="Picture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30956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42386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3248025"/>
            <a:ext cx="1905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0194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1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43148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TextBox 31"/>
          <p:cNvSpPr txBox="1">
            <a:spLocks noChangeArrowheads="1"/>
          </p:cNvSpPr>
          <p:nvPr/>
        </p:nvSpPr>
        <p:spPr bwMode="auto">
          <a:xfrm>
            <a:off x="8039100" y="3629025"/>
            <a:ext cx="723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Dest.</a:t>
            </a:r>
          </a:p>
        </p:txBody>
      </p:sp>
      <p:sp>
        <p:nvSpPr>
          <p:cNvPr id="41994" name="TextBox 32"/>
          <p:cNvSpPr txBox="1">
            <a:spLocks noChangeArrowheads="1"/>
          </p:cNvSpPr>
          <p:nvPr/>
        </p:nvSpPr>
        <p:spPr bwMode="auto">
          <a:xfrm>
            <a:off x="1235075" y="2801938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41995" name="TextBox 33"/>
          <p:cNvSpPr txBox="1">
            <a:spLocks noChangeArrowheads="1"/>
          </p:cNvSpPr>
          <p:nvPr/>
        </p:nvSpPr>
        <p:spPr bwMode="auto">
          <a:xfrm>
            <a:off x="1235075" y="3933825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41996" name="TextBox 34"/>
          <p:cNvSpPr txBox="1">
            <a:spLocks noChangeArrowheads="1"/>
          </p:cNvSpPr>
          <p:nvPr/>
        </p:nvSpPr>
        <p:spPr bwMode="auto">
          <a:xfrm>
            <a:off x="3543300" y="2867025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ISP</a:t>
            </a:r>
          </a:p>
        </p:txBody>
      </p:sp>
      <p:sp>
        <p:nvSpPr>
          <p:cNvPr id="41997" name="Freeform 36"/>
          <p:cNvSpPr>
            <a:spLocks noChangeArrowheads="1"/>
          </p:cNvSpPr>
          <p:nvPr/>
        </p:nvSpPr>
        <p:spPr bwMode="auto">
          <a:xfrm>
            <a:off x="6267450" y="3141663"/>
            <a:ext cx="1533525" cy="192087"/>
          </a:xfrm>
          <a:custGeom>
            <a:avLst/>
            <a:gdLst>
              <a:gd name="T0" fmla="*/ 0 w 1533378"/>
              <a:gd name="T1" fmla="*/ 178191 h 192258"/>
              <a:gd name="T2" fmla="*/ 351692 w 1533378"/>
              <a:gd name="T3" fmla="*/ 51582 h 192258"/>
              <a:gd name="T4" fmla="*/ 872197 w 1533378"/>
              <a:gd name="T5" fmla="*/ 23446 h 192258"/>
              <a:gd name="T6" fmla="*/ 1533378 w 1533378"/>
              <a:gd name="T7" fmla="*/ 192258 h 192258"/>
              <a:gd name="T8" fmla="*/ 0 60000 65536"/>
              <a:gd name="T9" fmla="*/ 0 60000 65536"/>
              <a:gd name="T10" fmla="*/ 0 60000 65536"/>
              <a:gd name="T11" fmla="*/ 0 60000 65536"/>
              <a:gd name="T12" fmla="*/ 0 w 1533378"/>
              <a:gd name="T13" fmla="*/ 0 h 192258"/>
              <a:gd name="T14" fmla="*/ 1533378 w 1533378"/>
              <a:gd name="T15" fmla="*/ 192258 h 192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3378" h="192258">
                <a:moveTo>
                  <a:pt x="0" y="178191"/>
                </a:moveTo>
                <a:cubicBezTo>
                  <a:pt x="103163" y="127782"/>
                  <a:pt x="206326" y="77373"/>
                  <a:pt x="351692" y="51582"/>
                </a:cubicBezTo>
                <a:cubicBezTo>
                  <a:pt x="497058" y="25791"/>
                  <a:pt x="675249" y="0"/>
                  <a:pt x="872197" y="23446"/>
                </a:cubicBezTo>
                <a:cubicBezTo>
                  <a:pt x="1069145" y="46892"/>
                  <a:pt x="1301261" y="119575"/>
                  <a:pt x="1533378" y="19225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41998" name="Freeform 38"/>
          <p:cNvSpPr>
            <a:spLocks noChangeArrowheads="1"/>
          </p:cNvSpPr>
          <p:nvPr/>
        </p:nvSpPr>
        <p:spPr bwMode="auto">
          <a:xfrm>
            <a:off x="6365875" y="4402138"/>
            <a:ext cx="1562100" cy="307975"/>
          </a:xfrm>
          <a:custGeom>
            <a:avLst/>
            <a:gdLst>
              <a:gd name="T0" fmla="*/ 0 w 1561513"/>
              <a:gd name="T1" fmla="*/ 239151 h 307144"/>
              <a:gd name="T2" fmla="*/ 731520 w 1561513"/>
              <a:gd name="T3" fmla="*/ 267286 h 307144"/>
              <a:gd name="T4" fmla="*/ 1561513 w 1561513"/>
              <a:gd name="T5" fmla="*/ 0 h 307144"/>
              <a:gd name="T6" fmla="*/ 0 60000 65536"/>
              <a:gd name="T7" fmla="*/ 0 60000 65536"/>
              <a:gd name="T8" fmla="*/ 0 60000 65536"/>
              <a:gd name="T9" fmla="*/ 0 w 1561513"/>
              <a:gd name="T10" fmla="*/ 0 h 307144"/>
              <a:gd name="T11" fmla="*/ 1561513 w 1561513"/>
              <a:gd name="T12" fmla="*/ 307144 h 307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1513" h="307144">
                <a:moveTo>
                  <a:pt x="0" y="239151"/>
                </a:moveTo>
                <a:cubicBezTo>
                  <a:pt x="235634" y="273147"/>
                  <a:pt x="471268" y="307144"/>
                  <a:pt x="731520" y="267286"/>
                </a:cubicBezTo>
                <a:cubicBezTo>
                  <a:pt x="991772" y="227428"/>
                  <a:pt x="1276642" y="113714"/>
                  <a:pt x="1561513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41999" name="TextBox 39"/>
          <p:cNvSpPr txBox="1">
            <a:spLocks noChangeArrowheads="1"/>
          </p:cNvSpPr>
          <p:nvPr/>
        </p:nvSpPr>
        <p:spPr bwMode="auto">
          <a:xfrm>
            <a:off x="5600700" y="3171825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00" name="TextBox 40"/>
          <p:cNvSpPr txBox="1">
            <a:spLocks noChangeArrowheads="1"/>
          </p:cNvSpPr>
          <p:nvPr/>
        </p:nvSpPr>
        <p:spPr bwMode="auto">
          <a:xfrm>
            <a:off x="5676900" y="4467225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pic>
        <p:nvPicPr>
          <p:cNvPr id="42001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6700" y="37052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5100" y="37052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3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43910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4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34004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005" name="Straight Connector 47"/>
          <p:cNvCxnSpPr>
            <a:cxnSpLocks noChangeShapeType="1"/>
          </p:cNvCxnSpPr>
          <p:nvPr/>
        </p:nvCxnSpPr>
        <p:spPr bwMode="auto">
          <a:xfrm>
            <a:off x="1943100" y="3514725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6" name="Straight Connector 50"/>
          <p:cNvCxnSpPr>
            <a:cxnSpLocks noChangeShapeType="1"/>
          </p:cNvCxnSpPr>
          <p:nvPr/>
        </p:nvCxnSpPr>
        <p:spPr bwMode="auto">
          <a:xfrm flipV="1">
            <a:off x="2095500" y="3819525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7" name="Straight Connector 52"/>
          <p:cNvCxnSpPr>
            <a:cxnSpLocks noChangeShapeType="1"/>
          </p:cNvCxnSpPr>
          <p:nvPr/>
        </p:nvCxnSpPr>
        <p:spPr bwMode="auto">
          <a:xfrm flipV="1">
            <a:off x="4533900" y="3438525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8" name="Straight Connector 54"/>
          <p:cNvCxnSpPr>
            <a:cxnSpLocks noChangeShapeType="1"/>
          </p:cNvCxnSpPr>
          <p:nvPr/>
        </p:nvCxnSpPr>
        <p:spPr bwMode="auto">
          <a:xfrm>
            <a:off x="4533900" y="3819525"/>
            <a:ext cx="685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42009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3242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0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46196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011" name="Straight Arrow Connector 67"/>
          <p:cNvCxnSpPr>
            <a:cxnSpLocks noChangeShapeType="1"/>
          </p:cNvCxnSpPr>
          <p:nvPr/>
        </p:nvCxnSpPr>
        <p:spPr bwMode="auto">
          <a:xfrm rot="10800000" flipV="1">
            <a:off x="4572000" y="3352800"/>
            <a:ext cx="457200" cy="3048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2012" name="Straight Arrow Connector 68"/>
          <p:cNvCxnSpPr>
            <a:cxnSpLocks noChangeShapeType="1"/>
          </p:cNvCxnSpPr>
          <p:nvPr/>
        </p:nvCxnSpPr>
        <p:spPr bwMode="auto">
          <a:xfrm rot="16200000" flipV="1">
            <a:off x="4495800" y="4191000"/>
            <a:ext cx="609600" cy="457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2013" name="Straight Arrow Connector 71"/>
          <p:cNvCxnSpPr>
            <a:cxnSpLocks noChangeShapeType="1"/>
          </p:cNvCxnSpPr>
          <p:nvPr/>
        </p:nvCxnSpPr>
        <p:spPr bwMode="auto">
          <a:xfrm rot="10800000">
            <a:off x="3276600" y="3810000"/>
            <a:ext cx="685800" cy="1588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2014" name="Straight Arrow Connector 74"/>
          <p:cNvCxnSpPr>
            <a:cxnSpLocks noChangeShapeType="1"/>
          </p:cNvCxnSpPr>
          <p:nvPr/>
        </p:nvCxnSpPr>
        <p:spPr bwMode="auto">
          <a:xfrm rot="5400000">
            <a:off x="2095500" y="4076700"/>
            <a:ext cx="609600" cy="5334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2015" name="Straight Arrow Connector 76"/>
          <p:cNvCxnSpPr>
            <a:cxnSpLocks noChangeShapeType="1"/>
          </p:cNvCxnSpPr>
          <p:nvPr/>
        </p:nvCxnSpPr>
        <p:spPr bwMode="auto">
          <a:xfrm rot="10800000">
            <a:off x="2057400" y="3429000"/>
            <a:ext cx="609600" cy="2286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42016" name="TextBox 78"/>
          <p:cNvSpPr txBox="1">
            <a:spLocks noChangeArrowheads="1"/>
          </p:cNvSpPr>
          <p:nvPr/>
        </p:nvSpPr>
        <p:spPr bwMode="auto">
          <a:xfrm>
            <a:off x="5181600" y="2514600"/>
            <a:ext cx="1684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 cost route</a:t>
            </a:r>
          </a:p>
        </p:txBody>
      </p:sp>
      <p:sp>
        <p:nvSpPr>
          <p:cNvPr id="42017" name="TextBox 79"/>
          <p:cNvSpPr txBox="1">
            <a:spLocks noChangeArrowheads="1"/>
          </p:cNvSpPr>
          <p:nvPr/>
        </p:nvSpPr>
        <p:spPr bwMode="auto">
          <a:xfrm>
            <a:off x="5181600" y="5105400"/>
            <a:ext cx="1992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Low latency route</a:t>
            </a:r>
          </a:p>
        </p:txBody>
      </p:sp>
      <p:sp>
        <p:nvSpPr>
          <p:cNvPr id="42018" name="Slide Number Placeholder 3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AF4FF3-8491-4B4F-B2A1-BA7FBBB14976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 advTm="6227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None/>
            </a:pPr>
            <a:r>
              <a:rPr lang="en-US" smtClean="0"/>
              <a:t>IaaS offerings give you servers and connectivity</a:t>
            </a:r>
          </a:p>
          <a:p>
            <a:pPr marL="514350" indent="-514350">
              <a:buFontTx/>
              <a:buNone/>
            </a:pPr>
            <a:r>
              <a:rPr lang="en-US" smtClean="0"/>
              <a:t>Customer: configure middlebox (firewall, load balancer), VPN, route selection</a:t>
            </a:r>
          </a:p>
        </p:txBody>
      </p:sp>
      <p:pic>
        <p:nvPicPr>
          <p:cNvPr id="43012" name="Picture 2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715000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2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715000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2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715000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2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715000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876800"/>
            <a:ext cx="3175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3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7338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3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7338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876800"/>
            <a:ext cx="3175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876800"/>
            <a:ext cx="3175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02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3238500" y="35433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2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4533900" y="35433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3" name="Straight Connector 18"/>
          <p:cNvCxnSpPr>
            <a:cxnSpLocks noChangeShapeType="1"/>
          </p:cNvCxnSpPr>
          <p:nvPr/>
        </p:nvCxnSpPr>
        <p:spPr bwMode="auto">
          <a:xfrm>
            <a:off x="3886200" y="40005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4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443831" y="5247482"/>
            <a:ext cx="509587" cy="425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5" name="Straight Connector 22"/>
          <p:cNvCxnSpPr>
            <a:cxnSpLocks noChangeShapeType="1"/>
          </p:cNvCxnSpPr>
          <p:nvPr/>
        </p:nvCxnSpPr>
        <p:spPr bwMode="auto">
          <a:xfrm rot="16200000" flipH="1">
            <a:off x="1862931" y="5253832"/>
            <a:ext cx="509587" cy="412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6" name="Straight Connector 24"/>
          <p:cNvCxnSpPr>
            <a:cxnSpLocks noChangeShapeType="1"/>
          </p:cNvCxnSpPr>
          <p:nvPr/>
        </p:nvCxnSpPr>
        <p:spPr bwMode="auto">
          <a:xfrm rot="5400000" flipH="1" flipV="1">
            <a:off x="2282031" y="5247482"/>
            <a:ext cx="509587" cy="425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7" name="Straight Connector 26"/>
          <p:cNvCxnSpPr>
            <a:cxnSpLocks noChangeShapeType="1"/>
          </p:cNvCxnSpPr>
          <p:nvPr/>
        </p:nvCxnSpPr>
        <p:spPr bwMode="auto">
          <a:xfrm rot="16200000" flipH="1">
            <a:off x="2701131" y="5253832"/>
            <a:ext cx="509587" cy="412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28" name="Straight Connector 28"/>
          <p:cNvCxnSpPr>
            <a:cxnSpLocks noChangeShapeType="1"/>
          </p:cNvCxnSpPr>
          <p:nvPr/>
        </p:nvCxnSpPr>
        <p:spPr bwMode="auto">
          <a:xfrm rot="16200000" flipV="1">
            <a:off x="6168231" y="5215732"/>
            <a:ext cx="509587" cy="4889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43029" name="TextBox 30"/>
          <p:cNvSpPr txBox="1">
            <a:spLocks noChangeArrowheads="1"/>
          </p:cNvSpPr>
          <p:nvPr/>
        </p:nvSpPr>
        <p:spPr bwMode="auto">
          <a:xfrm>
            <a:off x="4038600" y="4495800"/>
            <a:ext cx="1312863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800"/>
              <a:t>…</a:t>
            </a:r>
          </a:p>
        </p:txBody>
      </p:sp>
      <p:cxnSp>
        <p:nvCxnSpPr>
          <p:cNvPr id="43030" name="Straight Connector 32"/>
          <p:cNvCxnSpPr>
            <a:cxnSpLocks noChangeShapeType="1"/>
          </p:cNvCxnSpPr>
          <p:nvPr/>
        </p:nvCxnSpPr>
        <p:spPr bwMode="auto">
          <a:xfrm rot="5400000" flipH="1" flipV="1">
            <a:off x="2365375" y="3813175"/>
            <a:ext cx="609600" cy="15176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31" name="Straight Connector 34"/>
          <p:cNvCxnSpPr>
            <a:cxnSpLocks noChangeShapeType="1"/>
          </p:cNvCxnSpPr>
          <p:nvPr/>
        </p:nvCxnSpPr>
        <p:spPr bwMode="auto">
          <a:xfrm rot="5400000" flipH="1" flipV="1">
            <a:off x="2784475" y="4232275"/>
            <a:ext cx="609600" cy="679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3032" name="Straight Connector 36"/>
          <p:cNvCxnSpPr>
            <a:cxnSpLocks noChangeShapeType="1"/>
          </p:cNvCxnSpPr>
          <p:nvPr/>
        </p:nvCxnSpPr>
        <p:spPr bwMode="auto">
          <a:xfrm rot="16200000" flipV="1">
            <a:off x="5146675" y="3844925"/>
            <a:ext cx="609600" cy="14541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43033" name="Slide Number Placeholder 2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F6031C-01E6-491F-A720-835717E051E1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 advTm="3268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Gaming/Live Video Streaming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None/>
            </a:pPr>
            <a:r>
              <a:rPr lang="en-US" smtClean="0"/>
              <a:t>Limited ability to setup multi-cast, perform update aggregation</a:t>
            </a:r>
          </a:p>
          <a:p>
            <a:pPr marL="514350" indent="-514350">
              <a:buFontTx/>
              <a:buNone/>
            </a:pPr>
            <a:r>
              <a:rPr lang="en-US" smtClean="0"/>
              <a:t>Customer: configure router to manage multi-cast group, add custom software</a:t>
            </a:r>
          </a:p>
        </p:txBody>
      </p:sp>
      <p:sp>
        <p:nvSpPr>
          <p:cNvPr id="44036" name="computr3"/>
          <p:cNvSpPr>
            <a:spLocks noEditPoints="1" noChangeArrowheads="1"/>
          </p:cNvSpPr>
          <p:nvPr/>
        </p:nvSpPr>
        <p:spPr bwMode="auto">
          <a:xfrm>
            <a:off x="1828800" y="60960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7" name="computr3"/>
          <p:cNvSpPr>
            <a:spLocks noEditPoints="1" noChangeArrowheads="1"/>
          </p:cNvSpPr>
          <p:nvPr/>
        </p:nvSpPr>
        <p:spPr bwMode="auto">
          <a:xfrm>
            <a:off x="1524000" y="48768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computr3"/>
          <p:cNvSpPr>
            <a:spLocks noEditPoints="1" noChangeArrowheads="1"/>
          </p:cNvSpPr>
          <p:nvPr/>
        </p:nvSpPr>
        <p:spPr bwMode="auto">
          <a:xfrm>
            <a:off x="6019800" y="41910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computr3"/>
          <p:cNvSpPr>
            <a:spLocks noEditPoints="1" noChangeArrowheads="1"/>
          </p:cNvSpPr>
          <p:nvPr/>
        </p:nvSpPr>
        <p:spPr bwMode="auto">
          <a:xfrm>
            <a:off x="7239000" y="51816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computr3"/>
          <p:cNvSpPr>
            <a:spLocks noEditPoints="1" noChangeArrowheads="1"/>
          </p:cNvSpPr>
          <p:nvPr/>
        </p:nvSpPr>
        <p:spPr bwMode="auto">
          <a:xfrm>
            <a:off x="6477000" y="61722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Rounded Rectangle 13"/>
          <p:cNvSpPr>
            <a:spLocks noChangeArrowheads="1"/>
          </p:cNvSpPr>
          <p:nvPr/>
        </p:nvSpPr>
        <p:spPr bwMode="auto">
          <a:xfrm>
            <a:off x="3048000" y="5181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44042" name="Rounded Rectangle 14"/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44043" name="Rounded Rectangle 15"/>
          <p:cNvSpPr>
            <a:spLocks noChangeArrowheads="1"/>
          </p:cNvSpPr>
          <p:nvPr/>
        </p:nvSpPr>
        <p:spPr bwMode="auto">
          <a:xfrm>
            <a:off x="5105400" y="5638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cxnSp>
        <p:nvCxnSpPr>
          <p:cNvPr id="44044" name="Straight Connector 17"/>
          <p:cNvCxnSpPr>
            <a:cxnSpLocks noChangeShapeType="1"/>
            <a:stCxn id="44037" idx="3"/>
            <a:endCxn id="44041" idx="1"/>
          </p:cNvCxnSpPr>
          <p:nvPr/>
        </p:nvCxnSpPr>
        <p:spPr bwMode="auto">
          <a:xfrm>
            <a:off x="2035175" y="5072063"/>
            <a:ext cx="1012825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45" name="Straight Connector 19"/>
          <p:cNvCxnSpPr>
            <a:cxnSpLocks noChangeShapeType="1"/>
            <a:stCxn id="44036" idx="3"/>
            <a:endCxn id="44041" idx="1"/>
          </p:cNvCxnSpPr>
          <p:nvPr/>
        </p:nvCxnSpPr>
        <p:spPr bwMode="auto">
          <a:xfrm flipV="1">
            <a:off x="2339975" y="5372100"/>
            <a:ext cx="708025" cy="919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46" name="Straight Connector 21"/>
          <p:cNvCxnSpPr>
            <a:cxnSpLocks noChangeShapeType="1"/>
            <a:stCxn id="44041" idx="3"/>
            <a:endCxn id="44042" idx="1"/>
          </p:cNvCxnSpPr>
          <p:nvPr/>
        </p:nvCxnSpPr>
        <p:spPr bwMode="auto">
          <a:xfrm flipV="1">
            <a:off x="3581400" y="4991100"/>
            <a:ext cx="10668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47" name="Straight Connector 23"/>
          <p:cNvCxnSpPr>
            <a:cxnSpLocks noChangeShapeType="1"/>
            <a:stCxn id="44041" idx="3"/>
            <a:endCxn id="44043" idx="1"/>
          </p:cNvCxnSpPr>
          <p:nvPr/>
        </p:nvCxnSpPr>
        <p:spPr bwMode="auto">
          <a:xfrm>
            <a:off x="3581400" y="5372100"/>
            <a:ext cx="1524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48" name="Straight Connector 25"/>
          <p:cNvCxnSpPr>
            <a:cxnSpLocks noChangeShapeType="1"/>
            <a:stCxn id="44042" idx="2"/>
            <a:endCxn id="44043" idx="1"/>
          </p:cNvCxnSpPr>
          <p:nvPr/>
        </p:nvCxnSpPr>
        <p:spPr bwMode="auto">
          <a:xfrm rot="16200000" flipH="1">
            <a:off x="4686300" y="5410200"/>
            <a:ext cx="647700" cy="190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49" name="Straight Connector 27"/>
          <p:cNvCxnSpPr>
            <a:cxnSpLocks noChangeShapeType="1"/>
            <a:stCxn id="44042" idx="3"/>
            <a:endCxn id="44038" idx="0"/>
          </p:cNvCxnSpPr>
          <p:nvPr/>
        </p:nvCxnSpPr>
        <p:spPr bwMode="auto">
          <a:xfrm flipV="1">
            <a:off x="5181600" y="4386263"/>
            <a:ext cx="838200" cy="6048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50" name="Straight Connector 29"/>
          <p:cNvCxnSpPr>
            <a:cxnSpLocks noChangeShapeType="1"/>
            <a:stCxn id="44042" idx="3"/>
            <a:endCxn id="44039" idx="0"/>
          </p:cNvCxnSpPr>
          <p:nvPr/>
        </p:nvCxnSpPr>
        <p:spPr bwMode="auto">
          <a:xfrm>
            <a:off x="5181600" y="4991100"/>
            <a:ext cx="2057400" cy="385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4051" name="Straight Connector 31"/>
          <p:cNvCxnSpPr>
            <a:cxnSpLocks noChangeShapeType="1"/>
            <a:stCxn id="44043" idx="3"/>
            <a:endCxn id="44040" idx="0"/>
          </p:cNvCxnSpPr>
          <p:nvPr/>
        </p:nvCxnSpPr>
        <p:spPr bwMode="auto">
          <a:xfrm>
            <a:off x="5638800" y="5829300"/>
            <a:ext cx="838200" cy="538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pic>
        <p:nvPicPr>
          <p:cNvPr id="44052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41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053" name="Straight Arrow Connector 34"/>
          <p:cNvCxnSpPr>
            <a:cxnSpLocks noChangeShapeType="1"/>
          </p:cNvCxnSpPr>
          <p:nvPr/>
        </p:nvCxnSpPr>
        <p:spPr bwMode="auto">
          <a:xfrm>
            <a:off x="2209800" y="4876800"/>
            <a:ext cx="533400" cy="1524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44054" name="TextBox 35"/>
          <p:cNvSpPr txBox="1">
            <a:spLocks noChangeArrowheads="1"/>
          </p:cNvSpPr>
          <p:nvPr/>
        </p:nvSpPr>
        <p:spPr bwMode="auto">
          <a:xfrm>
            <a:off x="2057400" y="44958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44055" name="Slide Number Placeholder 2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DD228F-1224-4ABC-B248-D9FC35580C5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ransition advTm="4842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Gaming/Live Video Streaming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None/>
            </a:pPr>
            <a:r>
              <a:rPr lang="en-US" smtClean="0"/>
              <a:t>Limited ability to setup multi-cast, perform update aggregation</a:t>
            </a:r>
          </a:p>
          <a:p>
            <a:pPr marL="514350" indent="-514350">
              <a:buFontTx/>
              <a:buNone/>
            </a:pPr>
            <a:r>
              <a:rPr lang="en-US" smtClean="0"/>
              <a:t>Customer: configure router to manage multi-cast group, add custom software</a:t>
            </a:r>
          </a:p>
        </p:txBody>
      </p:sp>
      <p:pic>
        <p:nvPicPr>
          <p:cNvPr id="45060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41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computr3"/>
          <p:cNvSpPr>
            <a:spLocks noEditPoints="1" noChangeArrowheads="1"/>
          </p:cNvSpPr>
          <p:nvPr/>
        </p:nvSpPr>
        <p:spPr bwMode="auto">
          <a:xfrm>
            <a:off x="1828800" y="60960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computr3"/>
          <p:cNvSpPr>
            <a:spLocks noEditPoints="1" noChangeArrowheads="1"/>
          </p:cNvSpPr>
          <p:nvPr/>
        </p:nvSpPr>
        <p:spPr bwMode="auto">
          <a:xfrm>
            <a:off x="1524000" y="48768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computr3"/>
          <p:cNvSpPr>
            <a:spLocks noEditPoints="1" noChangeArrowheads="1"/>
          </p:cNvSpPr>
          <p:nvPr/>
        </p:nvSpPr>
        <p:spPr bwMode="auto">
          <a:xfrm>
            <a:off x="6019800" y="41910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computr3"/>
          <p:cNvSpPr>
            <a:spLocks noEditPoints="1" noChangeArrowheads="1"/>
          </p:cNvSpPr>
          <p:nvPr/>
        </p:nvSpPr>
        <p:spPr bwMode="auto">
          <a:xfrm>
            <a:off x="7239000" y="51816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computr3"/>
          <p:cNvSpPr>
            <a:spLocks noEditPoints="1" noChangeArrowheads="1"/>
          </p:cNvSpPr>
          <p:nvPr/>
        </p:nvSpPr>
        <p:spPr bwMode="auto">
          <a:xfrm>
            <a:off x="6477000" y="6172200"/>
            <a:ext cx="609600" cy="390525"/>
          </a:xfrm>
          <a:custGeom>
            <a:avLst/>
            <a:gdLst>
              <a:gd name="T0" fmla="*/ 0 w 21600"/>
              <a:gd name="T1" fmla="*/ 195262 h 21600"/>
              <a:gd name="T2" fmla="*/ 304800 w 21600"/>
              <a:gd name="T3" fmla="*/ 0 h 21600"/>
              <a:gd name="T4" fmla="*/ 304800 w 21600"/>
              <a:gd name="T5" fmla="*/ 390524 h 21600"/>
              <a:gd name="T6" fmla="*/ 511810 w 21600"/>
              <a:gd name="T7" fmla="*/ 1952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Rounded Rectangle 36"/>
          <p:cNvSpPr>
            <a:spLocks noChangeArrowheads="1"/>
          </p:cNvSpPr>
          <p:nvPr/>
        </p:nvSpPr>
        <p:spPr bwMode="auto">
          <a:xfrm>
            <a:off x="3048000" y="5181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45067" name="Rounded Rectangle 37"/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45068" name="Rounded Rectangle 38"/>
          <p:cNvSpPr>
            <a:spLocks noChangeArrowheads="1"/>
          </p:cNvSpPr>
          <p:nvPr/>
        </p:nvSpPr>
        <p:spPr bwMode="auto">
          <a:xfrm>
            <a:off x="5105400" y="5638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cxnSp>
        <p:nvCxnSpPr>
          <p:cNvPr id="45069" name="Straight Connector 39"/>
          <p:cNvCxnSpPr>
            <a:cxnSpLocks noChangeShapeType="1"/>
            <a:stCxn id="45062" idx="3"/>
            <a:endCxn id="45066" idx="1"/>
          </p:cNvCxnSpPr>
          <p:nvPr/>
        </p:nvCxnSpPr>
        <p:spPr bwMode="auto">
          <a:xfrm>
            <a:off x="2035175" y="5072063"/>
            <a:ext cx="1012825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0" name="Straight Connector 40"/>
          <p:cNvCxnSpPr>
            <a:cxnSpLocks noChangeShapeType="1"/>
            <a:stCxn id="45061" idx="3"/>
            <a:endCxn id="45066" idx="1"/>
          </p:cNvCxnSpPr>
          <p:nvPr/>
        </p:nvCxnSpPr>
        <p:spPr bwMode="auto">
          <a:xfrm flipV="1">
            <a:off x="2339975" y="5372100"/>
            <a:ext cx="708025" cy="919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1" name="Straight Connector 41"/>
          <p:cNvCxnSpPr>
            <a:cxnSpLocks noChangeShapeType="1"/>
            <a:stCxn id="45066" idx="3"/>
            <a:endCxn id="45067" idx="1"/>
          </p:cNvCxnSpPr>
          <p:nvPr/>
        </p:nvCxnSpPr>
        <p:spPr bwMode="auto">
          <a:xfrm flipV="1">
            <a:off x="3581400" y="4991100"/>
            <a:ext cx="10668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2" name="Straight Connector 42"/>
          <p:cNvCxnSpPr>
            <a:cxnSpLocks noChangeShapeType="1"/>
            <a:stCxn id="45066" idx="3"/>
            <a:endCxn id="45068" idx="1"/>
          </p:cNvCxnSpPr>
          <p:nvPr/>
        </p:nvCxnSpPr>
        <p:spPr bwMode="auto">
          <a:xfrm>
            <a:off x="3581400" y="5372100"/>
            <a:ext cx="1524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3" name="Straight Connector 43"/>
          <p:cNvCxnSpPr>
            <a:cxnSpLocks noChangeShapeType="1"/>
            <a:stCxn id="45067" idx="2"/>
            <a:endCxn id="45068" idx="1"/>
          </p:cNvCxnSpPr>
          <p:nvPr/>
        </p:nvCxnSpPr>
        <p:spPr bwMode="auto">
          <a:xfrm rot="16200000" flipH="1">
            <a:off x="4686300" y="5410200"/>
            <a:ext cx="647700" cy="190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4" name="Straight Connector 44"/>
          <p:cNvCxnSpPr>
            <a:cxnSpLocks noChangeShapeType="1"/>
            <a:stCxn id="45067" idx="3"/>
            <a:endCxn id="45063" idx="0"/>
          </p:cNvCxnSpPr>
          <p:nvPr/>
        </p:nvCxnSpPr>
        <p:spPr bwMode="auto">
          <a:xfrm flipV="1">
            <a:off x="5181600" y="4386263"/>
            <a:ext cx="838200" cy="6048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5" name="Straight Connector 45"/>
          <p:cNvCxnSpPr>
            <a:cxnSpLocks noChangeShapeType="1"/>
            <a:stCxn id="45067" idx="3"/>
            <a:endCxn id="45064" idx="0"/>
          </p:cNvCxnSpPr>
          <p:nvPr/>
        </p:nvCxnSpPr>
        <p:spPr bwMode="auto">
          <a:xfrm>
            <a:off x="5181600" y="4991100"/>
            <a:ext cx="2057400" cy="385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6" name="Straight Connector 46"/>
          <p:cNvCxnSpPr>
            <a:cxnSpLocks noChangeShapeType="1"/>
            <a:stCxn id="45068" idx="3"/>
            <a:endCxn id="45065" idx="0"/>
          </p:cNvCxnSpPr>
          <p:nvPr/>
        </p:nvCxnSpPr>
        <p:spPr bwMode="auto">
          <a:xfrm>
            <a:off x="5638800" y="5829300"/>
            <a:ext cx="838200" cy="538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5077" name="Straight Arrow Connector 47"/>
          <p:cNvCxnSpPr>
            <a:cxnSpLocks noChangeShapeType="1"/>
          </p:cNvCxnSpPr>
          <p:nvPr/>
        </p:nvCxnSpPr>
        <p:spPr bwMode="auto">
          <a:xfrm>
            <a:off x="2209800" y="4876800"/>
            <a:ext cx="533400" cy="1524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45078" name="TextBox 48"/>
          <p:cNvSpPr txBox="1">
            <a:spLocks noChangeArrowheads="1"/>
          </p:cNvSpPr>
          <p:nvPr/>
        </p:nvSpPr>
        <p:spPr bwMode="auto">
          <a:xfrm>
            <a:off x="2057400" y="44958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45079" name="Slide Number Placeholder 2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015A2F-27E3-4085-8571-913D68A207EC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 advTm="521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The Physical Reality</a:t>
            </a:r>
          </a:p>
        </p:txBody>
      </p:sp>
      <p:grpSp>
        <p:nvGrpSpPr>
          <p:cNvPr id="47107" name="Group 4"/>
          <p:cNvGrpSpPr>
            <a:grpSpLocks noChangeAspect="1"/>
          </p:cNvGrpSpPr>
          <p:nvPr/>
        </p:nvGrpSpPr>
        <p:grpSpPr bwMode="auto">
          <a:xfrm>
            <a:off x="3352800" y="2438400"/>
            <a:ext cx="1981200" cy="1219200"/>
            <a:chOff x="2112" y="1680"/>
            <a:chExt cx="1248" cy="768"/>
          </a:xfrm>
        </p:grpSpPr>
        <p:sp>
          <p:nvSpPr>
            <p:cNvPr id="4710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14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47117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47127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8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9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0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1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3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4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18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47119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0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1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2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3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4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5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6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7115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8" name="Slide Number Placeholder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1B2C48-62B6-4608-84F9-FCBB55C35B6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 advTm="5804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800600"/>
            <a:ext cx="670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The Physical Reality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Physical Infrastructure is </a:t>
            </a:r>
            <a:r>
              <a:rPr lang="en-US" smtClean="0">
                <a:solidFill>
                  <a:srgbClr val="FF0000"/>
                </a:solidFill>
              </a:rPr>
              <a:t>Distributed</a:t>
            </a:r>
          </a:p>
        </p:txBody>
      </p:sp>
      <p:pic>
        <p:nvPicPr>
          <p:cNvPr id="48133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79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525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617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138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2133600" y="5029200"/>
            <a:ext cx="381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8139" name="Straight Connector 12"/>
          <p:cNvCxnSpPr>
            <a:cxnSpLocks noChangeShapeType="1"/>
          </p:cNvCxnSpPr>
          <p:nvPr/>
        </p:nvCxnSpPr>
        <p:spPr bwMode="auto">
          <a:xfrm>
            <a:off x="2057400" y="6019800"/>
            <a:ext cx="1600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8140" name="Straight Connector 14"/>
          <p:cNvCxnSpPr>
            <a:cxnSpLocks noChangeShapeType="1"/>
          </p:cNvCxnSpPr>
          <p:nvPr/>
        </p:nvCxnSpPr>
        <p:spPr bwMode="auto">
          <a:xfrm flipV="1">
            <a:off x="4267200" y="6172200"/>
            <a:ext cx="22098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8141" name="Straight Connector 16"/>
          <p:cNvCxnSpPr>
            <a:cxnSpLocks noChangeShapeType="1"/>
          </p:cNvCxnSpPr>
          <p:nvPr/>
        </p:nvCxnSpPr>
        <p:spPr bwMode="auto">
          <a:xfrm>
            <a:off x="5638800" y="5486400"/>
            <a:ext cx="838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8142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152900" y="5295900"/>
            <a:ext cx="685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8143" name="Straight Connector 20"/>
          <p:cNvCxnSpPr>
            <a:cxnSpLocks noChangeShapeType="1"/>
          </p:cNvCxnSpPr>
          <p:nvPr/>
        </p:nvCxnSpPr>
        <p:spPr bwMode="auto">
          <a:xfrm flipV="1">
            <a:off x="3505200" y="5257800"/>
            <a:ext cx="18288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8144" name="Straight Connector 23"/>
          <p:cNvCxnSpPr>
            <a:cxnSpLocks noChangeShapeType="1"/>
          </p:cNvCxnSpPr>
          <p:nvPr/>
        </p:nvCxnSpPr>
        <p:spPr bwMode="auto">
          <a:xfrm rot="16200000" flipH="1">
            <a:off x="3314700" y="5524500"/>
            <a:ext cx="533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48145" name="Down Arrow 84"/>
          <p:cNvSpPr>
            <a:spLocks noChangeArrowheads="1"/>
          </p:cNvSpPr>
          <p:nvPr/>
        </p:nvSpPr>
        <p:spPr bwMode="auto">
          <a:xfrm>
            <a:off x="3810000" y="4038600"/>
            <a:ext cx="10668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grpSp>
        <p:nvGrpSpPr>
          <p:cNvPr id="48146" name="Group 4"/>
          <p:cNvGrpSpPr>
            <a:grpSpLocks noChangeAspect="1"/>
          </p:cNvGrpSpPr>
          <p:nvPr/>
        </p:nvGrpSpPr>
        <p:grpSpPr bwMode="auto">
          <a:xfrm>
            <a:off x="3352800" y="2438400"/>
            <a:ext cx="1981200" cy="1219200"/>
            <a:chOff x="2112" y="1680"/>
            <a:chExt cx="1248" cy="768"/>
          </a:xfrm>
        </p:grpSpPr>
        <p:sp>
          <p:nvSpPr>
            <p:cNvPr id="4814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3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48156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48166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7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8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9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0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1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2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73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8157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48158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59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0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1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2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3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4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65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8154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7" name="Slide Number Placeholder 5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677599-ADD1-4055-B53C-2DF4DA8DC85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ransition advTm="647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The Physical Reality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Physical Infrastructure is </a:t>
            </a:r>
            <a:r>
              <a:rPr lang="en-US" smtClean="0">
                <a:solidFill>
                  <a:srgbClr val="FF0000"/>
                </a:solidFill>
              </a:rPr>
              <a:t>Distributed</a:t>
            </a:r>
          </a:p>
          <a:p>
            <a:r>
              <a:rPr lang="en-US" smtClean="0"/>
              <a:t>Physical Infrastructure is </a:t>
            </a:r>
            <a:r>
              <a:rPr lang="en-US" smtClean="0">
                <a:solidFill>
                  <a:srgbClr val="FF0000"/>
                </a:solidFill>
              </a:rPr>
              <a:t>Shared</a:t>
            </a:r>
          </a:p>
        </p:txBody>
      </p:sp>
      <p:pic>
        <p:nvPicPr>
          <p:cNvPr id="49156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43840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Box 21"/>
          <p:cNvSpPr txBox="1">
            <a:spLocks noChangeArrowheads="1"/>
          </p:cNvSpPr>
          <p:nvPr/>
        </p:nvSpPr>
        <p:spPr bwMode="auto">
          <a:xfrm>
            <a:off x="990600" y="37338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Customer 1</a:t>
            </a:r>
          </a:p>
        </p:txBody>
      </p:sp>
      <p:sp>
        <p:nvSpPr>
          <p:cNvPr id="49159" name="TextBox 22"/>
          <p:cNvSpPr txBox="1">
            <a:spLocks noChangeArrowheads="1"/>
          </p:cNvSpPr>
          <p:nvPr/>
        </p:nvSpPr>
        <p:spPr bwMode="auto">
          <a:xfrm>
            <a:off x="3657600" y="36576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Customer 2</a:t>
            </a:r>
          </a:p>
        </p:txBody>
      </p:sp>
      <p:sp>
        <p:nvSpPr>
          <p:cNvPr id="49160" name="TextBox 24"/>
          <p:cNvSpPr txBox="1">
            <a:spLocks noChangeArrowheads="1"/>
          </p:cNvSpPr>
          <p:nvPr/>
        </p:nvSpPr>
        <p:spPr bwMode="auto">
          <a:xfrm>
            <a:off x="6172200" y="36576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Customer 3</a:t>
            </a:r>
          </a:p>
        </p:txBody>
      </p:sp>
      <p:pic>
        <p:nvPicPr>
          <p:cNvPr id="49161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800600"/>
            <a:ext cx="670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79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5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5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6" name="Picture 3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617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167" name="Straight Connector 59"/>
          <p:cNvCxnSpPr>
            <a:cxnSpLocks noChangeShapeType="1"/>
          </p:cNvCxnSpPr>
          <p:nvPr/>
        </p:nvCxnSpPr>
        <p:spPr bwMode="auto">
          <a:xfrm rot="5400000" flipH="1" flipV="1">
            <a:off x="2133600" y="5029200"/>
            <a:ext cx="381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9168" name="Straight Connector 60"/>
          <p:cNvCxnSpPr>
            <a:cxnSpLocks noChangeShapeType="1"/>
          </p:cNvCxnSpPr>
          <p:nvPr/>
        </p:nvCxnSpPr>
        <p:spPr bwMode="auto">
          <a:xfrm>
            <a:off x="2057400" y="6019800"/>
            <a:ext cx="1600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9169" name="Straight Connector 61"/>
          <p:cNvCxnSpPr>
            <a:cxnSpLocks noChangeShapeType="1"/>
          </p:cNvCxnSpPr>
          <p:nvPr/>
        </p:nvCxnSpPr>
        <p:spPr bwMode="auto">
          <a:xfrm flipV="1">
            <a:off x="4267200" y="6172200"/>
            <a:ext cx="22098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9170" name="Straight Connector 62"/>
          <p:cNvCxnSpPr>
            <a:cxnSpLocks noChangeShapeType="1"/>
          </p:cNvCxnSpPr>
          <p:nvPr/>
        </p:nvCxnSpPr>
        <p:spPr bwMode="auto">
          <a:xfrm>
            <a:off x="5638800" y="5486400"/>
            <a:ext cx="838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9171" name="Straight Connector 63"/>
          <p:cNvCxnSpPr>
            <a:cxnSpLocks noChangeShapeType="1"/>
          </p:cNvCxnSpPr>
          <p:nvPr/>
        </p:nvCxnSpPr>
        <p:spPr bwMode="auto">
          <a:xfrm rot="5400000" flipH="1" flipV="1">
            <a:off x="4152900" y="5295900"/>
            <a:ext cx="685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9172" name="Straight Connector 64"/>
          <p:cNvCxnSpPr>
            <a:cxnSpLocks noChangeShapeType="1"/>
          </p:cNvCxnSpPr>
          <p:nvPr/>
        </p:nvCxnSpPr>
        <p:spPr bwMode="auto">
          <a:xfrm flipV="1">
            <a:off x="3505200" y="5257800"/>
            <a:ext cx="18288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49173" name="Straight Connector 65"/>
          <p:cNvCxnSpPr>
            <a:cxnSpLocks noChangeShapeType="1"/>
          </p:cNvCxnSpPr>
          <p:nvPr/>
        </p:nvCxnSpPr>
        <p:spPr bwMode="auto">
          <a:xfrm rot="16200000" flipH="1">
            <a:off x="3314700" y="5524500"/>
            <a:ext cx="533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49174" name="Down Arrow 66"/>
          <p:cNvSpPr>
            <a:spLocks noChangeArrowheads="1"/>
          </p:cNvSpPr>
          <p:nvPr/>
        </p:nvSpPr>
        <p:spPr bwMode="auto">
          <a:xfrm>
            <a:off x="3810000" y="4038600"/>
            <a:ext cx="10668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grpSp>
        <p:nvGrpSpPr>
          <p:cNvPr id="49175" name="Group 4"/>
          <p:cNvGrpSpPr>
            <a:grpSpLocks noChangeAspect="1"/>
          </p:cNvGrpSpPr>
          <p:nvPr/>
        </p:nvGrpSpPr>
        <p:grpSpPr bwMode="auto">
          <a:xfrm>
            <a:off x="3352800" y="2438400"/>
            <a:ext cx="1981200" cy="1219200"/>
            <a:chOff x="2112" y="1680"/>
            <a:chExt cx="1248" cy="768"/>
          </a:xfrm>
        </p:grpSpPr>
        <p:sp>
          <p:nvSpPr>
            <p:cNvPr id="491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2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49185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49195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6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7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8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9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00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01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02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186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49187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88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89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0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1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2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3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4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9183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6" name="Slide Number Placeholder 5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0274EB-138D-4A92-967D-1E649ABABB3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 advTm="464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Router Workload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 virtualization – specify exact topology</a:t>
            </a:r>
          </a:p>
          <a:p>
            <a:r>
              <a:rPr lang="en-US" smtClean="0"/>
              <a:t>Single router platform – specify work to be done</a:t>
            </a:r>
          </a:p>
          <a:p>
            <a:endParaRPr lang="en-US" smtClean="0"/>
          </a:p>
          <a:p>
            <a:r>
              <a:rPr lang="en-US" smtClean="0"/>
              <a:t>Leeway to distribute this workload</a:t>
            </a:r>
          </a:p>
          <a:p>
            <a:pPr lvl="1"/>
            <a:r>
              <a:rPr lang="en-US" smtClean="0"/>
              <a:t>Some tied to physical router (e.g., BGP session)</a:t>
            </a:r>
          </a:p>
          <a:p>
            <a:pPr lvl="1"/>
            <a:r>
              <a:rPr lang="en-US" smtClean="0"/>
              <a:t>Some can be replicated (for latency or to handle work)</a:t>
            </a:r>
          </a:p>
          <a:p>
            <a:pPr lvl="1"/>
            <a:r>
              <a:rPr lang="en-US" smtClean="0"/>
              <a:t>Configure “inter-processor communication”</a:t>
            </a:r>
          </a:p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DF9643-83D0-4336-BB06-F529A0E0D8E4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 advTm="62275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Dynamically Adjust Distribution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Estimates are used to choose how to distribute</a:t>
            </a:r>
          </a:p>
          <a:p>
            <a:r>
              <a:rPr lang="en-US" smtClean="0"/>
              <a:t>Monitor the routers</a:t>
            </a:r>
          </a:p>
          <a:p>
            <a:pPr lvl="1"/>
            <a:r>
              <a:rPr lang="en-US" smtClean="0"/>
              <a:t>CPU, update freq., traffic</a:t>
            </a:r>
          </a:p>
          <a:p>
            <a:r>
              <a:rPr lang="en-US" smtClean="0"/>
              <a:t>Re-distribute workload as necessary</a:t>
            </a:r>
          </a:p>
          <a:p>
            <a:pPr lvl="1"/>
            <a:r>
              <a:rPr lang="en-US" smtClean="0"/>
              <a:t>e.g., migrate BGP session</a:t>
            </a:r>
          </a:p>
          <a:p>
            <a:pPr lvl="1"/>
            <a:r>
              <a:rPr lang="en-US" smtClean="0"/>
              <a:t>e.g., add replicated instances</a:t>
            </a:r>
          </a:p>
          <a:p>
            <a:pPr lvl="1"/>
            <a:r>
              <a:rPr lang="en-US" smtClean="0"/>
              <a:t>Comes at cost</a:t>
            </a:r>
          </a:p>
        </p:txBody>
      </p:sp>
      <p:sp>
        <p:nvSpPr>
          <p:cNvPr id="5120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06FD06-0D28-46C9-92AD-817263F8989C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 advTm="3915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Infrastructure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Virtualization is part of solution</a:t>
            </a:r>
          </a:p>
          <a:p>
            <a:r>
              <a:rPr lang="en-US" smtClean="0"/>
              <a:t>Routing sessions can be shared</a:t>
            </a:r>
          </a:p>
          <a:p>
            <a:pPr lvl="1"/>
            <a:r>
              <a:rPr lang="en-US" smtClean="0"/>
              <a:t>Tag message, process it, send out based on tag</a:t>
            </a:r>
          </a:p>
        </p:txBody>
      </p:sp>
      <p:grpSp>
        <p:nvGrpSpPr>
          <p:cNvPr id="52228" name="Group 4"/>
          <p:cNvGrpSpPr>
            <a:grpSpLocks noChangeAspect="1"/>
          </p:cNvGrpSpPr>
          <p:nvPr/>
        </p:nvGrpSpPr>
        <p:grpSpPr bwMode="auto">
          <a:xfrm>
            <a:off x="2819400" y="4038600"/>
            <a:ext cx="1085850" cy="668338"/>
            <a:chOff x="2112" y="1680"/>
            <a:chExt cx="1248" cy="768"/>
          </a:xfrm>
        </p:grpSpPr>
        <p:sp>
          <p:nvSpPr>
            <p:cNvPr id="522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3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76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52279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52289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0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1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2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3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4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5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96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280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52281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2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3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4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5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6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7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8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277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8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70"/>
          <p:cNvSpPr>
            <a:spLocks noChangeArrowheads="1"/>
          </p:cNvSpPr>
          <p:nvPr/>
        </p:nvSpPr>
        <p:spPr bwMode="auto">
          <a:xfrm>
            <a:off x="2971800" y="5029200"/>
            <a:ext cx="533400" cy="60960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C1</a:t>
            </a:r>
          </a:p>
        </p:txBody>
      </p:sp>
      <p:sp>
        <p:nvSpPr>
          <p:cNvPr id="52230" name="Rectangle 171"/>
          <p:cNvSpPr>
            <a:spLocks noChangeArrowheads="1"/>
          </p:cNvSpPr>
          <p:nvPr/>
        </p:nvSpPr>
        <p:spPr bwMode="auto">
          <a:xfrm>
            <a:off x="2971800" y="5867400"/>
            <a:ext cx="533400" cy="60960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C2</a:t>
            </a:r>
          </a:p>
        </p:txBody>
      </p:sp>
      <p:cxnSp>
        <p:nvCxnSpPr>
          <p:cNvPr id="52231" name="Straight Arrow Connector 173"/>
          <p:cNvCxnSpPr>
            <a:cxnSpLocks noChangeShapeType="1"/>
            <a:endCxn id="52229" idx="1"/>
          </p:cNvCxnSpPr>
          <p:nvPr/>
        </p:nvCxnSpPr>
        <p:spPr bwMode="auto">
          <a:xfrm rot="5400000" flipH="1" flipV="1">
            <a:off x="2590800" y="5334000"/>
            <a:ext cx="381000" cy="3810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52232" name="Straight Arrow Connector 175"/>
          <p:cNvCxnSpPr>
            <a:cxnSpLocks noChangeShapeType="1"/>
            <a:endCxn id="52230" idx="1"/>
          </p:cNvCxnSpPr>
          <p:nvPr/>
        </p:nvCxnSpPr>
        <p:spPr bwMode="auto">
          <a:xfrm rot="16200000" flipH="1">
            <a:off x="2552700" y="5753100"/>
            <a:ext cx="457200" cy="3810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52233" name="Straight Connector 177"/>
          <p:cNvCxnSpPr>
            <a:cxnSpLocks noChangeShapeType="1"/>
          </p:cNvCxnSpPr>
          <p:nvPr/>
        </p:nvCxnSpPr>
        <p:spPr bwMode="auto">
          <a:xfrm>
            <a:off x="2209800" y="5715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2234" name="Straight Connector 179"/>
          <p:cNvCxnSpPr>
            <a:cxnSpLocks noChangeShapeType="1"/>
            <a:stCxn id="52229" idx="3"/>
          </p:cNvCxnSpPr>
          <p:nvPr/>
        </p:nvCxnSpPr>
        <p:spPr bwMode="auto">
          <a:xfrm>
            <a:off x="3505200" y="5334000"/>
            <a:ext cx="381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2235" name="Straight Connector 181"/>
          <p:cNvCxnSpPr>
            <a:cxnSpLocks noChangeShapeType="1"/>
            <a:stCxn id="52230" idx="3"/>
          </p:cNvCxnSpPr>
          <p:nvPr/>
        </p:nvCxnSpPr>
        <p:spPr bwMode="auto">
          <a:xfrm flipV="1">
            <a:off x="3505200" y="5638800"/>
            <a:ext cx="381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2236" name="Straight Arrow Connector 184"/>
          <p:cNvCxnSpPr>
            <a:cxnSpLocks noChangeShapeType="1"/>
          </p:cNvCxnSpPr>
          <p:nvPr/>
        </p:nvCxnSpPr>
        <p:spPr bwMode="auto">
          <a:xfrm>
            <a:off x="3886200" y="5638800"/>
            <a:ext cx="457200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52237" name="Rectangle 185"/>
          <p:cNvSpPr>
            <a:spLocks noChangeArrowheads="1"/>
          </p:cNvSpPr>
          <p:nvPr/>
        </p:nvSpPr>
        <p:spPr bwMode="auto">
          <a:xfrm>
            <a:off x="4343400" y="5334000"/>
            <a:ext cx="685800" cy="60960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Inf</a:t>
            </a:r>
          </a:p>
          <a:p>
            <a:pPr algn="ctr"/>
            <a:r>
              <a:rPr lang="en-US" sz="2000" b="1">
                <a:latin typeface="Helvetica" charset="0"/>
              </a:rPr>
              <a:t>Prov</a:t>
            </a:r>
          </a:p>
        </p:txBody>
      </p:sp>
      <p:cxnSp>
        <p:nvCxnSpPr>
          <p:cNvPr id="52238" name="Straight Arrow Connector 186"/>
          <p:cNvCxnSpPr>
            <a:cxnSpLocks noChangeShapeType="1"/>
          </p:cNvCxnSpPr>
          <p:nvPr/>
        </p:nvCxnSpPr>
        <p:spPr bwMode="auto">
          <a:xfrm>
            <a:off x="5029200" y="5638800"/>
            <a:ext cx="457200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</p:cxnSp>
      <p:grpSp>
        <p:nvGrpSpPr>
          <p:cNvPr id="52239" name="Group 4"/>
          <p:cNvGrpSpPr>
            <a:grpSpLocks noChangeAspect="1"/>
          </p:cNvGrpSpPr>
          <p:nvPr/>
        </p:nvGrpSpPr>
        <p:grpSpPr bwMode="auto">
          <a:xfrm>
            <a:off x="6629400" y="4038600"/>
            <a:ext cx="1085850" cy="668338"/>
            <a:chOff x="2112" y="1680"/>
            <a:chExt cx="1248" cy="768"/>
          </a:xfrm>
        </p:grpSpPr>
        <p:sp>
          <p:nvSpPr>
            <p:cNvPr id="5224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50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52253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52263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4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5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6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7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8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9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0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254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52255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6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7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8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9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0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1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2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251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2240" name="Straight Connector 215"/>
          <p:cNvCxnSpPr>
            <a:cxnSpLocks noChangeShapeType="1"/>
          </p:cNvCxnSpPr>
          <p:nvPr/>
        </p:nvCxnSpPr>
        <p:spPr bwMode="auto">
          <a:xfrm rot="5400000" flipH="1" flipV="1">
            <a:off x="5264944" y="3140869"/>
            <a:ext cx="0" cy="2732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52241" name="Straight Connector 217"/>
          <p:cNvCxnSpPr>
            <a:cxnSpLocks noChangeShapeType="1"/>
          </p:cNvCxnSpPr>
          <p:nvPr/>
        </p:nvCxnSpPr>
        <p:spPr bwMode="auto">
          <a:xfrm rot="5400000">
            <a:off x="2670969" y="4645819"/>
            <a:ext cx="303212" cy="31115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</p:spPr>
      </p:cxnSp>
      <p:cxnSp>
        <p:nvCxnSpPr>
          <p:cNvPr id="52242" name="Straight Connector 219"/>
          <p:cNvCxnSpPr>
            <a:cxnSpLocks noChangeShapeType="1"/>
          </p:cNvCxnSpPr>
          <p:nvPr/>
        </p:nvCxnSpPr>
        <p:spPr bwMode="auto">
          <a:xfrm rot="16200000" flipH="1">
            <a:off x="3779044" y="4617244"/>
            <a:ext cx="150812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</p:spPr>
      </p:cxnSp>
      <p:sp>
        <p:nvSpPr>
          <p:cNvPr id="52243" name="Oval 220"/>
          <p:cNvSpPr>
            <a:spLocks noChangeArrowheads="1"/>
          </p:cNvSpPr>
          <p:nvPr/>
        </p:nvSpPr>
        <p:spPr bwMode="auto">
          <a:xfrm>
            <a:off x="1828800" y="4800600"/>
            <a:ext cx="3810000" cy="190500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sp>
        <p:nvSpPr>
          <p:cNvPr id="52244" name="Slide Number Placeholder 7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6B9C21-BBAC-4093-B097-9A3952CEC35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ransition advTm="5260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Hosted Network Infrastructure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Poised to happen for networking</a:t>
            </a:r>
          </a:p>
          <a:p>
            <a:r>
              <a:rPr lang="en-US" smtClean="0"/>
              <a:t>Similar benefits</a:t>
            </a:r>
          </a:p>
          <a:p>
            <a:r>
              <a:rPr lang="en-US" smtClean="0"/>
              <a:t>Additional driver: in-network inaccessibility</a:t>
            </a:r>
          </a:p>
          <a:p>
            <a:pPr lvl="1"/>
            <a:endParaRPr lang="en-US" smtClean="0"/>
          </a:p>
        </p:txBody>
      </p:sp>
      <p:pic>
        <p:nvPicPr>
          <p:cNvPr id="19460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41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638800"/>
            <a:ext cx="774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419600"/>
            <a:ext cx="5969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4953000"/>
            <a:ext cx="183991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3886200" y="4724400"/>
            <a:ext cx="75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465" name="Straight Connector 11"/>
          <p:cNvCxnSpPr>
            <a:cxnSpLocks noChangeShapeType="1"/>
          </p:cNvCxnSpPr>
          <p:nvPr/>
        </p:nvCxnSpPr>
        <p:spPr bwMode="auto">
          <a:xfrm>
            <a:off x="2286000" y="4724400"/>
            <a:ext cx="7620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466" name="Straight Connector 14"/>
          <p:cNvCxnSpPr>
            <a:cxnSpLocks noChangeShapeType="1"/>
          </p:cNvCxnSpPr>
          <p:nvPr/>
        </p:nvCxnSpPr>
        <p:spPr bwMode="auto">
          <a:xfrm flipV="1">
            <a:off x="2286000" y="5791200"/>
            <a:ext cx="609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9467" name="Straight Connector 16"/>
          <p:cNvCxnSpPr>
            <a:cxnSpLocks noChangeShapeType="1"/>
          </p:cNvCxnSpPr>
          <p:nvPr/>
        </p:nvCxnSpPr>
        <p:spPr bwMode="auto">
          <a:xfrm>
            <a:off x="5943600" y="5448300"/>
            <a:ext cx="533400" cy="195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19468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92C914-19A9-42DF-A331-136EBD8EB44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 advTm="3441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Shift towards hosted and shared infrastructure</a:t>
            </a:r>
          </a:p>
          <a:p>
            <a:pPr lvl="1"/>
            <a:r>
              <a:rPr lang="en-US" smtClean="0"/>
              <a:t>Can help management of private infrastructures</a:t>
            </a:r>
          </a:p>
          <a:p>
            <a:r>
              <a:rPr lang="en-US" smtClean="0"/>
              <a:t>Worth exploring an alternate to the IaaS model</a:t>
            </a:r>
          </a:p>
          <a:p>
            <a:r>
              <a:rPr lang="en-US" smtClean="0"/>
              <a:t>Some challenges in the single router platform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20BF99-E684-428F-BB27-9F42003A384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ransition advTm="41137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hlinkClick r:id="rId2"/>
            </a:endParaRPr>
          </a:p>
          <a:p>
            <a:pPr>
              <a:buFontTx/>
              <a:buNone/>
            </a:pPr>
            <a:r>
              <a:rPr lang="en-US" smtClean="0">
                <a:solidFill>
                  <a:schemeClr val="tx1"/>
                </a:solidFill>
              </a:rPr>
              <a:t>Contact info:</a:t>
            </a:r>
            <a:endParaRPr lang="en-US" smtClean="0">
              <a:solidFill>
                <a:schemeClr val="tx1"/>
              </a:solidFill>
              <a:hlinkClick r:id="rId2"/>
            </a:endParaRPr>
          </a:p>
          <a:p>
            <a:pPr lvl="1">
              <a:lnSpc>
                <a:spcPct val="150000"/>
              </a:lnSpc>
              <a:buFont typeface="Helvetica" charset="0"/>
              <a:buNone/>
            </a:pPr>
            <a:r>
              <a:rPr lang="en-US" sz="2800" smtClean="0"/>
              <a:t>ekeller@princeton.edu</a:t>
            </a:r>
          </a:p>
          <a:p>
            <a:pPr lvl="1">
              <a:lnSpc>
                <a:spcPct val="150000"/>
              </a:lnSpc>
              <a:buFont typeface="Helvetica" charset="0"/>
              <a:buNone/>
            </a:pPr>
            <a:r>
              <a:rPr lang="en-US" sz="2800" smtClean="0"/>
              <a:t>http://www.princeton.edu/~ekeller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C7B8BD-F7BA-42EC-B524-86FD212E33A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ransition advTm="232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I’m not the first to believe this</a:t>
            </a:r>
          </a:p>
          <a:p>
            <a:r>
              <a:rPr lang="en-US" smtClean="0"/>
              <a:t>Large body of research in </a:t>
            </a:r>
            <a:r>
              <a:rPr lang="en-US" smtClean="0">
                <a:solidFill>
                  <a:srgbClr val="FF0000"/>
                </a:solidFill>
              </a:rPr>
              <a:t>Network Virtualization</a:t>
            </a:r>
          </a:p>
          <a:p>
            <a:pPr lvl="1"/>
            <a:r>
              <a:rPr lang="en-US" smtClean="0"/>
              <a:t>Run multiple virtual networks concurrently on a shared infrastructure</a:t>
            </a:r>
            <a:endParaRPr lang="en-US" smtClean="0">
              <a:solidFill>
                <a:srgbClr val="2E2EFF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276600"/>
            <a:ext cx="523557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Slide Number Placeholder 4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D2921F-BD6B-42CA-A1ED-DC52811751E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 advTm="2996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That’s the Wrong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2E2EFF"/>
                </a:solidFill>
              </a:rPr>
              <a:t>Instead… abstraction should be a platform</a:t>
            </a:r>
          </a:p>
          <a:p>
            <a:pPr lvl="1"/>
            <a:r>
              <a:rPr lang="en-US" smtClean="0"/>
              <a:t>Customers can focus on their application/service</a:t>
            </a:r>
          </a:p>
          <a:p>
            <a:r>
              <a:rPr lang="en-US" smtClean="0">
                <a:solidFill>
                  <a:srgbClr val="2E2EFF"/>
                </a:solidFill>
              </a:rPr>
              <a:t>“Single Router Platform”</a:t>
            </a:r>
            <a:endParaRPr lang="en-US" smtClean="0">
              <a:solidFill>
                <a:srgbClr val="FF0000"/>
              </a:solidFill>
            </a:endParaRPr>
          </a:p>
        </p:txBody>
      </p:sp>
      <p:pic>
        <p:nvPicPr>
          <p:cNvPr id="22532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848225"/>
            <a:ext cx="518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610225"/>
            <a:ext cx="47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610225"/>
            <a:ext cx="47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076825"/>
            <a:ext cx="47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5229225"/>
            <a:ext cx="47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3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5803900"/>
            <a:ext cx="4714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38" name="Straight Connector 9"/>
          <p:cNvCxnSpPr>
            <a:cxnSpLocks noChangeShapeType="1"/>
          </p:cNvCxnSpPr>
          <p:nvPr/>
        </p:nvCxnSpPr>
        <p:spPr bwMode="auto">
          <a:xfrm rot="5400000" flipH="1" flipV="1">
            <a:off x="2297112" y="4935538"/>
            <a:ext cx="365125" cy="9842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2539" name="Straight Connector 10"/>
          <p:cNvCxnSpPr>
            <a:cxnSpLocks noChangeShapeType="1"/>
          </p:cNvCxnSpPr>
          <p:nvPr/>
        </p:nvCxnSpPr>
        <p:spPr bwMode="auto">
          <a:xfrm>
            <a:off x="2224088" y="5778500"/>
            <a:ext cx="1585912" cy="195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2540" name="Straight Connector 11"/>
          <p:cNvCxnSpPr>
            <a:cxnSpLocks noChangeShapeType="1"/>
          </p:cNvCxnSpPr>
          <p:nvPr/>
        </p:nvCxnSpPr>
        <p:spPr bwMode="auto">
          <a:xfrm flipV="1">
            <a:off x="4281488" y="5778500"/>
            <a:ext cx="1204912" cy="195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2541" name="Straight Connector 12"/>
          <p:cNvCxnSpPr>
            <a:cxnSpLocks noChangeShapeType="1"/>
          </p:cNvCxnSpPr>
          <p:nvPr/>
        </p:nvCxnSpPr>
        <p:spPr bwMode="auto">
          <a:xfrm>
            <a:off x="5195888" y="5397500"/>
            <a:ext cx="290512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2542" name="Straight Connector 13"/>
          <p:cNvCxnSpPr>
            <a:cxnSpLocks noChangeShapeType="1"/>
          </p:cNvCxnSpPr>
          <p:nvPr/>
        </p:nvCxnSpPr>
        <p:spPr bwMode="auto">
          <a:xfrm rot="5400000" flipH="1" flipV="1">
            <a:off x="4181475" y="5260975"/>
            <a:ext cx="406400" cy="679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2543" name="Straight Connector 14"/>
          <p:cNvCxnSpPr>
            <a:cxnSpLocks noChangeShapeType="1"/>
          </p:cNvCxnSpPr>
          <p:nvPr/>
        </p:nvCxnSpPr>
        <p:spPr bwMode="auto">
          <a:xfrm flipV="1">
            <a:off x="3443288" y="5229225"/>
            <a:ext cx="1516062" cy="15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2544" name="Straight Connector 15"/>
          <p:cNvCxnSpPr>
            <a:cxnSpLocks noChangeShapeType="1"/>
          </p:cNvCxnSpPr>
          <p:nvPr/>
        </p:nvCxnSpPr>
        <p:spPr bwMode="auto">
          <a:xfrm rot="16200000" flipH="1">
            <a:off x="3431381" y="5190332"/>
            <a:ext cx="388937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  <p:sp>
        <p:nvSpPr>
          <p:cNvPr id="22545" name="Down Arrow 16"/>
          <p:cNvSpPr>
            <a:spLocks noChangeArrowheads="1"/>
          </p:cNvSpPr>
          <p:nvPr/>
        </p:nvSpPr>
        <p:spPr bwMode="auto">
          <a:xfrm>
            <a:off x="3352800" y="4343400"/>
            <a:ext cx="685800" cy="4572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>
              <a:latin typeface="Helvetica" charset="0"/>
            </a:endParaRPr>
          </a:p>
        </p:txBody>
      </p:sp>
      <p:grpSp>
        <p:nvGrpSpPr>
          <p:cNvPr id="22546" name="Group 4"/>
          <p:cNvGrpSpPr>
            <a:grpSpLocks noChangeAspect="1"/>
          </p:cNvGrpSpPr>
          <p:nvPr/>
        </p:nvGrpSpPr>
        <p:grpSpPr bwMode="auto">
          <a:xfrm>
            <a:off x="3124200" y="3505200"/>
            <a:ext cx="1066800" cy="657225"/>
            <a:chOff x="2112" y="1680"/>
            <a:chExt cx="1248" cy="768"/>
          </a:xfrm>
        </p:grpSpPr>
        <p:sp>
          <p:nvSpPr>
            <p:cNvPr id="2254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3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22556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22566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7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>
                    <a:gd name="T0" fmla="*/ 0 w 409"/>
                    <a:gd name="T1" fmla="*/ 111 h 143"/>
                    <a:gd name="T2" fmla="*/ 91 w 409"/>
                    <a:gd name="T3" fmla="*/ 143 h 143"/>
                    <a:gd name="T4" fmla="*/ 310 w 409"/>
                    <a:gd name="T5" fmla="*/ 48 h 143"/>
                    <a:gd name="T6" fmla="*/ 409 w 409"/>
                    <a:gd name="T7" fmla="*/ 80 h 143"/>
                    <a:gd name="T8" fmla="*/ 356 w 409"/>
                    <a:gd name="T9" fmla="*/ 0 h 143"/>
                    <a:gd name="T10" fmla="*/ 99 w 409"/>
                    <a:gd name="T11" fmla="*/ 0 h 143"/>
                    <a:gd name="T12" fmla="*/ 205 w 409"/>
                    <a:gd name="T13" fmla="*/ 24 h 143"/>
                    <a:gd name="T14" fmla="*/ 0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8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9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>
                    <a:gd name="T0" fmla="*/ 409 w 409"/>
                    <a:gd name="T1" fmla="*/ 31 h 150"/>
                    <a:gd name="T2" fmla="*/ 318 w 409"/>
                    <a:gd name="T3" fmla="*/ 0 h 150"/>
                    <a:gd name="T4" fmla="*/ 106 w 409"/>
                    <a:gd name="T5" fmla="*/ 95 h 150"/>
                    <a:gd name="T6" fmla="*/ 0 w 409"/>
                    <a:gd name="T7" fmla="*/ 63 h 150"/>
                    <a:gd name="T8" fmla="*/ 53 w 409"/>
                    <a:gd name="T9" fmla="*/ 150 h 150"/>
                    <a:gd name="T10" fmla="*/ 318 w 409"/>
                    <a:gd name="T11" fmla="*/ 150 h 150"/>
                    <a:gd name="T12" fmla="*/ 204 w 409"/>
                    <a:gd name="T13" fmla="*/ 118 h 150"/>
                    <a:gd name="T14" fmla="*/ 409 w 409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50"/>
                    <a:gd name="T26" fmla="*/ 409 w 409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0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1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>
                    <a:gd name="T0" fmla="*/ 0 w 408"/>
                    <a:gd name="T1" fmla="*/ 32 h 143"/>
                    <a:gd name="T2" fmla="*/ 91 w 408"/>
                    <a:gd name="T3" fmla="*/ 0 h 143"/>
                    <a:gd name="T4" fmla="*/ 310 w 408"/>
                    <a:gd name="T5" fmla="*/ 88 h 143"/>
                    <a:gd name="T6" fmla="*/ 408 w 408"/>
                    <a:gd name="T7" fmla="*/ 64 h 143"/>
                    <a:gd name="T8" fmla="*/ 355 w 408"/>
                    <a:gd name="T9" fmla="*/ 143 h 143"/>
                    <a:gd name="T10" fmla="*/ 98 w 408"/>
                    <a:gd name="T11" fmla="*/ 143 h 143"/>
                    <a:gd name="T12" fmla="*/ 204 w 408"/>
                    <a:gd name="T13" fmla="*/ 119 h 143"/>
                    <a:gd name="T14" fmla="*/ 0 w 408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2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3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>
                    <a:gd name="T0" fmla="*/ 409 w 409"/>
                    <a:gd name="T1" fmla="*/ 111 h 143"/>
                    <a:gd name="T2" fmla="*/ 318 w 409"/>
                    <a:gd name="T3" fmla="*/ 143 h 143"/>
                    <a:gd name="T4" fmla="*/ 106 w 409"/>
                    <a:gd name="T5" fmla="*/ 48 h 143"/>
                    <a:gd name="T6" fmla="*/ 0 w 409"/>
                    <a:gd name="T7" fmla="*/ 80 h 143"/>
                    <a:gd name="T8" fmla="*/ 53 w 409"/>
                    <a:gd name="T9" fmla="*/ 0 h 143"/>
                    <a:gd name="T10" fmla="*/ 318 w 409"/>
                    <a:gd name="T11" fmla="*/ 0 h 143"/>
                    <a:gd name="T12" fmla="*/ 204 w 409"/>
                    <a:gd name="T13" fmla="*/ 24 h 143"/>
                    <a:gd name="T14" fmla="*/ 409 w 409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57" name="Group 27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22558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9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>
                    <a:gd name="T0" fmla="*/ 0 w 408"/>
                    <a:gd name="T1" fmla="*/ 111 h 143"/>
                    <a:gd name="T2" fmla="*/ 91 w 408"/>
                    <a:gd name="T3" fmla="*/ 143 h 143"/>
                    <a:gd name="T4" fmla="*/ 310 w 408"/>
                    <a:gd name="T5" fmla="*/ 48 h 143"/>
                    <a:gd name="T6" fmla="*/ 408 w 408"/>
                    <a:gd name="T7" fmla="*/ 79 h 143"/>
                    <a:gd name="T8" fmla="*/ 355 w 408"/>
                    <a:gd name="T9" fmla="*/ 0 h 143"/>
                    <a:gd name="T10" fmla="*/ 98 w 408"/>
                    <a:gd name="T11" fmla="*/ 0 h 143"/>
                    <a:gd name="T12" fmla="*/ 204 w 408"/>
                    <a:gd name="T13" fmla="*/ 24 h 143"/>
                    <a:gd name="T14" fmla="*/ 0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0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1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>
                    <a:gd name="T0" fmla="*/ 408 w 408"/>
                    <a:gd name="T1" fmla="*/ 31 h 150"/>
                    <a:gd name="T2" fmla="*/ 317 w 408"/>
                    <a:gd name="T3" fmla="*/ 0 h 150"/>
                    <a:gd name="T4" fmla="*/ 106 w 408"/>
                    <a:gd name="T5" fmla="*/ 95 h 150"/>
                    <a:gd name="T6" fmla="*/ 0 w 408"/>
                    <a:gd name="T7" fmla="*/ 63 h 150"/>
                    <a:gd name="T8" fmla="*/ 53 w 408"/>
                    <a:gd name="T9" fmla="*/ 150 h 150"/>
                    <a:gd name="T10" fmla="*/ 317 w 408"/>
                    <a:gd name="T11" fmla="*/ 150 h 150"/>
                    <a:gd name="T12" fmla="*/ 204 w 408"/>
                    <a:gd name="T13" fmla="*/ 118 h 150"/>
                    <a:gd name="T14" fmla="*/ 408 w 408"/>
                    <a:gd name="T15" fmla="*/ 31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50"/>
                    <a:gd name="T26" fmla="*/ 408 w 408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2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3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>
                    <a:gd name="T0" fmla="*/ 0 w 409"/>
                    <a:gd name="T1" fmla="*/ 32 h 143"/>
                    <a:gd name="T2" fmla="*/ 91 w 409"/>
                    <a:gd name="T3" fmla="*/ 0 h 143"/>
                    <a:gd name="T4" fmla="*/ 310 w 409"/>
                    <a:gd name="T5" fmla="*/ 87 h 143"/>
                    <a:gd name="T6" fmla="*/ 409 w 409"/>
                    <a:gd name="T7" fmla="*/ 64 h 143"/>
                    <a:gd name="T8" fmla="*/ 356 w 409"/>
                    <a:gd name="T9" fmla="*/ 143 h 143"/>
                    <a:gd name="T10" fmla="*/ 99 w 409"/>
                    <a:gd name="T11" fmla="*/ 143 h 143"/>
                    <a:gd name="T12" fmla="*/ 205 w 409"/>
                    <a:gd name="T13" fmla="*/ 119 h 143"/>
                    <a:gd name="T14" fmla="*/ 0 w 409"/>
                    <a:gd name="T15" fmla="*/ 32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9"/>
                    <a:gd name="T25" fmla="*/ 0 h 143"/>
                    <a:gd name="T26" fmla="*/ 409 w 409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4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65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>
                    <a:gd name="T0" fmla="*/ 408 w 408"/>
                    <a:gd name="T1" fmla="*/ 111 h 143"/>
                    <a:gd name="T2" fmla="*/ 317 w 408"/>
                    <a:gd name="T3" fmla="*/ 143 h 143"/>
                    <a:gd name="T4" fmla="*/ 106 w 408"/>
                    <a:gd name="T5" fmla="*/ 48 h 143"/>
                    <a:gd name="T6" fmla="*/ 0 w 408"/>
                    <a:gd name="T7" fmla="*/ 80 h 143"/>
                    <a:gd name="T8" fmla="*/ 53 w 408"/>
                    <a:gd name="T9" fmla="*/ 0 h 143"/>
                    <a:gd name="T10" fmla="*/ 317 w 408"/>
                    <a:gd name="T11" fmla="*/ 0 h 143"/>
                    <a:gd name="T12" fmla="*/ 204 w 408"/>
                    <a:gd name="T13" fmla="*/ 24 h 143"/>
                    <a:gd name="T14" fmla="*/ 408 w 408"/>
                    <a:gd name="T15" fmla="*/ 111 h 1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08"/>
                    <a:gd name="T25" fmla="*/ 0 h 143"/>
                    <a:gd name="T26" fmla="*/ 408 w 408"/>
                    <a:gd name="T27" fmla="*/ 143 h 1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54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7" name="Slide Number Placeholder 4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07993C-A8DC-4AF6-B2B1-090BF15905C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 advTm="2056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1981200" y="2743200"/>
            <a:ext cx="5699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What’s the problem 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3600">
                <a:solidFill>
                  <a:srgbClr val="FF0000"/>
                </a:solidFill>
              </a:rPr>
              <a:t>with network virtualization?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74EE7F-2E75-447D-BE5C-13082654CBB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 advTm="833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smtClean="0"/>
              <a:t>Undesirable Business Model</a:t>
            </a:r>
            <a:br>
              <a:rPr lang="en-US" smtClean="0"/>
            </a:br>
            <a:r>
              <a:rPr lang="en-US" sz="2800" smtClean="0"/>
              <a:t>(for infrastructure provider)</a:t>
            </a:r>
            <a:endParaRPr lang="en-US" smtClean="0"/>
          </a:p>
        </p:txBody>
      </p:sp>
      <p:sp>
        <p:nvSpPr>
          <p:cNvPr id="24579" name="Rounded Rectangle 3"/>
          <p:cNvSpPr>
            <a:spLocks noChangeArrowheads="1"/>
          </p:cNvSpPr>
          <p:nvPr/>
        </p:nvSpPr>
        <p:spPr bwMode="auto">
          <a:xfrm>
            <a:off x="685800" y="52578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Infrastructure</a:t>
            </a:r>
          </a:p>
          <a:p>
            <a:pPr algn="ctr"/>
            <a:r>
              <a:rPr lang="en-US" sz="2000" b="1">
                <a:latin typeface="Helvetica" charset="0"/>
              </a:rPr>
              <a:t>Providers</a:t>
            </a:r>
          </a:p>
        </p:txBody>
      </p:sp>
      <p:sp>
        <p:nvSpPr>
          <p:cNvPr id="24580" name="Rounded Rectangle 6"/>
          <p:cNvSpPr>
            <a:spLocks noChangeArrowheads="1"/>
          </p:cNvSpPr>
          <p:nvPr/>
        </p:nvSpPr>
        <p:spPr bwMode="auto">
          <a:xfrm>
            <a:off x="685800" y="28194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Applications</a:t>
            </a:r>
          </a:p>
        </p:txBody>
      </p:sp>
      <p:sp>
        <p:nvSpPr>
          <p:cNvPr id="24581" name="Rounded Rectangle 7"/>
          <p:cNvSpPr>
            <a:spLocks noChangeArrowheads="1"/>
          </p:cNvSpPr>
          <p:nvPr/>
        </p:nvSpPr>
        <p:spPr bwMode="auto">
          <a:xfrm>
            <a:off x="685800" y="16002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End Users</a:t>
            </a:r>
          </a:p>
        </p:txBody>
      </p:sp>
      <p:sp>
        <p:nvSpPr>
          <p:cNvPr id="24582" name="Rounded Rectangle 12"/>
          <p:cNvSpPr>
            <a:spLocks noChangeArrowheads="1"/>
          </p:cNvSpPr>
          <p:nvPr/>
        </p:nvSpPr>
        <p:spPr bwMode="auto">
          <a:xfrm>
            <a:off x="685800" y="40386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Service</a:t>
            </a:r>
          </a:p>
          <a:p>
            <a:pPr algn="ctr"/>
            <a:r>
              <a:rPr lang="en-US" sz="2000" b="1">
                <a:latin typeface="Helvetica" charset="0"/>
              </a:rPr>
              <a:t>Providers</a:t>
            </a:r>
          </a:p>
        </p:txBody>
      </p:sp>
      <p:sp>
        <p:nvSpPr>
          <p:cNvPr id="24583" name="TextBox 13"/>
          <p:cNvSpPr txBox="1">
            <a:spLocks noChangeArrowheads="1"/>
          </p:cNvSpPr>
          <p:nvPr/>
        </p:nvSpPr>
        <p:spPr bwMode="auto">
          <a:xfrm>
            <a:off x="3048000" y="5562600"/>
            <a:ext cx="4865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Owns and maintains physical routers/links</a:t>
            </a:r>
          </a:p>
        </p:txBody>
      </p:sp>
      <p:sp>
        <p:nvSpPr>
          <p:cNvPr id="24584" name="TextBox 14"/>
          <p:cNvSpPr txBox="1">
            <a:spLocks noChangeArrowheads="1"/>
          </p:cNvSpPr>
          <p:nvPr/>
        </p:nvSpPr>
        <p:spPr bwMode="auto">
          <a:xfrm>
            <a:off x="3048000" y="2819400"/>
            <a:ext cx="609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Builds application which uses in-network functionality</a:t>
            </a:r>
          </a:p>
          <a:p>
            <a:r>
              <a:rPr lang="en-US"/>
              <a:t>(e.g., Virtual Worlds provider using a multi-cast service)</a:t>
            </a:r>
          </a:p>
        </p:txBody>
      </p:sp>
      <p:sp>
        <p:nvSpPr>
          <p:cNvPr id="24585" name="TextBox 15"/>
          <p:cNvSpPr txBox="1">
            <a:spLocks noChangeArrowheads="1"/>
          </p:cNvSpPr>
          <p:nvPr/>
        </p:nvSpPr>
        <p:spPr bwMode="auto">
          <a:xfrm>
            <a:off x="3048000" y="4038600"/>
            <a:ext cx="5994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Leases slices of virtualized routers to create network</a:t>
            </a:r>
          </a:p>
          <a:p>
            <a:r>
              <a:rPr lang="en-US" b="1"/>
              <a:t>Runs custom software/protocols/configurations</a:t>
            </a:r>
          </a:p>
          <a:p>
            <a:r>
              <a:rPr lang="en-US"/>
              <a:t>(e.g., a multi-cast or reliable connectivity)</a:t>
            </a:r>
          </a:p>
        </p:txBody>
      </p:sp>
      <p:sp>
        <p:nvSpPr>
          <p:cNvPr id="24586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53C68D-C428-429B-A729-D386FCF610F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advTm="4522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ounded Rectangle 3"/>
          <p:cNvSpPr>
            <a:spLocks noChangeArrowheads="1"/>
          </p:cNvSpPr>
          <p:nvPr/>
        </p:nvSpPr>
        <p:spPr bwMode="auto">
          <a:xfrm>
            <a:off x="685800" y="5257800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FFFF9B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Infrastructure</a:t>
            </a:r>
          </a:p>
          <a:p>
            <a:pPr algn="ctr"/>
            <a:r>
              <a:rPr lang="en-US" sz="2000" b="1">
                <a:latin typeface="Helvetica" charset="0"/>
              </a:rPr>
              <a:t>Providers</a:t>
            </a:r>
          </a:p>
        </p:txBody>
      </p:sp>
      <p:sp>
        <p:nvSpPr>
          <p:cNvPr id="25603" name="Rounded Rectangle 6"/>
          <p:cNvSpPr>
            <a:spLocks noChangeArrowheads="1"/>
          </p:cNvSpPr>
          <p:nvPr/>
        </p:nvSpPr>
        <p:spPr bwMode="auto">
          <a:xfrm>
            <a:off x="685800" y="28194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Applications</a:t>
            </a:r>
          </a:p>
        </p:txBody>
      </p:sp>
      <p:sp>
        <p:nvSpPr>
          <p:cNvPr id="25604" name="Rounded Rectangle 7"/>
          <p:cNvSpPr>
            <a:spLocks noChangeArrowheads="1"/>
          </p:cNvSpPr>
          <p:nvPr/>
        </p:nvSpPr>
        <p:spPr bwMode="auto">
          <a:xfrm>
            <a:off x="685800" y="16002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End Users</a:t>
            </a:r>
          </a:p>
        </p:txBody>
      </p:sp>
      <p:sp>
        <p:nvSpPr>
          <p:cNvPr id="25605" name="Rounded Rectangle 12"/>
          <p:cNvSpPr>
            <a:spLocks noChangeArrowheads="1"/>
          </p:cNvSpPr>
          <p:nvPr/>
        </p:nvSpPr>
        <p:spPr bwMode="auto">
          <a:xfrm>
            <a:off x="685800" y="4038600"/>
            <a:ext cx="2057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Helvetica" charset="0"/>
              </a:rPr>
              <a:t>Service</a:t>
            </a:r>
          </a:p>
          <a:p>
            <a:pPr algn="ctr"/>
            <a:r>
              <a:rPr lang="en-US" sz="2000" b="1">
                <a:latin typeface="Helvetica" charset="0"/>
              </a:rPr>
              <a:t>Providers</a:t>
            </a:r>
          </a:p>
        </p:txBody>
      </p:sp>
      <p:sp>
        <p:nvSpPr>
          <p:cNvPr id="25606" name="TextBox 13"/>
          <p:cNvSpPr txBox="1">
            <a:spLocks noChangeArrowheads="1"/>
          </p:cNvSpPr>
          <p:nvPr/>
        </p:nvSpPr>
        <p:spPr bwMode="auto">
          <a:xfrm>
            <a:off x="3048000" y="5562600"/>
            <a:ext cx="4865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Owns and maintains physical routers/links</a:t>
            </a:r>
          </a:p>
        </p:txBody>
      </p:sp>
      <p:sp>
        <p:nvSpPr>
          <p:cNvPr id="25607" name="TextBox 14"/>
          <p:cNvSpPr txBox="1">
            <a:spLocks noChangeArrowheads="1"/>
          </p:cNvSpPr>
          <p:nvPr/>
        </p:nvSpPr>
        <p:spPr bwMode="auto">
          <a:xfrm>
            <a:off x="3048000" y="2819400"/>
            <a:ext cx="609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Builds application which uses in-network functionality</a:t>
            </a:r>
          </a:p>
          <a:p>
            <a:r>
              <a:rPr lang="en-US"/>
              <a:t>(e.g., Virtual Worlds provider using a multi-cast service)</a:t>
            </a:r>
          </a:p>
        </p:txBody>
      </p:sp>
      <p:sp>
        <p:nvSpPr>
          <p:cNvPr id="25608" name="TextBox 15"/>
          <p:cNvSpPr txBox="1">
            <a:spLocks noChangeArrowheads="1"/>
          </p:cNvSpPr>
          <p:nvPr/>
        </p:nvSpPr>
        <p:spPr bwMode="auto">
          <a:xfrm>
            <a:off x="3048000" y="4038600"/>
            <a:ext cx="5994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Leases slices of virtualized routers to create network</a:t>
            </a:r>
          </a:p>
          <a:p>
            <a:r>
              <a:rPr lang="en-US" b="1"/>
              <a:t>Runs custom software/protocols/configurations</a:t>
            </a:r>
          </a:p>
          <a:p>
            <a:r>
              <a:rPr lang="en-US"/>
              <a:t>(e.g., a multi-cast or reliable connectivity)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505200" y="3276600"/>
            <a:ext cx="5257800" cy="1905000"/>
          </a:xfrm>
          <a:prstGeom prst="rect">
            <a:avLst/>
          </a:prstGeom>
          <a:solidFill>
            <a:srgbClr val="FFFF9B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Helvetica" charset="0"/>
              </a:rPr>
              <a:t>Commodity Service</a:t>
            </a:r>
          </a:p>
          <a:p>
            <a:pPr algn="ctr"/>
            <a:r>
              <a:rPr lang="en-US" sz="2400" b="1">
                <a:solidFill>
                  <a:srgbClr val="FF0000"/>
                </a:solidFill>
                <a:latin typeface="Helvetica" charset="0"/>
              </a:rPr>
              <a:t>(unappealing to traditional ISPs)</a:t>
            </a:r>
            <a:endParaRPr lang="en-US" sz="3200" b="1">
              <a:solidFill>
                <a:srgbClr val="FF0000"/>
              </a:solidFill>
              <a:latin typeface="Helvetica" charset="0"/>
            </a:endParaRPr>
          </a:p>
        </p:txBody>
      </p:sp>
      <p:cxnSp>
        <p:nvCxnSpPr>
          <p:cNvPr id="25610" name="Straight Arrow Connector 16"/>
          <p:cNvCxnSpPr>
            <a:cxnSpLocks noChangeShapeType="1"/>
          </p:cNvCxnSpPr>
          <p:nvPr/>
        </p:nvCxnSpPr>
        <p:spPr bwMode="auto">
          <a:xfrm rot="10800000" flipV="1">
            <a:off x="2819400" y="4876800"/>
            <a:ext cx="533400" cy="4572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6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smtClean="0"/>
              <a:t>Undesirable Business Model</a:t>
            </a:r>
            <a:br>
              <a:rPr lang="en-US" smtClean="0"/>
            </a:br>
            <a:r>
              <a:rPr lang="en-US" sz="2800" smtClean="0"/>
              <a:t>(for infrastructure provider)</a:t>
            </a:r>
            <a:endParaRPr lang="en-US" sz="3200" smtClean="0"/>
          </a:p>
        </p:txBody>
      </p:sp>
      <p:sp>
        <p:nvSpPr>
          <p:cNvPr id="25612" name="Slide Number Placeholder 2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E399F0-BD3E-4E62-9AE7-1A89D6E7D53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 advTm="3257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smtClean="0"/>
              <a:t>Difficult to Manage</a:t>
            </a:r>
            <a:br>
              <a:rPr lang="en-US" smtClean="0"/>
            </a:br>
            <a:r>
              <a:rPr lang="en-US" sz="2800" smtClean="0"/>
              <a:t>(for application providers)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Same as managing physical network</a:t>
            </a:r>
          </a:p>
          <a:p>
            <a:pPr lvl="1"/>
            <a:r>
              <a:rPr lang="en-US" smtClean="0"/>
              <a:t>Traffic engineering</a:t>
            </a:r>
          </a:p>
          <a:p>
            <a:pPr lvl="1"/>
            <a:r>
              <a:rPr lang="en-US" smtClean="0"/>
              <a:t>Configuring a distributed collection of routers</a:t>
            </a:r>
          </a:p>
          <a:p>
            <a:pPr lvl="1"/>
            <a:r>
              <a:rPr lang="en-US" smtClean="0"/>
              <a:t>Deal with failure</a:t>
            </a:r>
          </a:p>
          <a:p>
            <a:pPr lvl="1"/>
            <a:r>
              <a:rPr lang="en-US" smtClean="0"/>
              <a:t>Managing resources to meet demand</a:t>
            </a:r>
          </a:p>
          <a:p>
            <a:pPr lvl="1"/>
            <a:endParaRPr lang="en-US" smtClean="0"/>
          </a:p>
          <a:p>
            <a:r>
              <a:rPr lang="en-US" smtClean="0"/>
              <a:t>Yes, but won’t service providers deal with that?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F8337-0E10-4ABA-A9AB-81E56E5166E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advTm="652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rex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8" ma:contentTypeDescription="Create a new document." ma:contentTypeScope="" ma:versionID="9b01982407a2a16a8be778ecd30c8290">
  <xsd:schema xmlns:xsd="http://www.w3.org/2001/XMLSchema" xmlns:xs="http://www.w3.org/2001/XMLSchema" xmlns:p="http://schemas.microsoft.com/office/2006/metadata/properties" xmlns:ns2="3e71e501-9981-4f71-8744-f09f5c3dbf6f" targetNamespace="http://schemas.microsoft.com/office/2006/metadata/properties" ma:root="true" ma:fieldsID="17f1d37b7b754f221cc5d1d9e2fbcd1f" ns2:_="">
    <xsd:import namespace="3e71e501-9981-4f71-8744-f09f5c3db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FCC78B-7505-4562-8F4F-25363CF74AC2}"/>
</file>

<file path=customXml/itemProps2.xml><?xml version="1.0" encoding="utf-8"?>
<ds:datastoreItem xmlns:ds="http://schemas.openxmlformats.org/officeDocument/2006/customXml" ds:itemID="{27714C73-10AA-4575-955E-4D5FF6B91FEB}"/>
</file>

<file path=customXml/itemProps3.xml><?xml version="1.0" encoding="utf-8"?>
<ds:datastoreItem xmlns:ds="http://schemas.openxmlformats.org/officeDocument/2006/customXml" ds:itemID="{D492C00D-16EB-4812-946B-6D02F8757281}"/>
</file>

<file path=docProps/app.xml><?xml version="1.0" encoding="utf-8"?>
<Properties xmlns="http://schemas.openxmlformats.org/officeDocument/2006/extended-properties" xmlns:vt="http://schemas.openxmlformats.org/officeDocument/2006/docPropsVTypes">
  <Template>jrex</Template>
  <TotalTime>4786</TotalTime>
  <Words>873</Words>
  <Application>Microsoft Macintosh PowerPoint</Application>
  <PresentationFormat>On-screen Show (4:3)</PresentationFormat>
  <Paragraphs>252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ＭＳ Ｐゴシック</vt:lpstr>
      <vt:lpstr>Helvetica</vt:lpstr>
      <vt:lpstr>Wingdings</vt:lpstr>
      <vt:lpstr>Calibri</vt:lpstr>
      <vt:lpstr>Times New Roman</vt:lpstr>
      <vt:lpstr>jrex</vt:lpstr>
      <vt:lpstr>The “Platform as a Service” Model for Networking</vt:lpstr>
      <vt:lpstr>Hosted Infrastructures</vt:lpstr>
      <vt:lpstr>Hosted Network Infrastructure</vt:lpstr>
      <vt:lpstr>Old News</vt:lpstr>
      <vt:lpstr>That’s the Wrong Approach</vt:lpstr>
      <vt:lpstr>Slide 6</vt:lpstr>
      <vt:lpstr>Undesirable Business Model (for infrastructure provider)</vt:lpstr>
      <vt:lpstr>Undesirable Business Model (for infrastructure provider)</vt:lpstr>
      <vt:lpstr>Difficult to Manage (for application providers)</vt:lpstr>
      <vt:lpstr>Limited Market Opportunity (for service providers)</vt:lpstr>
      <vt:lpstr>Slide 11</vt:lpstr>
      <vt:lpstr>Cloud Computing Landscape</vt:lpstr>
      <vt:lpstr>Key Differences (why IaaS makes sense for computing)</vt:lpstr>
      <vt:lpstr>The Router Platform (PaaS)</vt:lpstr>
      <vt:lpstr>The Single Router Abstraction</vt:lpstr>
      <vt:lpstr>Interactive Program</vt:lpstr>
      <vt:lpstr>Routing </vt:lpstr>
      <vt:lpstr>Data Plane</vt:lpstr>
      <vt:lpstr>General-Purpose Processing</vt:lpstr>
      <vt:lpstr>Customer Controlled Routing</vt:lpstr>
      <vt:lpstr>Cloud Computing</vt:lpstr>
      <vt:lpstr>Gaming/Live Video Streaming</vt:lpstr>
      <vt:lpstr>Gaming/Live Video Streaming</vt:lpstr>
      <vt:lpstr>Challenge: The Physical Reality</vt:lpstr>
      <vt:lpstr>Challenge: The Physical Reality</vt:lpstr>
      <vt:lpstr>Challenge: The Physical Reality</vt:lpstr>
      <vt:lpstr>Distributed Router Workload</vt:lpstr>
      <vt:lpstr>Dynamically Adjust Distribution</vt:lpstr>
      <vt:lpstr>Shared Infrastructure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“Platform as a Service” Model for Networking</dc:title>
  <dc:creator>Eric</dc:creator>
  <cp:lastModifiedBy>CSE</cp:lastModifiedBy>
  <cp:revision>143</cp:revision>
  <dcterms:created xsi:type="dcterms:W3CDTF">2006-08-16T00:00:00Z</dcterms:created>
  <dcterms:modified xsi:type="dcterms:W3CDTF">2021-08-25T12:10:10Z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