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jpeg" ContentType="image/jpeg"/>
  <Default Extension="xml" ContentType="application/xml"/>
  <Default Extension="gif" ContentType="image/gif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3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3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drawing1.xml" ContentType="application/vnd.ms-office.drawingml.diagramDrawing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80" r:id="rId2"/>
  </p:sldMasterIdLst>
  <p:notesMasterIdLst>
    <p:notesMasterId r:id="rId38"/>
  </p:notesMasterIdLst>
  <p:sldIdLst>
    <p:sldId id="256" r:id="rId3"/>
    <p:sldId id="258" r:id="rId4"/>
    <p:sldId id="262" r:id="rId5"/>
    <p:sldId id="296" r:id="rId6"/>
    <p:sldId id="27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59" r:id="rId15"/>
    <p:sldId id="291" r:id="rId16"/>
    <p:sldId id="270" r:id="rId17"/>
    <p:sldId id="271" r:id="rId18"/>
    <p:sldId id="272" r:id="rId19"/>
    <p:sldId id="263" r:id="rId20"/>
    <p:sldId id="274" r:id="rId21"/>
    <p:sldId id="277" r:id="rId22"/>
    <p:sldId id="279" r:id="rId23"/>
    <p:sldId id="280" r:id="rId24"/>
    <p:sldId id="288" r:id="rId25"/>
    <p:sldId id="282" r:id="rId26"/>
    <p:sldId id="283" r:id="rId27"/>
    <p:sldId id="284" r:id="rId28"/>
    <p:sldId id="285" r:id="rId29"/>
    <p:sldId id="286" r:id="rId30"/>
    <p:sldId id="290" r:id="rId31"/>
    <p:sldId id="275" r:id="rId32"/>
    <p:sldId id="292" r:id="rId33"/>
    <p:sldId id="293" r:id="rId34"/>
    <p:sldId id="294" r:id="rId35"/>
    <p:sldId id="295" r:id="rId36"/>
    <p:sldId id="28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EC8EE"/>
    <a:srgbClr val="7CE4D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1" autoAdjust="0"/>
    <p:restoredTop sz="94676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ustomXml" Target="../customXml/item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Top</a:t>
            </a:r>
            <a:r>
              <a:rPr lang="en-US" baseline="0"/>
              <a:t> ten largest databases (2007)</a:t>
            </a:r>
          </a:p>
          <a:p>
            <a:pPr>
              <a:defRPr/>
            </a:pPr>
            <a:endParaRPr lang="en-US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Terabytes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LOC</c:v>
                </c:pt>
                <c:pt idx="1">
                  <c:v>CIA</c:v>
                </c:pt>
                <c:pt idx="2">
                  <c:v>Amazon</c:v>
                </c:pt>
                <c:pt idx="3">
                  <c:v>YOUTube</c:v>
                </c:pt>
                <c:pt idx="4">
                  <c:v>ChoicePt</c:v>
                </c:pt>
                <c:pt idx="5">
                  <c:v>Sprint</c:v>
                </c:pt>
                <c:pt idx="6">
                  <c:v>Google</c:v>
                </c:pt>
                <c:pt idx="7">
                  <c:v>AT&amp;T</c:v>
                </c:pt>
                <c:pt idx="8">
                  <c:v>NERSC</c:v>
                </c:pt>
                <c:pt idx="9">
                  <c:v>Climate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26</c:v>
                </c:pt>
                <c:pt idx="1">
                  <c:v>35</c:v>
                </c:pt>
                <c:pt idx="2">
                  <c:v>46</c:v>
                </c:pt>
                <c:pt idx="3">
                  <c:v>200</c:v>
                </c:pt>
                <c:pt idx="4">
                  <c:v>250</c:v>
                </c:pt>
                <c:pt idx="5">
                  <c:v>270</c:v>
                </c:pt>
                <c:pt idx="6">
                  <c:v>300</c:v>
                </c:pt>
                <c:pt idx="7">
                  <c:v>343</c:v>
                </c:pt>
                <c:pt idx="8">
                  <c:v>2800</c:v>
                </c:pt>
                <c:pt idx="9">
                  <c:v>6000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3B5-41F7-997E-60E598ED6DDB}"/>
            </c:ext>
          </c:extLst>
        </c:ser>
        <c:dLbls/>
        <c:axId val="102519552"/>
        <c:axId val="102521088"/>
      </c:barChart>
      <c:catAx>
        <c:axId val="102519552"/>
        <c:scaling>
          <c:orientation val="minMax"/>
        </c:scaling>
        <c:axPos val="b"/>
        <c:numFmt formatCode="General" sourceLinked="0"/>
        <c:tickLblPos val="nextTo"/>
        <c:crossAx val="102521088"/>
        <c:crosses val="autoZero"/>
        <c:auto val="1"/>
        <c:lblAlgn val="ctr"/>
        <c:lblOffset val="100"/>
      </c:catAx>
      <c:valAx>
        <c:axId val="102521088"/>
        <c:scaling>
          <c:orientation val="minMax"/>
        </c:scaling>
        <c:axPos val="l"/>
        <c:majorGridlines/>
        <c:numFmt formatCode="General" sourceLinked="1"/>
        <c:tickLblPos val="nextTo"/>
        <c:crossAx val="10251955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CAD7B-370C-4B33-AB0A-EC440EC2F4F9}" type="doc">
      <dgm:prSet loTypeId="urn:microsoft.com/office/officeart/2005/8/layout/venn1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7F489132-CCED-4078-9922-F337733A0A21}">
      <dgm:prSet custT="1"/>
      <dgm:spPr/>
      <dgm:t>
        <a:bodyPr/>
        <a:lstStyle/>
        <a:p>
          <a:pPr rtl="0"/>
          <a:r>
            <a:rPr lang="en-US" sz="2000" b="1" dirty="0"/>
            <a:t>Powerful multi-core processors</a:t>
          </a:r>
        </a:p>
      </dgm:t>
    </dgm:pt>
    <dgm:pt modelId="{17E817B1-3CAF-4D5E-9B4D-81BB2DC6F4BD}" type="parTrans" cxnId="{FA866AC6-1DD7-49EF-8C18-2AC94F12692B}">
      <dgm:prSet/>
      <dgm:spPr/>
      <dgm:t>
        <a:bodyPr/>
        <a:lstStyle/>
        <a:p>
          <a:endParaRPr lang="en-US" sz="2000" b="1"/>
        </a:p>
      </dgm:t>
    </dgm:pt>
    <dgm:pt modelId="{B9AB5812-E774-47C5-9A70-07315ABB87DA}" type="sibTrans" cxnId="{FA866AC6-1DD7-49EF-8C18-2AC94F12692B}">
      <dgm:prSet/>
      <dgm:spPr/>
      <dgm:t>
        <a:bodyPr/>
        <a:lstStyle/>
        <a:p>
          <a:endParaRPr lang="en-US" sz="2000" b="1"/>
        </a:p>
      </dgm:t>
    </dgm:pt>
    <dgm:pt modelId="{18A7CF6E-E75C-4BBD-AAA1-ADC15FF4E1B8}">
      <dgm:prSet custT="1"/>
      <dgm:spPr/>
      <dgm:t>
        <a:bodyPr/>
        <a:lstStyle/>
        <a:p>
          <a:pPr rtl="0"/>
          <a:r>
            <a:rPr lang="en-US" sz="2000" b="1" dirty="0"/>
            <a:t>General purpose graphic processors</a:t>
          </a:r>
        </a:p>
      </dgm:t>
    </dgm:pt>
    <dgm:pt modelId="{2C36D85A-18A4-4B65-99D6-23B885CFF042}" type="parTrans" cxnId="{98954F79-FAA0-4798-9151-923E3C92A875}">
      <dgm:prSet/>
      <dgm:spPr/>
      <dgm:t>
        <a:bodyPr/>
        <a:lstStyle/>
        <a:p>
          <a:endParaRPr lang="en-US" sz="2000" b="1"/>
        </a:p>
      </dgm:t>
    </dgm:pt>
    <dgm:pt modelId="{CD99B73B-7203-47BA-BF89-8835A5E2BD7A}" type="sibTrans" cxnId="{98954F79-FAA0-4798-9151-923E3C92A875}">
      <dgm:prSet/>
      <dgm:spPr/>
      <dgm:t>
        <a:bodyPr/>
        <a:lstStyle/>
        <a:p>
          <a:endParaRPr lang="en-US" sz="2000" b="1"/>
        </a:p>
      </dgm:t>
    </dgm:pt>
    <dgm:pt modelId="{B2836F9B-BFA5-488A-B3FC-F62FEA97B890}">
      <dgm:prSet custT="1"/>
      <dgm:spPr/>
      <dgm:t>
        <a:bodyPr/>
        <a:lstStyle/>
        <a:p>
          <a:pPr rtl="0"/>
          <a:r>
            <a:rPr lang="en-US" sz="2000" b="1" dirty="0"/>
            <a:t> Superior software methodologies</a:t>
          </a:r>
        </a:p>
      </dgm:t>
    </dgm:pt>
    <dgm:pt modelId="{4625DA01-7F62-4330-BEB5-C29980B5C457}" type="parTrans" cxnId="{DE453270-952F-48C7-9A85-D5D52325F6C8}">
      <dgm:prSet/>
      <dgm:spPr/>
      <dgm:t>
        <a:bodyPr/>
        <a:lstStyle/>
        <a:p>
          <a:endParaRPr lang="en-US" sz="2000" b="1"/>
        </a:p>
      </dgm:t>
    </dgm:pt>
    <dgm:pt modelId="{80A53C3F-E5FD-4D5B-B79E-07C657CBB8A2}" type="sibTrans" cxnId="{DE453270-952F-48C7-9A85-D5D52325F6C8}">
      <dgm:prSet/>
      <dgm:spPr/>
      <dgm:t>
        <a:bodyPr/>
        <a:lstStyle/>
        <a:p>
          <a:endParaRPr lang="en-US" sz="2000" b="1"/>
        </a:p>
      </dgm:t>
    </dgm:pt>
    <dgm:pt modelId="{EE488B06-C774-4EDC-B876-9D5C307B7127}">
      <dgm:prSet custT="1"/>
      <dgm:spPr/>
      <dgm:t>
        <a:bodyPr/>
        <a:lstStyle/>
        <a:p>
          <a:pPr rtl="0"/>
          <a:r>
            <a:rPr lang="en-US" sz="2000" b="1" dirty="0"/>
            <a:t>Virtualization leveraging the powerful hardware</a:t>
          </a:r>
        </a:p>
      </dgm:t>
    </dgm:pt>
    <dgm:pt modelId="{18173238-8268-40E2-BEFB-7EAEE9425ABB}" type="parTrans" cxnId="{0D6DB506-FF58-4FFB-A9C7-FF3CC36EBC30}">
      <dgm:prSet/>
      <dgm:spPr/>
      <dgm:t>
        <a:bodyPr/>
        <a:lstStyle/>
        <a:p>
          <a:endParaRPr lang="en-US" sz="2000" b="1"/>
        </a:p>
      </dgm:t>
    </dgm:pt>
    <dgm:pt modelId="{81A50980-8254-4AAD-9797-5B07EBE2F59F}" type="sibTrans" cxnId="{0D6DB506-FF58-4FFB-A9C7-FF3CC36EBC30}">
      <dgm:prSet/>
      <dgm:spPr/>
      <dgm:t>
        <a:bodyPr/>
        <a:lstStyle/>
        <a:p>
          <a:endParaRPr lang="en-US" sz="2000" b="1"/>
        </a:p>
      </dgm:t>
    </dgm:pt>
    <dgm:pt modelId="{15426BCB-6AFE-4DF1-8970-47900A6D1149}">
      <dgm:prSet custT="1"/>
      <dgm:spPr/>
      <dgm:t>
        <a:bodyPr/>
        <a:lstStyle/>
        <a:p>
          <a:pPr rtl="0"/>
          <a:r>
            <a:rPr lang="en-US" sz="2000" b="1" dirty="0"/>
            <a:t>Wider bandwidth for communication</a:t>
          </a:r>
        </a:p>
      </dgm:t>
    </dgm:pt>
    <dgm:pt modelId="{94283CE2-E678-495F-90AA-5316B497DF8A}" type="parTrans" cxnId="{7ECE5F44-904D-431A-A2DE-ECE237D4ECFB}">
      <dgm:prSet/>
      <dgm:spPr/>
      <dgm:t>
        <a:bodyPr/>
        <a:lstStyle/>
        <a:p>
          <a:endParaRPr lang="en-US" sz="2000" b="1"/>
        </a:p>
      </dgm:t>
    </dgm:pt>
    <dgm:pt modelId="{BA2E0DC8-4B32-4855-AF98-15942963A470}" type="sibTrans" cxnId="{7ECE5F44-904D-431A-A2DE-ECE237D4ECFB}">
      <dgm:prSet/>
      <dgm:spPr/>
      <dgm:t>
        <a:bodyPr/>
        <a:lstStyle/>
        <a:p>
          <a:endParaRPr lang="en-US" sz="2000" b="1"/>
        </a:p>
      </dgm:t>
    </dgm:pt>
    <dgm:pt modelId="{F4165374-8608-41F2-BAC4-059F1375D3C4}">
      <dgm:prSet custT="1"/>
      <dgm:spPr/>
      <dgm:t>
        <a:bodyPr/>
        <a:lstStyle/>
        <a:p>
          <a:pPr rtl="0"/>
          <a:r>
            <a:rPr lang="en-US" sz="2000" b="1" dirty="0"/>
            <a:t>Proliferation of devices</a:t>
          </a:r>
        </a:p>
      </dgm:t>
    </dgm:pt>
    <dgm:pt modelId="{C829731A-9D35-441B-93E0-EADDF65339C2}" type="parTrans" cxnId="{EA5A8BF8-99C6-4FE5-97C8-4D954E0D7642}">
      <dgm:prSet/>
      <dgm:spPr/>
      <dgm:t>
        <a:bodyPr/>
        <a:lstStyle/>
        <a:p>
          <a:endParaRPr lang="en-US" sz="2000" b="1"/>
        </a:p>
      </dgm:t>
    </dgm:pt>
    <dgm:pt modelId="{FE65EB1F-AD15-41F6-AE41-97560E57778D}" type="sibTrans" cxnId="{EA5A8BF8-99C6-4FE5-97C8-4D954E0D7642}">
      <dgm:prSet/>
      <dgm:spPr/>
      <dgm:t>
        <a:bodyPr/>
        <a:lstStyle/>
        <a:p>
          <a:endParaRPr lang="en-US" sz="2000" b="1"/>
        </a:p>
      </dgm:t>
    </dgm:pt>
    <dgm:pt modelId="{2C6A8CF5-890B-444B-9484-318C5BDD2F40}">
      <dgm:prSet custT="1"/>
      <dgm:spPr/>
      <dgm:t>
        <a:bodyPr/>
        <a:lstStyle/>
        <a:p>
          <a:pPr rtl="0"/>
          <a:r>
            <a:rPr lang="en-US" sz="2000" b="1" dirty="0"/>
            <a:t>Explosion of domain applications</a:t>
          </a:r>
        </a:p>
      </dgm:t>
    </dgm:pt>
    <dgm:pt modelId="{1C12746D-2EC6-4DCC-B9B5-2912BA2DBA73}" type="parTrans" cxnId="{DA0C0E56-0DE1-4E4D-A057-31088213CB27}">
      <dgm:prSet/>
      <dgm:spPr/>
      <dgm:t>
        <a:bodyPr/>
        <a:lstStyle/>
        <a:p>
          <a:endParaRPr lang="en-US" sz="2000" b="1"/>
        </a:p>
      </dgm:t>
    </dgm:pt>
    <dgm:pt modelId="{7D3414A0-7255-4440-B85B-B3F2D8232A08}" type="sibTrans" cxnId="{DA0C0E56-0DE1-4E4D-A057-31088213CB27}">
      <dgm:prSet/>
      <dgm:spPr/>
      <dgm:t>
        <a:bodyPr/>
        <a:lstStyle/>
        <a:p>
          <a:endParaRPr lang="en-US" sz="2000" b="1"/>
        </a:p>
      </dgm:t>
    </dgm:pt>
    <dgm:pt modelId="{293D8431-05E9-42D3-A92D-23246C8F0D40}" type="pres">
      <dgm:prSet presAssocID="{B33CAD7B-370C-4B33-AB0A-EC440EC2F4F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EC490D-C8C6-437B-A283-4FC0FF4D5ABB}" type="pres">
      <dgm:prSet presAssocID="{7F489132-CCED-4078-9922-F337733A0A21}" presName="circ1" presStyleLbl="vennNode1" presStyleIdx="0" presStyleCnt="7"/>
      <dgm:spPr/>
    </dgm:pt>
    <dgm:pt modelId="{5954CA48-ECC7-40D1-920A-97D473E1F369}" type="pres">
      <dgm:prSet presAssocID="{7F489132-CCED-4078-9922-F337733A0A2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435CA-C29D-49FF-8030-CF89B042DC11}" type="pres">
      <dgm:prSet presAssocID="{18A7CF6E-E75C-4BBD-AAA1-ADC15FF4E1B8}" presName="circ2" presStyleLbl="vennNode1" presStyleIdx="1" presStyleCnt="7"/>
      <dgm:spPr/>
    </dgm:pt>
    <dgm:pt modelId="{3E129A05-3A15-4EAD-BD82-9C6441031163}" type="pres">
      <dgm:prSet presAssocID="{18A7CF6E-E75C-4BBD-AAA1-ADC15FF4E1B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53F68-EA1D-478A-904F-FC930C3688DB}" type="pres">
      <dgm:prSet presAssocID="{B2836F9B-BFA5-488A-B3FC-F62FEA97B890}" presName="circ3" presStyleLbl="vennNode1" presStyleIdx="2" presStyleCnt="7"/>
      <dgm:spPr/>
    </dgm:pt>
    <dgm:pt modelId="{8F9AABFF-DC9C-419D-9FC9-628638A3FB53}" type="pres">
      <dgm:prSet presAssocID="{B2836F9B-BFA5-488A-B3FC-F62FEA97B890}" presName="circ3Tx" presStyleLbl="revTx" presStyleIdx="0" presStyleCnt="0" custScaleX="128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5E1DE-9BE3-4FEE-84DD-4E76212D1552}" type="pres">
      <dgm:prSet presAssocID="{EE488B06-C774-4EDC-B876-9D5C307B7127}" presName="circ4" presStyleLbl="vennNode1" presStyleIdx="3" presStyleCnt="7"/>
      <dgm:spPr/>
    </dgm:pt>
    <dgm:pt modelId="{BF9F8B58-43EA-4167-829B-D7E6E4BF62A8}" type="pres">
      <dgm:prSet presAssocID="{EE488B06-C774-4EDC-B876-9D5C307B712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96284-9759-423F-8140-26547B56FC97}" type="pres">
      <dgm:prSet presAssocID="{15426BCB-6AFE-4DF1-8970-47900A6D1149}" presName="circ5" presStyleLbl="vennNode1" presStyleIdx="4" presStyleCnt="7"/>
      <dgm:spPr/>
    </dgm:pt>
    <dgm:pt modelId="{78D247BB-86C7-4135-9352-F033ABA1AC51}" type="pres">
      <dgm:prSet presAssocID="{15426BCB-6AFE-4DF1-8970-47900A6D1149}" presName="circ5Tx" presStyleLbl="revTx" presStyleIdx="0" presStyleCnt="0" custScaleX="1334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EF223-5419-4811-B922-D0DCD12E86D3}" type="pres">
      <dgm:prSet presAssocID="{F4165374-8608-41F2-BAC4-059F1375D3C4}" presName="circ6" presStyleLbl="vennNode1" presStyleIdx="5" presStyleCnt="7"/>
      <dgm:spPr/>
    </dgm:pt>
    <dgm:pt modelId="{2F16DBF3-D8A8-4465-8189-0D8C0E67C5D4}" type="pres">
      <dgm:prSet presAssocID="{F4165374-8608-41F2-BAC4-059F1375D3C4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5C7AB8-3470-4627-A835-9AE3442891D0}" type="pres">
      <dgm:prSet presAssocID="{2C6A8CF5-890B-444B-9484-318C5BDD2F40}" presName="circ7" presStyleLbl="vennNode1" presStyleIdx="6" presStyleCnt="7"/>
      <dgm:spPr/>
    </dgm:pt>
    <dgm:pt modelId="{6F6C9674-C589-4C12-BA7E-BF6D7D7F1D10}" type="pres">
      <dgm:prSet presAssocID="{2C6A8CF5-890B-444B-9484-318C5BDD2F40}" presName="circ7Tx" presStyleLbl="revTx" presStyleIdx="0" presStyleCnt="0" custScaleX="913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D4F38E-BBF3-4812-AD17-71A639A944CA}" type="presOf" srcId="{7F489132-CCED-4078-9922-F337733A0A21}" destId="{5954CA48-ECC7-40D1-920A-97D473E1F369}" srcOrd="0" destOrd="0" presId="urn:microsoft.com/office/officeart/2005/8/layout/venn1"/>
    <dgm:cxn modelId="{A56804F6-6810-40F8-9B03-992FD7A9BF49}" type="presOf" srcId="{EE488B06-C774-4EDC-B876-9D5C307B7127}" destId="{BF9F8B58-43EA-4167-829B-D7E6E4BF62A8}" srcOrd="0" destOrd="0" presId="urn:microsoft.com/office/officeart/2005/8/layout/venn1"/>
    <dgm:cxn modelId="{FA866AC6-1DD7-49EF-8C18-2AC94F12692B}" srcId="{B33CAD7B-370C-4B33-AB0A-EC440EC2F4F9}" destId="{7F489132-CCED-4078-9922-F337733A0A21}" srcOrd="0" destOrd="0" parTransId="{17E817B1-3CAF-4D5E-9B4D-81BB2DC6F4BD}" sibTransId="{B9AB5812-E774-47C5-9A70-07315ABB87DA}"/>
    <dgm:cxn modelId="{014309FD-1A76-434B-BB29-E558DE99757C}" type="presOf" srcId="{B2836F9B-BFA5-488A-B3FC-F62FEA97B890}" destId="{8F9AABFF-DC9C-419D-9FC9-628638A3FB53}" srcOrd="0" destOrd="0" presId="urn:microsoft.com/office/officeart/2005/8/layout/venn1"/>
    <dgm:cxn modelId="{0D6DB506-FF58-4FFB-A9C7-FF3CC36EBC30}" srcId="{B33CAD7B-370C-4B33-AB0A-EC440EC2F4F9}" destId="{EE488B06-C774-4EDC-B876-9D5C307B7127}" srcOrd="3" destOrd="0" parTransId="{18173238-8268-40E2-BEFB-7EAEE9425ABB}" sibTransId="{81A50980-8254-4AAD-9797-5B07EBE2F59F}"/>
    <dgm:cxn modelId="{1EDC0388-FC37-497F-8F1B-F0D1D06120B2}" type="presOf" srcId="{18A7CF6E-E75C-4BBD-AAA1-ADC15FF4E1B8}" destId="{3E129A05-3A15-4EAD-BD82-9C6441031163}" srcOrd="0" destOrd="0" presId="urn:microsoft.com/office/officeart/2005/8/layout/venn1"/>
    <dgm:cxn modelId="{50239CED-F86C-49BE-9E3C-7EFAD3C64D50}" type="presOf" srcId="{2C6A8CF5-890B-444B-9484-318C5BDD2F40}" destId="{6F6C9674-C589-4C12-BA7E-BF6D7D7F1D10}" srcOrd="0" destOrd="0" presId="urn:microsoft.com/office/officeart/2005/8/layout/venn1"/>
    <dgm:cxn modelId="{7ECE5F44-904D-431A-A2DE-ECE237D4ECFB}" srcId="{B33CAD7B-370C-4B33-AB0A-EC440EC2F4F9}" destId="{15426BCB-6AFE-4DF1-8970-47900A6D1149}" srcOrd="4" destOrd="0" parTransId="{94283CE2-E678-495F-90AA-5316B497DF8A}" sibTransId="{BA2E0DC8-4B32-4855-AF98-15942963A470}"/>
    <dgm:cxn modelId="{1D2447D8-AF70-4A3B-A1DF-F72063E0EA78}" type="presOf" srcId="{F4165374-8608-41F2-BAC4-059F1375D3C4}" destId="{2F16DBF3-D8A8-4465-8189-0D8C0E67C5D4}" srcOrd="0" destOrd="0" presId="urn:microsoft.com/office/officeart/2005/8/layout/venn1"/>
    <dgm:cxn modelId="{EA5A8BF8-99C6-4FE5-97C8-4D954E0D7642}" srcId="{B33CAD7B-370C-4B33-AB0A-EC440EC2F4F9}" destId="{F4165374-8608-41F2-BAC4-059F1375D3C4}" srcOrd="5" destOrd="0" parTransId="{C829731A-9D35-441B-93E0-EADDF65339C2}" sibTransId="{FE65EB1F-AD15-41F6-AE41-97560E57778D}"/>
    <dgm:cxn modelId="{885B235D-44A9-480F-A66E-ACBC50AB5D2F}" type="presOf" srcId="{B33CAD7B-370C-4B33-AB0A-EC440EC2F4F9}" destId="{293D8431-05E9-42D3-A92D-23246C8F0D40}" srcOrd="0" destOrd="0" presId="urn:microsoft.com/office/officeart/2005/8/layout/venn1"/>
    <dgm:cxn modelId="{DE453270-952F-48C7-9A85-D5D52325F6C8}" srcId="{B33CAD7B-370C-4B33-AB0A-EC440EC2F4F9}" destId="{B2836F9B-BFA5-488A-B3FC-F62FEA97B890}" srcOrd="2" destOrd="0" parTransId="{4625DA01-7F62-4330-BEB5-C29980B5C457}" sibTransId="{80A53C3F-E5FD-4D5B-B79E-07C657CBB8A2}"/>
    <dgm:cxn modelId="{DA0C0E56-0DE1-4E4D-A057-31088213CB27}" srcId="{B33CAD7B-370C-4B33-AB0A-EC440EC2F4F9}" destId="{2C6A8CF5-890B-444B-9484-318C5BDD2F40}" srcOrd="6" destOrd="0" parTransId="{1C12746D-2EC6-4DCC-B9B5-2912BA2DBA73}" sibTransId="{7D3414A0-7255-4440-B85B-B3F2D8232A08}"/>
    <dgm:cxn modelId="{98954F79-FAA0-4798-9151-923E3C92A875}" srcId="{B33CAD7B-370C-4B33-AB0A-EC440EC2F4F9}" destId="{18A7CF6E-E75C-4BBD-AAA1-ADC15FF4E1B8}" srcOrd="1" destOrd="0" parTransId="{2C36D85A-18A4-4B65-99D6-23B885CFF042}" sibTransId="{CD99B73B-7203-47BA-BF89-8835A5E2BD7A}"/>
    <dgm:cxn modelId="{705A0DBB-C536-4124-AB04-F1A5AA1F9A73}" type="presOf" srcId="{15426BCB-6AFE-4DF1-8970-47900A6D1149}" destId="{78D247BB-86C7-4135-9352-F033ABA1AC51}" srcOrd="0" destOrd="0" presId="urn:microsoft.com/office/officeart/2005/8/layout/venn1"/>
    <dgm:cxn modelId="{68F22660-E146-47C3-BF4F-B54DC210D585}" type="presParOf" srcId="{293D8431-05E9-42D3-A92D-23246C8F0D40}" destId="{EEEC490D-C8C6-437B-A283-4FC0FF4D5ABB}" srcOrd="0" destOrd="0" presId="urn:microsoft.com/office/officeart/2005/8/layout/venn1"/>
    <dgm:cxn modelId="{D984B46A-A50E-46F7-9760-29E1D7F9C50F}" type="presParOf" srcId="{293D8431-05E9-42D3-A92D-23246C8F0D40}" destId="{5954CA48-ECC7-40D1-920A-97D473E1F369}" srcOrd="1" destOrd="0" presId="urn:microsoft.com/office/officeart/2005/8/layout/venn1"/>
    <dgm:cxn modelId="{7F0CB115-2C71-4B3F-81ED-00B4C6566AF0}" type="presParOf" srcId="{293D8431-05E9-42D3-A92D-23246C8F0D40}" destId="{21B435CA-C29D-49FF-8030-CF89B042DC11}" srcOrd="2" destOrd="0" presId="urn:microsoft.com/office/officeart/2005/8/layout/venn1"/>
    <dgm:cxn modelId="{892E307E-C616-42FB-8C8B-31421C227B7A}" type="presParOf" srcId="{293D8431-05E9-42D3-A92D-23246C8F0D40}" destId="{3E129A05-3A15-4EAD-BD82-9C6441031163}" srcOrd="3" destOrd="0" presId="urn:microsoft.com/office/officeart/2005/8/layout/venn1"/>
    <dgm:cxn modelId="{0ADB751E-B985-4FC1-A4E8-5D03450E0B3F}" type="presParOf" srcId="{293D8431-05E9-42D3-A92D-23246C8F0D40}" destId="{0BD53F68-EA1D-478A-904F-FC930C3688DB}" srcOrd="4" destOrd="0" presId="urn:microsoft.com/office/officeart/2005/8/layout/venn1"/>
    <dgm:cxn modelId="{3B3C8A6E-887E-4027-9725-DCCB1A54ABC0}" type="presParOf" srcId="{293D8431-05E9-42D3-A92D-23246C8F0D40}" destId="{8F9AABFF-DC9C-419D-9FC9-628638A3FB53}" srcOrd="5" destOrd="0" presId="urn:microsoft.com/office/officeart/2005/8/layout/venn1"/>
    <dgm:cxn modelId="{C9E4E766-4D60-4490-ABC3-5337D8B00C27}" type="presParOf" srcId="{293D8431-05E9-42D3-A92D-23246C8F0D40}" destId="{6125E1DE-9BE3-4FEE-84DD-4E76212D1552}" srcOrd="6" destOrd="0" presId="urn:microsoft.com/office/officeart/2005/8/layout/venn1"/>
    <dgm:cxn modelId="{52B4DF18-82CF-4BA1-81ED-95CC5025DC9E}" type="presParOf" srcId="{293D8431-05E9-42D3-A92D-23246C8F0D40}" destId="{BF9F8B58-43EA-4167-829B-D7E6E4BF62A8}" srcOrd="7" destOrd="0" presId="urn:microsoft.com/office/officeart/2005/8/layout/venn1"/>
    <dgm:cxn modelId="{B5BEF2E5-D8C1-4556-ADAC-F45D3224AE51}" type="presParOf" srcId="{293D8431-05E9-42D3-A92D-23246C8F0D40}" destId="{6FB96284-9759-423F-8140-26547B56FC97}" srcOrd="8" destOrd="0" presId="urn:microsoft.com/office/officeart/2005/8/layout/venn1"/>
    <dgm:cxn modelId="{5F17D03C-ADB0-4CBD-8034-CBCDCA072961}" type="presParOf" srcId="{293D8431-05E9-42D3-A92D-23246C8F0D40}" destId="{78D247BB-86C7-4135-9352-F033ABA1AC51}" srcOrd="9" destOrd="0" presId="urn:microsoft.com/office/officeart/2005/8/layout/venn1"/>
    <dgm:cxn modelId="{316DBAAC-C787-4E1E-9EA8-06DD1F4DE622}" type="presParOf" srcId="{293D8431-05E9-42D3-A92D-23246C8F0D40}" destId="{5A8EF223-5419-4811-B922-D0DCD12E86D3}" srcOrd="10" destOrd="0" presId="urn:microsoft.com/office/officeart/2005/8/layout/venn1"/>
    <dgm:cxn modelId="{911426C4-E1F7-4D78-BA05-6BA89ACF6137}" type="presParOf" srcId="{293D8431-05E9-42D3-A92D-23246C8F0D40}" destId="{2F16DBF3-D8A8-4465-8189-0D8C0E67C5D4}" srcOrd="11" destOrd="0" presId="urn:microsoft.com/office/officeart/2005/8/layout/venn1"/>
    <dgm:cxn modelId="{6E87CF48-CF74-4521-B685-DCD7F1CBAF0F}" type="presParOf" srcId="{293D8431-05E9-42D3-A92D-23246C8F0D40}" destId="{235C7AB8-3470-4627-A835-9AE3442891D0}" srcOrd="12" destOrd="0" presId="urn:microsoft.com/office/officeart/2005/8/layout/venn1"/>
    <dgm:cxn modelId="{9343AC85-69EA-4759-8B31-56308E3FB5A2}" type="presParOf" srcId="{293D8431-05E9-42D3-A92D-23246C8F0D40}" destId="{6F6C9674-C589-4C12-BA7E-BF6D7D7F1D10}" srcOrd="13" destOrd="0" presId="urn:microsoft.com/office/officeart/2005/8/layout/venn1"/>
  </dgm:cxnLst>
  <dgm:bg>
    <a:solidFill>
      <a:srgbClr val="FFC000"/>
    </a:solidFill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C490D-C8C6-437B-A283-4FC0FF4D5ABB}">
      <dsp:nvSpPr>
        <dsp:cNvPr id="0" name=""/>
        <dsp:cNvSpPr/>
      </dsp:nvSpPr>
      <dsp:spPr>
        <a:xfrm>
          <a:off x="2846086" y="122223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954CA48-ECC7-40D1-920A-97D473E1F369}">
      <dsp:nvSpPr>
        <dsp:cNvPr id="0" name=""/>
        <dsp:cNvSpPr/>
      </dsp:nvSpPr>
      <dsp:spPr>
        <a:xfrm>
          <a:off x="2731915" y="0"/>
          <a:ext cx="1794104" cy="9601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Powerful multi-core processors</a:t>
          </a:r>
        </a:p>
      </dsp:txBody>
      <dsp:txXfrm>
        <a:off x="2731915" y="0"/>
        <a:ext cx="1794104" cy="960120"/>
      </dsp:txXfrm>
    </dsp:sp>
    <dsp:sp modelId="{21B435CA-C29D-49FF-8030-CF89B042DC11}">
      <dsp:nvSpPr>
        <dsp:cNvPr id="0" name=""/>
        <dsp:cNvSpPr/>
      </dsp:nvSpPr>
      <dsp:spPr>
        <a:xfrm>
          <a:off x="3305376" y="1443060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E129A05-3A15-4EAD-BD82-9C6441031163}">
      <dsp:nvSpPr>
        <dsp:cNvPr id="0" name=""/>
        <dsp:cNvSpPr/>
      </dsp:nvSpPr>
      <dsp:spPr>
        <a:xfrm>
          <a:off x="5064251" y="912114"/>
          <a:ext cx="1696244" cy="10561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General purpose graphic processors</a:t>
          </a:r>
        </a:p>
      </dsp:txBody>
      <dsp:txXfrm>
        <a:off x="5064251" y="912114"/>
        <a:ext cx="1696244" cy="1056132"/>
      </dsp:txXfrm>
    </dsp:sp>
    <dsp:sp modelId="{0BD53F68-EA1D-478A-904F-FC930C3688DB}">
      <dsp:nvSpPr>
        <dsp:cNvPr id="0" name=""/>
        <dsp:cNvSpPr/>
      </dsp:nvSpPr>
      <dsp:spPr>
        <a:xfrm>
          <a:off x="3418242" y="193992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F9AABFF-DC9C-419D-9FC9-628638A3FB53}">
      <dsp:nvSpPr>
        <dsp:cNvPr id="0" name=""/>
        <dsp:cNvSpPr/>
      </dsp:nvSpPr>
      <dsp:spPr>
        <a:xfrm>
          <a:off x="4987207" y="2256282"/>
          <a:ext cx="2143912" cy="11281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 Superior software methodologies</a:t>
          </a:r>
        </a:p>
      </dsp:txBody>
      <dsp:txXfrm>
        <a:off x="4987207" y="2256282"/>
        <a:ext cx="2143912" cy="1128141"/>
      </dsp:txXfrm>
    </dsp:sp>
    <dsp:sp modelId="{6125E1DE-9BE3-4FEE-84DD-4E76212D1552}">
      <dsp:nvSpPr>
        <dsp:cNvPr id="0" name=""/>
        <dsp:cNvSpPr/>
      </dsp:nvSpPr>
      <dsp:spPr>
        <a:xfrm>
          <a:off x="3100522" y="233837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F9F8B58-43EA-4167-829B-D7E6E4BF62A8}">
      <dsp:nvSpPr>
        <dsp:cNvPr id="0" name=""/>
        <dsp:cNvSpPr/>
      </dsp:nvSpPr>
      <dsp:spPr>
        <a:xfrm>
          <a:off x="4509710" y="3768471"/>
          <a:ext cx="1794104" cy="10321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Virtualization leveraging the powerful hardware</a:t>
          </a:r>
        </a:p>
      </dsp:txBody>
      <dsp:txXfrm>
        <a:off x="4509710" y="3768471"/>
        <a:ext cx="1794104" cy="1032129"/>
      </dsp:txXfrm>
    </dsp:sp>
    <dsp:sp modelId="{6FB96284-9759-423F-8140-26547B56FC97}">
      <dsp:nvSpPr>
        <dsp:cNvPr id="0" name=""/>
        <dsp:cNvSpPr/>
      </dsp:nvSpPr>
      <dsp:spPr>
        <a:xfrm>
          <a:off x="2591649" y="233837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8D247BB-86C7-4135-9352-F033ABA1AC51}">
      <dsp:nvSpPr>
        <dsp:cNvPr id="0" name=""/>
        <dsp:cNvSpPr/>
      </dsp:nvSpPr>
      <dsp:spPr>
        <a:xfrm>
          <a:off x="654120" y="3768471"/>
          <a:ext cx="2394106" cy="10321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Wider bandwidth for communication</a:t>
          </a:r>
        </a:p>
      </dsp:txBody>
      <dsp:txXfrm>
        <a:off x="654120" y="3768471"/>
        <a:ext cx="2394106" cy="1032129"/>
      </dsp:txXfrm>
    </dsp:sp>
    <dsp:sp modelId="{5A8EF223-5419-4811-B922-D0DCD12E86D3}">
      <dsp:nvSpPr>
        <dsp:cNvPr id="0" name=""/>
        <dsp:cNvSpPr/>
      </dsp:nvSpPr>
      <dsp:spPr>
        <a:xfrm>
          <a:off x="2273929" y="193992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F16DBF3-D8A8-4465-8189-0D8C0E67C5D4}">
      <dsp:nvSpPr>
        <dsp:cNvPr id="0" name=""/>
        <dsp:cNvSpPr/>
      </dsp:nvSpPr>
      <dsp:spPr>
        <a:xfrm>
          <a:off x="366960" y="2256282"/>
          <a:ext cx="1663623" cy="11281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Proliferation of devices</a:t>
          </a:r>
        </a:p>
      </dsp:txBody>
      <dsp:txXfrm>
        <a:off x="366960" y="2256282"/>
        <a:ext cx="1663623" cy="1128141"/>
      </dsp:txXfrm>
    </dsp:sp>
    <dsp:sp modelId="{235C7AB8-3470-4627-A835-9AE3442891D0}">
      <dsp:nvSpPr>
        <dsp:cNvPr id="0" name=""/>
        <dsp:cNvSpPr/>
      </dsp:nvSpPr>
      <dsp:spPr>
        <a:xfrm>
          <a:off x="2386795" y="1443060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F6C9674-C589-4C12-BA7E-BF6D7D7F1D10}">
      <dsp:nvSpPr>
        <dsp:cNvPr id="0" name=""/>
        <dsp:cNvSpPr/>
      </dsp:nvSpPr>
      <dsp:spPr>
        <a:xfrm>
          <a:off x="570446" y="912114"/>
          <a:ext cx="1550231" cy="10561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Explosion of domain applications</a:t>
          </a:r>
        </a:p>
      </dsp:txBody>
      <dsp:txXfrm>
        <a:off x="570446" y="912114"/>
        <a:ext cx="1550231" cy="105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8BB0708-4DBC-4BE0-A263-CFB0393EE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C0D9DF2-15BA-4ED3-A836-82FDDD61695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C5D7911-E9B4-4B90-A0F5-6C3C4D98797F}" type="datetimeFigureOut">
              <a:rPr lang="en-US"/>
              <a:pPr>
                <a:defRPr/>
              </a:pPr>
              <a:t>8/23/2021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B84FA972-93F4-490E-8041-FDC83CA19E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4F8CB9FE-E1AA-4C93-8DAD-791DB9632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02676E-96FF-4523-A4E0-E2BDEFEB7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2B495A-8F89-4F8F-AD92-606A53709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AADCBB4-D88E-427D-87FD-151ABCDC23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xmlns="" id="{8B5CDEA4-E504-4B98-B927-99B54250DC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xmlns="" id="{1DC469D9-00BA-4E45-ADCD-9A1A4BCCE8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xmlns="" id="{44E7304C-1437-4C01-A947-13CD4805D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3BD7FF-D1B0-4929-8108-F6BA0243585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>
            <a:extLst>
              <a:ext uri="{FF2B5EF4-FFF2-40B4-BE49-F238E27FC236}">
                <a16:creationId xmlns:a16="http://schemas.microsoft.com/office/drawing/2014/main" xmlns="" id="{23F86DE3-A693-4164-968E-EB97F4BC37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79252EB6-09E6-4A2E-A5D4-D78DDA3A0D0D}" type="slidenum">
              <a:rPr lang="en-US" altLang="en-US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Text Box 1">
            <a:extLst>
              <a:ext uri="{FF2B5EF4-FFF2-40B4-BE49-F238E27FC236}">
                <a16:creationId xmlns:a16="http://schemas.microsoft.com/office/drawing/2014/main" xmlns="" id="{5C2F62C8-82C3-4398-9B88-6D678A9F7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F73704B-19FD-471F-9784-9BB67EEDAB6F}" type="slidenum">
              <a:rPr lang="en-US" altLang="en-US" sz="1200">
                <a:solidFill>
                  <a:srgbClr val="FFFFFF"/>
                </a:solidFill>
                <a:latin typeface="Calibri" panose="020F0502020204030204" pitchFamily="34" charset="0"/>
              </a:rPr>
              <a:pPr algn="r" eaLnBrk="1" hangingPunct="1"/>
              <a:t>7</a:t>
            </a:fld>
            <a:endParaRPr lang="en-US" altLang="en-US" sz="12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5300" name="Text Box 2">
            <a:extLst>
              <a:ext uri="{FF2B5EF4-FFF2-40B4-BE49-F238E27FC236}">
                <a16:creationId xmlns:a16="http://schemas.microsoft.com/office/drawing/2014/main" xmlns="" id="{750F14AF-7C52-4867-B5E5-F2B5FEB44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xmlns="" id="{59E470AC-EB0B-4C69-BAB4-93285A439AB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xmlns="" id="{F93E79DA-1B90-43DE-B38E-38A4B8815B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xmlns="" id="{C7D1A912-13E1-4082-AC5A-885575CCE6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xmlns="" id="{11E32168-25ED-44A5-BE39-00170C406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52E3F7-0A2D-431A-9312-E2F47D013353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xmlns="" id="{D5814354-566B-4EC9-9C69-01D710F87A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xmlns="" id="{9ADCFD2D-C025-4477-9605-99B666F869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xmlns="" id="{B9283DE7-37AF-4EF8-AC46-BFF9A6CD2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3255A8-1726-4B40-B759-E4A3A4D33EED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xmlns="" id="{DC8F972D-AB7A-4E06-A50F-D3D96567C8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xmlns="" id="{E3C02519-8121-4400-AE11-5CA8596870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xmlns="" id="{A300CC14-3434-40DC-A65B-8E5E0E274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FDA854-A96E-43EF-9EB5-48566D16050C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xmlns="" id="{EE1B5FAC-F48D-478E-A1CB-97F226252A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xmlns="" id="{E5F05196-0EB1-41B8-8D41-219065DA5A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xmlns="" id="{0C22DE1E-650C-47E5-BF63-356DC8609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5C872A-E6F8-4327-82EF-F4F4A345DCF5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xmlns="" id="{B2AE089D-74BB-47DC-AF17-35593B196F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xmlns="" id="{CE739F38-D860-4004-B0B4-AB3D09EB42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xmlns="" id="{F4FD88AB-F531-46D2-AA66-A0AEFB0FE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43A425-8DF7-4E77-A3B9-FECBFDC00070}" type="slidenum">
              <a:rPr lang="en-US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xmlns="" id="{FD46B90F-E78F-40AA-9F7D-62956EA395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xmlns="" id="{B7ABF43F-B691-480F-8718-01D58C8B33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xmlns="" id="{9B74C839-7004-4AF1-A232-9B2E03C8C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A91921-CA4B-420C-BE03-0A3354FEC0E1}" type="slidenum">
              <a:rPr lang="en-US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/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A4353F-842D-49E2-8DB4-50AF2F52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681A9C-50F4-4531-A2F2-0B92D928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B775BD-EF6A-40A7-9E97-D996B94E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ED56-7F5B-40CF-BC1F-E687884B51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3613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98E72B-0467-423A-942E-EB9E58AA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DE5CA1-FF7B-4978-A00E-5E715C4C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043F3F-6FD4-4604-9171-678A1A58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2B35D-6575-4011-95A6-15E08CD015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9886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98ABE5-6F93-4A37-AB69-0E30AC26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D49010-CF20-4434-9E97-5B3AD9F4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EB542E-BC1D-4D7C-8AF0-E163EAF8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2015B-61EF-4396-9C70-2A883BF690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05457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>
            <a:extLst>
              <a:ext uri="{FF2B5EF4-FFF2-40B4-BE49-F238E27FC236}">
                <a16:creationId xmlns:a16="http://schemas.microsoft.com/office/drawing/2014/main" xmlns="" id="{DD4B85AA-D0EA-4644-900C-A95E5311B015}"/>
              </a:ext>
            </a:extLst>
          </p:cNvPr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xmlns="" id="{C5CFB741-A1C9-4522-A698-7915B3B7B5ED}"/>
              </a:ext>
            </a:extLst>
          </p:cNvPr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xmlns="" id="{5AE4AAB7-3132-4513-AF68-49270157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6/2/2011</a:t>
            </a:r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xmlns="" id="{4B3F7E7B-F0ED-4652-A188-817DDE1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xmlns="" id="{CC2C31F2-7A4D-4D93-858D-AECBA827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7E6BD-2A6F-4B01-8093-C8B1A22AC2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0865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xmlns="" id="{FFA38BA0-98DB-4A36-8403-A5982823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6/2/2011</a:t>
            </a:r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5D57D048-6EF9-4234-A814-BC3AFBA1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xmlns="" id="{93E36657-7869-4566-B0DF-D9774648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51156-A9EC-4297-9DA5-55E767450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5959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062938C0-9189-4129-A8E5-20F2F6AEB8FC}"/>
              </a:ext>
            </a:extLst>
          </p:cNvPr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6A4603FB-CD10-4573-986F-FCDC51005A6D}"/>
              </a:ext>
            </a:extLst>
          </p:cNvPr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xmlns="" id="{AB9E6929-FEB2-48FA-8EAD-0D2E918905FD}"/>
              </a:ext>
            </a:extLst>
          </p:cNvPr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xmlns="" id="{77A149C1-F8BD-411C-A647-B87E8E34C51C}"/>
              </a:ext>
            </a:extLst>
          </p:cNvPr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561852FF-4826-4554-86FA-F9EF5AD6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6/2/2011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F15FE65-817A-4B59-A222-5CA8A61F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87B62F9-ACF8-48AC-AD52-38300B1D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B7176-A8EE-4F7B-A9A2-2F3874B97D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13160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:a16="http://schemas.microsoft.com/office/drawing/2014/main" xmlns="" id="{5C831469-0C4F-4596-ABC7-047B6704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6/2/2011</a:t>
            </a:r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0F0A02BB-D260-47D9-A1FB-D4BB75FF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xmlns="" id="{16F410D2-BFC0-482E-B488-4E414CDC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B6D40-CACC-476E-B464-A3422930E7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82418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3AAEC63-4B65-473F-A92F-7B1F5F74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6/2/2011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BE18B1-3DDC-4C10-966E-208EA76E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4B1AC5-6302-4D2A-AF05-BE598764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EA880-7A7E-47D2-9C09-F28F113D01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59768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>
            <a:extLst>
              <a:ext uri="{FF2B5EF4-FFF2-40B4-BE49-F238E27FC236}">
                <a16:creationId xmlns:a16="http://schemas.microsoft.com/office/drawing/2014/main" xmlns="" id="{F9AD2559-3302-4423-902D-E038AD18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6/2/2011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xmlns="" id="{CB062B2A-A9BC-498F-AB24-060BD476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xmlns="" id="{57054CFD-FA32-4DBC-976A-8E2EAE3B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2E12C-0433-4A85-81BE-D44C3CF14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915342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2469824C-12D5-4846-A417-E19DB5BF0427}"/>
              </a:ext>
            </a:extLst>
          </p:cNvPr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E5DFF09-9888-4215-85F6-BDFE91A0BE15}"/>
              </a:ext>
            </a:extLst>
          </p:cNvPr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xmlns="" id="{FD7302F5-E899-4A0F-8717-4F873E9C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6/2/2011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0DE7B922-AD9B-48F5-B349-BE5E6DBF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0D55FD30-2AF8-41DC-8968-154215CC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F913C-B3A2-41B7-8F69-EABD13DB41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87493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EB4DA2-CC62-4BA2-B2F1-C6E31FC2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6/2/2011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3E140C-B701-4B82-9806-18208A8F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73AB9F-32AF-4328-ABA9-0C881E86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05574-409B-49DE-9C28-B021DB0D7B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4262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BBCD16-A401-4CE9-B8C5-345935E8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022C94-200C-4EE3-A6BA-1D27184A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1B1498-B50B-4DC7-AC0C-267CD26E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A27C7-CBF4-4901-B976-AC8E53922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7107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A3EAD6CE-5CDB-4DE0-9B0E-0CF0536C4C9E}"/>
              </a:ext>
            </a:extLst>
          </p:cNvPr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rgbClr val="6076B4"/>
              </a:buClr>
              <a:buSzPct val="80000"/>
              <a:buFont typeface="Wingdings 2"/>
              <a:buNone/>
              <a:defRPr/>
            </a:pPr>
            <a:endParaRPr lang="en-US" sz="3200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6" name="Flowchart: Process 8">
            <a:extLst>
              <a:ext uri="{FF2B5EF4-FFF2-40B4-BE49-F238E27FC236}">
                <a16:creationId xmlns:a16="http://schemas.microsoft.com/office/drawing/2014/main" xmlns="" id="{F81D108E-8EBC-43CE-9A55-788BCEDB69CB}"/>
              </a:ext>
            </a:extLst>
          </p:cNvPr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lowchart: Process 9">
            <a:extLst>
              <a:ext uri="{FF2B5EF4-FFF2-40B4-BE49-F238E27FC236}">
                <a16:creationId xmlns:a16="http://schemas.microsoft.com/office/drawing/2014/main" xmlns="" id="{4599A567-B49B-44BA-B8EE-3E0D1E83A595}"/>
              </a:ext>
            </a:extLst>
          </p:cNvPr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xmlns="" id="{536516A5-97C8-43B2-8B85-C3A759AF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6/2/2011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xmlns="" id="{C088CFF6-4C67-4AC0-AA3C-F0A172E3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xmlns="" id="{48F4FC92-D35A-4AD3-8F25-E67EBB01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15F43-C19E-4333-ACE9-5BDAC9F515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31032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xmlns="" id="{D7BBD0E1-64FF-413C-AA35-045B8ECD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6/2/2011</a:t>
            </a:r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547D3B93-AE80-4A22-ABD6-189F7800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xmlns="" id="{C585E0D2-7430-442B-B1F6-6E1DC301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7FD9D-5E86-43BE-BA01-2346B0AB06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668108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xmlns="" id="{19615FB4-99E4-4D34-B863-9482B3FC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6/2/2011</a:t>
            </a:r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DE16371E-A109-4165-9788-858F69AC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xmlns="" id="{4836BE94-2C25-4998-A260-E3F5A218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1B5D-475A-48DA-BF29-7BAC5673E4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7651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45C1F4CC-E38A-4F49-8A73-278DE100AB82}"/>
              </a:ext>
            </a:extLst>
          </p:cNvPr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F6989436-D07E-48B7-AA32-59EAC908C7A0}"/>
              </a:ext>
            </a:extLst>
          </p:cNvPr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09AF487B-CADC-4E85-85B4-CB11ECAA732D}"/>
              </a:ext>
            </a:extLst>
          </p:cNvPr>
          <p:cNvSpPr/>
          <p:nvPr/>
        </p:nvSpPr>
        <p:spPr>
          <a:xfrm>
            <a:off x="4297363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2EE9312D-1A23-4555-9842-27BBCFAE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503727D7-22EB-403B-87AD-18802E6B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F805B3F8-25E7-4980-9C25-A0F35C29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5147D-5B06-484A-BE3A-A1CBF18209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9948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D8C4D1C1-5C4D-4E53-B63E-7E21A1E21A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0729ADF3-B8FC-4AD9-8D61-2EDE4AB7BD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F236F08-547C-4A4E-B56D-AD7C929507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8F84A42-E4A0-4D93-862F-114E2FCCC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9222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9DEF371D-B736-4725-ABDC-B52DA0B05F7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EDF79031-30DD-4C20-873A-F4353109C8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80927780-5EA5-4A9F-AA07-E07D146FA96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7C748DA4-3304-4D21-8D46-E36142AB53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8950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66615F95-42DA-4D01-9056-601C7E20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575D9B33-3AF4-4BF9-A156-197967F1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0F94EE08-19EF-4A65-9756-D1AD5581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19A68-9970-459E-BCD8-817C0BD878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7109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F860301F-5696-4DF5-893A-9DBED949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A36AE7D5-4429-4838-9CCA-E512F870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9C514D8-02BE-4DDC-A78C-411584EF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ABD3C-B61E-4179-9ABB-73C0EA015A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5411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C9DAAB64-D871-462F-8A25-336441B4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D82E9916-1AD1-41FA-9FD5-26B38249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6FAFCA7-A1E9-4FA4-A802-3AC1C6B5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1CF00-F0DF-4137-BA22-0E5A78E8F3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6431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47E28F4F-2CDC-487B-AC8C-4C7E3C74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4C4F4E4-C8B1-439F-BC18-9BCE2CA6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31960BB-D0FD-403A-90EF-E3B3095E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B665F-EED8-4B94-9B1E-C38B47A44E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5204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3F06F80-21E8-4BEC-8A06-B68F3596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16DF9D3A-9DAE-4976-B8AD-26709AD9FC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1AB3AA-6CF4-4BC0-807B-C00A47E8B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4B84CE-AC80-42B7-8BA1-CFB952306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67C341-3B19-4C04-A2FA-2984E6DDB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wrap="square" lIns="27432" tIns="45720" rIns="4572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95959"/>
                </a:solidFill>
                <a:latin typeface="Century Gothic" panose="020B0502020202020204" pitchFamily="34" charset="0"/>
              </a:defRPr>
            </a:lvl1pPr>
          </a:lstStyle>
          <a:p>
            <a:fld id="{612ED79F-9BC9-452F-B699-67DCDABFAF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58120BF6-E673-44D8-8876-DB31A95C6DD6}"/>
              </a:ext>
            </a:extLst>
          </p:cNvPr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6F866C0-11A7-45B7-9FF6-F66EF830E4A5}"/>
              </a:ext>
            </a:extLst>
          </p:cNvPr>
          <p:cNvSpPr/>
          <p:nvPr/>
        </p:nvSpPr>
        <p:spPr>
          <a:xfrm>
            <a:off x="569913" y="6499225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14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/>
  <p:txStyles>
    <p:titleStyle>
      <a:lvl1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  <a:lvl2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2pPr>
      <a:lvl3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3pPr>
      <a:lvl4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4pPr>
      <a:lvl5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>
            <a:extLst>
              <a:ext uri="{FF2B5EF4-FFF2-40B4-BE49-F238E27FC236}">
                <a16:creationId xmlns:a16="http://schemas.microsoft.com/office/drawing/2014/main" xmlns="" id="{0E30CB63-C785-42DA-8DBE-F33FA514DFA8}"/>
              </a:ext>
            </a:extLst>
          </p:cNvPr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E308B079-9108-4258-9AA6-A9495709A8BC}"/>
              </a:ext>
            </a:extLst>
          </p:cNvPr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xmlns="" id="{94909730-634E-4224-94A4-D2F258CB0A19}"/>
              </a:ext>
            </a:extLst>
          </p:cNvPr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01ACA1F-02AB-4ED2-A385-55C4708D75AB}"/>
              </a:ext>
            </a:extLst>
          </p:cNvPr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xmlns="" id="{762398E9-4E61-46C8-86C3-615958D7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57" name="Text Placeholder 8">
            <a:extLst>
              <a:ext uri="{FF2B5EF4-FFF2-40B4-BE49-F238E27FC236}">
                <a16:creationId xmlns:a16="http://schemas.microsoft.com/office/drawing/2014/main" xmlns="" id="{041152A0-F4B4-4D16-B2C1-0411B98953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xmlns="" id="{5A4CD777-CDF8-453D-B106-03CD1579D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E4E9EF">
                    <a:shade val="50000"/>
                    <a:satMod val="200000"/>
                  </a:srgb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6/2/2011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6D117DD8-0DF9-4C71-9839-008B20792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E4E9EF">
                    <a:shade val="50000"/>
                    <a:satMod val="200000"/>
                  </a:srgb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ECE9474F-CDFB-4EE7-BE79-23B42BC54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A3ABB4"/>
                </a:solidFill>
                <a:latin typeface="Gill Sans MT" panose="020B0502020104020203" pitchFamily="34" charset="0"/>
              </a:defRPr>
            </a:lvl1pPr>
          </a:lstStyle>
          <a:p>
            <a:fld id="{5DDBCCEC-2193-4319-A662-656D83AD5D4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D66EBA9-D815-44F5-9948-E4B551B650A9}"/>
              </a:ext>
            </a:extLst>
          </p:cNvPr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F55A7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F55A7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F55A7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F55A7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F55A7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F55A7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F55A7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F55A7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F55A7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E6842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6648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google.com/papers/mapreduce-osdi04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.popworld15.appspot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ather.com/" TargetMode="External"/><Relationship Id="rId2" Type="http://schemas.openxmlformats.org/officeDocument/2006/relationships/hyperlink" Target="http://www.treehouses.org/projects/cradlebeach.s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wmf"/><Relationship Id="rId4" Type="http://schemas.openxmlformats.org/officeDocument/2006/relationships/hyperlink" Target="http://www.amazon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47C300-80E8-4523-A8BC-21E6861E9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4267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/>
              <a:t>Cloud Computing: Concepts, Technologies and Business Implications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AD6A100-0123-482D-9844-024DB0C2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75FBD6-E632-45EB-8797-BE9A9D454622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1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xmlns="" id="{359F8FCC-F2DC-4181-8868-D70F8F38F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Bookman Old Style" pitchFamily="18" charset="0"/>
              </a:rPr>
              <a:t>“Grid Technology: A slide from my presentation</a:t>
            </a:r>
            <a:br>
              <a:rPr lang="en-US" sz="2400" dirty="0">
                <a:latin typeface="Bookman Old Style" pitchFamily="18" charset="0"/>
              </a:rPr>
            </a:br>
            <a:r>
              <a:rPr lang="en-US" sz="2400" dirty="0">
                <a:latin typeface="Bookman Old Style" pitchFamily="18" charset="0"/>
              </a:rPr>
              <a:t>to Industry (2005)</a:t>
            </a:r>
          </a:p>
        </p:txBody>
      </p:sp>
      <p:sp>
        <p:nvSpPr>
          <p:cNvPr id="245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72B90859-B3E0-468D-B7D7-8E3A232EECF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Emerging enabling technology.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Natural evolution of distributed systems and the Internet.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Middleware supporting network of systems to facilitate sharing, standardization and openness.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Infrastructure and application model dealing with sharing of compute cycles, data, storage and other resources.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Publicized by prominent industries as on-demand computing, utility computing,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Move towards delivering “computing” to masses similar to other utilities (electricity and voice communication).”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Now,</a:t>
            </a:r>
          </a:p>
        </p:txBody>
      </p:sp>
      <p:pic>
        <p:nvPicPr>
          <p:cNvPr id="24580" name="Picture 3" descr="C:\Users\bina\AppData\Local\Microsoft\Windows\Temporary Internet Files\Content.IE5\4KXS08J1\MC900097891[1].wmf">
            <a:extLst>
              <a:ext uri="{FF2B5EF4-FFF2-40B4-BE49-F238E27FC236}">
                <a16:creationId xmlns:a16="http://schemas.microsoft.com/office/drawing/2014/main" xmlns="" id="{5B09FCCF-8D63-424F-92B0-09304D788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899150"/>
            <a:ext cx="9144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8">
            <a:extLst>
              <a:ext uri="{FF2B5EF4-FFF2-40B4-BE49-F238E27FC236}">
                <a16:creationId xmlns:a16="http://schemas.microsoft.com/office/drawing/2014/main" xmlns="" id="{350DBD64-CC3B-47CA-B12B-023E9DA67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410200"/>
            <a:ext cx="6265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Hmmm…sounds like the definition for cloud computing!!!!!</a:t>
            </a:r>
          </a:p>
        </p:txBody>
      </p:sp>
      <p:sp>
        <p:nvSpPr>
          <p:cNvPr id="10" name="Cloud Callout 9">
            <a:extLst>
              <a:ext uri="{FF2B5EF4-FFF2-40B4-BE49-F238E27FC236}">
                <a16:creationId xmlns:a16="http://schemas.microsoft.com/office/drawing/2014/main" xmlns="" id="{D0A9D1D9-2F49-401D-96EF-D7FE6D1B5E94}"/>
              </a:ext>
            </a:extLst>
          </p:cNvPr>
          <p:cNvSpPr/>
          <p:nvPr/>
        </p:nvSpPr>
        <p:spPr>
          <a:xfrm>
            <a:off x="1219200" y="5105400"/>
            <a:ext cx="7239000" cy="838200"/>
          </a:xfrm>
          <a:prstGeom prst="cloudCallou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D66CB6-8388-4D50-9BCF-BBC99665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It is a changed world now…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9AA21C-27E5-4578-B7C1-AFC198C042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Explosive growth in applications: biomedical informatics, space exploration, business analytics, web 2.0 social networking: YouTube, </a:t>
            </a:r>
            <a:r>
              <a:rPr lang="en-US" sz="2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Facebook</a:t>
            </a:r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Extreme scale content generation: e-science and e-business data deluge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Extraordinary rate of digital content consumption: digital gluttony: Apple </a:t>
            </a:r>
            <a:r>
              <a:rPr lang="en-US" sz="2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iPhone</a:t>
            </a: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iPad</a:t>
            </a: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Amazon Kindle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Exponential growth in compute capabilities: multi-core, storage, bandwidth, virtual machines (virtualization)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Very short cycle of obsolescence in technologies: Windows Vista</a:t>
            </a: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Windows 7; Java versions; CC#; </a:t>
            </a:r>
            <a:r>
              <a:rPr lang="en-US" sz="29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Phython</a:t>
            </a:r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  <a:sym typeface="Wingdings" pitchFamily="2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Newer architectures: web services, persistence models, distributed file systems/repositories (Google, </a:t>
            </a:r>
            <a:r>
              <a:rPr lang="en-US" sz="29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Hadoop</a:t>
            </a: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), multi-core, wireless and mobile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Diverse knowledge and skill levels of the workforce </a:t>
            </a:r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simply cannot manage this complex situation with your traditional IT infrastructure:</a:t>
            </a:r>
          </a:p>
          <a:p>
            <a:pPr lvl="1" eaLnBrk="1" fontAlgn="auto" hangingPunct="1">
              <a:spcAft>
                <a:spcPts val="0"/>
              </a:spcAft>
              <a:buFont typeface="Courier New" panose="02070309020205020404" pitchFamily="49" charset="0"/>
              <a:buNone/>
              <a:defRPr/>
            </a:pPr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229DEC-51CE-4650-A5EE-D8D8A096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Answer: The Cloud Computing?</a:t>
            </a:r>
          </a:p>
        </p:txBody>
      </p:sp>
      <p:sp>
        <p:nvSpPr>
          <p:cNvPr id="26627" name="Content Placeholder 5">
            <a:extLst>
              <a:ext uri="{FF2B5EF4-FFF2-40B4-BE49-F238E27FC236}">
                <a16:creationId xmlns:a16="http://schemas.microsoft.com/office/drawing/2014/main" xmlns="" id="{B4BFF7CF-9DA7-47DA-9415-59A4C89D2B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requirements and models: </a:t>
            </a:r>
          </a:p>
          <a:p>
            <a:pPr lvl="1" eaLnBrk="1" hangingPunct="1"/>
            <a:r>
              <a:rPr lang="en-US" altLang="en-US"/>
              <a:t>platform (PaaS), </a:t>
            </a:r>
          </a:p>
          <a:p>
            <a:pPr lvl="1" eaLnBrk="1" hangingPunct="1"/>
            <a:r>
              <a:rPr lang="en-US" altLang="en-US"/>
              <a:t>software (SaaS), </a:t>
            </a:r>
          </a:p>
          <a:p>
            <a:pPr lvl="1" eaLnBrk="1" hangingPunct="1"/>
            <a:r>
              <a:rPr lang="en-US" altLang="en-US"/>
              <a:t>infrastructure (IaaS), </a:t>
            </a:r>
          </a:p>
          <a:p>
            <a:pPr lvl="1" eaLnBrk="1" hangingPunct="1"/>
            <a:r>
              <a:rPr lang="en-US" altLang="en-US"/>
              <a:t>Services-based application programming interface (API)</a:t>
            </a:r>
          </a:p>
          <a:p>
            <a:pPr eaLnBrk="1" hangingPunct="1"/>
            <a:r>
              <a:rPr lang="en-US" altLang="en-US"/>
              <a:t>A cloud computing environment can provide one or more of these requirements for a cost</a:t>
            </a:r>
          </a:p>
          <a:p>
            <a:pPr eaLnBrk="1" hangingPunct="1"/>
            <a:r>
              <a:rPr lang="en-US" altLang="en-US"/>
              <a:t>Pay as you go model of business</a:t>
            </a:r>
          </a:p>
          <a:p>
            <a:pPr eaLnBrk="1" hangingPunct="1"/>
            <a:r>
              <a:rPr lang="en-US" altLang="en-US"/>
              <a:t>When using a public cloud the model is similar to renting a property than owning one.</a:t>
            </a:r>
          </a:p>
          <a:p>
            <a:pPr eaLnBrk="1" hangingPunct="1"/>
            <a:r>
              <a:rPr lang="en-US" altLang="en-US"/>
              <a:t>An organization could also maintain a private cloud and/or use both.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E004FFE-4483-4F23-8428-0F9CEEB7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Enabling Technologies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xmlns="" id="{3048DE10-D256-4BF1-BD64-9D112463697A}"/>
              </a:ext>
            </a:extLst>
          </p:cNvPr>
          <p:cNvSpPr/>
          <p:nvPr/>
        </p:nvSpPr>
        <p:spPr>
          <a:xfrm>
            <a:off x="3548063" y="5791200"/>
            <a:ext cx="2590800" cy="762000"/>
          </a:xfrm>
          <a:prstGeom prst="upArrow">
            <a:avLst>
              <a:gd name="adj1" fmla="val 50000"/>
              <a:gd name="adj2" fmla="val 1773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/>
                </a:solidFill>
              </a:rPr>
              <a:t>64-bit processor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E504700-6490-47DD-973D-14C2CCF32421}"/>
              </a:ext>
            </a:extLst>
          </p:cNvPr>
          <p:cNvSpPr/>
          <p:nvPr/>
        </p:nvSpPr>
        <p:spPr>
          <a:xfrm>
            <a:off x="1828800" y="5257800"/>
            <a:ext cx="6248400" cy="533400"/>
          </a:xfrm>
          <a:prstGeom prst="rect">
            <a:avLst/>
          </a:prstGeom>
          <a:solidFill>
            <a:srgbClr val="7CE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/>
                </a:solidFill>
              </a:rPr>
              <a:t>Multi-core architectures</a:t>
            </a:r>
          </a:p>
        </p:txBody>
      </p:sp>
      <p:pic>
        <p:nvPicPr>
          <p:cNvPr id="27653" name="Picture 5">
            <a:extLst>
              <a:ext uri="{FF2B5EF4-FFF2-40B4-BE49-F238E27FC236}">
                <a16:creationId xmlns:a16="http://schemas.microsoft.com/office/drawing/2014/main" xmlns="" id="{F84F7A50-9E98-4E15-91DD-495EBBE76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578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006643-E81F-4F4A-B1C8-0331816D0242}"/>
              </a:ext>
            </a:extLst>
          </p:cNvPr>
          <p:cNvSpPr/>
          <p:nvPr/>
        </p:nvSpPr>
        <p:spPr>
          <a:xfrm>
            <a:off x="1828800" y="4495800"/>
            <a:ext cx="6248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Virtualization: bare metal, hypervisor. 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E91441F-C30E-4A2C-B150-E0A65FF53F95}"/>
              </a:ext>
            </a:extLst>
          </p:cNvPr>
          <p:cNvSpPr/>
          <p:nvPr/>
        </p:nvSpPr>
        <p:spPr>
          <a:xfrm>
            <a:off x="2286000" y="3886200"/>
            <a:ext cx="6096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VM0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195A82B-335C-4C1A-8370-20E0E9BA23B5}"/>
              </a:ext>
            </a:extLst>
          </p:cNvPr>
          <p:cNvSpPr/>
          <p:nvPr/>
        </p:nvSpPr>
        <p:spPr>
          <a:xfrm>
            <a:off x="4397375" y="3886200"/>
            <a:ext cx="6096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VM1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D254795-E84E-4E63-8010-E8C0D6B2F531}"/>
              </a:ext>
            </a:extLst>
          </p:cNvPr>
          <p:cNvSpPr/>
          <p:nvPr/>
        </p:nvSpPr>
        <p:spPr>
          <a:xfrm>
            <a:off x="6629400" y="3886200"/>
            <a:ext cx="6096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tx1"/>
                </a:solidFill>
              </a:rPr>
              <a:t>VMn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xmlns="" id="{8159DC58-0407-443F-85D6-2B12B232A9FE}"/>
              </a:ext>
            </a:extLst>
          </p:cNvPr>
          <p:cNvSpPr/>
          <p:nvPr/>
        </p:nvSpPr>
        <p:spPr>
          <a:xfrm>
            <a:off x="1828800" y="3276600"/>
            <a:ext cx="62484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Web-services,  SOA, WS standards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57D894A-7116-42FE-932C-2D250739AE89}"/>
              </a:ext>
            </a:extLst>
          </p:cNvPr>
          <p:cNvSpPr/>
          <p:nvPr/>
        </p:nvSpPr>
        <p:spPr>
          <a:xfrm>
            <a:off x="2365375" y="2960688"/>
            <a:ext cx="190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71EB0FE-70DF-4E98-BEF9-34AEDBCDD451}"/>
              </a:ext>
            </a:extLst>
          </p:cNvPr>
          <p:cNvSpPr/>
          <p:nvPr/>
        </p:nvSpPr>
        <p:spPr>
          <a:xfrm>
            <a:off x="5486400" y="2895600"/>
            <a:ext cx="190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A237493-873B-4D57-A01A-7AA03CE3B39D}"/>
              </a:ext>
            </a:extLst>
          </p:cNvPr>
          <p:cNvSpPr/>
          <p:nvPr/>
        </p:nvSpPr>
        <p:spPr>
          <a:xfrm>
            <a:off x="6234113" y="2895600"/>
            <a:ext cx="190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30D81C3-6CFC-4C1F-9EF3-F86FCB22B094}"/>
              </a:ext>
            </a:extLst>
          </p:cNvPr>
          <p:cNvSpPr/>
          <p:nvPr/>
        </p:nvSpPr>
        <p:spPr>
          <a:xfrm>
            <a:off x="6972300" y="2895600"/>
            <a:ext cx="190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6298065-626E-4A55-9FE9-90A7805816CA}"/>
              </a:ext>
            </a:extLst>
          </p:cNvPr>
          <p:cNvSpPr/>
          <p:nvPr/>
        </p:nvSpPr>
        <p:spPr>
          <a:xfrm>
            <a:off x="2974975" y="2938463"/>
            <a:ext cx="190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664" name="TextBox 18">
            <a:extLst>
              <a:ext uri="{FF2B5EF4-FFF2-40B4-BE49-F238E27FC236}">
                <a16:creationId xmlns:a16="http://schemas.microsoft.com/office/drawing/2014/main" xmlns="" id="{47B488D4-15AF-439D-AF29-DE7707CBC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2949575"/>
            <a:ext cx="183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Services interface</a:t>
            </a:r>
          </a:p>
        </p:txBody>
      </p:sp>
      <p:sp>
        <p:nvSpPr>
          <p:cNvPr id="27665" name="Cloud">
            <a:extLst>
              <a:ext uri="{FF2B5EF4-FFF2-40B4-BE49-F238E27FC236}">
                <a16:creationId xmlns:a16="http://schemas.microsoft.com/office/drawing/2014/main" xmlns="" id="{6313231C-8EA6-4AC4-B69E-230AD7DC381C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828800" y="1309688"/>
            <a:ext cx="6096000" cy="1238250"/>
          </a:xfrm>
          <a:custGeom>
            <a:avLst/>
            <a:gdLst>
              <a:gd name="T0" fmla="*/ 1506090178 w 21600"/>
              <a:gd name="T1" fmla="*/ 2036877682 h 21600"/>
              <a:gd name="T2" fmla="*/ 2147483647 w 21600"/>
              <a:gd name="T3" fmla="*/ 2147483647 h 21600"/>
              <a:gd name="T4" fmla="*/ 2147483647 w 21600"/>
              <a:gd name="T5" fmla="*/ 2036877682 h 21600"/>
              <a:gd name="T6" fmla="*/ 2147483647 w 21600"/>
              <a:gd name="T7" fmla="*/ 2329208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Cloud applications: data-intensive, compute-intensive, storage-intensive</a:t>
            </a:r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xmlns="" id="{D6B91CD4-720B-48E3-AF5A-4FBFCE35E325}"/>
              </a:ext>
            </a:extLst>
          </p:cNvPr>
          <p:cNvSpPr/>
          <p:nvPr/>
        </p:nvSpPr>
        <p:spPr>
          <a:xfrm>
            <a:off x="4735513" y="2514600"/>
            <a:ext cx="750887" cy="45720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xmlns="" id="{2EA1E2E0-FE19-403E-ADC3-BCC13F0C3B61}"/>
              </a:ext>
            </a:extLst>
          </p:cNvPr>
          <p:cNvSpPr/>
          <p:nvPr/>
        </p:nvSpPr>
        <p:spPr>
          <a:xfrm>
            <a:off x="228600" y="4549775"/>
            <a:ext cx="1143000" cy="1216025"/>
          </a:xfrm>
          <a:prstGeom prst="can">
            <a:avLst/>
          </a:prstGeom>
          <a:solidFill>
            <a:srgbClr val="DEC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</a:rPr>
              <a:t>Storage Models: S3, </a:t>
            </a:r>
            <a:r>
              <a:rPr lang="en-US" sz="1200" b="1" dirty="0" err="1">
                <a:solidFill>
                  <a:schemeClr val="tx1"/>
                </a:solidFill>
              </a:rPr>
              <a:t>BigTable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tx1"/>
                </a:solidFill>
              </a:rPr>
              <a:t>BlobStore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4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xmlns="" id="{11D18694-272B-4662-897A-9D5B420A6A96}"/>
              </a:ext>
            </a:extLst>
          </p:cNvPr>
          <p:cNvSpPr/>
          <p:nvPr/>
        </p:nvSpPr>
        <p:spPr>
          <a:xfrm rot="7971937">
            <a:off x="801688" y="4268788"/>
            <a:ext cx="1339850" cy="139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669" name="TextBox 34">
            <a:extLst>
              <a:ext uri="{FF2B5EF4-FFF2-40B4-BE49-F238E27FC236}">
                <a16:creationId xmlns:a16="http://schemas.microsoft.com/office/drawing/2014/main" xmlns="" id="{C431450C-0E4A-4F90-9BFB-3081783FE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50" y="2514600"/>
            <a:ext cx="1233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Bandwidth</a:t>
            </a:r>
          </a:p>
        </p:txBody>
      </p:sp>
      <p:sp>
        <p:nvSpPr>
          <p:cNvPr id="27670" name="TextBox 35">
            <a:extLst>
              <a:ext uri="{FF2B5EF4-FFF2-40B4-BE49-F238E27FC236}">
                <a16:creationId xmlns:a16="http://schemas.microsoft.com/office/drawing/2014/main" xmlns="" id="{FDAFC5C4-2311-4F9F-94AA-8E347AD5B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825" y="2838450"/>
            <a:ext cx="474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WS</a:t>
            </a:r>
          </a:p>
        </p:txBody>
      </p:sp>
      <p:pic>
        <p:nvPicPr>
          <p:cNvPr id="27671" name="Picture 7" descr="C:\Program Files\Microsoft Office\MEDIA\CAGCAT10\j0291984.wmf">
            <a:extLst>
              <a:ext uri="{FF2B5EF4-FFF2-40B4-BE49-F238E27FC236}">
                <a16:creationId xmlns:a16="http://schemas.microsoft.com/office/drawing/2014/main" xmlns="" id="{9018CFE1-CC1B-43EA-8B13-00C4A72A3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7600950" y="1143000"/>
            <a:ext cx="647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2" name="Picture 8" descr="C:\Program Files\Microsoft Office\MEDIA\CAGCAT10\j0240719.wmf">
            <a:extLst>
              <a:ext uri="{FF2B5EF4-FFF2-40B4-BE49-F238E27FC236}">
                <a16:creationId xmlns:a16="http://schemas.microsoft.com/office/drawing/2014/main" xmlns="" id="{A56B347B-3686-4FC6-88F0-C2B6A329E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1613" y="1536700"/>
            <a:ext cx="447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3" name="Picture 9" descr="C:\Program Files\Microsoft Office\MEDIA\CAGCAT10\j0292020.wmf">
            <a:extLst>
              <a:ext uri="{FF2B5EF4-FFF2-40B4-BE49-F238E27FC236}">
                <a16:creationId xmlns:a16="http://schemas.microsoft.com/office/drawing/2014/main" xmlns="" id="{45A76041-A728-4290-980F-A6BABDB43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109663"/>
            <a:ext cx="5334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4" name="Picture 10" descr="C:\Program Files\Microsoft Office\MEDIA\CAGCAT10\j0297551.wmf">
            <a:extLst>
              <a:ext uri="{FF2B5EF4-FFF2-40B4-BE49-F238E27FC236}">
                <a16:creationId xmlns:a16="http://schemas.microsoft.com/office/drawing/2014/main" xmlns="" id="{AB11D314-40E9-42B4-80D8-78E200EC6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17663"/>
            <a:ext cx="46672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5" name="Picture 11" descr="C:\Program Files\Microsoft Office\MEDIA\CAGCAT10\j0301252.wmf">
            <a:extLst>
              <a:ext uri="{FF2B5EF4-FFF2-40B4-BE49-F238E27FC236}">
                <a16:creationId xmlns:a16="http://schemas.microsoft.com/office/drawing/2014/main" xmlns="" id="{B9BC4085-CE8E-4F88-8446-8EC7F6561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9588" y="1044575"/>
            <a:ext cx="5937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6" name="Picture 12" descr="C:\Program Files\Microsoft Office\MEDIA\CAGCAT10\j0234687.gif">
            <a:extLst>
              <a:ext uri="{FF2B5EF4-FFF2-40B4-BE49-F238E27FC236}">
                <a16:creationId xmlns:a16="http://schemas.microsoft.com/office/drawing/2014/main" xmlns="" id="{F002D936-7E92-4748-8863-7C55DC71EE2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5038" y="2238375"/>
            <a:ext cx="6143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78C10C-9255-4A0D-A43D-9E717C66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Common Features of Cloud Providers</a:t>
            </a:r>
          </a:p>
        </p:txBody>
      </p:sp>
      <p:grpSp>
        <p:nvGrpSpPr>
          <p:cNvPr id="28675" name="Group 17">
            <a:extLst>
              <a:ext uri="{FF2B5EF4-FFF2-40B4-BE49-F238E27FC236}">
                <a16:creationId xmlns:a16="http://schemas.microsoft.com/office/drawing/2014/main" xmlns="" id="{085115E3-2302-44F3-836E-C41992AD0AAB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741488"/>
            <a:ext cx="4724400" cy="936625"/>
            <a:chOff x="1524000" y="2362200"/>
            <a:chExt cx="4724400" cy="9361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7F2EB900-EAB7-4CDD-93F0-F6E4254E1CAA}"/>
                </a:ext>
              </a:extLst>
            </p:cNvPr>
            <p:cNvSpPr/>
            <p:nvPr/>
          </p:nvSpPr>
          <p:spPr>
            <a:xfrm>
              <a:off x="1524000" y="2384414"/>
              <a:ext cx="1676400" cy="91395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Development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Environment: </a:t>
              </a:r>
              <a:r>
                <a:rPr lang="en-US" sz="1400" dirty="0">
                  <a:solidFill>
                    <a:schemeClr val="tx1"/>
                  </a:solidFill>
                </a:rPr>
                <a:t>IDE, SDK, Plugins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357F2E71-5103-4170-9FF0-029D8F69595A}"/>
                </a:ext>
              </a:extLst>
            </p:cNvPr>
            <p:cNvSpPr/>
            <p:nvPr/>
          </p:nvSpPr>
          <p:spPr>
            <a:xfrm>
              <a:off x="4419600" y="2362200"/>
              <a:ext cx="1828800" cy="913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Production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Environment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xmlns="" id="{93C057D1-0D32-4428-ADC2-0C9D50C34B49}"/>
                </a:ext>
              </a:extLst>
            </p:cNvPr>
            <p:cNvSpPr/>
            <p:nvPr/>
          </p:nvSpPr>
          <p:spPr>
            <a:xfrm>
              <a:off x="3200400" y="2666852"/>
              <a:ext cx="1219200" cy="1745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8676" name="Group 18">
            <a:extLst>
              <a:ext uri="{FF2B5EF4-FFF2-40B4-BE49-F238E27FC236}">
                <a16:creationId xmlns:a16="http://schemas.microsoft.com/office/drawing/2014/main" xmlns="" id="{CAC234B9-0853-4EF0-9F09-66C6980297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121025"/>
            <a:ext cx="6597650" cy="925513"/>
            <a:chOff x="1524000" y="3845705"/>
            <a:chExt cx="6597887" cy="925286"/>
          </a:xfrm>
        </p:grpSpPr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xmlns="" id="{3E972F9C-C213-4B00-86D7-B9CD515A85D7}"/>
                </a:ext>
              </a:extLst>
            </p:cNvPr>
            <p:cNvSpPr/>
            <p:nvPr/>
          </p:nvSpPr>
          <p:spPr>
            <a:xfrm>
              <a:off x="1524000" y="3856815"/>
              <a:ext cx="914433" cy="764987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Simple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C3A9054-150E-4CFC-AA74-845E22ABE124}"/>
                </a:ext>
              </a:extLst>
            </p:cNvPr>
            <p:cNvSpPr/>
            <p:nvPr/>
          </p:nvSpPr>
          <p:spPr>
            <a:xfrm>
              <a:off x="3200460" y="3856815"/>
              <a:ext cx="1219244" cy="91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Table Store &lt;key, value&gt;</a:t>
              </a:r>
            </a:p>
          </p:txBody>
        </p: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xmlns="" id="{56249C3C-8668-41F7-AD4E-E77B914D16BA}"/>
                </a:ext>
              </a:extLst>
            </p:cNvPr>
            <p:cNvSpPr/>
            <p:nvPr/>
          </p:nvSpPr>
          <p:spPr>
            <a:xfrm>
              <a:off x="5334137" y="3845705"/>
              <a:ext cx="914433" cy="776098"/>
            </a:xfrm>
            <a:prstGeom prst="flowChartMagneticDisk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Drives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xmlns="" id="{01AAA5C7-AE51-4CA0-9904-05D5B2D7E5C2}"/>
                </a:ext>
              </a:extLst>
            </p:cNvPr>
            <p:cNvSpPr/>
            <p:nvPr/>
          </p:nvSpPr>
          <p:spPr>
            <a:xfrm>
              <a:off x="1524000" y="3845705"/>
              <a:ext cx="4800772" cy="92528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685" name="TextBox 15">
              <a:extLst>
                <a:ext uri="{FF2B5EF4-FFF2-40B4-BE49-F238E27FC236}">
                  <a16:creationId xmlns:a16="http://schemas.microsoft.com/office/drawing/2014/main" xmlns="" id="{865AF137-7B4E-4D64-90A6-0F3F43E8F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4046738"/>
              <a:ext cx="17972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Accessible through </a:t>
              </a:r>
            </a:p>
            <a:p>
              <a:pPr eaLnBrk="1" hangingPunct="1"/>
              <a:r>
                <a:rPr lang="en-US" altLang="en-US" sz="1400" b="1"/>
                <a:t>Web services</a:t>
              </a: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xmlns="" id="{95BE9FC3-38BE-40A3-B94A-FFB34AC6E38A}"/>
              </a:ext>
            </a:extLst>
          </p:cNvPr>
          <p:cNvSpPr/>
          <p:nvPr/>
        </p:nvSpPr>
        <p:spPr>
          <a:xfrm>
            <a:off x="1524000" y="4533900"/>
            <a:ext cx="4724400" cy="990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Management Console and Monitoring tools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&amp; multi-level security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D24695-2E79-4A7C-86FB-96ADB8B696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299BC9-4B35-4B69-B290-9DDFCD55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CD24CC-D349-4E38-9C58-1B3D1A15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0001A9-7790-4392-8DC9-3A7281576E15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14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5282D0-0208-486E-B1B8-C6B902E6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Windows Azure</a:t>
            </a:r>
          </a:p>
        </p:txBody>
      </p:sp>
      <p:sp>
        <p:nvSpPr>
          <p:cNvPr id="29699" name="Content Placeholder 5">
            <a:extLst>
              <a:ext uri="{FF2B5EF4-FFF2-40B4-BE49-F238E27FC236}">
                <a16:creationId xmlns:a16="http://schemas.microsoft.com/office/drawing/2014/main" xmlns="" id="{2C986A36-5D30-48E8-A473-6BE5C549C9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Enterprise-level on-demand capacity builder</a:t>
            </a:r>
          </a:p>
          <a:p>
            <a:pPr eaLnBrk="1" hangingPunct="1"/>
            <a:r>
              <a:rPr lang="en-US" altLang="en-US"/>
              <a:t>Fabric of cycles and storage available on-request for a cost</a:t>
            </a:r>
          </a:p>
          <a:p>
            <a:pPr eaLnBrk="1" hangingPunct="1"/>
            <a:r>
              <a:rPr lang="en-US" altLang="en-US"/>
              <a:t>You have to use Azure API to work with the infrastructure offered by Microsoft</a:t>
            </a:r>
          </a:p>
          <a:p>
            <a:pPr eaLnBrk="1" hangingPunct="1"/>
            <a:r>
              <a:rPr lang="en-US" altLang="en-US"/>
              <a:t>Significant features: web role, worker role , blob storage, table and drive-storage</a:t>
            </a:r>
          </a:p>
        </p:txBody>
      </p:sp>
      <p:pic>
        <p:nvPicPr>
          <p:cNvPr id="29700" name="Picture 6" descr="azureflag768.png">
            <a:extLst>
              <a:ext uri="{FF2B5EF4-FFF2-40B4-BE49-F238E27FC236}">
                <a16:creationId xmlns:a16="http://schemas.microsoft.com/office/drawing/2014/main" xmlns="" id="{AD224953-40DA-4297-A0FE-6552A3A85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600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93E13C9-555F-433A-AD84-285102C39F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15AE978-0871-42F0-A742-97D0B403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B2851BE-F037-4631-95B8-C842734F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37190F-5EC4-46E9-945B-6486B5A24AC5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15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5A008C-A74F-42B4-A304-EAECD5D3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/>
              <a:t>Amazon EC2</a:t>
            </a:r>
          </a:p>
        </p:txBody>
      </p:sp>
      <p:sp>
        <p:nvSpPr>
          <p:cNvPr id="30723" name="Content Placeholder 5">
            <a:extLst>
              <a:ext uri="{FF2B5EF4-FFF2-40B4-BE49-F238E27FC236}">
                <a16:creationId xmlns:a16="http://schemas.microsoft.com/office/drawing/2014/main" xmlns="" id="{1FF6CDC6-7AB4-4FDB-9773-106CBD9434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Amazon EC2 is one large complex web service.</a:t>
            </a:r>
          </a:p>
          <a:p>
            <a:pPr eaLnBrk="1" hangingPunct="1"/>
            <a:r>
              <a:rPr lang="en-US" altLang="en-US"/>
              <a:t>EC2 provided an API for instantiating computing instances with any of the operating systems supported.</a:t>
            </a:r>
          </a:p>
          <a:p>
            <a:pPr eaLnBrk="1" hangingPunct="1"/>
            <a:r>
              <a:rPr lang="en-US" altLang="en-US"/>
              <a:t>It can facilitate computations through Amazon Machine Images (AMIs) for various other models.</a:t>
            </a:r>
          </a:p>
          <a:p>
            <a:pPr eaLnBrk="1" hangingPunct="1"/>
            <a:r>
              <a:rPr lang="en-US" altLang="en-US"/>
              <a:t>Signature features: S3, Cloud Management Console, MapReduce Cloud, Amazon Machine Image (AMI)</a:t>
            </a:r>
          </a:p>
          <a:p>
            <a:pPr eaLnBrk="1" hangingPunct="1"/>
            <a:r>
              <a:rPr lang="en-US" altLang="en-US"/>
              <a:t>Excellent distribution, load balancing, cloud monitoring tools</a:t>
            </a:r>
          </a:p>
        </p:txBody>
      </p:sp>
      <p:pic>
        <p:nvPicPr>
          <p:cNvPr id="30724" name="Picture 6" descr="amazon_aws_logo.jpg">
            <a:extLst>
              <a:ext uri="{FF2B5EF4-FFF2-40B4-BE49-F238E27FC236}">
                <a16:creationId xmlns:a16="http://schemas.microsoft.com/office/drawing/2014/main" xmlns="" id="{A511688D-5EE5-42C0-95D7-8F7227E58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5875" y="152400"/>
            <a:ext cx="24352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BB7ECD99-7AD3-4419-96E8-775ABEA59C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7854FEC2-1D8F-45FF-B3D5-C371E6A7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1DDE5AE-F4E8-4787-975E-6BBC1F54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1156FE-2B70-4A7C-8DC6-853801152E76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16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B67CD5-5D61-40AB-BA67-C58E3A51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Google App Engine </a:t>
            </a:r>
          </a:p>
        </p:txBody>
      </p:sp>
      <p:sp>
        <p:nvSpPr>
          <p:cNvPr id="31747" name="Content Placeholder 5">
            <a:extLst>
              <a:ext uri="{FF2B5EF4-FFF2-40B4-BE49-F238E27FC236}">
                <a16:creationId xmlns:a16="http://schemas.microsoft.com/office/drawing/2014/main" xmlns="" id="{DBC191CD-C75D-43A4-82AE-C22849CAAA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is more a web interface for a development environment that offers a one stop facility for design, development and deployment Java and Python-based applications in Java, Go and Python.</a:t>
            </a:r>
          </a:p>
          <a:p>
            <a:pPr eaLnBrk="1" hangingPunct="1"/>
            <a:r>
              <a:rPr lang="en-US" altLang="en-US"/>
              <a:t>Google offers the same reliability, availability and scalability at par with Google’s own applications </a:t>
            </a:r>
          </a:p>
          <a:p>
            <a:pPr eaLnBrk="1" hangingPunct="1"/>
            <a:r>
              <a:rPr lang="en-US" altLang="en-US"/>
              <a:t>Interface is software programming based</a:t>
            </a:r>
          </a:p>
          <a:p>
            <a:pPr eaLnBrk="1" hangingPunct="1"/>
            <a:r>
              <a:rPr lang="en-US" altLang="en-US"/>
              <a:t>Comprehensive programming platform irrespective of the size (small or large)</a:t>
            </a:r>
          </a:p>
          <a:p>
            <a:pPr eaLnBrk="1" hangingPunct="1"/>
            <a:r>
              <a:rPr lang="en-US" altLang="en-US"/>
              <a:t>Signature features: templates and appspot, excellent monitoring and management console</a:t>
            </a:r>
          </a:p>
        </p:txBody>
      </p:sp>
      <p:pic>
        <p:nvPicPr>
          <p:cNvPr id="31748" name="Picture 6" descr="google-app-engine.png">
            <a:extLst>
              <a:ext uri="{FF2B5EF4-FFF2-40B4-BE49-F238E27FC236}">
                <a16:creationId xmlns:a16="http://schemas.microsoft.com/office/drawing/2014/main" xmlns="" id="{B8A7E442-297C-4AD8-8544-6CD3CEE62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47927F-1413-4A87-ADEB-9EF1A818CF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57323AE-B9B0-48D9-99B5-012B76DE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6462FA7C-7250-4993-A04D-F7963AA3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E05932-4D08-4D7B-BE33-B8688D14D16D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17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16FB0-2022-448D-BCF0-D94AE089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1870DC-D9C4-42D0-BFD0-B9117BE83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Amazon AWS: EC2 &amp; S3 (among the many infrastructure services)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Linux machine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Windows machine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three-tier enterprise application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Google app Engine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Eclipse plug-in for GAE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 and deployment of an application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Windows Azure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Storage: blob store/container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 Visual Studio Azure development and production environment</a:t>
            </a:r>
          </a:p>
          <a:p>
            <a:pPr marL="457200" lvl="1" indent="0" eaLnBrk="1" fontAlgn="auto" hangingPunct="1">
              <a:spcAft>
                <a:spcPts val="0"/>
              </a:spcAft>
              <a:buFont typeface="Courier New" panose="02070309020205020404" pitchFamily="49" charset="0"/>
              <a:buNone/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Courier New" panose="02070309020205020404" pitchFamily="49" charset="0"/>
              <a:buNone/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AA573A7-1450-418B-B381-B7654F1D01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A2B5A57-35C7-477D-972B-E970C291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0F40766-63F7-40BE-AB30-7A9E063A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5CACAD-130C-4357-923E-E9E8C88B0544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18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98713FE-A5A0-4637-834B-52474EE2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4400"/>
              <a:t>Cloud Programming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9AA5BF8-4FC1-404F-8657-499E60996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D575C0-7711-4142-BAC7-A30CEF6FDA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904C7B-933F-42DC-B370-79C5D45F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877487-8C8E-467E-BD87-063EB677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621930-8212-4A7A-84E4-336840D6D3B2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19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BA4907-1583-49CF-9F7A-8B7BB5A0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Outline of the talk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xmlns="" id="{EAF6E724-6E6E-49BB-911C-FA859C9E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Introduction to </a:t>
            </a:r>
            <a:r>
              <a:rPr lang="en-US" altLang="en-US" b="1" i="1">
                <a:solidFill>
                  <a:schemeClr val="tx1"/>
                </a:solidFill>
              </a:rPr>
              <a:t>cloud context</a:t>
            </a:r>
          </a:p>
          <a:p>
            <a:pPr lvl="1" eaLnBrk="1" hangingPunct="1"/>
            <a:r>
              <a:rPr lang="en-US" altLang="en-US" b="1"/>
              <a:t>Technology context: multi-core, virtualization, 64-bit processors, parallel computing models, big-data storages…</a:t>
            </a:r>
          </a:p>
          <a:p>
            <a:pPr lvl="1" eaLnBrk="1" hangingPunct="1"/>
            <a:r>
              <a:rPr lang="en-US" altLang="en-US" b="1"/>
              <a:t>Cloud models: IaaS</a:t>
            </a:r>
            <a:r>
              <a:rPr lang="en-US" altLang="en-US" b="1" i="1"/>
              <a:t> (</a:t>
            </a:r>
            <a:r>
              <a:rPr lang="en-US" altLang="en-US" b="1"/>
              <a:t>Amazon AWS), PaaS (Microsoft Azure), SaaS (Google App Engine)</a:t>
            </a:r>
          </a:p>
          <a:p>
            <a:pPr eaLnBrk="1" hangingPunct="1"/>
            <a:r>
              <a:rPr lang="en-US" altLang="en-US" b="1"/>
              <a:t>Demonstration of </a:t>
            </a:r>
            <a:r>
              <a:rPr lang="en-US" altLang="en-US" b="1" i="1">
                <a:solidFill>
                  <a:schemeClr val="tx1"/>
                </a:solidFill>
              </a:rPr>
              <a:t>cloud capabilities</a:t>
            </a:r>
          </a:p>
          <a:p>
            <a:pPr lvl="1" eaLnBrk="1" hangingPunct="1"/>
            <a:r>
              <a:rPr lang="en-US" altLang="en-US" b="1"/>
              <a:t>Cloud models </a:t>
            </a:r>
          </a:p>
          <a:p>
            <a:pPr lvl="1" eaLnBrk="1" hangingPunct="1"/>
            <a:r>
              <a:rPr lang="en-US" altLang="en-US" b="1"/>
              <a:t>Data and Computing models: MapReduce</a:t>
            </a:r>
          </a:p>
          <a:p>
            <a:pPr lvl="1" eaLnBrk="1" hangingPunct="1"/>
            <a:r>
              <a:rPr lang="en-US" altLang="en-US" b="1"/>
              <a:t>Graph processing using amazon elastic mapreduce</a:t>
            </a:r>
          </a:p>
          <a:p>
            <a:pPr eaLnBrk="1" hangingPunct="1"/>
            <a:r>
              <a:rPr lang="en-US" altLang="en-US" b="1"/>
              <a:t>A </a:t>
            </a:r>
            <a:r>
              <a:rPr lang="en-US" altLang="en-US" b="1" i="1">
                <a:solidFill>
                  <a:schemeClr val="tx1"/>
                </a:solidFill>
              </a:rPr>
              <a:t>case-study</a:t>
            </a:r>
            <a:r>
              <a:rPr lang="en-US" altLang="en-US" b="1"/>
              <a:t> of real business application of the cloud</a:t>
            </a:r>
          </a:p>
          <a:p>
            <a:pPr eaLnBrk="1" hangingPunct="1"/>
            <a:r>
              <a:rPr lang="en-US" altLang="en-US" b="1"/>
              <a:t>Questions and Answers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xmlns="" id="{BB81CD3E-331D-4202-A999-320C85AF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accent1"/>
                </a:solidFill>
              </a:rPr>
              <a:t>The Context: Big-data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xmlns="" id="{E0D3D142-1C47-49BC-99D8-1AD6462450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839200" cy="4953000"/>
          </a:xfrm>
        </p:spPr>
        <p:txBody>
          <a:bodyPr/>
          <a:lstStyle/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Data mining huge amounts of data collected in a wide range of domains from astronomy to healthcare has become essential for planning and performance.</a:t>
            </a:r>
          </a:p>
          <a:p>
            <a:pPr eaLnBrk="1" hangingPunct="1"/>
            <a:r>
              <a:rPr lang="en-US" altLang="en-US" sz="2000"/>
              <a:t>We are in a knowledge economy.</a:t>
            </a:r>
          </a:p>
          <a:p>
            <a:pPr lvl="1" eaLnBrk="1" hangingPunct="1"/>
            <a:r>
              <a:rPr lang="en-US" altLang="en-US" sz="2000"/>
              <a:t>Data is an important asset to any organization</a:t>
            </a:r>
          </a:p>
          <a:p>
            <a:pPr lvl="1" eaLnBrk="1" hangingPunct="1"/>
            <a:r>
              <a:rPr lang="en-US" altLang="en-US" sz="2000"/>
              <a:t>Discovery of knowledge; Enabling discovery; annotation of data</a:t>
            </a:r>
          </a:p>
          <a:p>
            <a:pPr lvl="1" eaLnBrk="1" hangingPunct="1"/>
            <a:r>
              <a:rPr lang="en-US" altLang="en-US" sz="2000"/>
              <a:t>Complex computational models</a:t>
            </a:r>
          </a:p>
          <a:p>
            <a:pPr lvl="1" eaLnBrk="1" hangingPunct="1"/>
            <a:r>
              <a:rPr lang="en-US" altLang="en-US" sz="2000"/>
              <a:t>No single environment is good enough: need elastic, on-demand capacities</a:t>
            </a:r>
          </a:p>
          <a:p>
            <a:pPr eaLnBrk="1" hangingPunct="1"/>
            <a:r>
              <a:rPr lang="en-US" altLang="en-US" sz="2000"/>
              <a:t>We are looking at newer </a:t>
            </a:r>
          </a:p>
          <a:p>
            <a:pPr lvl="1" eaLnBrk="1" hangingPunct="1"/>
            <a:r>
              <a:rPr lang="en-US" altLang="en-US" sz="2000"/>
              <a:t>Programming models, and</a:t>
            </a:r>
          </a:p>
          <a:p>
            <a:pPr lvl="1" eaLnBrk="1" hangingPunct="1"/>
            <a:r>
              <a:rPr lang="en-US" altLang="en-US" sz="2000"/>
              <a:t>Supporting algorithms and data structures.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0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92CBDD-1B2D-49AC-92A3-6DCB40C57F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E5379A-1CC5-49BF-A7A0-0F573D2B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6EA362-FFBE-4BCF-91DE-0FCF47A9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BF0CD2-347A-4E73-BE7B-C3B0E2BF1B36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20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xmlns="" id="{26079498-27A4-42CC-97AD-64A56671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Google File System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xmlns="" id="{56C621B0-3FEE-48A5-B14F-3E64D7AFA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en-US"/>
              <a:t>Internet introduced a new challenge in the form web logs, web crawler’s data: large scale “peta scale”</a:t>
            </a:r>
          </a:p>
          <a:p>
            <a:pPr eaLnBrk="1" hangingPunct="1"/>
            <a:r>
              <a:rPr lang="en-US" altLang="en-US"/>
              <a:t>But observe that this type of data has an uniquely different characteristic than your transactional or the “customer order” data : “write once read many (WORM)” ;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Privacy protected healthcare and patient information;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Historical financial data;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Other historical data </a:t>
            </a:r>
          </a:p>
          <a:p>
            <a:pPr eaLnBrk="1" hangingPunct="1"/>
            <a:r>
              <a:rPr lang="en-US" altLang="en-US"/>
              <a:t>Google exploited this characteristics in its Google file system (GFS)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3505C9-27D0-4CC4-B225-2D400AC278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06479E-D3BE-4688-A500-A2F2F1DC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630D16-0239-4141-9787-90C58A88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7D04C7-1B9C-4D1F-856A-8E03EC29AC46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21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xmlns="" id="{6341EDB8-A480-44F2-B185-18688AC1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accent1"/>
                </a:solidFill>
              </a:rPr>
              <a:t>What is </a:t>
            </a:r>
            <a:r>
              <a:rPr lang="en-US" sz="3600" dirty="0" err="1">
                <a:solidFill>
                  <a:schemeClr val="accent1"/>
                </a:solidFill>
              </a:rPr>
              <a:t>Hadoop</a:t>
            </a:r>
            <a:r>
              <a:rPr lang="en-US" sz="36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xmlns="" id="{E32E493A-9306-4B02-B4AD-FED5F13BE7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504238" cy="4572000"/>
          </a:xfrm>
        </p:spPr>
        <p:txBody>
          <a:bodyPr/>
          <a:lstStyle/>
          <a:p>
            <a:pPr marL="273050" indent="-273050" eaLnBrk="1" hangingPunct="1">
              <a:buFont typeface="Wingdings 2" panose="05020102010507070707" pitchFamily="18" charset="2"/>
              <a:buChar char=""/>
            </a:pPr>
            <a:r>
              <a:rPr lang="en-US" altLang="en-US"/>
              <a:t>At Google MapReduce operation are run on a special file system called Google File System (GFS) that is highly optimized for this purpose.</a:t>
            </a:r>
          </a:p>
          <a:p>
            <a:pPr marL="273050" indent="-273050" eaLnBrk="1" hangingPunct="1">
              <a:buFont typeface="Wingdings 2" panose="05020102010507070707" pitchFamily="18" charset="2"/>
              <a:buChar char=""/>
            </a:pPr>
            <a:r>
              <a:rPr lang="en-US" altLang="en-US"/>
              <a:t>GFS is not open source.</a:t>
            </a:r>
          </a:p>
          <a:p>
            <a:pPr marL="273050" indent="-273050" eaLnBrk="1" hangingPunct="1">
              <a:buFont typeface="Wingdings 2" panose="05020102010507070707" pitchFamily="18" charset="2"/>
              <a:buChar char=""/>
            </a:pPr>
            <a:r>
              <a:rPr lang="en-US" altLang="en-US"/>
              <a:t>Doug Cutting and others at Yahoo! reverse engineered the GFS and called it Hadoop Distributed File System (HDFS).</a:t>
            </a:r>
          </a:p>
          <a:p>
            <a:pPr marL="273050" indent="-273050" eaLnBrk="1" hangingPunct="1">
              <a:buFont typeface="Wingdings 2" panose="05020102010507070707" pitchFamily="18" charset="2"/>
              <a:buChar char=""/>
            </a:pPr>
            <a:r>
              <a:rPr lang="en-US" altLang="en-US"/>
              <a:t>The software framework that supports </a:t>
            </a:r>
            <a:r>
              <a:rPr lang="en-US" altLang="en-US">
                <a:solidFill>
                  <a:schemeClr val="tx1"/>
                </a:solidFill>
              </a:rPr>
              <a:t>HDFS</a:t>
            </a:r>
            <a:r>
              <a:rPr lang="en-US" altLang="en-US"/>
              <a:t>, MapReduce and other related entities is called  the project Hadoop or simply Hadoop.</a:t>
            </a:r>
          </a:p>
          <a:p>
            <a:pPr marL="273050" indent="-273050" eaLnBrk="1" hangingPunct="1">
              <a:buFont typeface="Wingdings 2" panose="05020102010507070707" pitchFamily="18" charset="2"/>
              <a:buChar char=""/>
            </a:pPr>
            <a:r>
              <a:rPr lang="en-US" altLang="en-US"/>
              <a:t>This is open source and distributed by Apache.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EBFA359-FE1C-47CE-A44F-F2E5D0A21F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C8072FD-8519-4636-AAEC-BCE839AB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53D93E2-915E-4F5F-8B79-EB1FEEC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379DD2-A129-4997-A7C6-8ECE055A90EA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22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5">
            <a:extLst>
              <a:ext uri="{FF2B5EF4-FFF2-40B4-BE49-F238E27FC236}">
                <a16:creationId xmlns:a16="http://schemas.microsoft.com/office/drawing/2014/main" xmlns="" id="{D2A09DDB-47C6-423B-BA3D-FC52DDBD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HDFS Architecture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4214F2F7-6FFD-427F-B051-D519B900C84B}"/>
              </a:ext>
            </a:extLst>
          </p:cNvPr>
          <p:cNvSpPr/>
          <p:nvPr/>
        </p:nvSpPr>
        <p:spPr>
          <a:xfrm>
            <a:off x="3276600" y="1447800"/>
            <a:ext cx="1828800" cy="76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Namenode</a:t>
            </a:r>
          </a:p>
        </p:txBody>
      </p:sp>
      <p:grpSp>
        <p:nvGrpSpPr>
          <p:cNvPr id="38916" name="Group 32">
            <a:extLst>
              <a:ext uri="{FF2B5EF4-FFF2-40B4-BE49-F238E27FC236}">
                <a16:creationId xmlns:a16="http://schemas.microsoft.com/office/drawing/2014/main" xmlns="" id="{D2537778-700C-448C-BF3C-AA87E12F9AA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429000"/>
            <a:ext cx="4572000" cy="1219200"/>
            <a:chOff x="457200" y="3352800"/>
            <a:chExt cx="4572000" cy="1219200"/>
          </a:xfrm>
        </p:grpSpPr>
        <p:grpSp>
          <p:nvGrpSpPr>
            <p:cNvPr id="38953" name="Group 11">
              <a:extLst>
                <a:ext uri="{FF2B5EF4-FFF2-40B4-BE49-F238E27FC236}">
                  <a16:creationId xmlns:a16="http://schemas.microsoft.com/office/drawing/2014/main" xmlns="" id="{48D233E6-0919-4A44-B904-10F1C9C25B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" y="3352800"/>
              <a:ext cx="1371600" cy="1219200"/>
              <a:chOff x="762000" y="3200400"/>
              <a:chExt cx="1676400" cy="14478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1C2BDCC5-99A3-440F-8A6A-EC4ED0166901}"/>
                  </a:ext>
                </a:extLst>
              </p:cNvPr>
              <p:cNvSpPr/>
              <p:nvPr/>
            </p:nvSpPr>
            <p:spPr>
              <a:xfrm>
                <a:off x="762000" y="3200400"/>
                <a:ext cx="1676400" cy="14478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CB576B7B-D8C9-44CC-AE45-3D0D263AAD15}"/>
                  </a:ext>
                </a:extLst>
              </p:cNvPr>
              <p:cNvSpPr/>
              <p:nvPr/>
            </p:nvSpPr>
            <p:spPr>
              <a:xfrm>
                <a:off x="1066624" y="3428505"/>
                <a:ext cx="304623" cy="30539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BBA6EF70-FD55-450E-B9DA-B15D4B745D7F}"/>
                  </a:ext>
                </a:extLst>
              </p:cNvPr>
              <p:cNvSpPr/>
              <p:nvPr/>
            </p:nvSpPr>
            <p:spPr>
              <a:xfrm>
                <a:off x="1066624" y="3886597"/>
                <a:ext cx="304623" cy="30351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523810F5-82CA-43E4-A9D5-E78DDD1FA403}"/>
                  </a:ext>
                </a:extLst>
              </p:cNvPr>
              <p:cNvSpPr/>
              <p:nvPr/>
            </p:nvSpPr>
            <p:spPr>
              <a:xfrm>
                <a:off x="1904824" y="3581202"/>
                <a:ext cx="304623" cy="30539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38954" name="Group 22">
              <a:extLst>
                <a:ext uri="{FF2B5EF4-FFF2-40B4-BE49-F238E27FC236}">
                  <a16:creationId xmlns:a16="http://schemas.microsoft.com/office/drawing/2014/main" xmlns="" id="{2F1377E9-77CB-4FDA-BD6E-06B4BC240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600" y="3352800"/>
              <a:ext cx="1371600" cy="1219200"/>
              <a:chOff x="2362200" y="3352800"/>
              <a:chExt cx="1371600" cy="12192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1EEDF89F-17D6-475F-8C59-232F1262ED7F}"/>
                  </a:ext>
                </a:extLst>
              </p:cNvPr>
              <p:cNvSpPr/>
              <p:nvPr/>
            </p:nvSpPr>
            <p:spPr>
              <a:xfrm>
                <a:off x="2362200" y="3352800"/>
                <a:ext cx="1371600" cy="12192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CA231B8E-EAEE-4276-A82B-C296B031A3AD}"/>
                  </a:ext>
                </a:extLst>
              </p:cNvPr>
              <p:cNvSpPr/>
              <p:nvPr/>
            </p:nvSpPr>
            <p:spPr>
              <a:xfrm>
                <a:off x="2667000" y="3581400"/>
                <a:ext cx="304800" cy="3048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798AA9F0-E1B7-42B5-AA15-9AC605354F70}"/>
                  </a:ext>
                </a:extLst>
              </p:cNvPr>
              <p:cNvSpPr/>
              <p:nvPr/>
            </p:nvSpPr>
            <p:spPr>
              <a:xfrm>
                <a:off x="2667000" y="4038600"/>
                <a:ext cx="304800" cy="3048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38955" name="Group 23">
              <a:extLst>
                <a:ext uri="{FF2B5EF4-FFF2-40B4-BE49-F238E27FC236}">
                  <a16:creationId xmlns:a16="http://schemas.microsoft.com/office/drawing/2014/main" xmlns="" id="{8D85F3C2-4612-48A1-BA87-BA4DA344D4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3800" y="3352800"/>
              <a:ext cx="1295400" cy="1219200"/>
              <a:chOff x="4114800" y="3352800"/>
              <a:chExt cx="1295400" cy="1143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EDAC33EC-1504-428E-887D-22293EF999E6}"/>
                  </a:ext>
                </a:extLst>
              </p:cNvPr>
              <p:cNvSpPr/>
              <p:nvPr/>
            </p:nvSpPr>
            <p:spPr>
              <a:xfrm>
                <a:off x="4114800" y="3352800"/>
                <a:ext cx="1295400" cy="1143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B8179E49-8349-4451-A901-9546BB56F7C5}"/>
                  </a:ext>
                </a:extLst>
              </p:cNvPr>
              <p:cNvSpPr/>
              <p:nvPr/>
            </p:nvSpPr>
            <p:spPr>
              <a:xfrm>
                <a:off x="4572000" y="3581995"/>
                <a:ext cx="304800" cy="3036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FBF00D70-5BC3-475A-9214-0507EE4B21B4}"/>
                  </a:ext>
                </a:extLst>
              </p:cNvPr>
              <p:cNvSpPr/>
              <p:nvPr/>
            </p:nvSpPr>
            <p:spPr>
              <a:xfrm>
                <a:off x="4953000" y="4038898"/>
                <a:ext cx="304800" cy="30509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38917" name="Group 24">
            <a:extLst>
              <a:ext uri="{FF2B5EF4-FFF2-40B4-BE49-F238E27FC236}">
                <a16:creationId xmlns:a16="http://schemas.microsoft.com/office/drawing/2014/main" xmlns="" id="{7BC2C53C-F535-4B17-8271-5BBA8D1744D6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352800"/>
            <a:ext cx="1371600" cy="1219200"/>
            <a:chOff x="2362200" y="3352800"/>
            <a:chExt cx="1371600" cy="1219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763809C9-69CA-4370-BAA3-E328737BD592}"/>
                </a:ext>
              </a:extLst>
            </p:cNvPr>
            <p:cNvSpPr/>
            <p:nvPr/>
          </p:nvSpPr>
          <p:spPr>
            <a:xfrm>
              <a:off x="2362200" y="3352800"/>
              <a:ext cx="1371600" cy="12192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D829BC-6000-4394-97F3-20A008069272}"/>
                </a:ext>
              </a:extLst>
            </p:cNvPr>
            <p:cNvSpPr/>
            <p:nvPr/>
          </p:nvSpPr>
          <p:spPr>
            <a:xfrm>
              <a:off x="2667000" y="3581400"/>
              <a:ext cx="304800" cy="304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F096DDBE-5337-4D48-9309-3C61FC42AF4A}"/>
                </a:ext>
              </a:extLst>
            </p:cNvPr>
            <p:cNvSpPr/>
            <p:nvPr/>
          </p:nvSpPr>
          <p:spPr>
            <a:xfrm>
              <a:off x="2667000" y="4038600"/>
              <a:ext cx="304800" cy="304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40810E5-0925-418E-BD91-D3B5CD7ECA0D}"/>
              </a:ext>
            </a:extLst>
          </p:cNvPr>
          <p:cNvSpPr/>
          <p:nvPr/>
        </p:nvSpPr>
        <p:spPr>
          <a:xfrm>
            <a:off x="7543800" y="3352800"/>
            <a:ext cx="1371600" cy="1219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4337531-38DC-4810-A8C6-A8B67B3E04BC}"/>
              </a:ext>
            </a:extLst>
          </p:cNvPr>
          <p:cNvSpPr/>
          <p:nvPr/>
        </p:nvSpPr>
        <p:spPr>
          <a:xfrm>
            <a:off x="7848600" y="35814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735F0E0-9A1B-4DD4-A2C0-00400E0F5932}"/>
              </a:ext>
            </a:extLst>
          </p:cNvPr>
          <p:cNvSpPr/>
          <p:nvPr/>
        </p:nvSpPr>
        <p:spPr>
          <a:xfrm>
            <a:off x="7620000" y="38862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008B82E5-0AD0-448D-8918-371FDAC52985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 flipV="1">
            <a:off x="4191000" y="3733800"/>
            <a:ext cx="2057400" cy="101600"/>
          </a:xfrm>
          <a:prstGeom prst="straightConnector1">
            <a:avLst/>
          </a:prstGeom>
          <a:ln w="25400" cmpd="sng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2" name="TextBox 35">
            <a:extLst>
              <a:ext uri="{FF2B5EF4-FFF2-40B4-BE49-F238E27FC236}">
                <a16:creationId xmlns:a16="http://schemas.microsoft.com/office/drawing/2014/main" xmlns="" id="{AED3C809-9437-4529-B59C-B4A41C950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733800"/>
            <a:ext cx="917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Georgia" panose="02040502050405020303" pitchFamily="18" charset="0"/>
              </a:rPr>
              <a:t>replication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xmlns="" id="{59F33C1E-02BA-4DB0-9170-5710C5D67737}"/>
              </a:ext>
            </a:extLst>
          </p:cNvPr>
          <p:cNvSpPr/>
          <p:nvPr/>
        </p:nvSpPr>
        <p:spPr>
          <a:xfrm rot="5400000">
            <a:off x="2286000" y="2743200"/>
            <a:ext cx="381000" cy="44958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xmlns="" id="{93546258-CB99-4C17-839D-2A54D521394D}"/>
              </a:ext>
            </a:extLst>
          </p:cNvPr>
          <p:cNvSpPr/>
          <p:nvPr/>
        </p:nvSpPr>
        <p:spPr>
          <a:xfrm rot="5400000">
            <a:off x="7277100" y="3467100"/>
            <a:ext cx="304800" cy="29718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925" name="TextBox 41">
            <a:extLst>
              <a:ext uri="{FF2B5EF4-FFF2-40B4-BE49-F238E27FC236}">
                <a16:creationId xmlns:a16="http://schemas.microsoft.com/office/drawing/2014/main" xmlns="" id="{50D1EB41-9931-429E-8599-9383E8832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181600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Rack1</a:t>
            </a:r>
          </a:p>
        </p:txBody>
      </p:sp>
      <p:sp>
        <p:nvSpPr>
          <p:cNvPr id="38926" name="TextBox 42">
            <a:extLst>
              <a:ext uri="{FF2B5EF4-FFF2-40B4-BE49-F238E27FC236}">
                <a16:creationId xmlns:a16="http://schemas.microsoft.com/office/drawing/2014/main" xmlns="" id="{A33BD760-1A0E-4CB6-832A-55E1901F6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105400"/>
            <a:ext cx="81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Rack2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B351A0CF-7318-41F4-9AA1-49EE9B9239CD}"/>
              </a:ext>
            </a:extLst>
          </p:cNvPr>
          <p:cNvSpPr/>
          <p:nvPr/>
        </p:nvSpPr>
        <p:spPr>
          <a:xfrm>
            <a:off x="4267200" y="5486400"/>
            <a:ext cx="1371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A445C55B-5E53-4F85-915E-45AC7B53B4BE}"/>
              </a:ext>
            </a:extLst>
          </p:cNvPr>
          <p:cNvCxnSpPr>
            <a:stCxn id="44" idx="1"/>
            <a:endCxn id="22" idx="2"/>
          </p:cNvCxnSpPr>
          <p:nvPr/>
        </p:nvCxnSpPr>
        <p:spPr>
          <a:xfrm rot="16200000" flipV="1">
            <a:off x="3899694" y="5006181"/>
            <a:ext cx="1089025" cy="49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255FF4F4-99C4-46B1-AE23-ABBC262FA83F}"/>
              </a:ext>
            </a:extLst>
          </p:cNvPr>
          <p:cNvCxnSpPr>
            <a:stCxn id="44" idx="7"/>
            <a:endCxn id="28" idx="1"/>
          </p:cNvCxnSpPr>
          <p:nvPr/>
        </p:nvCxnSpPr>
        <p:spPr>
          <a:xfrm rot="5400000" flipH="1" flipV="1">
            <a:off x="5150644" y="4477544"/>
            <a:ext cx="1384300" cy="81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CEAB223-0AE0-4C49-8A85-CCFE40B31FCF}"/>
              </a:ext>
            </a:extLst>
          </p:cNvPr>
          <p:cNvSpPr/>
          <p:nvPr/>
        </p:nvSpPr>
        <p:spPr>
          <a:xfrm>
            <a:off x="8001000" y="37338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40DAA84-D95C-4120-803A-C4A69EE3249C}"/>
              </a:ext>
            </a:extLst>
          </p:cNvPr>
          <p:cNvSpPr/>
          <p:nvPr/>
        </p:nvSpPr>
        <p:spPr>
          <a:xfrm>
            <a:off x="8458200" y="39624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8103AB48-5693-416A-985F-AB40B1AC6AEA}"/>
              </a:ext>
            </a:extLst>
          </p:cNvPr>
          <p:cNvSpPr/>
          <p:nvPr/>
        </p:nvSpPr>
        <p:spPr>
          <a:xfrm>
            <a:off x="8229600" y="34290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933" name="TextBox 51">
            <a:extLst>
              <a:ext uri="{FF2B5EF4-FFF2-40B4-BE49-F238E27FC236}">
                <a16:creationId xmlns:a16="http://schemas.microsoft.com/office/drawing/2014/main" xmlns="" id="{632645A2-C604-4749-86E5-D18090143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191000"/>
            <a:ext cx="852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Blocks</a:t>
            </a:r>
          </a:p>
        </p:txBody>
      </p:sp>
      <p:sp>
        <p:nvSpPr>
          <p:cNvPr id="38934" name="TextBox 52">
            <a:extLst>
              <a:ext uri="{FF2B5EF4-FFF2-40B4-BE49-F238E27FC236}">
                <a16:creationId xmlns:a16="http://schemas.microsoft.com/office/drawing/2014/main" xmlns="" id="{8A428A68-B5AC-41BB-953A-3FDE4A2E4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971800"/>
            <a:ext cx="1277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Datanodes</a:t>
            </a:r>
          </a:p>
        </p:txBody>
      </p:sp>
      <p:sp>
        <p:nvSpPr>
          <p:cNvPr id="38935" name="TextBox 53">
            <a:extLst>
              <a:ext uri="{FF2B5EF4-FFF2-40B4-BE49-F238E27FC236}">
                <a16:creationId xmlns:a16="http://schemas.microsoft.com/office/drawing/2014/main" xmlns="" id="{4B94F8BE-B4D0-42AB-B49B-DB790B152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895600"/>
            <a:ext cx="1277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Datanodes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1837B743-2606-4798-B3E9-E6FE23ABC3AB}"/>
              </a:ext>
            </a:extLst>
          </p:cNvPr>
          <p:cNvSpPr/>
          <p:nvPr/>
        </p:nvSpPr>
        <p:spPr>
          <a:xfrm>
            <a:off x="381000" y="2133600"/>
            <a:ext cx="1371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E31C7D99-82D3-4DEA-8E7A-F3807DA5D895}"/>
              </a:ext>
            </a:extLst>
          </p:cNvPr>
          <p:cNvCxnSpPr>
            <a:stCxn id="9" idx="0"/>
            <a:endCxn id="55" idx="4"/>
          </p:cNvCxnSpPr>
          <p:nvPr/>
        </p:nvCxnSpPr>
        <p:spPr>
          <a:xfrm rot="5400000" flipH="1" flipV="1">
            <a:off x="357981" y="2912269"/>
            <a:ext cx="877888" cy="539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8" name="TextBox 57">
            <a:extLst>
              <a:ext uri="{FF2B5EF4-FFF2-40B4-BE49-F238E27FC236}">
                <a16:creationId xmlns:a16="http://schemas.microsoft.com/office/drawing/2014/main" xmlns="" id="{0D7A9112-A60F-47F2-8AC4-50B835ABD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181600"/>
            <a:ext cx="763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Write</a:t>
            </a:r>
          </a:p>
        </p:txBody>
      </p:sp>
      <p:sp>
        <p:nvSpPr>
          <p:cNvPr id="38939" name="TextBox 58">
            <a:extLst>
              <a:ext uri="{FF2B5EF4-FFF2-40B4-BE49-F238E27FC236}">
                <a16:creationId xmlns:a16="http://schemas.microsoft.com/office/drawing/2014/main" xmlns="" id="{DE2DCA51-F2C6-4663-ADEA-3FB3BEDAA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95600"/>
            <a:ext cx="709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Read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85776EF9-3639-4438-9406-46E704C371D3}"/>
              </a:ext>
            </a:extLst>
          </p:cNvPr>
          <p:cNvCxnSpPr>
            <a:stCxn id="55" idx="7"/>
            <a:endCxn id="7" idx="1"/>
          </p:cNvCxnSpPr>
          <p:nvPr/>
        </p:nvCxnSpPr>
        <p:spPr>
          <a:xfrm rot="5400000" flipH="1" flipV="1">
            <a:off x="2216944" y="1162844"/>
            <a:ext cx="393700" cy="17256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41" name="TextBox 61">
            <a:extLst>
              <a:ext uri="{FF2B5EF4-FFF2-40B4-BE49-F238E27FC236}">
                <a16:creationId xmlns:a16="http://schemas.microsoft.com/office/drawing/2014/main" xmlns="" id="{21F30679-7E29-48E1-A7C2-C312BE642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676400"/>
            <a:ext cx="1568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Metadata ops</a:t>
            </a:r>
          </a:p>
        </p:txBody>
      </p:sp>
      <p:sp>
        <p:nvSpPr>
          <p:cNvPr id="65" name="Folded Corner 64">
            <a:extLst>
              <a:ext uri="{FF2B5EF4-FFF2-40B4-BE49-F238E27FC236}">
                <a16:creationId xmlns:a16="http://schemas.microsoft.com/office/drawing/2014/main" xmlns="" id="{E737C201-F7D6-4838-A4A9-2714BBF53B1A}"/>
              </a:ext>
            </a:extLst>
          </p:cNvPr>
          <p:cNvSpPr/>
          <p:nvPr/>
        </p:nvSpPr>
        <p:spPr>
          <a:xfrm>
            <a:off x="5410200" y="1295400"/>
            <a:ext cx="2667000" cy="6858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943" name="TextBox 65">
            <a:extLst>
              <a:ext uri="{FF2B5EF4-FFF2-40B4-BE49-F238E27FC236}">
                <a16:creationId xmlns:a16="http://schemas.microsoft.com/office/drawing/2014/main" xmlns="" id="{F69F86FD-4AD3-4128-ADAB-C82D3F62D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47800"/>
            <a:ext cx="2344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Georgia" panose="02040502050405020303" pitchFamily="18" charset="0"/>
              </a:rPr>
              <a:t>Metadata(Name, replicas..)</a:t>
            </a:r>
          </a:p>
          <a:p>
            <a:pPr eaLnBrk="1" hangingPunct="1"/>
            <a:r>
              <a:rPr lang="en-US" altLang="en-US" sz="1400">
                <a:latin typeface="Georgia" panose="02040502050405020303" pitchFamily="18" charset="0"/>
              </a:rPr>
              <a:t>(/home/foo/data,6. ..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52C7DC95-ECDC-495F-B652-D676B4D495F6}"/>
              </a:ext>
            </a:extLst>
          </p:cNvPr>
          <p:cNvCxnSpPr>
            <a:stCxn id="7" idx="3"/>
            <a:endCxn id="65" idx="1"/>
          </p:cNvCxnSpPr>
          <p:nvPr/>
        </p:nvCxnSpPr>
        <p:spPr>
          <a:xfrm flipV="1">
            <a:off x="5105400" y="1638300"/>
            <a:ext cx="304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13C01150-513D-49C2-ACB1-C5926D843C5E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4572000" y="1828800"/>
            <a:ext cx="11430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46" name="TextBox 70">
            <a:extLst>
              <a:ext uri="{FF2B5EF4-FFF2-40B4-BE49-F238E27FC236}">
                <a16:creationId xmlns:a16="http://schemas.microsoft.com/office/drawing/2014/main" xmlns="" id="{C39C99D6-2D57-4BAF-9C4B-96B4FB81E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590800"/>
            <a:ext cx="1165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Block ops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403B78-F628-44C5-A61A-BC1DA36E17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C37DCF-5B7B-46D9-A7F2-05EEF3BE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6B12EA14-D886-47EE-B1C7-BECA2EC6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A76000-CBDC-4E9C-B2B0-55FFC774EBF4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23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xmlns="" id="{8DA37D25-2ED9-4E05-8F9B-75078A4ABDB2}"/>
              </a:ext>
            </a:extLst>
          </p:cNvPr>
          <p:cNvSpPr/>
          <p:nvPr/>
        </p:nvSpPr>
        <p:spPr>
          <a:xfrm>
            <a:off x="2590800" y="1447800"/>
            <a:ext cx="6400800" cy="3886200"/>
          </a:xfrm>
          <a:prstGeom prst="roundRect">
            <a:avLst/>
          </a:prstGeom>
          <a:solidFill>
            <a:srgbClr val="FDE3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795" name="Title 1">
            <a:extLst>
              <a:ext uri="{FF2B5EF4-FFF2-40B4-BE49-F238E27FC236}">
                <a16:creationId xmlns:a16="http://schemas.microsoft.com/office/drawing/2014/main" xmlns="" id="{0AD7DA9E-A907-4822-9A10-4FCCDD03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err="1"/>
              <a:t>Hadoop</a:t>
            </a:r>
            <a:r>
              <a:rPr lang="en-US" sz="4400" dirty="0"/>
              <a:t> Distributed File System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E7BDFA94-895A-4662-AE31-D13E5042F0C0}"/>
              </a:ext>
            </a:extLst>
          </p:cNvPr>
          <p:cNvSpPr/>
          <p:nvPr/>
        </p:nvSpPr>
        <p:spPr>
          <a:xfrm>
            <a:off x="304800" y="2895600"/>
            <a:ext cx="1524000" cy="533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xmlns="" id="{E14C4FC1-A90E-4FBD-98CA-E0DACD098C5E}"/>
              </a:ext>
            </a:extLst>
          </p:cNvPr>
          <p:cNvSpPr/>
          <p:nvPr/>
        </p:nvSpPr>
        <p:spPr>
          <a:xfrm>
            <a:off x="457200" y="3962400"/>
            <a:ext cx="1219200" cy="685800"/>
          </a:xfrm>
          <a:prstGeom prst="can">
            <a:avLst/>
          </a:prstGeom>
          <a:solidFill>
            <a:srgbClr val="FFF0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Local file system</a:t>
            </a:r>
          </a:p>
        </p:txBody>
      </p:sp>
      <p:sp>
        <p:nvSpPr>
          <p:cNvPr id="39942" name="server">
            <a:extLst>
              <a:ext uri="{FF2B5EF4-FFF2-40B4-BE49-F238E27FC236}">
                <a16:creationId xmlns:a16="http://schemas.microsoft.com/office/drawing/2014/main" xmlns="" id="{BCC29944-421E-43A4-97A3-02192F1D172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667000" y="3352800"/>
            <a:ext cx="19050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server">
            <a:extLst>
              <a:ext uri="{FF2B5EF4-FFF2-40B4-BE49-F238E27FC236}">
                <a16:creationId xmlns:a16="http://schemas.microsoft.com/office/drawing/2014/main" xmlns="" id="{D065F57F-78A3-472F-B90F-BF3348508F47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257800" y="1600200"/>
            <a:ext cx="762000" cy="12128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20425A85-E823-4C76-A4B0-5D20E911B7E9}"/>
              </a:ext>
            </a:extLst>
          </p:cNvPr>
          <p:cNvCxnSpPr>
            <a:stCxn id="6" idx="1"/>
            <a:endCxn id="5" idx="2"/>
          </p:cNvCxnSpPr>
          <p:nvPr/>
        </p:nvCxnSpPr>
        <p:spPr>
          <a:xfrm rot="5400000" flipH="1" flipV="1">
            <a:off x="800101" y="3695700"/>
            <a:ext cx="5334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A4F26515-A838-4276-9637-091A8E94C26C}"/>
              </a:ext>
            </a:extLst>
          </p:cNvPr>
          <p:cNvCxnSpPr>
            <a:stCxn id="5" idx="3"/>
            <a:endCxn id="39943" idx="7"/>
          </p:cNvCxnSpPr>
          <p:nvPr/>
        </p:nvCxnSpPr>
        <p:spPr>
          <a:xfrm flipV="1">
            <a:off x="1828800" y="2206625"/>
            <a:ext cx="3429000" cy="955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6" name="TextBox 21">
            <a:extLst>
              <a:ext uri="{FF2B5EF4-FFF2-40B4-BE49-F238E27FC236}">
                <a16:creationId xmlns:a16="http://schemas.microsoft.com/office/drawing/2014/main" xmlns="" id="{E06C9432-DBB6-4E83-A10C-BA704FB62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600200"/>
            <a:ext cx="1465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Master node</a:t>
            </a:r>
          </a:p>
        </p:txBody>
      </p:sp>
      <p:sp>
        <p:nvSpPr>
          <p:cNvPr id="39947" name="TextBox 22">
            <a:extLst>
              <a:ext uri="{FF2B5EF4-FFF2-40B4-BE49-F238E27FC236}">
                <a16:creationId xmlns:a16="http://schemas.microsoft.com/office/drawing/2014/main" xmlns="" id="{3ABA4D12-B692-4E8D-92FF-5AEE7C6BD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953000"/>
            <a:ext cx="1495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Name Nodes</a:t>
            </a:r>
          </a:p>
        </p:txBody>
      </p:sp>
      <p:sp>
        <p:nvSpPr>
          <p:cNvPr id="39948" name="server">
            <a:extLst>
              <a:ext uri="{FF2B5EF4-FFF2-40B4-BE49-F238E27FC236}">
                <a16:creationId xmlns:a16="http://schemas.microsoft.com/office/drawing/2014/main" xmlns="" id="{A85FE992-86ED-47E6-B3D7-73A22705D5A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667000" y="3733800"/>
            <a:ext cx="19050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server">
            <a:extLst>
              <a:ext uri="{FF2B5EF4-FFF2-40B4-BE49-F238E27FC236}">
                <a16:creationId xmlns:a16="http://schemas.microsoft.com/office/drawing/2014/main" xmlns="" id="{FBF434C5-6063-412B-8DA2-8BBEC60E1DD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667000" y="4114800"/>
            <a:ext cx="19050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server">
            <a:extLst>
              <a:ext uri="{FF2B5EF4-FFF2-40B4-BE49-F238E27FC236}">
                <a16:creationId xmlns:a16="http://schemas.microsoft.com/office/drawing/2014/main" xmlns="" id="{856E137C-CA44-4E57-98A3-F3D979B0D2A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667000" y="4495800"/>
            <a:ext cx="19050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server">
            <a:extLst>
              <a:ext uri="{FF2B5EF4-FFF2-40B4-BE49-F238E27FC236}">
                <a16:creationId xmlns:a16="http://schemas.microsoft.com/office/drawing/2014/main" xmlns="" id="{ED9C83DE-5476-472A-9BCC-6F0D40722410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876800" y="3352800"/>
            <a:ext cx="19050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server">
            <a:extLst>
              <a:ext uri="{FF2B5EF4-FFF2-40B4-BE49-F238E27FC236}">
                <a16:creationId xmlns:a16="http://schemas.microsoft.com/office/drawing/2014/main" xmlns="" id="{D0EA1261-CE1F-4246-9955-0F8B57F7E0E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876800" y="3733800"/>
            <a:ext cx="19050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server">
            <a:extLst>
              <a:ext uri="{FF2B5EF4-FFF2-40B4-BE49-F238E27FC236}">
                <a16:creationId xmlns:a16="http://schemas.microsoft.com/office/drawing/2014/main" xmlns="" id="{933AEE85-19BE-4841-AF92-6BFDD8F54E1B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876800" y="4114800"/>
            <a:ext cx="19050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4" name="server">
            <a:extLst>
              <a:ext uri="{FF2B5EF4-FFF2-40B4-BE49-F238E27FC236}">
                <a16:creationId xmlns:a16="http://schemas.microsoft.com/office/drawing/2014/main" xmlns="" id="{D023E23C-608D-404B-B25D-01E089BF27C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876800" y="4495800"/>
            <a:ext cx="19050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server">
            <a:extLst>
              <a:ext uri="{FF2B5EF4-FFF2-40B4-BE49-F238E27FC236}">
                <a16:creationId xmlns:a16="http://schemas.microsoft.com/office/drawing/2014/main" xmlns="" id="{B31DE986-5D55-4462-AEED-65CBD6A13AB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010400" y="3352800"/>
            <a:ext cx="19050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server">
            <a:extLst>
              <a:ext uri="{FF2B5EF4-FFF2-40B4-BE49-F238E27FC236}">
                <a16:creationId xmlns:a16="http://schemas.microsoft.com/office/drawing/2014/main" xmlns="" id="{2757889D-E4F7-49B9-AFE6-DADD2AF4221E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010400" y="3733800"/>
            <a:ext cx="19050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7" name="server">
            <a:extLst>
              <a:ext uri="{FF2B5EF4-FFF2-40B4-BE49-F238E27FC236}">
                <a16:creationId xmlns:a16="http://schemas.microsoft.com/office/drawing/2014/main" xmlns="" id="{34461629-1E8B-4F43-9444-CCF74806A11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010400" y="4114800"/>
            <a:ext cx="19050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server">
            <a:extLst>
              <a:ext uri="{FF2B5EF4-FFF2-40B4-BE49-F238E27FC236}">
                <a16:creationId xmlns:a16="http://schemas.microsoft.com/office/drawing/2014/main" xmlns="" id="{DE11A676-5D45-4D29-A2E7-7DE83FA58E0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010400" y="4495800"/>
            <a:ext cx="19050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BACFCF75-4614-49C0-85BB-0D1E69DE78A6}"/>
              </a:ext>
            </a:extLst>
          </p:cNvPr>
          <p:cNvCxnSpPr>
            <a:stCxn id="39942" idx="1"/>
            <a:endCxn id="39943" idx="5"/>
          </p:cNvCxnSpPr>
          <p:nvPr/>
        </p:nvCxnSpPr>
        <p:spPr>
          <a:xfrm flipV="1">
            <a:off x="3619500" y="2813050"/>
            <a:ext cx="2019300" cy="539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9369FAA6-1B20-4F82-A65E-AD667F177707}"/>
              </a:ext>
            </a:extLst>
          </p:cNvPr>
          <p:cNvCxnSpPr>
            <a:stCxn id="39943" idx="5"/>
            <a:endCxn id="39951" idx="1"/>
          </p:cNvCxnSpPr>
          <p:nvPr/>
        </p:nvCxnSpPr>
        <p:spPr>
          <a:xfrm>
            <a:off x="5638800" y="2813050"/>
            <a:ext cx="190500" cy="539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E7D88932-EFF0-4B43-A47E-E3B561EA66E6}"/>
              </a:ext>
            </a:extLst>
          </p:cNvPr>
          <p:cNvCxnSpPr>
            <a:stCxn id="39943" idx="5"/>
            <a:endCxn id="39955" idx="1"/>
          </p:cNvCxnSpPr>
          <p:nvPr/>
        </p:nvCxnSpPr>
        <p:spPr>
          <a:xfrm>
            <a:off x="5638800" y="2813050"/>
            <a:ext cx="2324100" cy="539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6E5E711A-B366-420D-ABD5-DC2C6B19B963}"/>
              </a:ext>
            </a:extLst>
          </p:cNvPr>
          <p:cNvCxnSpPr>
            <a:stCxn id="5" idx="3"/>
          </p:cNvCxnSpPr>
          <p:nvPr/>
        </p:nvCxnSpPr>
        <p:spPr>
          <a:xfrm>
            <a:off x="1828800" y="3162300"/>
            <a:ext cx="762000" cy="419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63" name="TextBox 52">
            <a:extLst>
              <a:ext uri="{FF2B5EF4-FFF2-40B4-BE49-F238E27FC236}">
                <a16:creationId xmlns:a16="http://schemas.microsoft.com/office/drawing/2014/main" xmlns="" id="{8AC48353-FF94-4363-AB42-B8B06F97F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90800"/>
            <a:ext cx="1477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HDFS Client</a:t>
            </a:r>
          </a:p>
        </p:txBody>
      </p:sp>
      <p:sp>
        <p:nvSpPr>
          <p:cNvPr id="39964" name="TextBox 53">
            <a:extLst>
              <a:ext uri="{FF2B5EF4-FFF2-40B4-BE49-F238E27FC236}">
                <a16:creationId xmlns:a16="http://schemas.microsoft.com/office/drawing/2014/main" xmlns="" id="{E33C4D4A-FE41-4B0F-8EFB-4C72B6A77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524000"/>
            <a:ext cx="152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HDFS Server</a:t>
            </a:r>
          </a:p>
        </p:txBody>
      </p:sp>
      <p:sp>
        <p:nvSpPr>
          <p:cNvPr id="39965" name="TextBox 55">
            <a:extLst>
              <a:ext uri="{FF2B5EF4-FFF2-40B4-BE49-F238E27FC236}">
                <a16:creationId xmlns:a16="http://schemas.microsoft.com/office/drawing/2014/main" xmlns="" id="{7F31FF91-9C98-4ED4-8A96-DBC4A8AAC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48200"/>
            <a:ext cx="160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Block size: 2K</a:t>
            </a:r>
          </a:p>
        </p:txBody>
      </p:sp>
      <p:sp>
        <p:nvSpPr>
          <p:cNvPr id="39966" name="TextBox 56">
            <a:extLst>
              <a:ext uri="{FF2B5EF4-FFF2-40B4-BE49-F238E27FC236}">
                <a16:creationId xmlns:a16="http://schemas.microsoft.com/office/drawing/2014/main" xmlns="" id="{DFF77F35-0105-4D1F-AE12-9EEE3E466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1900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Block size: 128M</a:t>
            </a:r>
          </a:p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Replicated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5DB80AC-DB0C-496F-BF12-FF4126AA61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95FF8C8-6D3A-4A1F-B8AA-C72C8CA6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C62B193-568C-4F52-8999-0735B5C1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1BEC09-18DC-493F-9E27-58F781E36553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24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xmlns="" id="{5B734AAB-F246-4240-B3F9-D1E921CE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accent1"/>
                </a:solidFill>
              </a:rPr>
              <a:t>What is MapReduce?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F1855A-7BEB-45C0-BD00-039A704FE5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 rtlCol="0"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MapReduce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a programming model Google has used successfully is processing its “big-data” sets (~ 20000 peta bytes per day)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map function extracts some intelligence from raw data.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reduce function aggregates according to some guides the data output by the map.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Users specify the computation in terms of a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a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reduce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function,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Underlying runtime system automatically parallelizes the computation across large-scale clusters of machines, and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Underlying system also handles machine failures, efficient communications, and performance issues.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-- Reference: Dean, J. and Ghemawat, S. 2008. </a:t>
            </a:r>
            <a:r>
              <a:rPr lang="en-US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MapReduce</a:t>
            </a: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: simplified data processing on large clusters</a:t>
            </a: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Communication of ACM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51, 1 (Jan. 2008), 107-113.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B141A77-CD43-4075-BD4D-2B5A900637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8834EAB-E1E8-4C9B-8379-E5A39A36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10DF9E1-CD3A-4F21-9ED2-AB9339DC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04108F-4AC8-442A-BA57-F05FC2653901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25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xmlns="" id="{75F1CDB5-6899-40A5-A12F-B2BDDF28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accent1"/>
                </a:solidFill>
              </a:rPr>
              <a:t>Classes of problems “</a:t>
            </a:r>
            <a:r>
              <a:rPr lang="en-US" sz="3600" dirty="0" err="1">
                <a:solidFill>
                  <a:schemeClr val="accent1"/>
                </a:solidFill>
              </a:rPr>
              <a:t>mapreducable</a:t>
            </a:r>
            <a:r>
              <a:rPr lang="en-US" sz="36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944752-94FD-4903-A688-CEFFB57C971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 rtlCol="0"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Benchmark for comparing: Jim Gray’s challenge on data-intensive computing. Ex: “Sort”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Google uses it for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wordcount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adwords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pagerank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indexing data.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Simple algorithms such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text-indexing, reverse indexing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Bayesian classification: data mining domain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Facebook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uses it for various operations: demographics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Financial services use it for analytics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Astronomy: Gaussian analysis for locating extra-terrestrial objects.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Expected to play a critical role in semantic web and in web 3.0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F9FFFB-FCC6-4B9E-95C2-275EC26029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32AAC2DD-00CD-4B29-BF1A-AA51B181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32E9F5D5-95C8-4706-945A-70FA2198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F2083B-F963-46EB-8C74-5996EB1116A5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26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rapezoid 146">
            <a:extLst>
              <a:ext uri="{FF2B5EF4-FFF2-40B4-BE49-F238E27FC236}">
                <a16:creationId xmlns:a16="http://schemas.microsoft.com/office/drawing/2014/main" xmlns="" id="{C5934272-7546-4F23-9287-7789D2BBE5FD}"/>
              </a:ext>
            </a:extLst>
          </p:cNvPr>
          <p:cNvSpPr/>
          <p:nvPr/>
        </p:nvSpPr>
        <p:spPr>
          <a:xfrm rot="5400000">
            <a:off x="5791200" y="4419600"/>
            <a:ext cx="1524000" cy="1828800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146" name="Trapezoid 145">
            <a:extLst>
              <a:ext uri="{FF2B5EF4-FFF2-40B4-BE49-F238E27FC236}">
                <a16:creationId xmlns:a16="http://schemas.microsoft.com/office/drawing/2014/main" xmlns="" id="{A79DCFBB-14E7-4796-9BB7-C6D9A5075C37}"/>
              </a:ext>
            </a:extLst>
          </p:cNvPr>
          <p:cNvSpPr/>
          <p:nvPr/>
        </p:nvSpPr>
        <p:spPr>
          <a:xfrm rot="5400000">
            <a:off x="5829300" y="2628900"/>
            <a:ext cx="1447800" cy="1828800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145" name="Trapezoid 144">
            <a:extLst>
              <a:ext uri="{FF2B5EF4-FFF2-40B4-BE49-F238E27FC236}">
                <a16:creationId xmlns:a16="http://schemas.microsoft.com/office/drawing/2014/main" xmlns="" id="{10E5ABBD-6A2F-4F39-A8F6-3F4C6157AC18}"/>
              </a:ext>
            </a:extLst>
          </p:cNvPr>
          <p:cNvSpPr/>
          <p:nvPr/>
        </p:nvSpPr>
        <p:spPr>
          <a:xfrm rot="5400000">
            <a:off x="5867400" y="838200"/>
            <a:ext cx="1371600" cy="1828800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9CE82E-5862-4CE0-B62D-CFD0A2639931}"/>
              </a:ext>
            </a:extLst>
          </p:cNvPr>
          <p:cNvSpPr/>
          <p:nvPr/>
        </p:nvSpPr>
        <p:spPr>
          <a:xfrm>
            <a:off x="457200" y="304800"/>
            <a:ext cx="2209800" cy="15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02C689EC-7364-45D6-9A91-670BC71408E7}"/>
              </a:ext>
            </a:extLst>
          </p:cNvPr>
          <p:cNvSpPr/>
          <p:nvPr/>
        </p:nvSpPr>
        <p:spPr>
          <a:xfrm>
            <a:off x="1752600" y="7620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7FA09E54-1D4A-4AF6-AEB6-DD7DF44ABF27}"/>
              </a:ext>
            </a:extLst>
          </p:cNvPr>
          <p:cNvSpPr/>
          <p:nvPr/>
        </p:nvSpPr>
        <p:spPr>
          <a:xfrm>
            <a:off x="1143000" y="1371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728EE3CD-2820-47F8-8A2F-79E35E53634F}"/>
              </a:ext>
            </a:extLst>
          </p:cNvPr>
          <p:cNvSpPr/>
          <p:nvPr/>
        </p:nvSpPr>
        <p:spPr>
          <a:xfrm>
            <a:off x="1828800" y="11430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2DADB398-1CAB-4E4D-8114-63BFD4B1B782}"/>
              </a:ext>
            </a:extLst>
          </p:cNvPr>
          <p:cNvSpPr/>
          <p:nvPr/>
        </p:nvSpPr>
        <p:spPr>
          <a:xfrm>
            <a:off x="609600" y="8382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FC0CFB6D-3B94-49DA-BF8A-8A433B8077C6}"/>
              </a:ext>
            </a:extLst>
          </p:cNvPr>
          <p:cNvSpPr/>
          <p:nvPr/>
        </p:nvSpPr>
        <p:spPr>
          <a:xfrm>
            <a:off x="2057400" y="16002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xmlns="" id="{FE054CA6-7FA0-4F7B-A0A0-65566BBA486E}"/>
              </a:ext>
            </a:extLst>
          </p:cNvPr>
          <p:cNvSpPr/>
          <p:nvPr/>
        </p:nvSpPr>
        <p:spPr>
          <a:xfrm>
            <a:off x="2209800" y="12192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8F0189E7-A6A6-428D-9CAE-5D2A0F552F43}"/>
              </a:ext>
            </a:extLst>
          </p:cNvPr>
          <p:cNvSpPr/>
          <p:nvPr/>
        </p:nvSpPr>
        <p:spPr>
          <a:xfrm>
            <a:off x="1447800" y="11430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D5C2F5F6-E128-4CD6-B787-510BA8B1D48D}"/>
              </a:ext>
            </a:extLst>
          </p:cNvPr>
          <p:cNvSpPr/>
          <p:nvPr/>
        </p:nvSpPr>
        <p:spPr>
          <a:xfrm>
            <a:off x="1447800" y="609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xmlns="" id="{415F6936-BBA6-4A27-B5CC-623268E16995}"/>
              </a:ext>
            </a:extLst>
          </p:cNvPr>
          <p:cNvSpPr/>
          <p:nvPr/>
        </p:nvSpPr>
        <p:spPr>
          <a:xfrm>
            <a:off x="609600" y="16002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xmlns="" id="{2B364F10-DF72-4868-80C0-C1EF5B4EC367}"/>
              </a:ext>
            </a:extLst>
          </p:cNvPr>
          <p:cNvSpPr/>
          <p:nvPr/>
        </p:nvSpPr>
        <p:spPr>
          <a:xfrm>
            <a:off x="1143000" y="4572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xmlns="" id="{E2ED4197-E703-4687-8F29-53A8E4B2CAE5}"/>
              </a:ext>
            </a:extLst>
          </p:cNvPr>
          <p:cNvSpPr/>
          <p:nvPr/>
        </p:nvSpPr>
        <p:spPr>
          <a:xfrm>
            <a:off x="1676400" y="3810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xmlns="" id="{1629BB3B-746F-478E-9DCE-8299635E8158}"/>
              </a:ext>
            </a:extLst>
          </p:cNvPr>
          <p:cNvSpPr/>
          <p:nvPr/>
        </p:nvSpPr>
        <p:spPr>
          <a:xfrm>
            <a:off x="762000" y="11430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C08067D4-CC16-48CD-9DAE-37AD967D4B32}"/>
              </a:ext>
            </a:extLst>
          </p:cNvPr>
          <p:cNvSpPr/>
          <p:nvPr/>
        </p:nvSpPr>
        <p:spPr>
          <a:xfrm>
            <a:off x="990600" y="11430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xmlns="" id="{EEA12487-2BC5-4788-8800-DA495E169874}"/>
              </a:ext>
            </a:extLst>
          </p:cNvPr>
          <p:cNvSpPr/>
          <p:nvPr/>
        </p:nvSpPr>
        <p:spPr>
          <a:xfrm>
            <a:off x="990600" y="6858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CE825897-8992-4EE9-A679-C9554C7B970A}"/>
              </a:ext>
            </a:extLst>
          </p:cNvPr>
          <p:cNvSpPr/>
          <p:nvPr/>
        </p:nvSpPr>
        <p:spPr>
          <a:xfrm>
            <a:off x="1981200" y="3810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xmlns="" id="{DD461EBB-872A-4F45-8A17-6F03F8822975}"/>
              </a:ext>
            </a:extLst>
          </p:cNvPr>
          <p:cNvSpPr/>
          <p:nvPr/>
        </p:nvSpPr>
        <p:spPr>
          <a:xfrm>
            <a:off x="1447800" y="16002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xmlns="" id="{390D9611-4079-44D8-9E8B-043532CFF5CA}"/>
              </a:ext>
            </a:extLst>
          </p:cNvPr>
          <p:cNvSpPr/>
          <p:nvPr/>
        </p:nvSpPr>
        <p:spPr>
          <a:xfrm>
            <a:off x="2438400" y="762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xmlns="" id="{54A8C9DE-AC09-482A-94B4-5145E515EF94}"/>
              </a:ext>
            </a:extLst>
          </p:cNvPr>
          <p:cNvSpPr/>
          <p:nvPr/>
        </p:nvSpPr>
        <p:spPr>
          <a:xfrm>
            <a:off x="685800" y="5334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xmlns="" id="{094DE37A-122E-423A-B9F9-81C26815BAD0}"/>
              </a:ext>
            </a:extLst>
          </p:cNvPr>
          <p:cNvSpPr/>
          <p:nvPr/>
        </p:nvSpPr>
        <p:spPr>
          <a:xfrm>
            <a:off x="1600200" y="1371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xmlns="" id="{B3E70BCF-6E39-4913-AB83-F6DF64DC777D}"/>
              </a:ext>
            </a:extLst>
          </p:cNvPr>
          <p:cNvSpPr/>
          <p:nvPr/>
        </p:nvSpPr>
        <p:spPr>
          <a:xfrm>
            <a:off x="1981200" y="1371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xmlns="" id="{607E9CAD-631D-4770-8E97-A923D8AAD55F}"/>
              </a:ext>
            </a:extLst>
          </p:cNvPr>
          <p:cNvSpPr/>
          <p:nvPr/>
        </p:nvSpPr>
        <p:spPr>
          <a:xfrm>
            <a:off x="533400" y="12954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xmlns="" id="{0C6847E4-D1BD-42A0-9A58-3C78F53BDEE5}"/>
              </a:ext>
            </a:extLst>
          </p:cNvPr>
          <p:cNvSpPr/>
          <p:nvPr/>
        </p:nvSpPr>
        <p:spPr>
          <a:xfrm>
            <a:off x="1295400" y="9144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xmlns="" id="{8F3A6CEF-4571-411D-8862-49BC4B44ACC8}"/>
              </a:ext>
            </a:extLst>
          </p:cNvPr>
          <p:cNvSpPr/>
          <p:nvPr/>
        </p:nvSpPr>
        <p:spPr>
          <a:xfrm>
            <a:off x="2057400" y="8382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xmlns="" id="{39F93C07-A459-4140-A389-C7B398865349}"/>
              </a:ext>
            </a:extLst>
          </p:cNvPr>
          <p:cNvSpPr/>
          <p:nvPr/>
        </p:nvSpPr>
        <p:spPr>
          <a:xfrm>
            <a:off x="2209800" y="5334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xmlns="" id="{75529C9A-7186-4F6C-9A99-7A468AE99887}"/>
              </a:ext>
            </a:extLst>
          </p:cNvPr>
          <p:cNvSpPr/>
          <p:nvPr/>
        </p:nvSpPr>
        <p:spPr>
          <a:xfrm>
            <a:off x="2209800" y="990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BA32610-AD0A-4D61-953B-5B54548F322E}"/>
              </a:ext>
            </a:extLst>
          </p:cNvPr>
          <p:cNvSpPr/>
          <p:nvPr/>
        </p:nvSpPr>
        <p:spPr>
          <a:xfrm>
            <a:off x="457200" y="1905000"/>
            <a:ext cx="2209800" cy="15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xmlns="" id="{242570EE-E2E8-4139-9947-C600B0D3FBD8}"/>
              </a:ext>
            </a:extLst>
          </p:cNvPr>
          <p:cNvSpPr/>
          <p:nvPr/>
        </p:nvSpPr>
        <p:spPr>
          <a:xfrm>
            <a:off x="1752600" y="23622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xmlns="" id="{E429A6D9-3CBF-48E5-88D4-A29042A7F765}"/>
              </a:ext>
            </a:extLst>
          </p:cNvPr>
          <p:cNvSpPr/>
          <p:nvPr/>
        </p:nvSpPr>
        <p:spPr>
          <a:xfrm>
            <a:off x="1143000" y="2971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xmlns="" id="{E7706D23-CBCF-4051-81D8-71E9A35DDD31}"/>
              </a:ext>
            </a:extLst>
          </p:cNvPr>
          <p:cNvSpPr/>
          <p:nvPr/>
        </p:nvSpPr>
        <p:spPr>
          <a:xfrm>
            <a:off x="1828800" y="27432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xmlns="" id="{2C096808-B9A4-4250-9642-8A4175A75F13}"/>
              </a:ext>
            </a:extLst>
          </p:cNvPr>
          <p:cNvSpPr/>
          <p:nvPr/>
        </p:nvSpPr>
        <p:spPr>
          <a:xfrm>
            <a:off x="609600" y="24384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xmlns="" id="{D552629F-AF0C-409F-A93C-A9D13C8AE6E1}"/>
              </a:ext>
            </a:extLst>
          </p:cNvPr>
          <p:cNvSpPr/>
          <p:nvPr/>
        </p:nvSpPr>
        <p:spPr>
          <a:xfrm>
            <a:off x="2057400" y="32004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xmlns="" id="{11DFA602-A176-48C0-A02E-893EDC25CE78}"/>
              </a:ext>
            </a:extLst>
          </p:cNvPr>
          <p:cNvSpPr/>
          <p:nvPr/>
        </p:nvSpPr>
        <p:spPr>
          <a:xfrm>
            <a:off x="2362200" y="28194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xmlns="" id="{264DBD95-3BF8-4EBD-B552-8B72D6A33D30}"/>
              </a:ext>
            </a:extLst>
          </p:cNvPr>
          <p:cNvSpPr/>
          <p:nvPr/>
        </p:nvSpPr>
        <p:spPr>
          <a:xfrm>
            <a:off x="1447800" y="27432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xmlns="" id="{39E66DE1-8B1D-4C9C-BCCC-A2006C87BEE1}"/>
              </a:ext>
            </a:extLst>
          </p:cNvPr>
          <p:cNvSpPr/>
          <p:nvPr/>
        </p:nvSpPr>
        <p:spPr>
          <a:xfrm>
            <a:off x="1447800" y="22098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xmlns="" id="{7F02C630-BD27-4D0B-B3A2-434C1561919A}"/>
              </a:ext>
            </a:extLst>
          </p:cNvPr>
          <p:cNvSpPr/>
          <p:nvPr/>
        </p:nvSpPr>
        <p:spPr>
          <a:xfrm>
            <a:off x="609600" y="32004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xmlns="" id="{41F6FF68-FC8B-4309-A7CC-F1E4D58C21C1}"/>
              </a:ext>
            </a:extLst>
          </p:cNvPr>
          <p:cNvSpPr/>
          <p:nvPr/>
        </p:nvSpPr>
        <p:spPr>
          <a:xfrm>
            <a:off x="1143000" y="20574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xmlns="" id="{F7D905CB-7DE2-4E76-B330-9774D8625303}"/>
              </a:ext>
            </a:extLst>
          </p:cNvPr>
          <p:cNvSpPr/>
          <p:nvPr/>
        </p:nvSpPr>
        <p:spPr>
          <a:xfrm>
            <a:off x="1676400" y="19812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xmlns="" id="{8C0044F2-C799-45D5-9FE7-C2E735703CA0}"/>
              </a:ext>
            </a:extLst>
          </p:cNvPr>
          <p:cNvSpPr/>
          <p:nvPr/>
        </p:nvSpPr>
        <p:spPr>
          <a:xfrm>
            <a:off x="762000" y="27432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xmlns="" id="{C8FAD7AE-D663-4A3A-B08B-EB0F5E91B7A3}"/>
              </a:ext>
            </a:extLst>
          </p:cNvPr>
          <p:cNvSpPr/>
          <p:nvPr/>
        </p:nvSpPr>
        <p:spPr>
          <a:xfrm>
            <a:off x="990600" y="27432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xmlns="" id="{A3994252-AF44-4C79-89AA-529FB2EF7A60}"/>
              </a:ext>
            </a:extLst>
          </p:cNvPr>
          <p:cNvSpPr/>
          <p:nvPr/>
        </p:nvSpPr>
        <p:spPr>
          <a:xfrm>
            <a:off x="990600" y="22860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xmlns="" id="{A11F7D58-B527-4556-88DE-D8734411DB83}"/>
              </a:ext>
            </a:extLst>
          </p:cNvPr>
          <p:cNvSpPr/>
          <p:nvPr/>
        </p:nvSpPr>
        <p:spPr>
          <a:xfrm>
            <a:off x="1981200" y="19812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xmlns="" id="{17532EF4-453B-475C-82CC-44965ABC564A}"/>
              </a:ext>
            </a:extLst>
          </p:cNvPr>
          <p:cNvSpPr/>
          <p:nvPr/>
        </p:nvSpPr>
        <p:spPr>
          <a:xfrm>
            <a:off x="1447800" y="32004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xmlns="" id="{A53FD81E-1880-49BB-8FAF-B00A6F360AFF}"/>
              </a:ext>
            </a:extLst>
          </p:cNvPr>
          <p:cNvSpPr/>
          <p:nvPr/>
        </p:nvSpPr>
        <p:spPr>
          <a:xfrm>
            <a:off x="2438400" y="23622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xmlns="" id="{E4F77E17-9B61-4D18-A831-501A70200C39}"/>
              </a:ext>
            </a:extLst>
          </p:cNvPr>
          <p:cNvSpPr/>
          <p:nvPr/>
        </p:nvSpPr>
        <p:spPr>
          <a:xfrm>
            <a:off x="685800" y="2133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xmlns="" id="{EB9CD325-98E9-4D8D-85C8-DB00FA3FEE42}"/>
              </a:ext>
            </a:extLst>
          </p:cNvPr>
          <p:cNvSpPr/>
          <p:nvPr/>
        </p:nvSpPr>
        <p:spPr>
          <a:xfrm>
            <a:off x="1600200" y="2971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xmlns="" id="{3A160F41-F190-4B95-9E44-3219F4DDF97F}"/>
              </a:ext>
            </a:extLst>
          </p:cNvPr>
          <p:cNvSpPr/>
          <p:nvPr/>
        </p:nvSpPr>
        <p:spPr>
          <a:xfrm>
            <a:off x="1981200" y="2971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xmlns="" id="{B6E5EA67-68EC-46EB-9FC5-4681ACBB57A8}"/>
              </a:ext>
            </a:extLst>
          </p:cNvPr>
          <p:cNvSpPr/>
          <p:nvPr/>
        </p:nvSpPr>
        <p:spPr>
          <a:xfrm>
            <a:off x="533400" y="2895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xmlns="" id="{5BDBEACE-03CC-45F4-B196-B51ACDB28F54}"/>
              </a:ext>
            </a:extLst>
          </p:cNvPr>
          <p:cNvSpPr/>
          <p:nvPr/>
        </p:nvSpPr>
        <p:spPr>
          <a:xfrm>
            <a:off x="1295400" y="2514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xmlns="" id="{7AEC670A-3178-4ADE-A481-4A678799B7C0}"/>
              </a:ext>
            </a:extLst>
          </p:cNvPr>
          <p:cNvSpPr/>
          <p:nvPr/>
        </p:nvSpPr>
        <p:spPr>
          <a:xfrm>
            <a:off x="2057400" y="24384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xmlns="" id="{352D1FFC-4060-4DFB-ACFC-C9FF38B03BD7}"/>
              </a:ext>
            </a:extLst>
          </p:cNvPr>
          <p:cNvSpPr/>
          <p:nvPr/>
        </p:nvSpPr>
        <p:spPr>
          <a:xfrm>
            <a:off x="2209800" y="2133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xmlns="" id="{D35E017E-642B-4411-9E63-31186E097C9B}"/>
              </a:ext>
            </a:extLst>
          </p:cNvPr>
          <p:cNvSpPr/>
          <p:nvPr/>
        </p:nvSpPr>
        <p:spPr>
          <a:xfrm>
            <a:off x="914400" y="31242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C1CCABA0-C919-49DE-AE02-A78132B2D0FB}"/>
              </a:ext>
            </a:extLst>
          </p:cNvPr>
          <p:cNvSpPr/>
          <p:nvPr/>
        </p:nvSpPr>
        <p:spPr>
          <a:xfrm>
            <a:off x="457200" y="3505200"/>
            <a:ext cx="2209800" cy="15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xmlns="" id="{75912783-ECEB-434D-884E-B88EA7CA5669}"/>
              </a:ext>
            </a:extLst>
          </p:cNvPr>
          <p:cNvSpPr/>
          <p:nvPr/>
        </p:nvSpPr>
        <p:spPr>
          <a:xfrm>
            <a:off x="1143000" y="4572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xmlns="" id="{55ABE743-21EC-45F4-9558-3C6CE5D5D484}"/>
              </a:ext>
            </a:extLst>
          </p:cNvPr>
          <p:cNvSpPr/>
          <p:nvPr/>
        </p:nvSpPr>
        <p:spPr>
          <a:xfrm>
            <a:off x="1828800" y="43434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xmlns="" id="{F52F5541-3EDB-4945-B0A5-3B8397F8543F}"/>
              </a:ext>
            </a:extLst>
          </p:cNvPr>
          <p:cNvSpPr/>
          <p:nvPr/>
        </p:nvSpPr>
        <p:spPr>
          <a:xfrm>
            <a:off x="609600" y="4038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xmlns="" id="{93EB405A-C07E-4C30-BEBC-75B49D9C5B3B}"/>
              </a:ext>
            </a:extLst>
          </p:cNvPr>
          <p:cNvSpPr/>
          <p:nvPr/>
        </p:nvSpPr>
        <p:spPr>
          <a:xfrm>
            <a:off x="2057400" y="4800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xmlns="" id="{57EB965F-C693-46F8-95BB-1614E4CCBB56}"/>
              </a:ext>
            </a:extLst>
          </p:cNvPr>
          <p:cNvSpPr/>
          <p:nvPr/>
        </p:nvSpPr>
        <p:spPr>
          <a:xfrm>
            <a:off x="2209800" y="4419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xmlns="" id="{90448DB1-8AFD-413E-AEAE-389DD8EB52EF}"/>
              </a:ext>
            </a:extLst>
          </p:cNvPr>
          <p:cNvSpPr/>
          <p:nvPr/>
        </p:nvSpPr>
        <p:spPr>
          <a:xfrm>
            <a:off x="2362200" y="45720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xmlns="" id="{EE332265-28FB-4669-96DA-F8735FDFD8A6}"/>
              </a:ext>
            </a:extLst>
          </p:cNvPr>
          <p:cNvSpPr/>
          <p:nvPr/>
        </p:nvSpPr>
        <p:spPr>
          <a:xfrm>
            <a:off x="1447800" y="38100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xmlns="" id="{EB43389E-1AA9-4BA1-A0CD-02A58CAC0C95}"/>
              </a:ext>
            </a:extLst>
          </p:cNvPr>
          <p:cNvSpPr/>
          <p:nvPr/>
        </p:nvSpPr>
        <p:spPr>
          <a:xfrm>
            <a:off x="609600" y="4800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xmlns="" id="{A4ADCB03-82FF-457E-8681-14D7E44FCCD7}"/>
              </a:ext>
            </a:extLst>
          </p:cNvPr>
          <p:cNvSpPr/>
          <p:nvPr/>
        </p:nvSpPr>
        <p:spPr>
          <a:xfrm>
            <a:off x="1143000" y="3657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xmlns="" id="{7FCAB6E3-CBD8-4D4D-ABA0-322119EE518D}"/>
              </a:ext>
            </a:extLst>
          </p:cNvPr>
          <p:cNvSpPr/>
          <p:nvPr/>
        </p:nvSpPr>
        <p:spPr>
          <a:xfrm>
            <a:off x="1676400" y="35814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xmlns="" id="{AC0846D2-06BC-4763-B2C4-1D710C8EFDC9}"/>
              </a:ext>
            </a:extLst>
          </p:cNvPr>
          <p:cNvSpPr/>
          <p:nvPr/>
        </p:nvSpPr>
        <p:spPr>
          <a:xfrm>
            <a:off x="762000" y="43434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xmlns="" id="{CB1ED807-D472-40D2-B1AA-165219D04E44}"/>
              </a:ext>
            </a:extLst>
          </p:cNvPr>
          <p:cNvSpPr/>
          <p:nvPr/>
        </p:nvSpPr>
        <p:spPr>
          <a:xfrm>
            <a:off x="990600" y="38862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xmlns="" id="{76E47D38-CB8B-4EE9-8519-181D71F90AD1}"/>
              </a:ext>
            </a:extLst>
          </p:cNvPr>
          <p:cNvSpPr/>
          <p:nvPr/>
        </p:nvSpPr>
        <p:spPr>
          <a:xfrm>
            <a:off x="1981200" y="35814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xmlns="" id="{D8916D76-7415-497D-A735-2CE724FCD902}"/>
              </a:ext>
            </a:extLst>
          </p:cNvPr>
          <p:cNvSpPr/>
          <p:nvPr/>
        </p:nvSpPr>
        <p:spPr>
          <a:xfrm>
            <a:off x="1447800" y="4800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xmlns="" id="{B4B70344-1B32-4469-8BEC-19D5E1E2D2F3}"/>
              </a:ext>
            </a:extLst>
          </p:cNvPr>
          <p:cNvSpPr/>
          <p:nvPr/>
        </p:nvSpPr>
        <p:spPr>
          <a:xfrm>
            <a:off x="2438400" y="39624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xmlns="" id="{8F225C75-8846-4FA6-980E-095EED850E88}"/>
              </a:ext>
            </a:extLst>
          </p:cNvPr>
          <p:cNvSpPr/>
          <p:nvPr/>
        </p:nvSpPr>
        <p:spPr>
          <a:xfrm>
            <a:off x="685800" y="3733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xmlns="" id="{379D4A2E-A595-404F-B616-9BF428B9DDDA}"/>
              </a:ext>
            </a:extLst>
          </p:cNvPr>
          <p:cNvSpPr/>
          <p:nvPr/>
        </p:nvSpPr>
        <p:spPr>
          <a:xfrm>
            <a:off x="1600200" y="4572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xmlns="" id="{A379F0EF-59A7-4F5D-931C-72D0B603CE2A}"/>
              </a:ext>
            </a:extLst>
          </p:cNvPr>
          <p:cNvSpPr/>
          <p:nvPr/>
        </p:nvSpPr>
        <p:spPr>
          <a:xfrm>
            <a:off x="1981200" y="4572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xmlns="" id="{ECE0CC39-72D6-4A61-8B85-2EF7C9965E0C}"/>
              </a:ext>
            </a:extLst>
          </p:cNvPr>
          <p:cNvSpPr/>
          <p:nvPr/>
        </p:nvSpPr>
        <p:spPr>
          <a:xfrm>
            <a:off x="533400" y="4495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xmlns="" id="{E09BA763-971A-48C5-B647-F009FBB58F6D}"/>
              </a:ext>
            </a:extLst>
          </p:cNvPr>
          <p:cNvSpPr/>
          <p:nvPr/>
        </p:nvSpPr>
        <p:spPr>
          <a:xfrm>
            <a:off x="1295400" y="4114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xmlns="" id="{EB736638-8C9A-4242-A5E5-F3DC9D0E0639}"/>
              </a:ext>
            </a:extLst>
          </p:cNvPr>
          <p:cNvSpPr/>
          <p:nvPr/>
        </p:nvSpPr>
        <p:spPr>
          <a:xfrm>
            <a:off x="2057400" y="4038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xmlns="" id="{827113FD-2053-47AD-9122-A5A930D435E4}"/>
              </a:ext>
            </a:extLst>
          </p:cNvPr>
          <p:cNvSpPr/>
          <p:nvPr/>
        </p:nvSpPr>
        <p:spPr>
          <a:xfrm>
            <a:off x="2209800" y="3733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xmlns="" id="{DEA4E9F8-725C-45EB-A474-EFA0D8820D24}"/>
              </a:ext>
            </a:extLst>
          </p:cNvPr>
          <p:cNvSpPr/>
          <p:nvPr/>
        </p:nvSpPr>
        <p:spPr>
          <a:xfrm>
            <a:off x="2209800" y="4191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xmlns="" id="{4823074E-2EC1-4636-A884-C6B68265B777}"/>
              </a:ext>
            </a:extLst>
          </p:cNvPr>
          <p:cNvSpPr/>
          <p:nvPr/>
        </p:nvSpPr>
        <p:spPr>
          <a:xfrm>
            <a:off x="914400" y="47244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5621A47E-36B5-4F72-A196-060CBBBD7595}"/>
              </a:ext>
            </a:extLst>
          </p:cNvPr>
          <p:cNvSpPr/>
          <p:nvPr/>
        </p:nvSpPr>
        <p:spPr>
          <a:xfrm>
            <a:off x="457200" y="5105400"/>
            <a:ext cx="2209800" cy="15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xmlns="" id="{4B762CA1-50F1-478E-A2BC-969EE3B8F3D2}"/>
              </a:ext>
            </a:extLst>
          </p:cNvPr>
          <p:cNvSpPr/>
          <p:nvPr/>
        </p:nvSpPr>
        <p:spPr>
          <a:xfrm>
            <a:off x="1752600" y="5562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xmlns="" id="{05CF25B1-A580-4B08-A8AD-2A990949493A}"/>
              </a:ext>
            </a:extLst>
          </p:cNvPr>
          <p:cNvSpPr/>
          <p:nvPr/>
        </p:nvSpPr>
        <p:spPr>
          <a:xfrm>
            <a:off x="1828800" y="59436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xmlns="" id="{190A7873-4D38-48BF-9F30-D0E4DA0596B5}"/>
              </a:ext>
            </a:extLst>
          </p:cNvPr>
          <p:cNvSpPr/>
          <p:nvPr/>
        </p:nvSpPr>
        <p:spPr>
          <a:xfrm>
            <a:off x="609600" y="56388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xmlns="" id="{35026AE6-CBA4-4BAD-AEB2-C836728ACDF2}"/>
              </a:ext>
            </a:extLst>
          </p:cNvPr>
          <p:cNvSpPr/>
          <p:nvPr/>
        </p:nvSpPr>
        <p:spPr>
          <a:xfrm>
            <a:off x="2057400" y="64008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xmlns="" id="{4A98A108-4862-4CE2-A20D-F4D9E367EE16}"/>
              </a:ext>
            </a:extLst>
          </p:cNvPr>
          <p:cNvSpPr/>
          <p:nvPr/>
        </p:nvSpPr>
        <p:spPr>
          <a:xfrm>
            <a:off x="2209800" y="60198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xmlns="" id="{AE546152-E95E-4E29-97A9-07042F73F290}"/>
              </a:ext>
            </a:extLst>
          </p:cNvPr>
          <p:cNvSpPr/>
          <p:nvPr/>
        </p:nvSpPr>
        <p:spPr>
          <a:xfrm>
            <a:off x="2362200" y="61722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xmlns="" id="{51135EBF-D2AB-4027-A130-6C7160B6CA8F}"/>
              </a:ext>
            </a:extLst>
          </p:cNvPr>
          <p:cNvSpPr/>
          <p:nvPr/>
        </p:nvSpPr>
        <p:spPr>
          <a:xfrm>
            <a:off x="1447800" y="5943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xmlns="" id="{E2212BB9-37EF-4015-81C3-336592BB7216}"/>
              </a:ext>
            </a:extLst>
          </p:cNvPr>
          <p:cNvSpPr/>
          <p:nvPr/>
        </p:nvSpPr>
        <p:spPr>
          <a:xfrm>
            <a:off x="1447800" y="54102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xmlns="" id="{C3219E5C-BC9D-44B0-8547-7DCA878B5ED2}"/>
              </a:ext>
            </a:extLst>
          </p:cNvPr>
          <p:cNvSpPr/>
          <p:nvPr/>
        </p:nvSpPr>
        <p:spPr>
          <a:xfrm>
            <a:off x="609600" y="64008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xmlns="" id="{28771E2A-36DF-40D3-9F13-6CEDAAAF2660}"/>
              </a:ext>
            </a:extLst>
          </p:cNvPr>
          <p:cNvSpPr/>
          <p:nvPr/>
        </p:nvSpPr>
        <p:spPr>
          <a:xfrm>
            <a:off x="1143000" y="52578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xmlns="" id="{01AF0D0D-8E5F-4EA4-9FFD-95E5E4C049D7}"/>
              </a:ext>
            </a:extLst>
          </p:cNvPr>
          <p:cNvSpPr/>
          <p:nvPr/>
        </p:nvSpPr>
        <p:spPr>
          <a:xfrm>
            <a:off x="1676400" y="5181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xmlns="" id="{57042D2B-3ACB-41A7-B2D1-3D430E7E19AB}"/>
              </a:ext>
            </a:extLst>
          </p:cNvPr>
          <p:cNvSpPr/>
          <p:nvPr/>
        </p:nvSpPr>
        <p:spPr>
          <a:xfrm>
            <a:off x="762000" y="59436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xmlns="" id="{9454109F-42A9-425B-B157-E337E07C849D}"/>
              </a:ext>
            </a:extLst>
          </p:cNvPr>
          <p:cNvSpPr/>
          <p:nvPr/>
        </p:nvSpPr>
        <p:spPr>
          <a:xfrm>
            <a:off x="990600" y="54864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xmlns="" id="{18ED49A4-182D-4F7B-8F44-4E43C92CAEFA}"/>
              </a:ext>
            </a:extLst>
          </p:cNvPr>
          <p:cNvSpPr/>
          <p:nvPr/>
        </p:nvSpPr>
        <p:spPr>
          <a:xfrm>
            <a:off x="1981200" y="51816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xmlns="" id="{08E3BA93-5E18-424A-94F2-D66CD48242E0}"/>
              </a:ext>
            </a:extLst>
          </p:cNvPr>
          <p:cNvSpPr/>
          <p:nvPr/>
        </p:nvSpPr>
        <p:spPr>
          <a:xfrm>
            <a:off x="1447800" y="6400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xmlns="" id="{124933EA-7D53-4DA3-9272-D5AFDAF138A3}"/>
              </a:ext>
            </a:extLst>
          </p:cNvPr>
          <p:cNvSpPr/>
          <p:nvPr/>
        </p:nvSpPr>
        <p:spPr>
          <a:xfrm>
            <a:off x="2438400" y="5562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xmlns="" id="{798E42A1-2E38-4599-A14F-1C3CC1AB6629}"/>
              </a:ext>
            </a:extLst>
          </p:cNvPr>
          <p:cNvSpPr/>
          <p:nvPr/>
        </p:nvSpPr>
        <p:spPr>
          <a:xfrm>
            <a:off x="685800" y="5334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xmlns="" id="{CF71C0EF-60D9-4A5A-A56D-0E3EAD3A2C30}"/>
              </a:ext>
            </a:extLst>
          </p:cNvPr>
          <p:cNvSpPr/>
          <p:nvPr/>
        </p:nvSpPr>
        <p:spPr>
          <a:xfrm>
            <a:off x="1600200" y="61722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xmlns="" id="{0E00EE9C-0420-49D8-841E-69B789DF0E1A}"/>
              </a:ext>
            </a:extLst>
          </p:cNvPr>
          <p:cNvSpPr/>
          <p:nvPr/>
        </p:nvSpPr>
        <p:spPr>
          <a:xfrm>
            <a:off x="1981200" y="61722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xmlns="" id="{024E490E-C8D9-4EFE-8E2D-A346F969E90D}"/>
              </a:ext>
            </a:extLst>
          </p:cNvPr>
          <p:cNvSpPr/>
          <p:nvPr/>
        </p:nvSpPr>
        <p:spPr>
          <a:xfrm>
            <a:off x="533400" y="6096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xmlns="" id="{F209DF91-20C1-4845-A807-6103A57C5AC7}"/>
              </a:ext>
            </a:extLst>
          </p:cNvPr>
          <p:cNvSpPr/>
          <p:nvPr/>
        </p:nvSpPr>
        <p:spPr>
          <a:xfrm>
            <a:off x="1295400" y="5715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xmlns="" id="{6B79D278-9BD6-42C4-8444-7993611A9099}"/>
              </a:ext>
            </a:extLst>
          </p:cNvPr>
          <p:cNvSpPr/>
          <p:nvPr/>
        </p:nvSpPr>
        <p:spPr>
          <a:xfrm>
            <a:off x="2057400" y="5638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xmlns="" id="{26AF0441-498B-4A71-B809-014F7928BC86}"/>
              </a:ext>
            </a:extLst>
          </p:cNvPr>
          <p:cNvSpPr/>
          <p:nvPr/>
        </p:nvSpPr>
        <p:spPr>
          <a:xfrm>
            <a:off x="2209800" y="5334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xmlns="" id="{3589CE2D-DB6F-451F-8297-CC7E000977C4}"/>
              </a:ext>
            </a:extLst>
          </p:cNvPr>
          <p:cNvSpPr/>
          <p:nvPr/>
        </p:nvSpPr>
        <p:spPr>
          <a:xfrm>
            <a:off x="2209800" y="57912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xmlns="" id="{449E77AD-4830-4D0B-8442-301A7573D9EF}"/>
              </a:ext>
            </a:extLst>
          </p:cNvPr>
          <p:cNvSpPr/>
          <p:nvPr/>
        </p:nvSpPr>
        <p:spPr>
          <a:xfrm>
            <a:off x="914400" y="63246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116" name="TextBox 122">
            <a:extLst>
              <a:ext uri="{FF2B5EF4-FFF2-40B4-BE49-F238E27FC236}">
                <a16:creationId xmlns:a16="http://schemas.microsoft.com/office/drawing/2014/main" xmlns="" id="{5695F6D0-4038-4C89-88CE-696AF2E93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0"/>
            <a:ext cx="1970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Large scale data splits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xmlns="" id="{52467435-139E-450F-AF36-2FB35F874001}"/>
              </a:ext>
            </a:extLst>
          </p:cNvPr>
          <p:cNvSpPr/>
          <p:nvPr/>
        </p:nvSpPr>
        <p:spPr>
          <a:xfrm>
            <a:off x="3429000" y="762000"/>
            <a:ext cx="13716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Parse-hash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xmlns="" id="{D4ECD79E-4629-4961-93A5-B8C8EA9BAC16}"/>
              </a:ext>
            </a:extLst>
          </p:cNvPr>
          <p:cNvSpPr/>
          <p:nvPr/>
        </p:nvSpPr>
        <p:spPr>
          <a:xfrm>
            <a:off x="3352800" y="5562600"/>
            <a:ext cx="13716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Parse-hash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xmlns="" id="{7E82C7D9-8AE4-400F-9246-7153D65A34C1}"/>
              </a:ext>
            </a:extLst>
          </p:cNvPr>
          <p:cNvSpPr/>
          <p:nvPr/>
        </p:nvSpPr>
        <p:spPr>
          <a:xfrm>
            <a:off x="3352800" y="3962400"/>
            <a:ext cx="13716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Parse-hash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xmlns="" id="{965918ED-BA2B-495A-B266-6C2B6F5B6550}"/>
              </a:ext>
            </a:extLst>
          </p:cNvPr>
          <p:cNvSpPr/>
          <p:nvPr/>
        </p:nvSpPr>
        <p:spPr>
          <a:xfrm>
            <a:off x="3352800" y="2438400"/>
            <a:ext cx="14478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Parse-hash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3827DFAF-8E7D-48D7-8DA7-52A66D622314}"/>
              </a:ext>
            </a:extLst>
          </p:cNvPr>
          <p:cNvCxnSpPr>
            <a:stCxn id="4" idx="3"/>
            <a:endCxn id="124" idx="1"/>
          </p:cNvCxnSpPr>
          <p:nvPr/>
        </p:nvCxnSpPr>
        <p:spPr>
          <a:xfrm flipV="1">
            <a:off x="2667000" y="10287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2C332187-CA2E-45DA-981B-2CD32909E890}"/>
              </a:ext>
            </a:extLst>
          </p:cNvPr>
          <p:cNvCxnSpPr>
            <a:stCxn id="36" idx="3"/>
            <a:endCxn id="127" idx="1"/>
          </p:cNvCxnSpPr>
          <p:nvPr/>
        </p:nvCxnSpPr>
        <p:spPr>
          <a:xfrm>
            <a:off x="2667000" y="26670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xmlns="" id="{08C97897-6E38-49DA-98BE-4B4E64B5E57B}"/>
              </a:ext>
            </a:extLst>
          </p:cNvPr>
          <p:cNvCxnSpPr>
            <a:stCxn id="65" idx="3"/>
            <a:endCxn id="126" idx="1"/>
          </p:cNvCxnSpPr>
          <p:nvPr/>
        </p:nvCxnSpPr>
        <p:spPr>
          <a:xfrm flipV="1">
            <a:off x="2667000" y="42291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E38420BF-CF32-45BC-AEA1-71C78169B7A5}"/>
              </a:ext>
            </a:extLst>
          </p:cNvPr>
          <p:cNvCxnSpPr>
            <a:stCxn id="94" idx="3"/>
            <a:endCxn id="125" idx="1"/>
          </p:cNvCxnSpPr>
          <p:nvPr/>
        </p:nvCxnSpPr>
        <p:spPr>
          <a:xfrm flipV="1">
            <a:off x="2667000" y="58293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25" name="TextBox 143">
            <a:extLst>
              <a:ext uri="{FF2B5EF4-FFF2-40B4-BE49-F238E27FC236}">
                <a16:creationId xmlns:a16="http://schemas.microsoft.com/office/drawing/2014/main" xmlns="" id="{BFDA310A-B71F-409D-977F-49FFEB418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0"/>
            <a:ext cx="190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Map &lt;key, 1&gt;</a:t>
            </a:r>
          </a:p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&lt;key, value&gt;pair</a:t>
            </a:r>
          </a:p>
        </p:txBody>
      </p:sp>
      <p:sp>
        <p:nvSpPr>
          <p:cNvPr id="43126" name="TextBox 147">
            <a:extLst>
              <a:ext uri="{FF2B5EF4-FFF2-40B4-BE49-F238E27FC236}">
                <a16:creationId xmlns:a16="http://schemas.microsoft.com/office/drawing/2014/main" xmlns="" id="{046C9B7E-3EA3-40FC-8E4D-FDF727B8D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8600"/>
            <a:ext cx="201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Reducers (say, Count)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xmlns="" id="{35B03148-FA7E-45D4-B4DA-E672E76F110D}"/>
              </a:ext>
            </a:extLst>
          </p:cNvPr>
          <p:cNvCxnSpPr>
            <a:stCxn id="124" idx="3"/>
          </p:cNvCxnSpPr>
          <p:nvPr/>
        </p:nvCxnSpPr>
        <p:spPr>
          <a:xfrm>
            <a:off x="4800600" y="1028700"/>
            <a:ext cx="838200" cy="262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C8553D92-61FC-4C37-AAA4-CE7C048E01C6}"/>
              </a:ext>
            </a:extLst>
          </p:cNvPr>
          <p:cNvCxnSpPr>
            <a:stCxn id="124" idx="3"/>
            <a:endCxn id="147" idx="2"/>
          </p:cNvCxnSpPr>
          <p:nvPr/>
        </p:nvCxnSpPr>
        <p:spPr>
          <a:xfrm>
            <a:off x="4800600" y="1028700"/>
            <a:ext cx="838200" cy="430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xmlns="" id="{D8DB2F41-AE8B-4664-ADED-80B266D67315}"/>
              </a:ext>
            </a:extLst>
          </p:cNvPr>
          <p:cNvCxnSpPr>
            <a:stCxn id="127" idx="3"/>
            <a:endCxn id="145" idx="2"/>
          </p:cNvCxnSpPr>
          <p:nvPr/>
        </p:nvCxnSpPr>
        <p:spPr>
          <a:xfrm flipV="1">
            <a:off x="4800600" y="1752600"/>
            <a:ext cx="8382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xmlns="" id="{07000FE7-E1C6-49F4-82CE-0E227795CB53}"/>
              </a:ext>
            </a:extLst>
          </p:cNvPr>
          <p:cNvCxnSpPr>
            <a:stCxn id="127" idx="3"/>
            <a:endCxn id="146" idx="2"/>
          </p:cNvCxnSpPr>
          <p:nvPr/>
        </p:nvCxnSpPr>
        <p:spPr>
          <a:xfrm>
            <a:off x="4800600" y="27051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35B6546B-F26B-4E50-82F8-25DFAB1F8CB1}"/>
              </a:ext>
            </a:extLst>
          </p:cNvPr>
          <p:cNvCxnSpPr>
            <a:stCxn id="127" idx="3"/>
            <a:endCxn id="147" idx="2"/>
          </p:cNvCxnSpPr>
          <p:nvPr/>
        </p:nvCxnSpPr>
        <p:spPr>
          <a:xfrm>
            <a:off x="4800600" y="2705100"/>
            <a:ext cx="838200" cy="262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xmlns="" id="{F67C7A05-3A9C-486B-9BD8-7C4C080638E5}"/>
              </a:ext>
            </a:extLst>
          </p:cNvPr>
          <p:cNvCxnSpPr>
            <a:stCxn id="126" idx="3"/>
            <a:endCxn id="145" idx="2"/>
          </p:cNvCxnSpPr>
          <p:nvPr/>
        </p:nvCxnSpPr>
        <p:spPr>
          <a:xfrm flipV="1">
            <a:off x="4724400" y="1752600"/>
            <a:ext cx="914400" cy="2476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xmlns="" id="{E6603C6F-3CF2-455D-8B22-1882BE0B0400}"/>
              </a:ext>
            </a:extLst>
          </p:cNvPr>
          <p:cNvCxnSpPr>
            <a:stCxn id="124" idx="3"/>
            <a:endCxn id="145" idx="2"/>
          </p:cNvCxnSpPr>
          <p:nvPr/>
        </p:nvCxnSpPr>
        <p:spPr>
          <a:xfrm>
            <a:off x="4800600" y="1028700"/>
            <a:ext cx="838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xmlns="" id="{93FBCFCB-1462-432D-94FB-FE78C32558E6}"/>
              </a:ext>
            </a:extLst>
          </p:cNvPr>
          <p:cNvCxnSpPr>
            <a:stCxn id="126" idx="3"/>
            <a:endCxn id="146" idx="2"/>
          </p:cNvCxnSpPr>
          <p:nvPr/>
        </p:nvCxnSpPr>
        <p:spPr>
          <a:xfrm flipV="1">
            <a:off x="4724400" y="35433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xmlns="" id="{2A360D9A-18B6-4731-8C9E-269BCF396C80}"/>
              </a:ext>
            </a:extLst>
          </p:cNvPr>
          <p:cNvCxnSpPr>
            <a:stCxn id="126" idx="3"/>
            <a:endCxn id="147" idx="2"/>
          </p:cNvCxnSpPr>
          <p:nvPr/>
        </p:nvCxnSpPr>
        <p:spPr>
          <a:xfrm>
            <a:off x="4724400" y="4229100"/>
            <a:ext cx="9144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xmlns="" id="{591D0C6E-A029-4C4C-9DD4-F9B64DE74762}"/>
              </a:ext>
            </a:extLst>
          </p:cNvPr>
          <p:cNvCxnSpPr>
            <a:stCxn id="125" idx="3"/>
            <a:endCxn id="145" idx="2"/>
          </p:cNvCxnSpPr>
          <p:nvPr/>
        </p:nvCxnSpPr>
        <p:spPr>
          <a:xfrm flipV="1">
            <a:off x="4724400" y="1752600"/>
            <a:ext cx="914400" cy="407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xmlns="" id="{1FD1C37C-E120-488B-8630-3A2CB384D70E}"/>
              </a:ext>
            </a:extLst>
          </p:cNvPr>
          <p:cNvCxnSpPr>
            <a:stCxn id="125" idx="3"/>
            <a:endCxn id="146" idx="2"/>
          </p:cNvCxnSpPr>
          <p:nvPr/>
        </p:nvCxnSpPr>
        <p:spPr>
          <a:xfrm flipV="1">
            <a:off x="4724400" y="3543300"/>
            <a:ext cx="9144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D038EF76-3699-4DDE-B0E9-E90F601BFEBB}"/>
              </a:ext>
            </a:extLst>
          </p:cNvPr>
          <p:cNvCxnSpPr>
            <a:stCxn id="125" idx="3"/>
            <a:endCxn id="147" idx="2"/>
          </p:cNvCxnSpPr>
          <p:nvPr/>
        </p:nvCxnSpPr>
        <p:spPr>
          <a:xfrm flipV="1">
            <a:off x="4724400" y="5334000"/>
            <a:ext cx="9144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xmlns="" id="{5A22F1F0-64C8-40A0-8CEC-6D556E67AF8C}"/>
              </a:ext>
            </a:extLst>
          </p:cNvPr>
          <p:cNvCxnSpPr>
            <a:stCxn id="145" idx="0"/>
          </p:cNvCxnSpPr>
          <p:nvPr/>
        </p:nvCxnSpPr>
        <p:spPr>
          <a:xfrm flipV="1">
            <a:off x="7467600" y="1752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xmlns="" id="{3022BD15-E276-42B7-8306-A78A903D3683}"/>
              </a:ext>
            </a:extLst>
          </p:cNvPr>
          <p:cNvCxnSpPr>
            <a:stCxn id="146" idx="0"/>
          </p:cNvCxnSpPr>
          <p:nvPr/>
        </p:nvCxnSpPr>
        <p:spPr>
          <a:xfrm flipV="1">
            <a:off x="7467600" y="35052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xmlns="" id="{E0C36E82-FFA0-49FE-88D8-FB26CA995E00}"/>
              </a:ext>
            </a:extLst>
          </p:cNvPr>
          <p:cNvCxnSpPr>
            <a:stCxn id="147" idx="0"/>
          </p:cNvCxnSpPr>
          <p:nvPr/>
        </p:nvCxnSpPr>
        <p:spPr>
          <a:xfrm>
            <a:off x="7467600" y="5334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42" name="TextBox 186">
            <a:extLst>
              <a:ext uri="{FF2B5EF4-FFF2-40B4-BE49-F238E27FC236}">
                <a16:creationId xmlns:a16="http://schemas.microsoft.com/office/drawing/2014/main" xmlns="" id="{93FDAA73-91FB-401A-B01E-B721F13A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752600"/>
            <a:ext cx="898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P-0000  </a:t>
            </a:r>
          </a:p>
        </p:txBody>
      </p:sp>
      <p:sp>
        <p:nvSpPr>
          <p:cNvPr id="43143" name="TextBox 187">
            <a:extLst>
              <a:ext uri="{FF2B5EF4-FFF2-40B4-BE49-F238E27FC236}">
                <a16:creationId xmlns:a16="http://schemas.microsoft.com/office/drawing/2014/main" xmlns="" id="{4F021117-645F-4796-AD2D-839805576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581400"/>
            <a:ext cx="846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P-0001 </a:t>
            </a:r>
          </a:p>
        </p:txBody>
      </p:sp>
      <p:sp>
        <p:nvSpPr>
          <p:cNvPr id="43144" name="TextBox 188">
            <a:extLst>
              <a:ext uri="{FF2B5EF4-FFF2-40B4-BE49-F238E27FC236}">
                <a16:creationId xmlns:a16="http://schemas.microsoft.com/office/drawing/2014/main" xmlns="" id="{65CD4BA5-D2D6-402B-BAD7-022F672E5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410200"/>
            <a:ext cx="898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P-0002  </a:t>
            </a: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xmlns="" id="{01576B1D-DB0D-4E95-BFA1-61D0ECF5BCD8}"/>
              </a:ext>
            </a:extLst>
          </p:cNvPr>
          <p:cNvSpPr/>
          <p:nvPr/>
        </p:nvSpPr>
        <p:spPr>
          <a:xfrm>
            <a:off x="2209800" y="3733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xmlns="" id="{4875E3BA-8FB6-4BB6-9F87-85BB865BDEBA}"/>
              </a:ext>
            </a:extLst>
          </p:cNvPr>
          <p:cNvSpPr/>
          <p:nvPr/>
        </p:nvSpPr>
        <p:spPr>
          <a:xfrm>
            <a:off x="1981200" y="35814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xmlns="" id="{77C28E1F-9D4A-42B0-8474-93D993555B11}"/>
              </a:ext>
            </a:extLst>
          </p:cNvPr>
          <p:cNvSpPr/>
          <p:nvPr/>
        </p:nvSpPr>
        <p:spPr>
          <a:xfrm>
            <a:off x="2438400" y="39624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xmlns="" id="{74ED7EDC-D4AF-432D-A39A-ECDA4C49FA40}"/>
              </a:ext>
            </a:extLst>
          </p:cNvPr>
          <p:cNvSpPr/>
          <p:nvPr/>
        </p:nvSpPr>
        <p:spPr>
          <a:xfrm>
            <a:off x="2057400" y="4038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xmlns="" id="{41DEEDC1-04C9-4B13-AD33-9AD2FDF8ED19}"/>
              </a:ext>
            </a:extLst>
          </p:cNvPr>
          <p:cNvSpPr/>
          <p:nvPr/>
        </p:nvSpPr>
        <p:spPr>
          <a:xfrm>
            <a:off x="2209800" y="4191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xmlns="" id="{F31CD2BB-CCD5-4222-ADA7-FDB967718D0C}"/>
              </a:ext>
            </a:extLst>
          </p:cNvPr>
          <p:cNvSpPr/>
          <p:nvPr/>
        </p:nvSpPr>
        <p:spPr>
          <a:xfrm>
            <a:off x="1981200" y="4572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xmlns="" id="{71CE9BAA-160B-4C57-81C2-857F854EE4F6}"/>
              </a:ext>
            </a:extLst>
          </p:cNvPr>
          <p:cNvSpPr/>
          <p:nvPr/>
        </p:nvSpPr>
        <p:spPr>
          <a:xfrm>
            <a:off x="1600200" y="4572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xmlns="" id="{6823C23F-7265-4CEC-A904-B0430762A8DE}"/>
              </a:ext>
            </a:extLst>
          </p:cNvPr>
          <p:cNvSpPr/>
          <p:nvPr/>
        </p:nvSpPr>
        <p:spPr>
          <a:xfrm>
            <a:off x="1447800" y="4800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xmlns="" id="{DB30D858-500E-4E9B-8544-CD2696C83243}"/>
              </a:ext>
            </a:extLst>
          </p:cNvPr>
          <p:cNvSpPr/>
          <p:nvPr/>
        </p:nvSpPr>
        <p:spPr>
          <a:xfrm>
            <a:off x="1295400" y="4114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xmlns="" id="{AA8E88B6-D82F-4A3F-BBB4-2D5A19FF9285}"/>
              </a:ext>
            </a:extLst>
          </p:cNvPr>
          <p:cNvSpPr/>
          <p:nvPr/>
        </p:nvSpPr>
        <p:spPr>
          <a:xfrm>
            <a:off x="1143000" y="45720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xmlns="" id="{7FDFBDB2-B18D-4DDF-96B3-27A1B0C0A02D}"/>
              </a:ext>
            </a:extLst>
          </p:cNvPr>
          <p:cNvSpPr/>
          <p:nvPr/>
        </p:nvSpPr>
        <p:spPr>
          <a:xfrm>
            <a:off x="685800" y="3733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xmlns="" id="{6D24E565-CD99-468B-8885-91C1FB4C853F}"/>
              </a:ext>
            </a:extLst>
          </p:cNvPr>
          <p:cNvSpPr/>
          <p:nvPr/>
        </p:nvSpPr>
        <p:spPr>
          <a:xfrm>
            <a:off x="533400" y="4495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xmlns="" id="{207A183E-6AAB-4AAB-8215-998CC5650F4A}"/>
              </a:ext>
            </a:extLst>
          </p:cNvPr>
          <p:cNvSpPr/>
          <p:nvPr/>
        </p:nvSpPr>
        <p:spPr>
          <a:xfrm>
            <a:off x="1981200" y="35814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xmlns="" id="{509C0B42-334C-4305-B78E-EEFDE5877C67}"/>
              </a:ext>
            </a:extLst>
          </p:cNvPr>
          <p:cNvSpPr/>
          <p:nvPr/>
        </p:nvSpPr>
        <p:spPr>
          <a:xfrm>
            <a:off x="1828800" y="43434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xmlns="" id="{3C85F1D0-E062-4EEF-B6CE-ADD0765C898F}"/>
              </a:ext>
            </a:extLst>
          </p:cNvPr>
          <p:cNvSpPr/>
          <p:nvPr/>
        </p:nvSpPr>
        <p:spPr>
          <a:xfrm>
            <a:off x="990600" y="38862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xmlns="" id="{3107D6BE-A695-4685-8BB9-41806CD41EBF}"/>
              </a:ext>
            </a:extLst>
          </p:cNvPr>
          <p:cNvSpPr/>
          <p:nvPr/>
        </p:nvSpPr>
        <p:spPr>
          <a:xfrm>
            <a:off x="914400" y="47244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xmlns="" id="{A5D780CC-B133-45E1-8BD5-0CE0F4128541}"/>
              </a:ext>
            </a:extLst>
          </p:cNvPr>
          <p:cNvSpPr/>
          <p:nvPr/>
        </p:nvSpPr>
        <p:spPr>
          <a:xfrm>
            <a:off x="762000" y="43434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xmlns="" id="{1531C7E7-D91C-4410-BC2D-4CCAFDD13BD9}"/>
              </a:ext>
            </a:extLst>
          </p:cNvPr>
          <p:cNvSpPr/>
          <p:nvPr/>
        </p:nvSpPr>
        <p:spPr>
          <a:xfrm>
            <a:off x="1676400" y="35814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xmlns="" id="{CC08EBDF-2B74-4273-8524-20FEF27ECBF6}"/>
              </a:ext>
            </a:extLst>
          </p:cNvPr>
          <p:cNvSpPr/>
          <p:nvPr/>
        </p:nvSpPr>
        <p:spPr>
          <a:xfrm>
            <a:off x="2209800" y="4419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xmlns="" id="{579F506D-830B-48AC-BFD4-5461CF3A7BC7}"/>
              </a:ext>
            </a:extLst>
          </p:cNvPr>
          <p:cNvSpPr/>
          <p:nvPr/>
        </p:nvSpPr>
        <p:spPr>
          <a:xfrm>
            <a:off x="2362200" y="45720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xmlns="" id="{018563D0-A258-4B12-B7AD-5ED8EA3A6125}"/>
              </a:ext>
            </a:extLst>
          </p:cNvPr>
          <p:cNvSpPr/>
          <p:nvPr/>
        </p:nvSpPr>
        <p:spPr>
          <a:xfrm>
            <a:off x="2057400" y="4800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xmlns="" id="{9A15EF5B-F46A-4DC3-9C41-1B24652E8401}"/>
              </a:ext>
            </a:extLst>
          </p:cNvPr>
          <p:cNvSpPr/>
          <p:nvPr/>
        </p:nvSpPr>
        <p:spPr>
          <a:xfrm>
            <a:off x="609600" y="4800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xmlns="" id="{ABD9A11A-F502-4973-9E07-AA4C1508A842}"/>
              </a:ext>
            </a:extLst>
          </p:cNvPr>
          <p:cNvSpPr/>
          <p:nvPr/>
        </p:nvSpPr>
        <p:spPr>
          <a:xfrm>
            <a:off x="609600" y="4038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xmlns="" id="{7C32E532-850F-4284-8EE5-800408A41D98}"/>
              </a:ext>
            </a:extLst>
          </p:cNvPr>
          <p:cNvSpPr/>
          <p:nvPr/>
        </p:nvSpPr>
        <p:spPr>
          <a:xfrm>
            <a:off x="1143000" y="3657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xmlns="" id="{96CE113B-8D30-4247-A213-34F93F4FABC3}"/>
              </a:ext>
            </a:extLst>
          </p:cNvPr>
          <p:cNvSpPr/>
          <p:nvPr/>
        </p:nvSpPr>
        <p:spPr>
          <a:xfrm>
            <a:off x="1447800" y="38100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xmlns="" id="{1BFEAE5B-B969-46FA-A546-2B2B01CCC7CE}"/>
              </a:ext>
            </a:extLst>
          </p:cNvPr>
          <p:cNvSpPr/>
          <p:nvPr/>
        </p:nvSpPr>
        <p:spPr>
          <a:xfrm>
            <a:off x="1981200" y="3810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xmlns="" id="{9EE4B65F-81F9-4021-8549-F7C9CC940E39}"/>
              </a:ext>
            </a:extLst>
          </p:cNvPr>
          <p:cNvSpPr/>
          <p:nvPr/>
        </p:nvSpPr>
        <p:spPr>
          <a:xfrm>
            <a:off x="1447800" y="22098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xmlns="" id="{389113A5-0429-4A57-9BDB-01E903CAE0B2}"/>
              </a:ext>
            </a:extLst>
          </p:cNvPr>
          <p:cNvSpPr/>
          <p:nvPr/>
        </p:nvSpPr>
        <p:spPr>
          <a:xfrm>
            <a:off x="2057400" y="56388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xmlns="" id="{C8D2704F-BBF6-4882-B63E-FD037F48021A}"/>
              </a:ext>
            </a:extLst>
          </p:cNvPr>
          <p:cNvSpPr/>
          <p:nvPr/>
        </p:nvSpPr>
        <p:spPr>
          <a:xfrm>
            <a:off x="5105400" y="3810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xmlns="" id="{48B72FC5-C6A0-4DE5-9879-46FB4D189313}"/>
              </a:ext>
            </a:extLst>
          </p:cNvPr>
          <p:cNvSpPr/>
          <p:nvPr/>
        </p:nvSpPr>
        <p:spPr>
          <a:xfrm>
            <a:off x="5334000" y="3048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xmlns="" id="{D0D1BB93-E56D-4F7E-A833-83DD0B4F13CE}"/>
              </a:ext>
            </a:extLst>
          </p:cNvPr>
          <p:cNvSpPr/>
          <p:nvPr/>
        </p:nvSpPr>
        <p:spPr>
          <a:xfrm>
            <a:off x="5181600" y="2286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xmlns="" id="{B42D361B-0891-4EEA-989F-36436314B362}"/>
              </a:ext>
            </a:extLst>
          </p:cNvPr>
          <p:cNvSpPr/>
          <p:nvPr/>
        </p:nvSpPr>
        <p:spPr>
          <a:xfrm>
            <a:off x="7848600" y="3886200"/>
            <a:ext cx="152400" cy="152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xmlns="" id="{4FD891A1-222C-4904-AD58-7A7AAFB68D4B}"/>
              </a:ext>
            </a:extLst>
          </p:cNvPr>
          <p:cNvSpPr/>
          <p:nvPr/>
        </p:nvSpPr>
        <p:spPr>
          <a:xfrm>
            <a:off x="7924800" y="2133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xmlns="" id="{D1DF177E-BD83-4855-8D79-AD15CE9F8C78}"/>
              </a:ext>
            </a:extLst>
          </p:cNvPr>
          <p:cNvSpPr/>
          <p:nvPr/>
        </p:nvSpPr>
        <p:spPr>
          <a:xfrm>
            <a:off x="7924800" y="5791200"/>
            <a:ext cx="152400" cy="152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179" name="TextBox 176">
            <a:extLst>
              <a:ext uri="{FF2B5EF4-FFF2-40B4-BE49-F238E27FC236}">
                <a16:creationId xmlns:a16="http://schemas.microsoft.com/office/drawing/2014/main" xmlns="" id="{53A42E67-B561-4E8A-BBF0-ECFA6EE5A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981200"/>
            <a:ext cx="981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, count1</a:t>
            </a:r>
          </a:p>
        </p:txBody>
      </p:sp>
      <p:sp>
        <p:nvSpPr>
          <p:cNvPr id="43180" name="TextBox 177">
            <a:extLst>
              <a:ext uri="{FF2B5EF4-FFF2-40B4-BE49-F238E27FC236}">
                <a16:creationId xmlns:a16="http://schemas.microsoft.com/office/drawing/2014/main" xmlns="" id="{6FB700DE-F0A5-4932-B580-86B6340D0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7338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 , count2</a:t>
            </a:r>
          </a:p>
        </p:txBody>
      </p:sp>
      <p:sp>
        <p:nvSpPr>
          <p:cNvPr id="43181" name="TextBox 178">
            <a:extLst>
              <a:ext uri="{FF2B5EF4-FFF2-40B4-BE49-F238E27FC236}">
                <a16:creationId xmlns:a16="http://schemas.microsoft.com/office/drawing/2014/main" xmlns="" id="{9BD2DBDF-9BC5-4DE4-A554-A03DDA61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6388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,count3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xmlns="" id="{94EBA648-2E93-436D-8C36-E8129ED310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xmlns="" id="{0B5EE06E-75AC-4A29-ABDD-F6EE9622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xmlns="" id="{3544BB39-1391-47D0-A601-1F7B06ED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8900E8-786D-477F-8605-C630A8790F9E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27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2812E-6 L 0.39167 -0.0777 " pathEditMode="relative" ptsTypes="AA">
                                      <p:cBhvr>
                                        <p:cTn id="6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8.32562E-7 L 0.40833 0.18871 " pathEditMode="relative" ptsTypes="AA">
                                      <p:cBhvr>
                                        <p:cTn id="10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8.32562E-7 L 0.56667 -0.31082 " pathEditMode="relative" ptsTypes="AA">
                                      <p:cBhvr>
                                        <p:cTn id="14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8.32562E-7 L 0.45833 -0.32193 " pathEditMode="relative" ptsTypes="AA">
                                      <p:cBhvr>
                                        <p:cTn id="18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5143E-6 L 0.575 0.08881 " pathEditMode="relative" ptsTypes="AA">
                                      <p:cBhvr>
                                        <p:cTn id="22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86309E-7 L 0.45 -0.37743 " pathEditMode="relative" ptsTypes="AA">
                                      <p:cBhvr>
                                        <p:cTn id="26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95837E-6 L 0.425 -0.0666 " pathEditMode="relative" ptsTypes="AA">
                                      <p:cBhvr>
                                        <p:cTn id="30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86309E-7 L 0.54166 -0.19981 " pathEditMode="relative" ptsTypes="AA">
                                      <p:cBhvr>
                                        <p:cTn id="34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284E-6 L 0.50833 -0.13321 " pathEditMode="relative" ptsTypes="AA">
                                      <p:cBhvr>
                                        <p:cTn id="38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284E-6 L 0.53334 -0.43293 " pathEditMode="relative" ptsTypes="AA">
                                      <p:cBhvr>
                                        <p:cTn id="42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20907E-6 L 0.5 -0.17762 " pathEditMode="relative" ptsTypes="AA">
                                      <p:cBhvr>
                                        <p:cTn id="46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8.32562E-7 L 0.575 -0.39963 " pathEditMode="relative" ptsTypes="AA">
                                      <p:cBhvr>
                                        <p:cTn id="50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62535E-8 L 0.65833 -0.2109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00" y="-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32562E-7 L 0.46666 -0.08881 " pathEditMode="relative" ptsTypes="AA">
                                      <p:cBhvr>
                                        <p:cTn id="58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71138E-6 L 0.44167 0.09991 " pathEditMode="relative" ptsTypes="AA">
                                      <p:cBhvr>
                                        <p:cTn id="62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71138E-6 L 0.56666 0.18871 " pathEditMode="relative" ptsTypes="AA">
                                      <p:cBhvr>
                                        <p:cTn id="66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8.32562E-7 L 0.39167 -0.0888 " pathEditMode="relative" ptsTypes="AA">
                                      <p:cBhvr>
                                        <p:cTn id="70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29325E-6 L 0.6 0.16652 " pathEditMode="relative" ptsTypes="AA">
                                      <p:cBhvr>
                                        <p:cTn id="74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86309E-7 L 0.55834 -0.21092 " pathEditMode="relative" ptsTypes="AA">
                                      <p:cBhvr>
                                        <p:cTn id="78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2.46068E-6 L 0.50833 -0.28862 " pathEditMode="relative" ptsTypes="AA">
                                      <p:cBhvr>
                                        <p:cTn id="8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8.78816E-7 L 0.475 -0.41073 " pathEditMode="relative" ptsTypes="AA">
                                      <p:cBhvr>
                                        <p:cTn id="86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32562E-7 L 0.575 -0.13321 " pathEditMode="relative" ptsTypes="AA">
                                      <p:cBhvr>
                                        <p:cTn id="90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62812E-6 L 0.69167 -0.0444 " pathEditMode="relative" ptsTypes="AA">
                                      <p:cBhvr>
                                        <p:cTn id="94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9.16744E-6 L 0.7 -0.37742 " pathEditMode="relative" ptsTypes="AA">
                                      <p:cBhvr>
                                        <p:cTn id="98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99537E-6 L 0.44167 0.63275 " pathEditMode="relative" ptsTypes="AA">
                                      <p:cBhvr>
                                        <p:cTn id="102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97687E-6 L 0.5 -0.14431 " pathEditMode="relative" ptsTypes="AA">
                                      <p:cBhvr>
                                        <p:cTn id="106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4218E-6 L 0.475 -0.25532 " pathEditMode="relative" ptsTypes="AA">
                                      <p:cBhvr>
                                        <p:cTn id="110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A5BA0-82ED-4A1A-923B-1764B5EE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err="1"/>
              <a:t>MapReduce</a:t>
            </a:r>
            <a:r>
              <a:rPr lang="en-US" sz="3600" dirty="0"/>
              <a:t> Engine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xmlns="" id="{540117EF-4728-4DFC-BFB8-B31413BDE8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en-US"/>
              <a:t>MapReduce requires a distributed file system and an engine that can distribute, coordinate, monitor and gather the results.</a:t>
            </a:r>
          </a:p>
          <a:p>
            <a:pPr eaLnBrk="1" hangingPunct="1"/>
            <a:r>
              <a:rPr lang="en-US" altLang="en-US"/>
              <a:t>Hadoop provides that engine through (the file system we discussed earlier) and the JobTracker + TaskTracker system. </a:t>
            </a:r>
          </a:p>
          <a:p>
            <a:pPr eaLnBrk="1" hangingPunct="1"/>
            <a:r>
              <a:rPr lang="en-US" altLang="en-US"/>
              <a:t>JobTracker is simply a scheduler. </a:t>
            </a:r>
          </a:p>
          <a:p>
            <a:pPr eaLnBrk="1" hangingPunct="1"/>
            <a:r>
              <a:rPr lang="en-US" altLang="en-US"/>
              <a:t>TaskTracker is assigned a Map or Reduce (or other operations); Map or Reduce run on node and so is the TaskTracker; each task is run on its own JVM on a node.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6AB033-F940-4F13-952D-651636079D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238FA9-D046-4CF3-BE2A-CAD801D2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9D0375-3C40-4B12-9144-72BB2697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B163EC-5E10-49A4-99CB-80CD826C612C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28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A1127-D79A-45A6-A98B-B05EB35D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Demos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xmlns="" id="{4251CD86-A870-4472-8BD4-B0DC2733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Word count application: a simple foundation for text-mining; with a small text corpus of inaugural speeches by US presidents</a:t>
            </a:r>
          </a:p>
          <a:p>
            <a:pPr eaLnBrk="1" hangingPunct="1"/>
            <a:r>
              <a:rPr lang="en-US" altLang="en-US"/>
              <a:t>Graph analytics is the core of analytics involving linked structures (about 110 nodes): shortest path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45060" name="Picture 6">
            <a:extLst>
              <a:ext uri="{FF2B5EF4-FFF2-40B4-BE49-F238E27FC236}">
                <a16:creationId xmlns:a16="http://schemas.microsoft.com/office/drawing/2014/main" xmlns="" id="{5F4F8980-7973-4907-BE96-2F067752A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1625" y="38100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D264CE-F145-4257-9AC4-F9FCFD8825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08C841-8132-491B-A58A-EB2913B9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07A6CB-BE92-4163-B929-4C6BCF0E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867F81-2291-4DB3-8696-B6DBBE7E06F3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29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xmlns="" id="{95026E9E-6621-4F8D-B696-E41AAD2E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Speakers’ Background in cloud computing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6C8882-6EDD-444C-A84F-5164363BE171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sx="1000" sy="1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 rtlCol="0">
            <a:normAutofit fontScale="850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Bina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795528" lvl="1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Has two current NSF (National Science Foundation of USA) awards related to cloud computing:</a:t>
            </a:r>
          </a:p>
          <a:p>
            <a:pPr marL="795528" lvl="1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2009-2012: Data-Intensive computing education: CCLI Phase 2: $250K</a:t>
            </a:r>
          </a:p>
          <a:p>
            <a:pPr marL="795528" lvl="1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2010-2012: Cloud-enabled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Evolutionary Genetics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Testbed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OCI-CI-TEAM: $250K  </a:t>
            </a:r>
          </a:p>
          <a:p>
            <a:pPr marL="795528" lvl="1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Faculty at the CSE department at University at Buffalo.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Kumar:</a:t>
            </a:r>
          </a:p>
          <a:p>
            <a:pPr marL="852678" lvl="1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 Consultant at CTG</a:t>
            </a:r>
          </a:p>
          <a:p>
            <a:pPr marL="852678" lvl="1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Currently heading a large semantic technology business initiative that leverages cloud computing</a:t>
            </a:r>
          </a:p>
          <a:p>
            <a:pPr marL="852678" lvl="1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Adjunct Professor at School of Management, University at Buffalo.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3B9D9A-B363-45BA-A046-CCB6CFF2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4400"/>
              <a:t>A Case-study in Business:</a:t>
            </a:r>
            <a:br>
              <a:rPr sz="4400"/>
            </a:br>
            <a:r>
              <a:rPr sz="4400"/>
              <a:t>Cloud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3B2717-F098-44CD-99E8-2A68621CB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3BD35B-9798-4639-AA5D-FE361FB304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7B7085-B50C-40AE-B68E-E129DCF0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51FBD9-EA0E-456E-B819-3FCB4E40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ACDF0F-D0D0-4279-9C6F-A51C922687B5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30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6A9121-FF80-4919-948C-CECC20CD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Predictive Quality Project Overview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xmlns="" id="{DCB93DD5-B2F3-4ACA-A8AE-90429F3F8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048000"/>
          </a:xfrm>
        </p:spPr>
        <p:txBody>
          <a:bodyPr/>
          <a:lstStyle/>
          <a:p>
            <a:pPr marL="273050" indent="-273050">
              <a:lnSpc>
                <a:spcPct val="120000"/>
              </a:lnSpc>
              <a:buSzPct val="95000"/>
            </a:pPr>
            <a:r>
              <a:rPr lang="en-US" altLang="en-US" sz="1800"/>
              <a:t>Identify special causes that relate to bad outcomes for the quality-related parameters of the products and visually inspected defects</a:t>
            </a:r>
          </a:p>
          <a:p>
            <a:pPr marL="273050" indent="-273050">
              <a:lnSpc>
                <a:spcPct val="120000"/>
              </a:lnSpc>
              <a:buSzPct val="95000"/>
            </a:pPr>
            <a:r>
              <a:rPr lang="en-US" altLang="en-US" sz="1800"/>
              <a:t>Complex upstream process conditions and dependencies making the problem difficult to solve using traditional statistical / analytical methods</a:t>
            </a:r>
          </a:p>
          <a:p>
            <a:pPr marL="273050" indent="-273050">
              <a:lnSpc>
                <a:spcPct val="120000"/>
              </a:lnSpc>
              <a:buSzPct val="95000"/>
            </a:pPr>
            <a:r>
              <a:rPr lang="en-US" altLang="en-US" sz="1800"/>
              <a:t>Determine the optimal process settings that can increase the yield and reduce defects through predictive quality assurance</a:t>
            </a:r>
          </a:p>
          <a:p>
            <a:pPr marL="273050" indent="-273050">
              <a:lnSpc>
                <a:spcPct val="120000"/>
              </a:lnSpc>
              <a:buSzPct val="95000"/>
            </a:pPr>
            <a:r>
              <a:rPr lang="en-US" altLang="en-US" sz="1800"/>
              <a:t>Potential savings huge as the cost of rework and rejects are very high</a:t>
            </a:r>
            <a:endParaRPr lang="en-US" altLang="en-US"/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xmlns="" id="{275E8707-213E-4DC6-9D5F-E9DE19B99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29527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/>
              <a:t>Problem / Motivation:</a:t>
            </a:r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xmlns="" id="{B0F62297-6F8E-44AB-B374-3F1CB3C3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38600"/>
            <a:ext cx="12985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/>
              <a:t>Solution: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xmlns="" id="{3BF50CB9-F8B4-4608-BEF7-200F2B0E6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8305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buSzPct val="95000"/>
              <a:buFont typeface="Arial" panose="020B0604020202020204" pitchFamily="34" charset="0"/>
              <a:buChar char="•"/>
            </a:pPr>
            <a:r>
              <a:rPr lang="en-US" altLang="en-US"/>
              <a:t>Use ontology to model the complex manufacturing processes and utilize semantic technologies to provide key insights into how outcomes and causes are related</a:t>
            </a:r>
          </a:p>
          <a:p>
            <a:pPr>
              <a:lnSpc>
                <a:spcPct val="120000"/>
              </a:lnSpc>
              <a:buSzPct val="95000"/>
              <a:buFont typeface="Arial" panose="020B0604020202020204" pitchFamily="34" charset="0"/>
              <a:buChar char="•"/>
            </a:pPr>
            <a:r>
              <a:rPr lang="en-US" altLang="en-US"/>
              <a:t>Develop a rich internet application that allows the user to evaluate process outcomes and conditions at a high level and drill down to specific areas of interest to address performance issues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6859BE38-4BD1-4E55-9EBF-0AD244A44D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6ED45F4-B3B5-405D-A910-A13EBF85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A81E226-9FFC-4365-A181-9634C0C9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7C6ED4-26BC-43A0-9A83-43A115733CD1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31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5C9A9F-154F-4148-9598-F4FAC2B5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Why Cloud Computing for this Project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xmlns="" id="{DA121293-83C4-42E2-B478-B7B55A2F3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altLang="en-US"/>
              <a:t>Well-suited for incubation of new technologies</a:t>
            </a:r>
          </a:p>
          <a:p>
            <a:pPr lvl="1" eaLnBrk="1" hangingPunct="1"/>
            <a:r>
              <a:rPr lang="en-US" altLang="en-US"/>
              <a:t>Semantic technologies still evolving </a:t>
            </a:r>
          </a:p>
          <a:p>
            <a:pPr lvl="1" eaLnBrk="1" hangingPunct="1"/>
            <a:r>
              <a:rPr lang="en-US" altLang="en-US"/>
              <a:t>Use of Prototyping and Extreme Programming</a:t>
            </a:r>
          </a:p>
          <a:p>
            <a:pPr lvl="1" eaLnBrk="1" hangingPunct="1"/>
            <a:r>
              <a:rPr lang="en-US" altLang="en-US"/>
              <a:t>Server and Storage requirements not completely known</a:t>
            </a:r>
          </a:p>
          <a:p>
            <a:pPr eaLnBrk="1" hangingPunct="1"/>
            <a:r>
              <a:rPr lang="en-US" altLang="en-US"/>
              <a:t>Technologies used (TopBraid, Tomcat) not part of emerging or core technologies supported by corporate IT</a:t>
            </a:r>
          </a:p>
          <a:p>
            <a:pPr eaLnBrk="1" hangingPunct="1"/>
            <a:r>
              <a:rPr lang="en-US" altLang="en-US"/>
              <a:t>Scalability on demand</a:t>
            </a:r>
          </a:p>
          <a:p>
            <a:pPr eaLnBrk="1" hangingPunct="1"/>
            <a:r>
              <a:rPr lang="en-US" altLang="en-US"/>
              <a:t>Development and implementation on a private cloud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D519B2-E0D3-483C-B5A3-679E4A612B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273C66-AAF4-4988-8C3E-A3D24C25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7A50BB-F108-43C8-B556-13F9B6D9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A37CD1-27F8-4D1E-9F28-10913414F9AF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32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DAC311-68F0-4558-97DD-B0CB2A26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Public Cloud vs. Private Cloud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xmlns="" id="{69635E6E-CB90-43BB-8941-89386350A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Rationale for Private Cloud:</a:t>
            </a:r>
          </a:p>
          <a:p>
            <a:pPr eaLnBrk="1" hangingPunct="1"/>
            <a:r>
              <a:rPr lang="en-US" altLang="en-US"/>
              <a:t>Security and privacy of business data was a big concern</a:t>
            </a:r>
          </a:p>
          <a:p>
            <a:pPr eaLnBrk="1" hangingPunct="1"/>
            <a:r>
              <a:rPr lang="en-US" altLang="en-US"/>
              <a:t>Potential for vendor lock-in</a:t>
            </a:r>
          </a:p>
          <a:p>
            <a:pPr eaLnBrk="1" hangingPunct="1"/>
            <a:r>
              <a:rPr lang="en-US" altLang="en-US"/>
              <a:t>SLA’s required for real-time performance and reliability</a:t>
            </a:r>
          </a:p>
          <a:p>
            <a:pPr eaLnBrk="1" hangingPunct="1"/>
            <a:r>
              <a:rPr lang="en-US" altLang="en-US"/>
              <a:t>Cost savings of the shared model achieved because of the multiple projects involving semantic technologies that the company is actively developing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1CA031-5BA5-4C91-A0E9-11AFBE37D2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398503-88EA-4EC7-8AC5-8D8F0FD4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7507E2-9923-4810-A250-29198689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9E60DB-A5C0-4910-8F67-9AF7945578CA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33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E5F01-BA8A-4EE5-9961-7F3BF488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Cloud Computing for the Enterprise</a:t>
            </a:r>
            <a:br>
              <a:rPr lang="en-US" sz="3600" dirty="0"/>
            </a:br>
            <a:r>
              <a:rPr lang="en-US" sz="3600" dirty="0"/>
              <a:t>What should IT Do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xmlns="" id="{A3540C47-F85F-4E8A-AA19-F7302091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Revise cost model to utility-based computing: CPU/hour, GB/day etc. </a:t>
            </a:r>
          </a:p>
          <a:p>
            <a:pPr eaLnBrk="1" hangingPunct="1"/>
            <a:r>
              <a:rPr lang="en-US" altLang="en-US"/>
              <a:t>Include hidden costs for management, training</a:t>
            </a:r>
          </a:p>
          <a:p>
            <a:pPr eaLnBrk="1" hangingPunct="1"/>
            <a:r>
              <a:rPr lang="en-US" altLang="en-US"/>
              <a:t>Different cloud models for different applications - evaluate</a:t>
            </a:r>
          </a:p>
          <a:p>
            <a:pPr eaLnBrk="1" hangingPunct="1"/>
            <a:r>
              <a:rPr lang="en-US" altLang="en-US"/>
              <a:t>Use for prototyping applications and learn</a:t>
            </a:r>
          </a:p>
          <a:p>
            <a:pPr eaLnBrk="1" hangingPunct="1"/>
            <a:r>
              <a:rPr lang="en-US" altLang="en-US"/>
              <a:t>Link it to current strategic plans for Services-Oriented Architecture, Disaster Recovery,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4B2F20-54E3-43FB-A08A-7961C6C39D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5108A3-6916-4C62-9F78-0004035B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9B67E7-AA6E-4190-95D7-2766B6E1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BB27AD-710F-45F1-87C1-3B9894B040F2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34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300002-4699-49BB-B3B7-6EA48699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Summary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xmlns="" id="{E9E696FF-B9A2-45B5-93DF-8BE2EF7190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en-US"/>
              <a:t>We illustrated cloud concepts and demonstrated the cloud capabilities through simple applications</a:t>
            </a:r>
          </a:p>
          <a:p>
            <a:pPr eaLnBrk="1" hangingPunct="1"/>
            <a:r>
              <a:rPr lang="en-US" altLang="en-US"/>
              <a:t>We discussed the features of the Hadoop File System, and mapreduce to handle big-data sets.</a:t>
            </a:r>
          </a:p>
          <a:p>
            <a:pPr eaLnBrk="1" hangingPunct="1"/>
            <a:r>
              <a:rPr lang="en-US" altLang="en-US"/>
              <a:t>We also explored some real business issues in adoption of cloud.</a:t>
            </a:r>
          </a:p>
          <a:p>
            <a:pPr eaLnBrk="1" hangingPunct="1"/>
            <a:r>
              <a:rPr lang="en-US" altLang="en-US"/>
              <a:t>Cloud is indeed an impactful technology that is sure to transform computing in business.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1A2FCC-AF0B-4E27-91B0-A17509AB8B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E09D0F-80B5-4648-B4BD-D288436E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3BA511-7EC8-4C49-A499-F4589856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F1347F-3BBC-42B1-8E88-26D51CAB7ADF}" type="slidenum">
              <a:rPr lang="en-US" altLang="en-US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35</a:t>
            </a:fld>
            <a:endParaRPr lang="en-US" altLang="en-US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4489F0-1A55-4322-A447-54BA9921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Introduction: A Golden Era in Computing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xmlns="" id="{0D769CE2-2686-4463-8F9E-47B4FB9EE2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xplosion 1 9">
            <a:extLst>
              <a:ext uri="{FF2B5EF4-FFF2-40B4-BE49-F238E27FC236}">
                <a16:creationId xmlns:a16="http://schemas.microsoft.com/office/drawing/2014/main" xmlns="" id="{0D50DDB3-3C59-499D-A7A2-C7AE0A4D24C0}"/>
              </a:ext>
            </a:extLst>
          </p:cNvPr>
          <p:cNvSpPr/>
          <p:nvPr/>
        </p:nvSpPr>
        <p:spPr>
          <a:xfrm>
            <a:off x="2362200" y="3276600"/>
            <a:ext cx="990600" cy="81597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9B77F6F8-300B-4258-B6D0-88E462AE79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6/2/2011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34AF24AA-10AA-4C41-925D-10B73023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37A0F6-0963-48C9-A207-E29FD71FE48C}" type="slidenum">
              <a:rPr lang="en-US" altLang="en-US">
                <a:solidFill>
                  <a:srgbClr val="A3ABB4"/>
                </a:solidFill>
                <a:latin typeface="Gill Sans MT" panose="020B0502020104020203" pitchFamily="34" charset="0"/>
              </a:rPr>
              <a:pPr eaLnBrk="1" hangingPunct="1"/>
              <a:t>4</a:t>
            </a:fld>
            <a:endParaRPr lang="en-US" altLang="en-US">
              <a:solidFill>
                <a:srgbClr val="A3ABB4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08EC9167-28CA-4F3E-ADD5-0DB4D366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Cloud Concepts, Enabling-technologies, and Models: The Cloud Context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7C8D2FD-F66E-4FF6-894C-62BF49205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xmlns="" id="{8661F2C6-A32F-40E8-9F8B-EEC85326D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/>
              <a:t>Evolution of Internet Computing</a:t>
            </a:r>
          </a:p>
        </p:txBody>
      </p:sp>
      <p:sp>
        <p:nvSpPr>
          <p:cNvPr id="20483" name="Rectangle 3">
            <a:hlinkClick r:id="rId2"/>
            <a:extLst>
              <a:ext uri="{FF2B5EF4-FFF2-40B4-BE49-F238E27FC236}">
                <a16:creationId xmlns:a16="http://schemas.microsoft.com/office/drawing/2014/main" xmlns="" id="{73C63DCD-43FC-40B2-BC81-67CCDDA21D4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04800" y="4572000"/>
            <a:ext cx="1524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  <a:hlinkClick r:id="rId2"/>
              </a:rPr>
              <a:t>Publish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xmlns="" id="{5BC74E2E-613D-4615-B469-91660B4ADDD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2000" y="4419600"/>
            <a:ext cx="1828800" cy="304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Inform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xmlns="" id="{3E18C47C-4FEC-4BA5-8CC9-053EC9EC252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219200" y="4267200"/>
            <a:ext cx="2133600" cy="304800"/>
          </a:xfrm>
          <a:prstGeom prst="rect">
            <a:avLst/>
          </a:prstGeom>
          <a:solidFill>
            <a:srgbClr val="CBFE7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  <a:hlinkClick r:id="rId3"/>
              </a:rPr>
              <a:t>Interact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xmlns="" id="{ABA7E1F3-6884-4274-BD2E-9ADBC308DEC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676400" y="4114800"/>
            <a:ext cx="2438400" cy="304800"/>
          </a:xfrm>
          <a:prstGeom prst="rect">
            <a:avLst/>
          </a:prstGeom>
          <a:solidFill>
            <a:srgbClr val="FD71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Integrate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xmlns="" id="{C61A252B-E6AD-4388-8387-962A71C0B30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133600" y="3962400"/>
            <a:ext cx="27432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  <a:hlinkClick r:id="rId4"/>
              </a:rPr>
              <a:t>Transact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xmlns="" id="{8718EDD2-3554-40CE-A32D-C0BD47F3138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895600" y="3810000"/>
            <a:ext cx="3048000" cy="304800"/>
          </a:xfrm>
          <a:prstGeom prst="rect">
            <a:avLst/>
          </a:prstGeom>
          <a:solidFill>
            <a:srgbClr val="6FF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Discover (intelligence)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xmlns="" id="{09D2C350-3670-4CC3-B5B3-313F928CF2C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352800" y="3657600"/>
            <a:ext cx="3352800" cy="304800"/>
          </a:xfrm>
          <a:prstGeom prst="rect">
            <a:avLst/>
          </a:prstGeom>
          <a:solidFill>
            <a:srgbClr val="FD717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Automate (discovery)</a:t>
            </a:r>
          </a:p>
        </p:txBody>
      </p:sp>
      <p:sp>
        <p:nvSpPr>
          <p:cNvPr id="20490" name="Line 10">
            <a:extLst>
              <a:ext uri="{FF2B5EF4-FFF2-40B4-BE49-F238E27FC236}">
                <a16:creationId xmlns:a16="http://schemas.microsoft.com/office/drawing/2014/main" xmlns="" id="{B5C03E1F-9746-4787-854F-CD4F874AF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486400"/>
            <a:ext cx="662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Text Box 11">
            <a:extLst>
              <a:ext uri="{FF2B5EF4-FFF2-40B4-BE49-F238E27FC236}">
                <a16:creationId xmlns:a16="http://schemas.microsoft.com/office/drawing/2014/main" xmlns="" id="{C36AC9B3-63B0-47BA-9E5B-060AA0D1B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3" y="5507038"/>
            <a:ext cx="625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time</a:t>
            </a:r>
          </a:p>
        </p:txBody>
      </p:sp>
      <p:sp>
        <p:nvSpPr>
          <p:cNvPr id="20492" name="Line 12">
            <a:extLst>
              <a:ext uri="{FF2B5EF4-FFF2-40B4-BE49-F238E27FC236}">
                <a16:creationId xmlns:a16="http://schemas.microsoft.com/office/drawing/2014/main" xmlns="" id="{E44FC18A-5360-4267-879F-D71C519A18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1752600"/>
            <a:ext cx="0" cy="373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xmlns="" id="{EFDDED01-DA70-45A1-8064-DE911F5E8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479550"/>
            <a:ext cx="684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scale</a:t>
            </a:r>
          </a:p>
        </p:txBody>
      </p:sp>
      <p:sp>
        <p:nvSpPr>
          <p:cNvPr id="20494" name="Rectangle 14">
            <a:extLst>
              <a:ext uri="{FF2B5EF4-FFF2-40B4-BE49-F238E27FC236}">
                <a16:creationId xmlns:a16="http://schemas.microsoft.com/office/drawing/2014/main" xmlns="" id="{EF7115F9-28A6-415F-9C70-C05B278A588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067175" y="3457575"/>
            <a:ext cx="3752850" cy="304800"/>
          </a:xfrm>
          <a:prstGeom prst="rect">
            <a:avLst/>
          </a:prstGeom>
          <a:solidFill>
            <a:srgbClr val="DDD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Social media and networking</a:t>
            </a:r>
          </a:p>
        </p:txBody>
      </p:sp>
      <p:sp>
        <p:nvSpPr>
          <p:cNvPr id="20495" name="Line 15">
            <a:extLst>
              <a:ext uri="{FF2B5EF4-FFF2-40B4-BE49-F238E27FC236}">
                <a16:creationId xmlns:a16="http://schemas.microsoft.com/office/drawing/2014/main" xmlns="" id="{A1A12BC8-6FC0-431A-9F8C-200A26D739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1752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>
            <a:extLst>
              <a:ext uri="{FF2B5EF4-FFF2-40B4-BE49-F238E27FC236}">
                <a16:creationId xmlns:a16="http://schemas.microsoft.com/office/drawing/2014/main" xmlns="" id="{CF821184-04A8-4ED8-AE4A-33D37BD867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1752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Text Box 17">
            <a:extLst>
              <a:ext uri="{FF2B5EF4-FFF2-40B4-BE49-F238E27FC236}">
                <a16:creationId xmlns:a16="http://schemas.microsoft.com/office/drawing/2014/main" xmlns="" id="{B0D31E8C-7F28-442F-823E-FED511437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057400"/>
            <a:ext cx="788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000" b="1">
                <a:latin typeface="Tahoma" panose="020B0604030504040204" pitchFamily="34" charset="0"/>
              </a:rPr>
              <a:t>Semantic</a:t>
            </a:r>
          </a:p>
          <a:p>
            <a:r>
              <a:rPr lang="en-US" altLang="en-US" sz="1000" b="1">
                <a:latin typeface="Tahoma" panose="020B0604030504040204" pitchFamily="34" charset="0"/>
              </a:rPr>
              <a:t>discovery</a:t>
            </a:r>
          </a:p>
        </p:txBody>
      </p:sp>
      <p:sp>
        <p:nvSpPr>
          <p:cNvPr id="20498" name="Text Box 18">
            <a:extLst>
              <a:ext uri="{FF2B5EF4-FFF2-40B4-BE49-F238E27FC236}">
                <a16:creationId xmlns:a16="http://schemas.microsoft.com/office/drawing/2014/main" xmlns="" id="{21422511-C096-4A81-B85C-317C297BA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1733550"/>
            <a:ext cx="113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000" b="1">
                <a:latin typeface="Tahoma" panose="020B0604030504040204" pitchFamily="34" charset="0"/>
              </a:rPr>
              <a:t>Data-intensive</a:t>
            </a:r>
          </a:p>
          <a:p>
            <a:r>
              <a:rPr lang="en-US" altLang="en-US" sz="1000" b="1">
                <a:latin typeface="Tahoma" panose="020B0604030504040204" pitchFamily="34" charset="0"/>
              </a:rPr>
              <a:t>HPC, cloud</a:t>
            </a:r>
          </a:p>
        </p:txBody>
      </p:sp>
      <p:sp>
        <p:nvSpPr>
          <p:cNvPr id="20499" name="Line 19">
            <a:extLst>
              <a:ext uri="{FF2B5EF4-FFF2-40B4-BE49-F238E27FC236}">
                <a16:creationId xmlns:a16="http://schemas.microsoft.com/office/drawing/2014/main" xmlns="" id="{494EED8A-AFA4-46EA-A52E-6E1CBABC8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133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Text Box 20">
            <a:extLst>
              <a:ext uri="{FF2B5EF4-FFF2-40B4-BE49-F238E27FC236}">
                <a16:creationId xmlns:a16="http://schemas.microsoft.com/office/drawing/2014/main" xmlns="" id="{5482C8C4-3EBC-4F1D-9AC9-2738795E5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784350"/>
            <a:ext cx="601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web</a:t>
            </a:r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xmlns="" id="{2DD52EF7-76DA-41B1-B0EB-3B34CB4BE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676400"/>
            <a:ext cx="3268663" cy="174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2" name="Text Box 22">
            <a:extLst>
              <a:ext uri="{FF2B5EF4-FFF2-40B4-BE49-F238E27FC236}">
                <a16:creationId xmlns:a16="http://schemas.microsoft.com/office/drawing/2014/main" xmlns="" id="{02A75B7B-AEE7-4359-8015-2BC634E98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662113"/>
            <a:ext cx="1168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deep web</a:t>
            </a:r>
          </a:p>
        </p:txBody>
      </p:sp>
      <p:sp>
        <p:nvSpPr>
          <p:cNvPr id="20503" name="Rectangle 14">
            <a:extLst>
              <a:ext uri="{FF2B5EF4-FFF2-40B4-BE49-F238E27FC236}">
                <a16:creationId xmlns:a16="http://schemas.microsoft.com/office/drawing/2014/main" xmlns="" id="{25EC13E9-A026-43E1-AAB5-D8C7AA767C1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781550" y="3330575"/>
            <a:ext cx="4006850" cy="3048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Data marketplace and analytics</a:t>
            </a:r>
          </a:p>
        </p:txBody>
      </p:sp>
      <p:pic>
        <p:nvPicPr>
          <p:cNvPr id="20504" name="Picture 23" descr="MCAN04429_0000[1]">
            <a:extLst>
              <a:ext uri="{FF2B5EF4-FFF2-40B4-BE49-F238E27FC236}">
                <a16:creationId xmlns:a16="http://schemas.microsoft.com/office/drawing/2014/main" xmlns="" id="{778772F4-FAAF-40D9-A45F-8BA3B5951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30913" y="4930775"/>
            <a:ext cx="725487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xmlns="" id="{56C0C68F-C8F3-4821-BB08-0F7D4F42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07950"/>
            <a:ext cx="74295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Top Ten Largest Databases</a:t>
            </a: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xmlns="" id="{2F02B6DD-3642-4250-83BC-5E4391173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1250"/>
            <a:ext cx="3929063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600" b="1">
              <a:solidFill>
                <a:srgbClr val="000000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D78F256F-4C9B-415A-96D3-6D0DCE2D122F}"/>
              </a:ext>
            </a:extLst>
          </p:cNvPr>
          <p:cNvGraphicFramePr/>
          <p:nvPr/>
        </p:nvGraphicFramePr>
        <p:xfrm>
          <a:off x="533400" y="1066800"/>
          <a:ext cx="8001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511" name="Rectangle 11">
            <a:extLst>
              <a:ext uri="{FF2B5EF4-FFF2-40B4-BE49-F238E27FC236}">
                <a16:creationId xmlns:a16="http://schemas.microsoft.com/office/drawing/2014/main" xmlns="" id="{7DEBDEB2-4B29-4CA1-81FD-A2E8E527C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867400"/>
            <a:ext cx="8458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Ref: http://www.focus.com/fyi/operations/10-largest-databases-in-the-world</a:t>
            </a:r>
            <a:r>
              <a:rPr lang="en-US" altLang="en-US" sz="1400"/>
              <a:t>/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xmlns="" id="{3DC4D4C8-70C1-4B57-92D1-1061B435B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Challenges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7DB7CC1F-6735-4AC0-910C-CD402CA3B94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Alignment with the needs of the business / user / non-computer specialists / community and society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Need to address the scalability issue: large scale data, high performance computing, automation, response time, rapid prototyping, and rapid time to production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Need to effectively address (i) ever shortening cycle of obsolescence, (ii) heterogeneity and (iii) rapid changes in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Transform data from diverse sources into intelligence and deliver intelligence to right people/user/systems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What about providing all this in a cost-effective manner?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Blip>
                <a:blip r:embed="rId2"/>
              </a:buBlip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55340E1-11E1-4031-9F55-37662133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Enter the cloud</a:t>
            </a:r>
          </a:p>
        </p:txBody>
      </p:sp>
      <p:sp>
        <p:nvSpPr>
          <p:cNvPr id="23555" name="Content Placeholder 6">
            <a:extLst>
              <a:ext uri="{FF2B5EF4-FFF2-40B4-BE49-F238E27FC236}">
                <a16:creationId xmlns:a16="http://schemas.microsoft.com/office/drawing/2014/main" xmlns="" id="{66AC8C11-9B12-4D0C-801C-9C2EB20E10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Cloud computing</a:t>
            </a:r>
            <a:r>
              <a:rPr lang="en-US" altLang="en-US"/>
              <a:t> is Internet-based computing, whereby shared resources, software and information are provided to computers and other devices on-demand, like the electricity grid.</a:t>
            </a:r>
          </a:p>
          <a:p>
            <a:pPr eaLnBrk="1" hangingPunct="1"/>
            <a:r>
              <a:rPr lang="en-US" altLang="en-US"/>
              <a:t>The cloud computing  is a culmination of numerous attempts at large scale computing with seamless access to virtually limitless resources.</a:t>
            </a:r>
          </a:p>
          <a:p>
            <a:pPr lvl="1" eaLnBrk="1" hangingPunct="1"/>
            <a:r>
              <a:rPr lang="en-US" altLang="en-US"/>
              <a:t> on-demand computing, utility computing, ubiquitous computing, autonomic computing, platform computing, edge computing, elastic computing, </a:t>
            </a:r>
            <a:r>
              <a:rPr lang="en-US" altLang="en-US" b="1"/>
              <a:t>grid computing</a:t>
            </a:r>
            <a:r>
              <a:rPr lang="en-US" altLang="en-US"/>
              <a:t>, …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Office Theme">
    <a:majorFont>
      <a:latin typeface="Tahoma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64751AF73494BA5AD4405005AB343" ma:contentTypeVersion="8" ma:contentTypeDescription="Create a new document." ma:contentTypeScope="" ma:versionID="9b01982407a2a16a8be778ecd30c8290">
  <xsd:schema xmlns:xsd="http://www.w3.org/2001/XMLSchema" xmlns:xs="http://www.w3.org/2001/XMLSchema" xmlns:p="http://schemas.microsoft.com/office/2006/metadata/properties" xmlns:ns2="3e71e501-9981-4f71-8744-f09f5c3dbf6f" targetNamespace="http://schemas.microsoft.com/office/2006/metadata/properties" ma:root="true" ma:fieldsID="17f1d37b7b754f221cc5d1d9e2fbcd1f" ns2:_="">
    <xsd:import namespace="3e71e501-9981-4f71-8744-f09f5c3dbf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71e501-9981-4f71-8744-f09f5c3dbf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68011C-13DE-4890-B768-8324360F2823}"/>
</file>

<file path=customXml/itemProps2.xml><?xml version="1.0" encoding="utf-8"?>
<ds:datastoreItem xmlns:ds="http://schemas.openxmlformats.org/officeDocument/2006/customXml" ds:itemID="{CC260E65-9FB7-4862-9EAC-E156C92E4D9C}"/>
</file>

<file path=customXml/itemProps3.xml><?xml version="1.0" encoding="utf-8"?>
<ds:datastoreItem xmlns:ds="http://schemas.openxmlformats.org/officeDocument/2006/customXml" ds:itemID="{8828DA64-F7E4-44FC-8346-E7EB49F9C794}"/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683</TotalTime>
  <Words>2241</Words>
  <Application>Microsoft Office PowerPoint</Application>
  <PresentationFormat>On-screen Show (4:3)</PresentationFormat>
  <Paragraphs>354</Paragraphs>
  <Slides>35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Executive</vt:lpstr>
      <vt:lpstr>Solstice</vt:lpstr>
      <vt:lpstr>Cloud Computing: Concepts, Technologies and Business Implications</vt:lpstr>
      <vt:lpstr>Outline of the talk</vt:lpstr>
      <vt:lpstr>Speakers’ Background in cloud computing </vt:lpstr>
      <vt:lpstr>Introduction: A Golden Era in Computing</vt:lpstr>
      <vt:lpstr>Cloud Concepts, Enabling-technologies, and Models: The Cloud Context</vt:lpstr>
      <vt:lpstr>Evolution of Internet Computing</vt:lpstr>
      <vt:lpstr>Slide 7</vt:lpstr>
      <vt:lpstr>Challenges</vt:lpstr>
      <vt:lpstr>Enter the cloud</vt:lpstr>
      <vt:lpstr>“Grid Technology: A slide from my presentation to Industry (2005)</vt:lpstr>
      <vt:lpstr>It is a changed world now…</vt:lpstr>
      <vt:lpstr>Answer: The Cloud Computing?</vt:lpstr>
      <vt:lpstr>Enabling Technologies</vt:lpstr>
      <vt:lpstr>Common Features of Cloud Providers</vt:lpstr>
      <vt:lpstr>Windows Azure</vt:lpstr>
      <vt:lpstr>Amazon EC2</vt:lpstr>
      <vt:lpstr>Google App Engine </vt:lpstr>
      <vt:lpstr>Demos</vt:lpstr>
      <vt:lpstr>Cloud Programming Models</vt:lpstr>
      <vt:lpstr>The Context: Big-data</vt:lpstr>
      <vt:lpstr>Google File System</vt:lpstr>
      <vt:lpstr>What is Hadoop?</vt:lpstr>
      <vt:lpstr>HDFS Architecture</vt:lpstr>
      <vt:lpstr>Hadoop Distributed File System</vt:lpstr>
      <vt:lpstr>What is MapReduce?</vt:lpstr>
      <vt:lpstr>Classes of problems “mapreducable”</vt:lpstr>
      <vt:lpstr>Slide 27</vt:lpstr>
      <vt:lpstr>MapReduce Engine</vt:lpstr>
      <vt:lpstr>Demos</vt:lpstr>
      <vt:lpstr>A Case-study in Business: Cloud Strategies</vt:lpstr>
      <vt:lpstr>Predictive Quality Project Overview</vt:lpstr>
      <vt:lpstr>Why Cloud Computing for this Project</vt:lpstr>
      <vt:lpstr>Public Cloud vs. Private Cloud</vt:lpstr>
      <vt:lpstr>Cloud Computing for the Enterprise What should IT Do</vt:lpstr>
      <vt:lpstr>Summary</vt:lpstr>
    </vt:vector>
  </TitlesOfParts>
  <Company>SUNY Campus Agreement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Computing: Concepts, technologies and business imperatives</dc:title>
  <dc:creator>Nethra</dc:creator>
  <cp:lastModifiedBy>CSE</cp:lastModifiedBy>
  <cp:revision>57</cp:revision>
  <dcterms:created xsi:type="dcterms:W3CDTF">2011-06-19T14:44:16Z</dcterms:created>
  <dcterms:modified xsi:type="dcterms:W3CDTF">2021-08-23T10:01:47Z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0x010100B4F64751AF73494BA5AD4405005AB343</vt:lpwstr>
  </property>
</Properties>
</file>