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59" r:id="rId5"/>
    <p:sldId id="27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80279" autoAdjust="0"/>
  </p:normalViewPr>
  <p:slideViewPr>
    <p:cSldViewPr>
      <p:cViewPr varScale="1">
        <p:scale>
          <a:sx n="69" d="100"/>
          <a:sy n="69" d="100"/>
        </p:scale>
        <p:origin x="1829" y="6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C3F97-347D-486E-BA3E-69E38BF46EB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67772DCA-2609-4FC5-ACFA-E1640C161E5A}"/>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89450F5-ABF3-4C35-B147-CC0EA74AFBC3}" type="datetimeFigureOut">
              <a:rPr lang="en-US"/>
              <a:pPr>
                <a:defRPr/>
              </a:pPr>
              <a:t>7/9/2021</a:t>
            </a:fld>
            <a:endParaRPr lang="en-IN"/>
          </a:p>
        </p:txBody>
      </p:sp>
      <p:sp>
        <p:nvSpPr>
          <p:cNvPr id="4" name="Footer Placeholder 3">
            <a:extLst>
              <a:ext uri="{FF2B5EF4-FFF2-40B4-BE49-F238E27FC236}">
                <a16:creationId xmlns:a16="http://schemas.microsoft.com/office/drawing/2014/main" id="{B586A9F0-87A2-48C0-A8D1-988028A832C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en-IN"/>
              <a:t>Sinhgad Institute of Technology</a:t>
            </a:r>
          </a:p>
        </p:txBody>
      </p:sp>
      <p:sp>
        <p:nvSpPr>
          <p:cNvPr id="5" name="Slide Number Placeholder 4">
            <a:extLst>
              <a:ext uri="{FF2B5EF4-FFF2-40B4-BE49-F238E27FC236}">
                <a16:creationId xmlns:a16="http://schemas.microsoft.com/office/drawing/2014/main" id="{A8A9CF60-C557-4360-A0B8-160FF482A6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39D8996-C401-4289-A99F-DD08ACC9522B}" type="slidenum">
              <a:rPr lang="en-IN" altLang="en-US"/>
              <a:pPr/>
              <a:t>‹#›</a:t>
            </a:fld>
            <a:endParaRPr lang="en-I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72C55E-8DB2-4201-8214-85097A019A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E17343C-D550-469A-909C-0ADA5116E0E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65CE2ED-FAE9-4198-AECB-3C6DEDEBA445}" type="datetimeFigureOut">
              <a:rPr lang="en-US"/>
              <a:pPr>
                <a:defRPr/>
              </a:pPr>
              <a:t>7/9/2021</a:t>
            </a:fld>
            <a:endParaRPr lang="en-US"/>
          </a:p>
        </p:txBody>
      </p:sp>
      <p:sp>
        <p:nvSpPr>
          <p:cNvPr id="4" name="Slide Image Placeholder 3">
            <a:extLst>
              <a:ext uri="{FF2B5EF4-FFF2-40B4-BE49-F238E27FC236}">
                <a16:creationId xmlns:a16="http://schemas.microsoft.com/office/drawing/2014/main" id="{61154DA9-0C33-464A-B3C2-995609F534E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90495F2-F64B-4F7B-891A-95E35FF34B4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5CAE5E-DB61-4894-9C1E-97C9035B63C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en-US"/>
              <a:t>Sinhgad Institute of Technology</a:t>
            </a:r>
          </a:p>
        </p:txBody>
      </p:sp>
      <p:sp>
        <p:nvSpPr>
          <p:cNvPr id="7" name="Slide Number Placeholder 6">
            <a:extLst>
              <a:ext uri="{FF2B5EF4-FFF2-40B4-BE49-F238E27FC236}">
                <a16:creationId xmlns:a16="http://schemas.microsoft.com/office/drawing/2014/main" id="{4106797A-1FA8-469A-97E2-A44C5BC2C9E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AC957CB-012B-4E23-A929-2BF106D79F1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8BA0F9A-E582-4B77-B18D-291FABEF847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04C81D3-670D-422A-8613-CD613EB528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7" name="Footer Placeholder 3">
            <a:extLst>
              <a:ext uri="{FF2B5EF4-FFF2-40B4-BE49-F238E27FC236}">
                <a16:creationId xmlns:a16="http://schemas.microsoft.com/office/drawing/2014/main" id="{E22D1BFE-B8B2-4A0C-B28A-814E1CE1F745}"/>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16388" name="Slide Number Placeholder 4">
            <a:extLst>
              <a:ext uri="{FF2B5EF4-FFF2-40B4-BE49-F238E27FC236}">
                <a16:creationId xmlns:a16="http://schemas.microsoft.com/office/drawing/2014/main" id="{F1060A28-C6D7-4184-8922-4D637F317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4BD5BD52-B2B1-47EF-B0D4-0BDE0979311F}"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22C1894C-6C6C-48BB-8A52-110ABA4AB78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E718B812-9038-4B2E-B61E-02F58537A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PUE Definition</a:t>
            </a:r>
          </a:p>
          <a:p>
            <a:pPr>
              <a:spcBef>
                <a:spcPct val="0"/>
              </a:spcBef>
            </a:pPr>
            <a:r>
              <a:rPr lang="en-US" altLang="en-US"/>
              <a:t>Overall Power Drawn by the facility divided by the Power Delivered to the Data Centers.</a:t>
            </a:r>
          </a:p>
          <a:p>
            <a:pPr>
              <a:spcBef>
                <a:spcPct val="0"/>
              </a:spcBef>
            </a:pPr>
            <a:r>
              <a:rPr lang="en-US" altLang="en-US"/>
              <a:t>PUE relates the total consumption of the installation with that considered essential to the service: the computer servers(IT Load).</a:t>
            </a:r>
          </a:p>
          <a:p>
            <a:pPr>
              <a:spcBef>
                <a:spcPct val="0"/>
              </a:spcBef>
            </a:pPr>
            <a:r>
              <a:rPr lang="en-US" altLang="en-US"/>
              <a:t>It is the responsibility of the IT manager to reduce the consumption of IT load (renewing servers, virtualizing, etc.), and the</a:t>
            </a:r>
          </a:p>
          <a:p>
            <a:pPr>
              <a:spcBef>
                <a:spcPct val="0"/>
              </a:spcBef>
            </a:pPr>
            <a:r>
              <a:rPr lang="en-US" altLang="en-US"/>
              <a:t>responsibility of the infrastructure manager to reduce the auxiliary consumption (more efficient equipment, free-cooling, etc.)</a:t>
            </a:r>
          </a:p>
          <a:p>
            <a:pPr>
              <a:spcBef>
                <a:spcPct val="0"/>
              </a:spcBef>
            </a:pPr>
            <a:r>
              <a:rPr lang="en-US" altLang="en-US"/>
              <a:t>CUE –Carbon Usage Effectiveness</a:t>
            </a:r>
          </a:p>
          <a:p>
            <a:pPr>
              <a:spcBef>
                <a:spcPct val="0"/>
              </a:spcBef>
            </a:pPr>
            <a:r>
              <a:rPr lang="en-US" altLang="en-US"/>
              <a:t>CUE defines CO2 emissions associated with the DC losses.</a:t>
            </a:r>
          </a:p>
          <a:p>
            <a:pPr>
              <a:spcBef>
                <a:spcPct val="0"/>
              </a:spcBef>
            </a:pPr>
            <a:r>
              <a:rPr lang="en-US" altLang="en-US"/>
              <a:t> </a:t>
            </a:r>
          </a:p>
        </p:txBody>
      </p:sp>
      <p:sp>
        <p:nvSpPr>
          <p:cNvPr id="34819" name="Footer Placeholder 3">
            <a:extLst>
              <a:ext uri="{FF2B5EF4-FFF2-40B4-BE49-F238E27FC236}">
                <a16:creationId xmlns:a16="http://schemas.microsoft.com/office/drawing/2014/main" id="{40692357-46D0-463E-826A-DF77D83F0EC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34820" name="Slide Number Placeholder 4">
            <a:extLst>
              <a:ext uri="{FF2B5EF4-FFF2-40B4-BE49-F238E27FC236}">
                <a16:creationId xmlns:a16="http://schemas.microsoft.com/office/drawing/2014/main" id="{11067FC3-FADE-4CE6-B4B3-C7DC236D05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21D16909-7B4D-4E80-B169-ED15D14BFF28}"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EF6333FC-A4DC-4398-A5DD-49A84A881D9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id="{7E735AB2-B351-4C62-9C01-DC655C7D23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Energy-Use Dashboards at Montpelier, France</a:t>
            </a:r>
          </a:p>
          <a:p>
            <a:pPr>
              <a:spcBef>
                <a:spcPct val="0"/>
              </a:spcBef>
            </a:pPr>
            <a:r>
              <a:rPr lang="en-US" altLang="en-US"/>
              <a:t>The demo data center in Montpelier, France is called the PSSC (Products and Solutions Support Center) Green Data</a:t>
            </a:r>
          </a:p>
          <a:p>
            <a:pPr>
              <a:spcBef>
                <a:spcPct val="0"/>
              </a:spcBef>
            </a:pPr>
            <a:r>
              <a:rPr lang="en-US" altLang="en-US"/>
              <a:t>Center of the Future. The main idea was to create a customer friendly real-time green showcase production data center that</a:t>
            </a:r>
          </a:p>
          <a:p>
            <a:pPr>
              <a:spcBef>
                <a:spcPct val="0"/>
              </a:spcBef>
            </a:pPr>
            <a:r>
              <a:rPr lang="en-US" altLang="en-US"/>
              <a:t>will demonstrate a large percentage of the currently available best practices in IT and facilities energy conservation,</a:t>
            </a:r>
          </a:p>
          <a:p>
            <a:pPr>
              <a:spcBef>
                <a:spcPct val="0"/>
              </a:spcBef>
            </a:pPr>
            <a:r>
              <a:rPr lang="en-US" altLang="en-US"/>
              <a:t>integrating at least one bleeding-edge major conservation technology. The information on the use of a live camera,</a:t>
            </a:r>
          </a:p>
          <a:p>
            <a:pPr>
              <a:spcBef>
                <a:spcPct val="0"/>
              </a:spcBef>
            </a:pPr>
            <a:r>
              <a:rPr lang="en-US" altLang="en-US"/>
              <a:t>thermal camera, and green IT energy use real-time dashboards available to IT personnel through a portal are interesting</a:t>
            </a:r>
          </a:p>
          <a:p>
            <a:pPr>
              <a:spcBef>
                <a:spcPct val="0"/>
              </a:spcBef>
            </a:pPr>
            <a:r>
              <a:rPr lang="en-US" altLang="en-US"/>
              <a:t>innovations that can help communicate the energy efficiency of the data center to all interested employees.</a:t>
            </a:r>
          </a:p>
          <a:p>
            <a:pPr>
              <a:spcBef>
                <a:spcPct val="0"/>
              </a:spcBef>
            </a:pPr>
            <a:r>
              <a:rPr lang="en-US" altLang="en-US"/>
              <a:t>The Power Usage Effectiveness (PUE) is the metric used to measure the energy efficiency of a data center. Both IT and</a:t>
            </a:r>
          </a:p>
          <a:p>
            <a:pPr>
              <a:spcBef>
                <a:spcPct val="0"/>
              </a:spcBef>
            </a:pPr>
            <a:r>
              <a:rPr lang="en-US" altLang="en-US"/>
              <a:t>non-IT resources’ energy consumption are gathered. Two PUEs are measured: overall and high-density zone.</a:t>
            </a:r>
          </a:p>
        </p:txBody>
      </p:sp>
      <p:sp>
        <p:nvSpPr>
          <p:cNvPr id="36867" name="Footer Placeholder 3">
            <a:extLst>
              <a:ext uri="{FF2B5EF4-FFF2-40B4-BE49-F238E27FC236}">
                <a16:creationId xmlns:a16="http://schemas.microsoft.com/office/drawing/2014/main" id="{7B60B75C-8137-4B0F-9B05-5AB7653C138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36868" name="Slide Number Placeholder 4">
            <a:extLst>
              <a:ext uri="{FF2B5EF4-FFF2-40B4-BE49-F238E27FC236}">
                <a16:creationId xmlns:a16="http://schemas.microsoft.com/office/drawing/2014/main" id="{BF02A98C-410D-4806-B447-66A7A11482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D20D10F0-E45E-451C-A9F1-BAB4EB06E8A7}"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E624D092-767A-49AF-94B5-17837C65F9F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032B6011-0848-4BA6-BB4E-FD8F1AC98A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 Workload diversification: Because many different sorts of users will be availing themselves of diverse cloud resources – different</a:t>
            </a:r>
          </a:p>
          <a:p>
            <a:pPr>
              <a:spcBef>
                <a:spcPct val="0"/>
              </a:spcBef>
            </a:pPr>
            <a:r>
              <a:rPr lang="en-US" altLang="en-US"/>
              <a:t>applications, different feature set preferences and different usage volumes – this will improve hardware utilization and</a:t>
            </a:r>
          </a:p>
          <a:p>
            <a:pPr>
              <a:spcBef>
                <a:spcPct val="0"/>
              </a:spcBef>
            </a:pPr>
            <a:r>
              <a:rPr lang="en-US" altLang="en-US"/>
              <a:t>therefore make better use of power that is being used anyway to keep a server up and running. 2. Power-management</a:t>
            </a:r>
          </a:p>
          <a:p>
            <a:pPr>
              <a:spcBef>
                <a:spcPct val="0"/>
              </a:spcBef>
            </a:pPr>
            <a:r>
              <a:rPr lang="en-US" altLang="en-US"/>
              <a:t>flexibility: It is easier to manage virtual servers than physical servers from a power perspective. If hardware fails, the load</a:t>
            </a:r>
          </a:p>
          <a:p>
            <a:pPr>
              <a:spcBef>
                <a:spcPct val="0"/>
              </a:spcBef>
            </a:pPr>
            <a:r>
              <a:rPr lang="en-US" altLang="en-US"/>
              <a:t>can automatically be deployed elsewhere. Likewise, in theory, all virtual loads could be moved to certain servers when loads</a:t>
            </a:r>
          </a:p>
          <a:p>
            <a:pPr>
              <a:spcBef>
                <a:spcPct val="0"/>
              </a:spcBef>
            </a:pPr>
            <a:r>
              <a:rPr lang="en-US" altLang="en-US"/>
              <a:t>are light and power-down or idle those that are not being used.</a:t>
            </a:r>
          </a:p>
          <a:p>
            <a:pPr>
              <a:spcBef>
                <a:spcPct val="0"/>
              </a:spcBef>
            </a:pPr>
            <a:r>
              <a:rPr lang="en-US" altLang="en-US"/>
              <a:t>Recent implementation of cloud computing - virtualization at a Canadian non-profit, Earth Rangers, demonstrated their ability to replace 4 racks of servers with ½ rack of servers and ½ rack of storage for their entire IT Operation.</a:t>
            </a:r>
          </a:p>
        </p:txBody>
      </p:sp>
      <p:sp>
        <p:nvSpPr>
          <p:cNvPr id="38915" name="Footer Placeholder 3">
            <a:extLst>
              <a:ext uri="{FF2B5EF4-FFF2-40B4-BE49-F238E27FC236}">
                <a16:creationId xmlns:a16="http://schemas.microsoft.com/office/drawing/2014/main" id="{A2123AAF-E251-4F57-8452-1585F18BD35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38916" name="Slide Number Placeholder 4">
            <a:extLst>
              <a:ext uri="{FF2B5EF4-FFF2-40B4-BE49-F238E27FC236}">
                <a16:creationId xmlns:a16="http://schemas.microsoft.com/office/drawing/2014/main" id="{A8B2B1F7-EDF2-425B-B724-F94B1DD4EE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ADB8EE9B-1864-4B08-BD1D-EB22260C3505}" type="slidenum">
              <a:rPr lang="en-US" altLang="en-US">
                <a:latin typeface="Calibri" panose="020F0502020204030204" pitchFamily="34" charset="0"/>
              </a:rPr>
              <a:pPr/>
              <a:t>12</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AA1F38AE-1948-4510-88EE-0C7EDE89EF8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27E96309-2D7D-43FA-9CDD-7CA2DCEBC2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This case study is for a large cell phone company in South Africa. The cell phone company was experiencing very typical</a:t>
            </a:r>
          </a:p>
          <a:p>
            <a:pPr>
              <a:spcBef>
                <a:spcPct val="0"/>
              </a:spcBef>
            </a:pPr>
            <a:r>
              <a:rPr lang="en-US" altLang="en-US"/>
              <a:t>concerns for large companies with their test and development environments.</a:t>
            </a:r>
          </a:p>
          <a:p>
            <a:pPr>
              <a:spcBef>
                <a:spcPct val="0"/>
              </a:spcBef>
            </a:pPr>
            <a:r>
              <a:rPr lang="en-US" altLang="en-US"/>
              <a:t>There was significant amounts of test server waste due to lack of governance and management – for example</a:t>
            </a:r>
          </a:p>
          <a:p>
            <a:pPr>
              <a:spcBef>
                <a:spcPct val="0"/>
              </a:spcBef>
            </a:pPr>
            <a:r>
              <a:rPr lang="en-US" altLang="en-US"/>
              <a:t>every project gets servers for testing and the servers were often not released when testing is completed</a:t>
            </a:r>
          </a:p>
          <a:p>
            <a:pPr>
              <a:spcBef>
                <a:spcPct val="0"/>
              </a:spcBef>
            </a:pPr>
            <a:r>
              <a:rPr lang="en-US" altLang="en-US"/>
              <a:t>A private cloud was proposed to manage the company’s virtualized test environments. The private cloud was designed to provide tight governance around automated provisioning and de-commissioning of environments allocated to projects.</a:t>
            </a:r>
          </a:p>
          <a:p>
            <a:pPr>
              <a:spcBef>
                <a:spcPct val="0"/>
              </a:spcBef>
            </a:pPr>
            <a:endParaRPr lang="en-US" altLang="en-US"/>
          </a:p>
        </p:txBody>
      </p:sp>
      <p:sp>
        <p:nvSpPr>
          <p:cNvPr id="44035" name="Footer Placeholder 3">
            <a:extLst>
              <a:ext uri="{FF2B5EF4-FFF2-40B4-BE49-F238E27FC236}">
                <a16:creationId xmlns:a16="http://schemas.microsoft.com/office/drawing/2014/main" id="{D97C4A20-F1EB-4757-8BFE-DEABA15BCD92}"/>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44036" name="Slide Number Placeholder 4">
            <a:extLst>
              <a:ext uri="{FF2B5EF4-FFF2-40B4-BE49-F238E27FC236}">
                <a16:creationId xmlns:a16="http://schemas.microsoft.com/office/drawing/2014/main" id="{4B93A38E-F94A-4C58-BD17-D2338D73CE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DA6D6D36-47FF-4591-ABAF-F929D332D347}" type="slidenum">
              <a:rPr lang="en-US" altLang="en-US">
                <a:latin typeface="Calibri" panose="020F0502020204030204" pitchFamily="34" charset="0"/>
              </a:rPr>
              <a:pPr/>
              <a:t>16</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1DCD25C5-B1E0-4527-8796-B9A9524C3E2F}"/>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106BA5E4-9DA5-49D2-8465-B55047DB5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a:p>
            <a:pPr>
              <a:spcBef>
                <a:spcPct val="0"/>
              </a:spcBef>
            </a:pPr>
            <a:r>
              <a:rPr lang="en-US" altLang="en-US"/>
              <a:t>1100+ Server Instances – The number of instances has</a:t>
            </a:r>
          </a:p>
          <a:p>
            <a:pPr>
              <a:spcBef>
                <a:spcPct val="0"/>
              </a:spcBef>
            </a:pPr>
            <a:r>
              <a:rPr lang="en-US" altLang="en-US"/>
              <a:t>grown exponentially over the past 5 years.</a:t>
            </a:r>
          </a:p>
        </p:txBody>
      </p:sp>
      <p:sp>
        <p:nvSpPr>
          <p:cNvPr id="46083" name="Footer Placeholder 3">
            <a:extLst>
              <a:ext uri="{FF2B5EF4-FFF2-40B4-BE49-F238E27FC236}">
                <a16:creationId xmlns:a16="http://schemas.microsoft.com/office/drawing/2014/main" id="{651FF7DD-B06D-474C-BEA3-0752F073939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46084" name="Slide Number Placeholder 4">
            <a:extLst>
              <a:ext uri="{FF2B5EF4-FFF2-40B4-BE49-F238E27FC236}">
                <a16:creationId xmlns:a16="http://schemas.microsoft.com/office/drawing/2014/main" id="{891B6628-0B58-4F37-A3CB-1484F09734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3BAAF79E-49F2-44B0-888F-4D5551737574}" type="slidenum">
              <a:rPr lang="en-US" altLang="en-US">
                <a:latin typeface="Calibri" panose="020F0502020204030204" pitchFamily="34" charset="0"/>
              </a:rPr>
              <a:pPr/>
              <a:t>17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5377EDC1-F52D-4556-8647-6C7970B8BA8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BE2834CC-1753-4098-9A47-90C7006B0D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This case study for a bank in Johannesburg, South Africa</a:t>
            </a:r>
          </a:p>
          <a:p>
            <a:pPr>
              <a:spcBef>
                <a:spcPct val="0"/>
              </a:spcBef>
            </a:pPr>
            <a:r>
              <a:rPr lang="en-US" altLang="en-US"/>
              <a:t>provided much of the incentive for the cell phone company</a:t>
            </a:r>
          </a:p>
          <a:p>
            <a:pPr>
              <a:spcBef>
                <a:spcPct val="0"/>
              </a:spcBef>
            </a:pPr>
            <a:r>
              <a:rPr lang="en-US" altLang="en-US"/>
              <a:t>described above.</a:t>
            </a:r>
          </a:p>
        </p:txBody>
      </p:sp>
      <p:sp>
        <p:nvSpPr>
          <p:cNvPr id="48131" name="Footer Placeholder 3">
            <a:extLst>
              <a:ext uri="{FF2B5EF4-FFF2-40B4-BE49-F238E27FC236}">
                <a16:creationId xmlns:a16="http://schemas.microsoft.com/office/drawing/2014/main" id="{59D27917-4F86-4128-BD44-3DB5C679BFAE}"/>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48132" name="Slide Number Placeholder 4">
            <a:extLst>
              <a:ext uri="{FF2B5EF4-FFF2-40B4-BE49-F238E27FC236}">
                <a16:creationId xmlns:a16="http://schemas.microsoft.com/office/drawing/2014/main" id="{8F80591B-7452-4539-8A09-EAC28E7A04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9FB90278-0B9E-47A6-B1C8-AAE27545631D}" type="slidenum">
              <a:rPr lang="en-US" altLang="en-US">
                <a:latin typeface="Calibri" panose="020F0502020204030204" pitchFamily="34" charset="0"/>
              </a:rPr>
              <a:pPr/>
              <a:t>18</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2541B62D-2493-46CC-B578-0530A72518A0}"/>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a:extLst>
              <a:ext uri="{FF2B5EF4-FFF2-40B4-BE49-F238E27FC236}">
                <a16:creationId xmlns:a16="http://schemas.microsoft.com/office/drawing/2014/main" id="{0EDD42C6-0BAA-4BF3-8AE5-4AC8C33F06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These are some of the facets of research concerning the Indian Scenario.</a:t>
            </a:r>
          </a:p>
          <a:p>
            <a:pPr>
              <a:spcBef>
                <a:spcPct val="0"/>
              </a:spcBef>
            </a:pPr>
            <a:r>
              <a:rPr lang="en-US" altLang="en-US"/>
              <a:t>IPTV-IP Television</a:t>
            </a:r>
          </a:p>
          <a:p>
            <a:pPr>
              <a:spcBef>
                <a:spcPct val="0"/>
              </a:spcBef>
            </a:pPr>
            <a:r>
              <a:rPr lang="en-US" altLang="en-US"/>
              <a:t>VOIP- Voice Over Internet Protocol</a:t>
            </a:r>
          </a:p>
          <a:p>
            <a:pPr>
              <a:spcBef>
                <a:spcPct val="0"/>
              </a:spcBef>
            </a:pPr>
            <a:endParaRPr lang="en-US" altLang="en-US"/>
          </a:p>
        </p:txBody>
      </p:sp>
      <p:sp>
        <p:nvSpPr>
          <p:cNvPr id="51203" name="Footer Placeholder 3">
            <a:extLst>
              <a:ext uri="{FF2B5EF4-FFF2-40B4-BE49-F238E27FC236}">
                <a16:creationId xmlns:a16="http://schemas.microsoft.com/office/drawing/2014/main" id="{CCED3EC3-0A72-4098-99E2-898A7912DDB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51204" name="Slide Number Placeholder 4">
            <a:extLst>
              <a:ext uri="{FF2B5EF4-FFF2-40B4-BE49-F238E27FC236}">
                <a16:creationId xmlns:a16="http://schemas.microsoft.com/office/drawing/2014/main" id="{F1DCA560-F2F0-4DCC-88B3-338766FAB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EEC54E3D-5A01-43E8-8364-A77F1A8832A8}"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3C53C5E2-CFC2-4822-9438-D9FAC989E82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a:extLst>
              <a:ext uri="{FF2B5EF4-FFF2-40B4-BE49-F238E27FC236}">
                <a16:creationId xmlns:a16="http://schemas.microsoft.com/office/drawing/2014/main" id="{D8EEA4A4-F1AE-42E9-A39B-A1AAE768EC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Refer Conclusions &amp; Future Scope</a:t>
            </a:r>
          </a:p>
        </p:txBody>
      </p:sp>
      <p:sp>
        <p:nvSpPr>
          <p:cNvPr id="53251" name="Footer Placeholder 3">
            <a:extLst>
              <a:ext uri="{FF2B5EF4-FFF2-40B4-BE49-F238E27FC236}">
                <a16:creationId xmlns:a16="http://schemas.microsoft.com/office/drawing/2014/main" id="{149FAF82-76FF-4651-B945-CDDF696E6BC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53252" name="Slide Number Placeholder 4">
            <a:extLst>
              <a:ext uri="{FF2B5EF4-FFF2-40B4-BE49-F238E27FC236}">
                <a16:creationId xmlns:a16="http://schemas.microsoft.com/office/drawing/2014/main" id="{7B4EA561-D12E-498B-BD44-ED35BF045B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030F1FE1-F4DA-4A0D-8010-610398BDB2D3}"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E3BCEF1B-88E4-4973-B1E6-A61B5D67C36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0897E452-ADBC-4574-8114-86389D1200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Contents of the Presentation:</a:t>
            </a:r>
          </a:p>
          <a:p>
            <a:pPr>
              <a:spcBef>
                <a:spcPct val="0"/>
              </a:spcBef>
            </a:pPr>
            <a:r>
              <a:rPr lang="en-US" altLang="en-US"/>
              <a:t>The reason I have called it as E-Journey(Environmental-Journey) is because we will come full cycle at the end of this presentation.</a:t>
            </a:r>
          </a:p>
        </p:txBody>
      </p:sp>
      <p:sp>
        <p:nvSpPr>
          <p:cNvPr id="18435" name="Footer Placeholder 3">
            <a:extLst>
              <a:ext uri="{FF2B5EF4-FFF2-40B4-BE49-F238E27FC236}">
                <a16:creationId xmlns:a16="http://schemas.microsoft.com/office/drawing/2014/main" id="{8B8CADE2-3125-493A-941C-3D7C46878E6E}"/>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18436" name="Slide Number Placeholder 4">
            <a:extLst>
              <a:ext uri="{FF2B5EF4-FFF2-40B4-BE49-F238E27FC236}">
                <a16:creationId xmlns:a16="http://schemas.microsoft.com/office/drawing/2014/main" id="{CB5FA55E-E8FB-4F5F-BC50-D9765CABAC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D29F693C-76DE-4961-891C-B96B225C1587}"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07EB582E-5060-43B8-8DE0-359A46A5247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2B2BAB84-9174-4652-9800-0B94D43F4D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Definition of Green Computing as given by San Murugesan</a:t>
            </a:r>
          </a:p>
          <a:p>
            <a:pPr>
              <a:spcBef>
                <a:spcPct val="0"/>
              </a:spcBef>
            </a:pPr>
            <a:r>
              <a:rPr lang="en-US" altLang="en-US"/>
              <a:t>The Organization for Economic Cooperation and Development(OECD) has published a survey of over 90 government and industry initiatives on "Green ICTs", i.e. information and communication technologies, the environment and climate change. The report concludes that initiatives tend to concentrate on the greening ICTs themselves rather than on their actual implementation to tackle global warming and environmental degradation</a:t>
            </a:r>
          </a:p>
          <a:p>
            <a:pPr>
              <a:spcBef>
                <a:spcPct val="0"/>
              </a:spcBef>
            </a:pPr>
            <a:r>
              <a:rPr lang="en-US" altLang="en-US"/>
              <a:t>APM-Advanced Power Management</a:t>
            </a:r>
          </a:p>
          <a:p>
            <a:pPr>
              <a:spcBef>
                <a:spcPct val="0"/>
              </a:spcBef>
            </a:pPr>
            <a:r>
              <a:rPr lang="en-US" altLang="en-US"/>
              <a:t>ACPI-Advanced configuration Power Interface-Predecessor to APM</a:t>
            </a:r>
          </a:p>
          <a:p>
            <a:pPr>
              <a:spcBef>
                <a:spcPct val="0"/>
              </a:spcBef>
            </a:pPr>
            <a:r>
              <a:rPr lang="en-US" altLang="en-US"/>
              <a:t>SpeedStep-Intel’s Technology</a:t>
            </a:r>
          </a:p>
        </p:txBody>
      </p:sp>
      <p:sp>
        <p:nvSpPr>
          <p:cNvPr id="20483" name="Footer Placeholder 3">
            <a:extLst>
              <a:ext uri="{FF2B5EF4-FFF2-40B4-BE49-F238E27FC236}">
                <a16:creationId xmlns:a16="http://schemas.microsoft.com/office/drawing/2014/main" id="{950932CE-89D2-413C-9730-5009C33AB4D5}"/>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20484" name="Slide Number Placeholder 4">
            <a:extLst>
              <a:ext uri="{FF2B5EF4-FFF2-40B4-BE49-F238E27FC236}">
                <a16:creationId xmlns:a16="http://schemas.microsoft.com/office/drawing/2014/main" id="{C06DB351-E32C-43A3-845B-6AB28255F7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79EC8AF3-478B-4618-88CD-18DF401DEBC1}"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FB75AC54-9E86-4D25-8CDC-55FA7F5FE852}"/>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56414D8D-5EC8-418F-8E73-AE3A1F5CE1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Cloud Computing-</a:t>
            </a:r>
          </a:p>
          <a:p>
            <a:pPr>
              <a:spcBef>
                <a:spcPct val="0"/>
              </a:spcBef>
            </a:pPr>
            <a:r>
              <a:rPr lang="en-US" altLang="en-US"/>
              <a:t>When talking about a cloud computing system, it's helpful to divide it into two sections: the </a:t>
            </a:r>
            <a:r>
              <a:rPr lang="en-US" altLang="en-US" b="1"/>
              <a:t>front end</a:t>
            </a:r>
            <a:r>
              <a:rPr lang="en-US" altLang="en-US"/>
              <a:t> and the </a:t>
            </a:r>
            <a:r>
              <a:rPr lang="en-US" altLang="en-US" b="1"/>
              <a:t>back end</a:t>
            </a:r>
            <a:r>
              <a:rPr lang="en-US" altLang="en-US"/>
              <a:t>. They connect to each other through a network, usually the Internet. The front end is the side the computer user, or client, sees. The back end is the "cloud" section of the system.</a:t>
            </a:r>
          </a:p>
        </p:txBody>
      </p:sp>
      <p:sp>
        <p:nvSpPr>
          <p:cNvPr id="22531" name="Footer Placeholder 3">
            <a:extLst>
              <a:ext uri="{FF2B5EF4-FFF2-40B4-BE49-F238E27FC236}">
                <a16:creationId xmlns:a16="http://schemas.microsoft.com/office/drawing/2014/main" id="{30880396-FCB8-40EB-BEFF-85F395D19B4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22532" name="Slide Number Placeholder 4">
            <a:extLst>
              <a:ext uri="{FF2B5EF4-FFF2-40B4-BE49-F238E27FC236}">
                <a16:creationId xmlns:a16="http://schemas.microsoft.com/office/drawing/2014/main" id="{36D049D9-A3A8-41A4-8D3D-B277A23291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0D71FA26-B4BF-4EBA-A3FF-AAB1A219583A}"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595C0020-190F-48EE-8298-20F2359EDB7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2EBB0458-A657-491A-9F35-623B3862D7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Transition from:</a:t>
            </a:r>
          </a:p>
          <a:p>
            <a:pPr>
              <a:spcBef>
                <a:spcPct val="0"/>
              </a:spcBef>
            </a:pPr>
            <a:r>
              <a:rPr lang="en-US" altLang="en-US"/>
              <a:t>Capital Based Expenditure(CapEx) to Operation Based Expenditure(OpEx)</a:t>
            </a:r>
          </a:p>
        </p:txBody>
      </p:sp>
      <p:sp>
        <p:nvSpPr>
          <p:cNvPr id="24579" name="Footer Placeholder 3">
            <a:extLst>
              <a:ext uri="{FF2B5EF4-FFF2-40B4-BE49-F238E27FC236}">
                <a16:creationId xmlns:a16="http://schemas.microsoft.com/office/drawing/2014/main" id="{224724BD-F0C5-45D7-A5FE-6A80D5EE5B28}"/>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24580" name="Slide Number Placeholder 4">
            <a:extLst>
              <a:ext uri="{FF2B5EF4-FFF2-40B4-BE49-F238E27FC236}">
                <a16:creationId xmlns:a16="http://schemas.microsoft.com/office/drawing/2014/main" id="{024F6428-9250-4015-8153-C7FBA2B4C7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9233EDF7-69D7-4F8B-BC30-B4645876BE92}"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5FE4FBF3-2BB1-4F66-989C-7F8124A65600}"/>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a:extLst>
              <a:ext uri="{FF2B5EF4-FFF2-40B4-BE49-F238E27FC236}">
                <a16:creationId xmlns:a16="http://schemas.microsoft.com/office/drawing/2014/main" id="{9B02E119-9C5D-4D79-AE88-417CBEE71A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IN" altLang="en-US"/>
              <a:t>Steps mentioned here are according to the IBM’s “Big Green” Approach to Data Centre Energy Energy Efficiency</a:t>
            </a:r>
          </a:p>
          <a:p>
            <a:pPr>
              <a:spcBef>
                <a:spcPct val="0"/>
              </a:spcBef>
            </a:pPr>
            <a:r>
              <a:rPr lang="en-US" altLang="en-US"/>
              <a:t>Virtualization continues to be one of the hottest green data center topics. Many current server CPU utilization rates</a:t>
            </a:r>
          </a:p>
          <a:p>
            <a:pPr>
              <a:spcBef>
                <a:spcPct val="0"/>
              </a:spcBef>
            </a:pPr>
            <a:r>
              <a:rPr lang="en-US" altLang="en-US"/>
              <a:t>typically hover between 5% and 15%. Direct-attached storage utilization sits between 20% and 40%, with network storage</a:t>
            </a:r>
          </a:p>
          <a:p>
            <a:pPr>
              <a:spcBef>
                <a:spcPct val="0"/>
              </a:spcBef>
            </a:pPr>
            <a:r>
              <a:rPr lang="en-US" altLang="en-US"/>
              <a:t>between 60% and 80%. Virtualization can increase hardware utilization by five to 20 times and allows organizations to</a:t>
            </a:r>
          </a:p>
          <a:p>
            <a:pPr>
              <a:spcBef>
                <a:spcPct val="0"/>
              </a:spcBef>
            </a:pPr>
            <a:r>
              <a:rPr lang="en-US" altLang="en-US"/>
              <a:t>reduce the number of power-consuming servers. Cloud computing is the “ultimate” in virtualization</a:t>
            </a:r>
            <a:endParaRPr lang="en-IN" altLang="en-US"/>
          </a:p>
        </p:txBody>
      </p:sp>
      <p:sp>
        <p:nvSpPr>
          <p:cNvPr id="26627" name="Slide Number Placeholder 3">
            <a:extLst>
              <a:ext uri="{FF2B5EF4-FFF2-40B4-BE49-F238E27FC236}">
                <a16:creationId xmlns:a16="http://schemas.microsoft.com/office/drawing/2014/main" id="{46B8A1E1-3270-4462-A789-714B3262CD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28B81670-B487-418E-AC00-2B8236739B44}" type="slidenum">
              <a:rPr lang="en-US" altLang="en-US">
                <a:latin typeface="Calibri" panose="020F0502020204030204" pitchFamily="34" charset="0"/>
              </a:rPr>
              <a:pPr/>
              <a:t>6</a:t>
            </a:fld>
            <a:endParaRPr lang="en-US" altLang="en-US">
              <a:latin typeface="Calibri" panose="020F0502020204030204" pitchFamily="34" charset="0"/>
            </a:endParaRPr>
          </a:p>
        </p:txBody>
      </p:sp>
      <p:sp>
        <p:nvSpPr>
          <p:cNvPr id="26628" name="Footer Placeholder 4">
            <a:extLst>
              <a:ext uri="{FF2B5EF4-FFF2-40B4-BE49-F238E27FC236}">
                <a16:creationId xmlns:a16="http://schemas.microsoft.com/office/drawing/2014/main" id="{D253D075-EAEA-4374-8741-0ECD5FD38DD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0154A951-6014-4703-A7CB-2B9DEB0F7CA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5ACA8C0-4860-45D1-9470-B73DD44FE9F8}"/>
              </a:ext>
            </a:extLst>
          </p:cNvPr>
          <p:cNvSpPr>
            <a:spLocks noGrp="1"/>
          </p:cNvSpPr>
          <p:nvPr>
            <p:ph type="body" idx="1"/>
          </p:nvPr>
        </p:nvSpPr>
        <p:spPr/>
        <p:txBody>
          <a:bodyPr/>
          <a:lstStyle/>
          <a:p>
            <a:pPr fontAlgn="auto">
              <a:spcBef>
                <a:spcPts val="0"/>
              </a:spcBef>
              <a:spcAft>
                <a:spcPts val="0"/>
              </a:spcAft>
              <a:defRPr/>
            </a:pPr>
            <a:r>
              <a:rPr lang="en-US" dirty="0"/>
              <a:t>Moving processing and data closer to the user in the developing region plays an import role on three fronts; </a:t>
            </a:r>
          </a:p>
          <a:p>
            <a:pPr marL="228600" indent="-228600" fontAlgn="auto">
              <a:spcBef>
                <a:spcPts val="0"/>
              </a:spcBef>
              <a:spcAft>
                <a:spcPts val="0"/>
              </a:spcAft>
              <a:buFontTx/>
              <a:buAutoNum type="arabicPeriod"/>
              <a:defRPr/>
            </a:pPr>
            <a:r>
              <a:rPr lang="en-US" dirty="0"/>
              <a:t>Keeps needed jobs and systems ICT people in region, </a:t>
            </a:r>
          </a:p>
          <a:p>
            <a:pPr fontAlgn="auto">
              <a:spcBef>
                <a:spcPts val="0"/>
              </a:spcBef>
              <a:spcAft>
                <a:spcPts val="0"/>
              </a:spcAft>
              <a:defRPr/>
            </a:pPr>
            <a:r>
              <a:rPr lang="en-US" dirty="0"/>
              <a:t>2. Sidesteps high telecommunication bandwidth costs and network latency issues in and out of the region and </a:t>
            </a:r>
          </a:p>
          <a:p>
            <a:pPr fontAlgn="auto">
              <a:spcBef>
                <a:spcPts val="0"/>
              </a:spcBef>
              <a:spcAft>
                <a:spcPts val="0"/>
              </a:spcAft>
              <a:defRPr/>
            </a:pPr>
            <a:r>
              <a:rPr lang="en-US" dirty="0"/>
              <a:t>3. Quality of service: in region computing can remove a major points of network failure and potential bandwidth bottlenecks</a:t>
            </a:r>
          </a:p>
          <a:p>
            <a:pPr fontAlgn="auto">
              <a:spcBef>
                <a:spcPts val="0"/>
              </a:spcBef>
              <a:spcAft>
                <a:spcPts val="0"/>
              </a:spcAft>
              <a:defRPr/>
            </a:pPr>
            <a:r>
              <a:rPr lang="en-US" dirty="0"/>
              <a:t>PPP-Public Private Partnerships</a:t>
            </a:r>
          </a:p>
          <a:p>
            <a:pPr fontAlgn="auto">
              <a:spcBef>
                <a:spcPts val="0"/>
              </a:spcBef>
              <a:spcAft>
                <a:spcPts val="0"/>
              </a:spcAft>
              <a:defRPr/>
            </a:pPr>
            <a:r>
              <a:rPr lang="en-US" dirty="0"/>
              <a:t>Germany Example : Germany serves as an excellent example, as the country has become the world leader in solar power, with</a:t>
            </a:r>
          </a:p>
          <a:p>
            <a:pPr fontAlgn="auto">
              <a:spcBef>
                <a:spcPts val="0"/>
              </a:spcBef>
              <a:spcAft>
                <a:spcPts val="0"/>
              </a:spcAft>
              <a:defRPr/>
            </a:pPr>
            <a:r>
              <a:rPr lang="en-US" dirty="0"/>
              <a:t>half the world’s installations within its borders, thanks to policies including aggressive renewable energy subsidies and</a:t>
            </a:r>
          </a:p>
          <a:p>
            <a:pPr fontAlgn="auto">
              <a:spcBef>
                <a:spcPts val="0"/>
              </a:spcBef>
              <a:spcAft>
                <a:spcPts val="0"/>
              </a:spcAft>
              <a:defRPr/>
            </a:pPr>
            <a:r>
              <a:rPr lang="en-US" dirty="0"/>
              <a:t>large sums of money devoted to research.</a:t>
            </a:r>
          </a:p>
        </p:txBody>
      </p:sp>
      <p:sp>
        <p:nvSpPr>
          <p:cNvPr id="28675" name="Footer Placeholder 3">
            <a:extLst>
              <a:ext uri="{FF2B5EF4-FFF2-40B4-BE49-F238E27FC236}">
                <a16:creationId xmlns:a16="http://schemas.microsoft.com/office/drawing/2014/main" id="{C7EFD831-D9C5-42EF-8501-86C5F6F8A68F}"/>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28676" name="Slide Number Placeholder 4">
            <a:extLst>
              <a:ext uri="{FF2B5EF4-FFF2-40B4-BE49-F238E27FC236}">
                <a16:creationId xmlns:a16="http://schemas.microsoft.com/office/drawing/2014/main" id="{4BC7C739-C664-4D4C-BA3D-34B903F8B7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A6F4458B-AD11-43F1-8F23-E2155634A081}"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DD2AD624-8412-4037-A795-988EC897B55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102A9EF5-89F1-49D3-A963-DFCF7A8512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The power consumption data for each server was obtained by first calculating the maximum power using HP’s power calculator , then</a:t>
            </a:r>
          </a:p>
          <a:p>
            <a:pPr>
              <a:spcBef>
                <a:spcPct val="0"/>
              </a:spcBef>
            </a:pPr>
            <a:r>
              <a:rPr lang="en-US" altLang="en-US"/>
              <a:t>following the convention that average power use for midrange/high-end servers is 66% of maximum power.</a:t>
            </a:r>
          </a:p>
          <a:p>
            <a:pPr>
              <a:spcBef>
                <a:spcPct val="0"/>
              </a:spcBef>
            </a:pPr>
            <a:r>
              <a:rPr lang="en-US" altLang="en-US"/>
              <a:t>Hard disk arrays include supporting functionality such as cache memories, disk array controllers, disk enclosures, and redundant power supplies. In a cloud computing data center, all the storage space in the data center is consolidated and hard disk usage is centrally coordinated.</a:t>
            </a:r>
          </a:p>
          <a:p>
            <a:pPr>
              <a:spcBef>
                <a:spcPct val="0"/>
              </a:spcBef>
            </a:pPr>
            <a:r>
              <a:rPr lang="en-US" altLang="en-US"/>
              <a:t>Through server virtualization/consolidation, a very large number of users can share a single server, which increases utilization and in turn reduces the total number of servers required. Users do not have or need any knowledge of the tasks being performed by other</a:t>
            </a:r>
          </a:p>
          <a:p>
            <a:pPr>
              <a:spcBef>
                <a:spcPct val="0"/>
              </a:spcBef>
            </a:pPr>
            <a:r>
              <a:rPr lang="en-US" altLang="en-US"/>
              <a:t>users and utilize the server as though they are the only user on the server. During periods of low demand, some of</a:t>
            </a:r>
          </a:p>
          <a:p>
            <a:pPr>
              <a:spcBef>
                <a:spcPct val="0"/>
              </a:spcBef>
            </a:pPr>
            <a:r>
              <a:rPr lang="en-US" altLang="en-US"/>
              <a:t>the servers enter a sleep mode which reduces energy consumption.</a:t>
            </a:r>
          </a:p>
        </p:txBody>
      </p:sp>
      <p:sp>
        <p:nvSpPr>
          <p:cNvPr id="30723" name="Footer Placeholder 3">
            <a:extLst>
              <a:ext uri="{FF2B5EF4-FFF2-40B4-BE49-F238E27FC236}">
                <a16:creationId xmlns:a16="http://schemas.microsoft.com/office/drawing/2014/main" id="{9F79DBAE-886A-4787-BA36-111C2D3D8AF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30724" name="Slide Number Placeholder 4">
            <a:extLst>
              <a:ext uri="{FF2B5EF4-FFF2-40B4-BE49-F238E27FC236}">
                <a16:creationId xmlns:a16="http://schemas.microsoft.com/office/drawing/2014/main" id="{BBCDD7AC-0360-4D6E-B26E-B3C45E68D6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6EF90219-C5D9-4092-9F2D-7BDEB889BB07}"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DEB95595-70FC-40DF-A982-FFC0569D092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a:extLst>
              <a:ext uri="{FF2B5EF4-FFF2-40B4-BE49-F238E27FC236}">
                <a16:creationId xmlns:a16="http://schemas.microsoft.com/office/drawing/2014/main" id="{C24961A6-09E1-479B-A00F-1439C6925A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OLPC-One Laptop Per Child Project</a:t>
            </a:r>
          </a:p>
          <a:p>
            <a:pPr>
              <a:spcBef>
                <a:spcPct val="0"/>
              </a:spcBef>
            </a:pPr>
            <a:r>
              <a:rPr lang="en-US" altLang="en-US"/>
              <a:t>Examples such as 100$ laptop in US or Aakash Tablet PC launched in India</a:t>
            </a:r>
          </a:p>
          <a:p>
            <a:pPr>
              <a:spcBef>
                <a:spcPct val="0"/>
              </a:spcBef>
            </a:pPr>
            <a:r>
              <a:rPr lang="en-US" altLang="en-US"/>
              <a:t>These signify the innovations under adverse conditions.</a:t>
            </a:r>
          </a:p>
          <a:p>
            <a:pPr>
              <a:spcBef>
                <a:spcPct val="0"/>
              </a:spcBef>
            </a:pPr>
            <a:r>
              <a:rPr lang="en-US" altLang="en-US"/>
              <a:t>The first technological innovation highlighted herein focuses on the viability of small cloud computing farms deployed in small-scale data centers using low power processors like the Intel Atom, Arm Cortex and Via Nano. These central processing units (CPUs), originally designed for use in netbooks, require only 2 to 10 watts versus 80 to 160 watts for the processors typically used in data center servers. These low-power processors also have quiescent states that consume little energy, unlike the standard data center CPU that consumes 50% of its peak energy even while in idle mode.</a:t>
            </a:r>
          </a:p>
          <a:p>
            <a:pPr>
              <a:spcBef>
                <a:spcPct val="0"/>
              </a:spcBef>
            </a:pPr>
            <a:r>
              <a:rPr lang="en-US" altLang="en-US"/>
              <a:t>Microsoft Research has an organizational division called Cloud Computing Futures (CCF), focused on reducing the operational costs of data centers</a:t>
            </a:r>
          </a:p>
          <a:p>
            <a:pPr>
              <a:spcBef>
                <a:spcPct val="0"/>
              </a:spcBef>
            </a:pPr>
            <a:r>
              <a:rPr lang="en-US" altLang="en-US"/>
              <a:t>and increasing their adaptability and resilience to failure.</a:t>
            </a:r>
          </a:p>
          <a:p>
            <a:pPr>
              <a:spcBef>
                <a:spcPct val="0"/>
              </a:spcBef>
            </a:pPr>
            <a:r>
              <a:rPr lang="en-US" altLang="en-US"/>
              <a:t>Among their findings: “these processors offer substantial fractions (33 percent to 50 percent) of the performance of</a:t>
            </a:r>
            <a:endParaRPr lang="en-US" altLang="en-US" b="1"/>
          </a:p>
          <a:p>
            <a:pPr>
              <a:spcBef>
                <a:spcPct val="0"/>
              </a:spcBef>
            </a:pPr>
            <a:r>
              <a:rPr lang="en-US" altLang="en-US"/>
              <a:t>the high-performance processors used in Microsoft data centers but consume a disproportionally smaller amount of power (5 percent to 10 percent)”</a:t>
            </a:r>
          </a:p>
          <a:p>
            <a:pPr>
              <a:spcBef>
                <a:spcPct val="0"/>
              </a:spcBef>
            </a:pPr>
            <a:r>
              <a:rPr lang="en-US" altLang="en-US"/>
              <a:t>Comparable studies have been performed, obtaining similar results, at Carnegie Mellon University’s “FAWN: A Fast Array of Wimpy Nodes,” the Greenscale Center for Energy-Efficient Computing at the University of California at Santa Barbara.</a:t>
            </a:r>
          </a:p>
          <a:p>
            <a:pPr>
              <a:spcBef>
                <a:spcPct val="0"/>
              </a:spcBef>
            </a:pPr>
            <a:r>
              <a:rPr lang="en-US" altLang="en-US"/>
              <a:t>Prioritization: If we prioritize energy-savings instead of operate on a smaller, more</a:t>
            </a:r>
          </a:p>
          <a:p>
            <a:pPr>
              <a:spcBef>
                <a:spcPct val="0"/>
              </a:spcBef>
            </a:pPr>
            <a:r>
              <a:rPr lang="en-US" altLang="en-US"/>
              <a:t>cost effective solar PV system. Using energy aware cloud computing allows us also to</a:t>
            </a:r>
          </a:p>
          <a:p>
            <a:pPr>
              <a:spcBef>
                <a:spcPct val="0"/>
              </a:spcBef>
            </a:pPr>
            <a:r>
              <a:rPr lang="en-US" altLang="en-US"/>
              <a:t>manage the computing load during extreme weather conditions, by shutting off nonessential</a:t>
            </a:r>
          </a:p>
          <a:p>
            <a:pPr>
              <a:spcBef>
                <a:spcPct val="0"/>
              </a:spcBef>
            </a:pPr>
            <a:r>
              <a:rPr lang="en-US" altLang="en-US"/>
              <a:t>Activities. This leads to Energy Aware Cloud Computing.</a:t>
            </a:r>
          </a:p>
          <a:p>
            <a:pPr>
              <a:spcBef>
                <a:spcPct val="0"/>
              </a:spcBef>
            </a:pPr>
            <a:r>
              <a:rPr lang="en-US" altLang="en-US"/>
              <a:t>The Green Grid Consortium estimates that even in an efficient data center, 42 percent</a:t>
            </a:r>
          </a:p>
          <a:p>
            <a:pPr>
              <a:spcBef>
                <a:spcPct val="0"/>
              </a:spcBef>
            </a:pPr>
            <a:r>
              <a:rPr lang="en-US" altLang="en-US"/>
              <a:t>of the total power delivered to a traditional data center is consumed by chiller cooling</a:t>
            </a:r>
          </a:p>
          <a:p>
            <a:pPr>
              <a:spcBef>
                <a:spcPct val="0"/>
              </a:spcBef>
            </a:pPr>
            <a:r>
              <a:rPr lang="en-US" altLang="en-US"/>
              <a:t>and computer room air conditioners.</a:t>
            </a:r>
          </a:p>
          <a:p>
            <a:pPr>
              <a:spcBef>
                <a:spcPct val="0"/>
              </a:spcBef>
            </a:pPr>
            <a:r>
              <a:rPr lang="en-US" altLang="en-US"/>
              <a:t>One innovative approach is twofold: eliminating the majority of the heat to allow the use of ambient cooling</a:t>
            </a:r>
          </a:p>
          <a:p>
            <a:pPr>
              <a:spcBef>
                <a:spcPct val="0"/>
              </a:spcBef>
            </a:pPr>
            <a:r>
              <a:rPr lang="en-US" altLang="en-US"/>
              <a:t>(augmented with spot rack cooling), and running the data center at higher temperatures.</a:t>
            </a:r>
          </a:p>
          <a:p>
            <a:pPr>
              <a:spcBef>
                <a:spcPct val="0"/>
              </a:spcBef>
            </a:pPr>
            <a:r>
              <a:rPr lang="en-US" altLang="en-US"/>
              <a:t>The use of ambient cooling can be traced back for centuries in the Middle East and</a:t>
            </a:r>
          </a:p>
          <a:p>
            <a:pPr>
              <a:spcBef>
                <a:spcPct val="0"/>
              </a:spcBef>
            </a:pPr>
            <a:r>
              <a:rPr lang="en-US" altLang="en-US"/>
              <a:t>across Africa, as people from these regions, now considered part of the “developing</a:t>
            </a:r>
          </a:p>
          <a:p>
            <a:pPr>
              <a:spcBef>
                <a:spcPct val="0"/>
              </a:spcBef>
            </a:pPr>
            <a:r>
              <a:rPr lang="en-US" altLang="en-US"/>
              <a:t>world,” harnessed the cooler temperatures found underground to provide cooler air to</a:t>
            </a:r>
          </a:p>
          <a:p>
            <a:pPr>
              <a:spcBef>
                <a:spcPct val="0"/>
              </a:spcBef>
            </a:pPr>
            <a:r>
              <a:rPr lang="en-US" altLang="en-US"/>
              <a:t>vent above-ground built structures, as in a thermal chimney. Same can be applied to Data Centers.</a:t>
            </a:r>
          </a:p>
          <a:p>
            <a:pPr>
              <a:spcBef>
                <a:spcPct val="0"/>
              </a:spcBef>
            </a:pPr>
            <a:endParaRPr lang="en-US" altLang="en-US"/>
          </a:p>
        </p:txBody>
      </p:sp>
      <p:sp>
        <p:nvSpPr>
          <p:cNvPr id="32771" name="Footer Placeholder 3">
            <a:extLst>
              <a:ext uri="{FF2B5EF4-FFF2-40B4-BE49-F238E27FC236}">
                <a16:creationId xmlns:a16="http://schemas.microsoft.com/office/drawing/2014/main" id="{7716502D-8625-40C8-94E7-A6626161648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fontAlgn="base">
              <a:spcBef>
                <a:spcPct val="0"/>
              </a:spcBef>
              <a:spcAft>
                <a:spcPct val="0"/>
              </a:spcAft>
            </a:pPr>
            <a:r>
              <a:rPr lang="en-US" altLang="en-US">
                <a:latin typeface="Calibri" panose="020F0502020204030204" pitchFamily="34" charset="0"/>
              </a:rPr>
              <a:t>Sinhgad Institute of Technology</a:t>
            </a:r>
          </a:p>
        </p:txBody>
      </p:sp>
      <p:sp>
        <p:nvSpPr>
          <p:cNvPr id="32772" name="Slide Number Placeholder 4">
            <a:extLst>
              <a:ext uri="{FF2B5EF4-FFF2-40B4-BE49-F238E27FC236}">
                <a16:creationId xmlns:a16="http://schemas.microsoft.com/office/drawing/2014/main" id="{6F422929-6570-45CC-A191-84747C4803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51C6BD06-BB1E-48FA-8677-8906A8B47FFD}"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15">
            <a:extLst>
              <a:ext uri="{FF2B5EF4-FFF2-40B4-BE49-F238E27FC236}">
                <a16:creationId xmlns:a16="http://schemas.microsoft.com/office/drawing/2014/main" id="{22AA10A1-FFA7-4A0D-A6C8-3CA82B721280}"/>
              </a:ext>
            </a:extLst>
          </p:cNvPr>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a:extLst>
              <a:ext uri="{FF2B5EF4-FFF2-40B4-BE49-F238E27FC236}">
                <a16:creationId xmlns:a16="http://schemas.microsoft.com/office/drawing/2014/main" id="{AD60A886-7BF7-4A2E-A8F1-C84C31074A68}"/>
              </a:ext>
            </a:extLst>
          </p:cNvPr>
          <p:cNvGrpSpPr>
            <a:grpSpLocks noChangeAspect="1"/>
          </p:cNvGrpSpPr>
          <p:nvPr/>
        </p:nvGrpSpPr>
        <p:grpSpPr bwMode="auto">
          <a:xfrm>
            <a:off x="211138" y="5354638"/>
            <a:ext cx="8723312" cy="1330325"/>
            <a:chOff x="-3905250" y="4294188"/>
            <a:chExt cx="13011150" cy="1892300"/>
          </a:xfrm>
        </p:grpSpPr>
        <p:sp>
          <p:nvSpPr>
            <p:cNvPr id="6" name="Freeform 14">
              <a:extLst>
                <a:ext uri="{FF2B5EF4-FFF2-40B4-BE49-F238E27FC236}">
                  <a16:creationId xmlns:a16="http://schemas.microsoft.com/office/drawing/2014/main" id="{015300BA-E9F6-4735-9EA4-C8ADD64C9246}"/>
                </a:ext>
              </a:extLst>
            </p:cNvPr>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18">
              <a:extLst>
                <a:ext uri="{FF2B5EF4-FFF2-40B4-BE49-F238E27FC236}">
                  <a16:creationId xmlns:a16="http://schemas.microsoft.com/office/drawing/2014/main" id="{2AED4FD7-5DB3-4E40-8F06-5375703FE65A}"/>
                </a:ext>
              </a:extLst>
            </p:cNvPr>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22">
              <a:extLst>
                <a:ext uri="{FF2B5EF4-FFF2-40B4-BE49-F238E27FC236}">
                  <a16:creationId xmlns:a16="http://schemas.microsoft.com/office/drawing/2014/main" id="{91D8439B-53CF-477E-AD8F-C5509867FE27}"/>
                </a:ext>
              </a:extLst>
            </p:cNvPr>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26">
              <a:extLst>
                <a:ext uri="{FF2B5EF4-FFF2-40B4-BE49-F238E27FC236}">
                  <a16:creationId xmlns:a16="http://schemas.microsoft.com/office/drawing/2014/main" id="{FE1904B7-30E8-4624-8F40-DD35AD64A63F}"/>
                </a:ext>
              </a:extLst>
            </p:cNvPr>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10" name="Freeform 10">
              <a:extLst>
                <a:ext uri="{FF2B5EF4-FFF2-40B4-BE49-F238E27FC236}">
                  <a16:creationId xmlns:a16="http://schemas.microsoft.com/office/drawing/2014/main" id="{99D69DB1-0999-4C42-87B9-F9136BAD3F5E}"/>
                </a:ext>
              </a:extLst>
            </p:cNvPr>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3">
            <a:extLst>
              <a:ext uri="{FF2B5EF4-FFF2-40B4-BE49-F238E27FC236}">
                <a16:creationId xmlns:a16="http://schemas.microsoft.com/office/drawing/2014/main" id="{70AD3563-4721-4F00-867E-FFA1D3607D4A}"/>
              </a:ext>
            </a:extLst>
          </p:cNvPr>
          <p:cNvSpPr>
            <a:spLocks noGrp="1"/>
          </p:cNvSpPr>
          <p:nvPr>
            <p:ph type="dt" sz="half" idx="10"/>
          </p:nvPr>
        </p:nvSpPr>
        <p:spPr/>
        <p:txBody>
          <a:bodyPr/>
          <a:lstStyle>
            <a:lvl1pPr>
              <a:defRPr/>
            </a:lvl1pPr>
          </a:lstStyle>
          <a:p>
            <a:pPr>
              <a:defRPr/>
            </a:pPr>
            <a:fld id="{F342354C-2B66-43AE-9979-E5BD44D3B348}" type="datetime1">
              <a:rPr lang="en-US"/>
              <a:pPr>
                <a:defRPr/>
              </a:pPr>
              <a:t>7/9/2021</a:t>
            </a:fld>
            <a:endParaRPr lang="en-US"/>
          </a:p>
        </p:txBody>
      </p:sp>
      <p:sp>
        <p:nvSpPr>
          <p:cNvPr id="12" name="Footer Placeholder 4">
            <a:extLst>
              <a:ext uri="{FF2B5EF4-FFF2-40B4-BE49-F238E27FC236}">
                <a16:creationId xmlns:a16="http://schemas.microsoft.com/office/drawing/2014/main" id="{AAE592E1-2FC6-45CD-96F5-0C70113F39AF}"/>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3" name="Slide Number Placeholder 5">
            <a:extLst>
              <a:ext uri="{FF2B5EF4-FFF2-40B4-BE49-F238E27FC236}">
                <a16:creationId xmlns:a16="http://schemas.microsoft.com/office/drawing/2014/main" id="{A8FB94EF-7900-4181-980E-1317164A67C5}"/>
              </a:ext>
            </a:extLst>
          </p:cNvPr>
          <p:cNvSpPr>
            <a:spLocks noGrp="1"/>
          </p:cNvSpPr>
          <p:nvPr>
            <p:ph type="sldNum" sz="quarter" idx="12"/>
          </p:nvPr>
        </p:nvSpPr>
        <p:spPr/>
        <p:txBody>
          <a:bodyPr/>
          <a:lstStyle>
            <a:lvl1pPr>
              <a:defRPr/>
            </a:lvl1pPr>
          </a:lstStyle>
          <a:p>
            <a:fld id="{DE0BC072-CEF8-485F-8F23-4FF13AFAA126}" type="slidenum">
              <a:rPr lang="en-US" altLang="en-US"/>
              <a:pPr/>
              <a:t>‹#›</a:t>
            </a:fld>
            <a:endParaRPr lang="en-US" altLang="en-US"/>
          </a:p>
        </p:txBody>
      </p:sp>
    </p:spTree>
    <p:extLst>
      <p:ext uri="{BB962C8B-B14F-4D97-AF65-F5344CB8AC3E}">
        <p14:creationId xmlns:p14="http://schemas.microsoft.com/office/powerpoint/2010/main" val="20356021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3721F-405A-466A-B419-F6B9E16AFF10}"/>
              </a:ext>
            </a:extLst>
          </p:cNvPr>
          <p:cNvSpPr>
            <a:spLocks noGrp="1"/>
          </p:cNvSpPr>
          <p:nvPr>
            <p:ph type="dt" sz="half" idx="10"/>
          </p:nvPr>
        </p:nvSpPr>
        <p:spPr/>
        <p:txBody>
          <a:bodyPr/>
          <a:lstStyle>
            <a:lvl1pPr>
              <a:defRPr/>
            </a:lvl1pPr>
          </a:lstStyle>
          <a:p>
            <a:pPr>
              <a:defRPr/>
            </a:pPr>
            <a:fld id="{FF060FD5-906B-4ACE-9B7D-17ECCFF4FE88}" type="datetime1">
              <a:rPr lang="en-US"/>
              <a:pPr>
                <a:defRPr/>
              </a:pPr>
              <a:t>7/9/2021</a:t>
            </a:fld>
            <a:endParaRPr lang="en-US"/>
          </a:p>
        </p:txBody>
      </p:sp>
      <p:sp>
        <p:nvSpPr>
          <p:cNvPr id="5" name="Footer Placeholder 4">
            <a:extLst>
              <a:ext uri="{FF2B5EF4-FFF2-40B4-BE49-F238E27FC236}">
                <a16:creationId xmlns:a16="http://schemas.microsoft.com/office/drawing/2014/main" id="{6BACE7FE-341B-40DF-AF44-0D9C9FE2B307}"/>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6" name="Slide Number Placeholder 5">
            <a:extLst>
              <a:ext uri="{FF2B5EF4-FFF2-40B4-BE49-F238E27FC236}">
                <a16:creationId xmlns:a16="http://schemas.microsoft.com/office/drawing/2014/main" id="{7F041140-7F1E-4A2F-9E0F-882546BAA250}"/>
              </a:ext>
            </a:extLst>
          </p:cNvPr>
          <p:cNvSpPr>
            <a:spLocks noGrp="1"/>
          </p:cNvSpPr>
          <p:nvPr>
            <p:ph type="sldNum" sz="quarter" idx="12"/>
          </p:nvPr>
        </p:nvSpPr>
        <p:spPr/>
        <p:txBody>
          <a:bodyPr/>
          <a:lstStyle>
            <a:lvl1pPr>
              <a:defRPr/>
            </a:lvl1pPr>
          </a:lstStyle>
          <a:p>
            <a:fld id="{75505ECD-F281-4F81-8CC0-3FCE5A76098C}" type="slidenum">
              <a:rPr lang="en-US" altLang="en-US"/>
              <a:pPr/>
              <a:t>‹#›</a:t>
            </a:fld>
            <a:endParaRPr lang="en-US" altLang="en-US"/>
          </a:p>
        </p:txBody>
      </p:sp>
    </p:spTree>
    <p:extLst>
      <p:ext uri="{BB962C8B-B14F-4D97-AF65-F5344CB8AC3E}">
        <p14:creationId xmlns:p14="http://schemas.microsoft.com/office/powerpoint/2010/main" val="32950535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ounded Rectangle 20">
            <a:extLst>
              <a:ext uri="{FF2B5EF4-FFF2-40B4-BE49-F238E27FC236}">
                <a16:creationId xmlns:a16="http://schemas.microsoft.com/office/drawing/2014/main" id="{EB11CB87-45B5-4A71-8304-3C7A8294BA52}"/>
              </a:ext>
            </a:extLst>
          </p:cNvPr>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a:extLst>
              <a:ext uri="{FF2B5EF4-FFF2-40B4-BE49-F238E27FC236}">
                <a16:creationId xmlns:a16="http://schemas.microsoft.com/office/drawing/2014/main" id="{67A1C639-5E29-4844-99F6-0AE18D85D596}"/>
              </a:ext>
            </a:extLst>
          </p:cNvPr>
          <p:cNvGrpSpPr>
            <a:grpSpLocks noChangeAspect="1"/>
          </p:cNvGrpSpPr>
          <p:nvPr/>
        </p:nvGrpSpPr>
        <p:grpSpPr bwMode="auto">
          <a:xfrm>
            <a:off x="211138" y="714375"/>
            <a:ext cx="8723312" cy="1331913"/>
            <a:chOff x="-3905250" y="4294188"/>
            <a:chExt cx="13011150" cy="1892300"/>
          </a:xfrm>
        </p:grpSpPr>
        <p:sp>
          <p:nvSpPr>
            <p:cNvPr id="6" name="Freeform 14">
              <a:extLst>
                <a:ext uri="{FF2B5EF4-FFF2-40B4-BE49-F238E27FC236}">
                  <a16:creationId xmlns:a16="http://schemas.microsoft.com/office/drawing/2014/main" id="{CB5B1B0B-3E00-4B60-A1EC-B0535A0C717A}"/>
                </a:ext>
              </a:extLst>
            </p:cNvPr>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18">
              <a:extLst>
                <a:ext uri="{FF2B5EF4-FFF2-40B4-BE49-F238E27FC236}">
                  <a16:creationId xmlns:a16="http://schemas.microsoft.com/office/drawing/2014/main" id="{159CCCA8-C50E-4237-A2BD-90FF68552079}"/>
                </a:ext>
              </a:extLst>
            </p:cNvPr>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22">
              <a:extLst>
                <a:ext uri="{FF2B5EF4-FFF2-40B4-BE49-F238E27FC236}">
                  <a16:creationId xmlns:a16="http://schemas.microsoft.com/office/drawing/2014/main" id="{02B7B88E-AA8E-4F64-A81A-41E477A71834}"/>
                </a:ext>
              </a:extLst>
            </p:cNvPr>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9" name="Freeform 26">
              <a:extLst>
                <a:ext uri="{FF2B5EF4-FFF2-40B4-BE49-F238E27FC236}">
                  <a16:creationId xmlns:a16="http://schemas.microsoft.com/office/drawing/2014/main" id="{4BF0A7D3-4912-4F28-817B-5CEE01520B3C}"/>
                </a:ext>
              </a:extLst>
            </p:cNvPr>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10" name="Freeform 19">
              <a:extLst>
                <a:ext uri="{FF2B5EF4-FFF2-40B4-BE49-F238E27FC236}">
                  <a16:creationId xmlns:a16="http://schemas.microsoft.com/office/drawing/2014/main" id="{191E1B0A-F68E-49B3-84DE-D5C431F9B352}"/>
                </a:ext>
              </a:extLst>
            </p:cNvPr>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a:extLst>
              <a:ext uri="{FF2B5EF4-FFF2-40B4-BE49-F238E27FC236}">
                <a16:creationId xmlns:a16="http://schemas.microsoft.com/office/drawing/2014/main" id="{AFD2808F-C476-4721-B499-16927D1FA695}"/>
              </a:ext>
            </a:extLst>
          </p:cNvPr>
          <p:cNvSpPr>
            <a:spLocks noGrp="1"/>
          </p:cNvSpPr>
          <p:nvPr>
            <p:ph type="dt" sz="half" idx="10"/>
          </p:nvPr>
        </p:nvSpPr>
        <p:spPr/>
        <p:txBody>
          <a:bodyPr/>
          <a:lstStyle>
            <a:lvl1pPr>
              <a:defRPr/>
            </a:lvl1pPr>
          </a:lstStyle>
          <a:p>
            <a:pPr>
              <a:defRPr/>
            </a:pPr>
            <a:fld id="{09E2A392-9CD9-4F12-8CEC-A7DEE367D994}" type="datetime1">
              <a:rPr lang="en-US"/>
              <a:pPr>
                <a:defRPr/>
              </a:pPr>
              <a:t>7/9/2021</a:t>
            </a:fld>
            <a:endParaRPr lang="en-US"/>
          </a:p>
        </p:txBody>
      </p:sp>
      <p:sp>
        <p:nvSpPr>
          <p:cNvPr id="12" name="Footer Placeholder 4">
            <a:extLst>
              <a:ext uri="{FF2B5EF4-FFF2-40B4-BE49-F238E27FC236}">
                <a16:creationId xmlns:a16="http://schemas.microsoft.com/office/drawing/2014/main" id="{8CB1C77D-2672-4B47-89EB-5BBC396ADB60}"/>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3" name="Slide Number Placeholder 5">
            <a:extLst>
              <a:ext uri="{FF2B5EF4-FFF2-40B4-BE49-F238E27FC236}">
                <a16:creationId xmlns:a16="http://schemas.microsoft.com/office/drawing/2014/main" id="{B268B8BA-DBFF-4C77-A752-CAC67662B35E}"/>
              </a:ext>
            </a:extLst>
          </p:cNvPr>
          <p:cNvSpPr>
            <a:spLocks noGrp="1"/>
          </p:cNvSpPr>
          <p:nvPr>
            <p:ph type="sldNum" sz="quarter" idx="12"/>
          </p:nvPr>
        </p:nvSpPr>
        <p:spPr/>
        <p:txBody>
          <a:bodyPr/>
          <a:lstStyle>
            <a:lvl1pPr>
              <a:defRPr/>
            </a:lvl1pPr>
          </a:lstStyle>
          <a:p>
            <a:fld id="{AA966C54-FCCC-4A4E-A142-FC99939B8300}" type="slidenum">
              <a:rPr lang="en-US" altLang="en-US"/>
              <a:pPr/>
              <a:t>‹#›</a:t>
            </a:fld>
            <a:endParaRPr lang="en-US" altLang="en-US"/>
          </a:p>
        </p:txBody>
      </p:sp>
    </p:spTree>
    <p:extLst>
      <p:ext uri="{BB962C8B-B14F-4D97-AF65-F5344CB8AC3E}">
        <p14:creationId xmlns:p14="http://schemas.microsoft.com/office/powerpoint/2010/main" val="229418394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9D9DF476-BF7E-48C2-ADAE-3DEC85BE665A}"/>
              </a:ext>
            </a:extLst>
          </p:cNvPr>
          <p:cNvSpPr>
            <a:spLocks noGrp="1"/>
          </p:cNvSpPr>
          <p:nvPr>
            <p:ph type="dt" sz="half" idx="10"/>
          </p:nvPr>
        </p:nvSpPr>
        <p:spPr/>
        <p:txBody>
          <a:bodyPr/>
          <a:lstStyle>
            <a:lvl1pPr>
              <a:defRPr/>
            </a:lvl1pPr>
          </a:lstStyle>
          <a:p>
            <a:pPr>
              <a:defRPr/>
            </a:pPr>
            <a:fld id="{3B07330B-3CE3-425D-837D-88425951BD95}" type="datetime1">
              <a:rPr lang="en-US"/>
              <a:pPr>
                <a:defRPr/>
              </a:pPr>
              <a:t>7/9/2021</a:t>
            </a:fld>
            <a:endParaRPr lang="en-US"/>
          </a:p>
        </p:txBody>
      </p:sp>
      <p:sp>
        <p:nvSpPr>
          <p:cNvPr id="5" name="Footer Placeholder 4">
            <a:extLst>
              <a:ext uri="{FF2B5EF4-FFF2-40B4-BE49-F238E27FC236}">
                <a16:creationId xmlns:a16="http://schemas.microsoft.com/office/drawing/2014/main" id="{00A3CF0B-7560-4C07-876E-417B90433192}"/>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6" name="Slide Number Placeholder 5">
            <a:extLst>
              <a:ext uri="{FF2B5EF4-FFF2-40B4-BE49-F238E27FC236}">
                <a16:creationId xmlns:a16="http://schemas.microsoft.com/office/drawing/2014/main" id="{8DDBBAA9-034D-485B-AF50-00E727C6151D}"/>
              </a:ext>
            </a:extLst>
          </p:cNvPr>
          <p:cNvSpPr>
            <a:spLocks noGrp="1"/>
          </p:cNvSpPr>
          <p:nvPr>
            <p:ph type="sldNum" sz="quarter" idx="12"/>
          </p:nvPr>
        </p:nvSpPr>
        <p:spPr/>
        <p:txBody>
          <a:bodyPr/>
          <a:lstStyle>
            <a:lvl1pPr>
              <a:defRPr/>
            </a:lvl1pPr>
          </a:lstStyle>
          <a:p>
            <a:fld id="{3539AB80-E937-49D5-AB44-F1FF297EF8C4}" type="slidenum">
              <a:rPr lang="en-US" altLang="en-US"/>
              <a:pPr/>
              <a:t>‹#›</a:t>
            </a:fld>
            <a:endParaRPr lang="en-US" altLang="en-US"/>
          </a:p>
        </p:txBody>
      </p:sp>
    </p:spTree>
    <p:extLst>
      <p:ext uri="{BB962C8B-B14F-4D97-AF65-F5344CB8AC3E}">
        <p14:creationId xmlns:p14="http://schemas.microsoft.com/office/powerpoint/2010/main" val="271180116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13">
            <a:extLst>
              <a:ext uri="{FF2B5EF4-FFF2-40B4-BE49-F238E27FC236}">
                <a16:creationId xmlns:a16="http://schemas.microsoft.com/office/drawing/2014/main" id="{8735C151-482B-4591-9AC5-5BBE12FD0790}"/>
              </a:ext>
            </a:extLst>
          </p:cNvPr>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a:extLst>
              <a:ext uri="{FF2B5EF4-FFF2-40B4-BE49-F238E27FC236}">
                <a16:creationId xmlns:a16="http://schemas.microsoft.com/office/drawing/2014/main" id="{6FC7B9A3-2E41-4FDE-922E-341FFDDC3D7F}"/>
              </a:ext>
            </a:extLst>
          </p:cNvPr>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6" name="Freeform 18">
            <a:extLst>
              <a:ext uri="{FF2B5EF4-FFF2-40B4-BE49-F238E27FC236}">
                <a16:creationId xmlns:a16="http://schemas.microsoft.com/office/drawing/2014/main" id="{F0D0D5AE-C6BB-44F6-B79C-CC5F56627411}"/>
              </a:ext>
            </a:extLst>
          </p:cNvPr>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22">
            <a:extLst>
              <a:ext uri="{FF2B5EF4-FFF2-40B4-BE49-F238E27FC236}">
                <a16:creationId xmlns:a16="http://schemas.microsoft.com/office/drawing/2014/main" id="{652F1B5B-04DE-4E97-8396-586E7618A30C}"/>
              </a:ext>
            </a:extLst>
          </p:cNvPr>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8" name="Freeform 26">
            <a:extLst>
              <a:ext uri="{FF2B5EF4-FFF2-40B4-BE49-F238E27FC236}">
                <a16:creationId xmlns:a16="http://schemas.microsoft.com/office/drawing/2014/main" id="{9F7ACF8D-19EC-43D7-9982-68DDB8E85BBB}"/>
              </a:ext>
            </a:extLst>
          </p:cNvPr>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9" name="Freeform 10">
            <a:extLst>
              <a:ext uri="{FF2B5EF4-FFF2-40B4-BE49-F238E27FC236}">
                <a16:creationId xmlns:a16="http://schemas.microsoft.com/office/drawing/2014/main" id="{EFF93B61-BD5E-4A0C-BBE8-E300B37FA6EF}"/>
              </a:ext>
            </a:extLst>
          </p:cNvPr>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58035139-B9C7-4416-BA7E-C90112D5F530}"/>
              </a:ext>
            </a:extLst>
          </p:cNvPr>
          <p:cNvSpPr>
            <a:spLocks noGrp="1"/>
          </p:cNvSpPr>
          <p:nvPr>
            <p:ph type="dt" sz="half" idx="10"/>
          </p:nvPr>
        </p:nvSpPr>
        <p:spPr/>
        <p:txBody>
          <a:bodyPr/>
          <a:lstStyle>
            <a:lvl1pPr>
              <a:defRPr/>
            </a:lvl1pPr>
          </a:lstStyle>
          <a:p>
            <a:pPr>
              <a:defRPr/>
            </a:pPr>
            <a:fld id="{F653A442-DE9F-4FA2-A037-6FC1D45B0D46}" type="datetime1">
              <a:rPr lang="en-US"/>
              <a:pPr>
                <a:defRPr/>
              </a:pPr>
              <a:t>7/9/2021</a:t>
            </a:fld>
            <a:endParaRPr lang="en-US"/>
          </a:p>
        </p:txBody>
      </p:sp>
      <p:sp>
        <p:nvSpPr>
          <p:cNvPr id="11" name="Footer Placeholder 4">
            <a:extLst>
              <a:ext uri="{FF2B5EF4-FFF2-40B4-BE49-F238E27FC236}">
                <a16:creationId xmlns:a16="http://schemas.microsoft.com/office/drawing/2014/main" id="{8F1779BD-88CD-46CD-A85B-296593531DF1}"/>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2" name="Slide Number Placeholder 5">
            <a:extLst>
              <a:ext uri="{FF2B5EF4-FFF2-40B4-BE49-F238E27FC236}">
                <a16:creationId xmlns:a16="http://schemas.microsoft.com/office/drawing/2014/main" id="{93AF4C2D-F4A9-481B-B686-526D5F7B745E}"/>
              </a:ext>
            </a:extLst>
          </p:cNvPr>
          <p:cNvSpPr>
            <a:spLocks noGrp="1"/>
          </p:cNvSpPr>
          <p:nvPr>
            <p:ph type="sldNum" sz="quarter" idx="12"/>
          </p:nvPr>
        </p:nvSpPr>
        <p:spPr/>
        <p:txBody>
          <a:bodyPr/>
          <a:lstStyle>
            <a:lvl1pPr>
              <a:defRPr/>
            </a:lvl1pPr>
          </a:lstStyle>
          <a:p>
            <a:fld id="{96DF10FC-53F0-49FC-B84F-11A161FF0CF7}" type="slidenum">
              <a:rPr lang="en-US" altLang="en-US"/>
              <a:pPr/>
              <a:t>‹#›</a:t>
            </a:fld>
            <a:endParaRPr lang="en-US" altLang="en-US"/>
          </a:p>
        </p:txBody>
      </p:sp>
    </p:spTree>
    <p:extLst>
      <p:ext uri="{BB962C8B-B14F-4D97-AF65-F5344CB8AC3E}">
        <p14:creationId xmlns:p14="http://schemas.microsoft.com/office/powerpoint/2010/main" val="142720390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FA3691E-E971-4B08-B939-09391A841D8B}"/>
              </a:ext>
            </a:extLst>
          </p:cNvPr>
          <p:cNvSpPr>
            <a:spLocks noGrp="1"/>
          </p:cNvSpPr>
          <p:nvPr>
            <p:ph type="dt" sz="half" idx="15"/>
          </p:nvPr>
        </p:nvSpPr>
        <p:spPr/>
        <p:txBody>
          <a:bodyPr/>
          <a:lstStyle>
            <a:lvl1pPr>
              <a:defRPr/>
            </a:lvl1pPr>
          </a:lstStyle>
          <a:p>
            <a:pPr>
              <a:defRPr/>
            </a:pPr>
            <a:fld id="{E36A6B8A-6738-49E7-96A2-89F36CA5D7F2}" type="datetime1">
              <a:rPr lang="en-US"/>
              <a:pPr>
                <a:defRPr/>
              </a:pPr>
              <a:t>7/9/2021</a:t>
            </a:fld>
            <a:endParaRPr lang="en-US"/>
          </a:p>
        </p:txBody>
      </p:sp>
      <p:sp>
        <p:nvSpPr>
          <p:cNvPr id="6" name="Footer Placeholder 4">
            <a:extLst>
              <a:ext uri="{FF2B5EF4-FFF2-40B4-BE49-F238E27FC236}">
                <a16:creationId xmlns:a16="http://schemas.microsoft.com/office/drawing/2014/main" id="{DA53AAF2-0394-4F49-ADC3-74091F03C984}"/>
              </a:ext>
            </a:extLst>
          </p:cNvPr>
          <p:cNvSpPr>
            <a:spLocks noGrp="1"/>
          </p:cNvSpPr>
          <p:nvPr>
            <p:ph type="ftr" sz="quarter" idx="16"/>
          </p:nvPr>
        </p:nvSpPr>
        <p:spPr/>
        <p:txBody>
          <a:bodyPr/>
          <a:lstStyle>
            <a:lvl1pPr>
              <a:defRPr/>
            </a:lvl1pPr>
          </a:lstStyle>
          <a:p>
            <a:pPr>
              <a:defRPr/>
            </a:pPr>
            <a:r>
              <a:rPr lang="en-US"/>
              <a:t>Sinhgad Innstitute of Technology</a:t>
            </a:r>
          </a:p>
        </p:txBody>
      </p:sp>
      <p:sp>
        <p:nvSpPr>
          <p:cNvPr id="7" name="Slide Number Placeholder 5">
            <a:extLst>
              <a:ext uri="{FF2B5EF4-FFF2-40B4-BE49-F238E27FC236}">
                <a16:creationId xmlns:a16="http://schemas.microsoft.com/office/drawing/2014/main" id="{14640CB7-C586-4742-A8DE-72A41A2FB5A7}"/>
              </a:ext>
            </a:extLst>
          </p:cNvPr>
          <p:cNvSpPr>
            <a:spLocks noGrp="1"/>
          </p:cNvSpPr>
          <p:nvPr>
            <p:ph type="sldNum" sz="quarter" idx="17"/>
          </p:nvPr>
        </p:nvSpPr>
        <p:spPr/>
        <p:txBody>
          <a:bodyPr/>
          <a:lstStyle>
            <a:lvl1pPr>
              <a:defRPr/>
            </a:lvl1pPr>
          </a:lstStyle>
          <a:p>
            <a:fld id="{5BC40B22-5825-4308-88EC-2AC736F28118}" type="slidenum">
              <a:rPr lang="en-US" altLang="en-US"/>
              <a:pPr/>
              <a:t>‹#›</a:t>
            </a:fld>
            <a:endParaRPr lang="en-US" altLang="en-US"/>
          </a:p>
        </p:txBody>
      </p:sp>
    </p:spTree>
    <p:extLst>
      <p:ext uri="{BB962C8B-B14F-4D97-AF65-F5344CB8AC3E}">
        <p14:creationId xmlns:p14="http://schemas.microsoft.com/office/powerpoint/2010/main" val="376955701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51E3F71-6E39-49E3-B1DB-37B0F156CFB6}"/>
              </a:ext>
            </a:extLst>
          </p:cNvPr>
          <p:cNvSpPr>
            <a:spLocks noGrp="1"/>
          </p:cNvSpPr>
          <p:nvPr>
            <p:ph type="dt" sz="half" idx="10"/>
          </p:nvPr>
        </p:nvSpPr>
        <p:spPr/>
        <p:txBody>
          <a:bodyPr/>
          <a:lstStyle>
            <a:lvl1pPr>
              <a:defRPr/>
            </a:lvl1pPr>
          </a:lstStyle>
          <a:p>
            <a:pPr>
              <a:defRPr/>
            </a:pPr>
            <a:fld id="{D8D6209B-E445-476C-BE42-D2B8AC0AD4A4}" type="datetime1">
              <a:rPr lang="en-US"/>
              <a:pPr>
                <a:defRPr/>
              </a:pPr>
              <a:t>7/9/2021</a:t>
            </a:fld>
            <a:endParaRPr lang="en-US"/>
          </a:p>
        </p:txBody>
      </p:sp>
      <p:sp>
        <p:nvSpPr>
          <p:cNvPr id="8" name="Footer Placeholder 4">
            <a:extLst>
              <a:ext uri="{FF2B5EF4-FFF2-40B4-BE49-F238E27FC236}">
                <a16:creationId xmlns:a16="http://schemas.microsoft.com/office/drawing/2014/main" id="{CE355B69-3C54-41DB-91C6-7E206A78EADD}"/>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9" name="Slide Number Placeholder 5">
            <a:extLst>
              <a:ext uri="{FF2B5EF4-FFF2-40B4-BE49-F238E27FC236}">
                <a16:creationId xmlns:a16="http://schemas.microsoft.com/office/drawing/2014/main" id="{038ED1C5-566F-4BE2-846B-0C0D8272520E}"/>
              </a:ext>
            </a:extLst>
          </p:cNvPr>
          <p:cNvSpPr>
            <a:spLocks noGrp="1"/>
          </p:cNvSpPr>
          <p:nvPr>
            <p:ph type="sldNum" sz="quarter" idx="12"/>
          </p:nvPr>
        </p:nvSpPr>
        <p:spPr/>
        <p:txBody>
          <a:bodyPr/>
          <a:lstStyle>
            <a:lvl1pPr>
              <a:defRPr/>
            </a:lvl1pPr>
          </a:lstStyle>
          <a:p>
            <a:fld id="{026E8FD5-AEB9-49AE-B5E9-0BE285F17FC6}" type="slidenum">
              <a:rPr lang="en-US" altLang="en-US"/>
              <a:pPr/>
              <a:t>‹#›</a:t>
            </a:fld>
            <a:endParaRPr lang="en-US" altLang="en-US"/>
          </a:p>
        </p:txBody>
      </p:sp>
    </p:spTree>
    <p:extLst>
      <p:ext uri="{BB962C8B-B14F-4D97-AF65-F5344CB8AC3E}">
        <p14:creationId xmlns:p14="http://schemas.microsoft.com/office/powerpoint/2010/main" val="176414513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F29F844-65F3-4547-917C-97C058EA355E}"/>
              </a:ext>
            </a:extLst>
          </p:cNvPr>
          <p:cNvSpPr>
            <a:spLocks noGrp="1"/>
          </p:cNvSpPr>
          <p:nvPr>
            <p:ph type="dt" sz="half" idx="10"/>
          </p:nvPr>
        </p:nvSpPr>
        <p:spPr/>
        <p:txBody>
          <a:bodyPr/>
          <a:lstStyle>
            <a:lvl1pPr>
              <a:defRPr/>
            </a:lvl1pPr>
          </a:lstStyle>
          <a:p>
            <a:pPr>
              <a:defRPr/>
            </a:pPr>
            <a:fld id="{A91ADE71-EC77-4C43-A48B-9DD9D4A87A76}" type="datetime1">
              <a:rPr lang="en-US"/>
              <a:pPr>
                <a:defRPr/>
              </a:pPr>
              <a:t>7/9/2021</a:t>
            </a:fld>
            <a:endParaRPr lang="en-US"/>
          </a:p>
        </p:txBody>
      </p:sp>
      <p:sp>
        <p:nvSpPr>
          <p:cNvPr id="4" name="Footer Placeholder 4">
            <a:extLst>
              <a:ext uri="{FF2B5EF4-FFF2-40B4-BE49-F238E27FC236}">
                <a16:creationId xmlns:a16="http://schemas.microsoft.com/office/drawing/2014/main" id="{01ADB4A1-0142-487A-997D-A66DFBE8BA61}"/>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5" name="Slide Number Placeholder 5">
            <a:extLst>
              <a:ext uri="{FF2B5EF4-FFF2-40B4-BE49-F238E27FC236}">
                <a16:creationId xmlns:a16="http://schemas.microsoft.com/office/drawing/2014/main" id="{39F1C2BC-E0F2-4B84-8A61-AD7ED0C134E1}"/>
              </a:ext>
            </a:extLst>
          </p:cNvPr>
          <p:cNvSpPr>
            <a:spLocks noGrp="1"/>
          </p:cNvSpPr>
          <p:nvPr>
            <p:ph type="sldNum" sz="quarter" idx="12"/>
          </p:nvPr>
        </p:nvSpPr>
        <p:spPr/>
        <p:txBody>
          <a:bodyPr/>
          <a:lstStyle>
            <a:lvl1pPr>
              <a:defRPr/>
            </a:lvl1pPr>
          </a:lstStyle>
          <a:p>
            <a:fld id="{5F5D5067-E660-44D9-BA1F-74FDF648D403}" type="slidenum">
              <a:rPr lang="en-US" altLang="en-US"/>
              <a:pPr/>
              <a:t>‹#›</a:t>
            </a:fld>
            <a:endParaRPr lang="en-US" altLang="en-US"/>
          </a:p>
        </p:txBody>
      </p:sp>
    </p:spTree>
    <p:extLst>
      <p:ext uri="{BB962C8B-B14F-4D97-AF65-F5344CB8AC3E}">
        <p14:creationId xmlns:p14="http://schemas.microsoft.com/office/powerpoint/2010/main" val="414977157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1">
            <a:extLst>
              <a:ext uri="{FF2B5EF4-FFF2-40B4-BE49-F238E27FC236}">
                <a16:creationId xmlns:a16="http://schemas.microsoft.com/office/drawing/2014/main" id="{AE1818B0-EFBD-4982-AACE-0483BD8EC552}"/>
              </a:ext>
            </a:extLst>
          </p:cNvPr>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a:extLst>
              <a:ext uri="{FF2B5EF4-FFF2-40B4-BE49-F238E27FC236}">
                <a16:creationId xmlns:a16="http://schemas.microsoft.com/office/drawing/2014/main" id="{E391FFA1-7BFB-4137-94ED-0BE072006EC7}"/>
              </a:ext>
            </a:extLst>
          </p:cNvPr>
          <p:cNvGrpSpPr>
            <a:grpSpLocks noChangeAspect="1"/>
          </p:cNvGrpSpPr>
          <p:nvPr/>
        </p:nvGrpSpPr>
        <p:grpSpPr bwMode="auto">
          <a:xfrm>
            <a:off x="211138" y="714375"/>
            <a:ext cx="8723312" cy="1330325"/>
            <a:chOff x="-3905251" y="4294188"/>
            <a:chExt cx="13027839" cy="1892300"/>
          </a:xfrm>
        </p:grpSpPr>
        <p:sp>
          <p:nvSpPr>
            <p:cNvPr id="4" name="Freeform 14">
              <a:extLst>
                <a:ext uri="{FF2B5EF4-FFF2-40B4-BE49-F238E27FC236}">
                  <a16:creationId xmlns:a16="http://schemas.microsoft.com/office/drawing/2014/main" id="{FCCBC855-02ED-478E-BA46-3CF602E9EF13}"/>
                </a:ext>
              </a:extLst>
            </p:cNvPr>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5" name="Freeform 18">
              <a:extLst>
                <a:ext uri="{FF2B5EF4-FFF2-40B4-BE49-F238E27FC236}">
                  <a16:creationId xmlns:a16="http://schemas.microsoft.com/office/drawing/2014/main" id="{E9FBE8CE-990E-40E9-B105-47B096D2199E}"/>
                </a:ext>
              </a:extLst>
            </p:cNvPr>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6" name="Freeform 22">
              <a:extLst>
                <a:ext uri="{FF2B5EF4-FFF2-40B4-BE49-F238E27FC236}">
                  <a16:creationId xmlns:a16="http://schemas.microsoft.com/office/drawing/2014/main" id="{EE188503-6438-4ECC-BC00-1FA21CC255DC}"/>
                </a:ext>
              </a:extLst>
            </p:cNvPr>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7" name="Freeform 26">
              <a:extLst>
                <a:ext uri="{FF2B5EF4-FFF2-40B4-BE49-F238E27FC236}">
                  <a16:creationId xmlns:a16="http://schemas.microsoft.com/office/drawing/2014/main" id="{CFB847BD-E3BF-44AC-BF63-DEEF163CB5E2}"/>
                </a:ext>
              </a:extLst>
            </p:cNvPr>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8" name="Freeform 10">
              <a:extLst>
                <a:ext uri="{FF2B5EF4-FFF2-40B4-BE49-F238E27FC236}">
                  <a16:creationId xmlns:a16="http://schemas.microsoft.com/office/drawing/2014/main" id="{733F59AC-E170-4D48-8D1A-FDEC62B0F14A}"/>
                </a:ext>
              </a:extLst>
            </p:cNvPr>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9" name="Date Placeholder 1">
            <a:extLst>
              <a:ext uri="{FF2B5EF4-FFF2-40B4-BE49-F238E27FC236}">
                <a16:creationId xmlns:a16="http://schemas.microsoft.com/office/drawing/2014/main" id="{E5973205-11F9-41C7-83FF-90DB96DE74A4}"/>
              </a:ext>
            </a:extLst>
          </p:cNvPr>
          <p:cNvSpPr>
            <a:spLocks noGrp="1"/>
          </p:cNvSpPr>
          <p:nvPr>
            <p:ph type="dt" sz="half" idx="10"/>
          </p:nvPr>
        </p:nvSpPr>
        <p:spPr/>
        <p:txBody>
          <a:bodyPr/>
          <a:lstStyle>
            <a:lvl1pPr>
              <a:defRPr/>
            </a:lvl1pPr>
          </a:lstStyle>
          <a:p>
            <a:pPr>
              <a:defRPr/>
            </a:pPr>
            <a:fld id="{0BD0A1F8-7D03-4222-9069-9D4FFBD9FDDC}" type="datetime1">
              <a:rPr lang="en-US"/>
              <a:pPr>
                <a:defRPr/>
              </a:pPr>
              <a:t>7/9/2021</a:t>
            </a:fld>
            <a:endParaRPr lang="en-US"/>
          </a:p>
        </p:txBody>
      </p:sp>
      <p:sp>
        <p:nvSpPr>
          <p:cNvPr id="10" name="Footer Placeholder 2">
            <a:extLst>
              <a:ext uri="{FF2B5EF4-FFF2-40B4-BE49-F238E27FC236}">
                <a16:creationId xmlns:a16="http://schemas.microsoft.com/office/drawing/2014/main" id="{14E0AC8D-4091-471C-A2DB-FA137274668D}"/>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1" name="Slide Number Placeholder 3">
            <a:extLst>
              <a:ext uri="{FF2B5EF4-FFF2-40B4-BE49-F238E27FC236}">
                <a16:creationId xmlns:a16="http://schemas.microsoft.com/office/drawing/2014/main" id="{1F6C89ED-080B-41E8-95FA-AC751F5CDD35}"/>
              </a:ext>
            </a:extLst>
          </p:cNvPr>
          <p:cNvSpPr>
            <a:spLocks noGrp="1"/>
          </p:cNvSpPr>
          <p:nvPr>
            <p:ph type="sldNum" sz="quarter" idx="12"/>
          </p:nvPr>
        </p:nvSpPr>
        <p:spPr/>
        <p:txBody>
          <a:bodyPr/>
          <a:lstStyle>
            <a:lvl1pPr>
              <a:defRPr/>
            </a:lvl1pPr>
          </a:lstStyle>
          <a:p>
            <a:fld id="{391E941B-1B9B-400C-B11F-5BAC6978C56B}" type="slidenum">
              <a:rPr lang="en-US" altLang="en-US"/>
              <a:pPr/>
              <a:t>‹#›</a:t>
            </a:fld>
            <a:endParaRPr lang="en-US" altLang="en-US"/>
          </a:p>
        </p:txBody>
      </p:sp>
    </p:spTree>
    <p:extLst>
      <p:ext uri="{BB962C8B-B14F-4D97-AF65-F5344CB8AC3E}">
        <p14:creationId xmlns:p14="http://schemas.microsoft.com/office/powerpoint/2010/main" val="26751650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ounded Rectangle 14">
            <a:extLst>
              <a:ext uri="{FF2B5EF4-FFF2-40B4-BE49-F238E27FC236}">
                <a16:creationId xmlns:a16="http://schemas.microsoft.com/office/drawing/2014/main" id="{F596504A-9CE4-4C07-BC6D-CBBDDE259CA8}"/>
              </a:ext>
            </a:extLst>
          </p:cNvPr>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a:extLst>
              <a:ext uri="{FF2B5EF4-FFF2-40B4-BE49-F238E27FC236}">
                <a16:creationId xmlns:a16="http://schemas.microsoft.com/office/drawing/2014/main" id="{7655E328-0B4E-4AD3-8FF5-5442B4457CED}"/>
              </a:ext>
            </a:extLst>
          </p:cNvPr>
          <p:cNvGrpSpPr>
            <a:grpSpLocks noChangeAspect="1"/>
          </p:cNvGrpSpPr>
          <p:nvPr/>
        </p:nvGrpSpPr>
        <p:grpSpPr bwMode="auto">
          <a:xfrm>
            <a:off x="211138" y="714375"/>
            <a:ext cx="8723312" cy="1331913"/>
            <a:chOff x="-3905250" y="4294188"/>
            <a:chExt cx="13011150" cy="1892300"/>
          </a:xfrm>
        </p:grpSpPr>
        <p:sp>
          <p:nvSpPr>
            <p:cNvPr id="7" name="Freeform 14">
              <a:extLst>
                <a:ext uri="{FF2B5EF4-FFF2-40B4-BE49-F238E27FC236}">
                  <a16:creationId xmlns:a16="http://schemas.microsoft.com/office/drawing/2014/main" id="{2A411C1D-6B0E-434E-8B31-9971C5C79620}"/>
                </a:ext>
              </a:extLst>
            </p:cNvPr>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18">
              <a:extLst>
                <a:ext uri="{FF2B5EF4-FFF2-40B4-BE49-F238E27FC236}">
                  <a16:creationId xmlns:a16="http://schemas.microsoft.com/office/drawing/2014/main" id="{F9BA8BBA-BE22-4670-AF36-2680E3AFA650}"/>
                </a:ext>
              </a:extLst>
            </p:cNvPr>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9" name="Freeform 22">
              <a:extLst>
                <a:ext uri="{FF2B5EF4-FFF2-40B4-BE49-F238E27FC236}">
                  <a16:creationId xmlns:a16="http://schemas.microsoft.com/office/drawing/2014/main" id="{81255E48-E7EC-4EAC-9C0F-16B2EDEBFB86}"/>
                </a:ext>
              </a:extLst>
            </p:cNvPr>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26">
              <a:extLst>
                <a:ext uri="{FF2B5EF4-FFF2-40B4-BE49-F238E27FC236}">
                  <a16:creationId xmlns:a16="http://schemas.microsoft.com/office/drawing/2014/main" id="{A875DF78-7808-448D-88D7-F103473E379B}"/>
                </a:ext>
              </a:extLst>
            </p:cNvPr>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11" name="Freeform 28">
              <a:extLst>
                <a:ext uri="{FF2B5EF4-FFF2-40B4-BE49-F238E27FC236}">
                  <a16:creationId xmlns:a16="http://schemas.microsoft.com/office/drawing/2014/main" id="{95493363-D098-423D-A7B3-35C15955E627}"/>
                </a:ext>
              </a:extLst>
            </p:cNvPr>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4">
            <a:extLst>
              <a:ext uri="{FF2B5EF4-FFF2-40B4-BE49-F238E27FC236}">
                <a16:creationId xmlns:a16="http://schemas.microsoft.com/office/drawing/2014/main" id="{DEC76308-6C6A-4FFB-A754-ED620C16F5A2}"/>
              </a:ext>
            </a:extLst>
          </p:cNvPr>
          <p:cNvSpPr>
            <a:spLocks noGrp="1"/>
          </p:cNvSpPr>
          <p:nvPr>
            <p:ph type="dt" sz="half" idx="10"/>
          </p:nvPr>
        </p:nvSpPr>
        <p:spPr/>
        <p:txBody>
          <a:bodyPr/>
          <a:lstStyle>
            <a:lvl1pPr>
              <a:defRPr/>
            </a:lvl1pPr>
          </a:lstStyle>
          <a:p>
            <a:pPr>
              <a:defRPr/>
            </a:pPr>
            <a:fld id="{84C6C24A-38D3-4CF3-8816-1D6CDD05FC2A}" type="datetime1">
              <a:rPr lang="en-US"/>
              <a:pPr>
                <a:defRPr/>
              </a:pPr>
              <a:t>7/9/2021</a:t>
            </a:fld>
            <a:endParaRPr lang="en-US"/>
          </a:p>
        </p:txBody>
      </p:sp>
      <p:sp>
        <p:nvSpPr>
          <p:cNvPr id="13" name="Footer Placeholder 5">
            <a:extLst>
              <a:ext uri="{FF2B5EF4-FFF2-40B4-BE49-F238E27FC236}">
                <a16:creationId xmlns:a16="http://schemas.microsoft.com/office/drawing/2014/main" id="{734818E1-7A32-47D1-A2FF-3E4EFF8672B7}"/>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4" name="Slide Number Placeholder 6">
            <a:extLst>
              <a:ext uri="{FF2B5EF4-FFF2-40B4-BE49-F238E27FC236}">
                <a16:creationId xmlns:a16="http://schemas.microsoft.com/office/drawing/2014/main" id="{76F8B1EA-F1A9-475A-B632-64EF36117AB2}"/>
              </a:ext>
            </a:extLst>
          </p:cNvPr>
          <p:cNvSpPr>
            <a:spLocks noGrp="1"/>
          </p:cNvSpPr>
          <p:nvPr>
            <p:ph type="sldNum" sz="quarter" idx="12"/>
          </p:nvPr>
        </p:nvSpPr>
        <p:spPr/>
        <p:txBody>
          <a:bodyPr/>
          <a:lstStyle>
            <a:lvl1pPr>
              <a:defRPr/>
            </a:lvl1pPr>
          </a:lstStyle>
          <a:p>
            <a:fld id="{299C1D53-7E50-44CA-8A1C-CEE2F7691E89}" type="slidenum">
              <a:rPr lang="en-US" altLang="en-US"/>
              <a:pPr/>
              <a:t>‹#›</a:t>
            </a:fld>
            <a:endParaRPr lang="en-US" altLang="en-US"/>
          </a:p>
        </p:txBody>
      </p:sp>
    </p:spTree>
    <p:extLst>
      <p:ext uri="{BB962C8B-B14F-4D97-AF65-F5344CB8AC3E}">
        <p14:creationId xmlns:p14="http://schemas.microsoft.com/office/powerpoint/2010/main" val="19075642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ounded Rectangle 14">
            <a:extLst>
              <a:ext uri="{FF2B5EF4-FFF2-40B4-BE49-F238E27FC236}">
                <a16:creationId xmlns:a16="http://schemas.microsoft.com/office/drawing/2014/main" id="{75BA5FB0-B782-4FB8-8A6D-BA8D2F3A6BF6}"/>
              </a:ext>
            </a:extLst>
          </p:cNvPr>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a:extLst>
              <a:ext uri="{FF2B5EF4-FFF2-40B4-BE49-F238E27FC236}">
                <a16:creationId xmlns:a16="http://schemas.microsoft.com/office/drawing/2014/main" id="{A6791F0C-D400-401A-BD81-75169D9FC0A7}"/>
              </a:ext>
            </a:extLst>
          </p:cNvPr>
          <p:cNvGrpSpPr>
            <a:grpSpLocks noChangeAspect="1"/>
          </p:cNvGrpSpPr>
          <p:nvPr/>
        </p:nvGrpSpPr>
        <p:grpSpPr bwMode="auto">
          <a:xfrm>
            <a:off x="211138" y="5354638"/>
            <a:ext cx="8723312" cy="1330325"/>
            <a:chOff x="-3905250" y="4294188"/>
            <a:chExt cx="13011150" cy="1892300"/>
          </a:xfrm>
        </p:grpSpPr>
        <p:sp>
          <p:nvSpPr>
            <p:cNvPr id="7" name="Freeform 14">
              <a:extLst>
                <a:ext uri="{FF2B5EF4-FFF2-40B4-BE49-F238E27FC236}">
                  <a16:creationId xmlns:a16="http://schemas.microsoft.com/office/drawing/2014/main" id="{1BE5C316-2BF1-419E-998D-DD91F838D50A}"/>
                </a:ext>
              </a:extLst>
            </p:cNvPr>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18">
              <a:extLst>
                <a:ext uri="{FF2B5EF4-FFF2-40B4-BE49-F238E27FC236}">
                  <a16:creationId xmlns:a16="http://schemas.microsoft.com/office/drawing/2014/main" id="{3F18149F-96A0-4C0C-B4DC-485C41F050F2}"/>
                </a:ext>
              </a:extLst>
            </p:cNvPr>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9" name="Freeform 22">
              <a:extLst>
                <a:ext uri="{FF2B5EF4-FFF2-40B4-BE49-F238E27FC236}">
                  <a16:creationId xmlns:a16="http://schemas.microsoft.com/office/drawing/2014/main" id="{D6263C87-0BD6-4661-9250-84E1869540AF}"/>
                </a:ext>
              </a:extLst>
            </p:cNvPr>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0" name="Freeform 26">
              <a:extLst>
                <a:ext uri="{FF2B5EF4-FFF2-40B4-BE49-F238E27FC236}">
                  <a16:creationId xmlns:a16="http://schemas.microsoft.com/office/drawing/2014/main" id="{ACD5E9CF-8E04-429F-87E1-0CE3CE84DADD}"/>
                </a:ext>
              </a:extLst>
            </p:cNvPr>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11" name="Freeform 10">
              <a:extLst>
                <a:ext uri="{FF2B5EF4-FFF2-40B4-BE49-F238E27FC236}">
                  <a16:creationId xmlns:a16="http://schemas.microsoft.com/office/drawing/2014/main" id="{E0D59126-4613-454D-B831-35857B60797A}"/>
                </a:ext>
              </a:extLst>
            </p:cNvPr>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12" name="Date Placeholder 4">
            <a:extLst>
              <a:ext uri="{FF2B5EF4-FFF2-40B4-BE49-F238E27FC236}">
                <a16:creationId xmlns:a16="http://schemas.microsoft.com/office/drawing/2014/main" id="{17A774AB-E7C9-4C42-A237-9AF9B32BDB1B}"/>
              </a:ext>
            </a:extLst>
          </p:cNvPr>
          <p:cNvSpPr>
            <a:spLocks noGrp="1"/>
          </p:cNvSpPr>
          <p:nvPr>
            <p:ph type="dt" sz="half" idx="10"/>
          </p:nvPr>
        </p:nvSpPr>
        <p:spPr/>
        <p:txBody>
          <a:bodyPr/>
          <a:lstStyle>
            <a:lvl1pPr>
              <a:defRPr/>
            </a:lvl1pPr>
          </a:lstStyle>
          <a:p>
            <a:pPr>
              <a:defRPr/>
            </a:pPr>
            <a:fld id="{6ED74D50-F658-4CF4-BBEF-C3B1CA5C2BAC}" type="datetime1">
              <a:rPr lang="en-US"/>
              <a:pPr>
                <a:defRPr/>
              </a:pPr>
              <a:t>7/9/2021</a:t>
            </a:fld>
            <a:endParaRPr lang="en-US"/>
          </a:p>
        </p:txBody>
      </p:sp>
      <p:sp>
        <p:nvSpPr>
          <p:cNvPr id="13" name="Footer Placeholder 5">
            <a:extLst>
              <a:ext uri="{FF2B5EF4-FFF2-40B4-BE49-F238E27FC236}">
                <a16:creationId xmlns:a16="http://schemas.microsoft.com/office/drawing/2014/main" id="{901412BB-0065-4F09-9625-1609549B6A77}"/>
              </a:ext>
            </a:extLst>
          </p:cNvPr>
          <p:cNvSpPr>
            <a:spLocks noGrp="1"/>
          </p:cNvSpPr>
          <p:nvPr>
            <p:ph type="ftr" sz="quarter" idx="11"/>
          </p:nvPr>
        </p:nvSpPr>
        <p:spPr/>
        <p:txBody>
          <a:bodyPr/>
          <a:lstStyle>
            <a:lvl1pPr>
              <a:defRPr/>
            </a:lvl1pPr>
          </a:lstStyle>
          <a:p>
            <a:pPr>
              <a:defRPr/>
            </a:pPr>
            <a:r>
              <a:rPr lang="en-US"/>
              <a:t>Sinhgad Innstitute of Technology</a:t>
            </a:r>
          </a:p>
        </p:txBody>
      </p:sp>
      <p:sp>
        <p:nvSpPr>
          <p:cNvPr id="14" name="Slide Number Placeholder 6">
            <a:extLst>
              <a:ext uri="{FF2B5EF4-FFF2-40B4-BE49-F238E27FC236}">
                <a16:creationId xmlns:a16="http://schemas.microsoft.com/office/drawing/2014/main" id="{D13B489D-95F5-4855-BA27-FECE78897EEE}"/>
              </a:ext>
            </a:extLst>
          </p:cNvPr>
          <p:cNvSpPr>
            <a:spLocks noGrp="1"/>
          </p:cNvSpPr>
          <p:nvPr>
            <p:ph type="sldNum" sz="quarter" idx="12"/>
          </p:nvPr>
        </p:nvSpPr>
        <p:spPr/>
        <p:txBody>
          <a:bodyPr/>
          <a:lstStyle>
            <a:lvl1pPr>
              <a:defRPr/>
            </a:lvl1pPr>
          </a:lstStyle>
          <a:p>
            <a:fld id="{A142DBA8-23E5-4412-8F7F-A4D23BE739EC}" type="slidenum">
              <a:rPr lang="en-US" altLang="en-US"/>
              <a:pPr/>
              <a:t>‹#›</a:t>
            </a:fld>
            <a:endParaRPr lang="en-US" altLang="en-US"/>
          </a:p>
        </p:txBody>
      </p:sp>
    </p:spTree>
    <p:extLst>
      <p:ext uri="{BB962C8B-B14F-4D97-AF65-F5344CB8AC3E}">
        <p14:creationId xmlns:p14="http://schemas.microsoft.com/office/powerpoint/2010/main" val="230463003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A67E6792-9DD7-4645-9A06-CD02C730BC24}"/>
              </a:ext>
            </a:extLst>
          </p:cNvPr>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a:extLst>
              <a:ext uri="{FF2B5EF4-FFF2-40B4-BE49-F238E27FC236}">
                <a16:creationId xmlns:a16="http://schemas.microsoft.com/office/drawing/2014/main" id="{6363551B-AECA-45CD-9BE8-68B1E1DC139E}"/>
              </a:ext>
            </a:extLst>
          </p:cNvPr>
          <p:cNvGrpSpPr>
            <a:grpSpLocks noChangeAspect="1"/>
          </p:cNvGrpSpPr>
          <p:nvPr/>
        </p:nvGrpSpPr>
        <p:grpSpPr bwMode="auto">
          <a:xfrm>
            <a:off x="211138" y="1679575"/>
            <a:ext cx="8723312" cy="1330325"/>
            <a:chOff x="-3905251" y="4294188"/>
            <a:chExt cx="13027839" cy="1892300"/>
          </a:xfrm>
        </p:grpSpPr>
        <p:sp>
          <p:nvSpPr>
            <p:cNvPr id="17" name="Freeform 14">
              <a:extLst>
                <a:ext uri="{FF2B5EF4-FFF2-40B4-BE49-F238E27FC236}">
                  <a16:creationId xmlns:a16="http://schemas.microsoft.com/office/drawing/2014/main" id="{43A674CA-E1F3-4F23-92D7-AED7354CD003}"/>
                </a:ext>
              </a:extLst>
            </p:cNvPr>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18" name="Freeform 18">
              <a:extLst>
                <a:ext uri="{FF2B5EF4-FFF2-40B4-BE49-F238E27FC236}">
                  <a16:creationId xmlns:a16="http://schemas.microsoft.com/office/drawing/2014/main" id="{CE1E790F-5B5F-43A1-A741-DE6179773F59}"/>
                </a:ext>
              </a:extLst>
            </p:cNvPr>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19" name="Freeform 22">
              <a:extLst>
                <a:ext uri="{FF2B5EF4-FFF2-40B4-BE49-F238E27FC236}">
                  <a16:creationId xmlns:a16="http://schemas.microsoft.com/office/drawing/2014/main" id="{FC1138EA-D830-4DCF-AB90-A1A673E8F8B5}"/>
                </a:ext>
              </a:extLst>
            </p:cNvPr>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0" name="Freeform 26">
              <a:extLst>
                <a:ext uri="{FF2B5EF4-FFF2-40B4-BE49-F238E27FC236}">
                  <a16:creationId xmlns:a16="http://schemas.microsoft.com/office/drawing/2014/main" id="{F3FA1ACB-E8CE-4518-8925-884798CC7CB7}"/>
                </a:ext>
              </a:extLst>
            </p:cNvPr>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cs typeface="+mn-cs"/>
              </a:endParaRPr>
            </a:p>
          </p:txBody>
        </p:sp>
        <p:sp useBgFill="1">
          <p:nvSpPr>
            <p:cNvPr id="21" name="Freeform 10">
              <a:extLst>
                <a:ext uri="{FF2B5EF4-FFF2-40B4-BE49-F238E27FC236}">
                  <a16:creationId xmlns:a16="http://schemas.microsoft.com/office/drawing/2014/main" id="{66AFB6CE-FDED-4DFD-AF15-EB400D382FF1}"/>
                </a:ext>
              </a:extLst>
            </p:cNvPr>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1028" name="Title Placeholder 1">
            <a:extLst>
              <a:ext uri="{FF2B5EF4-FFF2-40B4-BE49-F238E27FC236}">
                <a16:creationId xmlns:a16="http://schemas.microsoft.com/office/drawing/2014/main" id="{7AE4A34F-1F40-442B-BA0B-0DEE8D195972}"/>
              </a:ext>
            </a:extLst>
          </p:cNvPr>
          <p:cNvSpPr>
            <a:spLocks noGrp="1"/>
          </p:cNvSpPr>
          <p:nvPr>
            <p:ph type="title"/>
          </p:nvPr>
        </p:nvSpPr>
        <p:spPr bwMode="auto">
          <a:xfrm>
            <a:off x="457200" y="338138"/>
            <a:ext cx="82296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 name="Date Placeholder 3">
            <a:extLst>
              <a:ext uri="{FF2B5EF4-FFF2-40B4-BE49-F238E27FC236}">
                <a16:creationId xmlns:a16="http://schemas.microsoft.com/office/drawing/2014/main" id="{D2DF831D-05FE-4BA1-B7BC-2FFAC32B9998}"/>
              </a:ext>
            </a:extLst>
          </p:cNvPr>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smtClean="0">
                <a:solidFill>
                  <a:schemeClr val="tx2"/>
                </a:solidFill>
                <a:latin typeface="+mn-lt"/>
                <a:cs typeface="+mn-cs"/>
              </a:defRPr>
            </a:lvl1pPr>
          </a:lstStyle>
          <a:p>
            <a:pPr>
              <a:defRPr/>
            </a:pPr>
            <a:fld id="{4037C942-69EA-4F13-8F20-808D9E841EEC}" type="datetime1">
              <a:rPr lang="en-US"/>
              <a:pPr>
                <a:defRPr/>
              </a:pPr>
              <a:t>7/9/2021</a:t>
            </a:fld>
            <a:endParaRPr lang="en-US"/>
          </a:p>
        </p:txBody>
      </p:sp>
      <p:sp>
        <p:nvSpPr>
          <p:cNvPr id="5" name="Footer Placeholder 4">
            <a:extLst>
              <a:ext uri="{FF2B5EF4-FFF2-40B4-BE49-F238E27FC236}">
                <a16:creationId xmlns:a16="http://schemas.microsoft.com/office/drawing/2014/main" id="{64A2D145-683F-4095-BB0B-DB42E68EB26E}"/>
              </a:ext>
            </a:extLst>
          </p:cNvPr>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smtClean="0">
                <a:solidFill>
                  <a:schemeClr val="tx2"/>
                </a:solidFill>
                <a:latin typeface="+mn-lt"/>
                <a:cs typeface="+mn-cs"/>
              </a:defRPr>
            </a:lvl1pPr>
          </a:lstStyle>
          <a:p>
            <a:pPr>
              <a:defRPr/>
            </a:pPr>
            <a:r>
              <a:rPr lang="en-US"/>
              <a:t>Sinhgad Innstitute of Technology</a:t>
            </a:r>
          </a:p>
        </p:txBody>
      </p:sp>
      <p:sp>
        <p:nvSpPr>
          <p:cNvPr id="6" name="Slide Number Placeholder 5">
            <a:extLst>
              <a:ext uri="{FF2B5EF4-FFF2-40B4-BE49-F238E27FC236}">
                <a16:creationId xmlns:a16="http://schemas.microsoft.com/office/drawing/2014/main" id="{ED65E40D-72A8-4F11-9A57-8BAAF5A15E29}"/>
              </a:ext>
            </a:extLst>
          </p:cNvPr>
          <p:cNvSpPr>
            <a:spLocks noGrp="1"/>
          </p:cNvSpPr>
          <p:nvPr>
            <p:ph type="sldNum" sz="quarter" idx="4"/>
          </p:nvPr>
        </p:nvSpPr>
        <p:spPr>
          <a:xfrm>
            <a:off x="3990975" y="6249988"/>
            <a:ext cx="1162050"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2"/>
                </a:solidFill>
                <a:latin typeface="Candara" panose="020E0502030303020204" pitchFamily="34" charset="0"/>
              </a:defRPr>
            </a:lvl1pPr>
          </a:lstStyle>
          <a:p>
            <a:fld id="{43EE261D-6814-4419-A5A3-F6EC2F1DEF4E}" type="slidenum">
              <a:rPr lang="en-US" altLang="en-US"/>
              <a:pPr/>
              <a:t>‹#›</a:t>
            </a:fld>
            <a:endParaRPr lang="en-US" altLang="en-US"/>
          </a:p>
        </p:txBody>
      </p:sp>
      <p:sp>
        <p:nvSpPr>
          <p:cNvPr id="1032" name="Text Placeholder 2">
            <a:extLst>
              <a:ext uri="{FF2B5EF4-FFF2-40B4-BE49-F238E27FC236}">
                <a16:creationId xmlns:a16="http://schemas.microsoft.com/office/drawing/2014/main" id="{4D7DAC6D-91ED-4D57-BFA7-18920DC41A33}"/>
              </a:ext>
            </a:extLst>
          </p:cNvPr>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2" r:id="rId1"/>
    <p:sldLayoutId id="2147483667" r:id="rId2"/>
    <p:sldLayoutId id="2147483673" r:id="rId3"/>
    <p:sldLayoutId id="2147483668" r:id="rId4"/>
    <p:sldLayoutId id="2147483669" r:id="rId5"/>
    <p:sldLayoutId id="2147483670" r:id="rId6"/>
    <p:sldLayoutId id="2147483674" r:id="rId7"/>
    <p:sldLayoutId id="2147483675" r:id="rId8"/>
    <p:sldLayoutId id="2147483676" r:id="rId9"/>
    <p:sldLayoutId id="2147483671" r:id="rId10"/>
    <p:sldLayoutId id="2147483677" r:id="rId11"/>
  </p:sldLayoutIdLst>
  <p:transition spd="med">
    <p:fade/>
  </p:transition>
  <p:hf hdr="0" ftr="0" dt="0"/>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anose="020E0502030303020204" pitchFamily="34" charset="0"/>
        </a:defRPr>
      </a:lvl2pPr>
      <a:lvl3pPr algn="ctr" rtl="0" fontAlgn="base">
        <a:spcBef>
          <a:spcPct val="0"/>
        </a:spcBef>
        <a:spcAft>
          <a:spcPct val="0"/>
        </a:spcAft>
        <a:defRPr sz="4400">
          <a:solidFill>
            <a:srgbClr val="FFFFFF"/>
          </a:solidFill>
          <a:latin typeface="Candara" panose="020E0502030303020204" pitchFamily="34" charset="0"/>
        </a:defRPr>
      </a:lvl3pPr>
      <a:lvl4pPr algn="ctr" rtl="0" fontAlgn="base">
        <a:spcBef>
          <a:spcPct val="0"/>
        </a:spcBef>
        <a:spcAft>
          <a:spcPct val="0"/>
        </a:spcAft>
        <a:defRPr sz="4400">
          <a:solidFill>
            <a:srgbClr val="FFFFFF"/>
          </a:solidFill>
          <a:latin typeface="Candara" panose="020E0502030303020204" pitchFamily="34" charset="0"/>
        </a:defRPr>
      </a:lvl4pPr>
      <a:lvl5pPr algn="ctr" rtl="0" fontAlgn="base">
        <a:spcBef>
          <a:spcPct val="0"/>
        </a:spcBef>
        <a:spcAft>
          <a:spcPct val="0"/>
        </a:spcAft>
        <a:defRPr sz="4400">
          <a:solidFill>
            <a:srgbClr val="FFFFFF"/>
          </a:solidFill>
          <a:latin typeface="Candara" panose="020E0502030303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File:Energy_Star_logo.sv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F71E6E3A-6886-44C8-9F41-CFEC28BDE56A}"/>
              </a:ext>
            </a:extLst>
          </p:cNvPr>
          <p:cNvSpPr>
            <a:spLocks noGrp="1"/>
          </p:cNvSpPr>
          <p:nvPr>
            <p:ph type="ctrTitle"/>
          </p:nvPr>
        </p:nvSpPr>
        <p:spPr>
          <a:xfrm>
            <a:off x="609600" y="609600"/>
            <a:ext cx="7772400" cy="1779588"/>
          </a:xfrm>
        </p:spPr>
        <p:txBody>
          <a:bodyPr/>
          <a:lstStyle/>
          <a:p>
            <a:r>
              <a:rPr lang="en-US" altLang="en-US"/>
              <a:t>GREEN CLOUD COMPUTING</a:t>
            </a:r>
          </a:p>
        </p:txBody>
      </p:sp>
      <p:sp>
        <p:nvSpPr>
          <p:cNvPr id="15362" name="Subtitle 2">
            <a:extLst>
              <a:ext uri="{FF2B5EF4-FFF2-40B4-BE49-F238E27FC236}">
                <a16:creationId xmlns:a16="http://schemas.microsoft.com/office/drawing/2014/main" id="{C5E24F27-0AEC-4934-A117-8B86BAEA87C5}"/>
              </a:ext>
            </a:extLst>
          </p:cNvPr>
          <p:cNvSpPr>
            <a:spLocks noGrp="1"/>
          </p:cNvSpPr>
          <p:nvPr>
            <p:ph type="subTitle" idx="1"/>
          </p:nvPr>
        </p:nvSpPr>
        <p:spPr>
          <a:xfrm>
            <a:off x="1295400" y="2438400"/>
            <a:ext cx="6400800" cy="1473200"/>
          </a:xfrm>
        </p:spPr>
        <p:txBody>
          <a:bodyPr/>
          <a:lstStyle/>
          <a:p>
            <a:pPr algn="r"/>
            <a:r>
              <a:rPr lang="en-US" altLang="en-US"/>
              <a:t>-A Data Center Approach</a:t>
            </a:r>
          </a:p>
        </p:txBody>
      </p:sp>
      <p:sp>
        <p:nvSpPr>
          <p:cNvPr id="15364" name="Slide Number Placeholder 4">
            <a:extLst>
              <a:ext uri="{FF2B5EF4-FFF2-40B4-BE49-F238E27FC236}">
                <a16:creationId xmlns:a16="http://schemas.microsoft.com/office/drawing/2014/main" id="{4F21B575-4C20-45FB-9198-39DE41E709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D264D650-26DB-416A-8F4E-D7855CEA5535}" type="slidenum">
              <a:rPr lang="en-US" altLang="en-US" b="1">
                <a:solidFill>
                  <a:schemeClr val="tx2"/>
                </a:solidFill>
              </a:rPr>
              <a:pPr/>
              <a:t>1</a:t>
            </a:fld>
            <a:endParaRPr lang="en-US" altLang="en-US" b="1">
              <a:solidFill>
                <a:schemeClr val="tx2"/>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2BEC9-CF11-4118-BD14-E350C325C81D}"/>
              </a:ext>
            </a:extLst>
          </p:cNvPr>
          <p:cNvSpPr>
            <a:spLocks noGrp="1" noRot="1" noChangeAspect="1" noMove="1" noResize="1" noEditPoints="1" noAdjustHandles="1" noChangeArrowheads="1" noChangeShapeType="1" noTextEdit="1"/>
          </p:cNvSpPr>
          <p:nvPr>
            <p:ph idx="1"/>
          </p:nvPr>
        </p:nvSpPr>
        <p:spPr>
          <a:xfrm>
            <a:off x="228600" y="2667000"/>
            <a:ext cx="8686800" cy="4184176"/>
          </a:xfrm>
          <a:blipFill rotWithShape="1">
            <a:blip r:embed="rId3"/>
            <a:stretch>
              <a:fillRect l="-1401" b="-42816"/>
            </a:stretch>
          </a:blipFill>
        </p:spPr>
        <p:txBody>
          <a:bodyPr rtlCol="0">
            <a:normAutofit/>
          </a:bodyPr>
          <a:lstStyle/>
          <a:p>
            <a:pPr marL="274320" indent="-274320" fontAlgn="auto">
              <a:spcAft>
                <a:spcPts val="0"/>
              </a:spcAft>
              <a:buFont typeface="Symbol" panose="05050102010706020507" pitchFamily="18" charset="2"/>
              <a:buNone/>
              <a:defRPr/>
            </a:pPr>
            <a:r>
              <a:rPr lang="en-US" dirty="0">
                <a:noFill/>
              </a:rPr>
              <a:t> </a:t>
            </a:r>
          </a:p>
        </p:txBody>
      </p:sp>
      <p:sp>
        <p:nvSpPr>
          <p:cNvPr id="33794" name="Title 2">
            <a:extLst>
              <a:ext uri="{FF2B5EF4-FFF2-40B4-BE49-F238E27FC236}">
                <a16:creationId xmlns:a16="http://schemas.microsoft.com/office/drawing/2014/main" id="{63AA7F24-8F77-4704-9261-EF6954B1DE5E}"/>
              </a:ext>
            </a:extLst>
          </p:cNvPr>
          <p:cNvSpPr>
            <a:spLocks noGrp="1"/>
          </p:cNvSpPr>
          <p:nvPr>
            <p:ph type="title"/>
          </p:nvPr>
        </p:nvSpPr>
        <p:spPr/>
        <p:txBody>
          <a:bodyPr/>
          <a:lstStyle/>
          <a:p>
            <a:pPr algn="l"/>
            <a:r>
              <a:rPr lang="en-US" altLang="en-US" sz="4000"/>
              <a:t>Power Usage Effectiveness(PUE)</a:t>
            </a:r>
          </a:p>
        </p:txBody>
      </p:sp>
      <p:sp>
        <p:nvSpPr>
          <p:cNvPr id="33795" name="Slide Number Placeholder 6">
            <a:extLst>
              <a:ext uri="{FF2B5EF4-FFF2-40B4-BE49-F238E27FC236}">
                <a16:creationId xmlns:a16="http://schemas.microsoft.com/office/drawing/2014/main" id="{28595F3C-0103-4997-BDC1-CD9BF51631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98A2D6E0-20B5-4A5E-B005-653BBA6BDEA7}" type="slidenum">
              <a:rPr lang="en-US" altLang="en-US">
                <a:solidFill>
                  <a:schemeClr val="tx2"/>
                </a:solidFill>
              </a:rPr>
              <a:pPr/>
              <a:t>10</a:t>
            </a:fld>
            <a:endParaRPr lang="en-US" altLang="en-US">
              <a:solidFill>
                <a:schemeClr val="tx2"/>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1">
            <a:extLst>
              <a:ext uri="{FF2B5EF4-FFF2-40B4-BE49-F238E27FC236}">
                <a16:creationId xmlns:a16="http://schemas.microsoft.com/office/drawing/2014/main" id="{40EE4FB8-1F8B-460D-87C9-27BE16A41504}"/>
              </a:ext>
            </a:extLst>
          </p:cNvPr>
          <p:cNvSpPr>
            <a:spLocks noGrp="1"/>
          </p:cNvSpPr>
          <p:nvPr>
            <p:ph idx="1"/>
          </p:nvPr>
        </p:nvSpPr>
        <p:spPr/>
        <p:txBody>
          <a:bodyPr/>
          <a:lstStyle/>
          <a:p>
            <a:endParaRPr lang="en-US" altLang="en-US"/>
          </a:p>
        </p:txBody>
      </p:sp>
      <p:sp>
        <p:nvSpPr>
          <p:cNvPr id="35842" name="Title 2">
            <a:extLst>
              <a:ext uri="{FF2B5EF4-FFF2-40B4-BE49-F238E27FC236}">
                <a16:creationId xmlns:a16="http://schemas.microsoft.com/office/drawing/2014/main" id="{A818E239-2CB2-4548-BF65-0E17A746B732}"/>
              </a:ext>
            </a:extLst>
          </p:cNvPr>
          <p:cNvSpPr>
            <a:spLocks noGrp="1"/>
          </p:cNvSpPr>
          <p:nvPr>
            <p:ph type="title"/>
          </p:nvPr>
        </p:nvSpPr>
        <p:spPr/>
        <p:txBody>
          <a:bodyPr/>
          <a:lstStyle/>
          <a:p>
            <a:endParaRPr lang="en-US" altLang="en-US"/>
          </a:p>
        </p:txBody>
      </p:sp>
      <p:pic>
        <p:nvPicPr>
          <p:cNvPr id="35843" name="Picture 2">
            <a:extLst>
              <a:ext uri="{FF2B5EF4-FFF2-40B4-BE49-F238E27FC236}">
                <a16:creationId xmlns:a16="http://schemas.microsoft.com/office/drawing/2014/main" id="{F243E62F-941F-4442-9E3D-5D46AA01D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0"/>
            <a:ext cx="9185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Slide Number Placeholder 6">
            <a:extLst>
              <a:ext uri="{FF2B5EF4-FFF2-40B4-BE49-F238E27FC236}">
                <a16:creationId xmlns:a16="http://schemas.microsoft.com/office/drawing/2014/main" id="{B91FB03B-A542-4A6D-8F8A-5E75D7B651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13862C94-7C8B-461D-B65B-1CAA8AD700E4}" type="slidenum">
              <a:rPr lang="en-US" altLang="en-US">
                <a:solidFill>
                  <a:schemeClr val="tx2"/>
                </a:solidFill>
              </a:rPr>
              <a:pPr/>
              <a:t>11</a:t>
            </a:fld>
            <a:endParaRPr lang="en-US" altLang="en-US">
              <a:solidFill>
                <a:schemeClr val="tx2"/>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A641A-212D-4AE0-9F83-F69281C06B45}"/>
              </a:ext>
            </a:extLst>
          </p:cNvPr>
          <p:cNvSpPr>
            <a:spLocks noGrp="1"/>
          </p:cNvSpPr>
          <p:nvPr>
            <p:ph idx="1"/>
          </p:nvPr>
        </p:nvSpPr>
        <p:spPr>
          <a:xfrm>
            <a:off x="228600" y="2590800"/>
            <a:ext cx="8763000" cy="4267200"/>
          </a:xfrm>
        </p:spPr>
        <p:style>
          <a:lnRef idx="1">
            <a:schemeClr val="accent4"/>
          </a:lnRef>
          <a:fillRef idx="1002">
            <a:schemeClr val="lt2"/>
          </a:fillRef>
          <a:effectRef idx="1">
            <a:schemeClr val="accent4"/>
          </a:effectRef>
          <a:fontRef idx="minor">
            <a:schemeClr val="dk1"/>
          </a:fontRef>
        </p:style>
        <p:txBody>
          <a:bodyPr rtlCol="0">
            <a:normAutofit fontScale="92500" lnSpcReduction="10000"/>
          </a:bodyPr>
          <a:lstStyle/>
          <a:p>
            <a:pPr marL="274320" indent="-274320" fontAlgn="auto">
              <a:spcAft>
                <a:spcPts val="0"/>
              </a:spcAft>
              <a:defRPr/>
            </a:pPr>
            <a:r>
              <a:rPr lang="en-US" dirty="0"/>
              <a:t>UCAD Data Center</a:t>
            </a:r>
          </a:p>
          <a:p>
            <a:pPr marL="274320" indent="-274320" fontAlgn="auto">
              <a:spcAft>
                <a:spcPts val="0"/>
              </a:spcAft>
              <a:defRPr/>
            </a:pPr>
            <a:r>
              <a:rPr lang="en-US"/>
              <a:t>Campus </a:t>
            </a:r>
            <a:r>
              <a:rPr lang="en-US" dirty="0"/>
              <a:t>Wide Backbone</a:t>
            </a:r>
          </a:p>
          <a:p>
            <a:pPr marL="274320" indent="-274320" fontAlgn="auto">
              <a:spcAft>
                <a:spcPts val="0"/>
              </a:spcAft>
              <a:defRPr/>
            </a:pPr>
            <a:r>
              <a:rPr lang="en-US" dirty="0"/>
              <a:t>Area occupied : - 60 square meters</a:t>
            </a:r>
          </a:p>
          <a:p>
            <a:pPr marL="274320" indent="-274320" fontAlgn="auto">
              <a:spcAft>
                <a:spcPts val="0"/>
              </a:spcAft>
              <a:defRPr/>
            </a:pPr>
            <a:r>
              <a:rPr lang="en-US" dirty="0"/>
              <a:t>Operates 24 hours a day</a:t>
            </a:r>
          </a:p>
          <a:p>
            <a:pPr marL="274320" indent="-274320" fontAlgn="auto">
              <a:spcAft>
                <a:spcPts val="0"/>
              </a:spcAft>
              <a:defRPr/>
            </a:pPr>
            <a:r>
              <a:rPr lang="en-US" dirty="0"/>
              <a:t>Servers : - 500 watts each</a:t>
            </a:r>
          </a:p>
          <a:p>
            <a:pPr marL="274320" indent="-274320" fontAlgn="auto">
              <a:spcAft>
                <a:spcPts val="0"/>
              </a:spcAft>
              <a:defRPr/>
            </a:pPr>
            <a:r>
              <a:rPr lang="en-US" dirty="0"/>
              <a:t>Green Data Center approach : -  Racks</a:t>
            </a:r>
          </a:p>
          <a:p>
            <a:pPr marL="274320" indent="-274320" fontAlgn="auto">
              <a:spcAft>
                <a:spcPts val="0"/>
              </a:spcAft>
              <a:defRPr/>
            </a:pPr>
            <a:r>
              <a:rPr lang="en-US" dirty="0"/>
              <a:t>Cloud Computing involves : -</a:t>
            </a:r>
          </a:p>
          <a:p>
            <a:pPr marL="1038543" lvl="2" indent="-457200" fontAlgn="auto">
              <a:spcAft>
                <a:spcPts val="0"/>
              </a:spcAft>
              <a:buFont typeface="+mj-lt"/>
              <a:buAutoNum type="arabicPeriod"/>
              <a:defRPr/>
            </a:pPr>
            <a:r>
              <a:rPr lang="en-US" dirty="0"/>
              <a:t>Workload Diversification</a:t>
            </a:r>
          </a:p>
          <a:p>
            <a:pPr marL="1038543" lvl="2" indent="-457200" fontAlgn="auto">
              <a:spcAft>
                <a:spcPts val="0"/>
              </a:spcAft>
              <a:buFont typeface="+mj-lt"/>
              <a:buAutoNum type="arabicPeriod"/>
              <a:defRPr/>
            </a:pPr>
            <a:r>
              <a:rPr lang="en-US" dirty="0"/>
              <a:t>Power management flexibility</a:t>
            </a:r>
          </a:p>
          <a:p>
            <a:pPr marL="342900" indent="-342900" fontAlgn="auto">
              <a:spcAft>
                <a:spcPts val="0"/>
              </a:spcAft>
              <a:defRPr/>
            </a:pPr>
            <a:r>
              <a:rPr lang="en-US" dirty="0"/>
              <a:t>Low Power Processors in data centers : - Microsoft</a:t>
            </a:r>
          </a:p>
          <a:p>
            <a:pPr marL="342900" indent="-342900" fontAlgn="auto">
              <a:spcAft>
                <a:spcPts val="0"/>
              </a:spcAft>
              <a:defRPr/>
            </a:pPr>
            <a:r>
              <a:rPr lang="en-US" dirty="0"/>
              <a:t>Earth Rangers</a:t>
            </a:r>
          </a:p>
          <a:p>
            <a:pPr marL="581343" lvl="2" indent="0" fontAlgn="auto">
              <a:spcAft>
                <a:spcPts val="0"/>
              </a:spcAft>
              <a:buFont typeface="Symbol" panose="05050102010706020507" pitchFamily="18" charset="2"/>
              <a:buNone/>
              <a:defRPr/>
            </a:pPr>
            <a:endParaRPr lang="en-US" dirty="0"/>
          </a:p>
        </p:txBody>
      </p:sp>
      <p:sp>
        <p:nvSpPr>
          <p:cNvPr id="37892" name="Title 2">
            <a:extLst>
              <a:ext uri="{FF2B5EF4-FFF2-40B4-BE49-F238E27FC236}">
                <a16:creationId xmlns:a16="http://schemas.microsoft.com/office/drawing/2014/main" id="{7A179291-BD21-4921-940B-07EF9F33EB14}"/>
              </a:ext>
            </a:extLst>
          </p:cNvPr>
          <p:cNvSpPr>
            <a:spLocks noGrp="1"/>
          </p:cNvSpPr>
          <p:nvPr>
            <p:ph type="title"/>
          </p:nvPr>
        </p:nvSpPr>
        <p:spPr/>
        <p:txBody>
          <a:bodyPr/>
          <a:lstStyle/>
          <a:p>
            <a:pPr algn="l"/>
            <a:r>
              <a:rPr lang="en-US" altLang="en-US" sz="4000"/>
              <a:t>Case Study of Senegal</a:t>
            </a:r>
          </a:p>
        </p:txBody>
      </p:sp>
      <p:sp>
        <p:nvSpPr>
          <p:cNvPr id="37893" name="Slide Number Placeholder 6">
            <a:extLst>
              <a:ext uri="{FF2B5EF4-FFF2-40B4-BE49-F238E27FC236}">
                <a16:creationId xmlns:a16="http://schemas.microsoft.com/office/drawing/2014/main" id="{A8CF23DB-98CB-4370-91DE-4A387FFAD3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105FA25E-FAA5-4B3A-A321-16B506024483}" type="slidenum">
              <a:rPr lang="en-US" altLang="en-US">
                <a:solidFill>
                  <a:schemeClr val="tx2"/>
                </a:solidFill>
              </a:rPr>
              <a:pPr/>
              <a:t>12</a:t>
            </a:fld>
            <a:endParaRPr lang="en-US" altLang="en-US">
              <a:solidFill>
                <a:schemeClr val="tx2"/>
              </a:solidFil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a:extLst>
              <a:ext uri="{FF2B5EF4-FFF2-40B4-BE49-F238E27FC236}">
                <a16:creationId xmlns:a16="http://schemas.microsoft.com/office/drawing/2014/main" id="{96A05C22-FBEE-4A3B-9AB9-9D832E27A5E2}"/>
              </a:ext>
            </a:extLst>
          </p:cNvPr>
          <p:cNvSpPr>
            <a:spLocks noGrp="1"/>
          </p:cNvSpPr>
          <p:nvPr>
            <p:ph type="title"/>
          </p:nvPr>
        </p:nvSpPr>
        <p:spPr/>
        <p:txBody>
          <a:bodyPr/>
          <a:lstStyle/>
          <a:p>
            <a:pPr algn="l"/>
            <a:r>
              <a:rPr lang="en-US" altLang="en-US"/>
              <a:t>UCAD Data Center </a:t>
            </a:r>
          </a:p>
        </p:txBody>
      </p:sp>
      <p:sp>
        <p:nvSpPr>
          <p:cNvPr id="5" name="Text Placeholder 4">
            <a:extLst>
              <a:ext uri="{FF2B5EF4-FFF2-40B4-BE49-F238E27FC236}">
                <a16:creationId xmlns:a16="http://schemas.microsoft.com/office/drawing/2014/main" id="{3542B64E-0DAA-48DD-AC31-836969CE09DC}"/>
              </a:ext>
            </a:extLst>
          </p:cNvPr>
          <p:cNvSpPr>
            <a:spLocks noGrp="1"/>
          </p:cNvSpPr>
          <p:nvPr>
            <p:ph type="body" idx="1"/>
          </p:nvPr>
        </p:nvSpPr>
        <p:spPr>
          <a:xfrm>
            <a:off x="676275" y="2678113"/>
            <a:ext cx="3822700" cy="639762"/>
          </a:xfrm>
        </p:spPr>
        <p:txBody>
          <a:bodyPr rtlCol="0">
            <a:normAutofit/>
          </a:bodyPr>
          <a:lstStyle/>
          <a:p>
            <a:pPr fontAlgn="auto">
              <a:spcAft>
                <a:spcPts val="0"/>
              </a:spcAft>
              <a:defRPr/>
            </a:pPr>
            <a:endParaRPr lang="en-US"/>
          </a:p>
        </p:txBody>
      </p:sp>
      <p:sp>
        <p:nvSpPr>
          <p:cNvPr id="7" name="Text Placeholder 6">
            <a:extLst>
              <a:ext uri="{FF2B5EF4-FFF2-40B4-BE49-F238E27FC236}">
                <a16:creationId xmlns:a16="http://schemas.microsoft.com/office/drawing/2014/main" id="{3840FC3E-E31D-4D8F-83EB-514F3C1450C5}"/>
              </a:ext>
            </a:extLst>
          </p:cNvPr>
          <p:cNvSpPr>
            <a:spLocks noGrp="1"/>
          </p:cNvSpPr>
          <p:nvPr>
            <p:ph type="body" sz="quarter" idx="3"/>
          </p:nvPr>
        </p:nvSpPr>
        <p:spPr>
          <a:xfrm>
            <a:off x="4648200" y="2678113"/>
            <a:ext cx="3822700" cy="639762"/>
          </a:xfrm>
        </p:spPr>
        <p:txBody>
          <a:bodyPr rtlCol="0">
            <a:normAutofit/>
          </a:bodyPr>
          <a:lstStyle/>
          <a:p>
            <a:pPr fontAlgn="auto">
              <a:spcAft>
                <a:spcPts val="0"/>
              </a:spcAft>
              <a:defRPr/>
            </a:pPr>
            <a:endParaRPr lang="en-US"/>
          </a:p>
        </p:txBody>
      </p:sp>
      <p:pic>
        <p:nvPicPr>
          <p:cNvPr id="39940" name="Picture 2">
            <a:extLst>
              <a:ext uri="{FF2B5EF4-FFF2-40B4-BE49-F238E27FC236}">
                <a16:creationId xmlns:a16="http://schemas.microsoft.com/office/drawing/2014/main" id="{A8A3D027-0B0D-413A-A667-150EE38D5B0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514600"/>
            <a:ext cx="3133725" cy="4343400"/>
          </a:xfrm>
        </p:spPr>
      </p:pic>
      <p:pic>
        <p:nvPicPr>
          <p:cNvPr id="39941" name="Picture 3">
            <a:extLst>
              <a:ext uri="{FF2B5EF4-FFF2-40B4-BE49-F238E27FC236}">
                <a16:creationId xmlns:a16="http://schemas.microsoft.com/office/drawing/2014/main" id="{4E7C091A-437B-40D3-BADA-C2AD4B4C4C9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5867400" y="2667000"/>
            <a:ext cx="3276600" cy="4248150"/>
          </a:xfrm>
        </p:spPr>
      </p:pic>
      <p:pic>
        <p:nvPicPr>
          <p:cNvPr id="39942" name="Picture 4">
            <a:extLst>
              <a:ext uri="{FF2B5EF4-FFF2-40B4-BE49-F238E27FC236}">
                <a16:creationId xmlns:a16="http://schemas.microsoft.com/office/drawing/2014/main" id="{27917DC5-9D8C-42B1-996B-D0F2E1EF4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90800"/>
            <a:ext cx="2743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Slide Number Placeholder 5">
            <a:extLst>
              <a:ext uri="{FF2B5EF4-FFF2-40B4-BE49-F238E27FC236}">
                <a16:creationId xmlns:a16="http://schemas.microsoft.com/office/drawing/2014/main" id="{7FF86EEB-E02D-4D00-B10B-287323F573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E583C2B9-E691-4755-A0DB-DBDA446CEB24}" type="slidenum">
              <a:rPr lang="en-US" altLang="en-US">
                <a:solidFill>
                  <a:schemeClr val="tx2"/>
                </a:solidFill>
              </a:rPr>
              <a:pPr/>
              <a:t>13</a:t>
            </a:fld>
            <a:endParaRPr lang="en-US" altLang="en-US">
              <a:solidFill>
                <a:schemeClr val="tx2"/>
              </a:solidFil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7DFAFB5-5119-47FA-A9A5-70C147948B98}"/>
              </a:ext>
            </a:extLst>
          </p:cNvPr>
          <p:cNvSpPr>
            <a:spLocks noGrp="1"/>
          </p:cNvSpPr>
          <p:nvPr>
            <p:ph idx="1"/>
          </p:nvPr>
        </p:nvSpPr>
        <p:spPr>
          <a:xfrm>
            <a:off x="228600" y="1295400"/>
            <a:ext cx="8686799" cy="54864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dirty="0"/>
              <a:t>Horizontal Approach : - “Rack” Design</a:t>
            </a:r>
          </a:p>
          <a:p>
            <a:pPr marL="274320" indent="-274320" fontAlgn="auto">
              <a:spcAft>
                <a:spcPts val="0"/>
              </a:spcAft>
              <a:defRPr/>
            </a:pPr>
            <a:r>
              <a:rPr lang="en-US" dirty="0"/>
              <a:t>Peak Daily Energy : - 23 KW</a:t>
            </a:r>
          </a:p>
          <a:p>
            <a:pPr marL="274320" indent="-274320" fontAlgn="auto">
              <a:spcAft>
                <a:spcPts val="0"/>
              </a:spcAft>
              <a:defRPr/>
            </a:pPr>
            <a:r>
              <a:rPr lang="en-US" dirty="0"/>
              <a:t>Normal Daily Usage : - 6.8 KW</a:t>
            </a:r>
          </a:p>
          <a:p>
            <a:pPr marL="274320" indent="-274320" fontAlgn="auto">
              <a:spcAft>
                <a:spcPts val="0"/>
              </a:spcAft>
              <a:defRPr/>
            </a:pPr>
            <a:r>
              <a:rPr lang="en-US" dirty="0"/>
              <a:t>Cloud Scheme : - Two Full Racks completely powered for 24/7</a:t>
            </a:r>
          </a:p>
          <a:p>
            <a:pPr marL="274320" indent="-274320" fontAlgn="auto">
              <a:spcAft>
                <a:spcPts val="0"/>
              </a:spcAft>
              <a:defRPr/>
            </a:pPr>
            <a:r>
              <a:rPr lang="en-US" dirty="0"/>
              <a:t>Area Required : - 1240 sq. feet</a:t>
            </a:r>
          </a:p>
          <a:p>
            <a:pPr marL="274320" indent="-274320" fontAlgn="auto">
              <a:spcAft>
                <a:spcPts val="0"/>
              </a:spcAft>
              <a:defRPr/>
            </a:pPr>
            <a:r>
              <a:rPr lang="en-US" dirty="0"/>
              <a:t> </a:t>
            </a:r>
          </a:p>
          <a:p>
            <a:pPr marL="274320" indent="-274320" fontAlgn="auto">
              <a:spcAft>
                <a:spcPts val="0"/>
              </a:spcAft>
              <a:defRPr/>
            </a:pPr>
            <a:endParaRPr lang="en-US" dirty="0"/>
          </a:p>
        </p:txBody>
      </p:sp>
      <p:sp>
        <p:nvSpPr>
          <p:cNvPr id="40964" name="Title 6">
            <a:extLst>
              <a:ext uri="{FF2B5EF4-FFF2-40B4-BE49-F238E27FC236}">
                <a16:creationId xmlns:a16="http://schemas.microsoft.com/office/drawing/2014/main" id="{2425AD0A-B735-4E20-839A-82535D7EE28D}"/>
              </a:ext>
            </a:extLst>
          </p:cNvPr>
          <p:cNvSpPr>
            <a:spLocks noGrp="1"/>
          </p:cNvSpPr>
          <p:nvPr>
            <p:ph type="title"/>
          </p:nvPr>
        </p:nvSpPr>
        <p:spPr/>
        <p:txBody>
          <a:bodyPr/>
          <a:lstStyle/>
          <a:p>
            <a:pPr algn="l"/>
            <a:r>
              <a:rPr lang="en-US" altLang="en-US" sz="4000"/>
              <a:t>Solar PV Array</a:t>
            </a:r>
          </a:p>
        </p:txBody>
      </p:sp>
      <p:graphicFrame>
        <p:nvGraphicFramePr>
          <p:cNvPr id="9" name="Table 8">
            <a:extLst>
              <a:ext uri="{FF2B5EF4-FFF2-40B4-BE49-F238E27FC236}">
                <a16:creationId xmlns:a16="http://schemas.microsoft.com/office/drawing/2014/main" id="{2A77D027-BDED-4F67-B7AA-44E0F3ADCB4F}"/>
              </a:ext>
            </a:extLst>
          </p:cNvPr>
          <p:cNvGraphicFramePr>
            <a:graphicFrameLocks noGrp="1"/>
          </p:cNvGraphicFramePr>
          <p:nvPr/>
        </p:nvGraphicFramePr>
        <p:xfrm>
          <a:off x="762000" y="3657600"/>
          <a:ext cx="7010399" cy="2743200"/>
        </p:xfrm>
        <a:graphic>
          <a:graphicData uri="http://schemas.openxmlformats.org/drawingml/2006/table">
            <a:tbl>
              <a:tblPr firstRow="1" bandRow="1">
                <a:tableStyleId>{F5AB1C69-6EDB-4FF4-983F-18BD219EF322}</a:tableStyleId>
              </a:tblPr>
              <a:tblGrid>
                <a:gridCol w="957943">
                  <a:extLst>
                    <a:ext uri="{9D8B030D-6E8A-4147-A177-3AD203B41FA5}">
                      <a16:colId xmlns:a16="http://schemas.microsoft.com/office/drawing/2014/main" val="20000"/>
                    </a:ext>
                  </a:extLst>
                </a:gridCol>
                <a:gridCol w="957943">
                  <a:extLst>
                    <a:ext uri="{9D8B030D-6E8A-4147-A177-3AD203B41FA5}">
                      <a16:colId xmlns:a16="http://schemas.microsoft.com/office/drawing/2014/main" val="20001"/>
                    </a:ext>
                  </a:extLst>
                </a:gridCol>
                <a:gridCol w="957943">
                  <a:extLst>
                    <a:ext uri="{9D8B030D-6E8A-4147-A177-3AD203B41FA5}">
                      <a16:colId xmlns:a16="http://schemas.microsoft.com/office/drawing/2014/main" val="20002"/>
                    </a:ext>
                  </a:extLst>
                </a:gridCol>
                <a:gridCol w="957943">
                  <a:extLst>
                    <a:ext uri="{9D8B030D-6E8A-4147-A177-3AD203B41FA5}">
                      <a16:colId xmlns:a16="http://schemas.microsoft.com/office/drawing/2014/main" val="20003"/>
                    </a:ext>
                  </a:extLst>
                </a:gridCol>
                <a:gridCol w="957943">
                  <a:extLst>
                    <a:ext uri="{9D8B030D-6E8A-4147-A177-3AD203B41FA5}">
                      <a16:colId xmlns:a16="http://schemas.microsoft.com/office/drawing/2014/main" val="20004"/>
                    </a:ext>
                  </a:extLst>
                </a:gridCol>
                <a:gridCol w="957943">
                  <a:extLst>
                    <a:ext uri="{9D8B030D-6E8A-4147-A177-3AD203B41FA5}">
                      <a16:colId xmlns:a16="http://schemas.microsoft.com/office/drawing/2014/main" val="20005"/>
                    </a:ext>
                  </a:extLst>
                </a:gridCol>
                <a:gridCol w="1262741">
                  <a:extLst>
                    <a:ext uri="{9D8B030D-6E8A-4147-A177-3AD203B41FA5}">
                      <a16:colId xmlns:a16="http://schemas.microsoft.com/office/drawing/2014/main" val="20006"/>
                    </a:ext>
                  </a:extLst>
                </a:gridCol>
              </a:tblGrid>
              <a:tr h="568960">
                <a:tc>
                  <a:txBody>
                    <a:bodyPr/>
                    <a:lstStyle/>
                    <a:p>
                      <a:endParaRPr lang="en-US" dirty="0"/>
                    </a:p>
                  </a:txBody>
                  <a:tcPr/>
                </a:tc>
                <a:tc>
                  <a:txBody>
                    <a:bodyPr/>
                    <a:lstStyle/>
                    <a:p>
                      <a:r>
                        <a:rPr lang="en-US" sz="1800" b="1" i="0" u="none" strike="noStrike" kern="1200" baseline="0" dirty="0">
                          <a:solidFill>
                            <a:schemeClr val="lt1"/>
                          </a:solidFill>
                          <a:latin typeface="+mn-lt"/>
                          <a:ea typeface="+mn-ea"/>
                          <a:cs typeface="+mn-cs"/>
                        </a:rPr>
                        <a:t>Switch</a:t>
                      </a:r>
                    </a:p>
                    <a:p>
                      <a:r>
                        <a:rPr lang="en-US" sz="1800" b="1" i="0" u="none" strike="noStrike" kern="1200" baseline="0" dirty="0">
                          <a:solidFill>
                            <a:schemeClr val="lt1"/>
                          </a:solidFill>
                          <a:latin typeface="+mn-lt"/>
                          <a:ea typeface="+mn-ea"/>
                          <a:cs typeface="+mn-cs"/>
                        </a:rPr>
                        <a:t>Gear</a:t>
                      </a:r>
                      <a:endParaRPr lang="en-US" dirty="0"/>
                    </a:p>
                  </a:txBody>
                  <a:tcPr/>
                </a:tc>
                <a:tc>
                  <a:txBody>
                    <a:bodyPr/>
                    <a:lstStyle/>
                    <a:p>
                      <a:r>
                        <a:rPr lang="en-US" dirty="0"/>
                        <a:t>UPS</a:t>
                      </a:r>
                    </a:p>
                  </a:txBody>
                  <a:tcPr/>
                </a:tc>
                <a:tc>
                  <a:txBody>
                    <a:bodyPr/>
                    <a:lstStyle/>
                    <a:p>
                      <a:r>
                        <a:rPr lang="en-US" dirty="0"/>
                        <a:t>PDU</a:t>
                      </a:r>
                    </a:p>
                  </a:txBody>
                  <a:tcPr/>
                </a:tc>
                <a:tc>
                  <a:txBody>
                    <a:bodyPr/>
                    <a:lstStyle/>
                    <a:p>
                      <a:r>
                        <a:rPr lang="en-US" dirty="0"/>
                        <a:t>IT Gear</a:t>
                      </a:r>
                    </a:p>
                  </a:txBody>
                  <a:tcPr/>
                </a:tc>
                <a:tc>
                  <a:txBody>
                    <a:bodyPr/>
                    <a:lstStyle/>
                    <a:p>
                      <a:r>
                        <a:rPr lang="en-US" dirty="0"/>
                        <a:t>Zone AC</a:t>
                      </a:r>
                    </a:p>
                  </a:txBody>
                  <a:tcPr/>
                </a:tc>
                <a:tc>
                  <a:txBody>
                    <a:bodyPr/>
                    <a:lstStyle/>
                    <a:p>
                      <a:r>
                        <a:rPr lang="en-US" dirty="0"/>
                        <a:t>Total</a:t>
                      </a:r>
                    </a:p>
                  </a:txBody>
                  <a:tcPr/>
                </a:tc>
                <a:extLst>
                  <a:ext uri="{0D108BD9-81ED-4DB2-BD59-A6C34878D82A}">
                    <a16:rowId xmlns:a16="http://schemas.microsoft.com/office/drawing/2014/main" val="10000"/>
                  </a:ext>
                </a:extLst>
              </a:tr>
              <a:tr h="502920">
                <a:tc>
                  <a:txBody>
                    <a:bodyPr/>
                    <a:lstStyle/>
                    <a:p>
                      <a:r>
                        <a:rPr lang="en-US" sz="1800" b="0" i="0" u="none" strike="noStrike" kern="1200" baseline="0" dirty="0">
                          <a:solidFill>
                            <a:schemeClr val="dk1"/>
                          </a:solidFill>
                          <a:latin typeface="+mn-lt"/>
                          <a:ea typeface="+mn-ea"/>
                          <a:cs typeface="+mn-cs"/>
                        </a:rPr>
                        <a:t>Green</a:t>
                      </a:r>
                    </a:p>
                    <a:p>
                      <a:r>
                        <a:rPr lang="en-US" sz="1800" b="0" i="0" u="none" strike="noStrike" kern="1200" baseline="0" dirty="0">
                          <a:solidFill>
                            <a:schemeClr val="dk1"/>
                          </a:solidFill>
                          <a:latin typeface="+mn-lt"/>
                          <a:ea typeface="+mn-ea"/>
                          <a:cs typeface="+mn-cs"/>
                        </a:rPr>
                        <a:t>Cloud</a:t>
                      </a:r>
                    </a:p>
                    <a:p>
                      <a:r>
                        <a:rPr lang="en-US" sz="1800" b="0" i="0" u="none" strike="noStrike" kern="1200" baseline="0" dirty="0">
                          <a:solidFill>
                            <a:schemeClr val="dk1"/>
                          </a:solidFill>
                          <a:latin typeface="+mn-lt"/>
                          <a:ea typeface="+mn-ea"/>
                          <a:cs typeface="+mn-cs"/>
                        </a:rPr>
                        <a:t>Rack</a:t>
                      </a:r>
                      <a:endParaRPr lang="en-US" dirty="0"/>
                    </a:p>
                  </a:txBody>
                  <a:tcPr/>
                </a:tc>
                <a:tc>
                  <a:txBody>
                    <a:bodyPr/>
                    <a:lstStyle/>
                    <a:p>
                      <a:r>
                        <a:rPr lang="en-US" dirty="0"/>
                        <a:t>0.05</a:t>
                      </a:r>
                    </a:p>
                  </a:txBody>
                  <a:tcPr/>
                </a:tc>
                <a:tc>
                  <a:txBody>
                    <a:bodyPr/>
                    <a:lstStyle/>
                    <a:p>
                      <a:r>
                        <a:rPr lang="en-US" dirty="0"/>
                        <a:t>0.08</a:t>
                      </a:r>
                    </a:p>
                  </a:txBody>
                  <a:tcPr/>
                </a:tc>
                <a:tc>
                  <a:txBody>
                    <a:bodyPr/>
                    <a:lstStyle/>
                    <a:p>
                      <a:r>
                        <a:rPr lang="en-US" dirty="0"/>
                        <a:t>0.05</a:t>
                      </a:r>
                    </a:p>
                  </a:txBody>
                  <a:tcPr/>
                </a:tc>
                <a:tc>
                  <a:txBody>
                    <a:bodyPr/>
                    <a:lstStyle/>
                    <a:p>
                      <a:r>
                        <a:rPr lang="en-US" dirty="0"/>
                        <a:t>0.6</a:t>
                      </a:r>
                    </a:p>
                  </a:txBody>
                  <a:tcPr/>
                </a:tc>
                <a:tc>
                  <a:txBody>
                    <a:bodyPr/>
                    <a:lstStyle/>
                    <a:p>
                      <a:r>
                        <a:rPr lang="en-US" dirty="0"/>
                        <a:t>0.2</a:t>
                      </a:r>
                    </a:p>
                  </a:txBody>
                  <a:tcPr/>
                </a:tc>
                <a:tc>
                  <a:txBody>
                    <a:bodyPr/>
                    <a:lstStyle/>
                    <a:p>
                      <a:r>
                        <a:rPr lang="en-US" dirty="0"/>
                        <a:t>0.98 KW</a:t>
                      </a:r>
                    </a:p>
                  </a:txBody>
                  <a:tcPr/>
                </a:tc>
                <a:extLst>
                  <a:ext uri="{0D108BD9-81ED-4DB2-BD59-A6C34878D82A}">
                    <a16:rowId xmlns:a16="http://schemas.microsoft.com/office/drawing/2014/main" val="10001"/>
                  </a:ext>
                </a:extLst>
              </a:tr>
              <a:tr h="1056640">
                <a:tc>
                  <a:txBody>
                    <a:bodyPr/>
                    <a:lstStyle/>
                    <a:p>
                      <a:r>
                        <a:rPr lang="en-US" sz="1800" b="0" i="0" u="none" strike="noStrike" kern="1200" baseline="0" dirty="0">
                          <a:solidFill>
                            <a:schemeClr val="dk1"/>
                          </a:solidFill>
                          <a:latin typeface="+mn-lt"/>
                          <a:ea typeface="+mn-ea"/>
                          <a:cs typeface="+mn-cs"/>
                        </a:rPr>
                        <a:t>Current</a:t>
                      </a:r>
                    </a:p>
                    <a:p>
                      <a:r>
                        <a:rPr lang="en-US" sz="1800" b="0" i="0" u="none" strike="noStrike" kern="1200" baseline="0" dirty="0">
                          <a:solidFill>
                            <a:schemeClr val="dk1"/>
                          </a:solidFill>
                          <a:latin typeface="+mn-lt"/>
                          <a:ea typeface="+mn-ea"/>
                          <a:cs typeface="+mn-cs"/>
                        </a:rPr>
                        <a:t>Data</a:t>
                      </a:r>
                    </a:p>
                    <a:p>
                      <a:r>
                        <a:rPr lang="en-US" sz="1800" b="0" i="0" u="none" strike="noStrike" kern="1200" baseline="0" dirty="0">
                          <a:solidFill>
                            <a:schemeClr val="dk1"/>
                          </a:solidFill>
                          <a:latin typeface="+mn-lt"/>
                          <a:ea typeface="+mn-ea"/>
                          <a:cs typeface="+mn-cs"/>
                        </a:rPr>
                        <a:t>Centre-</a:t>
                      </a:r>
                    </a:p>
                    <a:p>
                      <a:r>
                        <a:rPr lang="en-US" sz="1800" b="0" i="0" u="none" strike="noStrike" kern="1200" baseline="0" dirty="0">
                          <a:solidFill>
                            <a:schemeClr val="dk1"/>
                          </a:solidFill>
                          <a:latin typeface="+mn-lt"/>
                          <a:ea typeface="+mn-ea"/>
                          <a:cs typeface="+mn-cs"/>
                        </a:rPr>
                        <a:t>Racks</a:t>
                      </a:r>
                      <a:endParaRPr lang="en-US" dirty="0"/>
                    </a:p>
                  </a:txBody>
                  <a:tcPr/>
                </a:tc>
                <a:tc>
                  <a:txBody>
                    <a:bodyPr/>
                    <a:lstStyle/>
                    <a:p>
                      <a:r>
                        <a:rPr lang="en-US" dirty="0"/>
                        <a:t>0.1</a:t>
                      </a:r>
                    </a:p>
                  </a:txBody>
                  <a:tcPr/>
                </a:tc>
                <a:tc>
                  <a:txBody>
                    <a:bodyPr/>
                    <a:lstStyle/>
                    <a:p>
                      <a:r>
                        <a:rPr lang="en-US" dirty="0"/>
                        <a:t>0.5</a:t>
                      </a:r>
                    </a:p>
                  </a:txBody>
                  <a:tcPr/>
                </a:tc>
                <a:tc>
                  <a:txBody>
                    <a:bodyPr/>
                    <a:lstStyle/>
                    <a:p>
                      <a:r>
                        <a:rPr lang="en-US" dirty="0"/>
                        <a:t>0.9</a:t>
                      </a:r>
                    </a:p>
                  </a:txBody>
                  <a:tcPr/>
                </a:tc>
                <a:tc>
                  <a:txBody>
                    <a:bodyPr/>
                    <a:lstStyle/>
                    <a:p>
                      <a:r>
                        <a:rPr lang="en-US" dirty="0"/>
                        <a:t>9.8</a:t>
                      </a:r>
                    </a:p>
                  </a:txBody>
                  <a:tcPr/>
                </a:tc>
                <a:tc>
                  <a:txBody>
                    <a:bodyPr/>
                    <a:lstStyle/>
                    <a:p>
                      <a:r>
                        <a:rPr lang="en-US" dirty="0"/>
                        <a:t>4.5</a:t>
                      </a:r>
                    </a:p>
                  </a:txBody>
                  <a:tcPr/>
                </a:tc>
                <a:tc>
                  <a:txBody>
                    <a:bodyPr/>
                    <a:lstStyle/>
                    <a:p>
                      <a:r>
                        <a:rPr lang="en-US" dirty="0"/>
                        <a:t>15.7 KW</a:t>
                      </a:r>
                    </a:p>
                  </a:txBody>
                  <a:tcPr/>
                </a:tc>
                <a:extLst>
                  <a:ext uri="{0D108BD9-81ED-4DB2-BD59-A6C34878D82A}">
                    <a16:rowId xmlns:a16="http://schemas.microsoft.com/office/drawing/2014/main" val="10002"/>
                  </a:ext>
                </a:extLst>
              </a:tr>
            </a:tbl>
          </a:graphicData>
        </a:graphic>
      </p:graphicFrame>
      <p:sp>
        <p:nvSpPr>
          <p:cNvPr id="40999" name="Slide Number Placeholder 3">
            <a:extLst>
              <a:ext uri="{FF2B5EF4-FFF2-40B4-BE49-F238E27FC236}">
                <a16:creationId xmlns:a16="http://schemas.microsoft.com/office/drawing/2014/main" id="{D8BB08A8-09E4-47E6-92AD-BC37AF0488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CA4A00DE-A86C-4384-9C6E-BD1F929230E7}" type="slidenum">
              <a:rPr lang="en-US" altLang="en-US">
                <a:solidFill>
                  <a:schemeClr val="tx2"/>
                </a:solidFill>
              </a:rPr>
              <a:pPr/>
              <a:t>14</a:t>
            </a:fld>
            <a:endParaRPr lang="en-US" altLang="en-US">
              <a:solidFill>
                <a:schemeClr val="tx2"/>
              </a:solidFil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4">
            <a:extLst>
              <a:ext uri="{FF2B5EF4-FFF2-40B4-BE49-F238E27FC236}">
                <a16:creationId xmlns:a16="http://schemas.microsoft.com/office/drawing/2014/main" id="{1B26F5FE-47AC-482C-A226-26394E9A30F3}"/>
              </a:ext>
            </a:extLst>
          </p:cNvPr>
          <p:cNvSpPr>
            <a:spLocks noGrp="1"/>
          </p:cNvSpPr>
          <p:nvPr>
            <p:ph idx="1"/>
          </p:nvPr>
        </p:nvSpPr>
        <p:spPr/>
        <p:txBody>
          <a:bodyPr/>
          <a:lstStyle/>
          <a:p>
            <a:endParaRPr lang="en-US" altLang="en-US"/>
          </a:p>
        </p:txBody>
      </p:sp>
      <p:sp>
        <p:nvSpPr>
          <p:cNvPr id="41986" name="Title 3">
            <a:extLst>
              <a:ext uri="{FF2B5EF4-FFF2-40B4-BE49-F238E27FC236}">
                <a16:creationId xmlns:a16="http://schemas.microsoft.com/office/drawing/2014/main" id="{9C306AD1-46EB-431C-AB49-1330E7F99023}"/>
              </a:ext>
            </a:extLst>
          </p:cNvPr>
          <p:cNvSpPr>
            <a:spLocks noGrp="1"/>
          </p:cNvSpPr>
          <p:nvPr>
            <p:ph type="title"/>
          </p:nvPr>
        </p:nvSpPr>
        <p:spPr/>
        <p:txBody>
          <a:bodyPr/>
          <a:lstStyle/>
          <a:p>
            <a:pPr algn="l"/>
            <a:r>
              <a:rPr lang="en-US" altLang="en-US" sz="4000"/>
              <a:t>Rack Design</a:t>
            </a:r>
          </a:p>
        </p:txBody>
      </p:sp>
      <p:pic>
        <p:nvPicPr>
          <p:cNvPr id="41987" name="Picture 2">
            <a:extLst>
              <a:ext uri="{FF2B5EF4-FFF2-40B4-BE49-F238E27FC236}">
                <a16:creationId xmlns:a16="http://schemas.microsoft.com/office/drawing/2014/main" id="{D167983E-7E82-4042-83C0-3C8BCB440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Slide Number Placeholder 6">
            <a:extLst>
              <a:ext uri="{FF2B5EF4-FFF2-40B4-BE49-F238E27FC236}">
                <a16:creationId xmlns:a16="http://schemas.microsoft.com/office/drawing/2014/main" id="{CCD01DAE-73F4-4FDA-B2EF-1407586924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72835C7C-F0D2-4379-8158-8E2A76D569C4}" type="slidenum">
              <a:rPr lang="en-US" altLang="en-US">
                <a:solidFill>
                  <a:schemeClr val="tx2"/>
                </a:solidFill>
              </a:rPr>
              <a:pPr/>
              <a:t>15</a:t>
            </a:fld>
            <a:endParaRPr lang="en-US" altLang="en-US">
              <a:solidFill>
                <a:schemeClr val="tx2"/>
              </a:solidFil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ABF534-289E-4DD9-9D85-79C508B42C59}"/>
              </a:ext>
            </a:extLst>
          </p:cNvPr>
          <p:cNvSpPr>
            <a:spLocks noGrp="1"/>
          </p:cNvSpPr>
          <p:nvPr>
            <p:ph idx="1"/>
          </p:nvPr>
        </p:nvSpPr>
        <p:spPr>
          <a:xfrm>
            <a:off x="228600" y="2667000"/>
            <a:ext cx="8686800" cy="4191000"/>
          </a:xfrm>
        </p:spPr>
        <p:style>
          <a:lnRef idx="1">
            <a:schemeClr val="accent4"/>
          </a:lnRef>
          <a:fillRef idx="1002">
            <a:schemeClr val="lt2"/>
          </a:fillRef>
          <a:effectRef idx="1">
            <a:schemeClr val="accent4"/>
          </a:effectRef>
          <a:fontRef idx="minor">
            <a:schemeClr val="dk1"/>
          </a:fontRef>
        </p:style>
        <p:txBody>
          <a:bodyPr rtlCol="0">
            <a:normAutofit fontScale="92500" lnSpcReduction="10000"/>
          </a:bodyPr>
          <a:lstStyle/>
          <a:p>
            <a:pPr marL="274320" indent="-274320" fontAlgn="auto">
              <a:spcAft>
                <a:spcPts val="0"/>
              </a:spcAft>
              <a:defRPr/>
            </a:pPr>
            <a:r>
              <a:rPr lang="en-US" dirty="0"/>
              <a:t>Cell Phone Company</a:t>
            </a:r>
          </a:p>
          <a:p>
            <a:pPr marL="274320" indent="-274320" fontAlgn="auto">
              <a:spcAft>
                <a:spcPts val="0"/>
              </a:spcAft>
              <a:defRPr/>
            </a:pPr>
            <a:r>
              <a:rPr lang="en-US" dirty="0"/>
              <a:t>Concerns : -</a:t>
            </a:r>
          </a:p>
          <a:p>
            <a:pPr marL="759143" lvl="1" indent="-457200" fontAlgn="auto">
              <a:spcAft>
                <a:spcPts val="0"/>
              </a:spcAft>
              <a:buFont typeface="+mj-lt"/>
              <a:buAutoNum type="arabicPeriod"/>
              <a:defRPr/>
            </a:pPr>
            <a:r>
              <a:rPr lang="en-US" dirty="0"/>
              <a:t>Test Environment Resource Availability</a:t>
            </a:r>
          </a:p>
          <a:p>
            <a:pPr marL="759143" lvl="1" indent="-457200" fontAlgn="auto">
              <a:spcAft>
                <a:spcPts val="0"/>
              </a:spcAft>
              <a:buFont typeface="+mj-lt"/>
              <a:buAutoNum type="arabicPeriod"/>
              <a:defRPr/>
            </a:pPr>
            <a:r>
              <a:rPr lang="en-US" dirty="0"/>
              <a:t>No good Scheduling Process</a:t>
            </a:r>
          </a:p>
          <a:p>
            <a:pPr marL="759143" lvl="1" indent="-457200" fontAlgn="auto">
              <a:spcAft>
                <a:spcPts val="0"/>
              </a:spcAft>
              <a:buFont typeface="+mj-lt"/>
              <a:buAutoNum type="arabicPeriod"/>
              <a:defRPr/>
            </a:pPr>
            <a:r>
              <a:rPr lang="en-US" dirty="0"/>
              <a:t>Server Waste</a:t>
            </a:r>
          </a:p>
          <a:p>
            <a:pPr marL="274320" indent="-274320" fontAlgn="auto">
              <a:spcAft>
                <a:spcPts val="0"/>
              </a:spcAft>
              <a:defRPr/>
            </a:pPr>
            <a:r>
              <a:rPr lang="en-US" dirty="0"/>
              <a:t>Private Cloud Designed</a:t>
            </a:r>
          </a:p>
          <a:p>
            <a:pPr marL="274320" indent="-274320" fontAlgn="auto">
              <a:spcAft>
                <a:spcPts val="0"/>
              </a:spcAft>
              <a:defRPr/>
            </a:pPr>
            <a:r>
              <a:rPr lang="en-US" dirty="0"/>
              <a:t>Benefits : -</a:t>
            </a:r>
          </a:p>
          <a:p>
            <a:pPr marL="759143" lvl="1" indent="-457200" fontAlgn="auto">
              <a:spcAft>
                <a:spcPts val="0"/>
              </a:spcAft>
              <a:buFont typeface="+mj-lt"/>
              <a:buAutoNum type="arabicPeriod"/>
              <a:defRPr/>
            </a:pPr>
            <a:r>
              <a:rPr lang="en-US" dirty="0"/>
              <a:t>Reduced time to test servers</a:t>
            </a:r>
          </a:p>
          <a:p>
            <a:pPr marL="759143" lvl="1" indent="-457200" fontAlgn="auto">
              <a:spcAft>
                <a:spcPts val="0"/>
              </a:spcAft>
              <a:buFont typeface="+mj-lt"/>
              <a:buAutoNum type="arabicPeriod"/>
              <a:defRPr/>
            </a:pPr>
            <a:r>
              <a:rPr lang="en-US" dirty="0"/>
              <a:t>Tight Scheduling</a:t>
            </a:r>
          </a:p>
          <a:p>
            <a:pPr marL="759143" lvl="1" indent="-457200" fontAlgn="auto">
              <a:spcAft>
                <a:spcPts val="0"/>
              </a:spcAft>
              <a:buFont typeface="+mj-lt"/>
              <a:buAutoNum type="arabicPeriod"/>
              <a:defRPr/>
            </a:pPr>
            <a:r>
              <a:rPr lang="en-US" dirty="0"/>
              <a:t>Reduced people resources</a:t>
            </a:r>
          </a:p>
          <a:p>
            <a:pPr marL="759143" lvl="1" indent="-457200" fontAlgn="auto">
              <a:spcAft>
                <a:spcPts val="0"/>
              </a:spcAft>
              <a:buFont typeface="+mj-lt"/>
              <a:buAutoNum type="arabicPeriod"/>
              <a:defRPr/>
            </a:pPr>
            <a:r>
              <a:rPr lang="en-US" b="1" dirty="0"/>
              <a:t>“Eliminates Cloud Security”</a:t>
            </a:r>
          </a:p>
          <a:p>
            <a:pPr marL="759143" lvl="1" indent="-457200" fontAlgn="auto">
              <a:spcAft>
                <a:spcPts val="0"/>
              </a:spcAft>
              <a:buFont typeface="+mj-lt"/>
              <a:buAutoNum type="arabicPeriod"/>
              <a:defRPr/>
            </a:pPr>
            <a:r>
              <a:rPr lang="en-US" dirty="0"/>
              <a:t>Reduced test server waste </a:t>
            </a:r>
          </a:p>
        </p:txBody>
      </p:sp>
      <p:sp>
        <p:nvSpPr>
          <p:cNvPr id="43012" name="Title 2">
            <a:extLst>
              <a:ext uri="{FF2B5EF4-FFF2-40B4-BE49-F238E27FC236}">
                <a16:creationId xmlns:a16="http://schemas.microsoft.com/office/drawing/2014/main" id="{178B2A42-D5EA-4D31-858F-0829D00E4D03}"/>
              </a:ext>
            </a:extLst>
          </p:cNvPr>
          <p:cNvSpPr>
            <a:spLocks noGrp="1"/>
          </p:cNvSpPr>
          <p:nvPr>
            <p:ph type="title"/>
          </p:nvPr>
        </p:nvSpPr>
        <p:spPr/>
        <p:txBody>
          <a:bodyPr/>
          <a:lstStyle/>
          <a:p>
            <a:pPr algn="l"/>
            <a:r>
              <a:rPr lang="en-US" altLang="en-US" sz="4000"/>
              <a:t>Case Study in South Africa</a:t>
            </a:r>
          </a:p>
        </p:txBody>
      </p:sp>
      <p:sp>
        <p:nvSpPr>
          <p:cNvPr id="43013" name="Slide Number Placeholder 6">
            <a:extLst>
              <a:ext uri="{FF2B5EF4-FFF2-40B4-BE49-F238E27FC236}">
                <a16:creationId xmlns:a16="http://schemas.microsoft.com/office/drawing/2014/main" id="{1A00B996-8D11-4554-9ADB-A1577DD6D7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600C8239-7AC7-4BA2-922B-8F75A8C6B332}" type="slidenum">
              <a:rPr lang="en-US" altLang="en-US">
                <a:solidFill>
                  <a:schemeClr val="tx2"/>
                </a:solidFill>
              </a:rPr>
              <a:pPr/>
              <a:t>16</a:t>
            </a:fld>
            <a:endParaRPr lang="en-US" altLang="en-US">
              <a:solidFill>
                <a:schemeClr val="tx2"/>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5ABD33-0100-4622-9F65-D9BB5D5D72F4}"/>
              </a:ext>
            </a:extLst>
          </p:cNvPr>
          <p:cNvSpPr>
            <a:spLocks noGrp="1"/>
          </p:cNvSpPr>
          <p:nvPr>
            <p:ph idx="1"/>
          </p:nvPr>
        </p:nvSpPr>
        <p:spPr>
          <a:xfrm>
            <a:off x="228600" y="2743200"/>
            <a:ext cx="8686800" cy="4114800"/>
          </a:xfrm>
        </p:spPr>
        <p:style>
          <a:lnRef idx="1">
            <a:schemeClr val="accent4"/>
          </a:lnRef>
          <a:fillRef idx="1002">
            <a:schemeClr val="lt2"/>
          </a:fillRef>
          <a:effectRef idx="1">
            <a:schemeClr val="accent4"/>
          </a:effectRef>
          <a:fontRef idx="minor">
            <a:schemeClr val="dk1"/>
          </a:fontRef>
        </p:style>
        <p:txBody>
          <a:bodyPr rtlCol="0">
            <a:noAutofit/>
          </a:bodyPr>
          <a:lstStyle/>
          <a:p>
            <a:pPr marL="274320" indent="-274320" fontAlgn="auto">
              <a:spcAft>
                <a:spcPts val="0"/>
              </a:spcAft>
              <a:defRPr/>
            </a:pPr>
            <a:r>
              <a:rPr lang="en-US" dirty="0"/>
              <a:t>During 2010, the cell phone company’s South Africa IT landscape continued to increase in size and complexity, here is analysis of benefits to a cell phone company.</a:t>
            </a:r>
          </a:p>
          <a:p>
            <a:pPr marL="274320" indent="-274320" fontAlgn="auto">
              <a:spcAft>
                <a:spcPts val="0"/>
              </a:spcAft>
              <a:defRPr/>
            </a:pPr>
            <a:r>
              <a:rPr lang="en-US" dirty="0"/>
              <a:t>1100+ Server Instances </a:t>
            </a:r>
          </a:p>
          <a:p>
            <a:pPr marL="274320" indent="-274320" fontAlgn="auto">
              <a:spcAft>
                <a:spcPts val="0"/>
              </a:spcAft>
              <a:defRPr/>
            </a:pPr>
            <a:r>
              <a:rPr lang="en-US" dirty="0"/>
              <a:t>40% - 60% - estimated spend on maintaining current IT infrastructures versus adding new capabilities</a:t>
            </a:r>
          </a:p>
          <a:p>
            <a:pPr marL="274320" indent="-274320" fontAlgn="auto">
              <a:spcAft>
                <a:spcPts val="0"/>
              </a:spcAft>
              <a:defRPr/>
            </a:pPr>
            <a:r>
              <a:rPr lang="en-US" dirty="0"/>
              <a:t> 87.03% </a:t>
            </a:r>
            <a:r>
              <a:rPr lang="en-US" dirty="0" err="1"/>
              <a:t>avg</a:t>
            </a:r>
            <a:r>
              <a:rPr lang="en-US" dirty="0"/>
              <a:t> .idle – The company has an average of 12.97% CPU usage across platforms – test is lower</a:t>
            </a:r>
          </a:p>
        </p:txBody>
      </p:sp>
      <p:sp>
        <p:nvSpPr>
          <p:cNvPr id="45060" name="Title 2">
            <a:extLst>
              <a:ext uri="{FF2B5EF4-FFF2-40B4-BE49-F238E27FC236}">
                <a16:creationId xmlns:a16="http://schemas.microsoft.com/office/drawing/2014/main" id="{73BAD684-0392-44B1-A79C-F33D3F688CC9}"/>
              </a:ext>
            </a:extLst>
          </p:cNvPr>
          <p:cNvSpPr>
            <a:spLocks noGrp="1"/>
          </p:cNvSpPr>
          <p:nvPr>
            <p:ph type="title"/>
          </p:nvPr>
        </p:nvSpPr>
        <p:spPr/>
        <p:txBody>
          <a:bodyPr/>
          <a:lstStyle/>
          <a:p>
            <a:pPr algn="l"/>
            <a:r>
              <a:rPr lang="en-US" altLang="en-US" sz="4000"/>
              <a:t>Case Study in South Africa</a:t>
            </a:r>
          </a:p>
        </p:txBody>
      </p:sp>
      <p:sp>
        <p:nvSpPr>
          <p:cNvPr id="45061" name="Slide Number Placeholder 6">
            <a:extLst>
              <a:ext uri="{FF2B5EF4-FFF2-40B4-BE49-F238E27FC236}">
                <a16:creationId xmlns:a16="http://schemas.microsoft.com/office/drawing/2014/main" id="{A963AB3A-8E6E-409B-84BA-2416374549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50DAF948-6DE1-46B7-A290-470FF761BFC1}" type="slidenum">
              <a:rPr lang="en-US" altLang="en-US">
                <a:solidFill>
                  <a:schemeClr val="tx2"/>
                </a:solidFill>
              </a:rPr>
              <a:pPr/>
              <a:t>17</a:t>
            </a:fld>
            <a:endParaRPr lang="en-US" altLang="en-US">
              <a:solidFill>
                <a:schemeClr val="tx2"/>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E9E1EE-0BBB-4CE0-9760-BF62CA1BB3C3}"/>
              </a:ext>
            </a:extLst>
          </p:cNvPr>
          <p:cNvSpPr>
            <a:spLocks noGrp="1"/>
          </p:cNvSpPr>
          <p:nvPr>
            <p:ph idx="1"/>
          </p:nvPr>
        </p:nvSpPr>
        <p:spPr>
          <a:xfrm>
            <a:off x="228600" y="2667000"/>
            <a:ext cx="8686800" cy="41910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dirty="0"/>
              <a:t>Bank in Johannesburg</a:t>
            </a:r>
          </a:p>
          <a:p>
            <a:pPr marL="274320" indent="-274320" fontAlgn="auto">
              <a:spcAft>
                <a:spcPts val="0"/>
              </a:spcAft>
              <a:defRPr/>
            </a:pPr>
            <a:r>
              <a:rPr lang="en-US" dirty="0"/>
              <a:t>Benefits : -</a:t>
            </a:r>
          </a:p>
          <a:p>
            <a:pPr marL="759143" lvl="1" indent="-457200" fontAlgn="auto">
              <a:spcAft>
                <a:spcPts val="0"/>
              </a:spcAft>
              <a:buFont typeface="+mj-lt"/>
              <a:buAutoNum type="arabicPeriod"/>
              <a:defRPr/>
            </a:pPr>
            <a:r>
              <a:rPr lang="en-US" dirty="0"/>
              <a:t>Speed: Test system setup that previously took two weeks now takes two hours.</a:t>
            </a:r>
          </a:p>
          <a:p>
            <a:pPr marL="759143" lvl="1" indent="-457200" fontAlgn="auto">
              <a:spcAft>
                <a:spcPts val="0"/>
              </a:spcAft>
              <a:buFont typeface="+mj-lt"/>
              <a:buAutoNum type="arabicPeriod"/>
              <a:defRPr/>
            </a:pPr>
            <a:r>
              <a:rPr lang="en-US" dirty="0"/>
              <a:t>Energy Savings: The bank reported a reduction of virtual servers by half, reducing power and cooling in half.</a:t>
            </a:r>
          </a:p>
          <a:p>
            <a:pPr marL="274320" indent="-274320" fontAlgn="auto">
              <a:spcAft>
                <a:spcPts val="0"/>
              </a:spcAft>
              <a:defRPr/>
            </a:pPr>
            <a:r>
              <a:rPr lang="en-US" dirty="0"/>
              <a:t>Conclusions : - </a:t>
            </a:r>
          </a:p>
          <a:p>
            <a:pPr marL="759143" lvl="1" indent="-457200" fontAlgn="auto">
              <a:spcAft>
                <a:spcPts val="0"/>
              </a:spcAft>
              <a:buFont typeface="+mj-lt"/>
              <a:buAutoNum type="arabicPeriod"/>
              <a:defRPr/>
            </a:pPr>
            <a:r>
              <a:rPr lang="en-US" dirty="0"/>
              <a:t>Incentive for IT h/w and s/w makers</a:t>
            </a:r>
          </a:p>
          <a:p>
            <a:pPr marL="759143" lvl="1" indent="-457200" fontAlgn="auto">
              <a:spcAft>
                <a:spcPts val="0"/>
              </a:spcAft>
              <a:buFont typeface="+mj-lt"/>
              <a:buAutoNum type="arabicPeriod"/>
              <a:defRPr/>
            </a:pPr>
            <a:r>
              <a:rPr lang="en-US" dirty="0"/>
              <a:t>To have better measurement facilities</a:t>
            </a:r>
          </a:p>
          <a:p>
            <a:pPr marL="274320" indent="-274320" fontAlgn="auto">
              <a:spcAft>
                <a:spcPts val="0"/>
              </a:spcAft>
              <a:defRPr/>
            </a:pPr>
            <a:endParaRPr lang="en-US" dirty="0"/>
          </a:p>
        </p:txBody>
      </p:sp>
      <p:sp>
        <p:nvSpPr>
          <p:cNvPr id="47108" name="Title 2">
            <a:extLst>
              <a:ext uri="{FF2B5EF4-FFF2-40B4-BE49-F238E27FC236}">
                <a16:creationId xmlns:a16="http://schemas.microsoft.com/office/drawing/2014/main" id="{2EA87B85-91D1-4BBB-9338-109EC7C30A3A}"/>
              </a:ext>
            </a:extLst>
          </p:cNvPr>
          <p:cNvSpPr>
            <a:spLocks noGrp="1"/>
          </p:cNvSpPr>
          <p:nvPr>
            <p:ph type="title"/>
          </p:nvPr>
        </p:nvSpPr>
        <p:spPr/>
        <p:txBody>
          <a:bodyPr/>
          <a:lstStyle/>
          <a:p>
            <a:pPr algn="l"/>
            <a:r>
              <a:rPr lang="en-US" altLang="en-US"/>
              <a:t>Case Study in South Africa</a:t>
            </a:r>
          </a:p>
        </p:txBody>
      </p:sp>
      <p:sp>
        <p:nvSpPr>
          <p:cNvPr id="47109" name="Slide Number Placeholder 6">
            <a:extLst>
              <a:ext uri="{FF2B5EF4-FFF2-40B4-BE49-F238E27FC236}">
                <a16:creationId xmlns:a16="http://schemas.microsoft.com/office/drawing/2014/main" id="{32B6B16F-777E-4C8E-8AFD-A77E690EC2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DFC1DF09-4E33-470E-99E9-4ED562C23F8C}" type="slidenum">
              <a:rPr lang="en-US" altLang="en-US">
                <a:solidFill>
                  <a:schemeClr val="tx2"/>
                </a:solidFill>
              </a:rPr>
              <a:pPr/>
              <a:t>18</a:t>
            </a:fld>
            <a:endParaRPr lang="en-US" altLang="en-US">
              <a:solidFill>
                <a:schemeClr val="tx2"/>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E14E99-0441-45F7-92D5-938DED406165}"/>
              </a:ext>
            </a:extLst>
          </p:cNvPr>
          <p:cNvSpPr>
            <a:spLocks noGrp="1"/>
          </p:cNvSpPr>
          <p:nvPr>
            <p:ph idx="1"/>
          </p:nvPr>
        </p:nvSpPr>
        <p:spPr>
          <a:xfrm>
            <a:off x="228600" y="2667000"/>
            <a:ext cx="8686800" cy="4191000"/>
          </a:xfrm>
        </p:spPr>
        <p:style>
          <a:lnRef idx="1">
            <a:schemeClr val="accent4"/>
          </a:lnRef>
          <a:fillRef idx="1002">
            <a:schemeClr val="lt2"/>
          </a:fillRef>
          <a:effectRef idx="1">
            <a:schemeClr val="accent4"/>
          </a:effectRef>
          <a:fontRef idx="minor">
            <a:schemeClr val="dk1"/>
          </a:fontRef>
        </p:style>
        <p:txBody>
          <a:bodyPr rtlCol="0">
            <a:normAutofit fontScale="92500"/>
          </a:bodyPr>
          <a:lstStyle/>
          <a:p>
            <a:pPr marL="274320" indent="-274320" fontAlgn="auto">
              <a:spcAft>
                <a:spcPts val="0"/>
              </a:spcAft>
              <a:defRPr/>
            </a:pPr>
            <a:r>
              <a:rPr lang="en-US" dirty="0"/>
              <a:t>Green ICT Standardization in India : - GISFI</a:t>
            </a:r>
          </a:p>
          <a:p>
            <a:pPr marL="274320" indent="-274320" fontAlgn="auto">
              <a:spcAft>
                <a:spcPts val="0"/>
              </a:spcAft>
              <a:defRPr/>
            </a:pPr>
            <a:r>
              <a:rPr lang="en-US" dirty="0"/>
              <a:t>Started in 2010</a:t>
            </a:r>
          </a:p>
          <a:p>
            <a:pPr marL="274320" indent="-274320" fontAlgn="auto">
              <a:spcAft>
                <a:spcPts val="0"/>
              </a:spcAft>
              <a:defRPr/>
            </a:pPr>
            <a:r>
              <a:rPr lang="en-US" dirty="0"/>
              <a:t>Background info</a:t>
            </a:r>
          </a:p>
          <a:p>
            <a:pPr marL="759143" lvl="1" indent="-457200" fontAlgn="auto">
              <a:spcAft>
                <a:spcPts val="0"/>
              </a:spcAft>
              <a:buFont typeface="+mj-lt"/>
              <a:buAutoNum type="arabicPeriod"/>
              <a:defRPr/>
            </a:pPr>
            <a:r>
              <a:rPr lang="en-US" dirty="0"/>
              <a:t>High GHG emission</a:t>
            </a:r>
          </a:p>
          <a:p>
            <a:pPr marL="759143" lvl="1" indent="-457200" fontAlgn="auto">
              <a:spcAft>
                <a:spcPts val="0"/>
              </a:spcAft>
              <a:buFont typeface="+mj-lt"/>
              <a:buAutoNum type="arabicPeriod"/>
              <a:defRPr/>
            </a:pPr>
            <a:r>
              <a:rPr lang="en-US" dirty="0"/>
              <a:t>Fastest mobile subscriber growth rate</a:t>
            </a:r>
          </a:p>
          <a:p>
            <a:pPr marL="759143" lvl="1" indent="-457200" fontAlgn="auto">
              <a:spcAft>
                <a:spcPts val="0"/>
              </a:spcAft>
              <a:buFont typeface="+mj-lt"/>
              <a:buAutoNum type="arabicPeriod"/>
              <a:defRPr/>
            </a:pPr>
            <a:r>
              <a:rPr lang="en-US" dirty="0"/>
              <a:t>Erratic power supply</a:t>
            </a:r>
          </a:p>
          <a:p>
            <a:pPr marL="759143" lvl="1" indent="-457200" fontAlgn="auto">
              <a:spcAft>
                <a:spcPts val="0"/>
              </a:spcAft>
              <a:buFont typeface="+mj-lt"/>
              <a:buAutoNum type="arabicPeriod"/>
              <a:defRPr/>
            </a:pPr>
            <a:r>
              <a:rPr lang="en-US" dirty="0"/>
              <a:t>No network optimization</a:t>
            </a:r>
          </a:p>
          <a:p>
            <a:pPr marL="274320" indent="-274320" fontAlgn="auto">
              <a:spcAft>
                <a:spcPts val="0"/>
              </a:spcAft>
              <a:defRPr/>
            </a:pPr>
            <a:r>
              <a:rPr lang="en-US" dirty="0"/>
              <a:t>Solutions : - </a:t>
            </a:r>
          </a:p>
          <a:p>
            <a:pPr marL="759143" lvl="1" indent="-457200" fontAlgn="auto">
              <a:spcAft>
                <a:spcPts val="0"/>
              </a:spcAft>
              <a:buFont typeface="+mj-lt"/>
              <a:buAutoNum type="arabicPeriod"/>
              <a:defRPr/>
            </a:pPr>
            <a:r>
              <a:rPr lang="en-US" dirty="0"/>
              <a:t>To reduce carbon intensity by 20-25 % using fuel efficiency standards</a:t>
            </a:r>
          </a:p>
          <a:p>
            <a:pPr marL="759143" lvl="1" indent="-457200" fontAlgn="auto">
              <a:spcAft>
                <a:spcPts val="0"/>
              </a:spcAft>
              <a:buFont typeface="+mj-lt"/>
              <a:buAutoNum type="arabicPeriod"/>
              <a:defRPr/>
            </a:pPr>
            <a:r>
              <a:rPr lang="en-US" dirty="0"/>
              <a:t>Network deployment by developing energy efficient base stations</a:t>
            </a:r>
          </a:p>
          <a:p>
            <a:pPr marL="759143" lvl="1" indent="-457200" fontAlgn="auto">
              <a:spcAft>
                <a:spcPts val="0"/>
              </a:spcAft>
              <a:buFont typeface="+mj-lt"/>
              <a:buAutoNum type="arabicPeriod"/>
              <a:defRPr/>
            </a:pPr>
            <a:endParaRPr lang="en-US" dirty="0"/>
          </a:p>
        </p:txBody>
      </p:sp>
      <p:sp>
        <p:nvSpPr>
          <p:cNvPr id="49156" name="Title 2">
            <a:extLst>
              <a:ext uri="{FF2B5EF4-FFF2-40B4-BE49-F238E27FC236}">
                <a16:creationId xmlns:a16="http://schemas.microsoft.com/office/drawing/2014/main" id="{65F57417-4E1D-4D3B-ADFE-BE06B2C6A096}"/>
              </a:ext>
            </a:extLst>
          </p:cNvPr>
          <p:cNvSpPr>
            <a:spLocks noGrp="1"/>
          </p:cNvSpPr>
          <p:nvPr>
            <p:ph type="title"/>
          </p:nvPr>
        </p:nvSpPr>
        <p:spPr/>
        <p:txBody>
          <a:bodyPr/>
          <a:lstStyle/>
          <a:p>
            <a:pPr algn="l"/>
            <a:r>
              <a:rPr lang="en-US" altLang="en-US" sz="4000"/>
              <a:t>Indian Scenario</a:t>
            </a:r>
          </a:p>
        </p:txBody>
      </p:sp>
      <p:sp>
        <p:nvSpPr>
          <p:cNvPr id="49157" name="Slide Number Placeholder 6">
            <a:extLst>
              <a:ext uri="{FF2B5EF4-FFF2-40B4-BE49-F238E27FC236}">
                <a16:creationId xmlns:a16="http://schemas.microsoft.com/office/drawing/2014/main" id="{05B8744B-0B6E-4ED5-93C4-10EBF8D64E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47570603-7D29-464E-BAE0-5CC5FDEABD67}" type="slidenum">
              <a:rPr lang="en-US" altLang="en-US">
                <a:solidFill>
                  <a:schemeClr val="tx2"/>
                </a:solidFill>
              </a:rPr>
              <a:pPr/>
              <a:t>19</a:t>
            </a:fld>
            <a:endParaRPr lang="en-US" altLang="en-US">
              <a:solidFill>
                <a:schemeClr val="tx2"/>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A10861-1B62-4F01-A75A-8A9189E442E9}"/>
              </a:ext>
            </a:extLst>
          </p:cNvPr>
          <p:cNvSpPr>
            <a:spLocks noGrp="1"/>
          </p:cNvSpPr>
          <p:nvPr>
            <p:ph idx="1"/>
          </p:nvPr>
        </p:nvSpPr>
        <p:spPr>
          <a:xfrm>
            <a:off x="214282" y="2643182"/>
            <a:ext cx="8715436" cy="4214818"/>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000" dirty="0">
                <a:solidFill>
                  <a:schemeClr val="tx1"/>
                </a:solidFill>
              </a:rPr>
              <a:t>Basics of Green &amp; Cloud Computing</a:t>
            </a:r>
          </a:p>
          <a:p>
            <a:pPr marL="274320" indent="-274320" fontAlgn="auto">
              <a:spcAft>
                <a:spcPts val="0"/>
              </a:spcAft>
              <a:defRPr/>
            </a:pPr>
            <a:r>
              <a:rPr lang="en-US" sz="2000" dirty="0">
                <a:solidFill>
                  <a:schemeClr val="tx1"/>
                </a:solidFill>
              </a:rPr>
              <a:t>Green Cloud Computing-A Data Center Perspective</a:t>
            </a:r>
          </a:p>
          <a:p>
            <a:pPr marL="274320" indent="-274320" fontAlgn="auto">
              <a:spcAft>
                <a:spcPts val="0"/>
              </a:spcAft>
              <a:defRPr/>
            </a:pPr>
            <a:r>
              <a:rPr lang="en-US" sz="2000" dirty="0">
                <a:solidFill>
                  <a:schemeClr val="tx1"/>
                </a:solidFill>
              </a:rPr>
              <a:t>Green Cloud Computing in Developing Regions</a:t>
            </a:r>
          </a:p>
          <a:p>
            <a:pPr marL="274320" indent="-274320" fontAlgn="auto">
              <a:spcAft>
                <a:spcPts val="0"/>
              </a:spcAft>
              <a:defRPr/>
            </a:pPr>
            <a:r>
              <a:rPr lang="en-US" sz="2000" dirty="0">
                <a:solidFill>
                  <a:schemeClr val="tx1"/>
                </a:solidFill>
              </a:rPr>
              <a:t>Balancing Energy in Data Centers</a:t>
            </a:r>
          </a:p>
          <a:p>
            <a:pPr marL="274320" indent="-274320" fontAlgn="auto">
              <a:spcAft>
                <a:spcPts val="0"/>
              </a:spcAft>
              <a:defRPr/>
            </a:pPr>
            <a:r>
              <a:rPr lang="en-US" sz="2000" dirty="0">
                <a:solidFill>
                  <a:schemeClr val="tx1"/>
                </a:solidFill>
              </a:rPr>
              <a:t>Energy Aware Data Center Management</a:t>
            </a:r>
          </a:p>
          <a:p>
            <a:pPr marL="274320" indent="-274320" fontAlgn="auto">
              <a:spcAft>
                <a:spcPts val="0"/>
              </a:spcAft>
              <a:defRPr/>
            </a:pPr>
            <a:r>
              <a:rPr lang="en-US" sz="2000" dirty="0">
                <a:solidFill>
                  <a:schemeClr val="tx1"/>
                </a:solidFill>
              </a:rPr>
              <a:t>Power Usage Effectiveness</a:t>
            </a:r>
          </a:p>
          <a:p>
            <a:pPr marL="274320" indent="-274320" fontAlgn="auto">
              <a:spcAft>
                <a:spcPts val="0"/>
              </a:spcAft>
              <a:defRPr/>
            </a:pPr>
            <a:r>
              <a:rPr lang="en-US" sz="2000" dirty="0">
                <a:solidFill>
                  <a:schemeClr val="tx1"/>
                </a:solidFill>
              </a:rPr>
              <a:t> Case Studies :- Senegal &amp; South Africa </a:t>
            </a:r>
          </a:p>
          <a:p>
            <a:pPr marL="274320" indent="-274320" fontAlgn="auto">
              <a:spcAft>
                <a:spcPts val="0"/>
              </a:spcAft>
              <a:defRPr/>
            </a:pPr>
            <a:r>
              <a:rPr lang="en-US" sz="2000" dirty="0">
                <a:solidFill>
                  <a:schemeClr val="tx1"/>
                </a:solidFill>
              </a:rPr>
              <a:t>Indian Scenario</a:t>
            </a:r>
          </a:p>
          <a:p>
            <a:pPr marL="274320" indent="-274320" fontAlgn="auto">
              <a:spcAft>
                <a:spcPts val="0"/>
              </a:spcAft>
              <a:defRPr/>
            </a:pPr>
            <a:r>
              <a:rPr lang="en-US" sz="2000" dirty="0">
                <a:solidFill>
                  <a:schemeClr val="tx1"/>
                </a:solidFill>
              </a:rPr>
              <a:t>Go Green</a:t>
            </a:r>
          </a:p>
          <a:p>
            <a:pPr marL="274320" indent="-274320" fontAlgn="auto">
              <a:spcAft>
                <a:spcPts val="0"/>
              </a:spcAft>
              <a:defRPr/>
            </a:pPr>
            <a:r>
              <a:rPr lang="en-US" sz="2000" dirty="0">
                <a:solidFill>
                  <a:schemeClr val="tx1"/>
                </a:solidFill>
              </a:rPr>
              <a:t>References</a:t>
            </a:r>
          </a:p>
        </p:txBody>
      </p:sp>
      <p:sp>
        <p:nvSpPr>
          <p:cNvPr id="17412" name="Title 2">
            <a:extLst>
              <a:ext uri="{FF2B5EF4-FFF2-40B4-BE49-F238E27FC236}">
                <a16:creationId xmlns:a16="http://schemas.microsoft.com/office/drawing/2014/main" id="{0280B1A4-3FB0-4490-BCF4-B8BCAA1F1AFC}"/>
              </a:ext>
            </a:extLst>
          </p:cNvPr>
          <p:cNvSpPr>
            <a:spLocks noGrp="1"/>
          </p:cNvSpPr>
          <p:nvPr>
            <p:ph type="title"/>
          </p:nvPr>
        </p:nvSpPr>
        <p:spPr/>
        <p:txBody>
          <a:bodyPr/>
          <a:lstStyle/>
          <a:p>
            <a:pPr algn="l"/>
            <a:r>
              <a:rPr lang="en-US" altLang="en-US"/>
              <a:t>E-Journey</a:t>
            </a:r>
          </a:p>
        </p:txBody>
      </p:sp>
      <p:sp>
        <p:nvSpPr>
          <p:cNvPr id="17413" name="Slide Number Placeholder 6">
            <a:extLst>
              <a:ext uri="{FF2B5EF4-FFF2-40B4-BE49-F238E27FC236}">
                <a16:creationId xmlns:a16="http://schemas.microsoft.com/office/drawing/2014/main" id="{05571F05-5725-4981-A217-483F878D30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F0D278C9-C8E7-4807-9CBB-315102624C87}" type="slidenum">
              <a:rPr lang="en-US" altLang="en-US">
                <a:solidFill>
                  <a:schemeClr val="tx2"/>
                </a:solidFill>
              </a:rPr>
              <a:pPr/>
              <a:t>2</a:t>
            </a:fld>
            <a:endParaRPr lang="en-US" altLang="en-US">
              <a:solidFill>
                <a:schemeClr val="tx2"/>
              </a:solidFil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962E7B-DC22-4141-B3C6-8E5652635B15}"/>
              </a:ext>
            </a:extLst>
          </p:cNvPr>
          <p:cNvSpPr>
            <a:spLocks noGrp="1"/>
          </p:cNvSpPr>
          <p:nvPr>
            <p:ph idx="1"/>
          </p:nvPr>
        </p:nvSpPr>
        <p:spPr>
          <a:xfrm>
            <a:off x="228600" y="2667000"/>
            <a:ext cx="8686800" cy="4191000"/>
          </a:xfrm>
        </p:spPr>
        <p:style>
          <a:lnRef idx="1">
            <a:schemeClr val="accent4"/>
          </a:lnRef>
          <a:fillRef idx="1002">
            <a:schemeClr val="lt2"/>
          </a:fillRef>
          <a:effectRef idx="1">
            <a:schemeClr val="accent4"/>
          </a:effectRef>
          <a:fontRef idx="minor">
            <a:schemeClr val="dk1"/>
          </a:fontRef>
        </p:style>
        <p:txBody>
          <a:bodyPr rtlCol="0">
            <a:normAutofit/>
          </a:bodyPr>
          <a:lstStyle/>
          <a:p>
            <a:pPr lvl="1" indent="-274320" fontAlgn="auto">
              <a:spcAft>
                <a:spcPts val="0"/>
              </a:spcAft>
              <a:defRPr/>
            </a:pPr>
            <a:r>
              <a:rPr lang="en-US" sz="2400" dirty="0"/>
              <a:t>Data Centers:</a:t>
            </a:r>
          </a:p>
          <a:p>
            <a:pPr marL="301943" lvl="1" indent="0" fontAlgn="auto">
              <a:spcAft>
                <a:spcPts val="0"/>
              </a:spcAft>
              <a:buFont typeface="Symbol" panose="05050102010706020507" pitchFamily="18" charset="2"/>
              <a:buNone/>
              <a:defRPr/>
            </a:pPr>
            <a:endParaRPr lang="en-US" sz="2400" dirty="0"/>
          </a:p>
          <a:p>
            <a:pPr marL="274320" indent="-274320" fontAlgn="auto">
              <a:spcAft>
                <a:spcPts val="0"/>
              </a:spcAft>
              <a:defRPr/>
            </a:pPr>
            <a:r>
              <a:rPr lang="en-US" dirty="0"/>
              <a:t>As of 2007, 14% of all ICT emission is caused by Data Centers</a:t>
            </a:r>
            <a:endParaRPr lang="en-US" sz="4800" dirty="0"/>
          </a:p>
          <a:p>
            <a:pPr marL="274320" indent="-274320" fontAlgn="auto">
              <a:spcAft>
                <a:spcPts val="0"/>
              </a:spcAft>
              <a:defRPr/>
            </a:pPr>
            <a:r>
              <a:rPr lang="en-US" dirty="0"/>
              <a:t>Roughly 50% of the emission due to data centers is due to power system losses and cooling loads</a:t>
            </a:r>
          </a:p>
          <a:p>
            <a:pPr marL="274320" indent="-274320" fontAlgn="auto">
              <a:spcAft>
                <a:spcPts val="0"/>
              </a:spcAft>
              <a:defRPr/>
            </a:pPr>
            <a:r>
              <a:rPr lang="en-US" dirty="0"/>
              <a:t>Rapid Growth in use of IPTV, VOIP, enterprise IT</a:t>
            </a:r>
          </a:p>
          <a:p>
            <a:pPr marL="274320" indent="-274320" fontAlgn="auto">
              <a:spcAft>
                <a:spcPts val="0"/>
              </a:spcAft>
              <a:defRPr/>
            </a:pPr>
            <a:r>
              <a:rPr lang="en-US" dirty="0"/>
              <a:t>Use of both Corporate and Internet Data Centers.</a:t>
            </a:r>
          </a:p>
          <a:p>
            <a:pPr marL="274320" indent="-274320" fontAlgn="auto">
              <a:spcAft>
                <a:spcPts val="0"/>
              </a:spcAft>
              <a:defRPr/>
            </a:pPr>
            <a:endParaRPr lang="en-US" dirty="0"/>
          </a:p>
        </p:txBody>
      </p:sp>
      <p:sp>
        <p:nvSpPr>
          <p:cNvPr id="50180" name="Title 2">
            <a:extLst>
              <a:ext uri="{FF2B5EF4-FFF2-40B4-BE49-F238E27FC236}">
                <a16:creationId xmlns:a16="http://schemas.microsoft.com/office/drawing/2014/main" id="{2566D64E-610D-45A0-B081-AECB2410E2A2}"/>
              </a:ext>
            </a:extLst>
          </p:cNvPr>
          <p:cNvSpPr>
            <a:spLocks noGrp="1"/>
          </p:cNvSpPr>
          <p:nvPr>
            <p:ph type="title"/>
          </p:nvPr>
        </p:nvSpPr>
        <p:spPr/>
        <p:txBody>
          <a:bodyPr/>
          <a:lstStyle/>
          <a:p>
            <a:pPr algn="l"/>
            <a:r>
              <a:rPr lang="en-US" altLang="en-US" sz="4000"/>
              <a:t>Indian Scenario</a:t>
            </a:r>
          </a:p>
        </p:txBody>
      </p:sp>
      <p:sp>
        <p:nvSpPr>
          <p:cNvPr id="50181" name="Slide Number Placeholder 6">
            <a:extLst>
              <a:ext uri="{FF2B5EF4-FFF2-40B4-BE49-F238E27FC236}">
                <a16:creationId xmlns:a16="http://schemas.microsoft.com/office/drawing/2014/main" id="{5BAB9624-F75E-431D-BC02-1264EAB4AE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FAF723F9-0041-48CF-A7BF-8AC66B5CC9E5}" type="slidenum">
              <a:rPr lang="en-US" altLang="en-US">
                <a:solidFill>
                  <a:schemeClr val="tx2"/>
                </a:solidFill>
              </a:rPr>
              <a:pPr/>
              <a:t>20</a:t>
            </a:fld>
            <a:endParaRPr lang="en-US" altLang="en-US">
              <a:solidFill>
                <a:schemeClr val="tx2"/>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0DA42-F493-4B6E-BD75-12FFCD0680D2}"/>
              </a:ext>
            </a:extLst>
          </p:cNvPr>
          <p:cNvSpPr>
            <a:spLocks noGrp="1"/>
          </p:cNvSpPr>
          <p:nvPr>
            <p:ph idx="1"/>
          </p:nvPr>
        </p:nvSpPr>
        <p:spPr>
          <a:xfrm>
            <a:off x="152400" y="2667000"/>
            <a:ext cx="8839200" cy="41910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800" dirty="0"/>
              <a:t>Examples mentioned will help in harnessing energy</a:t>
            </a:r>
          </a:p>
          <a:p>
            <a:pPr marL="274320" indent="-274320" fontAlgn="auto">
              <a:spcAft>
                <a:spcPts val="0"/>
              </a:spcAft>
              <a:defRPr/>
            </a:pPr>
            <a:endParaRPr lang="en-US" sz="2800" dirty="0"/>
          </a:p>
          <a:p>
            <a:pPr marL="274320" indent="-274320" fontAlgn="auto">
              <a:spcAft>
                <a:spcPts val="0"/>
              </a:spcAft>
              <a:defRPr/>
            </a:pPr>
            <a:r>
              <a:rPr lang="en-US" sz="2800" dirty="0"/>
              <a:t>Lots of research to be carried out</a:t>
            </a:r>
          </a:p>
          <a:p>
            <a:pPr marL="274320" indent="-274320" fontAlgn="auto">
              <a:spcAft>
                <a:spcPts val="0"/>
              </a:spcAft>
              <a:defRPr/>
            </a:pPr>
            <a:endParaRPr lang="en-US" sz="2800" dirty="0"/>
          </a:p>
          <a:p>
            <a:pPr marL="274320" indent="-274320" fontAlgn="auto">
              <a:spcAft>
                <a:spcPts val="0"/>
              </a:spcAft>
              <a:defRPr/>
            </a:pPr>
            <a:r>
              <a:rPr lang="en-US" sz="2800" dirty="0"/>
              <a:t>Maximizing Efficiency of Green Data Centers</a:t>
            </a:r>
          </a:p>
          <a:p>
            <a:pPr marL="274320" indent="-274320" fontAlgn="auto">
              <a:spcAft>
                <a:spcPts val="0"/>
              </a:spcAft>
              <a:defRPr/>
            </a:pPr>
            <a:endParaRPr lang="en-US" sz="2800" dirty="0"/>
          </a:p>
          <a:p>
            <a:pPr marL="274320" indent="-274320" fontAlgn="auto">
              <a:spcAft>
                <a:spcPts val="0"/>
              </a:spcAft>
              <a:defRPr/>
            </a:pPr>
            <a:r>
              <a:rPr lang="en-US" sz="2800" dirty="0"/>
              <a:t>Developing Regions to benefit the most</a:t>
            </a:r>
          </a:p>
          <a:p>
            <a:pPr marL="274320" indent="-274320" fontAlgn="auto">
              <a:spcAft>
                <a:spcPts val="0"/>
              </a:spcAft>
              <a:defRPr/>
            </a:pPr>
            <a:endParaRPr lang="en-US" sz="2800" dirty="0"/>
          </a:p>
        </p:txBody>
      </p:sp>
      <p:sp>
        <p:nvSpPr>
          <p:cNvPr id="52228" name="Title 2">
            <a:extLst>
              <a:ext uri="{FF2B5EF4-FFF2-40B4-BE49-F238E27FC236}">
                <a16:creationId xmlns:a16="http://schemas.microsoft.com/office/drawing/2014/main" id="{16383241-44CF-4DC6-8B0F-DDFB12290844}"/>
              </a:ext>
            </a:extLst>
          </p:cNvPr>
          <p:cNvSpPr>
            <a:spLocks noGrp="1"/>
          </p:cNvSpPr>
          <p:nvPr>
            <p:ph type="title"/>
          </p:nvPr>
        </p:nvSpPr>
        <p:spPr/>
        <p:txBody>
          <a:bodyPr/>
          <a:lstStyle/>
          <a:p>
            <a:pPr algn="l"/>
            <a:r>
              <a:rPr lang="en-US" altLang="en-US" sz="4000" b="1"/>
              <a:t>Go Green!!!</a:t>
            </a:r>
          </a:p>
        </p:txBody>
      </p:sp>
      <p:sp>
        <p:nvSpPr>
          <p:cNvPr id="52229" name="Slide Number Placeholder 6">
            <a:extLst>
              <a:ext uri="{FF2B5EF4-FFF2-40B4-BE49-F238E27FC236}">
                <a16:creationId xmlns:a16="http://schemas.microsoft.com/office/drawing/2014/main" id="{08C2C4F6-859D-45B6-92A2-4252D7F9B9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B196D4D1-9A32-4225-BBC7-A241F8C6B81C}" type="slidenum">
              <a:rPr lang="en-US" altLang="en-US">
                <a:solidFill>
                  <a:schemeClr val="tx2"/>
                </a:solidFill>
              </a:rPr>
              <a:pPr/>
              <a:t>21</a:t>
            </a:fld>
            <a:endParaRPr lang="en-US" altLang="en-US">
              <a:solidFill>
                <a:schemeClr val="tx2"/>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781AEE44-03C5-41CB-9D86-2FFC316619B9}"/>
              </a:ext>
            </a:extLst>
          </p:cNvPr>
          <p:cNvSpPr>
            <a:spLocks noGrp="1"/>
          </p:cNvSpPr>
          <p:nvPr>
            <p:ph type="title"/>
          </p:nvPr>
        </p:nvSpPr>
        <p:spPr/>
        <p:txBody>
          <a:bodyPr/>
          <a:lstStyle/>
          <a:p>
            <a:pPr algn="l"/>
            <a:r>
              <a:rPr lang="en-US" altLang="en-US"/>
              <a:t>Green Computing</a:t>
            </a:r>
          </a:p>
        </p:txBody>
      </p:sp>
      <p:sp>
        <p:nvSpPr>
          <p:cNvPr id="2" name="Content Placeholder 1">
            <a:extLst>
              <a:ext uri="{FF2B5EF4-FFF2-40B4-BE49-F238E27FC236}">
                <a16:creationId xmlns:a16="http://schemas.microsoft.com/office/drawing/2014/main" id="{B2345D2B-EFC1-4954-9A45-E5DC25EF8056}"/>
              </a:ext>
            </a:extLst>
          </p:cNvPr>
          <p:cNvSpPr>
            <a:spLocks noGrp="1"/>
          </p:cNvSpPr>
          <p:nvPr>
            <p:ph idx="1"/>
          </p:nvPr>
        </p:nvSpPr>
        <p:spPr>
          <a:xfrm>
            <a:off x="214282" y="2571744"/>
            <a:ext cx="8715436" cy="4286256"/>
          </a:xfrm>
        </p:spPr>
        <p:style>
          <a:lnRef idx="1">
            <a:schemeClr val="accent4"/>
          </a:lnRef>
          <a:fillRef idx="1002">
            <a:schemeClr val="lt2"/>
          </a:fillRef>
          <a:effectRef idx="1">
            <a:schemeClr val="accent4"/>
          </a:effectRef>
          <a:fontRef idx="minor">
            <a:schemeClr val="dk1"/>
          </a:fontRef>
        </p:style>
        <p:txBody>
          <a:bodyPr rtlCol="0">
            <a:normAutofit lnSpcReduction="10000"/>
          </a:bodyPr>
          <a:lstStyle/>
          <a:p>
            <a:pPr marL="274320" indent="-274320" fontAlgn="auto">
              <a:spcAft>
                <a:spcPts val="0"/>
              </a:spcAft>
              <a:defRPr/>
            </a:pPr>
            <a:r>
              <a:rPr lang="en-US" sz="2000" dirty="0"/>
              <a:t>Study and Practice of designing, manufacturing, using and disposing computing resources with minimal environmental damage</a:t>
            </a:r>
          </a:p>
          <a:p>
            <a:pPr marL="274320" indent="-274320" fontAlgn="auto">
              <a:spcAft>
                <a:spcPts val="0"/>
              </a:spcAft>
              <a:defRPr/>
            </a:pPr>
            <a:r>
              <a:rPr lang="en-US" sz="2000" dirty="0"/>
              <a:t>Energy Star, OECD</a:t>
            </a:r>
          </a:p>
          <a:p>
            <a:pPr marL="274320" indent="-274320" fontAlgn="auto">
              <a:spcAft>
                <a:spcPts val="0"/>
              </a:spcAft>
              <a:defRPr/>
            </a:pPr>
            <a:r>
              <a:rPr lang="en-US" sz="2000" dirty="0"/>
              <a:t>Product Longevity- Carbon Footprint</a:t>
            </a:r>
          </a:p>
          <a:p>
            <a:pPr marL="274320" indent="-274320" fontAlgn="auto">
              <a:spcAft>
                <a:spcPts val="0"/>
              </a:spcAft>
              <a:defRPr/>
            </a:pPr>
            <a:r>
              <a:rPr lang="en-US" sz="2000" dirty="0"/>
              <a:t>Steps : -</a:t>
            </a:r>
          </a:p>
          <a:p>
            <a:pPr marL="759143" lvl="1" indent="-457200" fontAlgn="auto">
              <a:spcAft>
                <a:spcPts val="0"/>
              </a:spcAft>
              <a:buFont typeface="+mj-lt"/>
              <a:buAutoNum type="arabicPeriod"/>
              <a:defRPr/>
            </a:pPr>
            <a:r>
              <a:rPr lang="en-US" sz="2000" dirty="0"/>
              <a:t>Algorithmic Efficiency</a:t>
            </a:r>
          </a:p>
          <a:p>
            <a:pPr marL="759143" lvl="1" indent="-457200" fontAlgn="auto">
              <a:spcAft>
                <a:spcPts val="0"/>
              </a:spcAft>
              <a:buFont typeface="+mj-lt"/>
              <a:buAutoNum type="arabicPeriod"/>
              <a:defRPr/>
            </a:pPr>
            <a:r>
              <a:rPr lang="en-US" sz="2000" dirty="0"/>
              <a:t>Resource Allocation</a:t>
            </a:r>
          </a:p>
          <a:p>
            <a:pPr marL="759143" lvl="1" indent="-457200" fontAlgn="auto">
              <a:spcAft>
                <a:spcPts val="0"/>
              </a:spcAft>
              <a:buFont typeface="+mj-lt"/>
              <a:buAutoNum type="arabicPeriod"/>
              <a:defRPr/>
            </a:pPr>
            <a:r>
              <a:rPr lang="en-US" sz="2000" dirty="0"/>
              <a:t>Virtualization-IBM, Intel, AMD</a:t>
            </a:r>
          </a:p>
          <a:p>
            <a:pPr marL="759143" lvl="1" indent="-457200" fontAlgn="auto">
              <a:spcAft>
                <a:spcPts val="0"/>
              </a:spcAft>
              <a:buFont typeface="+mj-lt"/>
              <a:buAutoNum type="arabicPeriod"/>
              <a:defRPr/>
            </a:pPr>
            <a:r>
              <a:rPr lang="en-US" sz="2000" dirty="0"/>
              <a:t>Terminal Servers-thin clients, Terminal Services, LTSP</a:t>
            </a:r>
          </a:p>
          <a:p>
            <a:pPr marL="759143" lvl="1" indent="-457200" fontAlgn="auto">
              <a:spcAft>
                <a:spcPts val="0"/>
              </a:spcAft>
              <a:buFont typeface="+mj-lt"/>
              <a:buAutoNum type="arabicPeriod"/>
              <a:defRPr/>
            </a:pPr>
            <a:r>
              <a:rPr lang="en-US" sz="2000" dirty="0"/>
              <a:t>Power Management- APM ,ACPI, </a:t>
            </a:r>
            <a:r>
              <a:rPr lang="en-US" sz="2000" dirty="0" err="1"/>
              <a:t>undervolting</a:t>
            </a:r>
            <a:r>
              <a:rPr lang="en-US" sz="2000" dirty="0"/>
              <a:t>(</a:t>
            </a:r>
            <a:r>
              <a:rPr lang="en-US" sz="2000" dirty="0" err="1"/>
              <a:t>SpeedStep</a:t>
            </a:r>
            <a:r>
              <a:rPr lang="en-US" sz="2000" dirty="0"/>
              <a:t>)</a:t>
            </a:r>
          </a:p>
          <a:p>
            <a:pPr marL="759143" lvl="1" indent="-457200" fontAlgn="auto">
              <a:spcAft>
                <a:spcPts val="0"/>
              </a:spcAft>
              <a:buFont typeface="+mj-lt"/>
              <a:buAutoNum type="arabicPeriod"/>
              <a:defRPr/>
            </a:pPr>
            <a:r>
              <a:rPr lang="en-US" sz="2000" b="1" dirty="0"/>
              <a:t>“Data Center” Power-Google Inc.</a:t>
            </a:r>
          </a:p>
          <a:p>
            <a:pPr marL="759143" lvl="1" indent="-457200" fontAlgn="auto">
              <a:spcAft>
                <a:spcPts val="0"/>
              </a:spcAft>
              <a:buFont typeface="+mj-lt"/>
              <a:buAutoNum type="arabicPeriod"/>
              <a:defRPr/>
            </a:pPr>
            <a:r>
              <a:rPr lang="en-US" sz="2000" dirty="0"/>
              <a:t>Material Recycling</a:t>
            </a:r>
          </a:p>
        </p:txBody>
      </p:sp>
      <p:pic>
        <p:nvPicPr>
          <p:cNvPr id="19461" name="Picture 3" descr="http://upload.wikimedia.org/wikipedia/commons/thumb/7/73/Energy_Star_logo.svg/100px-Energy_Star_logo.svg.png">
            <a:hlinkClick r:id="rId3"/>
            <a:extLst>
              <a:ext uri="{FF2B5EF4-FFF2-40B4-BE49-F238E27FC236}">
                <a16:creationId xmlns:a16="http://schemas.microsoft.com/office/drawing/2014/main" id="{E4D3DDEE-FFF7-442C-803B-655E9E674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429000"/>
            <a:ext cx="129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Slide Number Placeholder 7">
            <a:extLst>
              <a:ext uri="{FF2B5EF4-FFF2-40B4-BE49-F238E27FC236}">
                <a16:creationId xmlns:a16="http://schemas.microsoft.com/office/drawing/2014/main" id="{EA4D2C23-4DE5-4278-A79E-4CBA9AD151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7AA96F52-1C2E-489F-B1C7-FA5D58C0C8B4}" type="slidenum">
              <a:rPr lang="en-US" altLang="en-US">
                <a:solidFill>
                  <a:schemeClr val="tx2"/>
                </a:solidFill>
              </a:rPr>
              <a:pPr/>
              <a:t>3</a:t>
            </a:fld>
            <a:endParaRPr lang="en-US" altLang="en-US">
              <a:solidFill>
                <a:schemeClr val="tx2"/>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A50CA-3B6A-49B9-9C77-359AC849EF42}"/>
              </a:ext>
            </a:extLst>
          </p:cNvPr>
          <p:cNvSpPr>
            <a:spLocks noGrp="1"/>
          </p:cNvSpPr>
          <p:nvPr>
            <p:ph idx="1"/>
          </p:nvPr>
        </p:nvSpPr>
        <p:spPr>
          <a:xfrm>
            <a:off x="228600" y="2514600"/>
            <a:ext cx="8686800" cy="43434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000" b="1" dirty="0"/>
              <a:t>Virtualized </a:t>
            </a:r>
            <a:r>
              <a:rPr lang="en-US" sz="2000" dirty="0"/>
              <a:t>Computing Platform</a:t>
            </a:r>
            <a:endParaRPr lang="en-US" sz="2000" b="1" dirty="0"/>
          </a:p>
          <a:p>
            <a:pPr marL="274320" indent="-274320" fontAlgn="auto">
              <a:spcAft>
                <a:spcPts val="0"/>
              </a:spcAft>
              <a:defRPr/>
            </a:pPr>
            <a:r>
              <a:rPr lang="en-US" sz="2000" b="1" dirty="0"/>
              <a:t>Scalable</a:t>
            </a:r>
            <a:r>
              <a:rPr lang="en-US" sz="2000" dirty="0"/>
              <a:t> use of computing resources</a:t>
            </a:r>
          </a:p>
          <a:p>
            <a:pPr marL="274320" indent="-274320" fontAlgn="auto">
              <a:spcAft>
                <a:spcPts val="0"/>
              </a:spcAft>
              <a:defRPr/>
            </a:pPr>
            <a:r>
              <a:rPr lang="en-US" sz="2000" dirty="0"/>
              <a:t>Pay-per-Use concept</a:t>
            </a:r>
          </a:p>
          <a:p>
            <a:pPr marL="274320" indent="-274320" fontAlgn="auto">
              <a:spcAft>
                <a:spcPts val="0"/>
              </a:spcAft>
              <a:defRPr/>
            </a:pPr>
            <a:r>
              <a:rPr lang="en-US" sz="2000" dirty="0"/>
              <a:t> “Passive” Consumers to “</a:t>
            </a:r>
            <a:r>
              <a:rPr lang="en-US" sz="2000" dirty="0" err="1"/>
              <a:t>Prosumers</a:t>
            </a:r>
            <a:r>
              <a:rPr lang="en-US" sz="2000" dirty="0"/>
              <a:t>”</a:t>
            </a:r>
          </a:p>
          <a:p>
            <a:pPr marL="274320" indent="-274320" fontAlgn="auto">
              <a:spcAft>
                <a:spcPts val="0"/>
              </a:spcAft>
              <a:defRPr/>
            </a:pPr>
            <a:r>
              <a:rPr lang="en-US" sz="2000" dirty="0"/>
              <a:t>Amazon, Google, Microsoft</a:t>
            </a:r>
          </a:p>
          <a:p>
            <a:pPr marL="274320" indent="-274320" fontAlgn="auto">
              <a:spcAft>
                <a:spcPts val="0"/>
              </a:spcAft>
              <a:defRPr/>
            </a:pPr>
            <a:r>
              <a:rPr lang="en-US" sz="2000" dirty="0"/>
              <a:t>Service Levels : -</a:t>
            </a:r>
          </a:p>
          <a:p>
            <a:pPr marL="274320" indent="-274320" fontAlgn="auto">
              <a:spcAft>
                <a:spcPts val="0"/>
              </a:spcAft>
              <a:defRPr/>
            </a:pPr>
            <a:endParaRPr lang="en-US" sz="2000" dirty="0"/>
          </a:p>
        </p:txBody>
      </p:sp>
      <p:sp>
        <p:nvSpPr>
          <p:cNvPr id="21508" name="Title 2">
            <a:extLst>
              <a:ext uri="{FF2B5EF4-FFF2-40B4-BE49-F238E27FC236}">
                <a16:creationId xmlns:a16="http://schemas.microsoft.com/office/drawing/2014/main" id="{49CC2A40-A1B0-42FA-A31B-3119617E569D}"/>
              </a:ext>
            </a:extLst>
          </p:cNvPr>
          <p:cNvSpPr>
            <a:spLocks noGrp="1"/>
          </p:cNvSpPr>
          <p:nvPr>
            <p:ph type="title"/>
          </p:nvPr>
        </p:nvSpPr>
        <p:spPr/>
        <p:txBody>
          <a:bodyPr/>
          <a:lstStyle/>
          <a:p>
            <a:pPr algn="l"/>
            <a:r>
              <a:rPr lang="en-US" altLang="en-US"/>
              <a:t>Cloud Computing</a:t>
            </a:r>
          </a:p>
        </p:txBody>
      </p:sp>
      <p:sp>
        <p:nvSpPr>
          <p:cNvPr id="21509" name="Rectangle 7">
            <a:extLst>
              <a:ext uri="{FF2B5EF4-FFF2-40B4-BE49-F238E27FC236}">
                <a16:creationId xmlns:a16="http://schemas.microsoft.com/office/drawing/2014/main" id="{8889C2FA-098A-4978-ABB5-DB85ABCDFE2D}"/>
              </a:ext>
            </a:extLst>
          </p:cNvPr>
          <p:cNvSpPr>
            <a:spLocks noChangeArrowheads="1"/>
          </p:cNvSpPr>
          <p:nvPr/>
        </p:nvSpPr>
        <p:spPr bwMode="auto">
          <a:xfrm>
            <a:off x="1524000" y="5486400"/>
            <a:ext cx="3810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sz="2400" b="1"/>
              <a:t>SOFTWARE</a:t>
            </a:r>
          </a:p>
        </p:txBody>
      </p:sp>
      <p:sp>
        <p:nvSpPr>
          <p:cNvPr id="21510" name="Rectangle 8">
            <a:extLst>
              <a:ext uri="{FF2B5EF4-FFF2-40B4-BE49-F238E27FC236}">
                <a16:creationId xmlns:a16="http://schemas.microsoft.com/office/drawing/2014/main" id="{A3DB8A87-A818-481C-884C-2FAF82BCB2DC}"/>
              </a:ext>
            </a:extLst>
          </p:cNvPr>
          <p:cNvSpPr>
            <a:spLocks noChangeArrowheads="1"/>
          </p:cNvSpPr>
          <p:nvPr/>
        </p:nvSpPr>
        <p:spPr bwMode="auto">
          <a:xfrm>
            <a:off x="1524000" y="5791200"/>
            <a:ext cx="2819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b="1"/>
              <a:t>AS A SERVICE-Consume it</a:t>
            </a:r>
          </a:p>
        </p:txBody>
      </p:sp>
      <p:pic>
        <p:nvPicPr>
          <p:cNvPr id="21511" name="Picture 23" descr="Icon1_Man_Woman.png">
            <a:extLst>
              <a:ext uri="{FF2B5EF4-FFF2-40B4-BE49-F238E27FC236}">
                <a16:creationId xmlns:a16="http://schemas.microsoft.com/office/drawing/2014/main" id="{128C50A5-83A9-49D4-AA7B-5EE7062856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28">
            <a:extLst>
              <a:ext uri="{FF2B5EF4-FFF2-40B4-BE49-F238E27FC236}">
                <a16:creationId xmlns:a16="http://schemas.microsoft.com/office/drawing/2014/main" id="{CD581BA8-18E2-4AB4-8C05-ED935DB45289}"/>
              </a:ext>
            </a:extLst>
          </p:cNvPr>
          <p:cNvGrpSpPr>
            <a:grpSpLocks/>
          </p:cNvGrpSpPr>
          <p:nvPr/>
        </p:nvGrpSpPr>
        <p:grpSpPr bwMode="auto">
          <a:xfrm>
            <a:off x="609600" y="4648200"/>
            <a:ext cx="5056188" cy="762000"/>
            <a:chOff x="2353739" y="2699160"/>
            <a:chExt cx="6047311" cy="1070456"/>
          </a:xfrm>
        </p:grpSpPr>
        <p:grpSp>
          <p:nvGrpSpPr>
            <p:cNvPr id="21519" name="Group 31">
              <a:extLst>
                <a:ext uri="{FF2B5EF4-FFF2-40B4-BE49-F238E27FC236}">
                  <a16:creationId xmlns:a16="http://schemas.microsoft.com/office/drawing/2014/main" id="{186E053A-A604-416C-9169-80F448AADA61}"/>
                </a:ext>
              </a:extLst>
            </p:cNvPr>
            <p:cNvGrpSpPr>
              <a:grpSpLocks/>
            </p:cNvGrpSpPr>
            <p:nvPr/>
          </p:nvGrpSpPr>
          <p:grpSpPr bwMode="auto">
            <a:xfrm>
              <a:off x="3424195" y="2937010"/>
              <a:ext cx="4976855" cy="766364"/>
              <a:chOff x="1461286" y="3158075"/>
              <a:chExt cx="4976865" cy="765948"/>
            </a:xfrm>
          </p:grpSpPr>
          <p:sp>
            <p:nvSpPr>
              <p:cNvPr id="21521" name="Rectangle 9">
                <a:extLst>
                  <a:ext uri="{FF2B5EF4-FFF2-40B4-BE49-F238E27FC236}">
                    <a16:creationId xmlns:a16="http://schemas.microsoft.com/office/drawing/2014/main" id="{F8E58804-B33F-406D-B183-4FD8900386A4}"/>
                  </a:ext>
                </a:extLst>
              </p:cNvPr>
              <p:cNvSpPr>
                <a:spLocks noChangeArrowheads="1"/>
              </p:cNvSpPr>
              <p:nvPr/>
            </p:nvSpPr>
            <p:spPr bwMode="auto">
              <a:xfrm>
                <a:off x="1499429" y="3158075"/>
                <a:ext cx="4938722" cy="42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sz="2400" b="1"/>
                  <a:t>PLATFORM</a:t>
                </a:r>
              </a:p>
            </p:txBody>
          </p:sp>
          <p:sp>
            <p:nvSpPr>
              <p:cNvPr id="21522" name="Rectangle 10">
                <a:extLst>
                  <a:ext uri="{FF2B5EF4-FFF2-40B4-BE49-F238E27FC236}">
                    <a16:creationId xmlns:a16="http://schemas.microsoft.com/office/drawing/2014/main" id="{7A8AA26E-5EC5-4F3C-A4A3-1C9133A19C4A}"/>
                  </a:ext>
                </a:extLst>
              </p:cNvPr>
              <p:cNvSpPr>
                <a:spLocks noChangeArrowheads="1"/>
              </p:cNvSpPr>
              <p:nvPr/>
            </p:nvSpPr>
            <p:spPr bwMode="auto">
              <a:xfrm>
                <a:off x="1461286" y="3582576"/>
                <a:ext cx="2582763" cy="34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b="1"/>
                  <a:t>AS A SERVICE-Build on it</a:t>
                </a:r>
              </a:p>
            </p:txBody>
          </p:sp>
        </p:grpSp>
        <p:pic>
          <p:nvPicPr>
            <p:cNvPr id="21520" name="Picture 24" descr="Icon1_gears.png">
              <a:extLst>
                <a:ext uri="{FF2B5EF4-FFF2-40B4-BE49-F238E27FC236}">
                  <a16:creationId xmlns:a16="http://schemas.microsoft.com/office/drawing/2014/main" id="{01AE3DBD-2693-48C6-8D6B-6A82A2CF58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3739" y="2699160"/>
              <a:ext cx="1070456" cy="107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29">
            <a:extLst>
              <a:ext uri="{FF2B5EF4-FFF2-40B4-BE49-F238E27FC236}">
                <a16:creationId xmlns:a16="http://schemas.microsoft.com/office/drawing/2014/main" id="{B1FBC8AB-5AFB-46DD-A11C-3B33977875D4}"/>
              </a:ext>
            </a:extLst>
          </p:cNvPr>
          <p:cNvGrpSpPr>
            <a:grpSpLocks/>
          </p:cNvGrpSpPr>
          <p:nvPr/>
        </p:nvGrpSpPr>
        <p:grpSpPr bwMode="auto">
          <a:xfrm>
            <a:off x="685800" y="6096000"/>
            <a:ext cx="4267200" cy="762000"/>
            <a:chOff x="2124346" y="4415854"/>
            <a:chExt cx="6080293" cy="1096614"/>
          </a:xfrm>
        </p:grpSpPr>
        <p:grpSp>
          <p:nvGrpSpPr>
            <p:cNvPr id="21515" name="Group 33">
              <a:extLst>
                <a:ext uri="{FF2B5EF4-FFF2-40B4-BE49-F238E27FC236}">
                  <a16:creationId xmlns:a16="http://schemas.microsoft.com/office/drawing/2014/main" id="{43CC1386-140F-455A-BDC9-EF1407969778}"/>
                </a:ext>
              </a:extLst>
            </p:cNvPr>
            <p:cNvGrpSpPr>
              <a:grpSpLocks/>
            </p:cNvGrpSpPr>
            <p:nvPr/>
          </p:nvGrpSpPr>
          <p:grpSpPr bwMode="auto">
            <a:xfrm>
              <a:off x="3265926" y="4520495"/>
              <a:ext cx="4938713" cy="766364"/>
              <a:chOff x="1303705" y="4800187"/>
              <a:chExt cx="4938722" cy="767138"/>
            </a:xfrm>
          </p:grpSpPr>
          <p:sp>
            <p:nvSpPr>
              <p:cNvPr id="21517" name="Rectangle 13">
                <a:extLst>
                  <a:ext uri="{FF2B5EF4-FFF2-40B4-BE49-F238E27FC236}">
                    <a16:creationId xmlns:a16="http://schemas.microsoft.com/office/drawing/2014/main" id="{05743088-CA94-4E63-9FB6-4CB85478ADF5}"/>
                  </a:ext>
                </a:extLst>
              </p:cNvPr>
              <p:cNvSpPr>
                <a:spLocks noChangeArrowheads="1"/>
              </p:cNvSpPr>
              <p:nvPr/>
            </p:nvSpPr>
            <p:spPr bwMode="auto">
              <a:xfrm>
                <a:off x="1303705" y="4800187"/>
                <a:ext cx="4938722" cy="42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sz="2400" b="1"/>
                  <a:t>INFRASTRUCTURE</a:t>
                </a:r>
              </a:p>
            </p:txBody>
          </p:sp>
          <p:sp>
            <p:nvSpPr>
              <p:cNvPr id="21518" name="Rectangle 14">
                <a:extLst>
                  <a:ext uri="{FF2B5EF4-FFF2-40B4-BE49-F238E27FC236}">
                    <a16:creationId xmlns:a16="http://schemas.microsoft.com/office/drawing/2014/main" id="{354DEED1-A14A-42C9-B388-B75070E7449C}"/>
                  </a:ext>
                </a:extLst>
              </p:cNvPr>
              <p:cNvSpPr>
                <a:spLocks noChangeArrowheads="1"/>
              </p:cNvSpPr>
              <p:nvPr/>
            </p:nvSpPr>
            <p:spPr bwMode="auto">
              <a:xfrm>
                <a:off x="1303705" y="5225348"/>
                <a:ext cx="2820008" cy="34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3038" defTabSz="912813">
                  <a:defRPr>
                    <a:solidFill>
                      <a:schemeClr val="tx1"/>
                    </a:solidFill>
                    <a:latin typeface="Candara" panose="020E0502030303020204" pitchFamily="34" charset="0"/>
                    <a:cs typeface="Arial" panose="020B0604020202020204" pitchFamily="34" charset="0"/>
                  </a:defRPr>
                </a:lvl1pPr>
                <a:lvl2pPr marL="742950" indent="-285750" defTabSz="912813">
                  <a:defRPr>
                    <a:solidFill>
                      <a:schemeClr val="tx1"/>
                    </a:solidFill>
                    <a:latin typeface="Candara" panose="020E0502030303020204" pitchFamily="34" charset="0"/>
                    <a:cs typeface="Arial" panose="020B0604020202020204" pitchFamily="34" charset="0"/>
                  </a:defRPr>
                </a:lvl2pPr>
                <a:lvl3pPr marL="1143000" indent="-228600" defTabSz="912813">
                  <a:defRPr>
                    <a:solidFill>
                      <a:schemeClr val="tx1"/>
                    </a:solidFill>
                    <a:latin typeface="Candara" panose="020E0502030303020204" pitchFamily="34" charset="0"/>
                    <a:cs typeface="Arial" panose="020B0604020202020204" pitchFamily="34" charset="0"/>
                  </a:defRPr>
                </a:lvl3pPr>
                <a:lvl4pPr marL="1600200" indent="-228600" defTabSz="912813">
                  <a:defRPr>
                    <a:solidFill>
                      <a:schemeClr val="tx1"/>
                    </a:solidFill>
                    <a:latin typeface="Candara" panose="020E0502030303020204" pitchFamily="34" charset="0"/>
                    <a:cs typeface="Arial" panose="020B0604020202020204" pitchFamily="34" charset="0"/>
                  </a:defRPr>
                </a:lvl4pPr>
                <a:lvl5pPr marL="2057400" indent="-228600" defTabSz="912813">
                  <a:defRPr>
                    <a:solidFill>
                      <a:schemeClr val="tx1"/>
                    </a:solidFill>
                    <a:latin typeface="Candara" panose="020E0502030303020204" pitchFamily="34" charset="0"/>
                    <a:cs typeface="Arial" panose="020B0604020202020204" pitchFamily="34" charset="0"/>
                  </a:defRPr>
                </a:lvl5pPr>
                <a:lvl6pPr marL="25146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defTabSz="912813"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pPr eaLnBrk="0" hangingPunct="0">
                  <a:lnSpc>
                    <a:spcPct val="90000"/>
                  </a:lnSpc>
                  <a:spcBef>
                    <a:spcPts val="1200"/>
                  </a:spcBef>
                </a:pPr>
                <a:r>
                  <a:rPr lang="en-US" altLang="en-US" b="1"/>
                  <a:t>AS A SERVICE-Migrate to it</a:t>
                </a:r>
              </a:p>
            </p:txBody>
          </p:sp>
        </p:grpSp>
        <p:pic>
          <p:nvPicPr>
            <p:cNvPr id="21516" name="Picture 25" descr="Icon1_Computer.png">
              <a:extLst>
                <a:ext uri="{FF2B5EF4-FFF2-40B4-BE49-F238E27FC236}">
                  <a16:creationId xmlns:a16="http://schemas.microsoft.com/office/drawing/2014/main" id="{93E24565-857F-4311-BC78-F2D309D66C2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4346" y="4415854"/>
              <a:ext cx="1096614" cy="109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4" name="Slide Number Placeholder 19">
            <a:extLst>
              <a:ext uri="{FF2B5EF4-FFF2-40B4-BE49-F238E27FC236}">
                <a16:creationId xmlns:a16="http://schemas.microsoft.com/office/drawing/2014/main" id="{5F320306-226E-4816-8CD4-28611463B1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17788891-0186-438E-AE4B-69D7812BA02F}" type="slidenum">
              <a:rPr lang="en-US" altLang="en-US">
                <a:solidFill>
                  <a:schemeClr val="tx2"/>
                </a:solidFill>
              </a:rPr>
              <a:pPr/>
              <a:t>4</a:t>
            </a:fld>
            <a:endParaRPr lang="en-US" altLang="en-US">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a:extLst>
              <a:ext uri="{FF2B5EF4-FFF2-40B4-BE49-F238E27FC236}">
                <a16:creationId xmlns:a16="http://schemas.microsoft.com/office/drawing/2014/main" id="{009C9682-907B-4354-BCDB-F85D70C7737A}"/>
              </a:ext>
            </a:extLst>
          </p:cNvPr>
          <p:cNvSpPr>
            <a:spLocks noGrp="1"/>
          </p:cNvSpPr>
          <p:nvPr>
            <p:ph idx="1"/>
          </p:nvPr>
        </p:nvSpPr>
        <p:spPr/>
        <p:txBody>
          <a:bodyPr/>
          <a:lstStyle/>
          <a:p>
            <a:endParaRPr lang="en-US" altLang="en-US"/>
          </a:p>
        </p:txBody>
      </p:sp>
      <p:sp>
        <p:nvSpPr>
          <p:cNvPr id="23554" name="Slide Number Placeholder 2">
            <a:extLst>
              <a:ext uri="{FF2B5EF4-FFF2-40B4-BE49-F238E27FC236}">
                <a16:creationId xmlns:a16="http://schemas.microsoft.com/office/drawing/2014/main" id="{0436D149-2F3E-44F0-ABD5-31C407FEDD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668E8F91-C3CE-496A-85DF-1529F1738729}" type="slidenum">
              <a:rPr lang="en-US" altLang="en-US">
                <a:solidFill>
                  <a:schemeClr val="tx2"/>
                </a:solidFill>
              </a:rPr>
              <a:pPr/>
              <a:t>5</a:t>
            </a:fld>
            <a:endParaRPr lang="en-US" altLang="en-US">
              <a:solidFill>
                <a:schemeClr val="tx2"/>
              </a:solidFill>
            </a:endParaRPr>
          </a:p>
        </p:txBody>
      </p:sp>
      <p:sp>
        <p:nvSpPr>
          <p:cNvPr id="23555" name="Title 3">
            <a:extLst>
              <a:ext uri="{FF2B5EF4-FFF2-40B4-BE49-F238E27FC236}">
                <a16:creationId xmlns:a16="http://schemas.microsoft.com/office/drawing/2014/main" id="{16D4EF71-7E30-48D3-8FA0-73748467725B}"/>
              </a:ext>
            </a:extLst>
          </p:cNvPr>
          <p:cNvSpPr>
            <a:spLocks noGrp="1"/>
          </p:cNvSpPr>
          <p:nvPr>
            <p:ph type="title"/>
          </p:nvPr>
        </p:nvSpPr>
        <p:spPr/>
        <p:txBody>
          <a:bodyPr/>
          <a:lstStyle/>
          <a:p>
            <a:endParaRPr lang="en-US" altLang="en-US"/>
          </a:p>
        </p:txBody>
      </p:sp>
      <p:sp>
        <p:nvSpPr>
          <p:cNvPr id="23556" name="Title 1">
            <a:extLst>
              <a:ext uri="{FF2B5EF4-FFF2-40B4-BE49-F238E27FC236}">
                <a16:creationId xmlns:a16="http://schemas.microsoft.com/office/drawing/2014/main" id="{6BD48FCE-E983-4159-853A-5A4F5F227196}"/>
              </a:ext>
            </a:extLst>
          </p:cNvPr>
          <p:cNvSpPr txBox="1">
            <a:spLocks/>
          </p:cNvSpPr>
          <p:nvPr/>
        </p:nvSpPr>
        <p:spPr bwMode="auto">
          <a:xfrm>
            <a:off x="107950" y="90488"/>
            <a:ext cx="6511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4400">
                <a:solidFill>
                  <a:srgbClr val="FFFFFF"/>
                </a:solidFill>
              </a:rPr>
              <a:t>Cloud Platform</a:t>
            </a:r>
          </a:p>
        </p:txBody>
      </p:sp>
      <p:pic>
        <p:nvPicPr>
          <p:cNvPr id="23557" name="Picture 5" descr="\\NAS\Data\Asset.Repository\Iconshock Icon Library\IS_real_vista_general\NORMAL\256\lamp_256.png">
            <a:extLst>
              <a:ext uri="{FF2B5EF4-FFF2-40B4-BE49-F238E27FC236}">
                <a16:creationId xmlns:a16="http://schemas.microsoft.com/office/drawing/2014/main" id="{0C2D025B-59FA-42E1-914F-4E3CB1C79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113" y="40386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394D3E4-65BC-4E5B-8BE8-CB63CBD03C11}"/>
              </a:ext>
            </a:extLst>
          </p:cNvPr>
          <p:cNvSpPr/>
          <p:nvPr/>
        </p:nvSpPr>
        <p:spPr>
          <a:xfrm>
            <a:off x="1524000" y="2362200"/>
            <a:ext cx="2133600" cy="21336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a:extLst>
              <a:ext uri="{FF2B5EF4-FFF2-40B4-BE49-F238E27FC236}">
                <a16:creationId xmlns:a16="http://schemas.microsoft.com/office/drawing/2014/main" id="{562C3C65-FE7B-4E02-B6D8-92EE6572FAF0}"/>
              </a:ext>
            </a:extLst>
          </p:cNvPr>
          <p:cNvSpPr/>
          <p:nvPr/>
        </p:nvSpPr>
        <p:spPr>
          <a:xfrm>
            <a:off x="3810000" y="1600200"/>
            <a:ext cx="1600200" cy="16002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a:extLst>
              <a:ext uri="{FF2B5EF4-FFF2-40B4-BE49-F238E27FC236}">
                <a16:creationId xmlns:a16="http://schemas.microsoft.com/office/drawing/2014/main" id="{4CDB6C48-38E9-4B52-9500-D2279B8D218E}"/>
              </a:ext>
            </a:extLst>
          </p:cNvPr>
          <p:cNvSpPr/>
          <p:nvPr/>
        </p:nvSpPr>
        <p:spPr>
          <a:xfrm>
            <a:off x="5562600" y="3962400"/>
            <a:ext cx="1600200" cy="16002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a:extLst>
              <a:ext uri="{FF2B5EF4-FFF2-40B4-BE49-F238E27FC236}">
                <a16:creationId xmlns:a16="http://schemas.microsoft.com/office/drawing/2014/main" id="{05769E41-19DE-4AA4-920F-CB37680CB282}"/>
              </a:ext>
            </a:extLst>
          </p:cNvPr>
          <p:cNvSpPr/>
          <p:nvPr/>
        </p:nvSpPr>
        <p:spPr>
          <a:xfrm>
            <a:off x="5562600" y="1981200"/>
            <a:ext cx="1828800" cy="18288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a:extLst>
              <a:ext uri="{FF2B5EF4-FFF2-40B4-BE49-F238E27FC236}">
                <a16:creationId xmlns:a16="http://schemas.microsoft.com/office/drawing/2014/main" id="{1213D146-D184-4F12-B875-1A50B5F3D283}"/>
              </a:ext>
            </a:extLst>
          </p:cNvPr>
          <p:cNvSpPr/>
          <p:nvPr/>
        </p:nvSpPr>
        <p:spPr>
          <a:xfrm>
            <a:off x="3810000" y="3352800"/>
            <a:ext cx="1600200" cy="16002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5AA0B844-935F-455C-B5E7-331D9D291608}"/>
              </a:ext>
            </a:extLst>
          </p:cNvPr>
          <p:cNvSpPr/>
          <p:nvPr/>
        </p:nvSpPr>
        <p:spPr>
          <a:xfrm>
            <a:off x="914400" y="3581400"/>
            <a:ext cx="457200" cy="457200"/>
          </a:xfrm>
          <a:prstGeom prst="rect">
            <a:avLst/>
          </a:prstGeom>
          <a:gradFill>
            <a:gsLst>
              <a:gs pos="0">
                <a:srgbClr val="0098EF"/>
              </a:gs>
              <a:gs pos="100000">
                <a:srgbClr val="1047B1"/>
              </a:gs>
            </a:gsLst>
            <a:lin ang="162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5B4062DF-F0CB-4E0B-97EA-5EDB94C2A6BD}"/>
              </a:ext>
            </a:extLst>
          </p:cNvPr>
          <p:cNvSpPr/>
          <p:nvPr/>
        </p:nvSpPr>
        <p:spPr>
          <a:xfrm rot="16200000">
            <a:off x="3200400" y="4648200"/>
            <a:ext cx="457200" cy="457200"/>
          </a:xfrm>
          <a:prstGeom prst="rect">
            <a:avLst/>
          </a:prstGeom>
          <a:gradFill>
            <a:gsLst>
              <a:gs pos="0">
                <a:srgbClr val="0098EF"/>
              </a:gs>
              <a:gs pos="100000">
                <a:srgbClr val="1047B1"/>
              </a:gs>
            </a:gsLst>
            <a:lin ang="162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a:extLst>
              <a:ext uri="{FF2B5EF4-FFF2-40B4-BE49-F238E27FC236}">
                <a16:creationId xmlns:a16="http://schemas.microsoft.com/office/drawing/2014/main" id="{92C54167-C43D-4660-8DD7-4B8DD43649D0}"/>
              </a:ext>
            </a:extLst>
          </p:cNvPr>
          <p:cNvSpPr/>
          <p:nvPr/>
        </p:nvSpPr>
        <p:spPr>
          <a:xfrm rot="5400000">
            <a:off x="7315200" y="3962400"/>
            <a:ext cx="457200" cy="457200"/>
          </a:xfrm>
          <a:prstGeom prst="rect">
            <a:avLst/>
          </a:prstGeom>
          <a:gradFill>
            <a:gsLst>
              <a:gs pos="0">
                <a:srgbClr val="0098EF"/>
              </a:gs>
              <a:gs pos="100000">
                <a:srgbClr val="1047B1"/>
              </a:gs>
            </a:gsLst>
            <a:lin ang="162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3566" name="Picture 14" descr="Server_wmonitors.png">
            <a:extLst>
              <a:ext uri="{FF2B5EF4-FFF2-40B4-BE49-F238E27FC236}">
                <a16:creationId xmlns:a16="http://schemas.microsoft.com/office/drawing/2014/main" id="{22C6F0EB-ADE6-4652-80CD-FB82A364AD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76900" y="2055813"/>
            <a:ext cx="16002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2" descr="\\magnum\projects\Microsoft\Windows Azure\PPT\Assets\SOA.png">
            <a:extLst>
              <a:ext uri="{FF2B5EF4-FFF2-40B4-BE49-F238E27FC236}">
                <a16:creationId xmlns:a16="http://schemas.microsoft.com/office/drawing/2014/main" id="{48FB7FD8-E834-4A2D-B019-33085EEC2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3425825"/>
            <a:ext cx="1744663"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4" descr="Application-Virtual.png">
            <a:extLst>
              <a:ext uri="{FF2B5EF4-FFF2-40B4-BE49-F238E27FC236}">
                <a16:creationId xmlns:a16="http://schemas.microsoft.com/office/drawing/2014/main" id="{6E234B80-06A6-4388-A224-F5448D19CA24}"/>
              </a:ext>
            </a:extLst>
          </p:cNvPr>
          <p:cNvPicPr>
            <a:picLocks noChangeAspect="1"/>
          </p:cNvPicPr>
          <p:nvPr/>
        </p:nvPicPr>
        <p:blipFill>
          <a:blip r:embed="rId6"/>
          <a:srcRect/>
          <a:stretch>
            <a:fillRect/>
          </a:stretch>
        </p:blipFill>
        <p:spPr bwMode="auto">
          <a:xfrm>
            <a:off x="1981200" y="2743200"/>
            <a:ext cx="1143000" cy="1314450"/>
          </a:xfrm>
          <a:prstGeom prst="rect">
            <a:avLst/>
          </a:prstGeom>
          <a:noFill/>
          <a:ln w="9525">
            <a:noFill/>
            <a:miter lim="800000"/>
            <a:headEnd/>
            <a:tailEnd/>
          </a:ln>
          <a:effectLst>
            <a:outerShdw blurRad="76200" dir="18900000" sy="23000" kx="-1200000" algn="bl" rotWithShape="0">
              <a:prstClr val="black">
                <a:alpha val="20000"/>
              </a:prstClr>
            </a:outerShdw>
          </a:effectLst>
        </p:spPr>
      </p:pic>
      <p:grpSp>
        <p:nvGrpSpPr>
          <p:cNvPr id="23569" name="Group 23">
            <a:extLst>
              <a:ext uri="{FF2B5EF4-FFF2-40B4-BE49-F238E27FC236}">
                <a16:creationId xmlns:a16="http://schemas.microsoft.com/office/drawing/2014/main" id="{AB502CC8-7C06-4E39-ABA6-3FE30A55535E}"/>
              </a:ext>
            </a:extLst>
          </p:cNvPr>
          <p:cNvGrpSpPr>
            <a:grpSpLocks/>
          </p:cNvGrpSpPr>
          <p:nvPr/>
        </p:nvGrpSpPr>
        <p:grpSpPr bwMode="auto">
          <a:xfrm>
            <a:off x="4030663" y="1550988"/>
            <a:ext cx="1200150" cy="1676400"/>
            <a:chOff x="3981450" y="1295400"/>
            <a:chExt cx="1389062" cy="1941512"/>
          </a:xfrm>
        </p:grpSpPr>
        <p:pic>
          <p:nvPicPr>
            <p:cNvPr id="23575" name="Picture 18" descr="Server.png">
              <a:extLst>
                <a:ext uri="{FF2B5EF4-FFF2-40B4-BE49-F238E27FC236}">
                  <a16:creationId xmlns:a16="http://schemas.microsoft.com/office/drawing/2014/main" id="{5B4A5C78-CFD2-452E-BBC0-33C01AEC5A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1295400"/>
              <a:ext cx="1270764" cy="189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6" name="Picture 4" descr="\\magnum\projects\Microsoft\Windows Azure\PPT\Assets\connect.png">
              <a:extLst>
                <a:ext uri="{FF2B5EF4-FFF2-40B4-BE49-F238E27FC236}">
                  <a16:creationId xmlns:a16="http://schemas.microsoft.com/office/drawing/2014/main" id="{B930B1A4-A844-4BBB-8AFF-CC8A7B16F7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133600"/>
              <a:ext cx="11033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70" name="Picture 3" descr="\\NAS\Data\Asset.Repository\Iconshock Icon Library\IS_real_vista_multimedia\NORMAL\256\switch_on_256.png">
            <a:extLst>
              <a:ext uri="{FF2B5EF4-FFF2-40B4-BE49-F238E27FC236}">
                <a16:creationId xmlns:a16="http://schemas.microsoft.com/office/drawing/2014/main" id="{F45EE6D1-FB1E-4309-8A66-25F9184819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513" y="4495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a:extLst>
              <a:ext uri="{FF2B5EF4-FFF2-40B4-BE49-F238E27FC236}">
                <a16:creationId xmlns:a16="http://schemas.microsoft.com/office/drawing/2014/main" id="{070C370F-05D3-4676-BA56-773B7B3F66D7}"/>
              </a:ext>
            </a:extLst>
          </p:cNvPr>
          <p:cNvSpPr txBox="1"/>
          <p:nvPr/>
        </p:nvSpPr>
        <p:spPr>
          <a:xfrm>
            <a:off x="3810000" y="4953000"/>
            <a:ext cx="1600200" cy="862013"/>
          </a:xfrm>
          <a:prstGeom prst="rect">
            <a:avLst/>
          </a:prstGeom>
          <a:noFill/>
        </p:spPr>
        <p:txBody>
          <a:bodyPr>
            <a:spAutoFit/>
          </a:bodyPr>
          <a:lstStyle/>
          <a:p>
            <a:pPr fontAlgn="auto">
              <a:spcBef>
                <a:spcPts val="0"/>
              </a:spcBef>
              <a:spcAft>
                <a:spcPts val="0"/>
              </a:spcAft>
              <a:defRPr/>
            </a:pPr>
            <a:r>
              <a:rPr lang="en-US" b="1" dirty="0">
                <a:solidFill>
                  <a:schemeClr val="tx1">
                    <a:lumMod val="50000"/>
                    <a:lumOff val="50000"/>
                  </a:schemeClr>
                </a:solidFill>
                <a:latin typeface="Segoe UI" pitchFamily="34" charset="0"/>
                <a:cs typeface="Segoe UI" pitchFamily="34" charset="0"/>
              </a:rPr>
              <a:t>Usage based economics </a:t>
            </a:r>
            <a:r>
              <a:rPr lang="en-US" sz="1200" b="1" dirty="0">
                <a:solidFill>
                  <a:schemeClr val="tx1">
                    <a:lumMod val="50000"/>
                    <a:lumOff val="50000"/>
                  </a:schemeClr>
                </a:solidFill>
                <a:latin typeface="Segoe UI" pitchFamily="34" charset="0"/>
                <a:cs typeface="Segoe UI" pitchFamily="34" charset="0"/>
              </a:rPr>
              <a:t>(</a:t>
            </a:r>
            <a:r>
              <a:rPr lang="en-US" sz="1200" b="1" dirty="0" err="1">
                <a:solidFill>
                  <a:schemeClr val="tx1">
                    <a:lumMod val="50000"/>
                    <a:lumOff val="50000"/>
                  </a:schemeClr>
                </a:solidFill>
                <a:latin typeface="Segoe UI" pitchFamily="34" charset="0"/>
                <a:cs typeface="Segoe UI" pitchFamily="34" charset="0"/>
              </a:rPr>
              <a:t>CapEx</a:t>
            </a:r>
            <a:r>
              <a:rPr lang="en-US" sz="1200" b="1" dirty="0">
                <a:solidFill>
                  <a:schemeClr val="tx1">
                    <a:lumMod val="50000"/>
                    <a:lumOff val="50000"/>
                  </a:schemeClr>
                </a:solidFill>
                <a:latin typeface="Segoe UI" pitchFamily="34" charset="0"/>
                <a:cs typeface="Segoe UI" pitchFamily="34" charset="0"/>
              </a:rPr>
              <a:t> to </a:t>
            </a:r>
            <a:r>
              <a:rPr lang="en-US" sz="1200" b="1" dirty="0" err="1">
                <a:solidFill>
                  <a:schemeClr val="tx1">
                    <a:lumMod val="50000"/>
                    <a:lumOff val="50000"/>
                  </a:schemeClr>
                </a:solidFill>
                <a:latin typeface="Segoe UI" pitchFamily="34" charset="0"/>
                <a:cs typeface="Segoe UI" pitchFamily="34" charset="0"/>
              </a:rPr>
              <a:t>OpEx</a:t>
            </a:r>
            <a:r>
              <a:rPr lang="en-US" sz="1200" b="1" dirty="0">
                <a:solidFill>
                  <a:schemeClr val="tx1">
                    <a:lumMod val="50000"/>
                    <a:lumOff val="50000"/>
                  </a:schemeClr>
                </a:solidFill>
                <a:latin typeface="Segoe UI" pitchFamily="34" charset="0"/>
                <a:cs typeface="Segoe UI" pitchFamily="34" charset="0"/>
              </a:rPr>
              <a:t>)</a:t>
            </a:r>
            <a:endParaRPr lang="en-US" b="1" dirty="0">
              <a:solidFill>
                <a:schemeClr val="tx1">
                  <a:lumMod val="50000"/>
                  <a:lumOff val="50000"/>
                </a:schemeClr>
              </a:solidFill>
              <a:latin typeface="Segoe UI" pitchFamily="34" charset="0"/>
              <a:cs typeface="Segoe UI" pitchFamily="34" charset="0"/>
            </a:endParaRPr>
          </a:p>
        </p:txBody>
      </p:sp>
      <p:sp>
        <p:nvSpPr>
          <p:cNvPr id="23" name="TextBox 22">
            <a:extLst>
              <a:ext uri="{FF2B5EF4-FFF2-40B4-BE49-F238E27FC236}">
                <a16:creationId xmlns:a16="http://schemas.microsoft.com/office/drawing/2014/main" id="{4BC76EF4-7214-40D4-AA6F-F70ACCBE0E9F}"/>
              </a:ext>
            </a:extLst>
          </p:cNvPr>
          <p:cNvSpPr txBox="1"/>
          <p:nvPr/>
        </p:nvSpPr>
        <p:spPr>
          <a:xfrm>
            <a:off x="5562600" y="1371600"/>
            <a:ext cx="1828800" cy="646113"/>
          </a:xfrm>
          <a:prstGeom prst="rect">
            <a:avLst/>
          </a:prstGeom>
          <a:noFill/>
        </p:spPr>
        <p:txBody>
          <a:bodyPr>
            <a:spAutoFit/>
          </a:bodyPr>
          <a:lstStyle/>
          <a:p>
            <a:pPr fontAlgn="auto">
              <a:spcBef>
                <a:spcPts val="0"/>
              </a:spcBef>
              <a:spcAft>
                <a:spcPts val="0"/>
              </a:spcAft>
              <a:defRPr/>
            </a:pPr>
            <a:r>
              <a:rPr lang="en-US" b="1" dirty="0">
                <a:solidFill>
                  <a:schemeClr val="tx1">
                    <a:lumMod val="50000"/>
                    <a:lumOff val="50000"/>
                  </a:schemeClr>
                </a:solidFill>
                <a:latin typeface="Segoe UI" pitchFamily="34" charset="0"/>
                <a:cs typeface="Segoe UI" pitchFamily="34" charset="0"/>
              </a:rPr>
              <a:t>Low IT skill to implement</a:t>
            </a:r>
          </a:p>
        </p:txBody>
      </p:sp>
      <p:sp>
        <p:nvSpPr>
          <p:cNvPr id="24" name="Rectangle 23">
            <a:extLst>
              <a:ext uri="{FF2B5EF4-FFF2-40B4-BE49-F238E27FC236}">
                <a16:creationId xmlns:a16="http://schemas.microsoft.com/office/drawing/2014/main" id="{DCB1C0D1-7CD1-4D3F-9EDB-DCE342326F25}"/>
              </a:ext>
            </a:extLst>
          </p:cNvPr>
          <p:cNvSpPr/>
          <p:nvPr/>
        </p:nvSpPr>
        <p:spPr>
          <a:xfrm>
            <a:off x="3657600" y="965200"/>
            <a:ext cx="1752600" cy="646113"/>
          </a:xfrm>
          <a:prstGeom prst="rect">
            <a:avLst/>
          </a:prstGeom>
        </p:spPr>
        <p:txBody>
          <a:bodyPr>
            <a:spAutoFit/>
          </a:bodyPr>
          <a:lstStyle/>
          <a:p>
            <a:pPr fontAlgn="auto">
              <a:spcBef>
                <a:spcPct val="20000"/>
              </a:spcBef>
              <a:spcAft>
                <a:spcPts val="0"/>
              </a:spcAft>
              <a:defRPr/>
            </a:pPr>
            <a:r>
              <a:rPr lang="en-US" b="1" dirty="0">
                <a:solidFill>
                  <a:schemeClr val="tx1">
                    <a:lumMod val="50000"/>
                    <a:lumOff val="50000"/>
                  </a:schemeClr>
                </a:solidFill>
                <a:latin typeface="Segoe UI" pitchFamily="34" charset="0"/>
                <a:cs typeface="Segoe UI" pitchFamily="34" charset="0"/>
              </a:rPr>
              <a:t>Accessed via the internet</a:t>
            </a:r>
          </a:p>
        </p:txBody>
      </p:sp>
      <p:sp>
        <p:nvSpPr>
          <p:cNvPr id="23574" name="Rectangle 24">
            <a:extLst>
              <a:ext uri="{FF2B5EF4-FFF2-40B4-BE49-F238E27FC236}">
                <a16:creationId xmlns:a16="http://schemas.microsoft.com/office/drawing/2014/main" id="{7C7AED65-76A3-4931-A508-C345BF925411}"/>
              </a:ext>
            </a:extLst>
          </p:cNvPr>
          <p:cNvSpPr>
            <a:spLocks noChangeArrowheads="1"/>
          </p:cNvSpPr>
          <p:nvPr/>
        </p:nvSpPr>
        <p:spPr bwMode="auto">
          <a:xfrm>
            <a:off x="1230313" y="1509713"/>
            <a:ext cx="2643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2000" b="1"/>
              <a:t>Third party provider</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68372F-3B08-40C4-901A-AA659AAEEB25}"/>
              </a:ext>
            </a:extLst>
          </p:cNvPr>
          <p:cNvSpPr>
            <a:spLocks noGrp="1"/>
          </p:cNvSpPr>
          <p:nvPr>
            <p:ph idx="1"/>
          </p:nvPr>
        </p:nvSpPr>
        <p:spPr>
          <a:xfrm>
            <a:off x="304800" y="2590800"/>
            <a:ext cx="8610600" cy="42672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000" dirty="0"/>
              <a:t>Supply Chain Energy Usage</a:t>
            </a:r>
          </a:p>
          <a:p>
            <a:pPr marL="274320" indent="-274320" fontAlgn="auto">
              <a:spcAft>
                <a:spcPts val="0"/>
              </a:spcAft>
              <a:defRPr/>
            </a:pPr>
            <a:r>
              <a:rPr lang="en-US" sz="2000" dirty="0"/>
              <a:t>“Green” Data Centers</a:t>
            </a:r>
          </a:p>
          <a:p>
            <a:pPr marL="274320" indent="-274320" fontAlgn="auto">
              <a:spcAft>
                <a:spcPts val="0"/>
              </a:spcAft>
              <a:defRPr/>
            </a:pPr>
            <a:r>
              <a:rPr lang="en-US" sz="2000" dirty="0"/>
              <a:t>Steps : -</a:t>
            </a:r>
          </a:p>
          <a:p>
            <a:pPr marL="759143" lvl="1" indent="-457200" fontAlgn="auto">
              <a:spcAft>
                <a:spcPts val="0"/>
              </a:spcAft>
              <a:buFont typeface="+mj-lt"/>
              <a:buAutoNum type="arabicPeriod"/>
              <a:defRPr/>
            </a:pPr>
            <a:r>
              <a:rPr lang="en-US" sz="2000" dirty="0"/>
              <a:t>Diagnose opportunities &amp; problems</a:t>
            </a:r>
          </a:p>
          <a:p>
            <a:pPr marL="759143" lvl="1" indent="-457200" fontAlgn="auto">
              <a:spcAft>
                <a:spcPts val="0"/>
              </a:spcAft>
              <a:buFont typeface="+mj-lt"/>
              <a:buAutoNum type="arabicPeriod"/>
              <a:defRPr/>
            </a:pPr>
            <a:r>
              <a:rPr lang="en-US" sz="2000" dirty="0"/>
              <a:t>Measure &amp; Manage</a:t>
            </a:r>
          </a:p>
          <a:p>
            <a:pPr marL="759143" lvl="1" indent="-457200" fontAlgn="auto">
              <a:spcAft>
                <a:spcPts val="0"/>
              </a:spcAft>
              <a:buFont typeface="+mj-lt"/>
              <a:buAutoNum type="arabicPeriod"/>
              <a:defRPr/>
            </a:pPr>
            <a:r>
              <a:rPr lang="en-US" sz="2000" dirty="0"/>
              <a:t>Cool-”blanking panels”</a:t>
            </a:r>
          </a:p>
          <a:p>
            <a:pPr marL="759143" lvl="1" indent="-457200" fontAlgn="auto">
              <a:spcAft>
                <a:spcPts val="0"/>
              </a:spcAft>
              <a:buFont typeface="+mj-lt"/>
              <a:buAutoNum type="arabicPeriod"/>
              <a:defRPr/>
            </a:pPr>
            <a:r>
              <a:rPr lang="en-US" sz="2400" b="1" dirty="0"/>
              <a:t>Virtualize</a:t>
            </a:r>
            <a:endParaRPr lang="en-US" sz="2000" b="1" dirty="0"/>
          </a:p>
          <a:p>
            <a:pPr marL="759143" lvl="1" indent="-457200" fontAlgn="auto">
              <a:spcAft>
                <a:spcPts val="0"/>
              </a:spcAft>
              <a:buFont typeface="+mj-lt"/>
              <a:buAutoNum type="arabicPeriod"/>
              <a:defRPr/>
            </a:pPr>
            <a:r>
              <a:rPr lang="en-US" sz="2000" dirty="0"/>
              <a:t>Build</a:t>
            </a:r>
          </a:p>
          <a:p>
            <a:pPr marL="274320" indent="-274320" fontAlgn="auto">
              <a:spcAft>
                <a:spcPts val="0"/>
              </a:spcAft>
              <a:defRPr/>
            </a:pPr>
            <a:r>
              <a:rPr lang="en-US" sz="2000" dirty="0"/>
              <a:t>Server Virtualization</a:t>
            </a:r>
          </a:p>
          <a:p>
            <a:pPr marL="274320" indent="-274320" fontAlgn="auto">
              <a:spcAft>
                <a:spcPts val="0"/>
              </a:spcAft>
              <a:defRPr/>
            </a:pPr>
            <a:r>
              <a:rPr lang="en-US" sz="2000" dirty="0"/>
              <a:t>Energy-Aware Consolidation</a:t>
            </a:r>
          </a:p>
          <a:p>
            <a:pPr lvl="1" indent="-274320" fontAlgn="auto">
              <a:spcAft>
                <a:spcPts val="0"/>
              </a:spcAft>
              <a:defRPr/>
            </a:pPr>
            <a:endParaRPr lang="en-US" sz="2000" dirty="0"/>
          </a:p>
          <a:p>
            <a:pPr marL="301943" lvl="1" indent="0" fontAlgn="auto">
              <a:spcAft>
                <a:spcPts val="0"/>
              </a:spcAft>
              <a:buFont typeface="Symbol" panose="05050102010706020507" pitchFamily="18" charset="2"/>
              <a:buNone/>
              <a:defRPr/>
            </a:pPr>
            <a:endParaRPr lang="en-US" sz="2000" dirty="0"/>
          </a:p>
          <a:p>
            <a:pPr lvl="1" indent="-274320" fontAlgn="auto">
              <a:spcAft>
                <a:spcPts val="0"/>
              </a:spcAft>
              <a:defRPr/>
            </a:pPr>
            <a:endParaRPr lang="en-US" sz="2000" dirty="0"/>
          </a:p>
        </p:txBody>
      </p:sp>
      <p:sp>
        <p:nvSpPr>
          <p:cNvPr id="3" name="Title 2">
            <a:extLst>
              <a:ext uri="{FF2B5EF4-FFF2-40B4-BE49-F238E27FC236}">
                <a16:creationId xmlns:a16="http://schemas.microsoft.com/office/drawing/2014/main" id="{626926DB-336D-4BAB-808F-AE854BACE6B0}"/>
              </a:ext>
            </a:extLst>
          </p:cNvPr>
          <p:cNvSpPr>
            <a:spLocks noGrp="1"/>
          </p:cNvSpPr>
          <p:nvPr>
            <p:ph type="title"/>
          </p:nvPr>
        </p:nvSpPr>
        <p:spPr/>
        <p:txBody>
          <a:bodyPr rtlCol="0">
            <a:normAutofit fontScale="90000"/>
          </a:bodyPr>
          <a:lstStyle/>
          <a:p>
            <a:pPr algn="l" fontAlgn="auto">
              <a:spcAft>
                <a:spcPts val="0"/>
              </a:spcAft>
              <a:defRPr/>
            </a:pPr>
            <a:r>
              <a:rPr lang="en-US" sz="4900" dirty="0"/>
              <a:t>Green Cloud Computing</a:t>
            </a:r>
            <a:br>
              <a:rPr lang="en-US" dirty="0"/>
            </a:br>
            <a:r>
              <a:rPr lang="en-US" dirty="0"/>
              <a:t>				-</a:t>
            </a:r>
            <a:r>
              <a:rPr lang="en-US" sz="3200" dirty="0"/>
              <a:t>A Data Center Perspective</a:t>
            </a:r>
            <a:endParaRPr lang="en-US" dirty="0"/>
          </a:p>
        </p:txBody>
      </p:sp>
      <p:sp>
        <p:nvSpPr>
          <p:cNvPr id="25605" name="Slide Number Placeholder 6">
            <a:extLst>
              <a:ext uri="{FF2B5EF4-FFF2-40B4-BE49-F238E27FC236}">
                <a16:creationId xmlns:a16="http://schemas.microsoft.com/office/drawing/2014/main" id="{FDD5A114-4601-48A0-BE4D-E1E15BFFE9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19393249-A908-4440-9E1E-83D94E8F8D47}" type="slidenum">
              <a:rPr lang="en-US" altLang="en-US">
                <a:solidFill>
                  <a:schemeClr val="tx2"/>
                </a:solidFill>
              </a:rPr>
              <a:pPr/>
              <a:t>6</a:t>
            </a:fld>
            <a:endParaRPr lang="en-US" altLang="en-US">
              <a:solidFill>
                <a:schemeClr val="tx2"/>
              </a:solidFil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0DA658-DC3E-47D0-9D43-46C5D10E55EF}"/>
              </a:ext>
            </a:extLst>
          </p:cNvPr>
          <p:cNvSpPr>
            <a:spLocks noGrp="1"/>
          </p:cNvSpPr>
          <p:nvPr>
            <p:ph idx="1"/>
          </p:nvPr>
        </p:nvSpPr>
        <p:spPr>
          <a:xfrm>
            <a:off x="228600" y="2667000"/>
            <a:ext cx="8686800" cy="41910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000" dirty="0"/>
              <a:t>Development of ICT</a:t>
            </a:r>
          </a:p>
          <a:p>
            <a:pPr marL="274320" indent="-274320" fontAlgn="auto">
              <a:spcAft>
                <a:spcPts val="0"/>
              </a:spcAft>
              <a:defRPr/>
            </a:pPr>
            <a:endParaRPr lang="en-US" sz="2000" dirty="0"/>
          </a:p>
          <a:p>
            <a:pPr marL="274320" indent="-274320" fontAlgn="auto">
              <a:spcAft>
                <a:spcPts val="0"/>
              </a:spcAft>
              <a:defRPr/>
            </a:pPr>
            <a:r>
              <a:rPr lang="en-US" sz="2000" dirty="0"/>
              <a:t>Moving Processor and Data closer to the User</a:t>
            </a:r>
          </a:p>
          <a:p>
            <a:pPr marL="274320" indent="-274320" fontAlgn="auto">
              <a:spcAft>
                <a:spcPts val="0"/>
              </a:spcAft>
              <a:defRPr/>
            </a:pPr>
            <a:endParaRPr lang="en-US" sz="2000" dirty="0"/>
          </a:p>
          <a:p>
            <a:pPr marL="274320" indent="-274320" fontAlgn="auto">
              <a:spcAft>
                <a:spcPts val="0"/>
              </a:spcAft>
              <a:defRPr/>
            </a:pPr>
            <a:r>
              <a:rPr lang="en-US" sz="2000" dirty="0"/>
              <a:t>Public Policy measures-Germany example, PPP</a:t>
            </a:r>
          </a:p>
          <a:p>
            <a:pPr marL="274320" indent="-274320" fontAlgn="auto">
              <a:spcAft>
                <a:spcPts val="0"/>
              </a:spcAft>
              <a:defRPr/>
            </a:pPr>
            <a:endParaRPr lang="en-US" sz="2000" dirty="0"/>
          </a:p>
          <a:p>
            <a:pPr marL="274320" indent="-274320" fontAlgn="auto">
              <a:spcAft>
                <a:spcPts val="0"/>
              </a:spcAft>
              <a:defRPr/>
            </a:pPr>
            <a:r>
              <a:rPr lang="en-US" sz="2000" dirty="0"/>
              <a:t>Locating Data Centers in the developing world</a:t>
            </a:r>
          </a:p>
          <a:p>
            <a:pPr marL="274320" indent="-274320" fontAlgn="auto">
              <a:spcAft>
                <a:spcPts val="0"/>
              </a:spcAft>
              <a:defRPr/>
            </a:pPr>
            <a:endParaRPr lang="en-US" sz="2000" dirty="0"/>
          </a:p>
          <a:p>
            <a:pPr marL="274320" indent="-274320" fontAlgn="auto">
              <a:spcAft>
                <a:spcPts val="0"/>
              </a:spcAft>
              <a:defRPr/>
            </a:pPr>
            <a:r>
              <a:rPr lang="en-US" sz="2000" dirty="0"/>
              <a:t>Economic Growth</a:t>
            </a:r>
          </a:p>
        </p:txBody>
      </p:sp>
      <p:sp>
        <p:nvSpPr>
          <p:cNvPr id="3" name="Title 2">
            <a:extLst>
              <a:ext uri="{FF2B5EF4-FFF2-40B4-BE49-F238E27FC236}">
                <a16:creationId xmlns:a16="http://schemas.microsoft.com/office/drawing/2014/main" id="{76FD39BE-FD90-46AD-A76A-422E47C3E8C0}"/>
              </a:ext>
            </a:extLst>
          </p:cNvPr>
          <p:cNvSpPr>
            <a:spLocks noGrp="1"/>
          </p:cNvSpPr>
          <p:nvPr>
            <p:ph type="title"/>
          </p:nvPr>
        </p:nvSpPr>
        <p:spPr/>
        <p:txBody>
          <a:bodyPr rtlCol="0">
            <a:normAutofit fontScale="90000"/>
          </a:bodyPr>
          <a:lstStyle/>
          <a:p>
            <a:pPr algn="l" fontAlgn="auto">
              <a:spcAft>
                <a:spcPts val="0"/>
              </a:spcAft>
              <a:defRPr/>
            </a:pPr>
            <a:r>
              <a:rPr lang="en-US" dirty="0"/>
              <a:t>Green IT in developing regions 					-</a:t>
            </a:r>
            <a:r>
              <a:rPr lang="en-US" sz="3600" dirty="0"/>
              <a:t>Introduction</a:t>
            </a:r>
          </a:p>
        </p:txBody>
      </p:sp>
      <p:sp>
        <p:nvSpPr>
          <p:cNvPr id="27653" name="Slide Number Placeholder 6">
            <a:extLst>
              <a:ext uri="{FF2B5EF4-FFF2-40B4-BE49-F238E27FC236}">
                <a16:creationId xmlns:a16="http://schemas.microsoft.com/office/drawing/2014/main" id="{3BA87285-2036-4B00-A8AE-4DD7BCA424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6D7EF0B1-BBE8-4934-88B1-3E025BF48371}" type="slidenum">
              <a:rPr lang="en-US" altLang="en-US">
                <a:solidFill>
                  <a:schemeClr val="tx2"/>
                </a:solidFill>
              </a:rPr>
              <a:pPr/>
              <a:t>7</a:t>
            </a:fld>
            <a:endParaRPr lang="en-US" altLang="en-US">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723C89ED-451C-4234-B429-E90490DB383E}"/>
              </a:ext>
            </a:extLst>
          </p:cNvPr>
          <p:cNvSpPr>
            <a:spLocks noGrp="1"/>
          </p:cNvSpPr>
          <p:nvPr>
            <p:ph type="title"/>
          </p:nvPr>
        </p:nvSpPr>
        <p:spPr/>
        <p:txBody>
          <a:bodyPr/>
          <a:lstStyle/>
          <a:p>
            <a:pPr algn="l"/>
            <a:r>
              <a:rPr lang="en-US" altLang="en-US" sz="4000"/>
              <a:t>Balancing Energy in Data Centers</a:t>
            </a:r>
          </a:p>
        </p:txBody>
      </p:sp>
      <p:sp>
        <p:nvSpPr>
          <p:cNvPr id="3" name="Content Placeholder 2">
            <a:extLst>
              <a:ext uri="{FF2B5EF4-FFF2-40B4-BE49-F238E27FC236}">
                <a16:creationId xmlns:a16="http://schemas.microsoft.com/office/drawing/2014/main" id="{42819F90-48E9-4912-87CE-F0BE5C1A6D0C}"/>
              </a:ext>
            </a:extLst>
          </p:cNvPr>
          <p:cNvSpPr>
            <a:spLocks noGrp="1"/>
          </p:cNvSpPr>
          <p:nvPr>
            <p:ph sz="quarter" idx="13"/>
          </p:nvPr>
        </p:nvSpPr>
        <p:spPr>
          <a:xfrm>
            <a:off x="228600" y="2667000"/>
            <a:ext cx="8686800" cy="2819400"/>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r>
              <a:rPr lang="en-US" sz="2000" dirty="0"/>
              <a:t>Components : - Data Storage, Servers, LAN</a:t>
            </a:r>
          </a:p>
          <a:p>
            <a:pPr marL="274320" indent="-274320" fontAlgn="auto">
              <a:spcAft>
                <a:spcPts val="0"/>
              </a:spcAft>
              <a:defRPr/>
            </a:pPr>
            <a:endParaRPr lang="en-US" sz="2000" dirty="0"/>
          </a:p>
          <a:p>
            <a:pPr marL="274320" indent="-274320" fontAlgn="auto">
              <a:spcAft>
                <a:spcPts val="0"/>
              </a:spcAft>
              <a:defRPr/>
            </a:pPr>
            <a:r>
              <a:rPr lang="en-US" sz="2000" dirty="0"/>
              <a:t>Power Consumption </a:t>
            </a:r>
          </a:p>
          <a:p>
            <a:pPr marL="274320" indent="-274320" fontAlgn="auto">
              <a:spcAft>
                <a:spcPts val="0"/>
              </a:spcAft>
              <a:defRPr/>
            </a:pPr>
            <a:endParaRPr lang="en-US" sz="2000" dirty="0"/>
          </a:p>
          <a:p>
            <a:pPr marL="274320" indent="-274320" fontAlgn="auto">
              <a:spcAft>
                <a:spcPts val="0"/>
              </a:spcAft>
              <a:defRPr/>
            </a:pPr>
            <a:r>
              <a:rPr lang="en-US" sz="2000" dirty="0"/>
              <a:t>Hard Disk Arrays-Long term Storage</a:t>
            </a:r>
          </a:p>
          <a:p>
            <a:pPr marL="274320" indent="-274320" fontAlgn="auto">
              <a:spcAft>
                <a:spcPts val="0"/>
              </a:spcAft>
              <a:defRPr/>
            </a:pPr>
            <a:endParaRPr lang="en-US" sz="2000" dirty="0"/>
          </a:p>
          <a:p>
            <a:pPr marL="274320" indent="-274320" fontAlgn="auto">
              <a:spcAft>
                <a:spcPts val="0"/>
              </a:spcAft>
              <a:defRPr/>
            </a:pPr>
            <a:r>
              <a:rPr lang="en-US" sz="2000" dirty="0"/>
              <a:t>Server Consolidation</a:t>
            </a:r>
          </a:p>
        </p:txBody>
      </p:sp>
      <p:pic>
        <p:nvPicPr>
          <p:cNvPr id="29701" name="Content Placeholder 4">
            <a:extLst>
              <a:ext uri="{FF2B5EF4-FFF2-40B4-BE49-F238E27FC236}">
                <a16:creationId xmlns:a16="http://schemas.microsoft.com/office/drawing/2014/main" id="{6E16BC47-9A2C-4396-987E-516463FCBA99}"/>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a:fillRect/>
          </a:stretch>
        </p:blipFill>
        <p:spPr>
          <a:xfrm>
            <a:off x="2514600" y="5608638"/>
            <a:ext cx="4373563" cy="1255712"/>
          </a:xfrm>
        </p:spPr>
      </p:pic>
      <p:sp>
        <p:nvSpPr>
          <p:cNvPr id="29702" name="Slide Number Placeholder 7">
            <a:extLst>
              <a:ext uri="{FF2B5EF4-FFF2-40B4-BE49-F238E27FC236}">
                <a16:creationId xmlns:a16="http://schemas.microsoft.com/office/drawing/2014/main" id="{9469E9D1-EAFE-4053-9ADB-305BE49448AB}"/>
              </a:ext>
            </a:extLst>
          </p:cNvPr>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26894B9C-9858-4623-A6FA-27C7C8993E42}" type="slidenum">
              <a:rPr lang="en-US" altLang="en-US">
                <a:solidFill>
                  <a:schemeClr val="tx2"/>
                </a:solidFill>
              </a:rPr>
              <a:pPr/>
              <a:t>8</a:t>
            </a:fld>
            <a:endParaRPr lang="en-US" altLang="en-US">
              <a:solidFill>
                <a:schemeClr val="tx2"/>
              </a:solidFil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34D417-2B46-4B99-8A08-0CC9182E86AE}"/>
              </a:ext>
            </a:extLst>
          </p:cNvPr>
          <p:cNvSpPr>
            <a:spLocks noGrp="1"/>
          </p:cNvSpPr>
          <p:nvPr>
            <p:ph idx="1"/>
          </p:nvPr>
        </p:nvSpPr>
        <p:spPr>
          <a:xfrm>
            <a:off x="107504" y="2636912"/>
            <a:ext cx="8807896" cy="4221088"/>
          </a:xfrm>
        </p:spPr>
        <p:style>
          <a:lnRef idx="1">
            <a:schemeClr val="accent4"/>
          </a:lnRef>
          <a:fillRef idx="1002">
            <a:schemeClr val="lt2"/>
          </a:fillRef>
          <a:effectRef idx="1">
            <a:schemeClr val="accent4"/>
          </a:effectRef>
          <a:fontRef idx="minor">
            <a:schemeClr val="dk1"/>
          </a:fontRef>
        </p:style>
        <p:txBody>
          <a:bodyPr rtlCol="0">
            <a:normAutofit/>
          </a:bodyPr>
          <a:lstStyle/>
          <a:p>
            <a:pPr marL="274320" indent="-274320" fontAlgn="auto">
              <a:spcAft>
                <a:spcPts val="0"/>
              </a:spcAft>
              <a:defRPr/>
            </a:pPr>
            <a:endParaRPr lang="en-US" sz="2000"/>
          </a:p>
          <a:p>
            <a:pPr marL="274320" indent="-274320" fontAlgn="auto">
              <a:spcAft>
                <a:spcPts val="0"/>
              </a:spcAft>
              <a:defRPr/>
            </a:pPr>
            <a:r>
              <a:rPr lang="en-US" sz="2000"/>
              <a:t>OLPC </a:t>
            </a:r>
            <a:r>
              <a:rPr lang="en-US" sz="2000" dirty="0"/>
              <a:t>Project</a:t>
            </a:r>
          </a:p>
          <a:p>
            <a:pPr marL="274320" indent="-274320" fontAlgn="auto">
              <a:spcAft>
                <a:spcPts val="0"/>
              </a:spcAft>
              <a:defRPr/>
            </a:pPr>
            <a:r>
              <a:rPr lang="en-US" sz="2000" dirty="0"/>
              <a:t>Low Power Computing Platforms- Modern Data Centers</a:t>
            </a:r>
          </a:p>
          <a:p>
            <a:pPr marL="274320" indent="-274320" fontAlgn="auto">
              <a:spcAft>
                <a:spcPts val="0"/>
              </a:spcAft>
              <a:defRPr/>
            </a:pPr>
            <a:r>
              <a:rPr lang="en-US" sz="2000" b="1" dirty="0"/>
              <a:t>“Managing”</a:t>
            </a:r>
            <a:r>
              <a:rPr lang="en-US" sz="2000" dirty="0"/>
              <a:t> computing load</a:t>
            </a:r>
          </a:p>
          <a:p>
            <a:pPr marL="274320" indent="-274320" fontAlgn="auto">
              <a:spcAft>
                <a:spcPts val="0"/>
              </a:spcAft>
              <a:defRPr/>
            </a:pPr>
            <a:r>
              <a:rPr lang="en-US" sz="2000" dirty="0"/>
              <a:t>Prioritization</a:t>
            </a:r>
          </a:p>
          <a:p>
            <a:pPr marL="274320" indent="-274320" fontAlgn="auto">
              <a:spcAft>
                <a:spcPts val="0"/>
              </a:spcAft>
              <a:defRPr/>
            </a:pPr>
            <a:r>
              <a:rPr lang="en-US" sz="2000" dirty="0"/>
              <a:t>Virtualization technologies for Data Centers</a:t>
            </a:r>
          </a:p>
          <a:p>
            <a:pPr marL="274320" indent="-274320" fontAlgn="auto">
              <a:spcAft>
                <a:spcPts val="0"/>
              </a:spcAft>
              <a:defRPr/>
            </a:pPr>
            <a:r>
              <a:rPr lang="en-US" sz="2000" dirty="0"/>
              <a:t>Cooling Data Centers- “42%”</a:t>
            </a:r>
          </a:p>
          <a:p>
            <a:pPr marL="274320" indent="-274320" fontAlgn="auto">
              <a:spcAft>
                <a:spcPts val="0"/>
              </a:spcAft>
              <a:defRPr/>
            </a:pPr>
            <a:r>
              <a:rPr lang="en-US" sz="2000" dirty="0"/>
              <a:t>Used in Solar PV Systems</a:t>
            </a:r>
          </a:p>
          <a:p>
            <a:pPr marL="274320" indent="-274320" fontAlgn="auto">
              <a:spcAft>
                <a:spcPts val="0"/>
              </a:spcAft>
              <a:defRPr/>
            </a:pPr>
            <a:endParaRPr lang="en-US" sz="2000" dirty="0"/>
          </a:p>
        </p:txBody>
      </p:sp>
      <p:sp>
        <p:nvSpPr>
          <p:cNvPr id="31748" name="Title 4">
            <a:extLst>
              <a:ext uri="{FF2B5EF4-FFF2-40B4-BE49-F238E27FC236}">
                <a16:creationId xmlns:a16="http://schemas.microsoft.com/office/drawing/2014/main" id="{B689F8CC-2E44-42CD-97B0-FCA9F6F43FF6}"/>
              </a:ext>
            </a:extLst>
          </p:cNvPr>
          <p:cNvSpPr>
            <a:spLocks noGrp="1"/>
          </p:cNvSpPr>
          <p:nvPr>
            <p:ph type="title"/>
          </p:nvPr>
        </p:nvSpPr>
        <p:spPr/>
        <p:txBody>
          <a:bodyPr/>
          <a:lstStyle/>
          <a:p>
            <a:pPr algn="l"/>
            <a:r>
              <a:rPr lang="en-US" altLang="en-US" sz="3600"/>
              <a:t>Energy Aware Data Center Management</a:t>
            </a:r>
          </a:p>
        </p:txBody>
      </p:sp>
      <p:sp>
        <p:nvSpPr>
          <p:cNvPr id="31749" name="Slide Number Placeholder 6">
            <a:extLst>
              <a:ext uri="{FF2B5EF4-FFF2-40B4-BE49-F238E27FC236}">
                <a16:creationId xmlns:a16="http://schemas.microsoft.com/office/drawing/2014/main" id="{D0D58ED3-37E7-4442-9184-E935AE28D2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ndara" panose="020E0502030303020204" pitchFamily="34" charset="0"/>
                <a:cs typeface="Arial" panose="020B0604020202020204" pitchFamily="34" charset="0"/>
              </a:defRPr>
            </a:lvl9pPr>
          </a:lstStyle>
          <a:p>
            <a:fld id="{471C6EC4-E1C0-4FE0-92F7-A839A6848349}" type="slidenum">
              <a:rPr lang="en-US" altLang="en-US">
                <a:solidFill>
                  <a:schemeClr val="tx2"/>
                </a:solidFill>
              </a:rPr>
              <a:pPr/>
              <a:t>9</a:t>
            </a:fld>
            <a:endParaRPr lang="en-US" altLang="en-US">
              <a:solidFill>
                <a:schemeClr val="tx2"/>
              </a:solidFill>
            </a:endParaRP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B66521-A553-4F74-9FD1-664680C40A9D}"/>
</file>

<file path=customXml/itemProps2.xml><?xml version="1.0" encoding="utf-8"?>
<ds:datastoreItem xmlns:ds="http://schemas.openxmlformats.org/officeDocument/2006/customXml" ds:itemID="{CB10B759-429A-44FE-AD63-5AC82C374F4E}"/>
</file>

<file path=customXml/itemProps3.xml><?xml version="1.0" encoding="utf-8"?>
<ds:datastoreItem xmlns:ds="http://schemas.openxmlformats.org/officeDocument/2006/customXml" ds:itemID="{6AA07CA0-4FDA-46C5-9090-B8BB5BB6DED5}"/>
</file>

<file path=docProps/app.xml><?xml version="1.0" encoding="utf-8"?>
<Properties xmlns="http://schemas.openxmlformats.org/officeDocument/2006/extended-properties" xmlns:vt="http://schemas.openxmlformats.org/officeDocument/2006/docPropsVTypes">
  <Template>Firelight</Template>
  <TotalTime>615</TotalTime>
  <Words>2513</Words>
  <Application>Microsoft Office PowerPoint</Application>
  <PresentationFormat>On-screen Show (4:3)</PresentationFormat>
  <Paragraphs>329</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Candara</vt:lpstr>
      <vt:lpstr>Arial</vt:lpstr>
      <vt:lpstr>Symbol</vt:lpstr>
      <vt:lpstr>Calibri</vt:lpstr>
      <vt:lpstr>Segoe UI</vt:lpstr>
      <vt:lpstr>Waveform</vt:lpstr>
      <vt:lpstr>GREEN CLOUD COMPUTING</vt:lpstr>
      <vt:lpstr>E-Journey</vt:lpstr>
      <vt:lpstr>Green Computing</vt:lpstr>
      <vt:lpstr>Cloud Computing</vt:lpstr>
      <vt:lpstr>PowerPoint Presentation</vt:lpstr>
      <vt:lpstr>Green Cloud Computing     -A Data Center Perspective</vt:lpstr>
      <vt:lpstr>Green IT in developing regions      -Introduction</vt:lpstr>
      <vt:lpstr>Balancing Energy in Data Centers</vt:lpstr>
      <vt:lpstr>Energy Aware Data Center Management</vt:lpstr>
      <vt:lpstr>Power Usage Effectiveness(PUE)</vt:lpstr>
      <vt:lpstr>PowerPoint Presentation</vt:lpstr>
      <vt:lpstr>Case Study of Senegal</vt:lpstr>
      <vt:lpstr>UCAD Data Center </vt:lpstr>
      <vt:lpstr>Solar PV Array</vt:lpstr>
      <vt:lpstr>Rack Design</vt:lpstr>
      <vt:lpstr>Case Study in South Africa</vt:lpstr>
      <vt:lpstr>Case Study in South Africa</vt:lpstr>
      <vt:lpstr>Case Study in South Africa</vt:lpstr>
      <vt:lpstr>Indian Scenario</vt:lpstr>
      <vt:lpstr>Indian Scenario</vt:lpstr>
      <vt:lpstr>Go Green!!!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CLOUD COMPUTING</dc:title>
  <dc:creator>Srikrishna</dc:creator>
  <cp:lastModifiedBy>lenovo</cp:lastModifiedBy>
  <cp:revision>179</cp:revision>
  <dcterms:created xsi:type="dcterms:W3CDTF">2012-03-18T19:41:19Z</dcterms:created>
  <dcterms:modified xsi:type="dcterms:W3CDTF">2021-07-09T14:47:10Z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