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sldIdLst>
    <p:sldId id="256" r:id="rId5"/>
    <p:sldId id="257" r:id="rId6"/>
    <p:sldId id="401" r:id="rId7"/>
    <p:sldId id="510" r:id="rId8"/>
    <p:sldId id="450" r:id="rId9"/>
    <p:sldId id="507" r:id="rId10"/>
    <p:sldId id="453" r:id="rId11"/>
    <p:sldId id="508" r:id="rId12"/>
    <p:sldId id="452" r:id="rId13"/>
    <p:sldId id="454" r:id="rId14"/>
    <p:sldId id="455" r:id="rId15"/>
    <p:sldId id="456" r:id="rId16"/>
    <p:sldId id="458" r:id="rId17"/>
    <p:sldId id="459" r:id="rId18"/>
    <p:sldId id="460" r:id="rId19"/>
    <p:sldId id="461" r:id="rId20"/>
    <p:sldId id="462" r:id="rId21"/>
    <p:sldId id="465" r:id="rId22"/>
    <p:sldId id="466" r:id="rId23"/>
    <p:sldId id="472" r:id="rId24"/>
    <p:sldId id="471" r:id="rId25"/>
    <p:sldId id="473" r:id="rId26"/>
    <p:sldId id="475" r:id="rId27"/>
    <p:sldId id="477" r:id="rId28"/>
    <p:sldId id="478" r:id="rId29"/>
    <p:sldId id="479" r:id="rId30"/>
    <p:sldId id="480" r:id="rId31"/>
    <p:sldId id="481" r:id="rId32"/>
    <p:sldId id="483" r:id="rId33"/>
    <p:sldId id="485" r:id="rId34"/>
    <p:sldId id="486" r:id="rId35"/>
    <p:sldId id="487" r:id="rId36"/>
    <p:sldId id="488" r:id="rId37"/>
    <p:sldId id="489" r:id="rId38"/>
    <p:sldId id="509" r:id="rId39"/>
    <p:sldId id="491" r:id="rId40"/>
    <p:sldId id="494" r:id="rId41"/>
    <p:sldId id="496" r:id="rId42"/>
    <p:sldId id="497" r:id="rId43"/>
    <p:sldId id="498" r:id="rId44"/>
    <p:sldId id="499" r:id="rId45"/>
    <p:sldId id="500" r:id="rId46"/>
    <p:sldId id="501" r:id="rId47"/>
    <p:sldId id="505" r:id="rId48"/>
    <p:sldId id="503" r:id="rId49"/>
    <p:sldId id="506" r:id="rId50"/>
    <p:sldId id="50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0B1EBF-A93F-46DE-91BF-DDF80F377E86}" v="1" dt="2021-09-26T18:01:09.920"/>
    <p1510:client id="{D1D75CEC-3B19-44C4-90E3-13481F772DA3}" v="1" dt="2021-09-24T19:00:55.076"/>
    <p1510:client id="{D466B9DF-025A-4E98-81F0-01B3EE72A8DA}" v="1" dt="2021-09-24T13:35:31.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94717" autoAdjust="0"/>
  </p:normalViewPr>
  <p:slideViewPr>
    <p:cSldViewPr snapToGrid="0">
      <p:cViewPr varScale="1">
        <p:scale>
          <a:sx n="81" d="100"/>
          <a:sy n="81" d="100"/>
        </p:scale>
        <p:origin x="-78" y="-55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sha jha" userId="S::106119137@nitt.edu::40c8072c-ea2e-459e-a87d-5bf289392e51" providerId="AD" clId="Web-{D466B9DF-025A-4E98-81F0-01B3EE72A8DA}"/>
    <pc:docChg chg="modSld">
      <pc:chgData name="Tisha jha" userId="S::106119137@nitt.edu::40c8072c-ea2e-459e-a87d-5bf289392e51" providerId="AD" clId="Web-{D466B9DF-025A-4E98-81F0-01B3EE72A8DA}" dt="2021-09-24T13:35:31.092" v="0" actId="1076"/>
      <pc:docMkLst>
        <pc:docMk/>
      </pc:docMkLst>
      <pc:sldChg chg="modSp">
        <pc:chgData name="Tisha jha" userId="S::106119137@nitt.edu::40c8072c-ea2e-459e-a87d-5bf289392e51" providerId="AD" clId="Web-{D466B9DF-025A-4E98-81F0-01B3EE72A8DA}" dt="2021-09-24T13:35:31.092" v="0" actId="1076"/>
        <pc:sldMkLst>
          <pc:docMk/>
          <pc:sldMk cId="0" sldId="458"/>
        </pc:sldMkLst>
        <pc:picChg chg="mod">
          <ac:chgData name="Tisha jha" userId="S::106119137@nitt.edu::40c8072c-ea2e-459e-a87d-5bf289392e51" providerId="AD" clId="Web-{D466B9DF-025A-4E98-81F0-01B3EE72A8DA}" dt="2021-09-24T13:35:31.092" v="0" actId="1076"/>
          <ac:picMkLst>
            <pc:docMk/>
            <pc:sldMk cId="0" sldId="458"/>
            <ac:picMk id="19458" creationId="{640A14EC-998A-479A-924D-A65D9D092547}"/>
          </ac:picMkLst>
        </pc:picChg>
      </pc:sldChg>
    </pc:docChg>
  </pc:docChgLst>
  <pc:docChgLst>
    <pc:chgData name="tanu gangrade" userId="S::106119130@nitt.edu::1c76f189-afb3-4d54-bd43-de88b4746b87" providerId="AD" clId="Web-{D1D75CEC-3B19-44C4-90E3-13481F772DA3}"/>
    <pc:docChg chg="modSld">
      <pc:chgData name="tanu gangrade" userId="S::106119130@nitt.edu::1c76f189-afb3-4d54-bd43-de88b4746b87" providerId="AD" clId="Web-{D1D75CEC-3B19-44C4-90E3-13481F772DA3}" dt="2021-09-24T19:00:55.076" v="0"/>
      <pc:docMkLst>
        <pc:docMk/>
      </pc:docMkLst>
      <pc:sldChg chg="addSp">
        <pc:chgData name="tanu gangrade" userId="S::106119130@nitt.edu::1c76f189-afb3-4d54-bd43-de88b4746b87" providerId="AD" clId="Web-{D1D75CEC-3B19-44C4-90E3-13481F772DA3}" dt="2021-09-24T19:00:55.076" v="0"/>
        <pc:sldMkLst>
          <pc:docMk/>
          <pc:sldMk cId="2884979600" sldId="256"/>
        </pc:sldMkLst>
        <pc:spChg chg="add">
          <ac:chgData name="tanu gangrade" userId="S::106119130@nitt.edu::1c76f189-afb3-4d54-bd43-de88b4746b87" providerId="AD" clId="Web-{D1D75CEC-3B19-44C4-90E3-13481F772DA3}" dt="2021-09-24T19:00:55.076" v="0"/>
          <ac:spMkLst>
            <pc:docMk/>
            <pc:sldMk cId="2884979600" sldId="256"/>
            <ac:spMk id="2" creationId="{384E19FA-691A-448B-BFAC-2E8DA051BDB7}"/>
          </ac:spMkLst>
        </pc:spChg>
      </pc:sldChg>
    </pc:docChg>
  </pc:docChgLst>
  <pc:docChgLst>
    <pc:chgData name="Pavana  Kumar" userId="S::106119023@nitt.edu::28048a21-c0a9-4c18-b791-dead4da9b472" providerId="AD" clId="Web-{260B1EBF-A93F-46DE-91BF-DDF80F377E86}"/>
    <pc:docChg chg="addSld">
      <pc:chgData name="Pavana  Kumar" userId="S::106119023@nitt.edu::28048a21-c0a9-4c18-b791-dead4da9b472" providerId="AD" clId="Web-{260B1EBF-A93F-46DE-91BF-DDF80F377E86}" dt="2021-09-26T18:01:09.920" v="0"/>
      <pc:docMkLst>
        <pc:docMk/>
      </pc:docMkLst>
      <pc:sldChg chg="add replId">
        <pc:chgData name="Pavana  Kumar" userId="S::106119023@nitt.edu::28048a21-c0a9-4c18-b791-dead4da9b472" providerId="AD" clId="Web-{260B1EBF-A93F-46DE-91BF-DDF80F377E86}" dt="2021-09-26T18:01:09.920" v="0"/>
        <pc:sldMkLst>
          <pc:docMk/>
          <pc:sldMk cId="3422258025" sldId="510"/>
        </pc:sldMkLst>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Macintosh%20HD:Users:istoica:slides:2013:xdata-jan29-31:error-moore-law.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1"/>
          <c:order val="0"/>
          <c:tx>
            <c:strRef>
              <c:f>'[error-moore-law.xlsx]Sheet1'!$H$1</c:f>
              <c:strCache>
                <c:ptCount val="1"/>
                <c:pt idx="0">
                  <c:v>Moore's Law</c:v>
                </c:pt>
              </c:strCache>
            </c:strRef>
          </c:tx>
          <c:spPr>
            <a:ln>
              <a:solidFill>
                <a:schemeClr val="bg1">
                  <a:lumMod val="50000"/>
                </a:schemeClr>
              </a:solidFill>
            </a:ln>
          </c:spPr>
          <c:marker>
            <c:symbol val="none"/>
          </c:marker>
          <c:cat>
            <c:numRef>
              <c:f>'[error-moore-law.xlsx]Sheet1'!$G$2:$G$7</c:f>
              <c:numCache>
                <c:formatCode>General</c:formatCode>
                <c:ptCount val="6"/>
                <c:pt idx="0">
                  <c:v>2010</c:v>
                </c:pt>
                <c:pt idx="1">
                  <c:v>2011</c:v>
                </c:pt>
                <c:pt idx="2">
                  <c:v>2012</c:v>
                </c:pt>
                <c:pt idx="3">
                  <c:v>2013</c:v>
                </c:pt>
                <c:pt idx="4">
                  <c:v>2014</c:v>
                </c:pt>
                <c:pt idx="5">
                  <c:v>2015</c:v>
                </c:pt>
              </c:numCache>
            </c:numRef>
          </c:cat>
          <c:val>
            <c:numRef>
              <c:f>'[error-moore-law.xlsx]Sheet1'!$H$2:$H$7</c:f>
              <c:numCache>
                <c:formatCode>General</c:formatCode>
                <c:ptCount val="6"/>
                <c:pt idx="0">
                  <c:v>1</c:v>
                </c:pt>
                <c:pt idx="1">
                  <c:v>1.58</c:v>
                </c:pt>
                <c:pt idx="2">
                  <c:v>2.5</c:v>
                </c:pt>
                <c:pt idx="3">
                  <c:v>4</c:v>
                </c:pt>
                <c:pt idx="4">
                  <c:v>6.34</c:v>
                </c:pt>
                <c:pt idx="5">
                  <c:v>10</c:v>
                </c:pt>
              </c:numCache>
            </c:numRef>
          </c:val>
          <c:smooth val="0"/>
          <c:extLst>
            <c:ext xmlns:c16="http://schemas.microsoft.com/office/drawing/2014/chart" uri="{C3380CC4-5D6E-409C-BE32-E72D297353CC}">
              <c16:uniqueId val="{00000000-F331-4E22-A8DC-CA41050F2CD4}"/>
            </c:ext>
          </c:extLst>
        </c:ser>
        <c:ser>
          <c:idx val="2"/>
          <c:order val="1"/>
          <c:tx>
            <c:strRef>
              <c:f>'[error-moore-law.xlsx]Sheet1'!$I$1</c:f>
              <c:strCache>
                <c:ptCount val="1"/>
                <c:pt idx="0">
                  <c:v>Overall Data</c:v>
                </c:pt>
              </c:strCache>
            </c:strRef>
          </c:tx>
          <c:spPr>
            <a:ln>
              <a:solidFill>
                <a:srgbClr val="008000"/>
              </a:solidFill>
            </a:ln>
          </c:spPr>
          <c:marker>
            <c:symbol val="none"/>
          </c:marker>
          <c:cat>
            <c:numRef>
              <c:f>'[error-moore-law.xlsx]Sheet1'!$G$2:$G$7</c:f>
              <c:numCache>
                <c:formatCode>General</c:formatCode>
                <c:ptCount val="6"/>
                <c:pt idx="0">
                  <c:v>2010</c:v>
                </c:pt>
                <c:pt idx="1">
                  <c:v>2011</c:v>
                </c:pt>
                <c:pt idx="2">
                  <c:v>2012</c:v>
                </c:pt>
                <c:pt idx="3">
                  <c:v>2013</c:v>
                </c:pt>
                <c:pt idx="4">
                  <c:v>2014</c:v>
                </c:pt>
                <c:pt idx="5">
                  <c:v>2015</c:v>
                </c:pt>
              </c:numCache>
            </c:numRef>
          </c:cat>
          <c:val>
            <c:numRef>
              <c:f>'[error-moore-law.xlsx]Sheet1'!$I$2:$I$7</c:f>
              <c:numCache>
                <c:formatCode>General</c:formatCode>
                <c:ptCount val="6"/>
                <c:pt idx="0">
                  <c:v>1</c:v>
                </c:pt>
                <c:pt idx="1">
                  <c:v>1.6400000000000001</c:v>
                </c:pt>
                <c:pt idx="2">
                  <c:v>2.69</c:v>
                </c:pt>
                <c:pt idx="3">
                  <c:v>4.41</c:v>
                </c:pt>
                <c:pt idx="4">
                  <c:v>7.23</c:v>
                </c:pt>
                <c:pt idx="5">
                  <c:v>11.870000000000001</c:v>
                </c:pt>
              </c:numCache>
            </c:numRef>
          </c:val>
          <c:smooth val="0"/>
          <c:extLst>
            <c:ext xmlns:c16="http://schemas.microsoft.com/office/drawing/2014/chart" uri="{C3380CC4-5D6E-409C-BE32-E72D297353CC}">
              <c16:uniqueId val="{00000001-F331-4E22-A8DC-CA41050F2CD4}"/>
            </c:ext>
          </c:extLst>
        </c:ser>
        <c:ser>
          <c:idx val="3"/>
          <c:order val="2"/>
          <c:tx>
            <c:strRef>
              <c:f>'[error-moore-law.xlsx]Sheet1'!$J$1</c:f>
              <c:strCache>
                <c:ptCount val="1"/>
                <c:pt idx="0">
                  <c:v>Particle Accel.</c:v>
                </c:pt>
              </c:strCache>
            </c:strRef>
          </c:tx>
          <c:spPr>
            <a:ln>
              <a:solidFill>
                <a:srgbClr val="0000FF"/>
              </a:solidFill>
            </a:ln>
          </c:spPr>
          <c:marker>
            <c:symbol val="none"/>
          </c:marker>
          <c:cat>
            <c:numRef>
              <c:f>'[error-moore-law.xlsx]Sheet1'!$G$2:$G$7</c:f>
              <c:numCache>
                <c:formatCode>General</c:formatCode>
                <c:ptCount val="6"/>
                <c:pt idx="0">
                  <c:v>2010</c:v>
                </c:pt>
                <c:pt idx="1">
                  <c:v>2011</c:v>
                </c:pt>
                <c:pt idx="2">
                  <c:v>2012</c:v>
                </c:pt>
                <c:pt idx="3">
                  <c:v>2013</c:v>
                </c:pt>
                <c:pt idx="4">
                  <c:v>2014</c:v>
                </c:pt>
                <c:pt idx="5">
                  <c:v>2015</c:v>
                </c:pt>
              </c:numCache>
            </c:numRef>
          </c:cat>
          <c:val>
            <c:numRef>
              <c:f>'[error-moore-law.xlsx]Sheet1'!$J$2:$J$7</c:f>
              <c:numCache>
                <c:formatCode>General</c:formatCode>
                <c:ptCount val="6"/>
                <c:pt idx="0">
                  <c:v>1</c:v>
                </c:pt>
                <c:pt idx="1">
                  <c:v>1.8</c:v>
                </c:pt>
                <c:pt idx="2">
                  <c:v>3.24</c:v>
                </c:pt>
                <c:pt idx="3">
                  <c:v>5.83</c:v>
                </c:pt>
                <c:pt idx="4">
                  <c:v>10.5</c:v>
                </c:pt>
                <c:pt idx="5">
                  <c:v>18.899999999999999</c:v>
                </c:pt>
              </c:numCache>
            </c:numRef>
          </c:val>
          <c:smooth val="0"/>
          <c:extLst>
            <c:ext xmlns:c16="http://schemas.microsoft.com/office/drawing/2014/chart" uri="{C3380CC4-5D6E-409C-BE32-E72D297353CC}">
              <c16:uniqueId val="{00000002-F331-4E22-A8DC-CA41050F2CD4}"/>
            </c:ext>
          </c:extLst>
        </c:ser>
        <c:ser>
          <c:idx val="4"/>
          <c:order val="3"/>
          <c:tx>
            <c:strRef>
              <c:f>'[error-moore-law.xlsx]Sheet1'!$K$1</c:f>
              <c:strCache>
                <c:ptCount val="1"/>
                <c:pt idx="0">
                  <c:v>DNA Sequencers</c:v>
                </c:pt>
              </c:strCache>
            </c:strRef>
          </c:tx>
          <c:spPr>
            <a:ln>
              <a:solidFill>
                <a:srgbClr val="FF0000"/>
              </a:solidFill>
            </a:ln>
          </c:spPr>
          <c:marker>
            <c:symbol val="none"/>
          </c:marker>
          <c:cat>
            <c:numRef>
              <c:f>'[error-moore-law.xlsx]Sheet1'!$G$2:$G$7</c:f>
              <c:numCache>
                <c:formatCode>General</c:formatCode>
                <c:ptCount val="6"/>
                <c:pt idx="0">
                  <c:v>2010</c:v>
                </c:pt>
                <c:pt idx="1">
                  <c:v>2011</c:v>
                </c:pt>
                <c:pt idx="2">
                  <c:v>2012</c:v>
                </c:pt>
                <c:pt idx="3">
                  <c:v>2013</c:v>
                </c:pt>
                <c:pt idx="4">
                  <c:v>2014</c:v>
                </c:pt>
                <c:pt idx="5">
                  <c:v>2015</c:v>
                </c:pt>
              </c:numCache>
            </c:numRef>
          </c:cat>
          <c:val>
            <c:numRef>
              <c:f>'[error-moore-law.xlsx]Sheet1'!$K$2:$K$7</c:f>
              <c:numCache>
                <c:formatCode>General</c:formatCode>
                <c:ptCount val="6"/>
                <c:pt idx="0">
                  <c:v>1</c:v>
                </c:pt>
                <c:pt idx="1">
                  <c:v>2.2000000000000002</c:v>
                </c:pt>
                <c:pt idx="2">
                  <c:v>4.84</c:v>
                </c:pt>
                <c:pt idx="3">
                  <c:v>10.6</c:v>
                </c:pt>
                <c:pt idx="4">
                  <c:v>23.4</c:v>
                </c:pt>
                <c:pt idx="5">
                  <c:v>51</c:v>
                </c:pt>
              </c:numCache>
            </c:numRef>
          </c:val>
          <c:smooth val="0"/>
          <c:extLst>
            <c:ext xmlns:c16="http://schemas.microsoft.com/office/drawing/2014/chart" uri="{C3380CC4-5D6E-409C-BE32-E72D297353CC}">
              <c16:uniqueId val="{00000003-F331-4E22-A8DC-CA41050F2CD4}"/>
            </c:ext>
          </c:extLst>
        </c:ser>
        <c:dLbls>
          <c:showLegendKey val="0"/>
          <c:showVal val="0"/>
          <c:showCatName val="0"/>
          <c:showSerName val="0"/>
          <c:showPercent val="0"/>
          <c:showBubbleSize val="0"/>
        </c:dLbls>
        <c:smooth val="0"/>
        <c:axId val="95971968"/>
        <c:axId val="95990144"/>
      </c:lineChart>
      <c:catAx>
        <c:axId val="95971968"/>
        <c:scaling>
          <c:orientation val="minMax"/>
        </c:scaling>
        <c:delete val="0"/>
        <c:axPos val="b"/>
        <c:numFmt formatCode="General" sourceLinked="1"/>
        <c:majorTickMark val="out"/>
        <c:minorTickMark val="none"/>
        <c:tickLblPos val="nextTo"/>
        <c:txPr>
          <a:bodyPr/>
          <a:lstStyle/>
          <a:p>
            <a:pPr>
              <a:defRPr sz="1800"/>
            </a:pPr>
            <a:endParaRPr lang="en-US"/>
          </a:p>
        </c:txPr>
        <c:crossAx val="95990144"/>
        <c:crosses val="autoZero"/>
        <c:auto val="1"/>
        <c:lblAlgn val="ctr"/>
        <c:lblOffset val="100"/>
        <c:noMultiLvlLbl val="0"/>
      </c:catAx>
      <c:valAx>
        <c:axId val="95990144"/>
        <c:scaling>
          <c:orientation val="minMax"/>
          <c:min val="0"/>
        </c:scaling>
        <c:delete val="0"/>
        <c:axPos val="l"/>
        <c:majorGridlines/>
        <c:numFmt formatCode="General" sourceLinked="1"/>
        <c:majorTickMark val="out"/>
        <c:minorTickMark val="none"/>
        <c:tickLblPos val="nextTo"/>
        <c:txPr>
          <a:bodyPr/>
          <a:lstStyle/>
          <a:p>
            <a:pPr>
              <a:defRPr sz="1800"/>
            </a:pPr>
            <a:endParaRPr lang="en-US"/>
          </a:p>
        </c:txPr>
        <c:crossAx val="95971968"/>
        <c:crosses val="autoZero"/>
        <c:crossBetween val="between"/>
      </c:valAx>
    </c:plotArea>
    <c:legend>
      <c:legendPos val="r"/>
      <c:layout>
        <c:manualLayout>
          <c:xMode val="edge"/>
          <c:yMode val="edge"/>
          <c:x val="0.14876049868766406"/>
          <c:y val="0.17978783902012202"/>
          <c:w val="0.26527050610820202"/>
          <c:h val="0.3774878140232471"/>
        </c:manualLayout>
      </c:layout>
      <c:overlay val="0"/>
      <c:txPr>
        <a:bodyPr/>
        <a:lstStyle/>
        <a:p>
          <a:pPr>
            <a:defRPr sz="1800">
              <a:latin typeface="Helvetica"/>
              <a:cs typeface="Helvetica"/>
            </a:defRPr>
          </a:pPr>
          <a:endParaRPr lang="en-US"/>
        </a:p>
      </c:txPr>
    </c:legend>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3AB59-CD79-4E1D-82DD-E59C6F685CCE}" type="datetimeFigureOut">
              <a:rPr lang="en-US" smtClean="0"/>
              <a:pPr/>
              <a:t>9/26/2021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1E549E-95C0-46D6-A4EC-D3AE5D8C6E66}" type="slidenum">
              <a:rPr lang="en-US" smtClean="0"/>
              <a:pPr/>
              <a:t>‹#›</a:t>
            </a:fld>
            <a:endParaRPr lang="en-US"/>
          </a:p>
        </p:txBody>
      </p:sp>
    </p:spTree>
    <p:extLst>
      <p:ext uri="{BB962C8B-B14F-4D97-AF65-F5344CB8AC3E}">
        <p14:creationId xmlns:p14="http://schemas.microsoft.com/office/powerpoint/2010/main" val="3028928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18F62842-999C-4B80-AAA0-EAA764668534}"/>
              </a:ext>
            </a:extLst>
          </p:cNvPr>
          <p:cNvSpPr>
            <a:spLocks noGrp="1" noRot="1" noChangeAspect="1" noChangeArrowheads="1" noTextEdit="1"/>
          </p:cNvSpPr>
          <p:nvPr>
            <p:ph type="sldImg"/>
          </p:nvPr>
        </p:nvSpPr>
        <p:spPr>
          <a:ln/>
        </p:spPr>
      </p:sp>
      <p:sp>
        <p:nvSpPr>
          <p:cNvPr id="5122" name="Rectangle 3">
            <a:extLst>
              <a:ext uri="{FF2B5EF4-FFF2-40B4-BE49-F238E27FC236}">
                <a16:creationId xmlns:a16="http://schemas.microsoft.com/office/drawing/2014/main" id="{A9163B95-744B-41CC-ACAB-D8869AD45D6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54DC536D-C5AD-44ED-B5A0-4CF5B8C6D82D}"/>
              </a:ext>
            </a:extLst>
          </p:cNvPr>
          <p:cNvSpPr>
            <a:spLocks noGrp="1" noRot="1" noChangeAspect="1"/>
          </p:cNvSpPr>
          <p:nvPr>
            <p:ph type="sldImg"/>
          </p:nvPr>
        </p:nvSpPr>
        <p:spPr>
          <a:ln/>
        </p:spPr>
      </p:sp>
      <p:sp>
        <p:nvSpPr>
          <p:cNvPr id="33794" name="Notes Placeholder 2">
            <a:extLst>
              <a:ext uri="{FF2B5EF4-FFF2-40B4-BE49-F238E27FC236}">
                <a16:creationId xmlns:a16="http://schemas.microsoft.com/office/drawing/2014/main" id="{F175DDB9-1CBA-4739-89DD-275DD537781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Comic Sans MS" panose="030F0702030302020204" pitchFamily="66" charset="0"/>
              </a:rPr>
              <a:t>Expressitivity; can however do graph algos, even simulate other parallel models (PRAM and BSP</a:t>
            </a:r>
          </a:p>
        </p:txBody>
      </p:sp>
      <p:sp>
        <p:nvSpPr>
          <p:cNvPr id="33795" name="Slide Number Placeholder 3">
            <a:extLst>
              <a:ext uri="{FF2B5EF4-FFF2-40B4-BE49-F238E27FC236}">
                <a16:creationId xmlns:a16="http://schemas.microsoft.com/office/drawing/2014/main" id="{61C78C0D-6665-4981-A15B-60FB6F865FAD}"/>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80F6E1CE-826E-48CB-A22B-4ECCE0B104BC}" type="slidenum">
              <a:rPr lang="en-US" altLang="en-US"/>
              <a:pPr eaLnBrk="1" hangingPunct="1"/>
              <a:t>22</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EE6A5ED5-B23C-4662-B2F8-9DE717102390}"/>
              </a:ext>
            </a:extLst>
          </p:cNvPr>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476DC896-28B1-4995-B26B-388C5B373447}" type="slidenum">
              <a:rPr lang="en-US" altLang="en-US" sz="1200">
                <a:latin typeface="Arial" panose="020B0604020202020204" pitchFamily="34" charset="0"/>
              </a:rPr>
              <a:pPr eaLnBrk="1" hangingPunct="1"/>
              <a:t>24</a:t>
            </a:fld>
            <a:endParaRPr lang="en-US" altLang="en-US" sz="1200">
              <a:latin typeface="Arial" panose="020B0604020202020204" pitchFamily="34" charset="0"/>
            </a:endParaRPr>
          </a:p>
        </p:txBody>
      </p:sp>
      <p:sp>
        <p:nvSpPr>
          <p:cNvPr id="36866" name="Rectangle 2">
            <a:extLst>
              <a:ext uri="{FF2B5EF4-FFF2-40B4-BE49-F238E27FC236}">
                <a16:creationId xmlns:a16="http://schemas.microsoft.com/office/drawing/2014/main" id="{7A39BC7A-CDFD-44C8-8473-7AA0B9DD3BE5}"/>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5A625281-A8DE-4F3C-B6D5-147E1F62E0B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E9DA43D0-CDAE-47A6-9482-94AED8A38322}"/>
              </a:ext>
            </a:extLst>
          </p:cNvPr>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85827D6B-3A51-4922-8E2C-D505662589B4}" type="slidenum">
              <a:rPr lang="en-US" altLang="en-US" sz="1200">
                <a:latin typeface="Arial" panose="020B0604020202020204" pitchFamily="34" charset="0"/>
              </a:rPr>
              <a:pPr eaLnBrk="1" hangingPunct="1"/>
              <a:t>25</a:t>
            </a:fld>
            <a:endParaRPr lang="en-US" altLang="en-US" sz="1200">
              <a:latin typeface="Arial" panose="020B0604020202020204" pitchFamily="34" charset="0"/>
            </a:endParaRPr>
          </a:p>
        </p:txBody>
      </p:sp>
      <p:sp>
        <p:nvSpPr>
          <p:cNvPr id="38914" name="Rectangle 2">
            <a:extLst>
              <a:ext uri="{FF2B5EF4-FFF2-40B4-BE49-F238E27FC236}">
                <a16:creationId xmlns:a16="http://schemas.microsoft.com/office/drawing/2014/main" id="{EC426065-47E6-4D85-A071-EF26A0560AF4}"/>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D31B0C20-AF4E-4358-9AA9-DCA41CD4F61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My point in putting in the java code isn</a:t>
            </a:r>
            <a:r>
              <a:rPr lang="ja-JP" altLang="en-US">
                <a:latin typeface="Arial" panose="020B0604020202020204" pitchFamily="34" charset="0"/>
              </a:rPr>
              <a:t>’</a:t>
            </a:r>
            <a:r>
              <a:rPr lang="en-US" altLang="ja-JP">
                <a:latin typeface="Arial" panose="020B0604020202020204" pitchFamily="34" charset="0"/>
              </a:rPr>
              <a:t>t too actually walk through it.  It</a:t>
            </a:r>
            <a:r>
              <a:rPr lang="ja-JP" altLang="en-US">
                <a:latin typeface="Arial" panose="020B0604020202020204" pitchFamily="34" charset="0"/>
              </a:rPr>
              <a:t>’</a:t>
            </a:r>
            <a:r>
              <a:rPr lang="en-US" altLang="ja-JP">
                <a:latin typeface="Arial" panose="020B0604020202020204" pitchFamily="34" charset="0"/>
              </a:rPr>
              <a:t>s just to show that you have to hand code a fair amount of java</a:t>
            </a:r>
            <a:r>
              <a:rPr lang="en-US" altLang="ja-JP">
                <a:latin typeface="ヒラギノ角ゴ Pro W3" charset="-128"/>
              </a:rPr>
              <a:t>.  </a:t>
            </a:r>
            <a:r>
              <a:rPr lang="en-US" altLang="ja-JP">
                <a:latin typeface="Arial" panose="020B0604020202020204" pitchFamily="34" charset="0"/>
              </a:rPr>
              <a:t>That way I can just point and say </a:t>
            </a:r>
            <a:r>
              <a:rPr lang="ja-JP" altLang="en-US">
                <a:latin typeface="Arial" panose="020B0604020202020204" pitchFamily="34" charset="0"/>
              </a:rPr>
              <a:t>“</a:t>
            </a:r>
            <a:r>
              <a:rPr lang="en-US" altLang="ja-JP">
                <a:latin typeface="Arial" panose="020B0604020202020204" pitchFamily="34" charset="0"/>
              </a:rPr>
              <a:t>look how much java you</a:t>
            </a:r>
            <a:r>
              <a:rPr lang="ja-JP" altLang="en-US">
                <a:latin typeface="Arial" panose="020B0604020202020204" pitchFamily="34" charset="0"/>
              </a:rPr>
              <a:t>’</a:t>
            </a:r>
            <a:r>
              <a:rPr lang="en-US" altLang="ja-JP">
                <a:latin typeface="Arial" panose="020B0604020202020204" pitchFamily="34" charset="0"/>
              </a:rPr>
              <a:t>d have to write to accomplish this</a:t>
            </a:r>
            <a:r>
              <a:rPr lang="ja-JP" altLang="en-US">
                <a:latin typeface="Arial" panose="020B0604020202020204" pitchFamily="34" charset="0"/>
              </a:rPr>
              <a:t>”</a:t>
            </a:r>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E69568ED-538D-4FFE-92FF-D167C975E0BF}"/>
              </a:ext>
            </a:extLst>
          </p:cNvPr>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63B4338D-4775-44E9-AD20-DC6CF181696D}" type="slidenum">
              <a:rPr lang="en-US" altLang="en-US" sz="1200">
                <a:latin typeface="Arial" panose="020B0604020202020204" pitchFamily="34" charset="0"/>
              </a:rPr>
              <a:pPr eaLnBrk="1" hangingPunct="1"/>
              <a:t>26</a:t>
            </a:fld>
            <a:endParaRPr lang="en-US" altLang="en-US" sz="1200">
              <a:latin typeface="Arial" panose="020B0604020202020204" pitchFamily="34" charset="0"/>
            </a:endParaRPr>
          </a:p>
        </p:txBody>
      </p:sp>
      <p:sp>
        <p:nvSpPr>
          <p:cNvPr id="40962" name="Rectangle 2">
            <a:extLst>
              <a:ext uri="{FF2B5EF4-FFF2-40B4-BE49-F238E27FC236}">
                <a16:creationId xmlns:a16="http://schemas.microsoft.com/office/drawing/2014/main" id="{03EC562D-D88F-4A05-89BA-70C68106933D}"/>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50951844-C15E-4FB7-831E-C24CDF3542C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Rather than using capital letters, which makes Pig Latin look like SQL, I added Eclipse style highlighting instead.  Hopefully this makes clear what are the key words without making it look like a Matisse painting.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060DF52F-774D-424C-8236-911598AD31DD}"/>
              </a:ext>
            </a:extLst>
          </p:cNvPr>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EDEDE269-230D-4670-AB47-A7988177995C}" type="slidenum">
              <a:rPr lang="en-US" altLang="en-US" sz="1200">
                <a:latin typeface="Arial" panose="020B0604020202020204" pitchFamily="34" charset="0"/>
              </a:rPr>
              <a:pPr eaLnBrk="1" hangingPunct="1"/>
              <a:t>27</a:t>
            </a:fld>
            <a:endParaRPr lang="en-US" altLang="en-US" sz="1200">
              <a:latin typeface="Arial" panose="020B0604020202020204" pitchFamily="34" charset="0"/>
            </a:endParaRPr>
          </a:p>
        </p:txBody>
      </p:sp>
      <p:sp>
        <p:nvSpPr>
          <p:cNvPr id="43010" name="Rectangle 2">
            <a:extLst>
              <a:ext uri="{FF2B5EF4-FFF2-40B4-BE49-F238E27FC236}">
                <a16:creationId xmlns:a16="http://schemas.microsoft.com/office/drawing/2014/main" id="{2D2056D2-37FA-48D0-952D-FE01EBD3F366}"/>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403671EA-AC35-4569-AFF0-3E120AEF6A7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 need to think about how many map reduce jobs this decomposes into, or connecting data flows between map reduces jobs, or even that this is taking place on top of map reduce at all.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FEC1B054-EAB3-4F39-99B5-1E92CFF59083}"/>
              </a:ext>
            </a:extLst>
          </p:cNvPr>
          <p:cNvSpPr>
            <a:spLocks noGrp="1" noRot="1" noChangeAspect="1"/>
          </p:cNvSpPr>
          <p:nvPr>
            <p:ph type="sldImg"/>
          </p:nvPr>
        </p:nvSpPr>
        <p:spPr>
          <a:ln/>
        </p:spPr>
      </p:sp>
      <p:sp>
        <p:nvSpPr>
          <p:cNvPr id="46082" name="Notes Placeholder 2">
            <a:extLst>
              <a:ext uri="{FF2B5EF4-FFF2-40B4-BE49-F238E27FC236}">
                <a16:creationId xmlns:a16="http://schemas.microsoft.com/office/drawing/2014/main" id="{0B28AB4B-DD46-434D-8D2F-4FA3E1B444C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6083" name="Slide Number Placeholder 3">
            <a:extLst>
              <a:ext uri="{FF2B5EF4-FFF2-40B4-BE49-F238E27FC236}">
                <a16:creationId xmlns:a16="http://schemas.microsoft.com/office/drawing/2014/main" id="{E1E29ED7-4B5C-467B-8285-3865FCD01264}"/>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64EF00BF-775B-4E8C-9348-7D3A3EB850ED}" type="slidenum">
              <a:rPr lang="en-US" altLang="en-US" sz="1200">
                <a:latin typeface="Arial" panose="020B0604020202020204" pitchFamily="34" charset="0"/>
                <a:cs typeface="Arial" panose="020B0604020202020204" pitchFamily="34" charset="0"/>
              </a:rPr>
              <a:pPr eaLnBrk="1" hangingPunct="1"/>
              <a:t>29</a:t>
            </a:fld>
            <a:endParaRPr lang="en-US" altLang="en-US" sz="1200">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69E08ECB-F2C3-499E-B4F2-593A5976C736}"/>
              </a:ext>
            </a:extLst>
          </p:cNvPr>
          <p:cNvSpPr>
            <a:spLocks noGrp="1" noRot="1" noChangeAspect="1"/>
          </p:cNvSpPr>
          <p:nvPr>
            <p:ph type="sldImg"/>
          </p:nvPr>
        </p:nvSpPr>
        <p:spPr>
          <a:ln/>
        </p:spPr>
      </p:sp>
      <p:sp>
        <p:nvSpPr>
          <p:cNvPr id="48130" name="Notes Placeholder 2">
            <a:extLst>
              <a:ext uri="{FF2B5EF4-FFF2-40B4-BE49-F238E27FC236}">
                <a16:creationId xmlns:a16="http://schemas.microsoft.com/office/drawing/2014/main" id="{6E8756D6-34C0-4B74-8F77-0AE2EE2C182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8131" name="Slide Number Placeholder 3">
            <a:extLst>
              <a:ext uri="{FF2B5EF4-FFF2-40B4-BE49-F238E27FC236}">
                <a16:creationId xmlns:a16="http://schemas.microsoft.com/office/drawing/2014/main" id="{46143664-D8C2-4198-9E26-C52D19B5C4A5}"/>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E6C67394-AAFD-4413-B6B2-2EB4E0AC7945}" type="slidenum">
              <a:rPr lang="en-US" altLang="en-US" sz="1200">
                <a:latin typeface="Arial" panose="020B0604020202020204" pitchFamily="34" charset="0"/>
                <a:cs typeface="Arial" panose="020B0604020202020204" pitchFamily="34" charset="0"/>
              </a:rPr>
              <a:pPr eaLnBrk="1" hangingPunct="1"/>
              <a:t>30</a:t>
            </a:fld>
            <a:endParaRPr lang="en-US" altLang="en-US" sz="1200">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EA97D01E-81B4-4F2C-8962-CB83C8C7725B}"/>
              </a:ext>
            </a:extLst>
          </p:cNvPr>
          <p:cNvSpPr>
            <a:spLocks noGrp="1" noRot="1" noChangeAspect="1"/>
          </p:cNvSpPr>
          <p:nvPr>
            <p:ph type="sldImg"/>
          </p:nvPr>
        </p:nvSpPr>
        <p:spPr>
          <a:ln/>
        </p:spPr>
      </p:sp>
      <p:sp>
        <p:nvSpPr>
          <p:cNvPr id="50178" name="Notes Placeholder 2">
            <a:extLst>
              <a:ext uri="{FF2B5EF4-FFF2-40B4-BE49-F238E27FC236}">
                <a16:creationId xmlns:a16="http://schemas.microsoft.com/office/drawing/2014/main" id="{9CFBF16D-B678-4AAD-B43C-0152D45F80D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Each iteration is, for example, a MapReduce job</a:t>
            </a:r>
          </a:p>
        </p:txBody>
      </p:sp>
      <p:sp>
        <p:nvSpPr>
          <p:cNvPr id="50179" name="Slide Number Placeholder 3">
            <a:extLst>
              <a:ext uri="{FF2B5EF4-FFF2-40B4-BE49-F238E27FC236}">
                <a16:creationId xmlns:a16="http://schemas.microsoft.com/office/drawing/2014/main" id="{F076E8FC-E10E-4A4F-A08C-BB02653FBB36}"/>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797151D6-1D5F-4087-99A7-7D526C608C18}" type="slidenum">
              <a:rPr lang="en-US" altLang="en-US" sz="1200">
                <a:latin typeface="Arial" panose="020B0604020202020204" pitchFamily="34" charset="0"/>
                <a:cs typeface="Arial" panose="020B0604020202020204" pitchFamily="34" charset="0"/>
              </a:rPr>
              <a:pPr eaLnBrk="1" hangingPunct="1"/>
              <a:t>31</a:t>
            </a:fld>
            <a:endParaRPr lang="en-US" altLang="en-US" sz="1200">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0F0BC1C6-4B72-45FC-B85F-88381010689A}"/>
              </a:ext>
            </a:extLst>
          </p:cNvPr>
          <p:cNvSpPr>
            <a:spLocks noGrp="1" noRot="1" noChangeAspect="1"/>
          </p:cNvSpPr>
          <p:nvPr>
            <p:ph type="sldImg"/>
          </p:nvPr>
        </p:nvSpPr>
        <p:spPr>
          <a:ln/>
        </p:spPr>
      </p:sp>
      <p:sp>
        <p:nvSpPr>
          <p:cNvPr id="57346" name="Notes Placeholder 2">
            <a:extLst>
              <a:ext uri="{FF2B5EF4-FFF2-40B4-BE49-F238E27FC236}">
                <a16:creationId xmlns:a16="http://schemas.microsoft.com/office/drawing/2014/main" id="{F139E7EC-BE8C-43A1-8A21-851DC7E2370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r>
              <a:rPr lang="en-US" altLang="en-US">
                <a:latin typeface="Comic Sans MS" panose="030F0702030302020204" pitchFamily="66" charset="0"/>
              </a:rPr>
              <a:t>Just mention briefly that there are things MR and Dryad can’t do, and that there are competing implementations; perhaps also note the need to share resources with other data center services here?</a:t>
            </a:r>
          </a:p>
          <a:p>
            <a:pPr eaLnBrk="1" hangingPunct="1"/>
            <a:endParaRPr lang="en-US" altLang="en-US">
              <a:latin typeface="Comic Sans MS" panose="030F0702030302020204" pitchFamily="66" charset="0"/>
            </a:endParaRPr>
          </a:p>
          <a:p>
            <a:pPr eaLnBrk="1" hangingPunct="1"/>
            <a:r>
              <a:rPr lang="en-US" altLang="en-US">
                <a:latin typeface="Comic Sans MS" panose="030F0702030302020204" pitchFamily="66" charset="0"/>
              </a:rPr>
              <a:t>The excitement surrounding cluster computing frameworks like Hadoop continues to accelerate. (e.g. EC2 Hadoop and Dryad in Azure)</a:t>
            </a:r>
          </a:p>
          <a:p>
            <a:pPr eaLnBrk="1" hangingPunct="1"/>
            <a:endParaRPr lang="en-US" altLang="en-US">
              <a:latin typeface="Comic Sans MS" panose="030F0702030302020204" pitchFamily="66" charset="0"/>
            </a:endParaRPr>
          </a:p>
          <a:p>
            <a:pPr eaLnBrk="1" hangingPunct="1"/>
            <a:r>
              <a:rPr lang="en-US" altLang="en-US">
                <a:latin typeface="Comic Sans MS" panose="030F0702030302020204" pitchFamily="66" charset="0"/>
              </a:rPr>
              <a:t>Startups, enterprises, and us researchers are bursting with ideas to improve these already existing frameworks. But more importantly as we encounter the limitations of MR, we’re making a shopping list of what we want in next generation frameworks, new abstractions, programming models, even new implementations of existing models (e.g. Erlang MR called Disco).</a:t>
            </a:r>
          </a:p>
          <a:p>
            <a:pPr eaLnBrk="1" hangingPunct="1"/>
            <a:endParaRPr lang="en-US" altLang="en-US">
              <a:latin typeface="Comic Sans MS" panose="030F0702030302020204" pitchFamily="66" charset="0"/>
            </a:endParaRPr>
          </a:p>
          <a:p>
            <a:pPr eaLnBrk="1" hangingPunct="1"/>
            <a:r>
              <a:rPr lang="en-US" altLang="en-US">
                <a:latin typeface="Comic Sans MS" panose="030F0702030302020204" pitchFamily="66" charset="0"/>
              </a:rPr>
              <a:t>We believe that no single framework can best facilitate this innovation, but instead that people will want to run existing and new frameworks on the same physical clusters at the same time.</a:t>
            </a:r>
          </a:p>
        </p:txBody>
      </p:sp>
      <p:sp>
        <p:nvSpPr>
          <p:cNvPr id="57347" name="Slide Number Placeholder 3">
            <a:extLst>
              <a:ext uri="{FF2B5EF4-FFF2-40B4-BE49-F238E27FC236}">
                <a16:creationId xmlns:a16="http://schemas.microsoft.com/office/drawing/2014/main" id="{05BA6A18-4179-42C0-8E3E-2B64DB387542}"/>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42A6278F-16E9-4B84-9925-4BC208FF72B3}" type="slidenum">
              <a:rPr lang="en-US" altLang="en-US"/>
              <a:pPr eaLnBrk="1" hangingPunct="1"/>
              <a:t>35</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46DBF7F8-352B-4009-ACB9-E00793841436}"/>
              </a:ext>
            </a:extLst>
          </p:cNvPr>
          <p:cNvSpPr>
            <a:spLocks noGrp="1" noRot="1" noChangeAspect="1"/>
          </p:cNvSpPr>
          <p:nvPr>
            <p:ph type="sldImg"/>
          </p:nvPr>
        </p:nvSpPr>
        <p:spPr>
          <a:ln/>
        </p:spPr>
      </p:sp>
      <p:sp>
        <p:nvSpPr>
          <p:cNvPr id="61442" name="Notes Placeholder 2">
            <a:extLst>
              <a:ext uri="{FF2B5EF4-FFF2-40B4-BE49-F238E27FC236}">
                <a16:creationId xmlns:a16="http://schemas.microsoft.com/office/drawing/2014/main" id="{B1EF6249-BBFA-4884-B288-57B6A3E1A28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Comic Sans MS" panose="030F0702030302020204" pitchFamily="66" charset="0"/>
              </a:rPr>
              <a:t>Before and after pics</a:t>
            </a:r>
          </a:p>
        </p:txBody>
      </p:sp>
      <p:sp>
        <p:nvSpPr>
          <p:cNvPr id="61443" name="Slide Number Placeholder 3">
            <a:extLst>
              <a:ext uri="{FF2B5EF4-FFF2-40B4-BE49-F238E27FC236}">
                <a16:creationId xmlns:a16="http://schemas.microsoft.com/office/drawing/2014/main" id="{E669B06D-CB75-4EAE-AE48-B40667FA7271}"/>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17AB7F40-91E8-4E62-9017-49E3C5C1B92E}" type="slidenum">
              <a:rPr lang="en-US" altLang="en-US"/>
              <a:pPr eaLnBrk="1" hangingPunct="1"/>
              <a:t>36</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E0F95DA9-1ED6-4CDF-B198-4D99055A7CEA}"/>
              </a:ext>
            </a:extLst>
          </p:cNvPr>
          <p:cNvSpPr>
            <a:spLocks noGrp="1" noRot="1" noChangeAspect="1" noChangeArrowheads="1" noTextEdit="1"/>
          </p:cNvSpPr>
          <p:nvPr>
            <p:ph type="sldImg"/>
          </p:nvPr>
        </p:nvSpPr>
        <p:spPr>
          <a:ln/>
        </p:spPr>
      </p:sp>
      <p:sp>
        <p:nvSpPr>
          <p:cNvPr id="7170" name="Rectangle 3">
            <a:extLst>
              <a:ext uri="{FF2B5EF4-FFF2-40B4-BE49-F238E27FC236}">
                <a16:creationId xmlns:a16="http://schemas.microsoft.com/office/drawing/2014/main" id="{405341E0-D5A1-4473-B97B-9EDD9659B62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a:extLst>
              <a:ext uri="{FF2B5EF4-FFF2-40B4-BE49-F238E27FC236}">
                <a16:creationId xmlns:a16="http://schemas.microsoft.com/office/drawing/2014/main" id="{E80F2DB0-F16A-4DEA-BEAD-1C47E5432CDF}"/>
              </a:ext>
            </a:extLst>
          </p:cNvPr>
          <p:cNvSpPr>
            <a:spLocks noGrp="1" noRot="1" noChangeAspect="1"/>
          </p:cNvSpPr>
          <p:nvPr>
            <p:ph type="sldImg"/>
          </p:nvPr>
        </p:nvSpPr>
        <p:spPr>
          <a:ln/>
        </p:spPr>
      </p:sp>
      <p:sp>
        <p:nvSpPr>
          <p:cNvPr id="3" name="Notes Placeholder 2">
            <a:extLst>
              <a:ext uri="{FF2B5EF4-FFF2-40B4-BE49-F238E27FC236}">
                <a16:creationId xmlns:a16="http://schemas.microsoft.com/office/drawing/2014/main" id="{5CD9D6EF-46D6-41DF-8886-E45501024341}"/>
              </a:ext>
            </a:extLst>
          </p:cNvPr>
          <p:cNvSpPr>
            <a:spLocks noGrp="1"/>
          </p:cNvSpPr>
          <p:nvPr>
            <p:ph type="body" idx="1"/>
          </p:nvPr>
        </p:nvSpPr>
        <p:spPr/>
        <p:txBody>
          <a:bodyPr/>
          <a:lstStyle/>
          <a:p>
            <a:r>
              <a:rPr lang="en-US" altLang="en-US">
                <a:latin typeface="Comic Sans MS" panose="030F0702030302020204" pitchFamily="66" charset="0"/>
              </a:rPr>
              <a:t>Assumptions</a:t>
            </a:r>
          </a:p>
          <a:p>
            <a:pPr>
              <a:buFontTx/>
              <a:buChar char="-"/>
            </a:pPr>
            <a:r>
              <a:rPr lang="en-US" altLang="en-US">
                <a:latin typeface="Comic Sans MS" panose="030F0702030302020204" pitchFamily="66" charset="0"/>
              </a:rPr>
              <a:t>Shared storage</a:t>
            </a:r>
          </a:p>
          <a:p>
            <a:pPr>
              <a:buFontTx/>
              <a:buChar char="-"/>
            </a:pPr>
            <a:r>
              <a:rPr lang="en-US" altLang="en-US">
                <a:latin typeface="Comic Sans MS" panose="030F0702030302020204" pitchFamily="66" charset="0"/>
              </a:rPr>
              <a:t>Not all tasks require full node</a:t>
            </a:r>
          </a:p>
          <a:p>
            <a:pPr>
              <a:buFontTx/>
              <a:buChar char="-"/>
            </a:pPr>
            <a:r>
              <a:rPr lang="en-US" altLang="en-US">
                <a:latin typeface="Comic Sans MS" panose="030F0702030302020204" pitchFamily="66" charset="0"/>
              </a:rPr>
              <a:t>Not all nodes identical</a:t>
            </a:r>
          </a:p>
          <a:p>
            <a:r>
              <a:rPr lang="en-US" altLang="en-US">
                <a:latin typeface="Comic Sans MS" panose="030F0702030302020204" pitchFamily="66" charset="0"/>
              </a:rPr>
              <a:t>We have achieved these goals and it’s been deployed</a:t>
            </a:r>
          </a:p>
        </p:txBody>
      </p:sp>
      <p:sp>
        <p:nvSpPr>
          <p:cNvPr id="63491" name="Slide Number Placeholder 3">
            <a:extLst>
              <a:ext uri="{FF2B5EF4-FFF2-40B4-BE49-F238E27FC236}">
                <a16:creationId xmlns:a16="http://schemas.microsoft.com/office/drawing/2014/main" id="{723B966F-6A4B-4764-B440-7F24E977FCCC}"/>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AC67B142-FCE2-435C-A4E1-0022B1B3D611}" type="slidenum">
              <a:rPr lang="en-US" altLang="en-US"/>
              <a:pPr eaLnBrk="1" hangingPunct="1"/>
              <a:t>37</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a:extLst>
              <a:ext uri="{FF2B5EF4-FFF2-40B4-BE49-F238E27FC236}">
                <a16:creationId xmlns:a16="http://schemas.microsoft.com/office/drawing/2014/main" id="{B460DB68-EEF0-496C-AA53-915F0FB37C6C}"/>
              </a:ext>
            </a:extLst>
          </p:cNvPr>
          <p:cNvSpPr>
            <a:spLocks noGrp="1" noRot="1" noChangeAspect="1"/>
          </p:cNvSpPr>
          <p:nvPr>
            <p:ph type="sldImg"/>
          </p:nvPr>
        </p:nvSpPr>
        <p:spPr>
          <a:ln/>
        </p:spPr>
      </p:sp>
      <p:sp>
        <p:nvSpPr>
          <p:cNvPr id="66562" name="Notes Placeholder 2">
            <a:extLst>
              <a:ext uri="{FF2B5EF4-FFF2-40B4-BE49-F238E27FC236}">
                <a16:creationId xmlns:a16="http://schemas.microsoft.com/office/drawing/2014/main" id="{6569A65D-2429-4F2B-BCE8-3C7942558A6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Comic Sans MS" panose="030F0702030302020204" pitchFamily="66" charset="0"/>
              </a:rPr>
              <a:t>Mention short tasks</a:t>
            </a:r>
          </a:p>
        </p:txBody>
      </p:sp>
      <p:sp>
        <p:nvSpPr>
          <p:cNvPr id="66563" name="Slide Number Placeholder 3">
            <a:extLst>
              <a:ext uri="{FF2B5EF4-FFF2-40B4-BE49-F238E27FC236}">
                <a16:creationId xmlns:a16="http://schemas.microsoft.com/office/drawing/2014/main" id="{FEFCAA01-E38C-4A4C-B70F-214C43BFE7D8}"/>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C1C6F2A1-C977-4936-8ABD-CA33F08BF6AD}" type="slidenum">
              <a:rPr lang="en-US" altLang="en-US"/>
              <a:pPr eaLnBrk="1" hangingPunct="1"/>
              <a:t>39</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a:extLst>
              <a:ext uri="{FF2B5EF4-FFF2-40B4-BE49-F238E27FC236}">
                <a16:creationId xmlns:a16="http://schemas.microsoft.com/office/drawing/2014/main" id="{44FF4829-E304-453E-AA51-FE24CA38150D}"/>
              </a:ext>
            </a:extLst>
          </p:cNvPr>
          <p:cNvSpPr>
            <a:spLocks noGrp="1" noRot="1" noChangeAspect="1"/>
          </p:cNvSpPr>
          <p:nvPr>
            <p:ph type="sldImg"/>
          </p:nvPr>
        </p:nvSpPr>
        <p:spPr>
          <a:ln/>
        </p:spPr>
      </p:sp>
      <p:sp>
        <p:nvSpPr>
          <p:cNvPr id="68610" name="Notes Placeholder 2">
            <a:extLst>
              <a:ext uri="{FF2B5EF4-FFF2-40B4-BE49-F238E27FC236}">
                <a16:creationId xmlns:a16="http://schemas.microsoft.com/office/drawing/2014/main" id="{F591D613-9FFA-4173-A095-D3FD4D14659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b="1">
              <a:latin typeface="Comic Sans MS" panose="030F0702030302020204" pitchFamily="66" charset="0"/>
            </a:endParaRPr>
          </a:p>
        </p:txBody>
      </p:sp>
      <p:sp>
        <p:nvSpPr>
          <p:cNvPr id="68611" name="Slide Number Placeholder 3">
            <a:extLst>
              <a:ext uri="{FF2B5EF4-FFF2-40B4-BE49-F238E27FC236}">
                <a16:creationId xmlns:a16="http://schemas.microsoft.com/office/drawing/2014/main" id="{44993FAF-2841-4596-B076-B84E4FA99DF3}"/>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ED9DD7B6-004D-47FC-8361-6B36757BAC1A}" type="slidenum">
              <a:rPr lang="en-US" altLang="en-US"/>
              <a:pPr eaLnBrk="1" hangingPunct="1"/>
              <a:t>40</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a:extLst>
              <a:ext uri="{FF2B5EF4-FFF2-40B4-BE49-F238E27FC236}">
                <a16:creationId xmlns:a16="http://schemas.microsoft.com/office/drawing/2014/main" id="{504E9B98-6CB5-4B6B-A2AF-FDAA05C35841}"/>
              </a:ext>
            </a:extLst>
          </p:cNvPr>
          <p:cNvSpPr>
            <a:spLocks noGrp="1" noRot="1" noChangeAspect="1"/>
          </p:cNvSpPr>
          <p:nvPr>
            <p:ph type="sldImg"/>
          </p:nvPr>
        </p:nvSpPr>
        <p:spPr>
          <a:ln/>
        </p:spPr>
      </p:sp>
      <p:sp>
        <p:nvSpPr>
          <p:cNvPr id="70658" name="Notes Placeholder 2">
            <a:extLst>
              <a:ext uri="{FF2B5EF4-FFF2-40B4-BE49-F238E27FC236}">
                <a16:creationId xmlns:a16="http://schemas.microsoft.com/office/drawing/2014/main" id="{DF020560-F1A6-4C47-BE41-706F212C295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Comic Sans MS" panose="030F0702030302020204" pitchFamily="66" charset="0"/>
              </a:rPr>
              <a:t>Still need a language for describing resources, but that’s fundamentally easier</a:t>
            </a:r>
          </a:p>
          <a:p>
            <a:r>
              <a:rPr lang="en-US" altLang="en-US">
                <a:latin typeface="Comic Sans MS" panose="030F0702030302020204" pitchFamily="66" charset="0"/>
              </a:rPr>
              <a:t>No southwest</a:t>
            </a:r>
          </a:p>
        </p:txBody>
      </p:sp>
      <p:sp>
        <p:nvSpPr>
          <p:cNvPr id="70659" name="Slide Number Placeholder 3">
            <a:extLst>
              <a:ext uri="{FF2B5EF4-FFF2-40B4-BE49-F238E27FC236}">
                <a16:creationId xmlns:a16="http://schemas.microsoft.com/office/drawing/2014/main" id="{9E341056-AC36-411B-9120-5E0D90D5D9F2}"/>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471B5FBD-7855-4BB9-8703-53CAD61B3C42}" type="slidenum">
              <a:rPr lang="en-US" altLang="en-US"/>
              <a:pPr eaLnBrk="1" hangingPunct="1"/>
              <a:t>41</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a:extLst>
              <a:ext uri="{FF2B5EF4-FFF2-40B4-BE49-F238E27FC236}">
                <a16:creationId xmlns:a16="http://schemas.microsoft.com/office/drawing/2014/main" id="{D07A4C38-EA82-4DCA-8DB0-02D5610D9C4F}"/>
              </a:ext>
            </a:extLst>
          </p:cNvPr>
          <p:cNvSpPr>
            <a:spLocks noGrp="1" noRot="1" noChangeAspect="1"/>
          </p:cNvSpPr>
          <p:nvPr>
            <p:ph type="sldImg"/>
          </p:nvPr>
        </p:nvSpPr>
        <p:spPr>
          <a:ln/>
        </p:spPr>
      </p:sp>
      <p:sp>
        <p:nvSpPr>
          <p:cNvPr id="74754" name="Notes Placeholder 2">
            <a:extLst>
              <a:ext uri="{FF2B5EF4-FFF2-40B4-BE49-F238E27FC236}">
                <a16:creationId xmlns:a16="http://schemas.microsoft.com/office/drawing/2014/main" id="{955E9BA0-D550-4484-ACF3-BD548072B2D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Comic Sans MS" panose="030F0702030302020204" pitchFamily="66" charset="0"/>
              </a:rPr>
              <a:t>Note about separation of inter-framework and intra-framework</a:t>
            </a:r>
          </a:p>
        </p:txBody>
      </p:sp>
      <p:sp>
        <p:nvSpPr>
          <p:cNvPr id="74755" name="Slide Number Placeholder 3">
            <a:extLst>
              <a:ext uri="{FF2B5EF4-FFF2-40B4-BE49-F238E27FC236}">
                <a16:creationId xmlns:a16="http://schemas.microsoft.com/office/drawing/2014/main" id="{8DD188FC-3869-4E3A-BCCD-B747A6CBB2C7}"/>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E7EFA057-F82B-477E-945F-7D81FC4B7B9C}" type="slidenum">
              <a:rPr lang="en-US" altLang="en-US"/>
              <a:pPr eaLnBrk="1" hangingPunct="1"/>
              <a:t>44</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0712A85A-E613-4F03-A33F-60F02A995FC2}"/>
              </a:ext>
            </a:extLst>
          </p:cNvPr>
          <p:cNvSpPr>
            <a:spLocks noGrp="1" noRot="1" noChangeAspect="1"/>
          </p:cNvSpPr>
          <p:nvPr>
            <p:ph type="sldImg"/>
          </p:nvPr>
        </p:nvSpPr>
        <p:spPr>
          <a:ln/>
        </p:spPr>
      </p:sp>
      <p:sp>
        <p:nvSpPr>
          <p:cNvPr id="77826" name="Notes Placeholder 2">
            <a:extLst>
              <a:ext uri="{FF2B5EF4-FFF2-40B4-BE49-F238E27FC236}">
                <a16:creationId xmlns:a16="http://schemas.microsoft.com/office/drawing/2014/main" id="{A9EB6482-8361-447B-B752-0F547A57C1B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Comic Sans MS" panose="030F0702030302020204" pitchFamily="66" charset="0"/>
              </a:rPr>
              <a:t>Finished ten mins early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E0F95DA9-1ED6-4CDF-B198-4D99055A7CEA}"/>
              </a:ext>
            </a:extLst>
          </p:cNvPr>
          <p:cNvSpPr>
            <a:spLocks noGrp="1" noRot="1" noChangeAspect="1" noChangeArrowheads="1" noTextEdit="1"/>
          </p:cNvSpPr>
          <p:nvPr>
            <p:ph type="sldImg"/>
          </p:nvPr>
        </p:nvSpPr>
        <p:spPr>
          <a:ln/>
        </p:spPr>
      </p:sp>
      <p:sp>
        <p:nvSpPr>
          <p:cNvPr id="7170" name="Rectangle 3">
            <a:extLst>
              <a:ext uri="{FF2B5EF4-FFF2-40B4-BE49-F238E27FC236}">
                <a16:creationId xmlns:a16="http://schemas.microsoft.com/office/drawing/2014/main" id="{405341E0-D5A1-4473-B97B-9EDD9659B62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1586821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a:extLst>
              <a:ext uri="{FF2B5EF4-FFF2-40B4-BE49-F238E27FC236}">
                <a16:creationId xmlns:a16="http://schemas.microsoft.com/office/drawing/2014/main" id="{2ADEB408-9F25-48B0-8C8E-1D1F5C2FE0FF}"/>
              </a:ext>
            </a:extLst>
          </p:cNvPr>
          <p:cNvSpPr>
            <a:spLocks noGrp="1" noRot="1" noChangeAspect="1"/>
          </p:cNvSpPr>
          <p:nvPr>
            <p:ph type="sldImg"/>
          </p:nvPr>
        </p:nvSpPr>
        <p:spPr>
          <a:ln/>
        </p:spPr>
      </p:sp>
      <p:sp>
        <p:nvSpPr>
          <p:cNvPr id="10242" name="Notes Placeholder 2">
            <a:extLst>
              <a:ext uri="{FF2B5EF4-FFF2-40B4-BE49-F238E27FC236}">
                <a16:creationId xmlns:a16="http://schemas.microsoft.com/office/drawing/2014/main" id="{611CFF9F-2662-4467-A09E-58BE8E59BBE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
        <p:nvSpPr>
          <p:cNvPr id="10243" name="Slide Number Placeholder 3">
            <a:extLst>
              <a:ext uri="{FF2B5EF4-FFF2-40B4-BE49-F238E27FC236}">
                <a16:creationId xmlns:a16="http://schemas.microsoft.com/office/drawing/2014/main" id="{E0E2ADB7-49D8-45BC-8159-D2394A7DF39C}"/>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AA2532D7-E246-4E63-B3ED-ACF5A162CF70}" type="slidenum">
              <a:rPr lang="en-US" altLang="en-US"/>
              <a:pPr eaLnBrk="1" hangingPunct="1"/>
              <a:t>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a:extLst>
              <a:ext uri="{FF2B5EF4-FFF2-40B4-BE49-F238E27FC236}">
                <a16:creationId xmlns:a16="http://schemas.microsoft.com/office/drawing/2014/main" id="{442BED3A-460C-4640-8810-09CABFFC1F5B}"/>
              </a:ext>
            </a:extLst>
          </p:cNvPr>
          <p:cNvSpPr>
            <a:spLocks noGrp="1" noRot="1" noChangeAspect="1"/>
          </p:cNvSpPr>
          <p:nvPr>
            <p:ph type="sldImg"/>
          </p:nvPr>
        </p:nvSpPr>
        <p:spPr>
          <a:ln/>
        </p:spPr>
      </p:sp>
      <p:sp>
        <p:nvSpPr>
          <p:cNvPr id="13314" name="Notes Placeholder 2">
            <a:extLst>
              <a:ext uri="{FF2B5EF4-FFF2-40B4-BE49-F238E27FC236}">
                <a16:creationId xmlns:a16="http://schemas.microsoft.com/office/drawing/2014/main" id="{4EE5E2F1-7C56-4057-9A4F-1A4B82ADCF1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
        <p:nvSpPr>
          <p:cNvPr id="13315" name="Slide Number Placeholder 3">
            <a:extLst>
              <a:ext uri="{FF2B5EF4-FFF2-40B4-BE49-F238E27FC236}">
                <a16:creationId xmlns:a16="http://schemas.microsoft.com/office/drawing/2014/main" id="{75AB2CBA-6B57-48FE-A1BD-9DD7F0C40169}"/>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BC2E1099-D580-4960-92AC-7D03C44A176D}" type="slidenum">
              <a:rPr lang="en-US" altLang="en-US"/>
              <a:pPr eaLnBrk="1" hangingPunct="1"/>
              <a:t>7</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9C3F421C-CBF6-42A9-A397-D64E51543FD2}"/>
              </a:ext>
            </a:extLst>
          </p:cNvPr>
          <p:cNvSpPr>
            <a:spLocks noGrp="1" noRot="1" noChangeAspect="1"/>
          </p:cNvSpPr>
          <p:nvPr>
            <p:ph type="sldImg"/>
          </p:nvPr>
        </p:nvSpPr>
        <p:spPr>
          <a:ln/>
        </p:spPr>
      </p:sp>
      <p:sp>
        <p:nvSpPr>
          <p:cNvPr id="17410" name="Notes Placeholder 2">
            <a:extLst>
              <a:ext uri="{FF2B5EF4-FFF2-40B4-BE49-F238E27FC236}">
                <a16:creationId xmlns:a16="http://schemas.microsoft.com/office/drawing/2014/main" id="{10B5FBBF-0BDE-4591-A0C2-122890835F9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Comic Sans MS" panose="030F0702030302020204" pitchFamily="66" charset="0"/>
              </a:rPr>
              <a:t>Partial failures, network and computers</a:t>
            </a:r>
          </a:p>
          <a:p>
            <a:r>
              <a:rPr lang="en-US" altLang="en-US">
                <a:latin typeface="Comic Sans MS" panose="030F0702030302020204" pitchFamily="66" charset="0"/>
              </a:rPr>
              <a:t>Asynchrony, network, computers, </a:t>
            </a:r>
          </a:p>
        </p:txBody>
      </p:sp>
      <p:sp>
        <p:nvSpPr>
          <p:cNvPr id="17411" name="Slide Number Placeholder 3">
            <a:extLst>
              <a:ext uri="{FF2B5EF4-FFF2-40B4-BE49-F238E27FC236}">
                <a16:creationId xmlns:a16="http://schemas.microsoft.com/office/drawing/2014/main" id="{7927FC8C-41D2-4809-B23E-FC61310DA537}"/>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23E94CE7-A2AA-41AE-B6B0-3B4A7A09884B}" type="slidenum">
              <a:rPr lang="en-US" altLang="en-US"/>
              <a:pPr eaLnBrk="1" hangingPunct="1"/>
              <a:t>10</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05A4696D-CCA7-4901-AC5A-9CA01E080B76}"/>
              </a:ext>
            </a:extLst>
          </p:cNvPr>
          <p:cNvSpPr>
            <a:spLocks noGrp="1" noRot="1" noChangeAspect="1"/>
          </p:cNvSpPr>
          <p:nvPr>
            <p:ph type="sldImg"/>
          </p:nvPr>
        </p:nvSpPr>
        <p:spPr>
          <a:ln/>
        </p:spPr>
      </p:sp>
      <p:sp>
        <p:nvSpPr>
          <p:cNvPr id="25602" name="Notes Placeholder 2">
            <a:extLst>
              <a:ext uri="{FF2B5EF4-FFF2-40B4-BE49-F238E27FC236}">
                <a16:creationId xmlns:a16="http://schemas.microsoft.com/office/drawing/2014/main" id="{37448D1D-26E5-418E-9BB5-3D038303E24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Comic Sans MS" panose="030F0702030302020204" pitchFamily="66" charset="0"/>
              </a:rPr>
              <a:t>Large block: throughput, smaller metadata to central</a:t>
            </a:r>
          </a:p>
          <a:p>
            <a:r>
              <a:rPr lang="en-US" altLang="en-US">
                <a:latin typeface="Comic Sans MS" panose="030F0702030302020204" pitchFamily="66" charset="0"/>
              </a:rPr>
              <a:t>Stripe: would take forever to read</a:t>
            </a:r>
          </a:p>
          <a:p>
            <a:endParaRPr lang="en-US" altLang="en-US">
              <a:latin typeface="Comic Sans MS" panose="030F0702030302020204" pitchFamily="66" charset="0"/>
            </a:endParaRPr>
          </a:p>
        </p:txBody>
      </p:sp>
      <p:sp>
        <p:nvSpPr>
          <p:cNvPr id="25603" name="Slide Number Placeholder 3">
            <a:extLst>
              <a:ext uri="{FF2B5EF4-FFF2-40B4-BE49-F238E27FC236}">
                <a16:creationId xmlns:a16="http://schemas.microsoft.com/office/drawing/2014/main" id="{B048CE90-EF3E-4CCB-8B59-34C81C58B4FE}"/>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D8716F48-D488-4CAC-BAFB-9876F846B7F8}" type="slidenum">
              <a:rPr lang="en-US" altLang="en-US"/>
              <a:pPr eaLnBrk="1" hangingPunct="1"/>
              <a:t>17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A510DA25-CB10-4960-90F7-2337828E6B50}"/>
              </a:ext>
            </a:extLst>
          </p:cNvPr>
          <p:cNvSpPr>
            <a:spLocks noGrp="1" noRot="1" noChangeAspect="1"/>
          </p:cNvSpPr>
          <p:nvPr>
            <p:ph type="sldImg"/>
          </p:nvPr>
        </p:nvSpPr>
        <p:spPr>
          <a:ln/>
        </p:spPr>
      </p:sp>
      <p:sp>
        <p:nvSpPr>
          <p:cNvPr id="27650" name="Notes Placeholder 2">
            <a:extLst>
              <a:ext uri="{FF2B5EF4-FFF2-40B4-BE49-F238E27FC236}">
                <a16:creationId xmlns:a16="http://schemas.microsoft.com/office/drawing/2014/main" id="{ED2EA944-2455-474A-AC2A-B677DAA64AE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Comic Sans MS" panose="030F0702030302020204" pitchFamily="66" charset="0"/>
              </a:rPr>
              <a:t>Large block: throughput, smaller metadata to central</a:t>
            </a:r>
          </a:p>
          <a:p>
            <a:r>
              <a:rPr lang="en-US" altLang="en-US">
                <a:latin typeface="Comic Sans MS" panose="030F0702030302020204" pitchFamily="66" charset="0"/>
              </a:rPr>
              <a:t>Stripe: would take forever to read</a:t>
            </a:r>
          </a:p>
          <a:p>
            <a:endParaRPr lang="en-US" altLang="en-US">
              <a:latin typeface="Comic Sans MS" panose="030F0702030302020204" pitchFamily="66" charset="0"/>
            </a:endParaRPr>
          </a:p>
        </p:txBody>
      </p:sp>
      <p:sp>
        <p:nvSpPr>
          <p:cNvPr id="27651" name="Slide Number Placeholder 3">
            <a:extLst>
              <a:ext uri="{FF2B5EF4-FFF2-40B4-BE49-F238E27FC236}">
                <a16:creationId xmlns:a16="http://schemas.microsoft.com/office/drawing/2014/main" id="{BDB38076-B54F-41CC-90ED-46D3202A869C}"/>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06EEB5E8-6D44-4DD5-B9C4-0DCCAB79BD95}" type="slidenum">
              <a:rPr lang="en-US" altLang="en-US"/>
              <a:pPr eaLnBrk="1" hangingPunct="1"/>
              <a:t>18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836769E7-75EF-43F4-93F9-55D9F37E5DDA}"/>
              </a:ext>
            </a:extLst>
          </p:cNvPr>
          <p:cNvSpPr>
            <a:spLocks noGrp="1" noRot="1" noChangeAspect="1"/>
          </p:cNvSpPr>
          <p:nvPr>
            <p:ph type="sldImg"/>
          </p:nvPr>
        </p:nvSpPr>
        <p:spPr>
          <a:ln/>
        </p:spPr>
      </p:sp>
      <p:sp>
        <p:nvSpPr>
          <p:cNvPr id="31746" name="Notes Placeholder 2">
            <a:extLst>
              <a:ext uri="{FF2B5EF4-FFF2-40B4-BE49-F238E27FC236}">
                <a16:creationId xmlns:a16="http://schemas.microsoft.com/office/drawing/2014/main" id="{C689FA8D-C939-4FE9-9825-BC8923202FE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Comic Sans MS" panose="030F0702030302020204" pitchFamily="66" charset="0"/>
              </a:rPr>
              <a:t>Transparent: not a single line of code</a:t>
            </a:r>
          </a:p>
        </p:txBody>
      </p:sp>
      <p:sp>
        <p:nvSpPr>
          <p:cNvPr id="31747" name="Slide Number Placeholder 3">
            <a:extLst>
              <a:ext uri="{FF2B5EF4-FFF2-40B4-BE49-F238E27FC236}">
                <a16:creationId xmlns:a16="http://schemas.microsoft.com/office/drawing/2014/main" id="{6F1F38F1-D767-4E81-A1B2-F9DFE7E57F4B}"/>
              </a:ext>
            </a:extLst>
          </p:cNvPr>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B8AD0130-1AA5-48CD-968A-76D09EF5ED8F}" type="slidenum">
              <a:rPr lang="en-US" altLang="en-US"/>
              <a:pPr eaLnBrk="1" hangingPunct="1"/>
              <a:t>21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9EF3-ACFA-42D5-BF06-3C1056F1D0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BA118A-3E2F-4A63-BE2D-41F06D3F6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BCF303-E20B-46CE-BF2F-08EA269DDEDA}"/>
              </a:ext>
            </a:extLst>
          </p:cNvPr>
          <p:cNvSpPr>
            <a:spLocks noGrp="1"/>
          </p:cNvSpPr>
          <p:nvPr>
            <p:ph type="dt" sz="half" idx="10"/>
          </p:nvPr>
        </p:nvSpPr>
        <p:spPr/>
        <p:txBody>
          <a:bodyPr/>
          <a:lstStyle/>
          <a:p>
            <a:fld id="{D7382AA4-E904-434C-92D7-BC8560C6BF9F}" type="datetimeFigureOut">
              <a:rPr lang="en-US" smtClean="0"/>
              <a:pPr/>
              <a:t>9/26/2021</a:t>
            </a:fld>
            <a:endParaRPr lang="en-US"/>
          </a:p>
        </p:txBody>
      </p:sp>
      <p:sp>
        <p:nvSpPr>
          <p:cNvPr id="5" name="Footer Placeholder 4">
            <a:extLst>
              <a:ext uri="{FF2B5EF4-FFF2-40B4-BE49-F238E27FC236}">
                <a16:creationId xmlns:a16="http://schemas.microsoft.com/office/drawing/2014/main" id="{FF4BAF8D-08DD-49D6-9D09-5A3AD67C6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87FA5-C816-4521-A891-56C2C6647E4C}"/>
              </a:ext>
            </a:extLst>
          </p:cNvPr>
          <p:cNvSpPr>
            <a:spLocks noGrp="1"/>
          </p:cNvSpPr>
          <p:nvPr>
            <p:ph type="sldNum" sz="quarter" idx="12"/>
          </p:nvPr>
        </p:nvSpPr>
        <p:spPr/>
        <p:txBody>
          <a:bodyPr/>
          <a:lstStyle/>
          <a:p>
            <a:fld id="{24366E07-769A-479A-B6E7-127EA141B5D6}" type="slidenum">
              <a:rPr lang="en-US" smtClean="0"/>
              <a:pPr/>
              <a:t>‹#›</a:t>
            </a:fld>
            <a:endParaRPr lang="en-US"/>
          </a:p>
        </p:txBody>
      </p:sp>
    </p:spTree>
    <p:extLst>
      <p:ext uri="{BB962C8B-B14F-4D97-AF65-F5344CB8AC3E}">
        <p14:creationId xmlns:p14="http://schemas.microsoft.com/office/powerpoint/2010/main" val="2140752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198C-B791-4DED-B3E5-DA03ECBD3F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914B78-FDCF-4232-AC4A-AD4512257B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6DA2B-44EB-464D-8546-2B232F78547A}"/>
              </a:ext>
            </a:extLst>
          </p:cNvPr>
          <p:cNvSpPr>
            <a:spLocks noGrp="1"/>
          </p:cNvSpPr>
          <p:nvPr>
            <p:ph type="dt" sz="half" idx="10"/>
          </p:nvPr>
        </p:nvSpPr>
        <p:spPr/>
        <p:txBody>
          <a:bodyPr/>
          <a:lstStyle/>
          <a:p>
            <a:fld id="{D7382AA4-E904-434C-92D7-BC8560C6BF9F}" type="datetimeFigureOut">
              <a:rPr lang="en-US" smtClean="0"/>
              <a:pPr/>
              <a:t>9/26/2021</a:t>
            </a:fld>
            <a:endParaRPr lang="en-US"/>
          </a:p>
        </p:txBody>
      </p:sp>
      <p:sp>
        <p:nvSpPr>
          <p:cNvPr id="5" name="Footer Placeholder 4">
            <a:extLst>
              <a:ext uri="{FF2B5EF4-FFF2-40B4-BE49-F238E27FC236}">
                <a16:creationId xmlns:a16="http://schemas.microsoft.com/office/drawing/2014/main" id="{1E269E66-CBE6-4941-8A2D-BA0DA8FF8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17090-3559-4CDB-B5C1-4AEDA42F748F}"/>
              </a:ext>
            </a:extLst>
          </p:cNvPr>
          <p:cNvSpPr>
            <a:spLocks noGrp="1"/>
          </p:cNvSpPr>
          <p:nvPr>
            <p:ph type="sldNum" sz="quarter" idx="12"/>
          </p:nvPr>
        </p:nvSpPr>
        <p:spPr/>
        <p:txBody>
          <a:bodyPr/>
          <a:lstStyle/>
          <a:p>
            <a:fld id="{24366E07-769A-479A-B6E7-127EA141B5D6}" type="slidenum">
              <a:rPr lang="en-US" smtClean="0"/>
              <a:pPr/>
              <a:t>‹#›</a:t>
            </a:fld>
            <a:endParaRPr lang="en-US"/>
          </a:p>
        </p:txBody>
      </p:sp>
    </p:spTree>
    <p:extLst>
      <p:ext uri="{BB962C8B-B14F-4D97-AF65-F5344CB8AC3E}">
        <p14:creationId xmlns:p14="http://schemas.microsoft.com/office/powerpoint/2010/main" val="284784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463A3-41C9-42B0-9123-3F2330FC75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89145C-51FC-4ABC-B92D-8FE878702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81568-550A-4E8A-B7C3-BAE643711913}"/>
              </a:ext>
            </a:extLst>
          </p:cNvPr>
          <p:cNvSpPr>
            <a:spLocks noGrp="1"/>
          </p:cNvSpPr>
          <p:nvPr>
            <p:ph type="dt" sz="half" idx="10"/>
          </p:nvPr>
        </p:nvSpPr>
        <p:spPr/>
        <p:txBody>
          <a:bodyPr/>
          <a:lstStyle/>
          <a:p>
            <a:fld id="{D7382AA4-E904-434C-92D7-BC8560C6BF9F}" type="datetimeFigureOut">
              <a:rPr lang="en-US" smtClean="0"/>
              <a:pPr/>
              <a:t>9/26/2021</a:t>
            </a:fld>
            <a:endParaRPr lang="en-US"/>
          </a:p>
        </p:txBody>
      </p:sp>
      <p:sp>
        <p:nvSpPr>
          <p:cNvPr id="5" name="Footer Placeholder 4">
            <a:extLst>
              <a:ext uri="{FF2B5EF4-FFF2-40B4-BE49-F238E27FC236}">
                <a16:creationId xmlns:a16="http://schemas.microsoft.com/office/drawing/2014/main" id="{BF4D923E-C451-4EAC-BD8F-1CD36DFCF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03F58-D4AF-45C7-8C8B-5C6AFCF27215}"/>
              </a:ext>
            </a:extLst>
          </p:cNvPr>
          <p:cNvSpPr>
            <a:spLocks noGrp="1"/>
          </p:cNvSpPr>
          <p:nvPr>
            <p:ph type="sldNum" sz="quarter" idx="12"/>
          </p:nvPr>
        </p:nvSpPr>
        <p:spPr/>
        <p:txBody>
          <a:bodyPr/>
          <a:lstStyle/>
          <a:p>
            <a:fld id="{24366E07-769A-479A-B6E7-127EA141B5D6}" type="slidenum">
              <a:rPr lang="en-US" smtClean="0"/>
              <a:pPr/>
              <a:t>‹#›</a:t>
            </a:fld>
            <a:endParaRPr lang="en-US"/>
          </a:p>
        </p:txBody>
      </p:sp>
    </p:spTree>
    <p:extLst>
      <p:ext uri="{BB962C8B-B14F-4D97-AF65-F5344CB8AC3E}">
        <p14:creationId xmlns:p14="http://schemas.microsoft.com/office/powerpoint/2010/main" val="302119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F8DA-3C02-42E6-B38D-D5561F34CD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2F28A8-91BE-4CB8-81C1-1F2179F7B6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EE541-51DB-4BDF-936C-40FD0C8217E8}"/>
              </a:ext>
            </a:extLst>
          </p:cNvPr>
          <p:cNvSpPr>
            <a:spLocks noGrp="1"/>
          </p:cNvSpPr>
          <p:nvPr>
            <p:ph type="dt" sz="half" idx="10"/>
          </p:nvPr>
        </p:nvSpPr>
        <p:spPr/>
        <p:txBody>
          <a:bodyPr/>
          <a:lstStyle/>
          <a:p>
            <a:fld id="{D7382AA4-E904-434C-92D7-BC8560C6BF9F}" type="datetimeFigureOut">
              <a:rPr lang="en-US" smtClean="0"/>
              <a:pPr/>
              <a:t>9/26/2021</a:t>
            </a:fld>
            <a:endParaRPr lang="en-US"/>
          </a:p>
        </p:txBody>
      </p:sp>
      <p:sp>
        <p:nvSpPr>
          <p:cNvPr id="5" name="Footer Placeholder 4">
            <a:extLst>
              <a:ext uri="{FF2B5EF4-FFF2-40B4-BE49-F238E27FC236}">
                <a16:creationId xmlns:a16="http://schemas.microsoft.com/office/drawing/2014/main" id="{B9D7D1A3-8F89-4F47-949A-4D27F2037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F5872-8C59-484C-9350-22A835E4DD4D}"/>
              </a:ext>
            </a:extLst>
          </p:cNvPr>
          <p:cNvSpPr>
            <a:spLocks noGrp="1"/>
          </p:cNvSpPr>
          <p:nvPr>
            <p:ph type="sldNum" sz="quarter" idx="12"/>
          </p:nvPr>
        </p:nvSpPr>
        <p:spPr/>
        <p:txBody>
          <a:bodyPr/>
          <a:lstStyle/>
          <a:p>
            <a:fld id="{24366E07-769A-479A-B6E7-127EA141B5D6}" type="slidenum">
              <a:rPr lang="en-US" smtClean="0"/>
              <a:pPr/>
              <a:t>‹#›</a:t>
            </a:fld>
            <a:endParaRPr lang="en-US"/>
          </a:p>
        </p:txBody>
      </p:sp>
    </p:spTree>
    <p:extLst>
      <p:ext uri="{BB962C8B-B14F-4D97-AF65-F5344CB8AC3E}">
        <p14:creationId xmlns:p14="http://schemas.microsoft.com/office/powerpoint/2010/main" val="390105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794F-C52D-4E92-ADFB-31676053EE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35B672-FADC-4824-A707-513177FE40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596B9A-1D3C-43BC-BA8C-B2FABAA8FEC1}"/>
              </a:ext>
            </a:extLst>
          </p:cNvPr>
          <p:cNvSpPr>
            <a:spLocks noGrp="1"/>
          </p:cNvSpPr>
          <p:nvPr>
            <p:ph type="dt" sz="half" idx="10"/>
          </p:nvPr>
        </p:nvSpPr>
        <p:spPr/>
        <p:txBody>
          <a:bodyPr/>
          <a:lstStyle/>
          <a:p>
            <a:fld id="{D7382AA4-E904-434C-92D7-BC8560C6BF9F}" type="datetimeFigureOut">
              <a:rPr lang="en-US" smtClean="0"/>
              <a:pPr/>
              <a:t>9/26/2021</a:t>
            </a:fld>
            <a:endParaRPr lang="en-US"/>
          </a:p>
        </p:txBody>
      </p:sp>
      <p:sp>
        <p:nvSpPr>
          <p:cNvPr id="5" name="Footer Placeholder 4">
            <a:extLst>
              <a:ext uri="{FF2B5EF4-FFF2-40B4-BE49-F238E27FC236}">
                <a16:creationId xmlns:a16="http://schemas.microsoft.com/office/drawing/2014/main" id="{0C187A0E-BE7D-479A-8E91-5CD6EE61B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615D7-2E92-4A1D-8018-391EED68A5F1}"/>
              </a:ext>
            </a:extLst>
          </p:cNvPr>
          <p:cNvSpPr>
            <a:spLocks noGrp="1"/>
          </p:cNvSpPr>
          <p:nvPr>
            <p:ph type="sldNum" sz="quarter" idx="12"/>
          </p:nvPr>
        </p:nvSpPr>
        <p:spPr/>
        <p:txBody>
          <a:bodyPr/>
          <a:lstStyle/>
          <a:p>
            <a:fld id="{24366E07-769A-479A-B6E7-127EA141B5D6}" type="slidenum">
              <a:rPr lang="en-US" smtClean="0"/>
              <a:pPr/>
              <a:t>‹#›</a:t>
            </a:fld>
            <a:endParaRPr lang="en-US"/>
          </a:p>
        </p:txBody>
      </p:sp>
    </p:spTree>
    <p:extLst>
      <p:ext uri="{BB962C8B-B14F-4D97-AF65-F5344CB8AC3E}">
        <p14:creationId xmlns:p14="http://schemas.microsoft.com/office/powerpoint/2010/main" val="218374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71F3-BAF4-425C-8984-24D1657C70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0C26FF-9B54-470B-A990-D4ADB30561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47C357-821F-4303-9C96-0EF4FEA755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8B306A-7116-4BA4-AABF-40F8CC5F989D}"/>
              </a:ext>
            </a:extLst>
          </p:cNvPr>
          <p:cNvSpPr>
            <a:spLocks noGrp="1"/>
          </p:cNvSpPr>
          <p:nvPr>
            <p:ph type="dt" sz="half" idx="10"/>
          </p:nvPr>
        </p:nvSpPr>
        <p:spPr/>
        <p:txBody>
          <a:bodyPr/>
          <a:lstStyle/>
          <a:p>
            <a:fld id="{D7382AA4-E904-434C-92D7-BC8560C6BF9F}" type="datetimeFigureOut">
              <a:rPr lang="en-US" smtClean="0"/>
              <a:pPr/>
              <a:t>9/26/2021</a:t>
            </a:fld>
            <a:endParaRPr lang="en-US"/>
          </a:p>
        </p:txBody>
      </p:sp>
      <p:sp>
        <p:nvSpPr>
          <p:cNvPr id="6" name="Footer Placeholder 5">
            <a:extLst>
              <a:ext uri="{FF2B5EF4-FFF2-40B4-BE49-F238E27FC236}">
                <a16:creationId xmlns:a16="http://schemas.microsoft.com/office/drawing/2014/main" id="{68FC5157-5858-44A4-883C-E399C565B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7CF60-2C02-4B64-BBC0-CECA3BD1D45C}"/>
              </a:ext>
            </a:extLst>
          </p:cNvPr>
          <p:cNvSpPr>
            <a:spLocks noGrp="1"/>
          </p:cNvSpPr>
          <p:nvPr>
            <p:ph type="sldNum" sz="quarter" idx="12"/>
          </p:nvPr>
        </p:nvSpPr>
        <p:spPr/>
        <p:txBody>
          <a:bodyPr/>
          <a:lstStyle/>
          <a:p>
            <a:fld id="{24366E07-769A-479A-B6E7-127EA141B5D6}" type="slidenum">
              <a:rPr lang="en-US" smtClean="0"/>
              <a:pPr/>
              <a:t>‹#›</a:t>
            </a:fld>
            <a:endParaRPr lang="en-US"/>
          </a:p>
        </p:txBody>
      </p:sp>
    </p:spTree>
    <p:extLst>
      <p:ext uri="{BB962C8B-B14F-4D97-AF65-F5344CB8AC3E}">
        <p14:creationId xmlns:p14="http://schemas.microsoft.com/office/powerpoint/2010/main" val="315006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D247-520D-4104-B574-5DAAAAF065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BEAF1B-E7D6-426D-8A0C-47AF4A47D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DFD22D-C2E4-4677-B2E5-691033582C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96CF1E-F276-4B43-9488-00C37747C0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1EFF60-A18C-43B9-A2CE-9E273E0013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BDE09A-798A-44F4-8D51-4DCE9A9BAF6F}"/>
              </a:ext>
            </a:extLst>
          </p:cNvPr>
          <p:cNvSpPr>
            <a:spLocks noGrp="1"/>
          </p:cNvSpPr>
          <p:nvPr>
            <p:ph type="dt" sz="half" idx="10"/>
          </p:nvPr>
        </p:nvSpPr>
        <p:spPr/>
        <p:txBody>
          <a:bodyPr/>
          <a:lstStyle/>
          <a:p>
            <a:fld id="{D7382AA4-E904-434C-92D7-BC8560C6BF9F}" type="datetimeFigureOut">
              <a:rPr lang="en-US" smtClean="0"/>
              <a:pPr/>
              <a:t>9/26/2021</a:t>
            </a:fld>
            <a:endParaRPr lang="en-US"/>
          </a:p>
        </p:txBody>
      </p:sp>
      <p:sp>
        <p:nvSpPr>
          <p:cNvPr id="8" name="Footer Placeholder 7">
            <a:extLst>
              <a:ext uri="{FF2B5EF4-FFF2-40B4-BE49-F238E27FC236}">
                <a16:creationId xmlns:a16="http://schemas.microsoft.com/office/drawing/2014/main" id="{A58D9259-45EA-4C80-8821-B5F0BE1D82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0D5A52-922C-4DE6-A53C-B622336F4C3D}"/>
              </a:ext>
            </a:extLst>
          </p:cNvPr>
          <p:cNvSpPr>
            <a:spLocks noGrp="1"/>
          </p:cNvSpPr>
          <p:nvPr>
            <p:ph type="sldNum" sz="quarter" idx="12"/>
          </p:nvPr>
        </p:nvSpPr>
        <p:spPr/>
        <p:txBody>
          <a:bodyPr/>
          <a:lstStyle/>
          <a:p>
            <a:fld id="{24366E07-769A-479A-B6E7-127EA141B5D6}" type="slidenum">
              <a:rPr lang="en-US" smtClean="0"/>
              <a:pPr/>
              <a:t>‹#›</a:t>
            </a:fld>
            <a:endParaRPr lang="en-US"/>
          </a:p>
        </p:txBody>
      </p:sp>
    </p:spTree>
    <p:extLst>
      <p:ext uri="{BB962C8B-B14F-4D97-AF65-F5344CB8AC3E}">
        <p14:creationId xmlns:p14="http://schemas.microsoft.com/office/powerpoint/2010/main" val="340377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A871-C13A-4E44-9DAB-262B5E02D0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F32FB6-B28E-4529-BE07-4D681F36F194}"/>
              </a:ext>
            </a:extLst>
          </p:cNvPr>
          <p:cNvSpPr>
            <a:spLocks noGrp="1"/>
          </p:cNvSpPr>
          <p:nvPr>
            <p:ph type="dt" sz="half" idx="10"/>
          </p:nvPr>
        </p:nvSpPr>
        <p:spPr/>
        <p:txBody>
          <a:bodyPr/>
          <a:lstStyle/>
          <a:p>
            <a:fld id="{D7382AA4-E904-434C-92D7-BC8560C6BF9F}" type="datetimeFigureOut">
              <a:rPr lang="en-US" smtClean="0"/>
              <a:pPr/>
              <a:t>9/26/2021</a:t>
            </a:fld>
            <a:endParaRPr lang="en-US"/>
          </a:p>
        </p:txBody>
      </p:sp>
      <p:sp>
        <p:nvSpPr>
          <p:cNvPr id="4" name="Footer Placeholder 3">
            <a:extLst>
              <a:ext uri="{FF2B5EF4-FFF2-40B4-BE49-F238E27FC236}">
                <a16:creationId xmlns:a16="http://schemas.microsoft.com/office/drawing/2014/main" id="{3A0F2E07-CB54-4681-8DE1-07BE510459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88843D-C1F1-4CFC-B8A2-678451C77A3B}"/>
              </a:ext>
            </a:extLst>
          </p:cNvPr>
          <p:cNvSpPr>
            <a:spLocks noGrp="1"/>
          </p:cNvSpPr>
          <p:nvPr>
            <p:ph type="sldNum" sz="quarter" idx="12"/>
          </p:nvPr>
        </p:nvSpPr>
        <p:spPr/>
        <p:txBody>
          <a:bodyPr/>
          <a:lstStyle/>
          <a:p>
            <a:fld id="{24366E07-769A-479A-B6E7-127EA141B5D6}" type="slidenum">
              <a:rPr lang="en-US" smtClean="0"/>
              <a:pPr/>
              <a:t>‹#›</a:t>
            </a:fld>
            <a:endParaRPr lang="en-US"/>
          </a:p>
        </p:txBody>
      </p:sp>
    </p:spTree>
    <p:extLst>
      <p:ext uri="{BB962C8B-B14F-4D97-AF65-F5344CB8AC3E}">
        <p14:creationId xmlns:p14="http://schemas.microsoft.com/office/powerpoint/2010/main" val="625278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1F498-E10C-4547-A5DF-E104D50EE29C}"/>
              </a:ext>
            </a:extLst>
          </p:cNvPr>
          <p:cNvSpPr>
            <a:spLocks noGrp="1"/>
          </p:cNvSpPr>
          <p:nvPr>
            <p:ph type="dt" sz="half" idx="10"/>
          </p:nvPr>
        </p:nvSpPr>
        <p:spPr/>
        <p:txBody>
          <a:bodyPr/>
          <a:lstStyle/>
          <a:p>
            <a:fld id="{D7382AA4-E904-434C-92D7-BC8560C6BF9F}" type="datetimeFigureOut">
              <a:rPr lang="en-US" smtClean="0"/>
              <a:pPr/>
              <a:t>9/26/2021</a:t>
            </a:fld>
            <a:endParaRPr lang="en-US"/>
          </a:p>
        </p:txBody>
      </p:sp>
      <p:sp>
        <p:nvSpPr>
          <p:cNvPr id="3" name="Footer Placeholder 2">
            <a:extLst>
              <a:ext uri="{FF2B5EF4-FFF2-40B4-BE49-F238E27FC236}">
                <a16:creationId xmlns:a16="http://schemas.microsoft.com/office/drawing/2014/main" id="{F7211867-90E2-4559-A0C1-EEF985DAA0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AE4D40-7B45-4B70-8497-C3E2C2FA5D53}"/>
              </a:ext>
            </a:extLst>
          </p:cNvPr>
          <p:cNvSpPr>
            <a:spLocks noGrp="1"/>
          </p:cNvSpPr>
          <p:nvPr>
            <p:ph type="sldNum" sz="quarter" idx="12"/>
          </p:nvPr>
        </p:nvSpPr>
        <p:spPr/>
        <p:txBody>
          <a:bodyPr/>
          <a:lstStyle/>
          <a:p>
            <a:fld id="{24366E07-769A-479A-B6E7-127EA141B5D6}" type="slidenum">
              <a:rPr lang="en-US" smtClean="0"/>
              <a:pPr/>
              <a:t>‹#›</a:t>
            </a:fld>
            <a:endParaRPr lang="en-US"/>
          </a:p>
        </p:txBody>
      </p:sp>
    </p:spTree>
    <p:extLst>
      <p:ext uri="{BB962C8B-B14F-4D97-AF65-F5344CB8AC3E}">
        <p14:creationId xmlns:p14="http://schemas.microsoft.com/office/powerpoint/2010/main" val="127447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7860-9F92-46C6-ABB5-BBEBA73B0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BBB975-961C-4CEB-A1B4-769652857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0C9447-49CA-480A-9EC2-605D01F5C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B08F3-1E35-466A-A9ED-1A074D9F4423}"/>
              </a:ext>
            </a:extLst>
          </p:cNvPr>
          <p:cNvSpPr>
            <a:spLocks noGrp="1"/>
          </p:cNvSpPr>
          <p:nvPr>
            <p:ph type="dt" sz="half" idx="10"/>
          </p:nvPr>
        </p:nvSpPr>
        <p:spPr/>
        <p:txBody>
          <a:bodyPr/>
          <a:lstStyle/>
          <a:p>
            <a:fld id="{D7382AA4-E904-434C-92D7-BC8560C6BF9F}" type="datetimeFigureOut">
              <a:rPr lang="en-US" smtClean="0"/>
              <a:pPr/>
              <a:t>9/26/2021</a:t>
            </a:fld>
            <a:endParaRPr lang="en-US"/>
          </a:p>
        </p:txBody>
      </p:sp>
      <p:sp>
        <p:nvSpPr>
          <p:cNvPr id="6" name="Footer Placeholder 5">
            <a:extLst>
              <a:ext uri="{FF2B5EF4-FFF2-40B4-BE49-F238E27FC236}">
                <a16:creationId xmlns:a16="http://schemas.microsoft.com/office/drawing/2014/main" id="{E0304FF3-4DE0-4329-880D-F4275DCDA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FEFFC-B88C-44AE-B398-46ACFAD4709A}"/>
              </a:ext>
            </a:extLst>
          </p:cNvPr>
          <p:cNvSpPr>
            <a:spLocks noGrp="1"/>
          </p:cNvSpPr>
          <p:nvPr>
            <p:ph type="sldNum" sz="quarter" idx="12"/>
          </p:nvPr>
        </p:nvSpPr>
        <p:spPr/>
        <p:txBody>
          <a:bodyPr/>
          <a:lstStyle/>
          <a:p>
            <a:fld id="{24366E07-769A-479A-B6E7-127EA141B5D6}" type="slidenum">
              <a:rPr lang="en-US" smtClean="0"/>
              <a:pPr/>
              <a:t>‹#›</a:t>
            </a:fld>
            <a:endParaRPr lang="en-US"/>
          </a:p>
        </p:txBody>
      </p:sp>
    </p:spTree>
    <p:extLst>
      <p:ext uri="{BB962C8B-B14F-4D97-AF65-F5344CB8AC3E}">
        <p14:creationId xmlns:p14="http://schemas.microsoft.com/office/powerpoint/2010/main" val="238071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E7E4-9218-4E64-BB52-8A3DBC123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74E703-A176-4FDB-9D43-4704BF0CB7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709BFF-03F7-4969-9D1E-942CEA690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4D31-1297-452B-A1EF-182505236DE6}"/>
              </a:ext>
            </a:extLst>
          </p:cNvPr>
          <p:cNvSpPr>
            <a:spLocks noGrp="1"/>
          </p:cNvSpPr>
          <p:nvPr>
            <p:ph type="dt" sz="half" idx="10"/>
          </p:nvPr>
        </p:nvSpPr>
        <p:spPr/>
        <p:txBody>
          <a:bodyPr/>
          <a:lstStyle/>
          <a:p>
            <a:fld id="{D7382AA4-E904-434C-92D7-BC8560C6BF9F}" type="datetimeFigureOut">
              <a:rPr lang="en-US" smtClean="0"/>
              <a:pPr/>
              <a:t>9/26/2021</a:t>
            </a:fld>
            <a:endParaRPr lang="en-US"/>
          </a:p>
        </p:txBody>
      </p:sp>
      <p:sp>
        <p:nvSpPr>
          <p:cNvPr id="6" name="Footer Placeholder 5">
            <a:extLst>
              <a:ext uri="{FF2B5EF4-FFF2-40B4-BE49-F238E27FC236}">
                <a16:creationId xmlns:a16="http://schemas.microsoft.com/office/drawing/2014/main" id="{B07453F1-C3C7-487F-BCDB-46ABB0E6DC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71D32C-AA94-474F-A640-4B478808D765}"/>
              </a:ext>
            </a:extLst>
          </p:cNvPr>
          <p:cNvSpPr>
            <a:spLocks noGrp="1"/>
          </p:cNvSpPr>
          <p:nvPr>
            <p:ph type="sldNum" sz="quarter" idx="12"/>
          </p:nvPr>
        </p:nvSpPr>
        <p:spPr/>
        <p:txBody>
          <a:bodyPr/>
          <a:lstStyle/>
          <a:p>
            <a:fld id="{24366E07-769A-479A-B6E7-127EA141B5D6}" type="slidenum">
              <a:rPr lang="en-US" smtClean="0"/>
              <a:pPr/>
              <a:t>‹#›</a:t>
            </a:fld>
            <a:endParaRPr lang="en-US"/>
          </a:p>
        </p:txBody>
      </p:sp>
    </p:spTree>
    <p:extLst>
      <p:ext uri="{BB962C8B-B14F-4D97-AF65-F5344CB8AC3E}">
        <p14:creationId xmlns:p14="http://schemas.microsoft.com/office/powerpoint/2010/main" val="130867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F0A3DC-ED5E-4951-9AEA-918A4C7D8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2B2FFE-98AC-4E22-B900-0674A2A4B1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C4DE4-AEE8-4085-B416-9D8D9E6FF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82AA4-E904-434C-92D7-BC8560C6BF9F}" type="datetimeFigureOut">
              <a:rPr lang="en-US" smtClean="0"/>
              <a:pPr/>
              <a:t>9/26/2021</a:t>
            </a:fld>
            <a:endParaRPr lang="en-US"/>
          </a:p>
        </p:txBody>
      </p:sp>
      <p:sp>
        <p:nvSpPr>
          <p:cNvPr id="5" name="Footer Placeholder 4">
            <a:extLst>
              <a:ext uri="{FF2B5EF4-FFF2-40B4-BE49-F238E27FC236}">
                <a16:creationId xmlns:a16="http://schemas.microsoft.com/office/drawing/2014/main" id="{6DE00BD2-05E8-4447-8F1B-74FCC491C9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B7F29C-02D3-4553-8150-DC640F1C61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66E07-769A-479A-B6E7-127EA141B5D6}" type="slidenum">
              <a:rPr lang="en-US" smtClean="0"/>
              <a:pPr/>
              <a:t>‹#›</a:t>
            </a:fld>
            <a:endParaRPr lang="en-US"/>
          </a:p>
        </p:txBody>
      </p:sp>
    </p:spTree>
    <p:extLst>
      <p:ext uri="{BB962C8B-B14F-4D97-AF65-F5344CB8AC3E}">
        <p14:creationId xmlns:p14="http://schemas.microsoft.com/office/powerpoint/2010/main" val="1412660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ark.incubator.apache.org/" TargetMode="External"/><Relationship Id="rId2" Type="http://schemas.openxmlformats.org/officeDocument/2006/relationships/hyperlink" Target="http://www.spark-project.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3.png"/><Relationship Id="rId7"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mesos.apache.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4E19FA-691A-448B-BFAC-2E8DA051BDB7}"/>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2884979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CDAE25E1-BDE4-4930-887E-11A85299AED5}"/>
              </a:ext>
            </a:extLst>
          </p:cNvPr>
          <p:cNvSpPr>
            <a:spLocks noGrp="1"/>
          </p:cNvSpPr>
          <p:nvPr>
            <p:ph type="title"/>
          </p:nvPr>
        </p:nvSpPr>
        <p:spPr/>
        <p:txBody>
          <a:bodyPr/>
          <a:lstStyle/>
          <a:p>
            <a:r>
              <a:rPr lang="en-US" altLang="en-US">
                <a:latin typeface="Helvetica" panose="020B0604020202020204" pitchFamily="34" charset="0"/>
              </a:rPr>
              <a:t>Solving the Impedance Mismatch</a:t>
            </a:r>
          </a:p>
        </p:txBody>
      </p:sp>
      <p:sp>
        <p:nvSpPr>
          <p:cNvPr id="3" name="Content Placeholder 2">
            <a:extLst>
              <a:ext uri="{FF2B5EF4-FFF2-40B4-BE49-F238E27FC236}">
                <a16:creationId xmlns:a16="http://schemas.microsoft.com/office/drawing/2014/main" id="{817DC322-819A-41BB-9B90-55643B4A3C77}"/>
              </a:ext>
            </a:extLst>
          </p:cNvPr>
          <p:cNvSpPr>
            <a:spLocks noGrp="1"/>
          </p:cNvSpPr>
          <p:nvPr>
            <p:ph idx="1"/>
          </p:nvPr>
        </p:nvSpPr>
        <p:spPr>
          <a:xfrm>
            <a:off x="1905001" y="1371601"/>
            <a:ext cx="5400675" cy="4525963"/>
          </a:xfrm>
        </p:spPr>
        <p:txBody>
          <a:bodyPr/>
          <a:lstStyle/>
          <a:p>
            <a:r>
              <a:rPr lang="en-US" altLang="en-US">
                <a:latin typeface="Helvetica" panose="020B0604020202020204" pitchFamily="34" charset="0"/>
              </a:rPr>
              <a:t>Computers not getting faster, and we are drowning in data</a:t>
            </a:r>
          </a:p>
          <a:p>
            <a:pPr lvl="1"/>
            <a:r>
              <a:rPr lang="en-US" altLang="en-US">
                <a:latin typeface="Helvetica" panose="020B0604020202020204" pitchFamily="34" charset="0"/>
              </a:rPr>
              <a:t>How to resolve the dilemma?</a:t>
            </a:r>
          </a:p>
          <a:p>
            <a:endParaRPr lang="en-US" altLang="en-US">
              <a:latin typeface="Helvetica" panose="020B0604020202020204" pitchFamily="34" charset="0"/>
            </a:endParaRPr>
          </a:p>
          <a:p>
            <a:r>
              <a:rPr lang="en-US" altLang="en-US">
                <a:latin typeface="Helvetica" panose="020B0604020202020204" pitchFamily="34" charset="0"/>
              </a:rPr>
              <a:t>Solution adopted by web-scale companies</a:t>
            </a:r>
          </a:p>
          <a:p>
            <a:pPr lvl="1"/>
            <a:r>
              <a:rPr lang="en-US" altLang="en-US">
                <a:latin typeface="Helvetica" panose="020B0604020202020204" pitchFamily="34" charset="0"/>
              </a:rPr>
              <a:t>Go massively </a:t>
            </a:r>
            <a:r>
              <a:rPr lang="en-US" altLang="en-US" i="1">
                <a:solidFill>
                  <a:srgbClr val="FF0000"/>
                </a:solidFill>
                <a:latin typeface="Helvetica" panose="020B0604020202020204" pitchFamily="34" charset="0"/>
              </a:rPr>
              <a:t>distributed</a:t>
            </a:r>
            <a:r>
              <a:rPr lang="en-US" altLang="en-US">
                <a:latin typeface="Helvetica" panose="020B0604020202020204" pitchFamily="34" charset="0"/>
              </a:rPr>
              <a:t> </a:t>
            </a:r>
            <a:br>
              <a:rPr lang="en-US" altLang="en-US">
                <a:latin typeface="Helvetica" panose="020B0604020202020204" pitchFamily="34" charset="0"/>
              </a:rPr>
            </a:br>
            <a:r>
              <a:rPr lang="en-US" altLang="en-US">
                <a:latin typeface="Helvetica" panose="020B0604020202020204" pitchFamily="34" charset="0"/>
              </a:rPr>
              <a:t>and </a:t>
            </a:r>
            <a:r>
              <a:rPr lang="en-US" altLang="en-US" i="1">
                <a:solidFill>
                  <a:srgbClr val="FF0000"/>
                </a:solidFill>
                <a:latin typeface="Helvetica" panose="020B0604020202020204" pitchFamily="34" charset="0"/>
              </a:rPr>
              <a:t>parallel</a:t>
            </a:r>
          </a:p>
          <a:p>
            <a:pPr lvl="1"/>
            <a:endParaRPr lang="en-US" altLang="en-US">
              <a:latin typeface="Helvetica" panose="020B0604020202020204" pitchFamily="34" charset="0"/>
            </a:endParaRPr>
          </a:p>
        </p:txBody>
      </p:sp>
      <p:pic>
        <p:nvPicPr>
          <p:cNvPr id="4" name="Picture 3" descr="Picture 6.jpg">
            <a:extLst>
              <a:ext uri="{FF2B5EF4-FFF2-40B4-BE49-F238E27FC236}">
                <a16:creationId xmlns:a16="http://schemas.microsoft.com/office/drawing/2014/main" id="{48FEFC3E-C3FB-41EE-BFDC-72357B08F51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3276601"/>
            <a:ext cx="4230688" cy="3121025"/>
          </a:xfrm>
          <a:prstGeom prst="rect">
            <a:avLst/>
          </a:prstGeom>
          <a:noFill/>
          <a:ln>
            <a:noFill/>
          </a:ln>
          <a:effectLst>
            <a:outerShdw blurRad="63500" dist="38100" dir="2700000" rotWithShape="0">
              <a:srgbClr val="000000">
                <a:alpha val="42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3D025007-A451-4948-BD7C-A733145B6D5A}"/>
              </a:ext>
            </a:extLst>
          </p:cNvPr>
          <p:cNvSpPr>
            <a:spLocks noGrp="1"/>
          </p:cNvSpPr>
          <p:nvPr>
            <p:ph type="title"/>
          </p:nvPr>
        </p:nvSpPr>
        <p:spPr>
          <a:xfrm>
            <a:off x="1619250" y="274638"/>
            <a:ext cx="8953500" cy="1143000"/>
          </a:xfrm>
        </p:spPr>
        <p:txBody>
          <a:bodyPr>
            <a:normAutofit fontScale="90000"/>
          </a:bodyPr>
          <a:lstStyle/>
          <a:p>
            <a:r>
              <a:rPr lang="en-US" altLang="en-US">
                <a:latin typeface="Helvetica" panose="020B0604020202020204" pitchFamily="34" charset="0"/>
              </a:rPr>
              <a:t>Enter the World of Distributed Systems</a:t>
            </a:r>
          </a:p>
        </p:txBody>
      </p:sp>
      <p:sp>
        <p:nvSpPr>
          <p:cNvPr id="3" name="Content Placeholder 2">
            <a:extLst>
              <a:ext uri="{FF2B5EF4-FFF2-40B4-BE49-F238E27FC236}">
                <a16:creationId xmlns:a16="http://schemas.microsoft.com/office/drawing/2014/main" id="{4C819112-A066-4A7B-9734-24DACC32A4A1}"/>
              </a:ext>
            </a:extLst>
          </p:cNvPr>
          <p:cNvSpPr>
            <a:spLocks noGrp="1"/>
          </p:cNvSpPr>
          <p:nvPr>
            <p:ph idx="1"/>
          </p:nvPr>
        </p:nvSpPr>
        <p:spPr>
          <a:xfrm>
            <a:off x="2133600" y="1295400"/>
            <a:ext cx="8229600" cy="5105400"/>
          </a:xfrm>
        </p:spPr>
        <p:txBody>
          <a:bodyPr>
            <a:normAutofit lnSpcReduction="10000"/>
          </a:bodyPr>
          <a:lstStyle/>
          <a:p>
            <a:r>
              <a:rPr lang="en-US" altLang="en-US">
                <a:latin typeface="Helvetica" panose="020B0604020202020204" pitchFamily="34" charset="0"/>
              </a:rPr>
              <a:t>Distributed Systems/Computing</a:t>
            </a:r>
          </a:p>
          <a:p>
            <a:pPr lvl="1"/>
            <a:r>
              <a:rPr lang="en-US" altLang="en-US" i="1">
                <a:solidFill>
                  <a:srgbClr val="008000"/>
                </a:solidFill>
                <a:latin typeface="Helvetica" panose="020B0604020202020204" pitchFamily="34" charset="0"/>
              </a:rPr>
              <a:t>Loosely coupled </a:t>
            </a:r>
            <a:r>
              <a:rPr lang="en-US" altLang="en-US">
                <a:latin typeface="Helvetica" panose="020B0604020202020204" pitchFamily="34" charset="0"/>
              </a:rPr>
              <a:t>set of computers, communicating through </a:t>
            </a:r>
            <a:r>
              <a:rPr lang="en-US" altLang="en-US">
                <a:solidFill>
                  <a:srgbClr val="008000"/>
                </a:solidFill>
                <a:latin typeface="Helvetica" panose="020B0604020202020204" pitchFamily="34" charset="0"/>
              </a:rPr>
              <a:t>message passing</a:t>
            </a:r>
            <a:r>
              <a:rPr lang="en-US" altLang="en-US">
                <a:latin typeface="Helvetica" panose="020B0604020202020204" pitchFamily="34" charset="0"/>
              </a:rPr>
              <a:t>, solving a common goal</a:t>
            </a:r>
          </a:p>
          <a:p>
            <a:pPr lvl="1"/>
            <a:endParaRPr lang="en-US" altLang="en-US">
              <a:latin typeface="Helvetica" panose="020B0604020202020204" pitchFamily="34" charset="0"/>
            </a:endParaRPr>
          </a:p>
          <a:p>
            <a:r>
              <a:rPr lang="en-US" altLang="en-US">
                <a:latin typeface="Helvetica" panose="020B0604020202020204" pitchFamily="34" charset="0"/>
              </a:rPr>
              <a:t>Distributed computing is </a:t>
            </a:r>
            <a:r>
              <a:rPr lang="en-US" altLang="en-US" i="1">
                <a:solidFill>
                  <a:srgbClr val="008000"/>
                </a:solidFill>
                <a:latin typeface="Helvetica" panose="020B0604020202020204" pitchFamily="34" charset="0"/>
              </a:rPr>
              <a:t>challenging</a:t>
            </a:r>
          </a:p>
          <a:p>
            <a:pPr lvl="1"/>
            <a:r>
              <a:rPr lang="en-US" altLang="en-US">
                <a:latin typeface="Helvetica" panose="020B0604020202020204" pitchFamily="34" charset="0"/>
              </a:rPr>
              <a:t>Dealing with </a:t>
            </a:r>
            <a:r>
              <a:rPr lang="en-US" altLang="en-US" i="1">
                <a:solidFill>
                  <a:srgbClr val="FF0000"/>
                </a:solidFill>
                <a:latin typeface="Helvetica" panose="020B0604020202020204" pitchFamily="34" charset="0"/>
              </a:rPr>
              <a:t>partial failures </a:t>
            </a:r>
            <a:r>
              <a:rPr lang="en-US" altLang="en-US">
                <a:latin typeface="Helvetica" panose="020B0604020202020204" pitchFamily="34" charset="0"/>
              </a:rPr>
              <a:t>(examples?)</a:t>
            </a:r>
          </a:p>
          <a:p>
            <a:pPr lvl="1"/>
            <a:r>
              <a:rPr lang="en-US" altLang="en-US">
                <a:latin typeface="Helvetica" panose="020B0604020202020204" pitchFamily="34" charset="0"/>
              </a:rPr>
              <a:t>Dealing with </a:t>
            </a:r>
            <a:r>
              <a:rPr lang="en-US" altLang="en-US" i="1">
                <a:solidFill>
                  <a:srgbClr val="FF0000"/>
                </a:solidFill>
                <a:latin typeface="Helvetica" panose="020B0604020202020204" pitchFamily="34" charset="0"/>
              </a:rPr>
              <a:t>asynchrony</a:t>
            </a:r>
            <a:r>
              <a:rPr lang="en-US" altLang="en-US" i="1">
                <a:latin typeface="Helvetica" panose="020B0604020202020204" pitchFamily="34" charset="0"/>
              </a:rPr>
              <a:t> </a:t>
            </a:r>
            <a:r>
              <a:rPr lang="en-US" altLang="en-US">
                <a:latin typeface="Helvetica" panose="020B0604020202020204" pitchFamily="34" charset="0"/>
              </a:rPr>
              <a:t>(examples?)</a:t>
            </a:r>
          </a:p>
          <a:p>
            <a:endParaRPr lang="en-US" altLang="en-US">
              <a:latin typeface="Helvetica" panose="020B0604020202020204" pitchFamily="34" charset="0"/>
            </a:endParaRPr>
          </a:p>
          <a:p>
            <a:endParaRPr lang="en-US" altLang="en-US">
              <a:latin typeface="Helvetica" panose="020B0604020202020204" pitchFamily="34" charset="0"/>
            </a:endParaRPr>
          </a:p>
          <a:p>
            <a:r>
              <a:rPr lang="en-US" altLang="en-US">
                <a:latin typeface="Helvetica" panose="020B0604020202020204" pitchFamily="34" charset="0"/>
              </a:rPr>
              <a:t>Distributed Computing versus Parallel Computing?</a:t>
            </a:r>
          </a:p>
          <a:p>
            <a:pPr lvl="1"/>
            <a:r>
              <a:rPr lang="en-US" altLang="en-US">
                <a:latin typeface="Helvetica" panose="020B0604020202020204" pitchFamily="34" charset="0"/>
              </a:rPr>
              <a:t>distributed computing=parallel computing + partial failures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6DB31CA4-2868-4ECF-8A8B-FBD5072EBD8D}"/>
              </a:ext>
            </a:extLst>
          </p:cNvPr>
          <p:cNvSpPr>
            <a:spLocks noGrp="1"/>
          </p:cNvSpPr>
          <p:nvPr>
            <p:ph type="title"/>
          </p:nvPr>
        </p:nvSpPr>
        <p:spPr/>
        <p:txBody>
          <a:bodyPr/>
          <a:lstStyle/>
          <a:p>
            <a:r>
              <a:rPr lang="en-US" altLang="en-US">
                <a:latin typeface="Helvetica" panose="020B0604020202020204" pitchFamily="34" charset="0"/>
              </a:rPr>
              <a:t>Dealing with Distribution</a:t>
            </a:r>
          </a:p>
        </p:txBody>
      </p:sp>
      <p:sp>
        <p:nvSpPr>
          <p:cNvPr id="3" name="Content Placeholder 2">
            <a:extLst>
              <a:ext uri="{FF2B5EF4-FFF2-40B4-BE49-F238E27FC236}">
                <a16:creationId xmlns:a16="http://schemas.microsoft.com/office/drawing/2014/main" id="{A435A6FE-2C69-4022-A02F-59143CC2FABA}"/>
              </a:ext>
            </a:extLst>
          </p:cNvPr>
          <p:cNvSpPr>
            <a:spLocks noGrp="1"/>
          </p:cNvSpPr>
          <p:nvPr>
            <p:ph idx="1"/>
          </p:nvPr>
        </p:nvSpPr>
        <p:spPr/>
        <p:txBody>
          <a:bodyPr>
            <a:normAutofit/>
          </a:bodyPr>
          <a:lstStyle/>
          <a:p>
            <a:r>
              <a:rPr lang="en-US" altLang="en-US">
                <a:latin typeface="Helvetica" panose="020B0604020202020204" pitchFamily="34" charset="0"/>
              </a:rPr>
              <a:t>We have seen several of the tools that help with distributed programming</a:t>
            </a:r>
          </a:p>
          <a:p>
            <a:pPr lvl="1"/>
            <a:r>
              <a:rPr lang="en-US" altLang="en-US">
                <a:latin typeface="Helvetica" panose="020B0604020202020204" pitchFamily="34" charset="0"/>
              </a:rPr>
              <a:t>Message Passing Interface (MPI)</a:t>
            </a:r>
          </a:p>
          <a:p>
            <a:pPr lvl="1"/>
            <a:r>
              <a:rPr lang="en-US" altLang="en-US">
                <a:latin typeface="Helvetica" panose="020B0604020202020204" pitchFamily="34" charset="0"/>
              </a:rPr>
              <a:t>Distributed Shared Memory (DSM)</a:t>
            </a:r>
          </a:p>
          <a:p>
            <a:pPr lvl="1"/>
            <a:r>
              <a:rPr lang="en-US" altLang="en-US">
                <a:latin typeface="Helvetica" panose="020B0604020202020204" pitchFamily="34" charset="0"/>
              </a:rPr>
              <a:t>Remote Procedure Calls (RPC)</a:t>
            </a:r>
          </a:p>
          <a:p>
            <a:pPr lvl="1"/>
            <a:endParaRPr lang="en-US" altLang="en-US">
              <a:latin typeface="Helvetica" panose="020B0604020202020204" pitchFamily="34" charset="0"/>
            </a:endParaRPr>
          </a:p>
          <a:p>
            <a:r>
              <a:rPr lang="en-US" altLang="en-US">
                <a:latin typeface="Helvetica" panose="020B0604020202020204" pitchFamily="34" charset="0"/>
              </a:rPr>
              <a:t>But, distributed programming is still very hard</a:t>
            </a:r>
          </a:p>
          <a:p>
            <a:pPr lvl="1"/>
            <a:r>
              <a:rPr lang="en-US" altLang="en-US">
                <a:latin typeface="Helvetica" panose="020B0604020202020204" pitchFamily="34" charset="0"/>
              </a:rPr>
              <a:t>Programming for scale, fault-tolerance, consistency, …</a:t>
            </a:r>
          </a:p>
          <a:p>
            <a:pPr lvl="1">
              <a:buFontTx/>
              <a:buNone/>
            </a:pPr>
            <a:endParaRPr lang="en-US" altLang="en-US">
              <a:latin typeface="Helvetica"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15A3-723A-497B-9392-CDA735A5B49B}"/>
              </a:ext>
            </a:extLst>
          </p:cNvPr>
          <p:cNvSpPr>
            <a:spLocks noGrp="1"/>
          </p:cNvSpPr>
          <p:nvPr>
            <p:ph type="title"/>
          </p:nvPr>
        </p:nvSpPr>
        <p:spPr/>
        <p:txBody>
          <a:bodyPr>
            <a:normAutofit/>
          </a:bodyPr>
          <a:lstStyle/>
          <a:p>
            <a:pPr>
              <a:defRPr/>
            </a:pPr>
            <a:r>
              <a:rPr lang="en-US" dirty="0">
                <a:ea typeface="ＭＳ Ｐゴシック" charset="-128"/>
              </a:rPr>
              <a:t>The Datacenter is the new Computer</a:t>
            </a:r>
          </a:p>
        </p:txBody>
      </p:sp>
      <p:pic>
        <p:nvPicPr>
          <p:cNvPr id="19458" name="Content Placeholder 3">
            <a:extLst>
              <a:ext uri="{FF2B5EF4-FFF2-40B4-BE49-F238E27FC236}">
                <a16:creationId xmlns:a16="http://schemas.microsoft.com/office/drawing/2014/main" id="{640A14EC-998A-479A-924D-A65D9D09254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630" r="-3072"/>
          <a:stretch>
            <a:fillRect/>
          </a:stretch>
        </p:blipFill>
        <p:spPr>
          <a:xfrm>
            <a:off x="1337733" y="1388533"/>
            <a:ext cx="3683000" cy="5105400"/>
          </a:xfrm>
        </p:spPr>
      </p:pic>
      <p:sp>
        <p:nvSpPr>
          <p:cNvPr id="19459" name="Rectangle 3">
            <a:extLst>
              <a:ext uri="{FF2B5EF4-FFF2-40B4-BE49-F238E27FC236}">
                <a16:creationId xmlns:a16="http://schemas.microsoft.com/office/drawing/2014/main" id="{17962C57-8AFF-4FC0-8509-C82985B0947F}"/>
              </a:ext>
            </a:extLst>
          </p:cNvPr>
          <p:cNvSpPr txBox="1">
            <a:spLocks noChangeArrowheads="1"/>
          </p:cNvSpPr>
          <p:nvPr/>
        </p:nvSpPr>
        <p:spPr bwMode="auto">
          <a:xfrm>
            <a:off x="5257800" y="1066800"/>
            <a:ext cx="5181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nSpc>
                <a:spcPct val="90000"/>
              </a:lnSpc>
              <a:spcBef>
                <a:spcPct val="30000"/>
              </a:spcBef>
              <a:buSzPct val="100000"/>
              <a:buFontTx/>
              <a:buChar char="•"/>
            </a:pPr>
            <a:r>
              <a:rPr lang="en-US" altLang="en-US" b="0" i="1">
                <a:solidFill>
                  <a:srgbClr val="0000FF"/>
                </a:solidFill>
                <a:latin typeface="Helvetica" panose="020B0604020202020204" pitchFamily="34" charset="0"/>
              </a:rPr>
              <a:t>“</a:t>
            </a:r>
            <a:r>
              <a:rPr lang="en-US" altLang="ja-JP" b="0" i="1">
                <a:solidFill>
                  <a:srgbClr val="0000FF"/>
                </a:solidFill>
                <a:latin typeface="Helvetica" panose="020B0604020202020204" pitchFamily="34" charset="0"/>
              </a:rPr>
              <a:t>Program</a:t>
            </a:r>
            <a:r>
              <a:rPr lang="en-US" altLang="en-US" b="0" i="1">
                <a:solidFill>
                  <a:srgbClr val="0000FF"/>
                </a:solidFill>
                <a:latin typeface="Helvetica" panose="020B0604020202020204" pitchFamily="34" charset="0"/>
              </a:rPr>
              <a:t>”</a:t>
            </a:r>
            <a:r>
              <a:rPr lang="en-US" altLang="ja-JP" b="0">
                <a:latin typeface="Helvetica" panose="020B0604020202020204" pitchFamily="34" charset="0"/>
              </a:rPr>
              <a:t> == Web search, email, map/GIS, …</a:t>
            </a:r>
          </a:p>
          <a:p>
            <a:pPr>
              <a:lnSpc>
                <a:spcPct val="90000"/>
              </a:lnSpc>
              <a:spcBef>
                <a:spcPct val="30000"/>
              </a:spcBef>
              <a:buSzPct val="100000"/>
              <a:buFontTx/>
              <a:buChar char="•"/>
            </a:pPr>
            <a:endParaRPr lang="en-US" altLang="ja-JP" b="0">
              <a:latin typeface="Helvetica" panose="020B0604020202020204" pitchFamily="34" charset="0"/>
            </a:endParaRPr>
          </a:p>
          <a:p>
            <a:pPr>
              <a:lnSpc>
                <a:spcPct val="90000"/>
              </a:lnSpc>
              <a:spcBef>
                <a:spcPct val="30000"/>
              </a:spcBef>
              <a:buSzPct val="100000"/>
              <a:buFontTx/>
              <a:buChar char="•"/>
            </a:pPr>
            <a:r>
              <a:rPr lang="en-US" altLang="en-US" b="0" i="1">
                <a:solidFill>
                  <a:srgbClr val="0000FF"/>
                </a:solidFill>
                <a:latin typeface="Helvetica" panose="020B0604020202020204" pitchFamily="34" charset="0"/>
              </a:rPr>
              <a:t>“Computer”</a:t>
            </a:r>
            <a:r>
              <a:rPr lang="en-US" altLang="ja-JP" b="0">
                <a:latin typeface="Helvetica" panose="020B0604020202020204" pitchFamily="34" charset="0"/>
              </a:rPr>
              <a:t> == 10,000</a:t>
            </a:r>
            <a:r>
              <a:rPr lang="en-US" altLang="en-US" b="0">
                <a:latin typeface="Helvetica" panose="020B0604020202020204" pitchFamily="34" charset="0"/>
              </a:rPr>
              <a:t>’</a:t>
            </a:r>
            <a:r>
              <a:rPr lang="en-US" altLang="ja-JP" b="0">
                <a:latin typeface="Helvetica" panose="020B0604020202020204" pitchFamily="34" charset="0"/>
              </a:rPr>
              <a:t>s computers, storage, network</a:t>
            </a:r>
          </a:p>
          <a:p>
            <a:pPr>
              <a:lnSpc>
                <a:spcPct val="90000"/>
              </a:lnSpc>
              <a:spcBef>
                <a:spcPct val="30000"/>
              </a:spcBef>
              <a:buSzPct val="100000"/>
              <a:buFontTx/>
              <a:buChar char="•"/>
            </a:pPr>
            <a:endParaRPr lang="en-US" altLang="ja-JP" b="0">
              <a:latin typeface="Helvetica" panose="020B0604020202020204" pitchFamily="34" charset="0"/>
            </a:endParaRPr>
          </a:p>
          <a:p>
            <a:pPr>
              <a:lnSpc>
                <a:spcPct val="90000"/>
              </a:lnSpc>
              <a:spcBef>
                <a:spcPct val="30000"/>
              </a:spcBef>
              <a:buSzPct val="100000"/>
              <a:buFontTx/>
              <a:buChar char="•"/>
            </a:pPr>
            <a:r>
              <a:rPr lang="en-US" altLang="en-US" b="0">
                <a:latin typeface="Helvetica" panose="020B0604020202020204" pitchFamily="34" charset="0"/>
              </a:rPr>
              <a:t>Warehouse-sized facilities and workloads</a:t>
            </a:r>
          </a:p>
          <a:p>
            <a:pPr>
              <a:lnSpc>
                <a:spcPct val="90000"/>
              </a:lnSpc>
              <a:spcBef>
                <a:spcPct val="30000"/>
              </a:spcBef>
              <a:buSzPct val="100000"/>
              <a:buFontTx/>
              <a:buChar char="•"/>
            </a:pPr>
            <a:endParaRPr lang="en-US" altLang="en-US" b="0">
              <a:latin typeface="Helvetica" panose="020B0604020202020204" pitchFamily="34" charset="0"/>
            </a:endParaRPr>
          </a:p>
          <a:p>
            <a:pPr>
              <a:lnSpc>
                <a:spcPct val="90000"/>
              </a:lnSpc>
              <a:spcBef>
                <a:spcPct val="30000"/>
              </a:spcBef>
              <a:buSzPct val="100000"/>
              <a:buFontTx/>
              <a:buChar char="•"/>
            </a:pPr>
            <a:r>
              <a:rPr lang="en-US" altLang="en-US" b="0" i="1">
                <a:latin typeface="Helvetica" panose="020B0604020202020204" pitchFamily="34" charset="0"/>
              </a:rPr>
              <a:t>Built from less reliable components than traditional datacenters</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51C1360B-332A-43CC-9B85-C71AA067A170}"/>
              </a:ext>
            </a:extLst>
          </p:cNvPr>
          <p:cNvSpPr>
            <a:spLocks noGrp="1"/>
          </p:cNvSpPr>
          <p:nvPr>
            <p:ph type="title"/>
          </p:nvPr>
        </p:nvSpPr>
        <p:spPr/>
        <p:txBody>
          <a:bodyPr/>
          <a:lstStyle/>
          <a:p>
            <a:r>
              <a:rPr lang="en-US" altLang="en-US">
                <a:latin typeface="Helvetica" panose="020B0604020202020204" pitchFamily="34" charset="0"/>
              </a:rPr>
              <a:t>Datacenter/Cloud Computing OS</a:t>
            </a:r>
          </a:p>
        </p:txBody>
      </p:sp>
      <p:sp>
        <p:nvSpPr>
          <p:cNvPr id="3" name="Content Placeholder 2">
            <a:extLst>
              <a:ext uri="{FF2B5EF4-FFF2-40B4-BE49-F238E27FC236}">
                <a16:creationId xmlns:a16="http://schemas.microsoft.com/office/drawing/2014/main" id="{8E196947-BF22-4F9F-8B59-5F90E6B9BBE0}"/>
              </a:ext>
            </a:extLst>
          </p:cNvPr>
          <p:cNvSpPr>
            <a:spLocks noGrp="1"/>
          </p:cNvSpPr>
          <p:nvPr>
            <p:ph idx="1"/>
          </p:nvPr>
        </p:nvSpPr>
        <p:spPr/>
        <p:txBody>
          <a:bodyPr/>
          <a:lstStyle/>
          <a:p>
            <a:r>
              <a:rPr lang="en-US" altLang="en-US">
                <a:latin typeface="Helvetica" panose="020B0604020202020204" pitchFamily="34" charset="0"/>
              </a:rPr>
              <a:t>If the datacenter/cloud is the new computer</a:t>
            </a:r>
          </a:p>
          <a:p>
            <a:pPr lvl="1"/>
            <a:r>
              <a:rPr lang="en-US" altLang="en-US">
                <a:latin typeface="Helvetica" panose="020B0604020202020204" pitchFamily="34" charset="0"/>
              </a:rPr>
              <a:t>What is its </a:t>
            </a:r>
            <a:r>
              <a:rPr lang="en-US" altLang="en-US" b="1">
                <a:solidFill>
                  <a:srgbClr val="FF0000"/>
                </a:solidFill>
                <a:latin typeface="Helvetica" panose="020B0604020202020204" pitchFamily="34" charset="0"/>
              </a:rPr>
              <a:t>Operating System</a:t>
            </a:r>
            <a:r>
              <a:rPr lang="en-US" altLang="en-US">
                <a:latin typeface="Helvetica" panose="020B0604020202020204" pitchFamily="34" charset="0"/>
              </a:rPr>
              <a:t>?</a:t>
            </a:r>
          </a:p>
          <a:p>
            <a:pPr lvl="1"/>
            <a:r>
              <a:rPr lang="en-US" altLang="en-US">
                <a:latin typeface="Helvetica" panose="020B0604020202020204" pitchFamily="34" charset="0"/>
              </a:rPr>
              <a:t>Note that we are not talking about a host OS</a:t>
            </a:r>
          </a:p>
          <a:p>
            <a:pPr lvl="1"/>
            <a:endParaRPr lang="en-US" altLang="en-US">
              <a:latin typeface="Helvetica" panose="020B0604020202020204" pitchFamily="34" charset="0"/>
            </a:endParaRPr>
          </a:p>
          <a:p>
            <a:endParaRPr lang="en-US" altLang="en-US">
              <a:latin typeface="Helvetica" panose="020B0604020202020204" pitchFamily="34" charset="0"/>
            </a:endParaRPr>
          </a:p>
          <a:p>
            <a:pPr lvl="1"/>
            <a:endParaRPr lang="en-US" altLang="en-US">
              <a:latin typeface="Helvetica"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1889EAF9-EF3A-4DDB-9711-9EE0574DA3EA}"/>
              </a:ext>
            </a:extLst>
          </p:cNvPr>
          <p:cNvSpPr>
            <a:spLocks noGrp="1"/>
          </p:cNvSpPr>
          <p:nvPr>
            <p:ph type="title"/>
          </p:nvPr>
        </p:nvSpPr>
        <p:spPr/>
        <p:txBody>
          <a:bodyPr/>
          <a:lstStyle/>
          <a:p>
            <a:r>
              <a:rPr lang="en-US" altLang="en-US">
                <a:solidFill>
                  <a:srgbClr val="00AE00"/>
                </a:solidFill>
                <a:latin typeface="Helvetica" panose="020B0604020202020204" pitchFamily="34" charset="0"/>
              </a:rPr>
              <a:t>Classical</a:t>
            </a:r>
            <a:r>
              <a:rPr lang="en-US" altLang="en-US">
                <a:solidFill>
                  <a:srgbClr val="008000"/>
                </a:solidFill>
                <a:latin typeface="Helvetica" panose="020B0604020202020204" pitchFamily="34" charset="0"/>
              </a:rPr>
              <a:t> </a:t>
            </a:r>
            <a:r>
              <a:rPr lang="en-US" altLang="en-US">
                <a:latin typeface="Helvetica" panose="020B0604020202020204" pitchFamily="34" charset="0"/>
              </a:rPr>
              <a:t>Operating Systems</a:t>
            </a:r>
          </a:p>
        </p:txBody>
      </p:sp>
      <p:sp>
        <p:nvSpPr>
          <p:cNvPr id="21506" name="Content Placeholder 2">
            <a:extLst>
              <a:ext uri="{FF2B5EF4-FFF2-40B4-BE49-F238E27FC236}">
                <a16:creationId xmlns:a16="http://schemas.microsoft.com/office/drawing/2014/main" id="{EC9ACA94-A7CD-4693-9F50-7AD31C35CCCB}"/>
              </a:ext>
            </a:extLst>
          </p:cNvPr>
          <p:cNvSpPr>
            <a:spLocks noGrp="1"/>
          </p:cNvSpPr>
          <p:nvPr>
            <p:ph idx="1"/>
          </p:nvPr>
        </p:nvSpPr>
        <p:spPr/>
        <p:txBody>
          <a:bodyPr/>
          <a:lstStyle/>
          <a:p>
            <a:r>
              <a:rPr lang="en-US" altLang="en-US">
                <a:latin typeface="Helvetica" panose="020B0604020202020204" pitchFamily="34" charset="0"/>
              </a:rPr>
              <a:t>Data sharing</a:t>
            </a:r>
          </a:p>
          <a:p>
            <a:pPr lvl="1"/>
            <a:r>
              <a:rPr lang="en-US" altLang="en-US">
                <a:latin typeface="Helvetica" panose="020B0604020202020204" pitchFamily="34" charset="0"/>
              </a:rPr>
              <a:t>Inter-Process Communication, RPC, files, pipes, …</a:t>
            </a:r>
          </a:p>
          <a:p>
            <a:pPr lvl="1"/>
            <a:endParaRPr lang="en-US" altLang="en-US">
              <a:latin typeface="Helvetica" panose="020B0604020202020204" pitchFamily="34" charset="0"/>
            </a:endParaRPr>
          </a:p>
          <a:p>
            <a:r>
              <a:rPr lang="en-US" altLang="en-US">
                <a:latin typeface="Helvetica" panose="020B0604020202020204" pitchFamily="34" charset="0"/>
              </a:rPr>
              <a:t>Programming Abstractions</a:t>
            </a:r>
          </a:p>
          <a:p>
            <a:pPr lvl="1"/>
            <a:r>
              <a:rPr lang="en-US" altLang="en-US">
                <a:latin typeface="Helvetica" panose="020B0604020202020204" pitchFamily="34" charset="0"/>
              </a:rPr>
              <a:t>Libraries (libc), system calls, …</a:t>
            </a:r>
          </a:p>
          <a:p>
            <a:pPr lvl="1"/>
            <a:endParaRPr lang="en-US" altLang="en-US">
              <a:latin typeface="Helvetica" panose="020B0604020202020204" pitchFamily="34" charset="0"/>
            </a:endParaRPr>
          </a:p>
          <a:p>
            <a:r>
              <a:rPr lang="en-US" altLang="en-US">
                <a:latin typeface="Helvetica" panose="020B0604020202020204" pitchFamily="34" charset="0"/>
              </a:rPr>
              <a:t>Multiplexing of resources</a:t>
            </a:r>
          </a:p>
          <a:p>
            <a:pPr lvl="1"/>
            <a:r>
              <a:rPr lang="en-US" altLang="en-US">
                <a:latin typeface="Helvetica" panose="020B0604020202020204" pitchFamily="34" charset="0"/>
              </a:rPr>
              <a:t>Scheduling, virtual memory, file allocation/protection, …</a:t>
            </a:r>
          </a:p>
          <a:p>
            <a:pPr lvl="1"/>
            <a:endParaRPr lang="en-US" altLang="en-US">
              <a:latin typeface="Helvetica" panose="020B0604020202020204" pitchFamily="34" charset="0"/>
            </a:endParaRPr>
          </a:p>
          <a:p>
            <a:endParaRPr lang="en-US" altLang="en-US">
              <a:latin typeface="Helvetica" panose="020B0604020202020204" pitchFamily="34" charset="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5CD3265B-BEEE-4FCA-81DA-0232E0769784}"/>
              </a:ext>
            </a:extLst>
          </p:cNvPr>
          <p:cNvSpPr>
            <a:spLocks noGrp="1"/>
          </p:cNvSpPr>
          <p:nvPr>
            <p:ph type="title"/>
          </p:nvPr>
        </p:nvSpPr>
        <p:spPr/>
        <p:txBody>
          <a:bodyPr/>
          <a:lstStyle/>
          <a:p>
            <a:r>
              <a:rPr lang="en-US" altLang="en-US">
                <a:solidFill>
                  <a:schemeClr val="accent2"/>
                </a:solidFill>
                <a:latin typeface="Helvetica" panose="020B0604020202020204" pitchFamily="34" charset="0"/>
              </a:rPr>
              <a:t>Datacenter/Cloud</a:t>
            </a:r>
            <a:r>
              <a:rPr lang="en-US" altLang="en-US">
                <a:latin typeface="Helvetica" panose="020B0604020202020204" pitchFamily="34" charset="0"/>
              </a:rPr>
              <a:t> Operating System</a:t>
            </a:r>
          </a:p>
        </p:txBody>
      </p:sp>
      <p:sp>
        <p:nvSpPr>
          <p:cNvPr id="22530" name="Content Placeholder 2">
            <a:extLst>
              <a:ext uri="{FF2B5EF4-FFF2-40B4-BE49-F238E27FC236}">
                <a16:creationId xmlns:a16="http://schemas.microsoft.com/office/drawing/2014/main" id="{244D6578-9CED-4725-8F58-00AD719FC3F9}"/>
              </a:ext>
            </a:extLst>
          </p:cNvPr>
          <p:cNvSpPr>
            <a:spLocks noGrp="1"/>
          </p:cNvSpPr>
          <p:nvPr>
            <p:ph idx="1"/>
          </p:nvPr>
        </p:nvSpPr>
        <p:spPr/>
        <p:txBody>
          <a:bodyPr/>
          <a:lstStyle/>
          <a:p>
            <a:r>
              <a:rPr lang="en-US" altLang="en-US">
                <a:latin typeface="Helvetica" panose="020B0604020202020204" pitchFamily="34" charset="0"/>
              </a:rPr>
              <a:t>Data sharing</a:t>
            </a:r>
          </a:p>
          <a:p>
            <a:pPr lvl="1"/>
            <a:r>
              <a:rPr lang="en-US" altLang="en-US">
                <a:latin typeface="Helvetica" panose="020B0604020202020204" pitchFamily="34" charset="0"/>
              </a:rPr>
              <a:t>Google File System, </a:t>
            </a:r>
            <a:r>
              <a:rPr lang="en-US" altLang="en-US">
                <a:solidFill>
                  <a:srgbClr val="2A40E2"/>
                </a:solidFill>
                <a:latin typeface="Helvetica" panose="020B0604020202020204" pitchFamily="34" charset="0"/>
              </a:rPr>
              <a:t>key/value stores</a:t>
            </a:r>
          </a:p>
          <a:p>
            <a:pPr lvl="1"/>
            <a:endParaRPr lang="en-US" altLang="en-US">
              <a:latin typeface="Helvetica" panose="020B0604020202020204" pitchFamily="34" charset="0"/>
            </a:endParaRPr>
          </a:p>
          <a:p>
            <a:r>
              <a:rPr lang="en-US" altLang="en-US">
                <a:latin typeface="Helvetica" panose="020B0604020202020204" pitchFamily="34" charset="0"/>
              </a:rPr>
              <a:t>Programming Abstractions</a:t>
            </a:r>
          </a:p>
          <a:p>
            <a:pPr lvl="1"/>
            <a:r>
              <a:rPr lang="en-US" altLang="en-US">
                <a:latin typeface="Helvetica" panose="020B0604020202020204" pitchFamily="34" charset="0"/>
              </a:rPr>
              <a:t>Google MapReduce, PIG, Hive, Spark</a:t>
            </a:r>
            <a:endParaRPr lang="en-US" altLang="en-US">
              <a:solidFill>
                <a:srgbClr val="7F7F7F"/>
              </a:solidFill>
              <a:latin typeface="Helvetica" panose="020B0604020202020204" pitchFamily="34" charset="0"/>
            </a:endParaRPr>
          </a:p>
          <a:p>
            <a:pPr lvl="1"/>
            <a:endParaRPr lang="en-US" altLang="en-US">
              <a:latin typeface="Helvetica" panose="020B0604020202020204" pitchFamily="34" charset="0"/>
            </a:endParaRPr>
          </a:p>
          <a:p>
            <a:r>
              <a:rPr lang="en-US" altLang="en-US">
                <a:latin typeface="Helvetica" panose="020B0604020202020204" pitchFamily="34" charset="0"/>
              </a:rPr>
              <a:t>Multiplexing of resources</a:t>
            </a:r>
          </a:p>
          <a:p>
            <a:pPr lvl="1"/>
            <a:r>
              <a:rPr lang="en-US" altLang="en-US">
                <a:latin typeface="Helvetica" panose="020B0604020202020204" pitchFamily="34" charset="0"/>
              </a:rPr>
              <a:t>Apache projects: Mesos,</a:t>
            </a:r>
            <a:r>
              <a:rPr lang="en-US" altLang="en-US">
                <a:solidFill>
                  <a:srgbClr val="7F7F7F"/>
                </a:solidFill>
                <a:latin typeface="Helvetica" panose="020B0604020202020204" pitchFamily="34" charset="0"/>
              </a:rPr>
              <a:t> </a:t>
            </a:r>
            <a:r>
              <a:rPr lang="en-US" altLang="en-US">
                <a:solidFill>
                  <a:srgbClr val="2A40E2"/>
                </a:solidFill>
                <a:latin typeface="Helvetica" panose="020B0604020202020204" pitchFamily="34" charset="0"/>
              </a:rPr>
              <a:t>YARN (MRv2), ZooKeeper, BookKeeper, …</a:t>
            </a:r>
          </a:p>
          <a:p>
            <a:pPr lvl="1"/>
            <a:endParaRPr lang="en-US" altLang="en-US">
              <a:latin typeface="Helvetica" panose="020B0604020202020204" pitchFamily="34" charset="0"/>
            </a:endParaRPr>
          </a:p>
          <a:p>
            <a:endParaRPr lang="en-US" altLang="en-US">
              <a:latin typeface="Helvetica" panose="020B0604020202020204" pitchFamily="34"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F2658BA4-19B2-4D8B-9687-C1EE7EFDCD14}"/>
              </a:ext>
            </a:extLst>
          </p:cNvPr>
          <p:cNvSpPr>
            <a:spLocks noGrp="1"/>
          </p:cNvSpPr>
          <p:nvPr>
            <p:ph type="title"/>
          </p:nvPr>
        </p:nvSpPr>
        <p:spPr/>
        <p:txBody>
          <a:bodyPr/>
          <a:lstStyle/>
          <a:p>
            <a:r>
              <a:rPr lang="en-US" altLang="en-US">
                <a:latin typeface="Helvetica" panose="020B0604020202020204" pitchFamily="34" charset="0"/>
              </a:rPr>
              <a:t>Google Cloud Infrastructure</a:t>
            </a:r>
          </a:p>
        </p:txBody>
      </p:sp>
      <p:sp>
        <p:nvSpPr>
          <p:cNvPr id="3" name="Content Placeholder 2">
            <a:extLst>
              <a:ext uri="{FF2B5EF4-FFF2-40B4-BE49-F238E27FC236}">
                <a16:creationId xmlns:a16="http://schemas.microsoft.com/office/drawing/2014/main" id="{1936D6FF-A5D3-4A02-91EB-73790560FA72}"/>
              </a:ext>
            </a:extLst>
          </p:cNvPr>
          <p:cNvSpPr>
            <a:spLocks noGrp="1"/>
          </p:cNvSpPr>
          <p:nvPr>
            <p:ph idx="1"/>
          </p:nvPr>
        </p:nvSpPr>
        <p:spPr>
          <a:xfrm>
            <a:off x="1939926" y="1600200"/>
            <a:ext cx="8804275" cy="5130800"/>
          </a:xfrm>
        </p:spPr>
        <p:txBody>
          <a:bodyPr>
            <a:normAutofit lnSpcReduction="10000"/>
          </a:bodyPr>
          <a:lstStyle/>
          <a:p>
            <a:r>
              <a:rPr lang="en-US" altLang="en-US">
                <a:latin typeface="Helvetica" panose="020B0604020202020204" pitchFamily="34" charset="0"/>
              </a:rPr>
              <a:t>Google File System (GFS), 2003</a:t>
            </a:r>
          </a:p>
          <a:p>
            <a:pPr lvl="1"/>
            <a:r>
              <a:rPr lang="en-US" altLang="en-US">
                <a:latin typeface="Palatino Linotype" panose="02040502050505030304" pitchFamily="18" charset="0"/>
              </a:rPr>
              <a:t>Distributed File System for entire </a:t>
            </a:r>
            <a:br>
              <a:rPr lang="en-US" altLang="en-US">
                <a:latin typeface="Palatino Linotype" panose="02040502050505030304" pitchFamily="18" charset="0"/>
              </a:rPr>
            </a:br>
            <a:r>
              <a:rPr lang="en-US" altLang="en-US">
                <a:latin typeface="Palatino Linotype" panose="02040502050505030304" pitchFamily="18" charset="0"/>
              </a:rPr>
              <a:t>cluster</a:t>
            </a:r>
          </a:p>
          <a:p>
            <a:pPr lvl="1"/>
            <a:r>
              <a:rPr lang="en-US" altLang="en-US">
                <a:latin typeface="Palatino Linotype" panose="02040502050505030304" pitchFamily="18" charset="0"/>
              </a:rPr>
              <a:t>Single namespace</a:t>
            </a:r>
          </a:p>
          <a:p>
            <a:endParaRPr lang="en-US" altLang="en-US">
              <a:latin typeface="Helvetica" panose="020B0604020202020204" pitchFamily="34" charset="0"/>
            </a:endParaRPr>
          </a:p>
          <a:p>
            <a:r>
              <a:rPr lang="en-US" altLang="en-US">
                <a:latin typeface="Helvetica" panose="020B0604020202020204" pitchFamily="34" charset="0"/>
              </a:rPr>
              <a:t>Google MapReduce (MR), 2004</a:t>
            </a:r>
          </a:p>
          <a:p>
            <a:pPr lvl="1"/>
            <a:r>
              <a:rPr lang="en-US" altLang="en-US">
                <a:latin typeface="Palatino Linotype" panose="02040502050505030304" pitchFamily="18" charset="0"/>
              </a:rPr>
              <a:t>Runs queries/jobs on data</a:t>
            </a:r>
          </a:p>
          <a:p>
            <a:pPr lvl="1"/>
            <a:r>
              <a:rPr lang="en-US" altLang="en-US">
                <a:latin typeface="Palatino Linotype" panose="02040502050505030304" pitchFamily="18" charset="0"/>
              </a:rPr>
              <a:t>Manages work distribution &amp; fault-</a:t>
            </a:r>
            <a:br>
              <a:rPr lang="en-US" altLang="en-US">
                <a:latin typeface="Palatino Linotype" panose="02040502050505030304" pitchFamily="18" charset="0"/>
              </a:rPr>
            </a:br>
            <a:r>
              <a:rPr lang="en-US" altLang="en-US">
                <a:latin typeface="Palatino Linotype" panose="02040502050505030304" pitchFamily="18" charset="0"/>
              </a:rPr>
              <a:t>tolerance</a:t>
            </a:r>
          </a:p>
          <a:p>
            <a:pPr lvl="1"/>
            <a:r>
              <a:rPr lang="en-US" altLang="en-US">
                <a:latin typeface="Palatino Linotype" panose="02040502050505030304" pitchFamily="18" charset="0"/>
              </a:rPr>
              <a:t>Colocated with file system</a:t>
            </a:r>
          </a:p>
          <a:p>
            <a:endParaRPr lang="en-US" altLang="en-US">
              <a:latin typeface="Helvetica" panose="020B0604020202020204" pitchFamily="34" charset="0"/>
            </a:endParaRPr>
          </a:p>
          <a:p>
            <a:r>
              <a:rPr lang="en-US" altLang="en-US">
                <a:latin typeface="Helvetica" panose="020B0604020202020204" pitchFamily="34" charset="0"/>
              </a:rPr>
              <a:t>Apache open source versions Hadoop DFS and Hadoop MR </a:t>
            </a:r>
          </a:p>
        </p:txBody>
      </p:sp>
      <p:pic>
        <p:nvPicPr>
          <p:cNvPr id="23555" name="Picture 3">
            <a:extLst>
              <a:ext uri="{FF2B5EF4-FFF2-40B4-BE49-F238E27FC236}">
                <a16:creationId xmlns:a16="http://schemas.microsoft.com/office/drawing/2014/main" id="{228D498D-6BC3-4368-BF69-6738C2DDBF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9001" y="1417639"/>
            <a:ext cx="3344863"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831F9F5F-A223-4D70-B90D-E19D8D6577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9001" y="3441701"/>
            <a:ext cx="3325813"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C1C654D7-8524-4601-9DAF-CE2306879295}"/>
              </a:ext>
            </a:extLst>
          </p:cNvPr>
          <p:cNvSpPr>
            <a:spLocks noGrp="1"/>
          </p:cNvSpPr>
          <p:nvPr>
            <p:ph type="title"/>
          </p:nvPr>
        </p:nvSpPr>
        <p:spPr/>
        <p:txBody>
          <a:bodyPr/>
          <a:lstStyle/>
          <a:p>
            <a:r>
              <a:rPr lang="en-US" altLang="en-US">
                <a:latin typeface="Helvetica" panose="020B0604020202020204" pitchFamily="34" charset="0"/>
              </a:rPr>
              <a:t>GFS/HDFS Insights </a:t>
            </a:r>
          </a:p>
        </p:txBody>
      </p:sp>
      <p:sp>
        <p:nvSpPr>
          <p:cNvPr id="3" name="Content Placeholder 2">
            <a:extLst>
              <a:ext uri="{FF2B5EF4-FFF2-40B4-BE49-F238E27FC236}">
                <a16:creationId xmlns:a16="http://schemas.microsoft.com/office/drawing/2014/main" id="{6AB89BB7-DD06-463E-A273-629672154523}"/>
              </a:ext>
            </a:extLst>
          </p:cNvPr>
          <p:cNvSpPr>
            <a:spLocks noGrp="1"/>
          </p:cNvSpPr>
          <p:nvPr>
            <p:ph idx="1"/>
          </p:nvPr>
        </p:nvSpPr>
        <p:spPr>
          <a:xfrm>
            <a:off x="1912938" y="1600200"/>
            <a:ext cx="8686800" cy="4598988"/>
          </a:xfrm>
        </p:spPr>
        <p:txBody>
          <a:bodyPr/>
          <a:lstStyle/>
          <a:p>
            <a:r>
              <a:rPr lang="en-US" altLang="en-US" i="1">
                <a:solidFill>
                  <a:srgbClr val="008000"/>
                </a:solidFill>
                <a:latin typeface="Helvetica" panose="020B0604020202020204" pitchFamily="34" charset="0"/>
              </a:rPr>
              <a:t>Petabyte</a:t>
            </a:r>
            <a:r>
              <a:rPr lang="en-US" altLang="en-US">
                <a:latin typeface="Helvetica" panose="020B0604020202020204" pitchFamily="34" charset="0"/>
              </a:rPr>
              <a:t> storage</a:t>
            </a:r>
          </a:p>
          <a:p>
            <a:pPr lvl="1"/>
            <a:r>
              <a:rPr lang="en-US" altLang="en-US">
                <a:latin typeface="Helvetica" panose="020B0604020202020204" pitchFamily="34" charset="0"/>
              </a:rPr>
              <a:t>Files split into large blocks (128 MB) and replicated across several nodes</a:t>
            </a:r>
          </a:p>
          <a:p>
            <a:pPr lvl="1"/>
            <a:r>
              <a:rPr lang="en-US" altLang="en-US">
                <a:latin typeface="Helvetica" panose="020B0604020202020204" pitchFamily="34" charset="0"/>
              </a:rPr>
              <a:t>Big blocks allow high throughput sequential reads/writes</a:t>
            </a:r>
          </a:p>
          <a:p>
            <a:endParaRPr lang="en-US" altLang="en-US">
              <a:latin typeface="Helvetica" panose="020B0604020202020204" pitchFamily="34" charset="0"/>
            </a:endParaRPr>
          </a:p>
          <a:p>
            <a:r>
              <a:rPr lang="en-US" altLang="en-US">
                <a:latin typeface="Helvetica" panose="020B0604020202020204" pitchFamily="34" charset="0"/>
              </a:rPr>
              <a:t>Data </a:t>
            </a:r>
            <a:r>
              <a:rPr lang="en-US" altLang="en-US" i="1">
                <a:solidFill>
                  <a:srgbClr val="008000"/>
                </a:solidFill>
                <a:latin typeface="Helvetica" panose="020B0604020202020204" pitchFamily="34" charset="0"/>
              </a:rPr>
              <a:t>striped</a:t>
            </a:r>
            <a:r>
              <a:rPr lang="en-US" altLang="en-US">
                <a:latin typeface="Helvetica" panose="020B0604020202020204" pitchFamily="34" charset="0"/>
              </a:rPr>
              <a:t> on hundreds/thousands of servers</a:t>
            </a:r>
          </a:p>
          <a:p>
            <a:pPr lvl="1"/>
            <a:r>
              <a:rPr lang="en-US" altLang="en-US">
                <a:latin typeface="Helvetica" panose="020B0604020202020204" pitchFamily="34" charset="0"/>
              </a:rPr>
              <a:t>Scan 100 TB on 1 node @ 50 MB/s = 24 days</a:t>
            </a:r>
          </a:p>
          <a:p>
            <a:pPr lvl="1"/>
            <a:r>
              <a:rPr lang="en-US" altLang="en-US">
                <a:latin typeface="Helvetica" panose="020B0604020202020204" pitchFamily="34" charset="0"/>
              </a:rPr>
              <a:t>Scan on 1000-node cluster = 35 minutes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69F14816-D0E5-43A5-B911-6A18DE4CEA36}"/>
              </a:ext>
            </a:extLst>
          </p:cNvPr>
          <p:cNvSpPr>
            <a:spLocks noGrp="1"/>
          </p:cNvSpPr>
          <p:nvPr>
            <p:ph type="title"/>
          </p:nvPr>
        </p:nvSpPr>
        <p:spPr/>
        <p:txBody>
          <a:bodyPr/>
          <a:lstStyle/>
          <a:p>
            <a:r>
              <a:rPr lang="en-US" altLang="en-US">
                <a:latin typeface="Helvetica" panose="020B0604020202020204" pitchFamily="34" charset="0"/>
              </a:rPr>
              <a:t>GFS/HDFS Insights (2) </a:t>
            </a:r>
          </a:p>
        </p:txBody>
      </p:sp>
      <p:sp>
        <p:nvSpPr>
          <p:cNvPr id="3" name="Content Placeholder 2">
            <a:extLst>
              <a:ext uri="{FF2B5EF4-FFF2-40B4-BE49-F238E27FC236}">
                <a16:creationId xmlns:a16="http://schemas.microsoft.com/office/drawing/2014/main" id="{ED72C5F6-392F-48A6-ACA3-6A3EF86CC127}"/>
              </a:ext>
            </a:extLst>
          </p:cNvPr>
          <p:cNvSpPr>
            <a:spLocks noGrp="1"/>
          </p:cNvSpPr>
          <p:nvPr>
            <p:ph idx="1"/>
          </p:nvPr>
        </p:nvSpPr>
        <p:spPr>
          <a:xfrm>
            <a:off x="1981200" y="1682751"/>
            <a:ext cx="8229600" cy="4448175"/>
          </a:xfrm>
        </p:spPr>
        <p:txBody>
          <a:bodyPr>
            <a:normAutofit/>
          </a:bodyPr>
          <a:lstStyle/>
          <a:p>
            <a:pPr>
              <a:defRPr/>
            </a:pPr>
            <a:r>
              <a:rPr lang="en-US" i="1" dirty="0">
                <a:solidFill>
                  <a:srgbClr val="008000"/>
                </a:solidFill>
                <a:ea typeface="ＭＳ Ｐゴシック" charset="-128"/>
              </a:rPr>
              <a:t>Failures</a:t>
            </a:r>
            <a:r>
              <a:rPr lang="en-US" dirty="0">
                <a:solidFill>
                  <a:srgbClr val="008000"/>
                </a:solidFill>
                <a:ea typeface="ＭＳ Ｐゴシック" charset="-128"/>
              </a:rPr>
              <a:t> </a:t>
            </a:r>
            <a:r>
              <a:rPr lang="en-US" dirty="0">
                <a:ea typeface="ＭＳ Ｐゴシック" charset="-128"/>
              </a:rPr>
              <a:t>will be the norm</a:t>
            </a:r>
          </a:p>
          <a:p>
            <a:pPr lvl="1">
              <a:defRPr/>
            </a:pPr>
            <a:r>
              <a:rPr lang="en-US" dirty="0">
                <a:latin typeface="Palatino Linotype"/>
                <a:ea typeface="ＭＳ Ｐゴシック" charset="0"/>
                <a:cs typeface="Palatino Linotype"/>
              </a:rPr>
              <a:t>Mean time between failures for 1 node = 3 years</a:t>
            </a:r>
          </a:p>
          <a:p>
            <a:pPr lvl="1">
              <a:defRPr/>
            </a:pPr>
            <a:r>
              <a:rPr lang="en-US" dirty="0">
                <a:latin typeface="Palatino Linotype"/>
                <a:ea typeface="ＭＳ Ｐゴシック" charset="0"/>
                <a:cs typeface="Palatino Linotype"/>
              </a:rPr>
              <a:t>Mean time between failures for 1000 nodes = 1 day</a:t>
            </a:r>
          </a:p>
          <a:p>
            <a:pPr marL="0" indent="0">
              <a:buNone/>
              <a:defRPr/>
            </a:pPr>
            <a:endParaRPr lang="en-US" dirty="0">
              <a:ea typeface="ＭＳ Ｐゴシック" charset="-128"/>
            </a:endParaRPr>
          </a:p>
          <a:p>
            <a:pPr>
              <a:defRPr/>
            </a:pPr>
            <a:r>
              <a:rPr lang="en-US" dirty="0">
                <a:ea typeface="ＭＳ Ｐゴシック" charset="-128"/>
              </a:rPr>
              <a:t>Use </a:t>
            </a:r>
            <a:r>
              <a:rPr lang="en-US" i="1" dirty="0">
                <a:solidFill>
                  <a:srgbClr val="008000"/>
                </a:solidFill>
                <a:ea typeface="ＭＳ Ｐゴシック" charset="-128"/>
              </a:rPr>
              <a:t>commodity</a:t>
            </a:r>
            <a:r>
              <a:rPr lang="en-US" dirty="0">
                <a:ea typeface="ＭＳ Ｐゴシック" charset="-128"/>
              </a:rPr>
              <a:t> hardware</a:t>
            </a:r>
          </a:p>
          <a:p>
            <a:pPr lvl="1">
              <a:defRPr/>
            </a:pPr>
            <a:r>
              <a:rPr lang="en-US" dirty="0">
                <a:ea typeface="ＭＳ Ｐゴシック" charset="-128"/>
              </a:rPr>
              <a:t>Failures are the norm anyway, buy cheaper hardware</a:t>
            </a:r>
          </a:p>
          <a:p>
            <a:pPr lvl="1">
              <a:defRPr/>
            </a:pPr>
            <a:endParaRPr lang="en-US" dirty="0">
              <a:ea typeface="ＭＳ Ｐゴシック" charset="-128"/>
            </a:endParaRPr>
          </a:p>
          <a:p>
            <a:pPr>
              <a:defRPr/>
            </a:pPr>
            <a:r>
              <a:rPr lang="en-US" dirty="0">
                <a:ea typeface="ＭＳ Ｐゴシック" charset="-128"/>
              </a:rPr>
              <a:t>No complicated consistency models</a:t>
            </a:r>
          </a:p>
          <a:p>
            <a:pPr lvl="1">
              <a:defRPr/>
            </a:pPr>
            <a:r>
              <a:rPr lang="en-US" dirty="0">
                <a:ea typeface="ＭＳ Ｐゴシック" charset="-128"/>
              </a:rPr>
              <a:t>Single writer, append-only data</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EB1804BF-C0F7-4040-96D0-0A2BBE0D3ED5}"/>
              </a:ext>
            </a:extLst>
          </p:cNvPr>
          <p:cNvSpPr>
            <a:spLocks noGrp="1" noChangeArrowheads="1"/>
          </p:cNvSpPr>
          <p:nvPr>
            <p:ph type="ctrTitle"/>
          </p:nvPr>
        </p:nvSpPr>
        <p:spPr>
          <a:xfrm>
            <a:off x="2133600" y="990600"/>
            <a:ext cx="7848600" cy="2895600"/>
          </a:xfrm>
        </p:spPr>
        <p:txBody>
          <a:bodyPr/>
          <a:lstStyle/>
          <a:p>
            <a:r>
              <a:rPr lang="en-US" altLang="en-US" sz="3000" dirty="0">
                <a:latin typeface="Helvetica" panose="020B0604020202020204" pitchFamily="34" charset="0"/>
              </a:rPr>
              <a:t>Capstone: Cloud Computing</a:t>
            </a:r>
          </a:p>
        </p:txBody>
      </p:sp>
      <p:sp>
        <p:nvSpPr>
          <p:cNvPr id="4099" name="TextBox 3">
            <a:extLst>
              <a:ext uri="{FF2B5EF4-FFF2-40B4-BE49-F238E27FC236}">
                <a16:creationId xmlns:a16="http://schemas.microsoft.com/office/drawing/2014/main" id="{AAFFB896-F907-45E0-A713-DEA464A77930}"/>
              </a:ext>
            </a:extLst>
          </p:cNvPr>
          <p:cNvSpPr txBox="1">
            <a:spLocks noChangeArrowheads="1"/>
          </p:cNvSpPr>
          <p:nvPr/>
        </p:nvSpPr>
        <p:spPr bwMode="auto">
          <a:xfrm>
            <a:off x="10244139" y="4368800"/>
            <a:ext cx="185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2000" b="0">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0F7E368C-AD1D-48CB-86A4-2B171782A77E}"/>
              </a:ext>
            </a:extLst>
          </p:cNvPr>
          <p:cNvSpPr>
            <a:spLocks noGrp="1"/>
          </p:cNvSpPr>
          <p:nvPr>
            <p:ph type="title"/>
          </p:nvPr>
        </p:nvSpPr>
        <p:spPr/>
        <p:txBody>
          <a:bodyPr/>
          <a:lstStyle/>
          <a:p>
            <a:r>
              <a:rPr lang="en-US" altLang="en-US">
                <a:latin typeface="Helvetica" panose="020B0604020202020204" pitchFamily="34" charset="0"/>
              </a:rPr>
              <a:t>MapReduce Insights</a:t>
            </a:r>
          </a:p>
        </p:txBody>
      </p:sp>
      <p:sp>
        <p:nvSpPr>
          <p:cNvPr id="3" name="Content Placeholder 2">
            <a:extLst>
              <a:ext uri="{FF2B5EF4-FFF2-40B4-BE49-F238E27FC236}">
                <a16:creationId xmlns:a16="http://schemas.microsoft.com/office/drawing/2014/main" id="{E9A2D78E-43DA-4E9B-B647-B642919A724C}"/>
              </a:ext>
            </a:extLst>
          </p:cNvPr>
          <p:cNvSpPr>
            <a:spLocks noGrp="1"/>
          </p:cNvSpPr>
          <p:nvPr>
            <p:ph idx="1"/>
          </p:nvPr>
        </p:nvSpPr>
        <p:spPr/>
        <p:txBody>
          <a:bodyPr/>
          <a:lstStyle/>
          <a:p>
            <a:r>
              <a:rPr lang="en-US" altLang="en-US">
                <a:latin typeface="Helvetica" panose="020B0604020202020204" pitchFamily="34" charset="0"/>
              </a:rPr>
              <a:t>Restricted key-value model</a:t>
            </a:r>
          </a:p>
          <a:p>
            <a:pPr lvl="1"/>
            <a:r>
              <a:rPr lang="en-US" altLang="en-US">
                <a:latin typeface="Helvetica" panose="020B0604020202020204" pitchFamily="34" charset="0"/>
              </a:rPr>
              <a:t>Same</a:t>
            </a:r>
            <a:r>
              <a:rPr lang="en-US" altLang="en-US" b="1">
                <a:latin typeface="Helvetica" panose="020B0604020202020204" pitchFamily="34" charset="0"/>
              </a:rPr>
              <a:t> </a:t>
            </a:r>
            <a:r>
              <a:rPr lang="en-US" altLang="en-US" b="1">
                <a:solidFill>
                  <a:srgbClr val="008000"/>
                </a:solidFill>
                <a:latin typeface="Helvetica" panose="020B0604020202020204" pitchFamily="34" charset="0"/>
              </a:rPr>
              <a:t>fine-grained operation </a:t>
            </a:r>
            <a:r>
              <a:rPr lang="en-US" altLang="en-US">
                <a:latin typeface="Helvetica" panose="020B0604020202020204" pitchFamily="34" charset="0"/>
              </a:rPr>
              <a:t>(Map &amp; Reduce) repeated on big data</a:t>
            </a:r>
          </a:p>
          <a:p>
            <a:pPr lvl="1"/>
            <a:r>
              <a:rPr lang="en-US" altLang="en-US">
                <a:latin typeface="Helvetica" panose="020B0604020202020204" pitchFamily="34" charset="0"/>
              </a:rPr>
              <a:t>Operations must be </a:t>
            </a:r>
            <a:r>
              <a:rPr lang="en-US" altLang="en-US" b="1">
                <a:solidFill>
                  <a:srgbClr val="008000"/>
                </a:solidFill>
                <a:latin typeface="Helvetica" panose="020B0604020202020204" pitchFamily="34" charset="0"/>
              </a:rPr>
              <a:t>deterministic</a:t>
            </a:r>
          </a:p>
          <a:p>
            <a:pPr lvl="1"/>
            <a:r>
              <a:rPr lang="en-US" altLang="en-US">
                <a:latin typeface="Helvetica" panose="020B0604020202020204" pitchFamily="34" charset="0"/>
              </a:rPr>
              <a:t>Operations must be </a:t>
            </a:r>
            <a:r>
              <a:rPr lang="en-US" altLang="en-US" b="1">
                <a:solidFill>
                  <a:srgbClr val="008000"/>
                </a:solidFill>
                <a:latin typeface="Helvetica" panose="020B0604020202020204" pitchFamily="34" charset="0"/>
              </a:rPr>
              <a:t>idempotent/no side effects</a:t>
            </a:r>
          </a:p>
          <a:p>
            <a:pPr lvl="1"/>
            <a:r>
              <a:rPr lang="en-US" altLang="en-US">
                <a:latin typeface="Helvetica" panose="020B0604020202020204" pitchFamily="34" charset="0"/>
              </a:rPr>
              <a:t>Only communication is through the shuffle</a:t>
            </a:r>
          </a:p>
          <a:p>
            <a:pPr lvl="1"/>
            <a:r>
              <a:rPr lang="en-US" altLang="en-US">
                <a:latin typeface="Helvetica" panose="020B0604020202020204" pitchFamily="34" charset="0"/>
              </a:rPr>
              <a:t>Operation (Map &amp; Reduce) output saved (on disk)</a:t>
            </a:r>
          </a:p>
          <a:p>
            <a:endParaRPr lang="en-US" altLang="en-US">
              <a:latin typeface="Helvetica" panose="020B0604020202020204" pitchFamily="34" charset="0"/>
            </a:endParaRPr>
          </a:p>
          <a:p>
            <a:endParaRPr lang="en-US" altLang="en-US">
              <a:latin typeface="Helvetica" panose="020B0604020202020204" pitchFamily="34" charset="0"/>
            </a:endParaRPr>
          </a:p>
        </p:txBody>
      </p:sp>
      <p:sp>
        <p:nvSpPr>
          <p:cNvPr id="28675" name="TextBox 3">
            <a:extLst>
              <a:ext uri="{FF2B5EF4-FFF2-40B4-BE49-F238E27FC236}">
                <a16:creationId xmlns:a16="http://schemas.microsoft.com/office/drawing/2014/main" id="{821E4848-3DB2-4DD1-8F04-DD4CF4FA9341}"/>
              </a:ext>
            </a:extLst>
          </p:cNvPr>
          <p:cNvSpPr txBox="1">
            <a:spLocks noChangeArrowheads="1"/>
          </p:cNvSpPr>
          <p:nvPr/>
        </p:nvSpPr>
        <p:spPr bwMode="auto">
          <a:xfrm>
            <a:off x="-1174750" y="501173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05863F66-8D0B-4268-B5F7-6F905B36C6A5}"/>
              </a:ext>
            </a:extLst>
          </p:cNvPr>
          <p:cNvSpPr>
            <a:spLocks noGrp="1"/>
          </p:cNvSpPr>
          <p:nvPr>
            <p:ph type="title"/>
          </p:nvPr>
        </p:nvSpPr>
        <p:spPr/>
        <p:txBody>
          <a:bodyPr/>
          <a:lstStyle/>
          <a:p>
            <a:pPr eaLnBrk="1" hangingPunct="1"/>
            <a:r>
              <a:rPr lang="en-US" altLang="en-US">
                <a:latin typeface="Helvetica" panose="020B0604020202020204" pitchFamily="34" charset="0"/>
              </a:rPr>
              <a:t>What is MapReduce Used For?</a:t>
            </a:r>
          </a:p>
        </p:txBody>
      </p:sp>
      <p:sp>
        <p:nvSpPr>
          <p:cNvPr id="3" name="Content Placeholder 2">
            <a:extLst>
              <a:ext uri="{FF2B5EF4-FFF2-40B4-BE49-F238E27FC236}">
                <a16:creationId xmlns:a16="http://schemas.microsoft.com/office/drawing/2014/main" id="{C5762DC4-CB3C-47E1-9D82-07481745F233}"/>
              </a:ext>
            </a:extLst>
          </p:cNvPr>
          <p:cNvSpPr>
            <a:spLocks noGrp="1"/>
          </p:cNvSpPr>
          <p:nvPr>
            <p:ph idx="1"/>
          </p:nvPr>
        </p:nvSpPr>
        <p:spPr>
          <a:xfrm>
            <a:off x="1981200" y="1359878"/>
            <a:ext cx="8229600" cy="4994275"/>
          </a:xfrm>
        </p:spPr>
        <p:txBody>
          <a:bodyPr rtlCol="0">
            <a:normAutofit fontScale="92500" lnSpcReduction="10000"/>
          </a:bodyPr>
          <a:lstStyle/>
          <a:p>
            <a:pPr>
              <a:buFont typeface="Arial"/>
              <a:buChar char="•"/>
              <a:defRPr/>
            </a:pPr>
            <a:r>
              <a:rPr lang="en-US" dirty="0">
                <a:ea typeface="+mn-ea"/>
                <a:cs typeface="+mn-cs"/>
              </a:rPr>
              <a:t>At </a:t>
            </a:r>
            <a:r>
              <a:rPr lang="en-US" b="1" dirty="0">
                <a:solidFill>
                  <a:srgbClr val="008000"/>
                </a:solidFill>
                <a:ea typeface="+mn-ea"/>
                <a:cs typeface="+mn-cs"/>
              </a:rPr>
              <a:t>Google</a:t>
            </a:r>
            <a:r>
              <a:rPr lang="en-US" dirty="0">
                <a:ea typeface="+mn-ea"/>
                <a:cs typeface="+mn-cs"/>
              </a:rPr>
              <a:t>:</a:t>
            </a:r>
          </a:p>
          <a:p>
            <a:pPr lvl="1">
              <a:buFont typeface="Arial"/>
              <a:buChar char="–"/>
              <a:defRPr/>
            </a:pPr>
            <a:r>
              <a:rPr lang="en-US" dirty="0">
                <a:ea typeface="+mn-ea"/>
              </a:rPr>
              <a:t>Index building for Google Search</a:t>
            </a:r>
          </a:p>
          <a:p>
            <a:pPr lvl="1">
              <a:buFont typeface="Arial"/>
              <a:buChar char="–"/>
              <a:defRPr/>
            </a:pPr>
            <a:r>
              <a:rPr lang="en-US" dirty="0">
                <a:ea typeface="+mn-ea"/>
              </a:rPr>
              <a:t>Article clustering for Google News</a:t>
            </a:r>
          </a:p>
          <a:p>
            <a:pPr lvl="1">
              <a:buFont typeface="Arial"/>
              <a:buChar char="–"/>
              <a:defRPr/>
            </a:pPr>
            <a:r>
              <a:rPr lang="en-US" dirty="0">
                <a:ea typeface="+mn-ea"/>
              </a:rPr>
              <a:t>Statistical machine translation</a:t>
            </a:r>
          </a:p>
          <a:p>
            <a:pPr>
              <a:buFont typeface="Arial"/>
              <a:buChar char="•"/>
              <a:defRPr/>
            </a:pPr>
            <a:endParaRPr lang="en-US" dirty="0">
              <a:ea typeface="+mn-ea"/>
              <a:cs typeface="+mn-cs"/>
            </a:endParaRPr>
          </a:p>
          <a:p>
            <a:pPr>
              <a:buFont typeface="Arial"/>
              <a:buChar char="•"/>
              <a:defRPr/>
            </a:pPr>
            <a:r>
              <a:rPr lang="en-US" dirty="0">
                <a:ea typeface="+mn-ea"/>
                <a:cs typeface="+mn-cs"/>
              </a:rPr>
              <a:t>At </a:t>
            </a:r>
            <a:r>
              <a:rPr lang="en-US" b="1" dirty="0">
                <a:solidFill>
                  <a:srgbClr val="008000"/>
                </a:solidFill>
                <a:ea typeface="+mn-ea"/>
                <a:cs typeface="+mn-cs"/>
              </a:rPr>
              <a:t>Yahoo!</a:t>
            </a:r>
            <a:r>
              <a:rPr lang="en-US" dirty="0">
                <a:ea typeface="+mn-ea"/>
                <a:cs typeface="+mn-cs"/>
              </a:rPr>
              <a:t>:</a:t>
            </a:r>
          </a:p>
          <a:p>
            <a:pPr lvl="1">
              <a:buFont typeface="Arial"/>
              <a:buChar char="–"/>
              <a:defRPr/>
            </a:pPr>
            <a:r>
              <a:rPr lang="en-US" dirty="0">
                <a:ea typeface="+mn-ea"/>
              </a:rPr>
              <a:t>Index building for Yahoo! Search</a:t>
            </a:r>
          </a:p>
          <a:p>
            <a:pPr lvl="1">
              <a:buFont typeface="Arial"/>
              <a:buChar char="–"/>
              <a:defRPr/>
            </a:pPr>
            <a:r>
              <a:rPr lang="en-US" dirty="0">
                <a:ea typeface="+mn-ea"/>
              </a:rPr>
              <a:t>Spam detection for Yahoo! Mail</a:t>
            </a:r>
          </a:p>
          <a:p>
            <a:pPr>
              <a:buFont typeface="Arial"/>
              <a:buChar char="•"/>
              <a:defRPr/>
            </a:pPr>
            <a:endParaRPr lang="en-US" dirty="0">
              <a:ea typeface="+mn-ea"/>
              <a:cs typeface="+mn-cs"/>
            </a:endParaRPr>
          </a:p>
          <a:p>
            <a:pPr>
              <a:buFont typeface="Arial"/>
              <a:buChar char="•"/>
              <a:defRPr/>
            </a:pPr>
            <a:r>
              <a:rPr lang="en-US" dirty="0">
                <a:ea typeface="+mn-ea"/>
                <a:cs typeface="+mn-cs"/>
              </a:rPr>
              <a:t>At </a:t>
            </a:r>
            <a:r>
              <a:rPr lang="en-US" b="1" dirty="0">
                <a:solidFill>
                  <a:srgbClr val="008000"/>
                </a:solidFill>
                <a:ea typeface="+mn-ea"/>
                <a:cs typeface="+mn-cs"/>
              </a:rPr>
              <a:t>Facebook</a:t>
            </a:r>
            <a:r>
              <a:rPr lang="en-US" dirty="0">
                <a:ea typeface="+mn-ea"/>
                <a:cs typeface="+mn-cs"/>
              </a:rPr>
              <a:t>:</a:t>
            </a:r>
          </a:p>
          <a:p>
            <a:pPr lvl="1">
              <a:buFont typeface="Arial"/>
              <a:buChar char="–"/>
              <a:defRPr/>
            </a:pPr>
            <a:r>
              <a:rPr lang="en-US" dirty="0">
                <a:ea typeface="+mn-ea"/>
              </a:rPr>
              <a:t>Data mining</a:t>
            </a:r>
          </a:p>
          <a:p>
            <a:pPr lvl="1">
              <a:buFont typeface="Arial"/>
              <a:buChar char="–"/>
              <a:defRPr/>
            </a:pPr>
            <a:r>
              <a:rPr lang="en-US" dirty="0">
                <a:ea typeface="+mn-ea"/>
              </a:rPr>
              <a:t>Ad optimization</a:t>
            </a:r>
          </a:p>
          <a:p>
            <a:pPr lvl="1">
              <a:buFont typeface="Arial"/>
              <a:buChar char="–"/>
              <a:defRPr/>
            </a:pPr>
            <a:r>
              <a:rPr lang="en-US" dirty="0">
                <a:ea typeface="+mn-ea"/>
              </a:rPr>
              <a:t>Spam detection</a:t>
            </a:r>
          </a:p>
          <a:p>
            <a:pPr lvl="1">
              <a:buFont typeface="Arial"/>
              <a:buChar char="–"/>
              <a:defRPr/>
            </a:pPr>
            <a:endParaRPr lang="en-US" dirty="0">
              <a:ea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9C0BEA40-730D-42D0-9C6D-40DB59B77D7B}"/>
              </a:ext>
            </a:extLst>
          </p:cNvPr>
          <p:cNvSpPr>
            <a:spLocks noGrp="1"/>
          </p:cNvSpPr>
          <p:nvPr>
            <p:ph type="title"/>
          </p:nvPr>
        </p:nvSpPr>
        <p:spPr/>
        <p:txBody>
          <a:bodyPr/>
          <a:lstStyle/>
          <a:p>
            <a:r>
              <a:rPr lang="en-US" altLang="en-US">
                <a:latin typeface="Helvetica" panose="020B0604020202020204" pitchFamily="34" charset="0"/>
              </a:rPr>
              <a:t>MapReduce Pros</a:t>
            </a:r>
          </a:p>
        </p:txBody>
      </p:sp>
      <p:sp>
        <p:nvSpPr>
          <p:cNvPr id="3" name="Content Placeholder 2">
            <a:extLst>
              <a:ext uri="{FF2B5EF4-FFF2-40B4-BE49-F238E27FC236}">
                <a16:creationId xmlns:a16="http://schemas.microsoft.com/office/drawing/2014/main" id="{C9D44A7A-4294-45C4-B301-07C4B805AA4C}"/>
              </a:ext>
            </a:extLst>
          </p:cNvPr>
          <p:cNvSpPr>
            <a:spLocks noGrp="1"/>
          </p:cNvSpPr>
          <p:nvPr>
            <p:ph idx="1"/>
          </p:nvPr>
        </p:nvSpPr>
        <p:spPr>
          <a:xfrm>
            <a:off x="1676400" y="685800"/>
            <a:ext cx="9144000" cy="6019800"/>
          </a:xfrm>
        </p:spPr>
        <p:txBody>
          <a:bodyPr>
            <a:normAutofit fontScale="92500"/>
          </a:bodyPr>
          <a:lstStyle/>
          <a:p>
            <a:r>
              <a:rPr lang="en-US" altLang="en-US">
                <a:latin typeface="Helvetica" panose="020B0604020202020204" pitchFamily="34" charset="0"/>
              </a:rPr>
              <a:t>Distribution is completely </a:t>
            </a:r>
            <a:r>
              <a:rPr lang="en-US" altLang="en-US" b="1">
                <a:solidFill>
                  <a:srgbClr val="008000"/>
                </a:solidFill>
                <a:latin typeface="Helvetica" panose="020B0604020202020204" pitchFamily="34" charset="0"/>
              </a:rPr>
              <a:t>transparent</a:t>
            </a:r>
            <a:endParaRPr lang="en-US" altLang="en-US">
              <a:latin typeface="Helvetica" panose="020B0604020202020204" pitchFamily="34" charset="0"/>
            </a:endParaRPr>
          </a:p>
          <a:p>
            <a:pPr lvl="1"/>
            <a:r>
              <a:rPr lang="en-US" altLang="en-US">
                <a:latin typeface="Helvetica" panose="020B0604020202020204" pitchFamily="34" charset="0"/>
              </a:rPr>
              <a:t>Not a single line of distributed programming (ease, correctness)</a:t>
            </a:r>
          </a:p>
          <a:p>
            <a:pPr lvl="1"/>
            <a:endParaRPr lang="en-US" altLang="en-US">
              <a:latin typeface="Helvetica" panose="020B0604020202020204" pitchFamily="34" charset="0"/>
            </a:endParaRPr>
          </a:p>
          <a:p>
            <a:r>
              <a:rPr lang="en-US" altLang="en-US">
                <a:latin typeface="Helvetica" panose="020B0604020202020204" pitchFamily="34" charset="0"/>
              </a:rPr>
              <a:t>Automatic </a:t>
            </a:r>
            <a:r>
              <a:rPr lang="en-US" altLang="en-US" b="1">
                <a:solidFill>
                  <a:srgbClr val="008000"/>
                </a:solidFill>
                <a:latin typeface="Helvetica" panose="020B0604020202020204" pitchFamily="34" charset="0"/>
              </a:rPr>
              <a:t>fault-tolerance</a:t>
            </a:r>
          </a:p>
          <a:p>
            <a:pPr lvl="1"/>
            <a:r>
              <a:rPr lang="en-US" altLang="en-US">
                <a:latin typeface="Helvetica" panose="020B0604020202020204" pitchFamily="34" charset="0"/>
              </a:rPr>
              <a:t>Determinism enables running failed tasks somewhere else again</a:t>
            </a:r>
          </a:p>
          <a:p>
            <a:pPr lvl="1"/>
            <a:r>
              <a:rPr lang="en-US" altLang="en-US">
                <a:latin typeface="Helvetica" panose="020B0604020202020204" pitchFamily="34" charset="0"/>
              </a:rPr>
              <a:t>Saved intermediate data enables just re-running failed reducers</a:t>
            </a:r>
          </a:p>
          <a:p>
            <a:pPr lvl="1"/>
            <a:endParaRPr lang="en-US" altLang="en-US">
              <a:latin typeface="Helvetica" panose="020B0604020202020204" pitchFamily="34" charset="0"/>
            </a:endParaRPr>
          </a:p>
          <a:p>
            <a:r>
              <a:rPr lang="en-US" altLang="en-US">
                <a:latin typeface="Helvetica" panose="020B0604020202020204" pitchFamily="34" charset="0"/>
              </a:rPr>
              <a:t>Automatic </a:t>
            </a:r>
            <a:r>
              <a:rPr lang="en-US" altLang="en-US" b="1">
                <a:solidFill>
                  <a:srgbClr val="008000"/>
                </a:solidFill>
                <a:latin typeface="Helvetica" panose="020B0604020202020204" pitchFamily="34" charset="0"/>
              </a:rPr>
              <a:t>scaling</a:t>
            </a:r>
          </a:p>
          <a:p>
            <a:pPr lvl="1"/>
            <a:r>
              <a:rPr lang="en-US" altLang="en-US">
                <a:latin typeface="Helvetica" panose="020B0604020202020204" pitchFamily="34" charset="0"/>
              </a:rPr>
              <a:t>As operations as side-effect free, they can be distributed to any number of machines dynamically</a:t>
            </a:r>
          </a:p>
          <a:p>
            <a:pPr lvl="1"/>
            <a:endParaRPr lang="en-US" altLang="en-US">
              <a:latin typeface="Helvetica" panose="020B0604020202020204" pitchFamily="34" charset="0"/>
            </a:endParaRPr>
          </a:p>
          <a:p>
            <a:r>
              <a:rPr lang="en-US" altLang="en-US">
                <a:latin typeface="Helvetica" panose="020B0604020202020204" pitchFamily="34" charset="0"/>
              </a:rPr>
              <a:t>Automatic </a:t>
            </a:r>
            <a:r>
              <a:rPr lang="en-US" altLang="en-US" b="1">
                <a:solidFill>
                  <a:srgbClr val="008000"/>
                </a:solidFill>
                <a:latin typeface="Helvetica" panose="020B0604020202020204" pitchFamily="34" charset="0"/>
              </a:rPr>
              <a:t>load-balancing</a:t>
            </a:r>
          </a:p>
          <a:p>
            <a:pPr lvl="1"/>
            <a:r>
              <a:rPr lang="en-US" altLang="en-US">
                <a:latin typeface="Helvetica" panose="020B0604020202020204" pitchFamily="34" charset="0"/>
              </a:rPr>
              <a:t>Move tasks and speculatively execute duplicate copies of slow tasks (</a:t>
            </a:r>
            <a:r>
              <a:rPr lang="en-US" altLang="en-US" i="1">
                <a:latin typeface="Helvetica" panose="020B0604020202020204" pitchFamily="34" charset="0"/>
              </a:rPr>
              <a:t>stragglers)</a:t>
            </a:r>
            <a:endParaRPr lang="en-US" altLang="en-US">
              <a:latin typeface="Helvetica"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D099D9B0-1B90-46AA-A425-A8E6CD7D46EE}"/>
              </a:ext>
            </a:extLst>
          </p:cNvPr>
          <p:cNvSpPr>
            <a:spLocks noGrp="1"/>
          </p:cNvSpPr>
          <p:nvPr>
            <p:ph type="title"/>
          </p:nvPr>
        </p:nvSpPr>
        <p:spPr/>
        <p:txBody>
          <a:bodyPr/>
          <a:lstStyle/>
          <a:p>
            <a:r>
              <a:rPr lang="en-US" altLang="en-US">
                <a:latin typeface="Helvetica" panose="020B0604020202020204" pitchFamily="34" charset="0"/>
              </a:rPr>
              <a:t>MapReduce Cons</a:t>
            </a:r>
          </a:p>
        </p:txBody>
      </p:sp>
      <p:sp>
        <p:nvSpPr>
          <p:cNvPr id="3" name="Content Placeholder 2">
            <a:extLst>
              <a:ext uri="{FF2B5EF4-FFF2-40B4-BE49-F238E27FC236}">
                <a16:creationId xmlns:a16="http://schemas.microsoft.com/office/drawing/2014/main" id="{7FB7D64F-3927-44F9-8061-733A61891E82}"/>
              </a:ext>
            </a:extLst>
          </p:cNvPr>
          <p:cNvSpPr>
            <a:spLocks noGrp="1"/>
          </p:cNvSpPr>
          <p:nvPr>
            <p:ph idx="1"/>
          </p:nvPr>
        </p:nvSpPr>
        <p:spPr/>
        <p:txBody>
          <a:bodyPr/>
          <a:lstStyle/>
          <a:p>
            <a:r>
              <a:rPr lang="en-US" altLang="en-US">
                <a:latin typeface="Helvetica" panose="020B0604020202020204" pitchFamily="34" charset="0"/>
              </a:rPr>
              <a:t>Restricted programming model</a:t>
            </a:r>
          </a:p>
          <a:p>
            <a:pPr lvl="1"/>
            <a:r>
              <a:rPr lang="en-US" altLang="en-US">
                <a:latin typeface="Helvetica" panose="020B0604020202020204" pitchFamily="34" charset="0"/>
              </a:rPr>
              <a:t>Not always natural to express problems in this model</a:t>
            </a:r>
          </a:p>
          <a:p>
            <a:pPr lvl="1"/>
            <a:r>
              <a:rPr lang="en-US" altLang="en-US">
                <a:latin typeface="Helvetica" panose="020B0604020202020204" pitchFamily="34" charset="0"/>
              </a:rPr>
              <a:t>Low-level coding necessary</a:t>
            </a:r>
          </a:p>
          <a:p>
            <a:pPr lvl="1"/>
            <a:r>
              <a:rPr lang="en-US" altLang="en-US">
                <a:latin typeface="Helvetica" panose="020B0604020202020204" pitchFamily="34" charset="0"/>
              </a:rPr>
              <a:t>Little support for iterative jobs (lots of disk access)</a:t>
            </a:r>
          </a:p>
          <a:p>
            <a:pPr lvl="1"/>
            <a:r>
              <a:rPr lang="en-US" altLang="en-US">
                <a:latin typeface="Helvetica" panose="020B0604020202020204" pitchFamily="34" charset="0"/>
              </a:rPr>
              <a:t>High-latency (batch processing)</a:t>
            </a:r>
          </a:p>
          <a:p>
            <a:pPr lvl="1"/>
            <a:endParaRPr lang="en-US" altLang="en-US">
              <a:latin typeface="Helvetica" panose="020B0604020202020204" pitchFamily="34" charset="0"/>
            </a:endParaRPr>
          </a:p>
          <a:p>
            <a:r>
              <a:rPr lang="en-US" altLang="en-US">
                <a:latin typeface="Helvetica" panose="020B0604020202020204" pitchFamily="34" charset="0"/>
              </a:rPr>
              <a:t>Addressed by follow-up research</a:t>
            </a:r>
          </a:p>
          <a:p>
            <a:pPr lvl="1"/>
            <a:r>
              <a:rPr lang="en-US" altLang="en-US" b="1">
                <a:solidFill>
                  <a:srgbClr val="FF0000"/>
                </a:solidFill>
                <a:latin typeface="Helvetica" panose="020B0604020202020204" pitchFamily="34" charset="0"/>
              </a:rPr>
              <a:t>Pig</a:t>
            </a:r>
            <a:r>
              <a:rPr lang="en-US" altLang="en-US">
                <a:solidFill>
                  <a:srgbClr val="FF0000"/>
                </a:solidFill>
                <a:latin typeface="Helvetica" panose="020B0604020202020204" pitchFamily="34" charset="0"/>
              </a:rPr>
              <a:t> </a:t>
            </a:r>
            <a:r>
              <a:rPr lang="en-US" altLang="en-US">
                <a:latin typeface="Helvetica" panose="020B0604020202020204" pitchFamily="34" charset="0"/>
              </a:rPr>
              <a:t>and </a:t>
            </a:r>
            <a:r>
              <a:rPr lang="en-US" altLang="en-US" b="1">
                <a:solidFill>
                  <a:srgbClr val="FF0000"/>
                </a:solidFill>
                <a:latin typeface="Helvetica" panose="020B0604020202020204" pitchFamily="34" charset="0"/>
              </a:rPr>
              <a:t>Hive</a:t>
            </a:r>
            <a:r>
              <a:rPr lang="en-US" altLang="en-US">
                <a:latin typeface="Helvetica" panose="020B0604020202020204" pitchFamily="34" charset="0"/>
              </a:rPr>
              <a:t> for high-level coding</a:t>
            </a:r>
          </a:p>
          <a:p>
            <a:pPr lvl="1"/>
            <a:r>
              <a:rPr lang="en-US" altLang="en-US" b="1">
                <a:solidFill>
                  <a:srgbClr val="FF0000"/>
                </a:solidFill>
                <a:latin typeface="Helvetica" panose="020B0604020202020204" pitchFamily="34" charset="0"/>
              </a:rPr>
              <a:t>Spark</a:t>
            </a:r>
            <a:r>
              <a:rPr lang="en-US" altLang="en-US">
                <a:latin typeface="Helvetica" panose="020B0604020202020204" pitchFamily="34" charset="0"/>
              </a:rPr>
              <a:t> for iterative and low-latency jobs</a:t>
            </a:r>
          </a:p>
          <a:p>
            <a:pPr lvl="1"/>
            <a:endParaRPr lang="en-US" altLang="en-US">
              <a:latin typeface="Helvetica"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4">
            <a:extLst>
              <a:ext uri="{FF2B5EF4-FFF2-40B4-BE49-F238E27FC236}">
                <a16:creationId xmlns:a16="http://schemas.microsoft.com/office/drawing/2014/main" id="{06D9E799-30B3-475A-BF88-74DD709E13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78875" y="4114800"/>
            <a:ext cx="1873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Title 1">
            <a:extLst>
              <a:ext uri="{FF2B5EF4-FFF2-40B4-BE49-F238E27FC236}">
                <a16:creationId xmlns:a16="http://schemas.microsoft.com/office/drawing/2014/main" id="{D56DC59D-BF12-455F-9573-8FCA76C52A5C}"/>
              </a:ext>
            </a:extLst>
          </p:cNvPr>
          <p:cNvSpPr>
            <a:spLocks noGrp="1"/>
          </p:cNvSpPr>
          <p:nvPr>
            <p:ph type="title"/>
          </p:nvPr>
        </p:nvSpPr>
        <p:spPr/>
        <p:txBody>
          <a:bodyPr/>
          <a:lstStyle/>
          <a:p>
            <a:r>
              <a:rPr lang="en-US" altLang="en-US">
                <a:latin typeface="Helvetica" panose="020B0604020202020204" pitchFamily="34" charset="0"/>
              </a:rPr>
              <a:t>Pig</a:t>
            </a:r>
          </a:p>
        </p:txBody>
      </p:sp>
      <p:sp>
        <p:nvSpPr>
          <p:cNvPr id="34819" name="Content Placeholder 2">
            <a:extLst>
              <a:ext uri="{FF2B5EF4-FFF2-40B4-BE49-F238E27FC236}">
                <a16:creationId xmlns:a16="http://schemas.microsoft.com/office/drawing/2014/main" id="{01AA5022-D6DE-44A7-BBCE-0BFC72998959}"/>
              </a:ext>
            </a:extLst>
          </p:cNvPr>
          <p:cNvSpPr>
            <a:spLocks noGrp="1"/>
          </p:cNvSpPr>
          <p:nvPr>
            <p:ph idx="1"/>
          </p:nvPr>
        </p:nvSpPr>
        <p:spPr/>
        <p:txBody>
          <a:bodyPr/>
          <a:lstStyle/>
          <a:p>
            <a:r>
              <a:rPr lang="en-US" altLang="en-US">
                <a:latin typeface="Helvetica" panose="020B0604020202020204" pitchFamily="34" charset="0"/>
              </a:rPr>
              <a:t>High-level language:</a:t>
            </a:r>
          </a:p>
          <a:p>
            <a:pPr lvl="1"/>
            <a:r>
              <a:rPr lang="en-US" altLang="en-US">
                <a:latin typeface="Helvetica" panose="020B0604020202020204" pitchFamily="34" charset="0"/>
              </a:rPr>
              <a:t>Expresses sequences of MapReduce jobs</a:t>
            </a:r>
          </a:p>
          <a:p>
            <a:pPr lvl="1"/>
            <a:r>
              <a:rPr lang="en-US" altLang="en-US">
                <a:latin typeface="Helvetica" panose="020B0604020202020204" pitchFamily="34" charset="0"/>
              </a:rPr>
              <a:t>Provides relational (SQL) operators</a:t>
            </a:r>
            <a:br>
              <a:rPr lang="en-US" altLang="en-US">
                <a:latin typeface="Helvetica" panose="020B0604020202020204" pitchFamily="34" charset="0"/>
              </a:rPr>
            </a:br>
            <a:r>
              <a:rPr lang="en-US" altLang="en-US">
                <a:latin typeface="Helvetica" panose="020B0604020202020204" pitchFamily="34" charset="0"/>
              </a:rPr>
              <a:t>(JOIN, GROUP BY, etc)</a:t>
            </a:r>
          </a:p>
          <a:p>
            <a:pPr lvl="1"/>
            <a:r>
              <a:rPr lang="en-US" altLang="en-US">
                <a:latin typeface="Helvetica" panose="020B0604020202020204" pitchFamily="34" charset="0"/>
              </a:rPr>
              <a:t>Easy to plug in Java functions</a:t>
            </a:r>
          </a:p>
          <a:p>
            <a:pPr lvl="1"/>
            <a:endParaRPr lang="en-US" altLang="en-US">
              <a:latin typeface="Helvetica" panose="020B0604020202020204" pitchFamily="34" charset="0"/>
            </a:endParaRPr>
          </a:p>
          <a:p>
            <a:r>
              <a:rPr lang="en-US" altLang="en-US">
                <a:latin typeface="Helvetica" panose="020B0604020202020204" pitchFamily="34" charset="0"/>
              </a:rPr>
              <a:t>Started at Yahoo! Research</a:t>
            </a:r>
          </a:p>
          <a:p>
            <a:pPr lvl="1"/>
            <a:r>
              <a:rPr lang="en-US" altLang="en-US">
                <a:latin typeface="Helvetica" panose="020B0604020202020204" pitchFamily="34" charset="0"/>
              </a:rPr>
              <a:t>Runs about 50% of Yahoo!</a:t>
            </a:r>
            <a:r>
              <a:rPr lang="en-US" altLang="ja-JP">
                <a:latin typeface="Helvetica" panose="020B0604020202020204" pitchFamily="34" charset="0"/>
              </a:rPr>
              <a:t>’s jobs</a:t>
            </a:r>
          </a:p>
          <a:p>
            <a:endParaRPr lang="en-US" altLang="en-US">
              <a:latin typeface="Helvetica" panose="020B0604020202020204" pitchFamily="34" charset="0"/>
            </a:endParaRPr>
          </a:p>
          <a:p>
            <a:endParaRPr lang="en-US" altLang="en-US">
              <a:latin typeface="Helvetica"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CDF11DBB-0890-4E60-AA17-8322BCF92949}"/>
              </a:ext>
            </a:extLst>
          </p:cNvPr>
          <p:cNvSpPr>
            <a:spLocks noGrp="1" noChangeArrowheads="1"/>
          </p:cNvSpPr>
          <p:nvPr>
            <p:ph type="title"/>
          </p:nvPr>
        </p:nvSpPr>
        <p:spPr/>
        <p:txBody>
          <a:bodyPr/>
          <a:lstStyle/>
          <a:p>
            <a:r>
              <a:rPr lang="en-US" altLang="en-US">
                <a:latin typeface="Helvetica" panose="020B0604020202020204" pitchFamily="34" charset="0"/>
              </a:rPr>
              <a:t>Example Problem</a:t>
            </a:r>
          </a:p>
        </p:txBody>
      </p:sp>
      <p:sp>
        <p:nvSpPr>
          <p:cNvPr id="35842" name="Rectangle 3">
            <a:extLst>
              <a:ext uri="{FF2B5EF4-FFF2-40B4-BE49-F238E27FC236}">
                <a16:creationId xmlns:a16="http://schemas.microsoft.com/office/drawing/2014/main" id="{8E30EA0D-26E1-4595-899B-8E92453E5F26}"/>
              </a:ext>
            </a:extLst>
          </p:cNvPr>
          <p:cNvSpPr>
            <a:spLocks noGrp="1" noChangeArrowheads="1"/>
          </p:cNvSpPr>
          <p:nvPr>
            <p:ph idx="1"/>
          </p:nvPr>
        </p:nvSpPr>
        <p:spPr>
          <a:xfrm>
            <a:off x="1828800" y="1676400"/>
            <a:ext cx="4191000" cy="4343400"/>
          </a:xfrm>
        </p:spPr>
        <p:txBody>
          <a:bodyPr/>
          <a:lstStyle/>
          <a:p>
            <a:pPr marL="0" indent="0">
              <a:buNone/>
            </a:pPr>
            <a:r>
              <a:rPr lang="en-US" altLang="en-US">
                <a:latin typeface="Helvetica" panose="020B0604020202020204" pitchFamily="34" charset="0"/>
              </a:rPr>
              <a:t>Given </a:t>
            </a:r>
            <a:r>
              <a:rPr lang="en-US" altLang="en-US" i="1">
                <a:solidFill>
                  <a:srgbClr val="2A40E2"/>
                </a:solidFill>
                <a:latin typeface="Helvetica" panose="020B0604020202020204" pitchFamily="34" charset="0"/>
              </a:rPr>
              <a:t>user data </a:t>
            </a:r>
            <a:r>
              <a:rPr lang="en-US" altLang="en-US">
                <a:latin typeface="Helvetica" panose="020B0604020202020204" pitchFamily="34" charset="0"/>
              </a:rPr>
              <a:t>in one file, and </a:t>
            </a:r>
            <a:r>
              <a:rPr lang="en-US" altLang="en-US" i="1">
                <a:solidFill>
                  <a:srgbClr val="2A40E2"/>
                </a:solidFill>
                <a:latin typeface="Helvetica" panose="020B0604020202020204" pitchFamily="34" charset="0"/>
              </a:rPr>
              <a:t>website data </a:t>
            </a:r>
            <a:r>
              <a:rPr lang="en-US" altLang="en-US">
                <a:latin typeface="Helvetica" panose="020B0604020202020204" pitchFamily="34" charset="0"/>
              </a:rPr>
              <a:t>in another, find the </a:t>
            </a:r>
            <a:r>
              <a:rPr lang="en-US" altLang="en-US" i="1">
                <a:solidFill>
                  <a:srgbClr val="2A40E2"/>
                </a:solidFill>
                <a:latin typeface="Helvetica" panose="020B0604020202020204" pitchFamily="34" charset="0"/>
              </a:rPr>
              <a:t>top 5 most visited pages by users aged 18-25</a:t>
            </a:r>
          </a:p>
        </p:txBody>
      </p:sp>
      <p:grpSp>
        <p:nvGrpSpPr>
          <p:cNvPr id="35843" name="Group 3">
            <a:extLst>
              <a:ext uri="{FF2B5EF4-FFF2-40B4-BE49-F238E27FC236}">
                <a16:creationId xmlns:a16="http://schemas.microsoft.com/office/drawing/2014/main" id="{F1ACDDCA-71EE-4753-8389-D19B656E026D}"/>
              </a:ext>
            </a:extLst>
          </p:cNvPr>
          <p:cNvGrpSpPr>
            <a:grpSpLocks/>
          </p:cNvGrpSpPr>
          <p:nvPr/>
        </p:nvGrpSpPr>
        <p:grpSpPr bwMode="auto">
          <a:xfrm>
            <a:off x="6172200" y="1897063"/>
            <a:ext cx="4114800" cy="4260850"/>
            <a:chOff x="4648200" y="1897063"/>
            <a:chExt cx="4114800" cy="4260850"/>
          </a:xfrm>
        </p:grpSpPr>
        <p:sp>
          <p:nvSpPr>
            <p:cNvPr id="35845" name="Text Box 22">
              <a:extLst>
                <a:ext uri="{FF2B5EF4-FFF2-40B4-BE49-F238E27FC236}">
                  <a16:creationId xmlns:a16="http://schemas.microsoft.com/office/drawing/2014/main" id="{453B3562-C932-4970-9480-ED209CCE371C}"/>
                </a:ext>
              </a:extLst>
            </p:cNvPr>
            <p:cNvSpPr txBox="1">
              <a:spLocks noChangeArrowheads="1"/>
            </p:cNvSpPr>
            <p:nvPr/>
          </p:nvSpPr>
          <p:spPr bwMode="auto">
            <a:xfrm>
              <a:off x="4670425" y="1897063"/>
              <a:ext cx="1425575" cy="646331"/>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Load Users</a:t>
              </a:r>
            </a:p>
          </p:txBody>
        </p:sp>
        <p:sp>
          <p:nvSpPr>
            <p:cNvPr id="35846" name="Text Box 23">
              <a:extLst>
                <a:ext uri="{FF2B5EF4-FFF2-40B4-BE49-F238E27FC236}">
                  <a16:creationId xmlns:a16="http://schemas.microsoft.com/office/drawing/2014/main" id="{7E9E7B1F-D66C-4117-8A58-83008A88E3E3}"/>
                </a:ext>
              </a:extLst>
            </p:cNvPr>
            <p:cNvSpPr txBox="1">
              <a:spLocks noChangeArrowheads="1"/>
            </p:cNvSpPr>
            <p:nvPr/>
          </p:nvSpPr>
          <p:spPr bwMode="auto">
            <a:xfrm>
              <a:off x="7239000" y="1905000"/>
              <a:ext cx="15240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Load Pages</a:t>
              </a:r>
            </a:p>
          </p:txBody>
        </p:sp>
        <p:sp>
          <p:nvSpPr>
            <p:cNvPr id="35847" name="Text Box 24">
              <a:extLst>
                <a:ext uri="{FF2B5EF4-FFF2-40B4-BE49-F238E27FC236}">
                  <a16:creationId xmlns:a16="http://schemas.microsoft.com/office/drawing/2014/main" id="{9E602A5B-77F6-491F-86D2-54077A270973}"/>
                </a:ext>
              </a:extLst>
            </p:cNvPr>
            <p:cNvSpPr txBox="1">
              <a:spLocks noChangeArrowheads="1"/>
            </p:cNvSpPr>
            <p:nvPr/>
          </p:nvSpPr>
          <p:spPr bwMode="auto">
            <a:xfrm>
              <a:off x="4648200" y="2590800"/>
              <a:ext cx="16002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Filter by age</a:t>
              </a:r>
            </a:p>
          </p:txBody>
        </p:sp>
        <p:sp>
          <p:nvSpPr>
            <p:cNvPr id="35848" name="Text Box 25">
              <a:extLst>
                <a:ext uri="{FF2B5EF4-FFF2-40B4-BE49-F238E27FC236}">
                  <a16:creationId xmlns:a16="http://schemas.microsoft.com/office/drawing/2014/main" id="{454B0801-8D4D-42BC-901D-C035D7BE815A}"/>
                </a:ext>
              </a:extLst>
            </p:cNvPr>
            <p:cNvSpPr txBox="1">
              <a:spLocks noChangeArrowheads="1"/>
            </p:cNvSpPr>
            <p:nvPr/>
          </p:nvSpPr>
          <p:spPr bwMode="auto">
            <a:xfrm>
              <a:off x="6019800" y="3352800"/>
              <a:ext cx="17526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Join on name</a:t>
              </a:r>
            </a:p>
          </p:txBody>
        </p:sp>
        <p:sp>
          <p:nvSpPr>
            <p:cNvPr id="35849" name="Text Box 26">
              <a:extLst>
                <a:ext uri="{FF2B5EF4-FFF2-40B4-BE49-F238E27FC236}">
                  <a16:creationId xmlns:a16="http://schemas.microsoft.com/office/drawing/2014/main" id="{982700C3-FE2F-4ECC-900E-CEE4F39F26C9}"/>
                </a:ext>
              </a:extLst>
            </p:cNvPr>
            <p:cNvSpPr txBox="1">
              <a:spLocks noChangeArrowheads="1"/>
            </p:cNvSpPr>
            <p:nvPr/>
          </p:nvSpPr>
          <p:spPr bwMode="auto">
            <a:xfrm>
              <a:off x="6019800" y="3962400"/>
              <a:ext cx="16002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Group on url</a:t>
              </a:r>
            </a:p>
          </p:txBody>
        </p:sp>
        <p:sp>
          <p:nvSpPr>
            <p:cNvPr id="35850" name="Text Box 27">
              <a:extLst>
                <a:ext uri="{FF2B5EF4-FFF2-40B4-BE49-F238E27FC236}">
                  <a16:creationId xmlns:a16="http://schemas.microsoft.com/office/drawing/2014/main" id="{A036F17B-AE04-4C0C-AF7B-3404AD3BF481}"/>
                </a:ext>
              </a:extLst>
            </p:cNvPr>
            <p:cNvSpPr txBox="1">
              <a:spLocks noChangeArrowheads="1"/>
            </p:cNvSpPr>
            <p:nvPr/>
          </p:nvSpPr>
          <p:spPr bwMode="auto">
            <a:xfrm>
              <a:off x="6096000" y="4572000"/>
              <a:ext cx="16002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Count clicks</a:t>
              </a:r>
            </a:p>
          </p:txBody>
        </p:sp>
        <p:sp>
          <p:nvSpPr>
            <p:cNvPr id="35851" name="Text Box 28">
              <a:extLst>
                <a:ext uri="{FF2B5EF4-FFF2-40B4-BE49-F238E27FC236}">
                  <a16:creationId xmlns:a16="http://schemas.microsoft.com/office/drawing/2014/main" id="{218E78BF-3002-455B-810C-17575A7230C4}"/>
                </a:ext>
              </a:extLst>
            </p:cNvPr>
            <p:cNvSpPr txBox="1">
              <a:spLocks noChangeArrowheads="1"/>
            </p:cNvSpPr>
            <p:nvPr/>
          </p:nvSpPr>
          <p:spPr bwMode="auto">
            <a:xfrm>
              <a:off x="5867400" y="5181600"/>
              <a:ext cx="19812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Order by clicks</a:t>
              </a:r>
            </a:p>
          </p:txBody>
        </p:sp>
        <p:sp>
          <p:nvSpPr>
            <p:cNvPr id="35852" name="Text Box 29">
              <a:extLst>
                <a:ext uri="{FF2B5EF4-FFF2-40B4-BE49-F238E27FC236}">
                  <a16:creationId xmlns:a16="http://schemas.microsoft.com/office/drawing/2014/main" id="{BDFDD947-650A-4109-B511-EFDE23249390}"/>
                </a:ext>
              </a:extLst>
            </p:cNvPr>
            <p:cNvSpPr txBox="1">
              <a:spLocks noChangeArrowheads="1"/>
            </p:cNvSpPr>
            <p:nvPr/>
          </p:nvSpPr>
          <p:spPr bwMode="auto">
            <a:xfrm>
              <a:off x="6172200" y="5791200"/>
              <a:ext cx="13716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Take top 5</a:t>
              </a:r>
            </a:p>
          </p:txBody>
        </p:sp>
        <p:sp>
          <p:nvSpPr>
            <p:cNvPr id="35853" name="Line 30">
              <a:extLst>
                <a:ext uri="{FF2B5EF4-FFF2-40B4-BE49-F238E27FC236}">
                  <a16:creationId xmlns:a16="http://schemas.microsoft.com/office/drawing/2014/main" id="{B5E6B156-5BAB-4E16-B95A-C60EECB192D0}"/>
                </a:ext>
              </a:extLst>
            </p:cNvPr>
            <p:cNvSpPr>
              <a:spLocks noChangeShapeType="1"/>
            </p:cNvSpPr>
            <p:nvPr/>
          </p:nvSpPr>
          <p:spPr bwMode="auto">
            <a:xfrm>
              <a:off x="5334000" y="2286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54" name="Line 31">
              <a:extLst>
                <a:ext uri="{FF2B5EF4-FFF2-40B4-BE49-F238E27FC236}">
                  <a16:creationId xmlns:a16="http://schemas.microsoft.com/office/drawing/2014/main" id="{43C8AD23-FF61-4D14-BB43-4E606EAECE93}"/>
                </a:ext>
              </a:extLst>
            </p:cNvPr>
            <p:cNvSpPr>
              <a:spLocks noChangeShapeType="1"/>
            </p:cNvSpPr>
            <p:nvPr/>
          </p:nvSpPr>
          <p:spPr bwMode="auto">
            <a:xfrm>
              <a:off x="6781800" y="3733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55" name="Line 33">
              <a:extLst>
                <a:ext uri="{FF2B5EF4-FFF2-40B4-BE49-F238E27FC236}">
                  <a16:creationId xmlns:a16="http://schemas.microsoft.com/office/drawing/2014/main" id="{BB5BBEDD-B9CA-4389-B9B3-19883404DD68}"/>
                </a:ext>
              </a:extLst>
            </p:cNvPr>
            <p:cNvSpPr>
              <a:spLocks noChangeShapeType="1"/>
            </p:cNvSpPr>
            <p:nvPr/>
          </p:nvSpPr>
          <p:spPr bwMode="auto">
            <a:xfrm>
              <a:off x="5334000" y="2971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6" name="Line 34">
              <a:extLst>
                <a:ext uri="{FF2B5EF4-FFF2-40B4-BE49-F238E27FC236}">
                  <a16:creationId xmlns:a16="http://schemas.microsoft.com/office/drawing/2014/main" id="{93C89119-4935-4DFA-9F83-6092423D5C92}"/>
                </a:ext>
              </a:extLst>
            </p:cNvPr>
            <p:cNvSpPr>
              <a:spLocks noChangeShapeType="1"/>
            </p:cNvSpPr>
            <p:nvPr/>
          </p:nvSpPr>
          <p:spPr bwMode="auto">
            <a:xfrm>
              <a:off x="5334000" y="3200400"/>
              <a:ext cx="266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7" name="Line 35">
              <a:extLst>
                <a:ext uri="{FF2B5EF4-FFF2-40B4-BE49-F238E27FC236}">
                  <a16:creationId xmlns:a16="http://schemas.microsoft.com/office/drawing/2014/main" id="{9D6A1FC7-54ED-4F63-9F3C-699CDA25F502}"/>
                </a:ext>
              </a:extLst>
            </p:cNvPr>
            <p:cNvSpPr>
              <a:spLocks noChangeShapeType="1"/>
            </p:cNvSpPr>
            <p:nvPr/>
          </p:nvSpPr>
          <p:spPr bwMode="auto">
            <a:xfrm flipV="1">
              <a:off x="8001000" y="22860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8" name="Line 36">
              <a:extLst>
                <a:ext uri="{FF2B5EF4-FFF2-40B4-BE49-F238E27FC236}">
                  <a16:creationId xmlns:a16="http://schemas.microsoft.com/office/drawing/2014/main" id="{87F0A9B0-54BA-4DD6-A91B-0B7FE204CBF1}"/>
                </a:ext>
              </a:extLst>
            </p:cNvPr>
            <p:cNvSpPr>
              <a:spLocks noChangeShapeType="1"/>
            </p:cNvSpPr>
            <p:nvPr/>
          </p:nvSpPr>
          <p:spPr bwMode="auto">
            <a:xfrm>
              <a:off x="6781800" y="32004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59" name="Line 37">
              <a:extLst>
                <a:ext uri="{FF2B5EF4-FFF2-40B4-BE49-F238E27FC236}">
                  <a16:creationId xmlns:a16="http://schemas.microsoft.com/office/drawing/2014/main" id="{535A64CA-495B-451D-821A-BCB55B795F6B}"/>
                </a:ext>
              </a:extLst>
            </p:cNvPr>
            <p:cNvSpPr>
              <a:spLocks noChangeShapeType="1"/>
            </p:cNvSpPr>
            <p:nvPr/>
          </p:nvSpPr>
          <p:spPr bwMode="auto">
            <a:xfrm>
              <a:off x="6781800" y="4343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0" name="Line 38">
              <a:extLst>
                <a:ext uri="{FF2B5EF4-FFF2-40B4-BE49-F238E27FC236}">
                  <a16:creationId xmlns:a16="http://schemas.microsoft.com/office/drawing/2014/main" id="{2B2B659F-7E6F-44B9-87E8-C7C1F9549421}"/>
                </a:ext>
              </a:extLst>
            </p:cNvPr>
            <p:cNvSpPr>
              <a:spLocks noChangeShapeType="1"/>
            </p:cNvSpPr>
            <p:nvPr/>
          </p:nvSpPr>
          <p:spPr bwMode="auto">
            <a:xfrm flipH="1">
              <a:off x="6781800" y="4953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1" name="Line 39">
              <a:extLst>
                <a:ext uri="{FF2B5EF4-FFF2-40B4-BE49-F238E27FC236}">
                  <a16:creationId xmlns:a16="http://schemas.microsoft.com/office/drawing/2014/main" id="{DC8D9B0B-D20A-4F2E-84AA-B6E03DE7326E}"/>
                </a:ext>
              </a:extLst>
            </p:cNvPr>
            <p:cNvSpPr>
              <a:spLocks noChangeShapeType="1"/>
            </p:cNvSpPr>
            <p:nvPr/>
          </p:nvSpPr>
          <p:spPr bwMode="auto">
            <a:xfrm flipH="1">
              <a:off x="6781800" y="5562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5844" name="TextBox 21">
            <a:extLst>
              <a:ext uri="{FF2B5EF4-FFF2-40B4-BE49-F238E27FC236}">
                <a16:creationId xmlns:a16="http://schemas.microsoft.com/office/drawing/2014/main" id="{F21E03EA-14FD-4AC7-A9F0-D6ACC50CC982}"/>
              </a:ext>
            </a:extLst>
          </p:cNvPr>
          <p:cNvSpPr txBox="1">
            <a:spLocks noChangeArrowheads="1"/>
          </p:cNvSpPr>
          <p:nvPr/>
        </p:nvSpPr>
        <p:spPr bwMode="auto">
          <a:xfrm>
            <a:off x="1676401" y="6172201"/>
            <a:ext cx="8424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latin typeface="Arial" panose="020B0604020202020204" pitchFamily="34" charset="0"/>
              </a:rPr>
              <a:t>Example from http://wiki.apache.org/pig-data/attachments/PigTalksPapers/attachments/ApacheConEurope09.ppt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ADBF1872-91D3-4BCD-98D7-3644C7A1BDAA}"/>
              </a:ext>
            </a:extLst>
          </p:cNvPr>
          <p:cNvSpPr>
            <a:spLocks noGrp="1" noChangeArrowheads="1"/>
          </p:cNvSpPr>
          <p:nvPr>
            <p:ph type="title"/>
          </p:nvPr>
        </p:nvSpPr>
        <p:spPr>
          <a:xfrm>
            <a:off x="1981200" y="76200"/>
            <a:ext cx="8229600" cy="1143000"/>
          </a:xfrm>
        </p:spPr>
        <p:txBody>
          <a:bodyPr/>
          <a:lstStyle/>
          <a:p>
            <a:pPr eaLnBrk="1" hangingPunct="1"/>
            <a:r>
              <a:rPr lang="en-US" altLang="en-US">
                <a:latin typeface="Helvetica" panose="020B0604020202020204" pitchFamily="34" charset="0"/>
              </a:rPr>
              <a:t>In MapReduce</a:t>
            </a:r>
            <a:endParaRPr lang="en-US" altLang="en-US">
              <a:solidFill>
                <a:schemeClr val="accent2"/>
              </a:solidFill>
              <a:latin typeface="Helvetica" panose="020B0604020202020204" pitchFamily="34" charset="0"/>
            </a:endParaRPr>
          </a:p>
        </p:txBody>
      </p:sp>
      <p:sp>
        <p:nvSpPr>
          <p:cNvPr id="37890" name="TextBox 4">
            <a:extLst>
              <a:ext uri="{FF2B5EF4-FFF2-40B4-BE49-F238E27FC236}">
                <a16:creationId xmlns:a16="http://schemas.microsoft.com/office/drawing/2014/main" id="{96FAB0BA-4BBD-46B5-A0DC-B04A3951DF19}"/>
              </a:ext>
            </a:extLst>
          </p:cNvPr>
          <p:cNvSpPr txBox="1">
            <a:spLocks noChangeArrowheads="1"/>
          </p:cNvSpPr>
          <p:nvPr/>
        </p:nvSpPr>
        <p:spPr bwMode="auto">
          <a:xfrm>
            <a:off x="3624263" y="6611939"/>
            <a:ext cx="70391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000">
                <a:latin typeface="Arial" panose="020B0604020202020204" pitchFamily="34" charset="0"/>
              </a:rPr>
              <a:t>Example from http://wiki.apache.org/pig-data/attachments/PigTalksPapers/attachments/ApacheConEurope09.ppt</a:t>
            </a:r>
          </a:p>
        </p:txBody>
      </p:sp>
      <p:pic>
        <p:nvPicPr>
          <p:cNvPr id="37891" name="Picture 5" descr="Untitled.png">
            <a:extLst>
              <a:ext uri="{FF2B5EF4-FFF2-40B4-BE49-F238E27FC236}">
                <a16:creationId xmlns:a16="http://schemas.microsoft.com/office/drawing/2014/main" id="{A6680B3B-F9EE-40E6-8598-8D5780EDDD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1219201"/>
            <a:ext cx="8770938" cy="534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8F6B9E59-7A3E-42F0-8391-AA3AFBCB16ED}"/>
              </a:ext>
            </a:extLst>
          </p:cNvPr>
          <p:cNvSpPr>
            <a:spLocks noGrp="1" noChangeArrowheads="1"/>
          </p:cNvSpPr>
          <p:nvPr>
            <p:ph type="title"/>
          </p:nvPr>
        </p:nvSpPr>
        <p:spPr/>
        <p:txBody>
          <a:bodyPr/>
          <a:lstStyle/>
          <a:p>
            <a:r>
              <a:rPr lang="en-US" altLang="en-US">
                <a:latin typeface="Helvetica" panose="020B0604020202020204" pitchFamily="34" charset="0"/>
              </a:rPr>
              <a:t>In Pig Latin</a:t>
            </a:r>
          </a:p>
        </p:txBody>
      </p:sp>
      <p:sp>
        <p:nvSpPr>
          <p:cNvPr id="39938" name="TextBox 5">
            <a:extLst>
              <a:ext uri="{FF2B5EF4-FFF2-40B4-BE49-F238E27FC236}">
                <a16:creationId xmlns:a16="http://schemas.microsoft.com/office/drawing/2014/main" id="{114AD063-11B3-4646-ADDF-8ADCF88F15AD}"/>
              </a:ext>
            </a:extLst>
          </p:cNvPr>
          <p:cNvSpPr txBox="1">
            <a:spLocks noChangeArrowheads="1"/>
          </p:cNvSpPr>
          <p:nvPr/>
        </p:nvSpPr>
        <p:spPr bwMode="auto">
          <a:xfrm>
            <a:off x="2743201" y="6172200"/>
            <a:ext cx="77390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a:latin typeface="Arial" panose="020B0604020202020204" pitchFamily="34" charset="0"/>
              </a:rPr>
              <a:t>Example from http://wiki.apache.org/pig-data/attachments/PigTalksPapers/attachments/ApacheConEurope09.ppt</a:t>
            </a:r>
          </a:p>
        </p:txBody>
      </p:sp>
      <p:sp>
        <p:nvSpPr>
          <p:cNvPr id="39939" name="Text Box 4">
            <a:extLst>
              <a:ext uri="{FF2B5EF4-FFF2-40B4-BE49-F238E27FC236}">
                <a16:creationId xmlns:a16="http://schemas.microsoft.com/office/drawing/2014/main" id="{AEAF5822-3679-4E5A-A8E9-CE291E459051}"/>
              </a:ext>
            </a:extLst>
          </p:cNvPr>
          <p:cNvSpPr txBox="1">
            <a:spLocks noChangeArrowheads="1"/>
          </p:cNvSpPr>
          <p:nvPr/>
        </p:nvSpPr>
        <p:spPr bwMode="auto">
          <a:xfrm>
            <a:off x="2297114" y="1570039"/>
            <a:ext cx="8059737"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en-US" sz="2200">
                <a:latin typeface="Consolas" panose="020B0609020204030204" pitchFamily="49" charset="0"/>
              </a:rPr>
              <a:t>Users    = </a:t>
            </a:r>
            <a:r>
              <a:rPr lang="en-US" altLang="en-US" sz="2200">
                <a:solidFill>
                  <a:srgbClr val="FF0000"/>
                </a:solidFill>
                <a:latin typeface="Consolas" panose="020B0609020204030204" pitchFamily="49" charset="0"/>
              </a:rPr>
              <a:t>load</a:t>
            </a:r>
            <a:r>
              <a:rPr lang="en-US" altLang="en-US" sz="2200">
                <a:latin typeface="Consolas" panose="020B0609020204030204" pitchFamily="49" charset="0"/>
              </a:rPr>
              <a:t> </a:t>
            </a:r>
            <a:r>
              <a:rPr lang="ja-JP" altLang="en-US" sz="2200">
                <a:solidFill>
                  <a:srgbClr val="0000FF"/>
                </a:solidFill>
                <a:latin typeface="Consolas" panose="020B0609020204030204" pitchFamily="49" charset="0"/>
              </a:rPr>
              <a:t>‘</a:t>
            </a:r>
            <a:r>
              <a:rPr lang="en-US" altLang="ja-JP" sz="2200">
                <a:solidFill>
                  <a:srgbClr val="0000FF"/>
                </a:solidFill>
                <a:latin typeface="Consolas" panose="020B0609020204030204" pitchFamily="49" charset="0"/>
              </a:rPr>
              <a:t>users</a:t>
            </a:r>
            <a:r>
              <a:rPr lang="ja-JP" altLang="en-US" sz="2200">
                <a:solidFill>
                  <a:srgbClr val="0000FF"/>
                </a:solidFill>
                <a:latin typeface="Consolas" panose="020B0609020204030204" pitchFamily="49" charset="0"/>
              </a:rPr>
              <a:t>’</a:t>
            </a:r>
            <a:r>
              <a:rPr lang="en-US" altLang="ja-JP" sz="2200">
                <a:latin typeface="Consolas" panose="020B0609020204030204" pitchFamily="49" charset="0"/>
              </a:rPr>
              <a:t> </a:t>
            </a:r>
            <a:r>
              <a:rPr lang="en-US" altLang="ja-JP" sz="2200">
                <a:solidFill>
                  <a:srgbClr val="FF0000"/>
                </a:solidFill>
                <a:latin typeface="Consolas" panose="020B0609020204030204" pitchFamily="49" charset="0"/>
              </a:rPr>
              <a:t>as</a:t>
            </a:r>
            <a:r>
              <a:rPr lang="en-US" altLang="ja-JP" sz="2200">
                <a:latin typeface="Consolas" panose="020B0609020204030204" pitchFamily="49" charset="0"/>
              </a:rPr>
              <a:t> (name, age);</a:t>
            </a:r>
            <a:br>
              <a:rPr lang="en-US" altLang="ja-JP" sz="2200">
                <a:latin typeface="Consolas" panose="020B0609020204030204" pitchFamily="49" charset="0"/>
              </a:rPr>
            </a:br>
            <a:r>
              <a:rPr lang="en-US" altLang="ja-JP" sz="2200">
                <a:latin typeface="Consolas" panose="020B0609020204030204" pitchFamily="49" charset="0"/>
              </a:rPr>
              <a:t>Filtered = </a:t>
            </a:r>
            <a:r>
              <a:rPr lang="en-US" altLang="ja-JP" sz="2200">
                <a:solidFill>
                  <a:srgbClr val="FF0000"/>
                </a:solidFill>
                <a:latin typeface="Consolas" panose="020B0609020204030204" pitchFamily="49" charset="0"/>
              </a:rPr>
              <a:t>filter</a:t>
            </a:r>
            <a:r>
              <a:rPr lang="en-US" altLang="ja-JP" sz="2200">
                <a:latin typeface="Consolas" panose="020B0609020204030204" pitchFamily="49" charset="0"/>
              </a:rPr>
              <a:t> Users </a:t>
            </a:r>
            <a:r>
              <a:rPr lang="en-US" altLang="ja-JP" sz="2200">
                <a:solidFill>
                  <a:srgbClr val="FF0000"/>
                </a:solidFill>
                <a:latin typeface="Consolas" panose="020B0609020204030204" pitchFamily="49" charset="0"/>
              </a:rPr>
              <a:t>by</a:t>
            </a:r>
            <a:r>
              <a:rPr lang="en-US" altLang="ja-JP" sz="2200">
                <a:latin typeface="Consolas" panose="020B0609020204030204" pitchFamily="49" charset="0"/>
              </a:rPr>
              <a:t> </a:t>
            </a:r>
            <a:br>
              <a:rPr lang="en-US" altLang="ja-JP" sz="2200">
                <a:latin typeface="Consolas" panose="020B0609020204030204" pitchFamily="49" charset="0"/>
              </a:rPr>
            </a:br>
            <a:r>
              <a:rPr lang="en-US" altLang="ja-JP" sz="2200">
                <a:latin typeface="Consolas" panose="020B0609020204030204" pitchFamily="49" charset="0"/>
              </a:rPr>
              <a:t>                  age &gt;= 18 </a:t>
            </a:r>
            <a:r>
              <a:rPr lang="en-US" altLang="ja-JP" sz="2200">
                <a:solidFill>
                  <a:srgbClr val="FF0000"/>
                </a:solidFill>
                <a:latin typeface="Consolas" panose="020B0609020204030204" pitchFamily="49" charset="0"/>
              </a:rPr>
              <a:t>and</a:t>
            </a:r>
            <a:r>
              <a:rPr lang="en-US" altLang="ja-JP" sz="2200">
                <a:latin typeface="Consolas" panose="020B0609020204030204" pitchFamily="49" charset="0"/>
              </a:rPr>
              <a:t> age &lt;= 25; </a:t>
            </a:r>
            <a:br>
              <a:rPr lang="en-US" altLang="ja-JP" sz="2200">
                <a:latin typeface="Consolas" panose="020B0609020204030204" pitchFamily="49" charset="0"/>
              </a:rPr>
            </a:br>
            <a:r>
              <a:rPr lang="en-US" altLang="ja-JP" sz="2200">
                <a:latin typeface="Consolas" panose="020B0609020204030204" pitchFamily="49" charset="0"/>
              </a:rPr>
              <a:t>Pages    = </a:t>
            </a:r>
            <a:r>
              <a:rPr lang="en-US" altLang="ja-JP" sz="2200">
                <a:solidFill>
                  <a:srgbClr val="FF0000"/>
                </a:solidFill>
                <a:latin typeface="Consolas" panose="020B0609020204030204" pitchFamily="49" charset="0"/>
              </a:rPr>
              <a:t>load</a:t>
            </a:r>
            <a:r>
              <a:rPr lang="en-US" altLang="ja-JP" sz="2200">
                <a:latin typeface="Consolas" panose="020B0609020204030204" pitchFamily="49" charset="0"/>
              </a:rPr>
              <a:t> </a:t>
            </a:r>
            <a:r>
              <a:rPr lang="ja-JP" altLang="en-US" sz="2200">
                <a:latin typeface="Consolas" panose="020B0609020204030204" pitchFamily="49" charset="0"/>
              </a:rPr>
              <a:t>‘</a:t>
            </a:r>
            <a:r>
              <a:rPr lang="en-US" altLang="ja-JP" sz="2200">
                <a:latin typeface="Consolas" panose="020B0609020204030204" pitchFamily="49" charset="0"/>
              </a:rPr>
              <a:t>pages</a:t>
            </a:r>
            <a:r>
              <a:rPr lang="ja-JP" altLang="en-US" sz="2200">
                <a:latin typeface="Consolas" panose="020B0609020204030204" pitchFamily="49" charset="0"/>
              </a:rPr>
              <a:t>’</a:t>
            </a:r>
            <a:r>
              <a:rPr lang="en-US" altLang="ja-JP" sz="2200">
                <a:latin typeface="Consolas" panose="020B0609020204030204" pitchFamily="49" charset="0"/>
              </a:rPr>
              <a:t> </a:t>
            </a:r>
            <a:r>
              <a:rPr lang="en-US" altLang="ja-JP" sz="2200">
                <a:solidFill>
                  <a:srgbClr val="FF0000"/>
                </a:solidFill>
                <a:latin typeface="Consolas" panose="020B0609020204030204" pitchFamily="49" charset="0"/>
              </a:rPr>
              <a:t>as</a:t>
            </a:r>
            <a:r>
              <a:rPr lang="en-US" altLang="ja-JP" sz="2200">
                <a:latin typeface="Consolas" panose="020B0609020204030204" pitchFamily="49" charset="0"/>
              </a:rPr>
              <a:t> (user, url);</a:t>
            </a:r>
            <a:br>
              <a:rPr lang="en-US" altLang="ja-JP" sz="2200">
                <a:latin typeface="Consolas" panose="020B0609020204030204" pitchFamily="49" charset="0"/>
              </a:rPr>
            </a:br>
            <a:r>
              <a:rPr lang="en-US" altLang="ja-JP" sz="2200">
                <a:latin typeface="Consolas" panose="020B0609020204030204" pitchFamily="49" charset="0"/>
              </a:rPr>
              <a:t>Joined   = </a:t>
            </a:r>
            <a:r>
              <a:rPr lang="en-US" altLang="ja-JP" sz="2200">
                <a:solidFill>
                  <a:srgbClr val="FF0000"/>
                </a:solidFill>
                <a:latin typeface="Consolas" panose="020B0609020204030204" pitchFamily="49" charset="0"/>
              </a:rPr>
              <a:t>join</a:t>
            </a:r>
            <a:r>
              <a:rPr lang="en-US" altLang="ja-JP" sz="2200">
                <a:latin typeface="Consolas" panose="020B0609020204030204" pitchFamily="49" charset="0"/>
              </a:rPr>
              <a:t> Filtered </a:t>
            </a:r>
            <a:r>
              <a:rPr lang="en-US" altLang="ja-JP" sz="2200">
                <a:solidFill>
                  <a:srgbClr val="FF0000"/>
                </a:solidFill>
                <a:latin typeface="Consolas" panose="020B0609020204030204" pitchFamily="49" charset="0"/>
              </a:rPr>
              <a:t>by</a:t>
            </a:r>
            <a:r>
              <a:rPr lang="en-US" altLang="ja-JP" sz="2200">
                <a:latin typeface="Consolas" panose="020B0609020204030204" pitchFamily="49" charset="0"/>
              </a:rPr>
              <a:t> name, Pages </a:t>
            </a:r>
            <a:r>
              <a:rPr lang="en-US" altLang="ja-JP" sz="2200">
                <a:solidFill>
                  <a:srgbClr val="FF0000"/>
                </a:solidFill>
                <a:latin typeface="Consolas" panose="020B0609020204030204" pitchFamily="49" charset="0"/>
              </a:rPr>
              <a:t>by</a:t>
            </a:r>
            <a:r>
              <a:rPr lang="en-US" altLang="ja-JP" sz="2200">
                <a:latin typeface="Consolas" panose="020B0609020204030204" pitchFamily="49" charset="0"/>
              </a:rPr>
              <a:t> user;</a:t>
            </a:r>
            <a:br>
              <a:rPr lang="en-US" altLang="ja-JP" sz="2200">
                <a:latin typeface="Consolas" panose="020B0609020204030204" pitchFamily="49" charset="0"/>
              </a:rPr>
            </a:br>
            <a:r>
              <a:rPr lang="en-US" altLang="ja-JP" sz="2200">
                <a:latin typeface="Consolas" panose="020B0609020204030204" pitchFamily="49" charset="0"/>
              </a:rPr>
              <a:t>Grouped  = </a:t>
            </a:r>
            <a:r>
              <a:rPr lang="en-US" altLang="ja-JP" sz="2200">
                <a:solidFill>
                  <a:srgbClr val="FF0000"/>
                </a:solidFill>
                <a:latin typeface="Consolas" panose="020B0609020204030204" pitchFamily="49" charset="0"/>
              </a:rPr>
              <a:t>group</a:t>
            </a:r>
            <a:r>
              <a:rPr lang="en-US" altLang="ja-JP" sz="2200">
                <a:latin typeface="Consolas" panose="020B0609020204030204" pitchFamily="49" charset="0"/>
              </a:rPr>
              <a:t> Joined </a:t>
            </a:r>
            <a:r>
              <a:rPr lang="en-US" altLang="ja-JP" sz="2200">
                <a:solidFill>
                  <a:srgbClr val="FF0000"/>
                </a:solidFill>
                <a:latin typeface="Consolas" panose="020B0609020204030204" pitchFamily="49" charset="0"/>
              </a:rPr>
              <a:t>by</a:t>
            </a:r>
            <a:r>
              <a:rPr lang="en-US" altLang="ja-JP" sz="2200">
                <a:latin typeface="Consolas" panose="020B0609020204030204" pitchFamily="49" charset="0"/>
              </a:rPr>
              <a:t> url;</a:t>
            </a:r>
            <a:br>
              <a:rPr lang="en-US" altLang="ja-JP" sz="2200">
                <a:latin typeface="Consolas" panose="020B0609020204030204" pitchFamily="49" charset="0"/>
              </a:rPr>
            </a:br>
            <a:r>
              <a:rPr lang="en-US" altLang="ja-JP" sz="2200">
                <a:latin typeface="Consolas" panose="020B0609020204030204" pitchFamily="49" charset="0"/>
              </a:rPr>
              <a:t>Summed   = </a:t>
            </a:r>
            <a:r>
              <a:rPr lang="en-US" altLang="ja-JP" sz="2200">
                <a:solidFill>
                  <a:srgbClr val="FF0000"/>
                </a:solidFill>
                <a:latin typeface="Consolas" panose="020B0609020204030204" pitchFamily="49" charset="0"/>
              </a:rPr>
              <a:t>foreach</a:t>
            </a:r>
            <a:r>
              <a:rPr lang="en-US" altLang="ja-JP" sz="2200">
                <a:latin typeface="Consolas" panose="020B0609020204030204" pitchFamily="49" charset="0"/>
              </a:rPr>
              <a:t> Grouped </a:t>
            </a:r>
            <a:r>
              <a:rPr lang="en-US" altLang="ja-JP" sz="2200">
                <a:solidFill>
                  <a:srgbClr val="FF0000"/>
                </a:solidFill>
                <a:latin typeface="Consolas" panose="020B0609020204030204" pitchFamily="49" charset="0"/>
              </a:rPr>
              <a:t>generate</a:t>
            </a:r>
            <a:r>
              <a:rPr lang="en-US" altLang="ja-JP" sz="2200">
                <a:latin typeface="Consolas" panose="020B0609020204030204" pitchFamily="49" charset="0"/>
              </a:rPr>
              <a:t> group,</a:t>
            </a:r>
            <a:br>
              <a:rPr lang="en-US" altLang="ja-JP" sz="2200">
                <a:latin typeface="Consolas" panose="020B0609020204030204" pitchFamily="49" charset="0"/>
              </a:rPr>
            </a:br>
            <a:r>
              <a:rPr lang="en-US" altLang="ja-JP" sz="2200">
                <a:latin typeface="Consolas" panose="020B0609020204030204" pitchFamily="49" charset="0"/>
              </a:rPr>
              <a:t>                   </a:t>
            </a:r>
            <a:r>
              <a:rPr lang="en-US" altLang="ja-JP" sz="2200">
                <a:solidFill>
                  <a:srgbClr val="FF0000"/>
                </a:solidFill>
                <a:latin typeface="Consolas" panose="020B0609020204030204" pitchFamily="49" charset="0"/>
              </a:rPr>
              <a:t>count</a:t>
            </a:r>
            <a:r>
              <a:rPr lang="en-US" altLang="ja-JP" sz="2200">
                <a:latin typeface="Consolas" panose="020B0609020204030204" pitchFamily="49" charset="0"/>
              </a:rPr>
              <a:t>(Joined) </a:t>
            </a:r>
            <a:r>
              <a:rPr lang="en-US" altLang="ja-JP" sz="2200">
                <a:solidFill>
                  <a:srgbClr val="FF0000"/>
                </a:solidFill>
                <a:latin typeface="Consolas" panose="020B0609020204030204" pitchFamily="49" charset="0"/>
              </a:rPr>
              <a:t>as</a:t>
            </a:r>
            <a:r>
              <a:rPr lang="en-US" altLang="ja-JP" sz="2200">
                <a:latin typeface="Consolas" panose="020B0609020204030204" pitchFamily="49" charset="0"/>
              </a:rPr>
              <a:t> clicks;</a:t>
            </a:r>
            <a:br>
              <a:rPr lang="en-US" altLang="ja-JP" sz="2200">
                <a:latin typeface="Consolas" panose="020B0609020204030204" pitchFamily="49" charset="0"/>
              </a:rPr>
            </a:br>
            <a:r>
              <a:rPr lang="en-US" altLang="ja-JP" sz="2200">
                <a:latin typeface="Consolas" panose="020B0609020204030204" pitchFamily="49" charset="0"/>
              </a:rPr>
              <a:t>Sorted   = </a:t>
            </a:r>
            <a:r>
              <a:rPr lang="en-US" altLang="ja-JP" sz="2200">
                <a:solidFill>
                  <a:srgbClr val="FF0000"/>
                </a:solidFill>
                <a:latin typeface="Consolas" panose="020B0609020204030204" pitchFamily="49" charset="0"/>
              </a:rPr>
              <a:t>order</a:t>
            </a:r>
            <a:r>
              <a:rPr lang="en-US" altLang="ja-JP" sz="2200">
                <a:latin typeface="Consolas" panose="020B0609020204030204" pitchFamily="49" charset="0"/>
              </a:rPr>
              <a:t> Summed </a:t>
            </a:r>
            <a:r>
              <a:rPr lang="en-US" altLang="ja-JP" sz="2200">
                <a:solidFill>
                  <a:srgbClr val="FF0000"/>
                </a:solidFill>
                <a:latin typeface="Consolas" panose="020B0609020204030204" pitchFamily="49" charset="0"/>
              </a:rPr>
              <a:t>by</a:t>
            </a:r>
            <a:r>
              <a:rPr lang="en-US" altLang="ja-JP" sz="2200">
                <a:latin typeface="Consolas" panose="020B0609020204030204" pitchFamily="49" charset="0"/>
              </a:rPr>
              <a:t> clicks </a:t>
            </a:r>
            <a:r>
              <a:rPr lang="en-US" altLang="ja-JP" sz="2200">
                <a:solidFill>
                  <a:srgbClr val="FF0000"/>
                </a:solidFill>
                <a:latin typeface="Consolas" panose="020B0609020204030204" pitchFamily="49" charset="0"/>
              </a:rPr>
              <a:t>desc</a:t>
            </a:r>
            <a:r>
              <a:rPr lang="en-US" altLang="ja-JP" sz="2200">
                <a:latin typeface="Consolas" panose="020B0609020204030204" pitchFamily="49" charset="0"/>
              </a:rPr>
              <a:t>;</a:t>
            </a:r>
            <a:br>
              <a:rPr lang="en-US" altLang="ja-JP" sz="2200">
                <a:latin typeface="Consolas" panose="020B0609020204030204" pitchFamily="49" charset="0"/>
              </a:rPr>
            </a:br>
            <a:r>
              <a:rPr lang="en-US" altLang="ja-JP" sz="2200">
                <a:latin typeface="Consolas" panose="020B0609020204030204" pitchFamily="49" charset="0"/>
              </a:rPr>
              <a:t>Top5     = </a:t>
            </a:r>
            <a:r>
              <a:rPr lang="en-US" altLang="ja-JP" sz="2200">
                <a:solidFill>
                  <a:srgbClr val="FF0000"/>
                </a:solidFill>
                <a:latin typeface="Consolas" panose="020B0609020204030204" pitchFamily="49" charset="0"/>
              </a:rPr>
              <a:t>limit</a:t>
            </a:r>
            <a:r>
              <a:rPr lang="en-US" altLang="ja-JP" sz="2200">
                <a:latin typeface="Consolas" panose="020B0609020204030204" pitchFamily="49" charset="0"/>
              </a:rPr>
              <a:t> Sorted 5;</a:t>
            </a:r>
          </a:p>
          <a:p>
            <a:br>
              <a:rPr lang="en-US" altLang="en-US" sz="2200">
                <a:latin typeface="Consolas" panose="020B0609020204030204" pitchFamily="49" charset="0"/>
              </a:rPr>
            </a:br>
            <a:r>
              <a:rPr lang="en-US" altLang="en-US" sz="2200">
                <a:solidFill>
                  <a:srgbClr val="FF0000"/>
                </a:solidFill>
                <a:latin typeface="Consolas" panose="020B0609020204030204" pitchFamily="49" charset="0"/>
              </a:rPr>
              <a:t>store</a:t>
            </a:r>
            <a:r>
              <a:rPr lang="en-US" altLang="en-US" sz="2200">
                <a:latin typeface="Consolas" panose="020B0609020204030204" pitchFamily="49" charset="0"/>
              </a:rPr>
              <a:t> Top5 </a:t>
            </a:r>
            <a:r>
              <a:rPr lang="en-US" altLang="en-US" sz="2200">
                <a:solidFill>
                  <a:srgbClr val="FF0000"/>
                </a:solidFill>
                <a:latin typeface="Consolas" panose="020B0609020204030204" pitchFamily="49" charset="0"/>
              </a:rPr>
              <a:t>into</a:t>
            </a:r>
            <a:r>
              <a:rPr lang="en-US" altLang="en-US" sz="2200">
                <a:latin typeface="Consolas" panose="020B0609020204030204" pitchFamily="49" charset="0"/>
              </a:rPr>
              <a:t> </a:t>
            </a:r>
            <a:r>
              <a:rPr lang="ja-JP" altLang="en-US" sz="2200">
                <a:solidFill>
                  <a:srgbClr val="0000FF"/>
                </a:solidFill>
                <a:latin typeface="Consolas" panose="020B0609020204030204" pitchFamily="49" charset="0"/>
              </a:rPr>
              <a:t>‘</a:t>
            </a:r>
            <a:r>
              <a:rPr lang="en-US" altLang="ja-JP" sz="2200">
                <a:solidFill>
                  <a:srgbClr val="0000FF"/>
                </a:solidFill>
                <a:latin typeface="Consolas" panose="020B0609020204030204" pitchFamily="49" charset="0"/>
              </a:rPr>
              <a:t>top5sites</a:t>
            </a:r>
            <a:r>
              <a:rPr lang="ja-JP" altLang="en-US" sz="2200">
                <a:solidFill>
                  <a:srgbClr val="0000FF"/>
                </a:solidFill>
                <a:latin typeface="Consolas" panose="020B0609020204030204" pitchFamily="49" charset="0"/>
              </a:rPr>
              <a:t>’</a:t>
            </a:r>
            <a:r>
              <a:rPr lang="en-US" altLang="ja-JP" sz="2200">
                <a:latin typeface="Consolas" panose="020B0609020204030204" pitchFamily="49" charset="0"/>
              </a:rPr>
              <a:t>;</a:t>
            </a:r>
            <a:endParaRPr lang="en-US" altLang="en-US" sz="2200">
              <a:latin typeface="Consolas" panose="020B060902020403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127141A1-6823-4B9E-84F8-C4D66B266799}"/>
              </a:ext>
            </a:extLst>
          </p:cNvPr>
          <p:cNvSpPr>
            <a:spLocks noGrp="1" noChangeArrowheads="1"/>
          </p:cNvSpPr>
          <p:nvPr>
            <p:ph type="title"/>
          </p:nvPr>
        </p:nvSpPr>
        <p:spPr/>
        <p:txBody>
          <a:bodyPr/>
          <a:lstStyle/>
          <a:p>
            <a:r>
              <a:rPr lang="en-US" altLang="en-US">
                <a:latin typeface="Helvetica" panose="020B0604020202020204" pitchFamily="34" charset="0"/>
              </a:rPr>
              <a:t>Translation to MapReduce</a:t>
            </a:r>
          </a:p>
        </p:txBody>
      </p:sp>
      <p:sp>
        <p:nvSpPr>
          <p:cNvPr id="41986" name="Text Box 9">
            <a:extLst>
              <a:ext uri="{FF2B5EF4-FFF2-40B4-BE49-F238E27FC236}">
                <a16:creationId xmlns:a16="http://schemas.microsoft.com/office/drawing/2014/main" id="{8FA23873-41F4-484F-82A6-0FA22669A540}"/>
              </a:ext>
            </a:extLst>
          </p:cNvPr>
          <p:cNvSpPr txBox="1">
            <a:spLocks noChangeArrowheads="1"/>
          </p:cNvSpPr>
          <p:nvPr/>
        </p:nvSpPr>
        <p:spPr bwMode="auto">
          <a:xfrm>
            <a:off x="1752600" y="1447800"/>
            <a:ext cx="8948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Helvetica" panose="020B0604020202020204" pitchFamily="34" charset="0"/>
              </a:rPr>
              <a:t>Notice how naturally the components of the  job translate into Pig Latin.</a:t>
            </a:r>
          </a:p>
        </p:txBody>
      </p:sp>
      <p:sp>
        <p:nvSpPr>
          <p:cNvPr id="41987" name="Text Box 27">
            <a:extLst>
              <a:ext uri="{FF2B5EF4-FFF2-40B4-BE49-F238E27FC236}">
                <a16:creationId xmlns:a16="http://schemas.microsoft.com/office/drawing/2014/main" id="{9E0EC683-E0A0-4CFA-9085-32752CEA6B4D}"/>
              </a:ext>
            </a:extLst>
          </p:cNvPr>
          <p:cNvSpPr txBox="1">
            <a:spLocks noChangeArrowheads="1"/>
          </p:cNvSpPr>
          <p:nvPr/>
        </p:nvSpPr>
        <p:spPr bwMode="auto">
          <a:xfrm>
            <a:off x="6477000" y="2514601"/>
            <a:ext cx="3810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en-US">
                <a:latin typeface="Consolas" panose="020B0609020204030204" pitchFamily="49" charset="0"/>
              </a:rPr>
              <a:t>Users = </a:t>
            </a:r>
            <a:r>
              <a:rPr lang="en-US" altLang="en-US">
                <a:solidFill>
                  <a:srgbClr val="FF0000"/>
                </a:solidFill>
                <a:latin typeface="Consolas" panose="020B0609020204030204" pitchFamily="49" charset="0"/>
              </a:rPr>
              <a:t>load</a:t>
            </a:r>
            <a:r>
              <a:rPr lang="en-US" altLang="en-US">
                <a:latin typeface="Consolas" panose="020B0609020204030204" pitchFamily="49" charset="0"/>
              </a:rPr>
              <a:t> …</a:t>
            </a:r>
            <a:br>
              <a:rPr lang="en-US" altLang="en-US">
                <a:latin typeface="Consolas" panose="020B0609020204030204" pitchFamily="49" charset="0"/>
              </a:rPr>
            </a:br>
            <a:r>
              <a:rPr lang="en-US" altLang="en-US">
                <a:latin typeface="Consolas" panose="020B0609020204030204" pitchFamily="49" charset="0"/>
              </a:rPr>
              <a:t>Filtered = </a:t>
            </a:r>
            <a:r>
              <a:rPr lang="en-US" altLang="en-US">
                <a:solidFill>
                  <a:srgbClr val="FF0000"/>
                </a:solidFill>
                <a:latin typeface="Consolas" panose="020B0609020204030204" pitchFamily="49" charset="0"/>
              </a:rPr>
              <a:t>filter</a:t>
            </a:r>
            <a:r>
              <a:rPr lang="en-US" altLang="en-US">
                <a:latin typeface="Consolas" panose="020B0609020204030204" pitchFamily="49" charset="0"/>
              </a:rPr>
              <a:t> … </a:t>
            </a:r>
            <a:br>
              <a:rPr lang="en-US" altLang="en-US">
                <a:latin typeface="Consolas" panose="020B0609020204030204" pitchFamily="49" charset="0"/>
              </a:rPr>
            </a:br>
            <a:r>
              <a:rPr lang="en-US" altLang="en-US">
                <a:latin typeface="Consolas" panose="020B0609020204030204" pitchFamily="49" charset="0"/>
              </a:rPr>
              <a:t>Pages = </a:t>
            </a:r>
            <a:r>
              <a:rPr lang="en-US" altLang="en-US">
                <a:solidFill>
                  <a:srgbClr val="FF0000"/>
                </a:solidFill>
                <a:latin typeface="Consolas" panose="020B0609020204030204" pitchFamily="49" charset="0"/>
              </a:rPr>
              <a:t>load</a:t>
            </a:r>
            <a:r>
              <a:rPr lang="en-US" altLang="en-US">
                <a:latin typeface="Consolas" panose="020B0609020204030204" pitchFamily="49" charset="0"/>
              </a:rPr>
              <a:t> …</a:t>
            </a:r>
            <a:br>
              <a:rPr lang="en-US" altLang="en-US">
                <a:latin typeface="Consolas" panose="020B0609020204030204" pitchFamily="49" charset="0"/>
              </a:rPr>
            </a:br>
            <a:r>
              <a:rPr lang="en-US" altLang="en-US">
                <a:latin typeface="Consolas" panose="020B0609020204030204" pitchFamily="49" charset="0"/>
              </a:rPr>
              <a:t>Joined = </a:t>
            </a:r>
            <a:r>
              <a:rPr lang="en-US" altLang="en-US">
                <a:solidFill>
                  <a:srgbClr val="FF0000"/>
                </a:solidFill>
                <a:latin typeface="Consolas" panose="020B0609020204030204" pitchFamily="49" charset="0"/>
              </a:rPr>
              <a:t>join</a:t>
            </a:r>
            <a:r>
              <a:rPr lang="en-US" altLang="en-US">
                <a:latin typeface="Consolas" panose="020B0609020204030204" pitchFamily="49" charset="0"/>
              </a:rPr>
              <a:t> …</a:t>
            </a:r>
            <a:br>
              <a:rPr lang="en-US" altLang="en-US">
                <a:latin typeface="Consolas" panose="020B0609020204030204" pitchFamily="49" charset="0"/>
              </a:rPr>
            </a:br>
            <a:r>
              <a:rPr lang="en-US" altLang="en-US">
                <a:latin typeface="Consolas" panose="020B0609020204030204" pitchFamily="49" charset="0"/>
              </a:rPr>
              <a:t>Grouped = </a:t>
            </a:r>
            <a:r>
              <a:rPr lang="en-US" altLang="en-US">
                <a:solidFill>
                  <a:srgbClr val="FF0000"/>
                </a:solidFill>
                <a:latin typeface="Consolas" panose="020B0609020204030204" pitchFamily="49" charset="0"/>
              </a:rPr>
              <a:t>group</a:t>
            </a:r>
            <a:r>
              <a:rPr lang="en-US" altLang="en-US">
                <a:latin typeface="Consolas" panose="020B0609020204030204" pitchFamily="49" charset="0"/>
              </a:rPr>
              <a:t> …</a:t>
            </a:r>
            <a:br>
              <a:rPr lang="en-US" altLang="en-US">
                <a:latin typeface="Consolas" panose="020B0609020204030204" pitchFamily="49" charset="0"/>
              </a:rPr>
            </a:br>
            <a:r>
              <a:rPr lang="en-US" altLang="en-US">
                <a:latin typeface="Consolas" panose="020B0609020204030204" pitchFamily="49" charset="0"/>
              </a:rPr>
              <a:t>Summed = … </a:t>
            </a:r>
            <a:r>
              <a:rPr lang="en-US" altLang="en-US">
                <a:solidFill>
                  <a:srgbClr val="FF0000"/>
                </a:solidFill>
                <a:latin typeface="Consolas" panose="020B0609020204030204" pitchFamily="49" charset="0"/>
              </a:rPr>
              <a:t>count</a:t>
            </a:r>
            <a:r>
              <a:rPr lang="en-US" altLang="en-US">
                <a:latin typeface="Consolas" panose="020B0609020204030204" pitchFamily="49" charset="0"/>
              </a:rPr>
              <a:t>()…</a:t>
            </a:r>
            <a:br>
              <a:rPr lang="en-US" altLang="en-US">
                <a:latin typeface="Consolas" panose="020B0609020204030204" pitchFamily="49" charset="0"/>
              </a:rPr>
            </a:br>
            <a:r>
              <a:rPr lang="en-US" altLang="en-US">
                <a:latin typeface="Consolas" panose="020B0609020204030204" pitchFamily="49" charset="0"/>
              </a:rPr>
              <a:t>Sorted = </a:t>
            </a:r>
            <a:r>
              <a:rPr lang="en-US" altLang="en-US">
                <a:solidFill>
                  <a:srgbClr val="FF0000"/>
                </a:solidFill>
                <a:latin typeface="Consolas" panose="020B0609020204030204" pitchFamily="49" charset="0"/>
              </a:rPr>
              <a:t>order</a:t>
            </a:r>
            <a:r>
              <a:rPr lang="en-US" altLang="en-US">
                <a:latin typeface="Consolas" panose="020B0609020204030204" pitchFamily="49" charset="0"/>
              </a:rPr>
              <a:t> …</a:t>
            </a:r>
            <a:br>
              <a:rPr lang="en-US" altLang="en-US">
                <a:latin typeface="Consolas" panose="020B0609020204030204" pitchFamily="49" charset="0"/>
              </a:rPr>
            </a:br>
            <a:r>
              <a:rPr lang="en-US" altLang="en-US">
                <a:latin typeface="Consolas" panose="020B0609020204030204" pitchFamily="49" charset="0"/>
              </a:rPr>
              <a:t>Top5 = </a:t>
            </a:r>
            <a:r>
              <a:rPr lang="en-US" altLang="en-US">
                <a:solidFill>
                  <a:srgbClr val="FF0000"/>
                </a:solidFill>
                <a:latin typeface="Consolas" panose="020B0609020204030204" pitchFamily="49" charset="0"/>
              </a:rPr>
              <a:t>limit</a:t>
            </a:r>
            <a:r>
              <a:rPr lang="en-US" altLang="en-US">
                <a:latin typeface="Consolas" panose="020B0609020204030204" pitchFamily="49" charset="0"/>
              </a:rPr>
              <a:t> …</a:t>
            </a:r>
            <a:endParaRPr lang="en-US" altLang="en-US" sz="4800">
              <a:latin typeface="Consolas" panose="020B0609020204030204" pitchFamily="49" charset="0"/>
            </a:endParaRPr>
          </a:p>
        </p:txBody>
      </p:sp>
      <p:sp>
        <p:nvSpPr>
          <p:cNvPr id="41988" name="Line 36">
            <a:extLst>
              <a:ext uri="{FF2B5EF4-FFF2-40B4-BE49-F238E27FC236}">
                <a16:creationId xmlns:a16="http://schemas.microsoft.com/office/drawing/2014/main" id="{706A4469-36FE-4911-B213-0B6C873A53DE}"/>
              </a:ext>
            </a:extLst>
          </p:cNvPr>
          <p:cNvSpPr>
            <a:spLocks noChangeShapeType="1"/>
          </p:cNvSpPr>
          <p:nvPr/>
        </p:nvSpPr>
        <p:spPr bwMode="auto">
          <a:xfrm>
            <a:off x="3581400" y="2362200"/>
            <a:ext cx="2895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89" name="Line 37">
            <a:extLst>
              <a:ext uri="{FF2B5EF4-FFF2-40B4-BE49-F238E27FC236}">
                <a16:creationId xmlns:a16="http://schemas.microsoft.com/office/drawing/2014/main" id="{D2D55464-6ADF-49F7-9B6F-1D47EF8302EC}"/>
              </a:ext>
            </a:extLst>
          </p:cNvPr>
          <p:cNvSpPr>
            <a:spLocks noChangeShapeType="1"/>
          </p:cNvSpPr>
          <p:nvPr/>
        </p:nvSpPr>
        <p:spPr bwMode="auto">
          <a:xfrm>
            <a:off x="3657600" y="3048000"/>
            <a:ext cx="28956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0" name="Line 38">
            <a:extLst>
              <a:ext uri="{FF2B5EF4-FFF2-40B4-BE49-F238E27FC236}">
                <a16:creationId xmlns:a16="http://schemas.microsoft.com/office/drawing/2014/main" id="{1FEBEC7F-7486-4387-BD25-C48C74F8DB6F}"/>
              </a:ext>
            </a:extLst>
          </p:cNvPr>
          <p:cNvSpPr>
            <a:spLocks noChangeShapeType="1"/>
          </p:cNvSpPr>
          <p:nvPr/>
        </p:nvSpPr>
        <p:spPr bwMode="auto">
          <a:xfrm>
            <a:off x="5715000" y="2514600"/>
            <a:ext cx="8382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1" name="Line 39">
            <a:extLst>
              <a:ext uri="{FF2B5EF4-FFF2-40B4-BE49-F238E27FC236}">
                <a16:creationId xmlns:a16="http://schemas.microsoft.com/office/drawing/2014/main" id="{F0888659-C668-4F5D-8968-3C9402913E89}"/>
              </a:ext>
            </a:extLst>
          </p:cNvPr>
          <p:cNvSpPr>
            <a:spLocks noChangeShapeType="1"/>
          </p:cNvSpPr>
          <p:nvPr/>
        </p:nvSpPr>
        <p:spPr bwMode="auto">
          <a:xfrm>
            <a:off x="5105400" y="38100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2" name="Line 40">
            <a:extLst>
              <a:ext uri="{FF2B5EF4-FFF2-40B4-BE49-F238E27FC236}">
                <a16:creationId xmlns:a16="http://schemas.microsoft.com/office/drawing/2014/main" id="{29896D83-8A4A-4A70-B1F1-52D4448EFA02}"/>
              </a:ext>
            </a:extLst>
          </p:cNvPr>
          <p:cNvSpPr>
            <a:spLocks noChangeShapeType="1"/>
          </p:cNvSpPr>
          <p:nvPr/>
        </p:nvSpPr>
        <p:spPr bwMode="auto">
          <a:xfrm flipV="1">
            <a:off x="5105400" y="4191000"/>
            <a:ext cx="1447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3" name="Line 41">
            <a:extLst>
              <a:ext uri="{FF2B5EF4-FFF2-40B4-BE49-F238E27FC236}">
                <a16:creationId xmlns:a16="http://schemas.microsoft.com/office/drawing/2014/main" id="{7CADA6E4-B050-49FC-8E76-D301CBBE3CA8}"/>
              </a:ext>
            </a:extLst>
          </p:cNvPr>
          <p:cNvSpPr>
            <a:spLocks noChangeShapeType="1"/>
          </p:cNvSpPr>
          <p:nvPr/>
        </p:nvSpPr>
        <p:spPr bwMode="auto">
          <a:xfrm flipV="1">
            <a:off x="5029200" y="4572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4" name="Line 42">
            <a:extLst>
              <a:ext uri="{FF2B5EF4-FFF2-40B4-BE49-F238E27FC236}">
                <a16:creationId xmlns:a16="http://schemas.microsoft.com/office/drawing/2014/main" id="{88378BD2-E070-4554-B880-2A0D7A24CA8C}"/>
              </a:ext>
            </a:extLst>
          </p:cNvPr>
          <p:cNvSpPr>
            <a:spLocks noChangeShapeType="1"/>
          </p:cNvSpPr>
          <p:nvPr/>
        </p:nvSpPr>
        <p:spPr bwMode="auto">
          <a:xfrm flipV="1">
            <a:off x="5181600" y="4953000"/>
            <a:ext cx="1371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5" name="Line 43">
            <a:extLst>
              <a:ext uri="{FF2B5EF4-FFF2-40B4-BE49-F238E27FC236}">
                <a16:creationId xmlns:a16="http://schemas.microsoft.com/office/drawing/2014/main" id="{B404ACEF-9264-4B84-AE5F-5861CA8EA4DD}"/>
              </a:ext>
            </a:extLst>
          </p:cNvPr>
          <p:cNvSpPr>
            <a:spLocks noChangeShapeType="1"/>
          </p:cNvSpPr>
          <p:nvPr/>
        </p:nvSpPr>
        <p:spPr bwMode="auto">
          <a:xfrm flipV="1">
            <a:off x="5029200" y="5334000"/>
            <a:ext cx="1447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6" name="TextBox 30">
            <a:extLst>
              <a:ext uri="{FF2B5EF4-FFF2-40B4-BE49-F238E27FC236}">
                <a16:creationId xmlns:a16="http://schemas.microsoft.com/office/drawing/2014/main" id="{6EA7561D-DBDA-4EF7-802C-6099A94A9F78}"/>
              </a:ext>
            </a:extLst>
          </p:cNvPr>
          <p:cNvSpPr txBox="1">
            <a:spLocks noChangeArrowheads="1"/>
          </p:cNvSpPr>
          <p:nvPr/>
        </p:nvSpPr>
        <p:spPr bwMode="auto">
          <a:xfrm>
            <a:off x="4081463" y="6535739"/>
            <a:ext cx="70391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000">
                <a:latin typeface="Arial" panose="020B0604020202020204" pitchFamily="34" charset="0"/>
              </a:rPr>
              <a:t>Example from http://wiki.apache.org/pig-data/attachments/PigTalksPapers/attachments/ApacheConEurope09.ppt</a:t>
            </a:r>
          </a:p>
        </p:txBody>
      </p:sp>
      <p:grpSp>
        <p:nvGrpSpPr>
          <p:cNvPr id="41997" name="Group 59">
            <a:extLst>
              <a:ext uri="{FF2B5EF4-FFF2-40B4-BE49-F238E27FC236}">
                <a16:creationId xmlns:a16="http://schemas.microsoft.com/office/drawing/2014/main" id="{493A7E4D-169E-4FF3-B673-AA97E88289E8}"/>
              </a:ext>
            </a:extLst>
          </p:cNvPr>
          <p:cNvGrpSpPr>
            <a:grpSpLocks/>
          </p:cNvGrpSpPr>
          <p:nvPr/>
        </p:nvGrpSpPr>
        <p:grpSpPr bwMode="auto">
          <a:xfrm>
            <a:off x="2209800" y="2133600"/>
            <a:ext cx="4114800" cy="4260850"/>
            <a:chOff x="4648200" y="1897063"/>
            <a:chExt cx="4114800" cy="4260850"/>
          </a:xfrm>
        </p:grpSpPr>
        <p:sp>
          <p:nvSpPr>
            <p:cNvPr id="42005" name="Text Box 22">
              <a:extLst>
                <a:ext uri="{FF2B5EF4-FFF2-40B4-BE49-F238E27FC236}">
                  <a16:creationId xmlns:a16="http://schemas.microsoft.com/office/drawing/2014/main" id="{8DEE2F04-5A8F-407A-A4E2-8548A4C6264A}"/>
                </a:ext>
              </a:extLst>
            </p:cNvPr>
            <p:cNvSpPr txBox="1">
              <a:spLocks noChangeArrowheads="1"/>
            </p:cNvSpPr>
            <p:nvPr/>
          </p:nvSpPr>
          <p:spPr bwMode="auto">
            <a:xfrm>
              <a:off x="4670425" y="1897063"/>
              <a:ext cx="1425575" cy="646331"/>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Load Users</a:t>
              </a:r>
            </a:p>
          </p:txBody>
        </p:sp>
        <p:sp>
          <p:nvSpPr>
            <p:cNvPr id="42006" name="Text Box 23">
              <a:extLst>
                <a:ext uri="{FF2B5EF4-FFF2-40B4-BE49-F238E27FC236}">
                  <a16:creationId xmlns:a16="http://schemas.microsoft.com/office/drawing/2014/main" id="{B4EE0C58-5F3F-4744-8269-C4F505ACE919}"/>
                </a:ext>
              </a:extLst>
            </p:cNvPr>
            <p:cNvSpPr txBox="1">
              <a:spLocks noChangeArrowheads="1"/>
            </p:cNvSpPr>
            <p:nvPr/>
          </p:nvSpPr>
          <p:spPr bwMode="auto">
            <a:xfrm>
              <a:off x="7239000" y="1905000"/>
              <a:ext cx="15240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Load Pages</a:t>
              </a:r>
            </a:p>
          </p:txBody>
        </p:sp>
        <p:sp>
          <p:nvSpPr>
            <p:cNvPr id="42007" name="Text Box 24">
              <a:extLst>
                <a:ext uri="{FF2B5EF4-FFF2-40B4-BE49-F238E27FC236}">
                  <a16:creationId xmlns:a16="http://schemas.microsoft.com/office/drawing/2014/main" id="{9A26DE99-7651-4534-9128-D25CEA2B3320}"/>
                </a:ext>
              </a:extLst>
            </p:cNvPr>
            <p:cNvSpPr txBox="1">
              <a:spLocks noChangeArrowheads="1"/>
            </p:cNvSpPr>
            <p:nvPr/>
          </p:nvSpPr>
          <p:spPr bwMode="auto">
            <a:xfrm>
              <a:off x="4648200" y="2590800"/>
              <a:ext cx="16002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Filter by age</a:t>
              </a:r>
            </a:p>
          </p:txBody>
        </p:sp>
        <p:sp>
          <p:nvSpPr>
            <p:cNvPr id="42008" name="Text Box 25">
              <a:extLst>
                <a:ext uri="{FF2B5EF4-FFF2-40B4-BE49-F238E27FC236}">
                  <a16:creationId xmlns:a16="http://schemas.microsoft.com/office/drawing/2014/main" id="{102AEC63-0CEF-4CF9-A8A5-4A9DC135387B}"/>
                </a:ext>
              </a:extLst>
            </p:cNvPr>
            <p:cNvSpPr txBox="1">
              <a:spLocks noChangeArrowheads="1"/>
            </p:cNvSpPr>
            <p:nvPr/>
          </p:nvSpPr>
          <p:spPr bwMode="auto">
            <a:xfrm>
              <a:off x="6019800" y="3352800"/>
              <a:ext cx="17526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Join on name</a:t>
              </a:r>
            </a:p>
          </p:txBody>
        </p:sp>
        <p:sp>
          <p:nvSpPr>
            <p:cNvPr id="42009" name="Text Box 26">
              <a:extLst>
                <a:ext uri="{FF2B5EF4-FFF2-40B4-BE49-F238E27FC236}">
                  <a16:creationId xmlns:a16="http://schemas.microsoft.com/office/drawing/2014/main" id="{F17029D7-FE75-49D2-A106-71077FA5DD4F}"/>
                </a:ext>
              </a:extLst>
            </p:cNvPr>
            <p:cNvSpPr txBox="1">
              <a:spLocks noChangeArrowheads="1"/>
            </p:cNvSpPr>
            <p:nvPr/>
          </p:nvSpPr>
          <p:spPr bwMode="auto">
            <a:xfrm>
              <a:off x="6019800" y="3962400"/>
              <a:ext cx="16002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Group on url</a:t>
              </a:r>
            </a:p>
          </p:txBody>
        </p:sp>
        <p:sp>
          <p:nvSpPr>
            <p:cNvPr id="42010" name="Text Box 27">
              <a:extLst>
                <a:ext uri="{FF2B5EF4-FFF2-40B4-BE49-F238E27FC236}">
                  <a16:creationId xmlns:a16="http://schemas.microsoft.com/office/drawing/2014/main" id="{98FF3877-5784-484A-BB67-52DDD3B1B2CF}"/>
                </a:ext>
              </a:extLst>
            </p:cNvPr>
            <p:cNvSpPr txBox="1">
              <a:spLocks noChangeArrowheads="1"/>
            </p:cNvSpPr>
            <p:nvPr/>
          </p:nvSpPr>
          <p:spPr bwMode="auto">
            <a:xfrm>
              <a:off x="6096000" y="4572000"/>
              <a:ext cx="16002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Count clicks</a:t>
              </a:r>
            </a:p>
          </p:txBody>
        </p:sp>
        <p:sp>
          <p:nvSpPr>
            <p:cNvPr id="42011" name="Text Box 28">
              <a:extLst>
                <a:ext uri="{FF2B5EF4-FFF2-40B4-BE49-F238E27FC236}">
                  <a16:creationId xmlns:a16="http://schemas.microsoft.com/office/drawing/2014/main" id="{892F17ED-8673-4353-8D6C-4740067BF371}"/>
                </a:ext>
              </a:extLst>
            </p:cNvPr>
            <p:cNvSpPr txBox="1">
              <a:spLocks noChangeArrowheads="1"/>
            </p:cNvSpPr>
            <p:nvPr/>
          </p:nvSpPr>
          <p:spPr bwMode="auto">
            <a:xfrm>
              <a:off x="5867400" y="5181600"/>
              <a:ext cx="19812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Order by clicks</a:t>
              </a:r>
            </a:p>
          </p:txBody>
        </p:sp>
        <p:sp>
          <p:nvSpPr>
            <p:cNvPr id="42012" name="Text Box 29">
              <a:extLst>
                <a:ext uri="{FF2B5EF4-FFF2-40B4-BE49-F238E27FC236}">
                  <a16:creationId xmlns:a16="http://schemas.microsoft.com/office/drawing/2014/main" id="{40B965F3-A6F2-454D-86F0-A7D060CA35E5}"/>
                </a:ext>
              </a:extLst>
            </p:cNvPr>
            <p:cNvSpPr txBox="1">
              <a:spLocks noChangeArrowheads="1"/>
            </p:cNvSpPr>
            <p:nvPr/>
          </p:nvSpPr>
          <p:spPr bwMode="auto">
            <a:xfrm>
              <a:off x="6172200" y="5791200"/>
              <a:ext cx="13716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1800">
                  <a:latin typeface="Arial" panose="020B0604020202020204" pitchFamily="34" charset="0"/>
                </a:rPr>
                <a:t>Take top 5</a:t>
              </a:r>
            </a:p>
          </p:txBody>
        </p:sp>
        <p:sp>
          <p:nvSpPr>
            <p:cNvPr id="42013" name="Line 30">
              <a:extLst>
                <a:ext uri="{FF2B5EF4-FFF2-40B4-BE49-F238E27FC236}">
                  <a16:creationId xmlns:a16="http://schemas.microsoft.com/office/drawing/2014/main" id="{2686F970-5C88-4096-9230-797502E281D4}"/>
                </a:ext>
              </a:extLst>
            </p:cNvPr>
            <p:cNvSpPr>
              <a:spLocks noChangeShapeType="1"/>
            </p:cNvSpPr>
            <p:nvPr/>
          </p:nvSpPr>
          <p:spPr bwMode="auto">
            <a:xfrm>
              <a:off x="5334000" y="2286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4" name="Line 31">
              <a:extLst>
                <a:ext uri="{FF2B5EF4-FFF2-40B4-BE49-F238E27FC236}">
                  <a16:creationId xmlns:a16="http://schemas.microsoft.com/office/drawing/2014/main" id="{B152EC9D-A5A6-4FED-9D67-E38A7EC35BF7}"/>
                </a:ext>
              </a:extLst>
            </p:cNvPr>
            <p:cNvSpPr>
              <a:spLocks noChangeShapeType="1"/>
            </p:cNvSpPr>
            <p:nvPr/>
          </p:nvSpPr>
          <p:spPr bwMode="auto">
            <a:xfrm>
              <a:off x="6781800" y="3733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5" name="Line 33">
              <a:extLst>
                <a:ext uri="{FF2B5EF4-FFF2-40B4-BE49-F238E27FC236}">
                  <a16:creationId xmlns:a16="http://schemas.microsoft.com/office/drawing/2014/main" id="{81BA033B-325B-41C6-9BA3-FBA8AA3D76A2}"/>
                </a:ext>
              </a:extLst>
            </p:cNvPr>
            <p:cNvSpPr>
              <a:spLocks noChangeShapeType="1"/>
            </p:cNvSpPr>
            <p:nvPr/>
          </p:nvSpPr>
          <p:spPr bwMode="auto">
            <a:xfrm>
              <a:off x="5334000" y="2971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16" name="Line 34">
              <a:extLst>
                <a:ext uri="{FF2B5EF4-FFF2-40B4-BE49-F238E27FC236}">
                  <a16:creationId xmlns:a16="http://schemas.microsoft.com/office/drawing/2014/main" id="{2DEC3075-2E1D-47C4-A2AD-E0B385AC1080}"/>
                </a:ext>
              </a:extLst>
            </p:cNvPr>
            <p:cNvSpPr>
              <a:spLocks noChangeShapeType="1"/>
            </p:cNvSpPr>
            <p:nvPr/>
          </p:nvSpPr>
          <p:spPr bwMode="auto">
            <a:xfrm>
              <a:off x="5334000" y="3200400"/>
              <a:ext cx="266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17" name="Line 35">
              <a:extLst>
                <a:ext uri="{FF2B5EF4-FFF2-40B4-BE49-F238E27FC236}">
                  <a16:creationId xmlns:a16="http://schemas.microsoft.com/office/drawing/2014/main" id="{BA1AF863-AC31-448D-B882-724D85064B97}"/>
                </a:ext>
              </a:extLst>
            </p:cNvPr>
            <p:cNvSpPr>
              <a:spLocks noChangeShapeType="1"/>
            </p:cNvSpPr>
            <p:nvPr/>
          </p:nvSpPr>
          <p:spPr bwMode="auto">
            <a:xfrm flipV="1">
              <a:off x="8001000" y="22860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18" name="Line 36">
              <a:extLst>
                <a:ext uri="{FF2B5EF4-FFF2-40B4-BE49-F238E27FC236}">
                  <a16:creationId xmlns:a16="http://schemas.microsoft.com/office/drawing/2014/main" id="{34DAE587-DC69-46E6-88DD-74CB64FDAE2F}"/>
                </a:ext>
              </a:extLst>
            </p:cNvPr>
            <p:cNvSpPr>
              <a:spLocks noChangeShapeType="1"/>
            </p:cNvSpPr>
            <p:nvPr/>
          </p:nvSpPr>
          <p:spPr bwMode="auto">
            <a:xfrm>
              <a:off x="6781800" y="32004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9" name="Line 37">
              <a:extLst>
                <a:ext uri="{FF2B5EF4-FFF2-40B4-BE49-F238E27FC236}">
                  <a16:creationId xmlns:a16="http://schemas.microsoft.com/office/drawing/2014/main" id="{BE4BBEAA-1F0A-40C6-B49D-C2D1038F34BD}"/>
                </a:ext>
              </a:extLst>
            </p:cNvPr>
            <p:cNvSpPr>
              <a:spLocks noChangeShapeType="1"/>
            </p:cNvSpPr>
            <p:nvPr/>
          </p:nvSpPr>
          <p:spPr bwMode="auto">
            <a:xfrm>
              <a:off x="6781800" y="4343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20" name="Line 38">
              <a:extLst>
                <a:ext uri="{FF2B5EF4-FFF2-40B4-BE49-F238E27FC236}">
                  <a16:creationId xmlns:a16="http://schemas.microsoft.com/office/drawing/2014/main" id="{94F5F302-4DE3-42EE-8EFF-3D237B587756}"/>
                </a:ext>
              </a:extLst>
            </p:cNvPr>
            <p:cNvSpPr>
              <a:spLocks noChangeShapeType="1"/>
            </p:cNvSpPr>
            <p:nvPr/>
          </p:nvSpPr>
          <p:spPr bwMode="auto">
            <a:xfrm flipH="1">
              <a:off x="6781800" y="4953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21" name="Line 39">
              <a:extLst>
                <a:ext uri="{FF2B5EF4-FFF2-40B4-BE49-F238E27FC236}">
                  <a16:creationId xmlns:a16="http://schemas.microsoft.com/office/drawing/2014/main" id="{079579EE-9DBB-4CA3-910A-5CA139D01131}"/>
                </a:ext>
              </a:extLst>
            </p:cNvPr>
            <p:cNvSpPr>
              <a:spLocks noChangeShapeType="1"/>
            </p:cNvSpPr>
            <p:nvPr/>
          </p:nvSpPr>
          <p:spPr bwMode="auto">
            <a:xfrm flipH="1">
              <a:off x="6781800" y="5562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2">
            <a:extLst>
              <a:ext uri="{FF2B5EF4-FFF2-40B4-BE49-F238E27FC236}">
                <a16:creationId xmlns:a16="http://schemas.microsoft.com/office/drawing/2014/main" id="{7A80DD07-2347-4601-8C1F-E7BC7E4CD614}"/>
              </a:ext>
            </a:extLst>
          </p:cNvPr>
          <p:cNvGrpSpPr>
            <a:grpSpLocks/>
          </p:cNvGrpSpPr>
          <p:nvPr/>
        </p:nvGrpSpPr>
        <p:grpSpPr bwMode="auto">
          <a:xfrm>
            <a:off x="1600200" y="1981200"/>
            <a:ext cx="4800600" cy="4489450"/>
            <a:chOff x="76200" y="1981200"/>
            <a:chExt cx="4800600" cy="4489450"/>
          </a:xfrm>
        </p:grpSpPr>
        <p:sp>
          <p:nvSpPr>
            <p:cNvPr id="78" name="Rounded Rectangle 77">
              <a:extLst>
                <a:ext uri="{FF2B5EF4-FFF2-40B4-BE49-F238E27FC236}">
                  <a16:creationId xmlns:a16="http://schemas.microsoft.com/office/drawing/2014/main" id="{90944B96-C58A-40F5-8943-F50022318069}"/>
                </a:ext>
              </a:extLst>
            </p:cNvPr>
            <p:cNvSpPr/>
            <p:nvPr/>
          </p:nvSpPr>
          <p:spPr>
            <a:xfrm>
              <a:off x="609600" y="1981200"/>
              <a:ext cx="4267200" cy="205105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79" name="Rounded Rectangle 78">
              <a:extLst>
                <a:ext uri="{FF2B5EF4-FFF2-40B4-BE49-F238E27FC236}">
                  <a16:creationId xmlns:a16="http://schemas.microsoft.com/office/drawing/2014/main" id="{7250F721-9E74-4156-974D-889944058D06}"/>
                </a:ext>
              </a:extLst>
            </p:cNvPr>
            <p:cNvSpPr/>
            <p:nvPr/>
          </p:nvSpPr>
          <p:spPr>
            <a:xfrm>
              <a:off x="1600200" y="4114800"/>
              <a:ext cx="2514600" cy="1136650"/>
            </a:xfrm>
            <a:prstGeom prst="roundRect">
              <a:avLst/>
            </a:prstGeom>
            <a:noFill/>
            <a:ln>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80" name="Rounded Rectangle 79">
              <a:extLst>
                <a:ext uri="{FF2B5EF4-FFF2-40B4-BE49-F238E27FC236}">
                  <a16:creationId xmlns:a16="http://schemas.microsoft.com/office/drawing/2014/main" id="{256E9E71-1A6B-4EED-8E80-3AFA4EEDEC1C}"/>
                </a:ext>
              </a:extLst>
            </p:cNvPr>
            <p:cNvSpPr/>
            <p:nvPr/>
          </p:nvSpPr>
          <p:spPr>
            <a:xfrm>
              <a:off x="1600200" y="5334000"/>
              <a:ext cx="2514600" cy="1136650"/>
            </a:xfrm>
            <a:prstGeom prst="round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42002" name="TextBox 32">
              <a:extLst>
                <a:ext uri="{FF2B5EF4-FFF2-40B4-BE49-F238E27FC236}">
                  <a16:creationId xmlns:a16="http://schemas.microsoft.com/office/drawing/2014/main" id="{2AA707F3-0A70-4E2B-BE04-D229937415BB}"/>
                </a:ext>
              </a:extLst>
            </p:cNvPr>
            <p:cNvSpPr txBox="1">
              <a:spLocks noChangeArrowheads="1"/>
            </p:cNvSpPr>
            <p:nvPr/>
          </p:nvSpPr>
          <p:spPr bwMode="auto">
            <a:xfrm>
              <a:off x="76200" y="3962400"/>
              <a:ext cx="7875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solidFill>
                    <a:srgbClr val="FF0000"/>
                  </a:solidFill>
                  <a:latin typeface="Arial" panose="020B0604020202020204" pitchFamily="34" charset="0"/>
                </a:rPr>
                <a:t>Job 1</a:t>
              </a:r>
            </a:p>
          </p:txBody>
        </p:sp>
        <p:sp>
          <p:nvSpPr>
            <p:cNvPr id="42003" name="TextBox 33">
              <a:extLst>
                <a:ext uri="{FF2B5EF4-FFF2-40B4-BE49-F238E27FC236}">
                  <a16:creationId xmlns:a16="http://schemas.microsoft.com/office/drawing/2014/main" id="{C38E188F-8E4E-4BC7-A5AC-9E034EFB07F3}"/>
                </a:ext>
              </a:extLst>
            </p:cNvPr>
            <p:cNvSpPr txBox="1">
              <a:spLocks noChangeArrowheads="1"/>
            </p:cNvSpPr>
            <p:nvPr/>
          </p:nvSpPr>
          <p:spPr bwMode="auto">
            <a:xfrm>
              <a:off x="685800" y="4506913"/>
              <a:ext cx="7873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solidFill>
                    <a:srgbClr val="008000"/>
                  </a:solidFill>
                  <a:latin typeface="Arial" panose="020B0604020202020204" pitchFamily="34" charset="0"/>
                </a:rPr>
                <a:t>Job 2</a:t>
              </a:r>
            </a:p>
          </p:txBody>
        </p:sp>
        <p:sp>
          <p:nvSpPr>
            <p:cNvPr id="42004" name="Rectangle 34">
              <a:extLst>
                <a:ext uri="{FF2B5EF4-FFF2-40B4-BE49-F238E27FC236}">
                  <a16:creationId xmlns:a16="http://schemas.microsoft.com/office/drawing/2014/main" id="{5BD782BE-88F7-4414-B885-274EC83C52B8}"/>
                </a:ext>
              </a:extLst>
            </p:cNvPr>
            <p:cNvSpPr>
              <a:spLocks noChangeArrowheads="1"/>
            </p:cNvSpPr>
            <p:nvPr/>
          </p:nvSpPr>
          <p:spPr bwMode="auto">
            <a:xfrm>
              <a:off x="685800" y="5715000"/>
              <a:ext cx="7875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a:solidFill>
                    <a:srgbClr val="000090"/>
                  </a:solidFill>
                  <a:latin typeface="Arial" panose="020B0604020202020204" pitchFamily="34" charset="0"/>
                  <a:cs typeface="Arial" panose="020B0604020202020204" pitchFamily="34" charset="0"/>
                </a:rPr>
                <a:t>Job 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5" descr="Screen shot 2010-01-25 at 7.30.00 PM.png">
            <a:extLst>
              <a:ext uri="{FF2B5EF4-FFF2-40B4-BE49-F238E27FC236}">
                <a16:creationId xmlns:a16="http://schemas.microsoft.com/office/drawing/2014/main" id="{E33C0EF5-D5E2-4BA0-A2C1-AC2094D862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69250" y="4329114"/>
            <a:ext cx="2470150" cy="230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4" name="Title 1">
            <a:extLst>
              <a:ext uri="{FF2B5EF4-FFF2-40B4-BE49-F238E27FC236}">
                <a16:creationId xmlns:a16="http://schemas.microsoft.com/office/drawing/2014/main" id="{C6E6DFB2-B23E-4DCE-A1DE-4306082DBF8A}"/>
              </a:ext>
            </a:extLst>
          </p:cNvPr>
          <p:cNvSpPr>
            <a:spLocks noGrp="1"/>
          </p:cNvSpPr>
          <p:nvPr>
            <p:ph type="title"/>
          </p:nvPr>
        </p:nvSpPr>
        <p:spPr/>
        <p:txBody>
          <a:bodyPr/>
          <a:lstStyle/>
          <a:p>
            <a:r>
              <a:rPr lang="en-US" altLang="en-US">
                <a:latin typeface="Helvetica" panose="020B0604020202020204" pitchFamily="34" charset="0"/>
              </a:rPr>
              <a:t>Hive</a:t>
            </a:r>
          </a:p>
        </p:txBody>
      </p:sp>
      <p:sp>
        <p:nvSpPr>
          <p:cNvPr id="44035" name="Content Placeholder 2">
            <a:extLst>
              <a:ext uri="{FF2B5EF4-FFF2-40B4-BE49-F238E27FC236}">
                <a16:creationId xmlns:a16="http://schemas.microsoft.com/office/drawing/2014/main" id="{DC2A325F-B07B-4750-A95D-A2762D3CC550}"/>
              </a:ext>
            </a:extLst>
          </p:cNvPr>
          <p:cNvSpPr>
            <a:spLocks noGrp="1"/>
          </p:cNvSpPr>
          <p:nvPr>
            <p:ph idx="1"/>
          </p:nvPr>
        </p:nvSpPr>
        <p:spPr/>
        <p:txBody>
          <a:bodyPr/>
          <a:lstStyle/>
          <a:p>
            <a:r>
              <a:rPr lang="en-US" altLang="ja-JP">
                <a:latin typeface="Helvetica" panose="020B0604020202020204" pitchFamily="34" charset="0"/>
              </a:rPr>
              <a:t>Relational database built on Hadoop</a:t>
            </a:r>
          </a:p>
          <a:p>
            <a:pPr lvl="1"/>
            <a:r>
              <a:rPr lang="en-US" altLang="en-US">
                <a:latin typeface="Helvetica" panose="020B0604020202020204" pitchFamily="34" charset="0"/>
              </a:rPr>
              <a:t>Maintains table schemas</a:t>
            </a:r>
          </a:p>
          <a:p>
            <a:pPr lvl="1"/>
            <a:r>
              <a:rPr lang="en-US" altLang="en-US">
                <a:latin typeface="Helvetica" panose="020B0604020202020204" pitchFamily="34" charset="0"/>
              </a:rPr>
              <a:t>SQL-like query language (which can also call Hadoop Streaming scripts)</a:t>
            </a:r>
          </a:p>
          <a:p>
            <a:pPr lvl="1"/>
            <a:r>
              <a:rPr lang="en-US" altLang="en-US">
                <a:latin typeface="Helvetica" panose="020B0604020202020204" pitchFamily="34" charset="0"/>
              </a:rPr>
              <a:t>Supports table partitioning,</a:t>
            </a:r>
            <a:br>
              <a:rPr lang="en-US" altLang="en-US">
                <a:latin typeface="Helvetica" panose="020B0604020202020204" pitchFamily="34" charset="0"/>
              </a:rPr>
            </a:br>
            <a:r>
              <a:rPr lang="en-US" altLang="en-US">
                <a:latin typeface="Helvetica" panose="020B0604020202020204" pitchFamily="34" charset="0"/>
              </a:rPr>
              <a:t>complex data types, sampling,</a:t>
            </a:r>
            <a:br>
              <a:rPr lang="en-US" altLang="en-US">
                <a:latin typeface="Helvetica" panose="020B0604020202020204" pitchFamily="34" charset="0"/>
              </a:rPr>
            </a:br>
            <a:r>
              <a:rPr lang="en-US" altLang="en-US">
                <a:latin typeface="Helvetica" panose="020B0604020202020204" pitchFamily="34" charset="0"/>
              </a:rPr>
              <a:t>some query optimization</a:t>
            </a:r>
          </a:p>
          <a:p>
            <a:pPr lvl="1"/>
            <a:endParaRPr lang="en-US" altLang="en-US">
              <a:latin typeface="Helvetica" panose="020B0604020202020204" pitchFamily="34" charset="0"/>
            </a:endParaRPr>
          </a:p>
          <a:p>
            <a:r>
              <a:rPr lang="en-US" altLang="en-US">
                <a:latin typeface="Helvetica" panose="020B0604020202020204" pitchFamily="34" charset="0"/>
              </a:rPr>
              <a:t>Developed at Facebook</a:t>
            </a:r>
          </a:p>
          <a:p>
            <a:pPr lvl="1"/>
            <a:r>
              <a:rPr lang="en-US" altLang="en-US">
                <a:latin typeface="Helvetica" panose="020B0604020202020204" pitchFamily="34" charset="0"/>
              </a:rPr>
              <a:t>Used for many Facebook jobs</a:t>
            </a:r>
          </a:p>
          <a:p>
            <a:endParaRPr lang="en-US" altLang="en-US">
              <a:latin typeface="Helvetica"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71B62993-E5BA-4454-821E-C1D0C7BBF54A}"/>
              </a:ext>
            </a:extLst>
          </p:cNvPr>
          <p:cNvSpPr>
            <a:spLocks noGrp="1" noChangeArrowheads="1"/>
          </p:cNvSpPr>
          <p:nvPr>
            <p:ph type="title"/>
          </p:nvPr>
        </p:nvSpPr>
        <p:spPr/>
        <p:txBody>
          <a:bodyPr/>
          <a:lstStyle/>
          <a:p>
            <a:r>
              <a:rPr lang="en-US" altLang="ko-KR">
                <a:latin typeface="Helvetica" panose="020B0604020202020204" pitchFamily="34" charset="0"/>
                <a:ea typeface="굴림" panose="020B0503020000020004" pitchFamily="34" charset="-127"/>
              </a:rPr>
              <a:t>Goals for Today</a:t>
            </a:r>
          </a:p>
        </p:txBody>
      </p:sp>
      <p:sp>
        <p:nvSpPr>
          <p:cNvPr id="6146" name="Rectangle 3">
            <a:extLst>
              <a:ext uri="{FF2B5EF4-FFF2-40B4-BE49-F238E27FC236}">
                <a16:creationId xmlns:a16="http://schemas.microsoft.com/office/drawing/2014/main" id="{4D2ACB9C-B5E4-41BA-8F50-93169CB0FC7B}"/>
              </a:ext>
            </a:extLst>
          </p:cNvPr>
          <p:cNvSpPr>
            <a:spLocks noGrp="1" noChangeArrowheads="1"/>
          </p:cNvSpPr>
          <p:nvPr>
            <p:ph type="body" idx="1"/>
          </p:nvPr>
        </p:nvSpPr>
        <p:spPr/>
        <p:txBody>
          <a:bodyPr/>
          <a:lstStyle/>
          <a:p>
            <a:r>
              <a:rPr lang="en-US" altLang="ko-KR">
                <a:latin typeface="Helvetica" panose="020B0604020202020204" pitchFamily="34" charset="0"/>
                <a:ea typeface="굴림" panose="020B0503020000020004" pitchFamily="34" charset="-127"/>
              </a:rPr>
              <a:t>Distributed systems</a:t>
            </a:r>
          </a:p>
          <a:p>
            <a:endParaRPr lang="en-US" altLang="ko-KR">
              <a:latin typeface="Helvetica" panose="020B0604020202020204" pitchFamily="34" charset="0"/>
              <a:ea typeface="굴림" panose="020B0503020000020004" pitchFamily="34" charset="-127"/>
            </a:endParaRPr>
          </a:p>
          <a:p>
            <a:r>
              <a:rPr lang="en-US" altLang="ko-KR">
                <a:latin typeface="Helvetica" panose="020B0604020202020204" pitchFamily="34" charset="0"/>
                <a:ea typeface="굴림" panose="020B0503020000020004" pitchFamily="34" charset="-127"/>
              </a:rPr>
              <a:t>Cloud Computing programming paradigms</a:t>
            </a:r>
          </a:p>
          <a:p>
            <a:endParaRPr lang="en-US" altLang="ko-KR">
              <a:latin typeface="Helvetica" panose="020B0604020202020204" pitchFamily="34" charset="0"/>
              <a:ea typeface="굴림" panose="020B0503020000020004" pitchFamily="34" charset="-127"/>
            </a:endParaRPr>
          </a:p>
          <a:p>
            <a:r>
              <a:rPr lang="en-US" altLang="ko-KR">
                <a:latin typeface="Helvetica" panose="020B0604020202020204" pitchFamily="34" charset="0"/>
                <a:ea typeface="굴림" panose="020B0503020000020004" pitchFamily="34" charset="-127"/>
              </a:rPr>
              <a:t>Cloud Computing OS</a:t>
            </a:r>
          </a:p>
          <a:p>
            <a:endParaRPr lang="en-US" altLang="ko-KR">
              <a:latin typeface="Helvetica" panose="020B0604020202020204" pitchFamily="34" charset="0"/>
              <a:ea typeface="굴림" panose="020B0503020000020004" pitchFamily="34" charset="-127"/>
            </a:endParaRPr>
          </a:p>
          <a:p>
            <a:endParaRPr lang="ko-KR" altLang="en-US">
              <a:latin typeface="Helvetica" panose="020B0604020202020204" pitchFamily="34" charset="0"/>
              <a:ea typeface="굴림" panose="020B0503020000020004" pitchFamily="34" charset="-127"/>
            </a:endParaRPr>
          </a:p>
        </p:txBody>
      </p:sp>
      <p:sp>
        <p:nvSpPr>
          <p:cNvPr id="5" name="Text Box 6">
            <a:extLst>
              <a:ext uri="{FF2B5EF4-FFF2-40B4-BE49-F238E27FC236}">
                <a16:creationId xmlns:a16="http://schemas.microsoft.com/office/drawing/2014/main" id="{12AD4DE2-EA7A-4A51-85A1-E27699CF55CC}"/>
              </a:ext>
            </a:extLst>
          </p:cNvPr>
          <p:cNvSpPr txBox="1">
            <a:spLocks noChangeArrowheads="1"/>
          </p:cNvSpPr>
          <p:nvPr/>
        </p:nvSpPr>
        <p:spPr bwMode="auto">
          <a:xfrm>
            <a:off x="2078038" y="5410201"/>
            <a:ext cx="7904162" cy="7080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1429" tIns="45714" rIns="91429" bIns="45714">
            <a:spAutoFit/>
          </a:bodyPr>
          <a:lstStyle/>
          <a:p>
            <a:pPr>
              <a:defRPr/>
            </a:pPr>
            <a:r>
              <a:rPr lang="en-US" sz="2000" dirty="0">
                <a:latin typeface="Helvetica"/>
                <a:ea typeface="ＭＳ Ｐゴシック" charset="0"/>
                <a:cs typeface="Helvetica"/>
              </a:rPr>
              <a:t>Note: Some slides and/or pictures in the following are</a:t>
            </a:r>
          </a:p>
          <a:p>
            <a:pPr>
              <a:defRPr/>
            </a:pPr>
            <a:r>
              <a:rPr lang="en-US" sz="2000" dirty="0">
                <a:latin typeface="Helvetica"/>
                <a:ea typeface="ＭＳ Ｐゴシック" charset="0"/>
                <a:cs typeface="Helvetica"/>
              </a:rPr>
              <a:t>adapted from slides Ali Ghodsi.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62F50621-2B54-4E7C-85D1-5CF9590A1D7D}"/>
              </a:ext>
            </a:extLst>
          </p:cNvPr>
          <p:cNvSpPr>
            <a:spLocks noGrp="1"/>
          </p:cNvSpPr>
          <p:nvPr>
            <p:ph type="title"/>
          </p:nvPr>
        </p:nvSpPr>
        <p:spPr/>
        <p:txBody>
          <a:bodyPr/>
          <a:lstStyle/>
          <a:p>
            <a:r>
              <a:rPr lang="en-US" altLang="en-US">
                <a:latin typeface="Helvetica" panose="020B0604020202020204" pitchFamily="34" charset="0"/>
              </a:rPr>
              <a:t>Spark Motivation</a:t>
            </a:r>
          </a:p>
        </p:txBody>
      </p:sp>
      <p:sp>
        <p:nvSpPr>
          <p:cNvPr id="45058" name="Content Placeholder 2">
            <a:extLst>
              <a:ext uri="{FF2B5EF4-FFF2-40B4-BE49-F238E27FC236}">
                <a16:creationId xmlns:a16="http://schemas.microsoft.com/office/drawing/2014/main" id="{A43C3A36-8862-4609-8708-4927366F85B6}"/>
              </a:ext>
            </a:extLst>
          </p:cNvPr>
          <p:cNvSpPr>
            <a:spLocks noGrp="1"/>
          </p:cNvSpPr>
          <p:nvPr>
            <p:ph idx="1"/>
          </p:nvPr>
        </p:nvSpPr>
        <p:spPr/>
        <p:txBody>
          <a:bodyPr/>
          <a:lstStyle/>
          <a:p>
            <a:pPr marL="0" indent="0">
              <a:buNone/>
            </a:pPr>
            <a:r>
              <a:rPr lang="en-US" altLang="en-US">
                <a:latin typeface="Helvetica" panose="020B0604020202020204" pitchFamily="34" charset="0"/>
              </a:rPr>
              <a:t>Complex jobs, interactive queries and online processing all need one thing that MR lacks:</a:t>
            </a:r>
          </a:p>
          <a:p>
            <a:pPr marL="0" indent="0" algn="ctr">
              <a:buNone/>
            </a:pPr>
            <a:r>
              <a:rPr lang="en-US" altLang="en-US">
                <a:latin typeface="Helvetica" panose="020B0604020202020204" pitchFamily="34" charset="0"/>
              </a:rPr>
              <a:t>Efficient primitives for </a:t>
            </a:r>
            <a:r>
              <a:rPr lang="en-US" altLang="en-US" b="1">
                <a:latin typeface="Helvetica" panose="020B0604020202020204" pitchFamily="34" charset="0"/>
              </a:rPr>
              <a:t>data sharing</a:t>
            </a:r>
            <a:endParaRPr lang="en-US" altLang="en-US">
              <a:latin typeface="Helvetica" panose="020B0604020202020204" pitchFamily="34" charset="0"/>
            </a:endParaRPr>
          </a:p>
        </p:txBody>
      </p:sp>
      <p:grpSp>
        <p:nvGrpSpPr>
          <p:cNvPr id="93" name="Group 92">
            <a:extLst>
              <a:ext uri="{FF2B5EF4-FFF2-40B4-BE49-F238E27FC236}">
                <a16:creationId xmlns:a16="http://schemas.microsoft.com/office/drawing/2014/main" id="{D460706E-979A-40E8-A9B3-68FA2F286C82}"/>
              </a:ext>
            </a:extLst>
          </p:cNvPr>
          <p:cNvGrpSpPr>
            <a:grpSpLocks/>
          </p:cNvGrpSpPr>
          <p:nvPr/>
        </p:nvGrpSpPr>
        <p:grpSpPr bwMode="auto">
          <a:xfrm>
            <a:off x="1828801" y="4051301"/>
            <a:ext cx="2347913" cy="1998663"/>
            <a:chOff x="381000" y="4426799"/>
            <a:chExt cx="2457458" cy="2126975"/>
          </a:xfrm>
        </p:grpSpPr>
        <p:sp>
          <p:nvSpPr>
            <p:cNvPr id="4" name="Rectangle 3">
              <a:extLst>
                <a:ext uri="{FF2B5EF4-FFF2-40B4-BE49-F238E27FC236}">
                  <a16:creationId xmlns:a16="http://schemas.microsoft.com/office/drawing/2014/main" id="{A5C1CA45-A752-4E5E-81A1-F931366CC937}"/>
                </a:ext>
              </a:extLst>
            </p:cNvPr>
            <p:cNvSpPr/>
            <p:nvPr/>
          </p:nvSpPr>
          <p:spPr>
            <a:xfrm>
              <a:off x="1192862" y="4426799"/>
              <a:ext cx="438209" cy="1498851"/>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sz="2000" dirty="0">
                  <a:latin typeface="Helvetica"/>
                  <a:cs typeface="Helvetica"/>
                </a:rPr>
                <a:t>Stage 1</a:t>
              </a:r>
            </a:p>
          </p:txBody>
        </p:sp>
        <p:sp>
          <p:nvSpPr>
            <p:cNvPr id="8" name="Can 7">
              <a:extLst>
                <a:ext uri="{FF2B5EF4-FFF2-40B4-BE49-F238E27FC236}">
                  <a16:creationId xmlns:a16="http://schemas.microsoft.com/office/drawing/2014/main" id="{828EE0B2-94BA-4EB8-9137-21799C1F122F}"/>
                </a:ext>
              </a:extLst>
            </p:cNvPr>
            <p:cNvSpPr>
              <a:spLocks noChangeArrowheads="1"/>
            </p:cNvSpPr>
            <p:nvPr/>
          </p:nvSpPr>
          <p:spPr bwMode="auto">
            <a:xfrm>
              <a:off x="381000" y="4823812"/>
              <a:ext cx="603149" cy="706176"/>
            </a:xfrm>
            <a:prstGeom prst="can">
              <a:avLst>
                <a:gd name="adj" fmla="val 24999"/>
              </a:avLst>
            </a:prstGeom>
            <a:gradFill rotWithShape="1">
              <a:gsLst>
                <a:gs pos="0">
                  <a:srgbClr val="94FF94"/>
                </a:gs>
                <a:gs pos="100000">
                  <a:srgbClr val="00C800"/>
                </a:gs>
              </a:gsLst>
              <a:lin ang="5400000"/>
            </a:gradFill>
            <a:ln w="9525">
              <a:solidFill>
                <a:srgbClr val="00AE00"/>
              </a:solidFill>
              <a:round/>
              <a:headEnd/>
              <a:tailEnd/>
            </a:ln>
            <a:effectLst>
              <a:outerShdw blurRad="40000" dist="23000" dir="5400000" rotWithShape="0">
                <a:srgbClr val="808080">
                  <a:alpha val="34999"/>
                </a:srgbClr>
              </a:outerShdw>
            </a:effectLst>
          </p:spPr>
          <p:txBody>
            <a:bodyPr anchor="ctr"/>
            <a:lstStyle/>
            <a:p>
              <a:pPr algn="ctr">
                <a:defRPr/>
              </a:pPr>
              <a:endParaRPr lang="en-US" sz="2000" dirty="0">
                <a:solidFill>
                  <a:schemeClr val="lt1"/>
                </a:solidFill>
                <a:latin typeface="Helvetica"/>
                <a:cs typeface="Helvetica"/>
              </a:endParaRPr>
            </a:p>
          </p:txBody>
        </p:sp>
        <p:sp>
          <p:nvSpPr>
            <p:cNvPr id="9" name="Rectangle 8">
              <a:extLst>
                <a:ext uri="{FF2B5EF4-FFF2-40B4-BE49-F238E27FC236}">
                  <a16:creationId xmlns:a16="http://schemas.microsoft.com/office/drawing/2014/main" id="{55EE892C-562F-4539-A2BE-C0E11AEEB642}"/>
                </a:ext>
              </a:extLst>
            </p:cNvPr>
            <p:cNvSpPr/>
            <p:nvPr/>
          </p:nvSpPr>
          <p:spPr>
            <a:xfrm>
              <a:off x="1803222" y="4426799"/>
              <a:ext cx="438209" cy="1498851"/>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sz="2000" dirty="0">
                  <a:latin typeface="Helvetica"/>
                  <a:cs typeface="Helvetica"/>
                </a:rPr>
                <a:t>Stage 2</a:t>
              </a:r>
            </a:p>
          </p:txBody>
        </p:sp>
        <p:sp>
          <p:nvSpPr>
            <p:cNvPr id="10" name="Rectangle 9">
              <a:extLst>
                <a:ext uri="{FF2B5EF4-FFF2-40B4-BE49-F238E27FC236}">
                  <a16:creationId xmlns:a16="http://schemas.microsoft.com/office/drawing/2014/main" id="{486129BB-BF17-4571-BB29-0AE80C0DAF8D}"/>
                </a:ext>
              </a:extLst>
            </p:cNvPr>
            <p:cNvSpPr/>
            <p:nvPr/>
          </p:nvSpPr>
          <p:spPr>
            <a:xfrm>
              <a:off x="2400249" y="4426799"/>
              <a:ext cx="438209" cy="1498851"/>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sz="2000" dirty="0">
                  <a:latin typeface="Helvetica"/>
                  <a:cs typeface="Helvetica"/>
                </a:rPr>
                <a:t>Stage 3</a:t>
              </a:r>
            </a:p>
          </p:txBody>
        </p:sp>
        <p:cxnSp>
          <p:nvCxnSpPr>
            <p:cNvPr id="45087" name="Straight Arrow Connector 454">
              <a:extLst>
                <a:ext uri="{FF2B5EF4-FFF2-40B4-BE49-F238E27FC236}">
                  <a16:creationId xmlns:a16="http://schemas.microsoft.com/office/drawing/2014/main" id="{23B306C0-33E9-48CB-BD6D-001DFB2BDECD}"/>
                </a:ext>
              </a:extLst>
            </p:cNvPr>
            <p:cNvCxnSpPr>
              <a:cxnSpLocks noChangeShapeType="1"/>
            </p:cNvCxnSpPr>
            <p:nvPr/>
          </p:nvCxnSpPr>
          <p:spPr bwMode="auto">
            <a:xfrm>
              <a:off x="984522" y="5176224"/>
              <a:ext cx="208340" cy="1"/>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5088" name="Straight Arrow Connector 454">
              <a:extLst>
                <a:ext uri="{FF2B5EF4-FFF2-40B4-BE49-F238E27FC236}">
                  <a16:creationId xmlns:a16="http://schemas.microsoft.com/office/drawing/2014/main" id="{0F0C04C9-3E8C-4A1D-BFC2-AA93685E8839}"/>
                </a:ext>
              </a:extLst>
            </p:cNvPr>
            <p:cNvCxnSpPr>
              <a:cxnSpLocks noChangeShapeType="1"/>
              <a:stCxn id="9" idx="3"/>
              <a:endCxn id="10" idx="1"/>
            </p:cNvCxnSpPr>
            <p:nvPr/>
          </p:nvCxnSpPr>
          <p:spPr bwMode="auto">
            <a:xfrm>
              <a:off x="2241431" y="5176225"/>
              <a:ext cx="158818" cy="0"/>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5089" name="Straight Arrow Connector 454">
              <a:extLst>
                <a:ext uri="{FF2B5EF4-FFF2-40B4-BE49-F238E27FC236}">
                  <a16:creationId xmlns:a16="http://schemas.microsoft.com/office/drawing/2014/main" id="{B3B95CA6-4D89-4462-8287-5B32F66B7F0B}"/>
                </a:ext>
              </a:extLst>
            </p:cNvPr>
            <p:cNvCxnSpPr>
              <a:cxnSpLocks noChangeShapeType="1"/>
              <a:stCxn id="4" idx="3"/>
              <a:endCxn id="9" idx="1"/>
            </p:cNvCxnSpPr>
            <p:nvPr/>
          </p:nvCxnSpPr>
          <p:spPr bwMode="auto">
            <a:xfrm>
              <a:off x="1631071" y="5176225"/>
              <a:ext cx="172151" cy="0"/>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45090" name="TextBox 89">
              <a:extLst>
                <a:ext uri="{FF2B5EF4-FFF2-40B4-BE49-F238E27FC236}">
                  <a16:creationId xmlns:a16="http://schemas.microsoft.com/office/drawing/2014/main" id="{99AD504E-0194-411F-9198-6920D0FD1495}"/>
                </a:ext>
              </a:extLst>
            </p:cNvPr>
            <p:cNvSpPr txBox="1">
              <a:spLocks noChangeArrowheads="1"/>
            </p:cNvSpPr>
            <p:nvPr/>
          </p:nvSpPr>
          <p:spPr bwMode="auto">
            <a:xfrm>
              <a:off x="869501" y="6078892"/>
              <a:ext cx="1926030" cy="47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300">
                  <a:latin typeface="Helvetica" panose="020B0604020202020204" pitchFamily="34" charset="0"/>
                </a:rPr>
                <a:t>Iterative job</a:t>
              </a:r>
            </a:p>
          </p:txBody>
        </p:sp>
      </p:grpSp>
      <p:grpSp>
        <p:nvGrpSpPr>
          <p:cNvPr id="11" name="Group 10">
            <a:extLst>
              <a:ext uri="{FF2B5EF4-FFF2-40B4-BE49-F238E27FC236}">
                <a16:creationId xmlns:a16="http://schemas.microsoft.com/office/drawing/2014/main" id="{A7B39AF4-3E9E-4D98-9399-78B1903CD554}"/>
              </a:ext>
            </a:extLst>
          </p:cNvPr>
          <p:cNvGrpSpPr>
            <a:grpSpLocks/>
          </p:cNvGrpSpPr>
          <p:nvPr/>
        </p:nvGrpSpPr>
        <p:grpSpPr bwMode="auto">
          <a:xfrm>
            <a:off x="4838701" y="4040189"/>
            <a:ext cx="2708275" cy="2009775"/>
            <a:chOff x="3315082" y="4417552"/>
            <a:chExt cx="2707587" cy="2010082"/>
          </a:xfrm>
        </p:grpSpPr>
        <p:sp>
          <p:nvSpPr>
            <p:cNvPr id="12" name="Can 11">
              <a:extLst>
                <a:ext uri="{FF2B5EF4-FFF2-40B4-BE49-F238E27FC236}">
                  <a16:creationId xmlns:a16="http://schemas.microsoft.com/office/drawing/2014/main" id="{404B5D33-F6C4-485F-B6CF-F47659A054F0}"/>
                </a:ext>
              </a:extLst>
            </p:cNvPr>
            <p:cNvSpPr>
              <a:spLocks noChangeArrowheads="1"/>
            </p:cNvSpPr>
            <p:nvPr/>
          </p:nvSpPr>
          <p:spPr bwMode="auto">
            <a:xfrm>
              <a:off x="3524579" y="4800197"/>
              <a:ext cx="577703" cy="663676"/>
            </a:xfrm>
            <a:prstGeom prst="can">
              <a:avLst>
                <a:gd name="adj" fmla="val 24997"/>
              </a:avLst>
            </a:prstGeom>
            <a:gradFill rotWithShape="1">
              <a:gsLst>
                <a:gs pos="0">
                  <a:srgbClr val="94FF94"/>
                </a:gs>
                <a:gs pos="100000">
                  <a:srgbClr val="00C800"/>
                </a:gs>
              </a:gsLst>
              <a:lin ang="5400000"/>
            </a:gradFill>
            <a:ln w="9525">
              <a:solidFill>
                <a:srgbClr val="00AE00"/>
              </a:solidFill>
              <a:round/>
              <a:headEnd/>
              <a:tailEnd/>
            </a:ln>
            <a:effectLst>
              <a:outerShdw blurRad="40000" dist="23000" dir="5400000" rotWithShape="0">
                <a:srgbClr val="808080">
                  <a:alpha val="34999"/>
                </a:srgbClr>
              </a:outerShdw>
            </a:effectLst>
          </p:spPr>
          <p:txBody>
            <a:bodyPr anchor="ctr"/>
            <a:lstStyle/>
            <a:p>
              <a:pPr algn="ctr">
                <a:defRPr/>
              </a:pPr>
              <a:endParaRPr lang="en-US" sz="2000" dirty="0">
                <a:solidFill>
                  <a:schemeClr val="lt1"/>
                </a:solidFill>
                <a:latin typeface="Helvetica"/>
                <a:cs typeface="Helvetica"/>
              </a:endParaRPr>
            </a:p>
          </p:txBody>
        </p:sp>
        <p:sp>
          <p:nvSpPr>
            <p:cNvPr id="13" name="Rectangle 12">
              <a:extLst>
                <a:ext uri="{FF2B5EF4-FFF2-40B4-BE49-F238E27FC236}">
                  <a16:creationId xmlns:a16="http://schemas.microsoft.com/office/drawing/2014/main" id="{2D159076-6AED-456A-98BE-0C5679ADE372}"/>
                </a:ext>
              </a:extLst>
            </p:cNvPr>
            <p:cNvSpPr>
              <a:spLocks noChangeArrowheads="1"/>
            </p:cNvSpPr>
            <p:nvPr/>
          </p:nvSpPr>
          <p:spPr bwMode="auto">
            <a:xfrm>
              <a:off x="4410179" y="4417552"/>
              <a:ext cx="1137949" cy="360417"/>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anchor="ctr"/>
            <a:lstStyle/>
            <a:p>
              <a:pPr algn="ctr">
                <a:defRPr/>
              </a:pPr>
              <a:r>
                <a:rPr lang="en-US" sz="1950" dirty="0">
                  <a:solidFill>
                    <a:schemeClr val="lt1"/>
                  </a:solidFill>
                  <a:latin typeface="Helvetica"/>
                  <a:cs typeface="Helvetica"/>
                </a:rPr>
                <a:t>Query 1</a:t>
              </a:r>
            </a:p>
          </p:txBody>
        </p:sp>
        <p:sp>
          <p:nvSpPr>
            <p:cNvPr id="15" name="Rectangle 14">
              <a:extLst>
                <a:ext uri="{FF2B5EF4-FFF2-40B4-BE49-F238E27FC236}">
                  <a16:creationId xmlns:a16="http://schemas.microsoft.com/office/drawing/2014/main" id="{3D135006-726C-4849-91E8-B7E08D6E3F0D}"/>
                </a:ext>
              </a:extLst>
            </p:cNvPr>
            <p:cNvSpPr>
              <a:spLocks noChangeArrowheads="1"/>
            </p:cNvSpPr>
            <p:nvPr/>
          </p:nvSpPr>
          <p:spPr bwMode="auto">
            <a:xfrm>
              <a:off x="4410179" y="4952621"/>
              <a:ext cx="1137949" cy="360418"/>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anchor="ctr"/>
            <a:lstStyle/>
            <a:p>
              <a:pPr algn="ctr">
                <a:defRPr/>
              </a:pPr>
              <a:r>
                <a:rPr lang="en-US" sz="1950" dirty="0">
                  <a:solidFill>
                    <a:schemeClr val="lt1"/>
                  </a:solidFill>
                  <a:latin typeface="Helvetica"/>
                  <a:cs typeface="Helvetica"/>
                </a:rPr>
                <a:t>Query 2</a:t>
              </a:r>
            </a:p>
          </p:txBody>
        </p:sp>
        <p:sp>
          <p:nvSpPr>
            <p:cNvPr id="16" name="Rectangle 15">
              <a:extLst>
                <a:ext uri="{FF2B5EF4-FFF2-40B4-BE49-F238E27FC236}">
                  <a16:creationId xmlns:a16="http://schemas.microsoft.com/office/drawing/2014/main" id="{685A0F41-B6C4-488E-8C51-3DE9489BF97C}"/>
                </a:ext>
              </a:extLst>
            </p:cNvPr>
            <p:cNvSpPr>
              <a:spLocks noChangeArrowheads="1"/>
            </p:cNvSpPr>
            <p:nvPr/>
          </p:nvSpPr>
          <p:spPr bwMode="auto">
            <a:xfrm>
              <a:off x="4410179" y="5481339"/>
              <a:ext cx="1137949" cy="360417"/>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anchor="ctr"/>
            <a:lstStyle/>
            <a:p>
              <a:pPr algn="ctr">
                <a:defRPr/>
              </a:pPr>
              <a:r>
                <a:rPr lang="en-US" sz="1950" dirty="0">
                  <a:solidFill>
                    <a:schemeClr val="lt1"/>
                  </a:solidFill>
                  <a:latin typeface="Helvetica"/>
                  <a:cs typeface="Helvetica"/>
                </a:rPr>
                <a:t>Query 3</a:t>
              </a:r>
            </a:p>
          </p:txBody>
        </p:sp>
        <p:cxnSp>
          <p:nvCxnSpPr>
            <p:cNvPr id="45079" name="Straight Arrow Connector 454">
              <a:extLst>
                <a:ext uri="{FF2B5EF4-FFF2-40B4-BE49-F238E27FC236}">
                  <a16:creationId xmlns:a16="http://schemas.microsoft.com/office/drawing/2014/main" id="{BF82BE68-9494-461F-A3C9-17191B6F4132}"/>
                </a:ext>
              </a:extLst>
            </p:cNvPr>
            <p:cNvCxnSpPr>
              <a:cxnSpLocks noChangeShapeType="1"/>
              <a:endCxn id="13" idx="1"/>
            </p:cNvCxnSpPr>
            <p:nvPr/>
          </p:nvCxnSpPr>
          <p:spPr bwMode="auto">
            <a:xfrm flipV="1">
              <a:off x="4101377" y="4597992"/>
              <a:ext cx="309381" cy="413296"/>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5080" name="Straight Arrow Connector 454">
              <a:extLst>
                <a:ext uri="{FF2B5EF4-FFF2-40B4-BE49-F238E27FC236}">
                  <a16:creationId xmlns:a16="http://schemas.microsoft.com/office/drawing/2014/main" id="{5D55798E-017C-4ADF-A482-F88EB63EE07A}"/>
                </a:ext>
              </a:extLst>
            </p:cNvPr>
            <p:cNvCxnSpPr>
              <a:cxnSpLocks noChangeShapeType="1"/>
              <a:stCxn id="12" idx="4"/>
              <a:endCxn id="15" idx="1"/>
            </p:cNvCxnSpPr>
            <p:nvPr/>
          </p:nvCxnSpPr>
          <p:spPr bwMode="auto">
            <a:xfrm>
              <a:off x="4101377" y="5132334"/>
              <a:ext cx="309382" cy="961"/>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5081" name="Straight Arrow Connector 454">
              <a:extLst>
                <a:ext uri="{FF2B5EF4-FFF2-40B4-BE49-F238E27FC236}">
                  <a16:creationId xmlns:a16="http://schemas.microsoft.com/office/drawing/2014/main" id="{6EEF9DCB-303E-4442-8C82-7527BBDACD52}"/>
                </a:ext>
              </a:extLst>
            </p:cNvPr>
            <p:cNvCxnSpPr>
              <a:cxnSpLocks noChangeShapeType="1"/>
              <a:endCxn id="16" idx="1"/>
            </p:cNvCxnSpPr>
            <p:nvPr/>
          </p:nvCxnSpPr>
          <p:spPr bwMode="auto">
            <a:xfrm>
              <a:off x="4101377" y="5278062"/>
              <a:ext cx="309381" cy="383566"/>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45082" name="TextBox 90">
              <a:extLst>
                <a:ext uri="{FF2B5EF4-FFF2-40B4-BE49-F238E27FC236}">
                  <a16:creationId xmlns:a16="http://schemas.microsoft.com/office/drawing/2014/main" id="{6FEFA354-6131-4F67-A221-08F55380D585}"/>
                </a:ext>
              </a:extLst>
            </p:cNvPr>
            <p:cNvSpPr txBox="1">
              <a:spLocks noChangeArrowheads="1"/>
            </p:cNvSpPr>
            <p:nvPr/>
          </p:nvSpPr>
          <p:spPr bwMode="auto">
            <a:xfrm>
              <a:off x="3315082" y="5981332"/>
              <a:ext cx="2707587" cy="446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300">
                  <a:latin typeface="Helvetica" panose="020B0604020202020204" pitchFamily="34" charset="0"/>
                </a:rPr>
                <a:t>Interactive mining</a:t>
              </a:r>
            </a:p>
          </p:txBody>
        </p:sp>
      </p:grpSp>
      <p:grpSp>
        <p:nvGrpSpPr>
          <p:cNvPr id="98" name="Group 97">
            <a:extLst>
              <a:ext uri="{FF2B5EF4-FFF2-40B4-BE49-F238E27FC236}">
                <a16:creationId xmlns:a16="http://schemas.microsoft.com/office/drawing/2014/main" id="{982D2876-29B4-45ED-B304-B0C798D0E670}"/>
              </a:ext>
            </a:extLst>
          </p:cNvPr>
          <p:cNvGrpSpPr>
            <a:grpSpLocks/>
          </p:cNvGrpSpPr>
          <p:nvPr/>
        </p:nvGrpSpPr>
        <p:grpSpPr bwMode="auto">
          <a:xfrm>
            <a:off x="7913689" y="3886201"/>
            <a:ext cx="2840037" cy="2163763"/>
            <a:chOff x="6316405" y="4251831"/>
            <a:chExt cx="2972361" cy="2301943"/>
          </a:xfrm>
        </p:grpSpPr>
        <p:sp>
          <p:nvSpPr>
            <p:cNvPr id="40" name="Can 39">
              <a:extLst>
                <a:ext uri="{FF2B5EF4-FFF2-40B4-BE49-F238E27FC236}">
                  <a16:creationId xmlns:a16="http://schemas.microsoft.com/office/drawing/2014/main" id="{AAAB5819-4AB5-4A18-9FBE-6F24DD60DEF2}"/>
                </a:ext>
              </a:extLst>
            </p:cNvPr>
            <p:cNvSpPr>
              <a:spLocks noChangeArrowheads="1"/>
            </p:cNvSpPr>
            <p:nvPr/>
          </p:nvSpPr>
          <p:spPr bwMode="auto">
            <a:xfrm>
              <a:off x="6457629" y="5016894"/>
              <a:ext cx="515054" cy="604619"/>
            </a:xfrm>
            <a:prstGeom prst="can">
              <a:avLst>
                <a:gd name="adj" fmla="val 25000"/>
              </a:avLst>
            </a:prstGeom>
            <a:gradFill rotWithShape="1">
              <a:gsLst>
                <a:gs pos="0">
                  <a:srgbClr val="94FF94"/>
                </a:gs>
                <a:gs pos="100000">
                  <a:srgbClr val="00C800"/>
                </a:gs>
              </a:gsLst>
              <a:lin ang="5400000"/>
            </a:gradFill>
            <a:ln w="9525">
              <a:solidFill>
                <a:srgbClr val="00AE00"/>
              </a:solidFill>
              <a:round/>
              <a:headEnd/>
              <a:tailEnd/>
            </a:ln>
            <a:effectLst>
              <a:outerShdw blurRad="40000" dist="23000" dir="5400000" rotWithShape="0">
                <a:srgbClr val="808080">
                  <a:alpha val="34999"/>
                </a:srgbClr>
              </a:outerShdw>
            </a:effectLst>
          </p:spPr>
          <p:txBody>
            <a:bodyPr anchor="ctr"/>
            <a:lstStyle/>
            <a:p>
              <a:pPr algn="ctr">
                <a:defRPr/>
              </a:pPr>
              <a:endParaRPr lang="en-US" sz="2000" dirty="0">
                <a:solidFill>
                  <a:schemeClr val="lt1"/>
                </a:solidFill>
                <a:latin typeface="Helvetica"/>
                <a:cs typeface="Helvetica"/>
              </a:endParaRPr>
            </a:p>
          </p:txBody>
        </p:sp>
        <p:sp>
          <p:nvSpPr>
            <p:cNvPr id="48" name="Rectangle 47">
              <a:extLst>
                <a:ext uri="{FF2B5EF4-FFF2-40B4-BE49-F238E27FC236}">
                  <a16:creationId xmlns:a16="http://schemas.microsoft.com/office/drawing/2014/main" id="{79D38A53-4F45-4741-92EC-762EF4708E54}"/>
                </a:ext>
              </a:extLst>
            </p:cNvPr>
            <p:cNvSpPr/>
            <p:nvPr/>
          </p:nvSpPr>
          <p:spPr>
            <a:xfrm>
              <a:off x="7138413" y="4821124"/>
              <a:ext cx="438209" cy="1003176"/>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sz="2000" dirty="0">
                  <a:latin typeface="Helvetica"/>
                  <a:cs typeface="Helvetica"/>
                </a:rPr>
                <a:t>Job 1</a:t>
              </a:r>
            </a:p>
          </p:txBody>
        </p:sp>
        <p:sp>
          <p:nvSpPr>
            <p:cNvPr id="49" name="Can 48">
              <a:extLst>
                <a:ext uri="{FF2B5EF4-FFF2-40B4-BE49-F238E27FC236}">
                  <a16:creationId xmlns:a16="http://schemas.microsoft.com/office/drawing/2014/main" id="{F3491994-36E5-496D-B2F7-B0AC244B6AC8}"/>
                </a:ext>
              </a:extLst>
            </p:cNvPr>
            <p:cNvSpPr>
              <a:spLocks noChangeArrowheads="1"/>
            </p:cNvSpPr>
            <p:nvPr/>
          </p:nvSpPr>
          <p:spPr bwMode="auto">
            <a:xfrm>
              <a:off x="7168736" y="4251831"/>
              <a:ext cx="378814" cy="359732"/>
            </a:xfrm>
            <a:prstGeom prst="can">
              <a:avLst>
                <a:gd name="adj" fmla="val 25000"/>
              </a:avLst>
            </a:prstGeom>
            <a:gradFill rotWithShape="1">
              <a:gsLst>
                <a:gs pos="0">
                  <a:srgbClr val="94FF94"/>
                </a:gs>
                <a:gs pos="100000">
                  <a:srgbClr val="00C800"/>
                </a:gs>
              </a:gsLst>
              <a:lin ang="5400000"/>
            </a:gradFill>
            <a:ln w="9525">
              <a:solidFill>
                <a:srgbClr val="00AE00"/>
              </a:solidFill>
              <a:round/>
              <a:headEnd/>
              <a:tailEnd/>
            </a:ln>
            <a:effectLst>
              <a:outerShdw blurRad="40000" dist="23000" dir="5400000" rotWithShape="0">
                <a:srgbClr val="808080">
                  <a:alpha val="34999"/>
                </a:srgbClr>
              </a:outerShdw>
            </a:effectLst>
          </p:spPr>
          <p:txBody>
            <a:bodyPr anchor="ctr"/>
            <a:lstStyle/>
            <a:p>
              <a:pPr algn="ctr">
                <a:defRPr/>
              </a:pPr>
              <a:endParaRPr lang="en-US" sz="2000" dirty="0">
                <a:solidFill>
                  <a:schemeClr val="lt1"/>
                </a:solidFill>
                <a:latin typeface="Helvetica"/>
                <a:cs typeface="Helvetica"/>
              </a:endParaRPr>
            </a:p>
          </p:txBody>
        </p:sp>
        <p:cxnSp>
          <p:nvCxnSpPr>
            <p:cNvPr id="45066" name="Straight Arrow Connector 454">
              <a:extLst>
                <a:ext uri="{FF2B5EF4-FFF2-40B4-BE49-F238E27FC236}">
                  <a16:creationId xmlns:a16="http://schemas.microsoft.com/office/drawing/2014/main" id="{09565AD8-FD70-4931-9A03-CCA3799065C4}"/>
                </a:ext>
              </a:extLst>
            </p:cNvPr>
            <p:cNvCxnSpPr>
              <a:cxnSpLocks noChangeShapeType="1"/>
              <a:stCxn id="49" idx="3"/>
              <a:endCxn id="48" idx="0"/>
            </p:cNvCxnSpPr>
            <p:nvPr/>
          </p:nvCxnSpPr>
          <p:spPr bwMode="auto">
            <a:xfrm>
              <a:off x="7357518" y="4611419"/>
              <a:ext cx="0" cy="209705"/>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51" name="Rectangle 50">
              <a:extLst>
                <a:ext uri="{FF2B5EF4-FFF2-40B4-BE49-F238E27FC236}">
                  <a16:creationId xmlns:a16="http://schemas.microsoft.com/office/drawing/2014/main" id="{FCBA6599-F894-4DA2-B0E5-C87661538977}"/>
                </a:ext>
              </a:extLst>
            </p:cNvPr>
            <p:cNvSpPr/>
            <p:nvPr/>
          </p:nvSpPr>
          <p:spPr>
            <a:xfrm>
              <a:off x="7753749" y="4821124"/>
              <a:ext cx="438209" cy="1003176"/>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sz="2000" dirty="0">
                  <a:latin typeface="Helvetica"/>
                  <a:cs typeface="Helvetica"/>
                </a:rPr>
                <a:t>Job 2</a:t>
              </a:r>
            </a:p>
          </p:txBody>
        </p:sp>
        <p:sp>
          <p:nvSpPr>
            <p:cNvPr id="52" name="Can 51">
              <a:extLst>
                <a:ext uri="{FF2B5EF4-FFF2-40B4-BE49-F238E27FC236}">
                  <a16:creationId xmlns:a16="http://schemas.microsoft.com/office/drawing/2014/main" id="{6375B4C8-D623-4D5E-951B-C4A8A7317848}"/>
                </a:ext>
              </a:extLst>
            </p:cNvPr>
            <p:cNvSpPr>
              <a:spLocks noChangeArrowheads="1"/>
            </p:cNvSpPr>
            <p:nvPr/>
          </p:nvSpPr>
          <p:spPr bwMode="auto">
            <a:xfrm>
              <a:off x="7783478" y="4251831"/>
              <a:ext cx="378814" cy="359732"/>
            </a:xfrm>
            <a:prstGeom prst="can">
              <a:avLst>
                <a:gd name="adj" fmla="val 25000"/>
              </a:avLst>
            </a:prstGeom>
            <a:gradFill rotWithShape="1">
              <a:gsLst>
                <a:gs pos="0">
                  <a:srgbClr val="94FF94"/>
                </a:gs>
                <a:gs pos="100000">
                  <a:srgbClr val="00C800"/>
                </a:gs>
              </a:gsLst>
              <a:lin ang="5400000"/>
            </a:gradFill>
            <a:ln w="9525">
              <a:solidFill>
                <a:srgbClr val="00AE00"/>
              </a:solidFill>
              <a:round/>
              <a:headEnd/>
              <a:tailEnd/>
            </a:ln>
            <a:effectLst>
              <a:outerShdw blurRad="40000" dist="23000" dir="5400000" rotWithShape="0">
                <a:srgbClr val="808080">
                  <a:alpha val="34999"/>
                </a:srgbClr>
              </a:outerShdw>
            </a:effectLst>
          </p:spPr>
          <p:txBody>
            <a:bodyPr anchor="ctr"/>
            <a:lstStyle/>
            <a:p>
              <a:pPr algn="ctr">
                <a:defRPr/>
              </a:pPr>
              <a:endParaRPr lang="en-US" sz="2000" dirty="0">
                <a:solidFill>
                  <a:schemeClr val="lt1"/>
                </a:solidFill>
                <a:latin typeface="Helvetica"/>
                <a:cs typeface="Helvetica"/>
              </a:endParaRPr>
            </a:p>
          </p:txBody>
        </p:sp>
        <p:cxnSp>
          <p:nvCxnSpPr>
            <p:cNvPr id="45069" name="Straight Arrow Connector 454">
              <a:extLst>
                <a:ext uri="{FF2B5EF4-FFF2-40B4-BE49-F238E27FC236}">
                  <a16:creationId xmlns:a16="http://schemas.microsoft.com/office/drawing/2014/main" id="{82E53279-D9A0-49C7-A11E-8112C9D9E4F8}"/>
                </a:ext>
              </a:extLst>
            </p:cNvPr>
            <p:cNvCxnSpPr>
              <a:cxnSpLocks noChangeShapeType="1"/>
              <a:stCxn id="52" idx="3"/>
              <a:endCxn id="51" idx="0"/>
            </p:cNvCxnSpPr>
            <p:nvPr/>
          </p:nvCxnSpPr>
          <p:spPr bwMode="auto">
            <a:xfrm>
              <a:off x="7972854" y="4611419"/>
              <a:ext cx="0" cy="209705"/>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5070" name="Straight Arrow Connector 454">
              <a:extLst>
                <a:ext uri="{FF2B5EF4-FFF2-40B4-BE49-F238E27FC236}">
                  <a16:creationId xmlns:a16="http://schemas.microsoft.com/office/drawing/2014/main" id="{10316D56-BFBD-4250-A149-F7A9D9670E29}"/>
                </a:ext>
              </a:extLst>
            </p:cNvPr>
            <p:cNvCxnSpPr>
              <a:cxnSpLocks noChangeShapeType="1"/>
              <a:endCxn id="48" idx="1"/>
            </p:cNvCxnSpPr>
            <p:nvPr/>
          </p:nvCxnSpPr>
          <p:spPr bwMode="auto">
            <a:xfrm>
              <a:off x="6972758" y="5322712"/>
              <a:ext cx="165655" cy="0"/>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5071" name="Straight Arrow Connector 454">
              <a:extLst>
                <a:ext uri="{FF2B5EF4-FFF2-40B4-BE49-F238E27FC236}">
                  <a16:creationId xmlns:a16="http://schemas.microsoft.com/office/drawing/2014/main" id="{860C5A26-C387-4D50-BA56-BEE687B86986}"/>
                </a:ext>
              </a:extLst>
            </p:cNvPr>
            <p:cNvCxnSpPr>
              <a:cxnSpLocks noChangeShapeType="1"/>
              <a:stCxn id="48" idx="3"/>
              <a:endCxn id="51" idx="1"/>
            </p:cNvCxnSpPr>
            <p:nvPr/>
          </p:nvCxnSpPr>
          <p:spPr bwMode="auto">
            <a:xfrm>
              <a:off x="7576622" y="5322712"/>
              <a:ext cx="177127" cy="0"/>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5072" name="Straight Arrow Connector 454">
              <a:extLst>
                <a:ext uri="{FF2B5EF4-FFF2-40B4-BE49-F238E27FC236}">
                  <a16:creationId xmlns:a16="http://schemas.microsoft.com/office/drawing/2014/main" id="{7D60CC65-7424-49EB-9548-32E200B243CD}"/>
                </a:ext>
              </a:extLst>
            </p:cNvPr>
            <p:cNvCxnSpPr>
              <a:cxnSpLocks noChangeShapeType="1"/>
            </p:cNvCxnSpPr>
            <p:nvPr/>
          </p:nvCxnSpPr>
          <p:spPr bwMode="auto">
            <a:xfrm>
              <a:off x="8194223" y="5331206"/>
              <a:ext cx="202273" cy="0"/>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45073" name="TextBox 79">
              <a:extLst>
                <a:ext uri="{FF2B5EF4-FFF2-40B4-BE49-F238E27FC236}">
                  <a16:creationId xmlns:a16="http://schemas.microsoft.com/office/drawing/2014/main" id="{12ED912B-4901-422F-8363-E15D50623C0B}"/>
                </a:ext>
              </a:extLst>
            </p:cNvPr>
            <p:cNvSpPr txBox="1">
              <a:spLocks noChangeArrowheads="1"/>
            </p:cNvSpPr>
            <p:nvPr/>
          </p:nvSpPr>
          <p:spPr bwMode="auto">
            <a:xfrm>
              <a:off x="8358777" y="5047492"/>
              <a:ext cx="461666" cy="42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Helvetica" panose="020B0604020202020204" pitchFamily="34" charset="0"/>
                </a:rPr>
                <a:t>…</a:t>
              </a:r>
            </a:p>
          </p:txBody>
        </p:sp>
        <p:sp>
          <p:nvSpPr>
            <p:cNvPr id="45074" name="TextBox 91">
              <a:extLst>
                <a:ext uri="{FF2B5EF4-FFF2-40B4-BE49-F238E27FC236}">
                  <a16:creationId xmlns:a16="http://schemas.microsoft.com/office/drawing/2014/main" id="{01519B8F-F8F8-4F4D-806C-BDEAA6DB9257}"/>
                </a:ext>
              </a:extLst>
            </p:cNvPr>
            <p:cNvSpPr txBox="1">
              <a:spLocks noChangeArrowheads="1"/>
            </p:cNvSpPr>
            <p:nvPr/>
          </p:nvSpPr>
          <p:spPr bwMode="auto">
            <a:xfrm>
              <a:off x="6316405" y="6079040"/>
              <a:ext cx="2972361" cy="474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300">
                  <a:latin typeface="Helvetica" panose="020B0604020202020204" pitchFamily="34" charset="0"/>
                </a:rPr>
                <a:t>Stream processing</a:t>
              </a:r>
            </a:p>
          </p:txBody>
        </p:sp>
      </p:grpSp>
      <p:pic>
        <p:nvPicPr>
          <p:cNvPr id="45062" name="Picture 34">
            <a:extLst>
              <a:ext uri="{FF2B5EF4-FFF2-40B4-BE49-F238E27FC236}">
                <a16:creationId xmlns:a16="http://schemas.microsoft.com/office/drawing/2014/main" id="{DBF251C6-7AB6-4862-99DC-5374914D03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16524"/>
            <a:ext cx="5181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E2DD551E-059D-4C1A-80B7-901F934FFF26}"/>
              </a:ext>
            </a:extLst>
          </p:cNvPr>
          <p:cNvSpPr>
            <a:spLocks noGrp="1"/>
          </p:cNvSpPr>
          <p:nvPr>
            <p:ph type="title"/>
          </p:nvPr>
        </p:nvSpPr>
        <p:spPr/>
        <p:txBody>
          <a:bodyPr/>
          <a:lstStyle/>
          <a:p>
            <a:r>
              <a:rPr lang="en-US" altLang="en-US">
                <a:latin typeface="Helvetica" panose="020B0604020202020204" pitchFamily="34" charset="0"/>
              </a:rPr>
              <a:t>Spark Motivation</a:t>
            </a:r>
          </a:p>
        </p:txBody>
      </p:sp>
      <p:sp>
        <p:nvSpPr>
          <p:cNvPr id="47106" name="Content Placeholder 2">
            <a:extLst>
              <a:ext uri="{FF2B5EF4-FFF2-40B4-BE49-F238E27FC236}">
                <a16:creationId xmlns:a16="http://schemas.microsoft.com/office/drawing/2014/main" id="{9FB652B1-D405-4E67-8D93-B1EC2A9ECE6C}"/>
              </a:ext>
            </a:extLst>
          </p:cNvPr>
          <p:cNvSpPr>
            <a:spLocks noGrp="1"/>
          </p:cNvSpPr>
          <p:nvPr>
            <p:ph idx="1"/>
          </p:nvPr>
        </p:nvSpPr>
        <p:spPr/>
        <p:txBody>
          <a:bodyPr/>
          <a:lstStyle/>
          <a:p>
            <a:pPr marL="0" indent="0">
              <a:buNone/>
            </a:pPr>
            <a:r>
              <a:rPr lang="en-US" altLang="en-US">
                <a:latin typeface="Helvetica" panose="020B0604020202020204" pitchFamily="34" charset="0"/>
              </a:rPr>
              <a:t>Complex jobs, interactive queries and online processing all need one thing that MR lacks:</a:t>
            </a:r>
          </a:p>
          <a:p>
            <a:pPr marL="0" indent="0" algn="ctr">
              <a:buNone/>
            </a:pPr>
            <a:r>
              <a:rPr lang="en-US" altLang="en-US">
                <a:latin typeface="Helvetica" panose="020B0604020202020204" pitchFamily="34" charset="0"/>
              </a:rPr>
              <a:t>Efficient primitives for </a:t>
            </a:r>
            <a:r>
              <a:rPr lang="en-US" altLang="en-US" b="1">
                <a:latin typeface="Helvetica" panose="020B0604020202020204" pitchFamily="34" charset="0"/>
              </a:rPr>
              <a:t>data sharing</a:t>
            </a:r>
            <a:endParaRPr lang="en-US" altLang="en-US">
              <a:latin typeface="Helvetica" panose="020B0604020202020204" pitchFamily="34" charset="0"/>
            </a:endParaRPr>
          </a:p>
        </p:txBody>
      </p:sp>
      <p:grpSp>
        <p:nvGrpSpPr>
          <p:cNvPr id="47107" name="Group 92">
            <a:extLst>
              <a:ext uri="{FF2B5EF4-FFF2-40B4-BE49-F238E27FC236}">
                <a16:creationId xmlns:a16="http://schemas.microsoft.com/office/drawing/2014/main" id="{B79A84B9-0D21-4BBF-949C-56A752CDD824}"/>
              </a:ext>
            </a:extLst>
          </p:cNvPr>
          <p:cNvGrpSpPr>
            <a:grpSpLocks/>
          </p:cNvGrpSpPr>
          <p:nvPr/>
        </p:nvGrpSpPr>
        <p:grpSpPr bwMode="auto">
          <a:xfrm>
            <a:off x="1828801" y="4051301"/>
            <a:ext cx="2347913" cy="1998663"/>
            <a:chOff x="381000" y="4426799"/>
            <a:chExt cx="2457458" cy="2126975"/>
          </a:xfrm>
        </p:grpSpPr>
        <p:sp>
          <p:nvSpPr>
            <p:cNvPr id="4" name="Rectangle 3">
              <a:extLst>
                <a:ext uri="{FF2B5EF4-FFF2-40B4-BE49-F238E27FC236}">
                  <a16:creationId xmlns:a16="http://schemas.microsoft.com/office/drawing/2014/main" id="{E8470166-5963-4940-ACCA-1354235B2CBA}"/>
                </a:ext>
              </a:extLst>
            </p:cNvPr>
            <p:cNvSpPr/>
            <p:nvPr/>
          </p:nvSpPr>
          <p:spPr>
            <a:xfrm>
              <a:off x="1192862" y="4426799"/>
              <a:ext cx="438209" cy="1498851"/>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sz="2000" dirty="0">
                  <a:latin typeface="Helvetica"/>
                  <a:cs typeface="Helvetica"/>
                </a:rPr>
                <a:t>Stage 1</a:t>
              </a:r>
            </a:p>
          </p:txBody>
        </p:sp>
        <p:sp>
          <p:nvSpPr>
            <p:cNvPr id="8" name="Can 7">
              <a:extLst>
                <a:ext uri="{FF2B5EF4-FFF2-40B4-BE49-F238E27FC236}">
                  <a16:creationId xmlns:a16="http://schemas.microsoft.com/office/drawing/2014/main" id="{1B27FAAC-2F5E-4315-9249-65980DADFADE}"/>
                </a:ext>
              </a:extLst>
            </p:cNvPr>
            <p:cNvSpPr>
              <a:spLocks noChangeArrowheads="1"/>
            </p:cNvSpPr>
            <p:nvPr/>
          </p:nvSpPr>
          <p:spPr bwMode="auto">
            <a:xfrm>
              <a:off x="381000" y="4823812"/>
              <a:ext cx="603149" cy="706176"/>
            </a:xfrm>
            <a:prstGeom prst="can">
              <a:avLst>
                <a:gd name="adj" fmla="val 24999"/>
              </a:avLst>
            </a:prstGeom>
            <a:gradFill rotWithShape="1">
              <a:gsLst>
                <a:gs pos="0">
                  <a:srgbClr val="94FF94"/>
                </a:gs>
                <a:gs pos="100000">
                  <a:srgbClr val="00C800"/>
                </a:gs>
              </a:gsLst>
              <a:lin ang="5400000"/>
            </a:gradFill>
            <a:ln w="9525">
              <a:solidFill>
                <a:srgbClr val="00AE00"/>
              </a:solidFill>
              <a:round/>
              <a:headEnd/>
              <a:tailEnd/>
            </a:ln>
            <a:effectLst>
              <a:outerShdw blurRad="40000" dist="23000" dir="5400000" rotWithShape="0">
                <a:srgbClr val="808080">
                  <a:alpha val="34999"/>
                </a:srgbClr>
              </a:outerShdw>
            </a:effectLst>
          </p:spPr>
          <p:txBody>
            <a:bodyPr anchor="ctr"/>
            <a:lstStyle/>
            <a:p>
              <a:pPr algn="ctr">
                <a:defRPr/>
              </a:pPr>
              <a:endParaRPr lang="en-US" sz="2000" dirty="0">
                <a:solidFill>
                  <a:schemeClr val="lt1"/>
                </a:solidFill>
                <a:latin typeface="Helvetica"/>
                <a:cs typeface="Helvetica"/>
              </a:endParaRPr>
            </a:p>
          </p:txBody>
        </p:sp>
        <p:sp>
          <p:nvSpPr>
            <p:cNvPr id="9" name="Rectangle 8">
              <a:extLst>
                <a:ext uri="{FF2B5EF4-FFF2-40B4-BE49-F238E27FC236}">
                  <a16:creationId xmlns:a16="http://schemas.microsoft.com/office/drawing/2014/main" id="{21D5D99E-965C-4FD2-8734-14FDCFBFF97A}"/>
                </a:ext>
              </a:extLst>
            </p:cNvPr>
            <p:cNvSpPr/>
            <p:nvPr/>
          </p:nvSpPr>
          <p:spPr>
            <a:xfrm>
              <a:off x="1803222" y="4426799"/>
              <a:ext cx="438209" cy="1498851"/>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sz="2000" dirty="0">
                  <a:latin typeface="Helvetica"/>
                  <a:cs typeface="Helvetica"/>
                </a:rPr>
                <a:t>Stage 2</a:t>
              </a:r>
            </a:p>
          </p:txBody>
        </p:sp>
        <p:sp>
          <p:nvSpPr>
            <p:cNvPr id="10" name="Rectangle 9">
              <a:extLst>
                <a:ext uri="{FF2B5EF4-FFF2-40B4-BE49-F238E27FC236}">
                  <a16:creationId xmlns:a16="http://schemas.microsoft.com/office/drawing/2014/main" id="{9357CD1E-3A6D-437D-B116-421A90DD0B0E}"/>
                </a:ext>
              </a:extLst>
            </p:cNvPr>
            <p:cNvSpPr/>
            <p:nvPr/>
          </p:nvSpPr>
          <p:spPr>
            <a:xfrm>
              <a:off x="2400249" y="4426799"/>
              <a:ext cx="438209" cy="1498851"/>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sz="2000" dirty="0">
                  <a:latin typeface="Helvetica"/>
                  <a:cs typeface="Helvetica"/>
                </a:rPr>
                <a:t>Stage 3</a:t>
              </a:r>
            </a:p>
          </p:txBody>
        </p:sp>
        <p:cxnSp>
          <p:nvCxnSpPr>
            <p:cNvPr id="47136" name="Straight Arrow Connector 454">
              <a:extLst>
                <a:ext uri="{FF2B5EF4-FFF2-40B4-BE49-F238E27FC236}">
                  <a16:creationId xmlns:a16="http://schemas.microsoft.com/office/drawing/2014/main" id="{77C92889-F12D-49D0-AD65-7BD7C47F03A8}"/>
                </a:ext>
              </a:extLst>
            </p:cNvPr>
            <p:cNvCxnSpPr>
              <a:cxnSpLocks noChangeShapeType="1"/>
            </p:cNvCxnSpPr>
            <p:nvPr/>
          </p:nvCxnSpPr>
          <p:spPr bwMode="auto">
            <a:xfrm>
              <a:off x="984522" y="5176224"/>
              <a:ext cx="208340" cy="1"/>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7137" name="Straight Arrow Connector 454">
              <a:extLst>
                <a:ext uri="{FF2B5EF4-FFF2-40B4-BE49-F238E27FC236}">
                  <a16:creationId xmlns:a16="http://schemas.microsoft.com/office/drawing/2014/main" id="{B74994F1-5627-4C8F-85E2-FDD99C500D48}"/>
                </a:ext>
              </a:extLst>
            </p:cNvPr>
            <p:cNvCxnSpPr>
              <a:cxnSpLocks noChangeShapeType="1"/>
              <a:stCxn id="9" idx="3"/>
              <a:endCxn id="10" idx="1"/>
            </p:cNvCxnSpPr>
            <p:nvPr/>
          </p:nvCxnSpPr>
          <p:spPr bwMode="auto">
            <a:xfrm>
              <a:off x="2241431" y="5176225"/>
              <a:ext cx="158818" cy="0"/>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7138" name="Straight Arrow Connector 454">
              <a:extLst>
                <a:ext uri="{FF2B5EF4-FFF2-40B4-BE49-F238E27FC236}">
                  <a16:creationId xmlns:a16="http://schemas.microsoft.com/office/drawing/2014/main" id="{EC8DE3F9-840A-4D47-9CBC-151C655877C7}"/>
                </a:ext>
              </a:extLst>
            </p:cNvPr>
            <p:cNvCxnSpPr>
              <a:cxnSpLocks noChangeShapeType="1"/>
              <a:stCxn id="4" idx="3"/>
              <a:endCxn id="9" idx="1"/>
            </p:cNvCxnSpPr>
            <p:nvPr/>
          </p:nvCxnSpPr>
          <p:spPr bwMode="auto">
            <a:xfrm>
              <a:off x="1631071" y="5176225"/>
              <a:ext cx="172151" cy="0"/>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47139" name="TextBox 89">
              <a:extLst>
                <a:ext uri="{FF2B5EF4-FFF2-40B4-BE49-F238E27FC236}">
                  <a16:creationId xmlns:a16="http://schemas.microsoft.com/office/drawing/2014/main" id="{A37EF39D-35FF-424A-AEF0-5518F8AC3795}"/>
                </a:ext>
              </a:extLst>
            </p:cNvPr>
            <p:cNvSpPr txBox="1">
              <a:spLocks noChangeArrowheads="1"/>
            </p:cNvSpPr>
            <p:nvPr/>
          </p:nvSpPr>
          <p:spPr bwMode="auto">
            <a:xfrm>
              <a:off x="869501" y="6078892"/>
              <a:ext cx="1926030" cy="47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300">
                  <a:latin typeface="Helvetica" panose="020B0604020202020204" pitchFamily="34" charset="0"/>
                </a:rPr>
                <a:t>Iterative job</a:t>
              </a:r>
            </a:p>
          </p:txBody>
        </p:sp>
      </p:grpSp>
      <p:grpSp>
        <p:nvGrpSpPr>
          <p:cNvPr id="47108" name="Group 96">
            <a:extLst>
              <a:ext uri="{FF2B5EF4-FFF2-40B4-BE49-F238E27FC236}">
                <a16:creationId xmlns:a16="http://schemas.microsoft.com/office/drawing/2014/main" id="{446144EC-2941-4536-B6B7-46EF1BBD3771}"/>
              </a:ext>
            </a:extLst>
          </p:cNvPr>
          <p:cNvGrpSpPr>
            <a:grpSpLocks/>
          </p:cNvGrpSpPr>
          <p:nvPr/>
        </p:nvGrpSpPr>
        <p:grpSpPr bwMode="auto">
          <a:xfrm>
            <a:off x="4838701" y="4040189"/>
            <a:ext cx="2708275" cy="2009775"/>
            <a:chOff x="3338469" y="4416055"/>
            <a:chExt cx="2833692" cy="2137719"/>
          </a:xfrm>
        </p:grpSpPr>
        <p:sp>
          <p:nvSpPr>
            <p:cNvPr id="12" name="Can 11">
              <a:extLst>
                <a:ext uri="{FF2B5EF4-FFF2-40B4-BE49-F238E27FC236}">
                  <a16:creationId xmlns:a16="http://schemas.microsoft.com/office/drawing/2014/main" id="{3BF84372-8A26-41D9-B215-A52B8B6FDCE2}"/>
                </a:ext>
              </a:extLst>
            </p:cNvPr>
            <p:cNvSpPr>
              <a:spLocks noChangeArrowheads="1"/>
            </p:cNvSpPr>
            <p:nvPr/>
          </p:nvSpPr>
          <p:spPr bwMode="auto">
            <a:xfrm>
              <a:off x="3557723" y="4822998"/>
              <a:ext cx="604610" cy="705819"/>
            </a:xfrm>
            <a:prstGeom prst="can">
              <a:avLst>
                <a:gd name="adj" fmla="val 25002"/>
              </a:avLst>
            </a:prstGeom>
            <a:gradFill rotWithShape="1">
              <a:gsLst>
                <a:gs pos="0">
                  <a:srgbClr val="94FF94"/>
                </a:gs>
                <a:gs pos="100000">
                  <a:srgbClr val="00C800"/>
                </a:gs>
              </a:gsLst>
              <a:lin ang="5400000"/>
            </a:gradFill>
            <a:ln w="9525">
              <a:solidFill>
                <a:srgbClr val="00AE00"/>
              </a:solidFill>
              <a:round/>
              <a:headEnd/>
              <a:tailEnd/>
            </a:ln>
            <a:effectLst>
              <a:outerShdw blurRad="40000" dist="23000" dir="5400000" rotWithShape="0">
                <a:srgbClr val="808080">
                  <a:alpha val="34999"/>
                </a:srgbClr>
              </a:outerShdw>
            </a:effectLst>
          </p:spPr>
          <p:txBody>
            <a:bodyPr anchor="ctr"/>
            <a:lstStyle/>
            <a:p>
              <a:pPr algn="ctr">
                <a:defRPr/>
              </a:pPr>
              <a:endParaRPr lang="en-US" sz="2000" dirty="0">
                <a:solidFill>
                  <a:schemeClr val="lt1"/>
                </a:solidFill>
                <a:latin typeface="Helvetica"/>
                <a:cs typeface="Helvetica"/>
              </a:endParaRPr>
            </a:p>
          </p:txBody>
        </p:sp>
        <p:sp>
          <p:nvSpPr>
            <p:cNvPr id="13" name="Rectangle 12">
              <a:extLst>
                <a:ext uri="{FF2B5EF4-FFF2-40B4-BE49-F238E27FC236}">
                  <a16:creationId xmlns:a16="http://schemas.microsoft.com/office/drawing/2014/main" id="{8746D569-91A4-4842-8210-783A6A547D50}"/>
                </a:ext>
              </a:extLst>
            </p:cNvPr>
            <p:cNvSpPr>
              <a:spLocks noChangeArrowheads="1"/>
            </p:cNvSpPr>
            <p:nvPr/>
          </p:nvSpPr>
          <p:spPr bwMode="auto">
            <a:xfrm>
              <a:off x="4484570" y="4416055"/>
              <a:ext cx="1190948" cy="383303"/>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anchor="ctr"/>
            <a:lstStyle/>
            <a:p>
              <a:pPr algn="ctr">
                <a:defRPr/>
              </a:pPr>
              <a:r>
                <a:rPr lang="en-US" sz="1950" dirty="0">
                  <a:solidFill>
                    <a:schemeClr val="lt1"/>
                  </a:solidFill>
                  <a:latin typeface="Helvetica"/>
                  <a:cs typeface="Helvetica"/>
                </a:rPr>
                <a:t>Query 1</a:t>
              </a:r>
            </a:p>
          </p:txBody>
        </p:sp>
        <p:sp>
          <p:nvSpPr>
            <p:cNvPr id="15" name="Rectangle 14">
              <a:extLst>
                <a:ext uri="{FF2B5EF4-FFF2-40B4-BE49-F238E27FC236}">
                  <a16:creationId xmlns:a16="http://schemas.microsoft.com/office/drawing/2014/main" id="{7E5323A2-3B29-472A-8A54-97D01C4A0D3E}"/>
                </a:ext>
              </a:extLst>
            </p:cNvPr>
            <p:cNvSpPr>
              <a:spLocks noChangeArrowheads="1"/>
            </p:cNvSpPr>
            <p:nvPr/>
          </p:nvSpPr>
          <p:spPr bwMode="auto">
            <a:xfrm>
              <a:off x="4484570" y="4985100"/>
              <a:ext cx="1190948" cy="383304"/>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anchor="ctr"/>
            <a:lstStyle/>
            <a:p>
              <a:pPr algn="ctr">
                <a:defRPr/>
              </a:pPr>
              <a:r>
                <a:rPr lang="en-US" sz="1950" dirty="0">
                  <a:solidFill>
                    <a:schemeClr val="lt1"/>
                  </a:solidFill>
                  <a:latin typeface="Helvetica"/>
                  <a:cs typeface="Helvetica"/>
                </a:rPr>
                <a:t>Query 2</a:t>
              </a:r>
            </a:p>
          </p:txBody>
        </p:sp>
        <p:sp>
          <p:nvSpPr>
            <p:cNvPr id="16" name="Rectangle 15">
              <a:extLst>
                <a:ext uri="{FF2B5EF4-FFF2-40B4-BE49-F238E27FC236}">
                  <a16:creationId xmlns:a16="http://schemas.microsoft.com/office/drawing/2014/main" id="{B2751468-838C-4261-8619-33A3E96A2C27}"/>
                </a:ext>
              </a:extLst>
            </p:cNvPr>
            <p:cNvSpPr>
              <a:spLocks noChangeArrowheads="1"/>
            </p:cNvSpPr>
            <p:nvPr/>
          </p:nvSpPr>
          <p:spPr bwMode="auto">
            <a:xfrm>
              <a:off x="4484570" y="5547391"/>
              <a:ext cx="1190948" cy="383303"/>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anchor="ctr"/>
            <a:lstStyle/>
            <a:p>
              <a:pPr algn="ctr">
                <a:defRPr/>
              </a:pPr>
              <a:r>
                <a:rPr lang="en-US" sz="1950" dirty="0">
                  <a:solidFill>
                    <a:schemeClr val="lt1"/>
                  </a:solidFill>
                  <a:latin typeface="Helvetica"/>
                  <a:cs typeface="Helvetica"/>
                </a:rPr>
                <a:t>Query 3</a:t>
              </a:r>
            </a:p>
          </p:txBody>
        </p:sp>
        <p:cxnSp>
          <p:nvCxnSpPr>
            <p:cNvPr id="47128" name="Straight Arrow Connector 454">
              <a:extLst>
                <a:ext uri="{FF2B5EF4-FFF2-40B4-BE49-F238E27FC236}">
                  <a16:creationId xmlns:a16="http://schemas.microsoft.com/office/drawing/2014/main" id="{6093AB23-51F1-4CC4-BCED-BD54277E7E9D}"/>
                </a:ext>
              </a:extLst>
            </p:cNvPr>
            <p:cNvCxnSpPr>
              <a:cxnSpLocks noChangeShapeType="1"/>
              <a:stCxn id="12" idx="4"/>
              <a:endCxn id="13" idx="1"/>
            </p:cNvCxnSpPr>
            <p:nvPr/>
          </p:nvCxnSpPr>
          <p:spPr bwMode="auto">
            <a:xfrm flipV="1">
              <a:off x="4161385" y="4607953"/>
              <a:ext cx="323791" cy="568271"/>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7129" name="Straight Arrow Connector 454">
              <a:extLst>
                <a:ext uri="{FF2B5EF4-FFF2-40B4-BE49-F238E27FC236}">
                  <a16:creationId xmlns:a16="http://schemas.microsoft.com/office/drawing/2014/main" id="{2D03AF98-74A1-4CFC-836D-DD5BA23F3046}"/>
                </a:ext>
              </a:extLst>
            </p:cNvPr>
            <p:cNvCxnSpPr>
              <a:cxnSpLocks noChangeShapeType="1"/>
              <a:stCxn id="12" idx="4"/>
              <a:endCxn id="15" idx="1"/>
            </p:cNvCxnSpPr>
            <p:nvPr/>
          </p:nvCxnSpPr>
          <p:spPr bwMode="auto">
            <a:xfrm>
              <a:off x="4161385" y="5176224"/>
              <a:ext cx="323791" cy="1022"/>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7130" name="Straight Arrow Connector 454">
              <a:extLst>
                <a:ext uri="{FF2B5EF4-FFF2-40B4-BE49-F238E27FC236}">
                  <a16:creationId xmlns:a16="http://schemas.microsoft.com/office/drawing/2014/main" id="{33A26DD7-24A2-4E3C-A9D4-D8769A3D818D}"/>
                </a:ext>
              </a:extLst>
            </p:cNvPr>
            <p:cNvCxnSpPr>
              <a:cxnSpLocks noChangeShapeType="1"/>
              <a:stCxn id="12" idx="4"/>
              <a:endCxn id="16" idx="1"/>
            </p:cNvCxnSpPr>
            <p:nvPr/>
          </p:nvCxnSpPr>
          <p:spPr bwMode="auto">
            <a:xfrm>
              <a:off x="4161385" y="5176224"/>
              <a:ext cx="323791" cy="562904"/>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47131" name="TextBox 90">
              <a:extLst>
                <a:ext uri="{FF2B5EF4-FFF2-40B4-BE49-F238E27FC236}">
                  <a16:creationId xmlns:a16="http://schemas.microsoft.com/office/drawing/2014/main" id="{909AA31F-9606-4095-A2C0-B94AA35C7E7A}"/>
                </a:ext>
              </a:extLst>
            </p:cNvPr>
            <p:cNvSpPr txBox="1">
              <a:spLocks noChangeArrowheads="1"/>
            </p:cNvSpPr>
            <p:nvPr/>
          </p:nvSpPr>
          <p:spPr bwMode="auto">
            <a:xfrm>
              <a:off x="3338469" y="6079132"/>
              <a:ext cx="2833692" cy="474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300">
                  <a:latin typeface="Helvetica" panose="020B0604020202020204" pitchFamily="34" charset="0"/>
                </a:rPr>
                <a:t>Interactive mining</a:t>
              </a:r>
            </a:p>
          </p:txBody>
        </p:sp>
      </p:grpSp>
      <p:grpSp>
        <p:nvGrpSpPr>
          <p:cNvPr id="47109" name="Group 97">
            <a:extLst>
              <a:ext uri="{FF2B5EF4-FFF2-40B4-BE49-F238E27FC236}">
                <a16:creationId xmlns:a16="http://schemas.microsoft.com/office/drawing/2014/main" id="{F3595711-5542-4916-86DB-45EF83F6A9EA}"/>
              </a:ext>
            </a:extLst>
          </p:cNvPr>
          <p:cNvGrpSpPr>
            <a:grpSpLocks/>
          </p:cNvGrpSpPr>
          <p:nvPr/>
        </p:nvGrpSpPr>
        <p:grpSpPr bwMode="auto">
          <a:xfrm>
            <a:off x="7913689" y="3886201"/>
            <a:ext cx="2840037" cy="2163763"/>
            <a:chOff x="6316405" y="4251831"/>
            <a:chExt cx="2972361" cy="2301943"/>
          </a:xfrm>
        </p:grpSpPr>
        <p:sp>
          <p:nvSpPr>
            <p:cNvPr id="40" name="Can 39">
              <a:extLst>
                <a:ext uri="{FF2B5EF4-FFF2-40B4-BE49-F238E27FC236}">
                  <a16:creationId xmlns:a16="http://schemas.microsoft.com/office/drawing/2014/main" id="{7629E208-F445-4F23-ADA9-8DB1E182E2E0}"/>
                </a:ext>
              </a:extLst>
            </p:cNvPr>
            <p:cNvSpPr>
              <a:spLocks noChangeArrowheads="1"/>
            </p:cNvSpPr>
            <p:nvPr/>
          </p:nvSpPr>
          <p:spPr bwMode="auto">
            <a:xfrm>
              <a:off x="6457629" y="5016894"/>
              <a:ext cx="515054" cy="604619"/>
            </a:xfrm>
            <a:prstGeom prst="can">
              <a:avLst>
                <a:gd name="adj" fmla="val 25000"/>
              </a:avLst>
            </a:prstGeom>
            <a:gradFill rotWithShape="1">
              <a:gsLst>
                <a:gs pos="0">
                  <a:srgbClr val="94FF94"/>
                </a:gs>
                <a:gs pos="100000">
                  <a:srgbClr val="00C800"/>
                </a:gs>
              </a:gsLst>
              <a:lin ang="5400000"/>
            </a:gradFill>
            <a:ln w="9525">
              <a:solidFill>
                <a:srgbClr val="00AE00"/>
              </a:solidFill>
              <a:round/>
              <a:headEnd/>
              <a:tailEnd/>
            </a:ln>
            <a:effectLst>
              <a:outerShdw blurRad="40000" dist="23000" dir="5400000" rotWithShape="0">
                <a:srgbClr val="808080">
                  <a:alpha val="34999"/>
                </a:srgbClr>
              </a:outerShdw>
            </a:effectLst>
          </p:spPr>
          <p:txBody>
            <a:bodyPr anchor="ctr"/>
            <a:lstStyle/>
            <a:p>
              <a:pPr algn="ctr">
                <a:defRPr/>
              </a:pPr>
              <a:endParaRPr lang="en-US" sz="2000" dirty="0">
                <a:solidFill>
                  <a:schemeClr val="lt1"/>
                </a:solidFill>
                <a:latin typeface="Helvetica"/>
                <a:cs typeface="Helvetica"/>
              </a:endParaRPr>
            </a:p>
          </p:txBody>
        </p:sp>
        <p:sp>
          <p:nvSpPr>
            <p:cNvPr id="48" name="Rectangle 47">
              <a:extLst>
                <a:ext uri="{FF2B5EF4-FFF2-40B4-BE49-F238E27FC236}">
                  <a16:creationId xmlns:a16="http://schemas.microsoft.com/office/drawing/2014/main" id="{B42EF950-6410-4FF6-B5F9-868DC62CA1E0}"/>
                </a:ext>
              </a:extLst>
            </p:cNvPr>
            <p:cNvSpPr/>
            <p:nvPr/>
          </p:nvSpPr>
          <p:spPr>
            <a:xfrm>
              <a:off x="7138413" y="4821124"/>
              <a:ext cx="438209" cy="1003176"/>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sz="2000" dirty="0">
                  <a:latin typeface="Helvetica"/>
                  <a:cs typeface="Helvetica"/>
                </a:rPr>
                <a:t>Job 1</a:t>
              </a:r>
            </a:p>
          </p:txBody>
        </p:sp>
        <p:sp>
          <p:nvSpPr>
            <p:cNvPr id="49" name="Can 48">
              <a:extLst>
                <a:ext uri="{FF2B5EF4-FFF2-40B4-BE49-F238E27FC236}">
                  <a16:creationId xmlns:a16="http://schemas.microsoft.com/office/drawing/2014/main" id="{BAAE1398-BD4D-4597-BFC4-2DED8ADCA740}"/>
                </a:ext>
              </a:extLst>
            </p:cNvPr>
            <p:cNvSpPr>
              <a:spLocks noChangeArrowheads="1"/>
            </p:cNvSpPr>
            <p:nvPr/>
          </p:nvSpPr>
          <p:spPr bwMode="auto">
            <a:xfrm>
              <a:off x="7168736" y="4251831"/>
              <a:ext cx="378814" cy="359732"/>
            </a:xfrm>
            <a:prstGeom prst="can">
              <a:avLst>
                <a:gd name="adj" fmla="val 25000"/>
              </a:avLst>
            </a:prstGeom>
            <a:gradFill rotWithShape="1">
              <a:gsLst>
                <a:gs pos="0">
                  <a:srgbClr val="94FF94"/>
                </a:gs>
                <a:gs pos="100000">
                  <a:srgbClr val="00C800"/>
                </a:gs>
              </a:gsLst>
              <a:lin ang="5400000"/>
            </a:gradFill>
            <a:ln w="9525">
              <a:solidFill>
                <a:srgbClr val="00AE00"/>
              </a:solidFill>
              <a:round/>
              <a:headEnd/>
              <a:tailEnd/>
            </a:ln>
            <a:effectLst>
              <a:outerShdw blurRad="40000" dist="23000" dir="5400000" rotWithShape="0">
                <a:srgbClr val="808080">
                  <a:alpha val="34999"/>
                </a:srgbClr>
              </a:outerShdw>
            </a:effectLst>
          </p:spPr>
          <p:txBody>
            <a:bodyPr anchor="ctr"/>
            <a:lstStyle/>
            <a:p>
              <a:pPr algn="ctr">
                <a:defRPr/>
              </a:pPr>
              <a:endParaRPr lang="en-US" sz="2000" dirty="0">
                <a:solidFill>
                  <a:schemeClr val="lt1"/>
                </a:solidFill>
                <a:latin typeface="Helvetica"/>
                <a:cs typeface="Helvetica"/>
              </a:endParaRPr>
            </a:p>
          </p:txBody>
        </p:sp>
        <p:cxnSp>
          <p:nvCxnSpPr>
            <p:cNvPr id="47115" name="Straight Arrow Connector 454">
              <a:extLst>
                <a:ext uri="{FF2B5EF4-FFF2-40B4-BE49-F238E27FC236}">
                  <a16:creationId xmlns:a16="http://schemas.microsoft.com/office/drawing/2014/main" id="{05347261-92F0-431C-BCE7-69FCE96A1B8B}"/>
                </a:ext>
              </a:extLst>
            </p:cNvPr>
            <p:cNvCxnSpPr>
              <a:cxnSpLocks noChangeShapeType="1"/>
              <a:stCxn id="49" idx="3"/>
              <a:endCxn id="48" idx="0"/>
            </p:cNvCxnSpPr>
            <p:nvPr/>
          </p:nvCxnSpPr>
          <p:spPr bwMode="auto">
            <a:xfrm>
              <a:off x="7357518" y="4611419"/>
              <a:ext cx="0" cy="209705"/>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51" name="Rectangle 50">
              <a:extLst>
                <a:ext uri="{FF2B5EF4-FFF2-40B4-BE49-F238E27FC236}">
                  <a16:creationId xmlns:a16="http://schemas.microsoft.com/office/drawing/2014/main" id="{FE2B0BEB-B89E-4181-B9BB-FB8C0D4DF0EE}"/>
                </a:ext>
              </a:extLst>
            </p:cNvPr>
            <p:cNvSpPr/>
            <p:nvPr/>
          </p:nvSpPr>
          <p:spPr>
            <a:xfrm>
              <a:off x="7753749" y="4821124"/>
              <a:ext cx="438209" cy="1003176"/>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sz="2000" dirty="0">
                  <a:latin typeface="Helvetica"/>
                  <a:cs typeface="Helvetica"/>
                </a:rPr>
                <a:t>Job 2</a:t>
              </a:r>
            </a:p>
          </p:txBody>
        </p:sp>
        <p:sp>
          <p:nvSpPr>
            <p:cNvPr id="52" name="Can 51">
              <a:extLst>
                <a:ext uri="{FF2B5EF4-FFF2-40B4-BE49-F238E27FC236}">
                  <a16:creationId xmlns:a16="http://schemas.microsoft.com/office/drawing/2014/main" id="{88B0C18C-3E5D-4EBF-B845-61E335769A3D}"/>
                </a:ext>
              </a:extLst>
            </p:cNvPr>
            <p:cNvSpPr>
              <a:spLocks noChangeArrowheads="1"/>
            </p:cNvSpPr>
            <p:nvPr/>
          </p:nvSpPr>
          <p:spPr bwMode="auto">
            <a:xfrm>
              <a:off x="7783478" y="4251831"/>
              <a:ext cx="378814" cy="359732"/>
            </a:xfrm>
            <a:prstGeom prst="can">
              <a:avLst>
                <a:gd name="adj" fmla="val 25000"/>
              </a:avLst>
            </a:prstGeom>
            <a:gradFill rotWithShape="1">
              <a:gsLst>
                <a:gs pos="0">
                  <a:srgbClr val="94FF94"/>
                </a:gs>
                <a:gs pos="100000">
                  <a:srgbClr val="00C800"/>
                </a:gs>
              </a:gsLst>
              <a:lin ang="5400000"/>
            </a:gradFill>
            <a:ln w="9525">
              <a:solidFill>
                <a:srgbClr val="00AE00"/>
              </a:solidFill>
              <a:round/>
              <a:headEnd/>
              <a:tailEnd/>
            </a:ln>
            <a:effectLst>
              <a:outerShdw blurRad="40000" dist="23000" dir="5400000" rotWithShape="0">
                <a:srgbClr val="808080">
                  <a:alpha val="34999"/>
                </a:srgbClr>
              </a:outerShdw>
            </a:effectLst>
          </p:spPr>
          <p:txBody>
            <a:bodyPr anchor="ctr"/>
            <a:lstStyle/>
            <a:p>
              <a:pPr algn="ctr">
                <a:defRPr/>
              </a:pPr>
              <a:endParaRPr lang="en-US" sz="2000" dirty="0">
                <a:solidFill>
                  <a:schemeClr val="lt1"/>
                </a:solidFill>
                <a:latin typeface="Helvetica"/>
                <a:cs typeface="Helvetica"/>
              </a:endParaRPr>
            </a:p>
          </p:txBody>
        </p:sp>
        <p:cxnSp>
          <p:nvCxnSpPr>
            <p:cNvPr id="47118" name="Straight Arrow Connector 454">
              <a:extLst>
                <a:ext uri="{FF2B5EF4-FFF2-40B4-BE49-F238E27FC236}">
                  <a16:creationId xmlns:a16="http://schemas.microsoft.com/office/drawing/2014/main" id="{F31470CF-4B00-4EEF-921F-A7795E37E0D3}"/>
                </a:ext>
              </a:extLst>
            </p:cNvPr>
            <p:cNvCxnSpPr>
              <a:cxnSpLocks noChangeShapeType="1"/>
              <a:stCxn id="52" idx="3"/>
              <a:endCxn id="51" idx="0"/>
            </p:cNvCxnSpPr>
            <p:nvPr/>
          </p:nvCxnSpPr>
          <p:spPr bwMode="auto">
            <a:xfrm>
              <a:off x="7972854" y="4611419"/>
              <a:ext cx="0" cy="209705"/>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7119" name="Straight Arrow Connector 454">
              <a:extLst>
                <a:ext uri="{FF2B5EF4-FFF2-40B4-BE49-F238E27FC236}">
                  <a16:creationId xmlns:a16="http://schemas.microsoft.com/office/drawing/2014/main" id="{850FEE6D-B9D8-45EA-904C-E4941A7CF0A9}"/>
                </a:ext>
              </a:extLst>
            </p:cNvPr>
            <p:cNvCxnSpPr>
              <a:cxnSpLocks noChangeShapeType="1"/>
              <a:endCxn id="48" idx="1"/>
            </p:cNvCxnSpPr>
            <p:nvPr/>
          </p:nvCxnSpPr>
          <p:spPr bwMode="auto">
            <a:xfrm>
              <a:off x="6972758" y="5322712"/>
              <a:ext cx="165655" cy="0"/>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7120" name="Straight Arrow Connector 454">
              <a:extLst>
                <a:ext uri="{FF2B5EF4-FFF2-40B4-BE49-F238E27FC236}">
                  <a16:creationId xmlns:a16="http://schemas.microsoft.com/office/drawing/2014/main" id="{8DC8FB4B-A642-4E60-AD91-71BAEB2DA5D9}"/>
                </a:ext>
              </a:extLst>
            </p:cNvPr>
            <p:cNvCxnSpPr>
              <a:cxnSpLocks noChangeShapeType="1"/>
              <a:stCxn id="48" idx="3"/>
              <a:endCxn id="51" idx="1"/>
            </p:cNvCxnSpPr>
            <p:nvPr/>
          </p:nvCxnSpPr>
          <p:spPr bwMode="auto">
            <a:xfrm>
              <a:off x="7576622" y="5322712"/>
              <a:ext cx="177127" cy="0"/>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47121" name="Straight Arrow Connector 454">
              <a:extLst>
                <a:ext uri="{FF2B5EF4-FFF2-40B4-BE49-F238E27FC236}">
                  <a16:creationId xmlns:a16="http://schemas.microsoft.com/office/drawing/2014/main" id="{84D5F173-E7AF-40D9-B943-6E4E2413C0B7}"/>
                </a:ext>
              </a:extLst>
            </p:cNvPr>
            <p:cNvCxnSpPr>
              <a:cxnSpLocks noChangeShapeType="1"/>
            </p:cNvCxnSpPr>
            <p:nvPr/>
          </p:nvCxnSpPr>
          <p:spPr bwMode="auto">
            <a:xfrm>
              <a:off x="8194223" y="5331206"/>
              <a:ext cx="202273" cy="0"/>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47122" name="TextBox 79">
              <a:extLst>
                <a:ext uri="{FF2B5EF4-FFF2-40B4-BE49-F238E27FC236}">
                  <a16:creationId xmlns:a16="http://schemas.microsoft.com/office/drawing/2014/main" id="{D3FD33B2-4DA3-45C0-A6D4-C1C784E12C0D}"/>
                </a:ext>
              </a:extLst>
            </p:cNvPr>
            <p:cNvSpPr txBox="1">
              <a:spLocks noChangeArrowheads="1"/>
            </p:cNvSpPr>
            <p:nvPr/>
          </p:nvSpPr>
          <p:spPr bwMode="auto">
            <a:xfrm>
              <a:off x="8358777" y="5047492"/>
              <a:ext cx="461666" cy="42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Helvetica" panose="020B0604020202020204" pitchFamily="34" charset="0"/>
                </a:rPr>
                <a:t>…</a:t>
              </a:r>
            </a:p>
          </p:txBody>
        </p:sp>
        <p:sp>
          <p:nvSpPr>
            <p:cNvPr id="47123" name="TextBox 91">
              <a:extLst>
                <a:ext uri="{FF2B5EF4-FFF2-40B4-BE49-F238E27FC236}">
                  <a16:creationId xmlns:a16="http://schemas.microsoft.com/office/drawing/2014/main" id="{9E35472D-4C70-41EA-9026-1C68611EFEC1}"/>
                </a:ext>
              </a:extLst>
            </p:cNvPr>
            <p:cNvSpPr txBox="1">
              <a:spLocks noChangeArrowheads="1"/>
            </p:cNvSpPr>
            <p:nvPr/>
          </p:nvSpPr>
          <p:spPr bwMode="auto">
            <a:xfrm>
              <a:off x="6316405" y="6079040"/>
              <a:ext cx="2972361" cy="474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300">
                  <a:latin typeface="Helvetica" panose="020B0604020202020204" pitchFamily="34" charset="0"/>
                </a:rPr>
                <a:t>Stream processing</a:t>
              </a:r>
            </a:p>
          </p:txBody>
        </p:sp>
      </p:grpSp>
      <p:sp>
        <p:nvSpPr>
          <p:cNvPr id="35" name="Rectangle 34">
            <a:extLst>
              <a:ext uri="{FF2B5EF4-FFF2-40B4-BE49-F238E27FC236}">
                <a16:creationId xmlns:a16="http://schemas.microsoft.com/office/drawing/2014/main" id="{BA663D5D-CCE3-461E-9C6D-711FA38F83BE}"/>
              </a:ext>
            </a:extLst>
          </p:cNvPr>
          <p:cNvSpPr/>
          <p:nvPr/>
        </p:nvSpPr>
        <p:spPr>
          <a:xfrm>
            <a:off x="1524000" y="3962400"/>
            <a:ext cx="9144000" cy="2895600"/>
          </a:xfrm>
          <a:prstGeom prst="rect">
            <a:avLst/>
          </a:prstGeom>
          <a:solidFill>
            <a:schemeClr val="bg1">
              <a:alpha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latin typeface="Helvetica"/>
              <a:cs typeface="Helvetica"/>
            </a:endParaRPr>
          </a:p>
        </p:txBody>
      </p:sp>
      <p:sp>
        <p:nvSpPr>
          <p:cNvPr id="36" name="Rounded Rectangle 35">
            <a:extLst>
              <a:ext uri="{FF2B5EF4-FFF2-40B4-BE49-F238E27FC236}">
                <a16:creationId xmlns:a16="http://schemas.microsoft.com/office/drawing/2014/main" id="{4F06C746-5E80-4466-9C30-B6CB45A0C3E8}"/>
              </a:ext>
            </a:extLst>
          </p:cNvPr>
          <p:cNvSpPr/>
          <p:nvPr/>
        </p:nvSpPr>
        <p:spPr>
          <a:xfrm>
            <a:off x="1828800" y="4233863"/>
            <a:ext cx="8535988" cy="1409700"/>
          </a:xfrm>
          <a:prstGeom prst="roundRect">
            <a:avLst>
              <a:gd name="adj" fmla="val 10339"/>
            </a:avLst>
          </a:prstGeom>
          <a:solidFill>
            <a:schemeClr val="accent2">
              <a:lumMod val="20000"/>
              <a:lumOff val="80000"/>
            </a:schemeClr>
          </a:solidFill>
          <a:ln>
            <a:headEnd type="none" w="med" len="med"/>
            <a:tailEnd type="none"/>
          </a:ln>
        </p:spPr>
        <p:style>
          <a:lnRef idx="2">
            <a:schemeClr val="accent2"/>
          </a:lnRef>
          <a:fillRef idx="1">
            <a:schemeClr val="lt1"/>
          </a:fillRef>
          <a:effectRef idx="0">
            <a:schemeClr val="accent2"/>
          </a:effectRef>
          <a:fontRef idx="minor">
            <a:schemeClr val="dk1"/>
          </a:fontRef>
        </p:style>
        <p:txBody>
          <a:bodyPr tIns="0" anchor="ctr"/>
          <a:lstStyle/>
          <a:p>
            <a:pPr algn="ctr">
              <a:defRPr/>
            </a:pPr>
            <a:r>
              <a:rPr lang="en-US" sz="3100" dirty="0">
                <a:latin typeface="Helvetica"/>
                <a:cs typeface="Helvetica"/>
              </a:rPr>
              <a:t>Problem: in MR, the only way to share data across jobs is using stable storage </a:t>
            </a:r>
            <a:br>
              <a:rPr lang="en-US" sz="3100" dirty="0">
                <a:latin typeface="Helvetica"/>
                <a:cs typeface="Helvetica"/>
              </a:rPr>
            </a:br>
            <a:r>
              <a:rPr lang="en-US" sz="3100" dirty="0">
                <a:latin typeface="Helvetica"/>
                <a:cs typeface="Helvetica"/>
              </a:rPr>
              <a:t>(e.g. file system) </a:t>
            </a:r>
            <a:r>
              <a:rPr lang="en-US" sz="3100" dirty="0">
                <a:latin typeface="Wingdings"/>
                <a:ea typeface="Wingdings"/>
                <a:cs typeface="Wingdings"/>
                <a:sym typeface="Wingdings"/>
              </a:rPr>
              <a:t></a:t>
            </a:r>
            <a:r>
              <a:rPr lang="en-US" sz="3100" dirty="0">
                <a:latin typeface="Helvetica"/>
                <a:cs typeface="Helvetica"/>
              </a:rPr>
              <a:t> slow!</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16">
            <a:extLst>
              <a:ext uri="{FF2B5EF4-FFF2-40B4-BE49-F238E27FC236}">
                <a16:creationId xmlns:a16="http://schemas.microsoft.com/office/drawing/2014/main" id="{A8B05E4A-F2A6-42A9-83D0-FADC6BD3B906}"/>
              </a:ext>
            </a:extLst>
          </p:cNvPr>
          <p:cNvSpPr>
            <a:spLocks noGrp="1"/>
          </p:cNvSpPr>
          <p:nvPr>
            <p:ph type="title"/>
          </p:nvPr>
        </p:nvSpPr>
        <p:spPr>
          <a:xfrm>
            <a:off x="1981200" y="152400"/>
            <a:ext cx="8229600" cy="1143000"/>
          </a:xfrm>
        </p:spPr>
        <p:txBody>
          <a:bodyPr/>
          <a:lstStyle/>
          <a:p>
            <a:r>
              <a:rPr lang="en-US" altLang="en-US">
                <a:latin typeface="Helvetica" panose="020B0604020202020204" pitchFamily="34" charset="0"/>
              </a:rPr>
              <a:t>Examples</a:t>
            </a:r>
          </a:p>
        </p:txBody>
      </p:sp>
      <p:sp>
        <p:nvSpPr>
          <p:cNvPr id="25" name="Can 24">
            <a:extLst>
              <a:ext uri="{FF2B5EF4-FFF2-40B4-BE49-F238E27FC236}">
                <a16:creationId xmlns:a16="http://schemas.microsoft.com/office/drawing/2014/main" id="{718E8549-3EEB-4B14-91B7-DB9795398CCD}"/>
              </a:ext>
            </a:extLst>
          </p:cNvPr>
          <p:cNvSpPr>
            <a:spLocks noChangeArrowheads="1"/>
          </p:cNvSpPr>
          <p:nvPr/>
        </p:nvSpPr>
        <p:spPr bwMode="auto">
          <a:xfrm>
            <a:off x="2584450" y="1871663"/>
            <a:ext cx="782638" cy="823912"/>
          </a:xfrm>
          <a:prstGeom prst="can">
            <a:avLst>
              <a:gd name="adj" fmla="val 24998"/>
            </a:avLst>
          </a:prstGeom>
          <a:gradFill rotWithShape="1">
            <a:gsLst>
              <a:gs pos="0">
                <a:srgbClr val="94FF94"/>
              </a:gs>
              <a:gs pos="100000">
                <a:srgbClr val="00C800"/>
              </a:gs>
            </a:gsLst>
            <a:lin ang="5400000"/>
          </a:gradFill>
          <a:ln w="9525">
            <a:solidFill>
              <a:srgbClr val="00AE00"/>
            </a:solidFill>
            <a:round/>
            <a:headEnd/>
            <a:tailEnd/>
          </a:ln>
          <a:effectLst>
            <a:outerShdw blurRad="40000" dist="23000" dir="5400000" rotWithShape="0">
              <a:srgbClr val="808080">
                <a:alpha val="34999"/>
              </a:srgbClr>
            </a:outerShdw>
          </a:effectLst>
        </p:spPr>
        <p:txBody>
          <a:bodyPr anchor="ctr"/>
          <a:lstStyle/>
          <a:p>
            <a:pPr algn="ctr">
              <a:defRPr/>
            </a:pPr>
            <a:endParaRPr lang="en-US" sz="2200">
              <a:solidFill>
                <a:schemeClr val="lt1"/>
              </a:solidFill>
              <a:latin typeface="Helvetica"/>
              <a:cs typeface="Helvetica"/>
            </a:endParaRPr>
          </a:p>
        </p:txBody>
      </p:sp>
      <p:cxnSp>
        <p:nvCxnSpPr>
          <p:cNvPr id="26" name="Straight Arrow Connector 25">
            <a:extLst>
              <a:ext uri="{FF2B5EF4-FFF2-40B4-BE49-F238E27FC236}">
                <a16:creationId xmlns:a16="http://schemas.microsoft.com/office/drawing/2014/main" id="{0DD422BF-1F1B-4AF2-93E2-6EEC75407C52}"/>
              </a:ext>
            </a:extLst>
          </p:cNvPr>
          <p:cNvCxnSpPr>
            <a:stCxn id="25" idx="4"/>
            <a:endCxn id="29" idx="1"/>
          </p:cNvCxnSpPr>
          <p:nvPr/>
        </p:nvCxnSpPr>
        <p:spPr>
          <a:xfrm>
            <a:off x="3367088" y="2284413"/>
            <a:ext cx="538162"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73D3E3F8-2783-43E8-925C-AF501D3A85DB}"/>
              </a:ext>
            </a:extLst>
          </p:cNvPr>
          <p:cNvSpPr>
            <a:spLocks noChangeArrowheads="1"/>
          </p:cNvSpPr>
          <p:nvPr/>
        </p:nvSpPr>
        <p:spPr bwMode="auto">
          <a:xfrm>
            <a:off x="3905250" y="2060576"/>
            <a:ext cx="909638" cy="447675"/>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200" dirty="0" err="1">
                <a:solidFill>
                  <a:schemeClr val="lt1"/>
                </a:solidFill>
                <a:latin typeface="Helvetica"/>
                <a:cs typeface="Helvetica"/>
              </a:rPr>
              <a:t>iter</a:t>
            </a:r>
            <a:r>
              <a:rPr lang="en-US" sz="2200" dirty="0">
                <a:solidFill>
                  <a:schemeClr val="lt1"/>
                </a:solidFill>
                <a:latin typeface="Helvetica"/>
                <a:cs typeface="Helvetica"/>
              </a:rPr>
              <a:t>. 1</a:t>
            </a:r>
          </a:p>
        </p:txBody>
      </p:sp>
      <p:cxnSp>
        <p:nvCxnSpPr>
          <p:cNvPr id="32" name="Straight Arrow Connector 31">
            <a:extLst>
              <a:ext uri="{FF2B5EF4-FFF2-40B4-BE49-F238E27FC236}">
                <a16:creationId xmlns:a16="http://schemas.microsoft.com/office/drawing/2014/main" id="{39D77523-0C14-4EC1-A9DB-9DC190615FBE}"/>
              </a:ext>
            </a:extLst>
          </p:cNvPr>
          <p:cNvCxnSpPr>
            <a:stCxn id="29" idx="3"/>
            <a:endCxn id="30" idx="2"/>
          </p:cNvCxnSpPr>
          <p:nvPr/>
        </p:nvCxnSpPr>
        <p:spPr>
          <a:xfrm>
            <a:off x="4814889" y="2284413"/>
            <a:ext cx="49688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F7CAC79D-E184-4436-9EFB-93424AD742A5}"/>
              </a:ext>
            </a:extLst>
          </p:cNvPr>
          <p:cNvCxnSpPr>
            <a:endCxn id="39" idx="1"/>
          </p:cNvCxnSpPr>
          <p:nvPr/>
        </p:nvCxnSpPr>
        <p:spPr>
          <a:xfrm flipV="1">
            <a:off x="6097588" y="2284413"/>
            <a:ext cx="538162" cy="476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21523EB8-E4AD-417C-8ADB-D169ADBE7AA7}"/>
              </a:ext>
            </a:extLst>
          </p:cNvPr>
          <p:cNvSpPr>
            <a:spLocks noChangeArrowheads="1"/>
          </p:cNvSpPr>
          <p:nvPr/>
        </p:nvSpPr>
        <p:spPr bwMode="auto">
          <a:xfrm>
            <a:off x="6635750" y="2060576"/>
            <a:ext cx="909638" cy="447675"/>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200" dirty="0" err="1">
                <a:solidFill>
                  <a:schemeClr val="lt1"/>
                </a:solidFill>
                <a:latin typeface="Helvetica"/>
                <a:cs typeface="Helvetica"/>
              </a:rPr>
              <a:t>iter</a:t>
            </a:r>
            <a:r>
              <a:rPr lang="en-US" sz="2200" dirty="0">
                <a:solidFill>
                  <a:schemeClr val="lt1"/>
                </a:solidFill>
                <a:latin typeface="Helvetica"/>
                <a:cs typeface="Helvetica"/>
              </a:rPr>
              <a:t>. 2</a:t>
            </a:r>
          </a:p>
        </p:txBody>
      </p:sp>
      <p:cxnSp>
        <p:nvCxnSpPr>
          <p:cNvPr id="42" name="Straight Arrow Connector 41">
            <a:extLst>
              <a:ext uri="{FF2B5EF4-FFF2-40B4-BE49-F238E27FC236}">
                <a16:creationId xmlns:a16="http://schemas.microsoft.com/office/drawing/2014/main" id="{625D5D7D-7AF5-4DE9-B468-57844223C6DF}"/>
              </a:ext>
            </a:extLst>
          </p:cNvPr>
          <p:cNvCxnSpPr>
            <a:stCxn id="39" idx="3"/>
            <a:endCxn id="40" idx="2"/>
          </p:cNvCxnSpPr>
          <p:nvPr/>
        </p:nvCxnSpPr>
        <p:spPr>
          <a:xfrm>
            <a:off x="7545389" y="2284413"/>
            <a:ext cx="49688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96166997-8509-4AC7-8802-55E52A8AD6C0}"/>
              </a:ext>
            </a:extLst>
          </p:cNvPr>
          <p:cNvCxnSpPr/>
          <p:nvPr/>
        </p:nvCxnSpPr>
        <p:spPr>
          <a:xfrm>
            <a:off x="8810626" y="2289175"/>
            <a:ext cx="538163"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9162" name="TextBox 43">
            <a:extLst>
              <a:ext uri="{FF2B5EF4-FFF2-40B4-BE49-F238E27FC236}">
                <a16:creationId xmlns:a16="http://schemas.microsoft.com/office/drawing/2014/main" id="{FBEB6477-78B7-4B14-9C16-0A129E6F7F3B}"/>
              </a:ext>
            </a:extLst>
          </p:cNvPr>
          <p:cNvSpPr txBox="1">
            <a:spLocks noChangeArrowheads="1"/>
          </p:cNvSpPr>
          <p:nvPr/>
        </p:nvSpPr>
        <p:spPr bwMode="auto">
          <a:xfrm>
            <a:off x="9345614" y="2065339"/>
            <a:ext cx="7270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200">
                <a:latin typeface="Helvetica" panose="020B0604020202020204" pitchFamily="34" charset="0"/>
              </a:rPr>
              <a:t>.  .  .</a:t>
            </a:r>
          </a:p>
        </p:txBody>
      </p:sp>
      <p:sp>
        <p:nvSpPr>
          <p:cNvPr id="30" name="Can 29">
            <a:extLst>
              <a:ext uri="{FF2B5EF4-FFF2-40B4-BE49-F238E27FC236}">
                <a16:creationId xmlns:a16="http://schemas.microsoft.com/office/drawing/2014/main" id="{4E3AEADA-14F5-494E-ACE7-A3D5D2A1CEC5}"/>
              </a:ext>
            </a:extLst>
          </p:cNvPr>
          <p:cNvSpPr>
            <a:spLocks noChangeArrowheads="1"/>
          </p:cNvSpPr>
          <p:nvPr/>
        </p:nvSpPr>
        <p:spPr bwMode="auto">
          <a:xfrm>
            <a:off x="5311775" y="1871663"/>
            <a:ext cx="782638" cy="823912"/>
          </a:xfrm>
          <a:prstGeom prst="can">
            <a:avLst>
              <a:gd name="adj" fmla="val 24998"/>
            </a:avLst>
          </a:prstGeom>
          <a:solidFill>
            <a:srgbClr val="FFFF00"/>
          </a:solidFill>
          <a:ln w="9525">
            <a:solidFill>
              <a:srgbClr val="FF6600"/>
            </a:solidFill>
            <a:round/>
            <a:headEnd/>
            <a:tailEnd/>
          </a:ln>
          <a:effectLst>
            <a:outerShdw blurRad="40000" dist="23000" dir="5400000" rotWithShape="0">
              <a:srgbClr val="808080">
                <a:alpha val="34999"/>
              </a:srgbClr>
            </a:outerShdw>
          </a:effectLst>
        </p:spPr>
        <p:txBody>
          <a:bodyPr anchor="ctr"/>
          <a:lstStyle/>
          <a:p>
            <a:pPr algn="ctr">
              <a:defRPr/>
            </a:pPr>
            <a:endParaRPr lang="en-US" sz="2200">
              <a:solidFill>
                <a:schemeClr val="lt1"/>
              </a:solidFill>
              <a:latin typeface="Helvetica"/>
              <a:cs typeface="Helvetica"/>
            </a:endParaRPr>
          </a:p>
        </p:txBody>
      </p:sp>
      <p:sp>
        <p:nvSpPr>
          <p:cNvPr id="40" name="Can 39">
            <a:extLst>
              <a:ext uri="{FF2B5EF4-FFF2-40B4-BE49-F238E27FC236}">
                <a16:creationId xmlns:a16="http://schemas.microsoft.com/office/drawing/2014/main" id="{0E3B9943-6AD3-45C9-85CE-6E30546B9C3A}"/>
              </a:ext>
            </a:extLst>
          </p:cNvPr>
          <p:cNvSpPr>
            <a:spLocks noChangeArrowheads="1"/>
          </p:cNvSpPr>
          <p:nvPr/>
        </p:nvSpPr>
        <p:spPr bwMode="auto">
          <a:xfrm>
            <a:off x="8042275" y="1871663"/>
            <a:ext cx="781050" cy="823912"/>
          </a:xfrm>
          <a:prstGeom prst="can">
            <a:avLst>
              <a:gd name="adj" fmla="val 25000"/>
            </a:avLst>
          </a:prstGeom>
          <a:solidFill>
            <a:srgbClr val="FFFF00"/>
          </a:solidFill>
          <a:ln w="9525">
            <a:solidFill>
              <a:srgbClr val="FF6600"/>
            </a:solidFill>
            <a:round/>
            <a:headEnd/>
            <a:tailEnd/>
          </a:ln>
          <a:effectLst>
            <a:outerShdw blurRad="40000" dist="23000" dir="5400000" rotWithShape="0">
              <a:srgbClr val="808080">
                <a:alpha val="34999"/>
              </a:srgbClr>
            </a:outerShdw>
          </a:effectLst>
        </p:spPr>
        <p:txBody>
          <a:bodyPr anchor="ctr"/>
          <a:lstStyle/>
          <a:p>
            <a:pPr algn="ctr">
              <a:defRPr/>
            </a:pPr>
            <a:endParaRPr lang="en-US" sz="2200">
              <a:solidFill>
                <a:schemeClr val="lt1"/>
              </a:solidFill>
              <a:latin typeface="Helvetica"/>
              <a:cs typeface="Helvetica"/>
            </a:endParaRPr>
          </a:p>
        </p:txBody>
      </p:sp>
      <p:sp>
        <p:nvSpPr>
          <p:cNvPr id="49165" name="TextBox 50">
            <a:extLst>
              <a:ext uri="{FF2B5EF4-FFF2-40B4-BE49-F238E27FC236}">
                <a16:creationId xmlns:a16="http://schemas.microsoft.com/office/drawing/2014/main" id="{74EDDF6F-92C8-4AC2-B319-FCBCCB43DF14}"/>
              </a:ext>
            </a:extLst>
          </p:cNvPr>
          <p:cNvSpPr txBox="1">
            <a:spLocks noChangeArrowheads="1"/>
          </p:cNvSpPr>
          <p:nvPr/>
        </p:nvSpPr>
        <p:spPr bwMode="auto">
          <a:xfrm>
            <a:off x="2584450" y="2705100"/>
            <a:ext cx="8778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200">
                <a:latin typeface="Helvetica" panose="020B0604020202020204" pitchFamily="34" charset="0"/>
              </a:rPr>
              <a:t>Input</a:t>
            </a:r>
          </a:p>
        </p:txBody>
      </p:sp>
      <p:sp>
        <p:nvSpPr>
          <p:cNvPr id="49166" name="TextBox 51">
            <a:extLst>
              <a:ext uri="{FF2B5EF4-FFF2-40B4-BE49-F238E27FC236}">
                <a16:creationId xmlns:a16="http://schemas.microsoft.com/office/drawing/2014/main" id="{DE8808B6-2904-45D7-9F09-A52440789285}"/>
              </a:ext>
            </a:extLst>
          </p:cNvPr>
          <p:cNvSpPr txBox="1">
            <a:spLocks noChangeArrowheads="1"/>
          </p:cNvSpPr>
          <p:nvPr/>
        </p:nvSpPr>
        <p:spPr bwMode="auto">
          <a:xfrm>
            <a:off x="3206750" y="1447801"/>
            <a:ext cx="8842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a:latin typeface="Helvetica" panose="020B0604020202020204" pitchFamily="34" charset="0"/>
              </a:rPr>
              <a:t>HDFS</a:t>
            </a:r>
            <a:br>
              <a:rPr lang="en-US" altLang="en-US" sz="2000">
                <a:latin typeface="Helvetica" panose="020B0604020202020204" pitchFamily="34" charset="0"/>
              </a:rPr>
            </a:br>
            <a:r>
              <a:rPr lang="en-US" altLang="en-US" sz="2000">
                <a:latin typeface="Helvetica" panose="020B0604020202020204" pitchFamily="34" charset="0"/>
              </a:rPr>
              <a:t>read</a:t>
            </a:r>
          </a:p>
        </p:txBody>
      </p:sp>
      <p:sp>
        <p:nvSpPr>
          <p:cNvPr id="49167" name="TextBox 52">
            <a:extLst>
              <a:ext uri="{FF2B5EF4-FFF2-40B4-BE49-F238E27FC236}">
                <a16:creationId xmlns:a16="http://schemas.microsoft.com/office/drawing/2014/main" id="{E617E9CD-C5DB-40B4-B6CE-522FEE776141}"/>
              </a:ext>
            </a:extLst>
          </p:cNvPr>
          <p:cNvSpPr txBox="1">
            <a:spLocks noChangeArrowheads="1"/>
          </p:cNvSpPr>
          <p:nvPr/>
        </p:nvSpPr>
        <p:spPr bwMode="auto">
          <a:xfrm>
            <a:off x="4586289" y="1447801"/>
            <a:ext cx="8842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a:latin typeface="Helvetica" panose="020B0604020202020204" pitchFamily="34" charset="0"/>
              </a:rPr>
              <a:t>HDFS</a:t>
            </a:r>
            <a:br>
              <a:rPr lang="en-US" altLang="en-US" sz="2000">
                <a:latin typeface="Helvetica" panose="020B0604020202020204" pitchFamily="34" charset="0"/>
              </a:rPr>
            </a:br>
            <a:r>
              <a:rPr lang="en-US" altLang="en-US" sz="2000">
                <a:latin typeface="Helvetica" panose="020B0604020202020204" pitchFamily="34" charset="0"/>
              </a:rPr>
              <a:t>write</a:t>
            </a:r>
          </a:p>
        </p:txBody>
      </p:sp>
      <p:sp>
        <p:nvSpPr>
          <p:cNvPr id="49168" name="TextBox 53">
            <a:extLst>
              <a:ext uri="{FF2B5EF4-FFF2-40B4-BE49-F238E27FC236}">
                <a16:creationId xmlns:a16="http://schemas.microsoft.com/office/drawing/2014/main" id="{0910DE14-0B08-46D2-8582-3DA0AF12BDE0}"/>
              </a:ext>
            </a:extLst>
          </p:cNvPr>
          <p:cNvSpPr txBox="1">
            <a:spLocks noChangeArrowheads="1"/>
          </p:cNvSpPr>
          <p:nvPr/>
        </p:nvSpPr>
        <p:spPr bwMode="auto">
          <a:xfrm>
            <a:off x="5937250" y="1447801"/>
            <a:ext cx="8842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a:latin typeface="Helvetica" panose="020B0604020202020204" pitchFamily="34" charset="0"/>
              </a:rPr>
              <a:t>HDFS</a:t>
            </a:r>
            <a:br>
              <a:rPr lang="en-US" altLang="en-US" sz="2000">
                <a:latin typeface="Helvetica" panose="020B0604020202020204" pitchFamily="34" charset="0"/>
              </a:rPr>
            </a:br>
            <a:r>
              <a:rPr lang="en-US" altLang="en-US" sz="2000">
                <a:latin typeface="Helvetica" panose="020B0604020202020204" pitchFamily="34" charset="0"/>
              </a:rPr>
              <a:t>read</a:t>
            </a:r>
          </a:p>
        </p:txBody>
      </p:sp>
      <p:sp>
        <p:nvSpPr>
          <p:cNvPr id="49169" name="TextBox 54">
            <a:extLst>
              <a:ext uri="{FF2B5EF4-FFF2-40B4-BE49-F238E27FC236}">
                <a16:creationId xmlns:a16="http://schemas.microsoft.com/office/drawing/2014/main" id="{3DDEE8D0-9321-465E-9D47-E72C1EAE20E6}"/>
              </a:ext>
            </a:extLst>
          </p:cNvPr>
          <p:cNvSpPr txBox="1">
            <a:spLocks noChangeArrowheads="1"/>
          </p:cNvSpPr>
          <p:nvPr/>
        </p:nvSpPr>
        <p:spPr bwMode="auto">
          <a:xfrm>
            <a:off x="7316789" y="1447801"/>
            <a:ext cx="8842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a:latin typeface="Helvetica" panose="020B0604020202020204" pitchFamily="34" charset="0"/>
              </a:rPr>
              <a:t>HDFS</a:t>
            </a:r>
            <a:br>
              <a:rPr lang="en-US" altLang="en-US" sz="2000">
                <a:latin typeface="Helvetica" panose="020B0604020202020204" pitchFamily="34" charset="0"/>
              </a:rPr>
            </a:br>
            <a:r>
              <a:rPr lang="en-US" altLang="en-US" sz="2000">
                <a:latin typeface="Helvetica" panose="020B0604020202020204" pitchFamily="34" charset="0"/>
              </a:rPr>
              <a:t>write</a:t>
            </a:r>
          </a:p>
        </p:txBody>
      </p:sp>
      <p:grpSp>
        <p:nvGrpSpPr>
          <p:cNvPr id="2" name="Group 1">
            <a:extLst>
              <a:ext uri="{FF2B5EF4-FFF2-40B4-BE49-F238E27FC236}">
                <a16:creationId xmlns:a16="http://schemas.microsoft.com/office/drawing/2014/main" id="{1ED8822B-4737-4EE9-95E3-463558C7D3A4}"/>
              </a:ext>
            </a:extLst>
          </p:cNvPr>
          <p:cNvGrpSpPr>
            <a:grpSpLocks/>
          </p:cNvGrpSpPr>
          <p:nvPr/>
        </p:nvGrpSpPr>
        <p:grpSpPr bwMode="auto">
          <a:xfrm>
            <a:off x="2584451" y="3276600"/>
            <a:ext cx="6170613" cy="2857500"/>
            <a:chOff x="1060824" y="3276600"/>
            <a:chExt cx="6170606" cy="2856949"/>
          </a:xfrm>
        </p:grpSpPr>
        <p:sp>
          <p:nvSpPr>
            <p:cNvPr id="49172" name="TextBox 55">
              <a:extLst>
                <a:ext uri="{FF2B5EF4-FFF2-40B4-BE49-F238E27FC236}">
                  <a16:creationId xmlns:a16="http://schemas.microsoft.com/office/drawing/2014/main" id="{8B2D0EA1-CFB3-4E4C-B708-927F81E443E2}"/>
                </a:ext>
              </a:extLst>
            </p:cNvPr>
            <p:cNvSpPr txBox="1">
              <a:spLocks noChangeArrowheads="1"/>
            </p:cNvSpPr>
            <p:nvPr/>
          </p:nvSpPr>
          <p:spPr bwMode="auto">
            <a:xfrm>
              <a:off x="1060824" y="5214564"/>
              <a:ext cx="877776" cy="43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200">
                  <a:latin typeface="Helvetica" panose="020B0604020202020204" pitchFamily="34" charset="0"/>
                </a:rPr>
                <a:t>Input</a:t>
              </a:r>
            </a:p>
          </p:txBody>
        </p:sp>
        <p:cxnSp>
          <p:nvCxnSpPr>
            <p:cNvPr id="57" name="Straight Arrow Connector 56">
              <a:extLst>
                <a:ext uri="{FF2B5EF4-FFF2-40B4-BE49-F238E27FC236}">
                  <a16:creationId xmlns:a16="http://schemas.microsoft.com/office/drawing/2014/main" id="{0A9A90D6-FB90-4BC9-91BC-2FDDACCA8916}"/>
                </a:ext>
              </a:extLst>
            </p:cNvPr>
            <p:cNvCxnSpPr>
              <a:stCxn id="74" idx="3"/>
              <a:endCxn id="66" idx="1"/>
            </p:cNvCxnSpPr>
            <p:nvPr/>
          </p:nvCxnSpPr>
          <p:spPr>
            <a:xfrm flipV="1">
              <a:off x="1622798" y="3565469"/>
              <a:ext cx="1838323" cy="121420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86836E26-2EBF-4ADA-8F0A-6FC7667C4C4D}"/>
                </a:ext>
              </a:extLst>
            </p:cNvPr>
            <p:cNvCxnSpPr>
              <a:stCxn id="74" idx="3"/>
              <a:endCxn id="67" idx="1"/>
            </p:cNvCxnSpPr>
            <p:nvPr/>
          </p:nvCxnSpPr>
          <p:spPr>
            <a:xfrm flipV="1">
              <a:off x="1622798" y="4392398"/>
              <a:ext cx="1838323" cy="3872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F18201DF-0924-4BA9-B4A0-61B0984AAFCC}"/>
                </a:ext>
              </a:extLst>
            </p:cNvPr>
            <p:cNvCxnSpPr>
              <a:stCxn id="74" idx="3"/>
              <a:endCxn id="68" idx="1"/>
            </p:cNvCxnSpPr>
            <p:nvPr/>
          </p:nvCxnSpPr>
          <p:spPr>
            <a:xfrm>
              <a:off x="1622798" y="4779673"/>
              <a:ext cx="1838323" cy="42378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4C8189B8-D4E6-46EF-9FB1-DB519F15C4F2}"/>
                </a:ext>
              </a:extLst>
            </p:cNvPr>
            <p:cNvCxnSpPr>
              <a:endCxn id="63" idx="1"/>
            </p:cNvCxnSpPr>
            <p:nvPr/>
          </p:nvCxnSpPr>
          <p:spPr>
            <a:xfrm>
              <a:off x="4950195" y="3565469"/>
              <a:ext cx="568324"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99CAEFD8-C149-4E27-A937-4A9FBFDADC9D}"/>
                </a:ext>
              </a:extLst>
            </p:cNvPr>
            <p:cNvCxnSpPr>
              <a:endCxn id="64" idx="1"/>
            </p:cNvCxnSpPr>
            <p:nvPr/>
          </p:nvCxnSpPr>
          <p:spPr>
            <a:xfrm>
              <a:off x="4950195" y="4392398"/>
              <a:ext cx="568324"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A055D04C-54BD-45BA-92E0-A48EECE6A840}"/>
                </a:ext>
              </a:extLst>
            </p:cNvPr>
            <p:cNvCxnSpPr>
              <a:endCxn id="65" idx="1"/>
            </p:cNvCxnSpPr>
            <p:nvPr/>
          </p:nvCxnSpPr>
          <p:spPr>
            <a:xfrm>
              <a:off x="4950195" y="5205041"/>
              <a:ext cx="568324"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3" name="Folded Corner 62">
              <a:extLst>
                <a:ext uri="{FF2B5EF4-FFF2-40B4-BE49-F238E27FC236}">
                  <a16:creationId xmlns:a16="http://schemas.microsoft.com/office/drawing/2014/main" id="{6DD3C1E4-2AC4-48A9-B585-5E25A864DDB2}"/>
                </a:ext>
              </a:extLst>
            </p:cNvPr>
            <p:cNvSpPr>
              <a:spLocks noChangeArrowheads="1"/>
            </p:cNvSpPr>
            <p:nvPr/>
          </p:nvSpPr>
          <p:spPr bwMode="auto">
            <a:xfrm>
              <a:off x="5518519" y="3276600"/>
              <a:ext cx="493712" cy="579326"/>
            </a:xfrm>
            <a:prstGeom prst="foldedCorner">
              <a:avLst>
                <a:gd name="adj" fmla="val 16667"/>
              </a:avLst>
            </a:prstGeom>
            <a:gradFill rotWithShape="1">
              <a:gsLst>
                <a:gs pos="0">
                  <a:srgbClr val="FFFFFF"/>
                </a:gs>
                <a:gs pos="100000">
                  <a:srgbClr val="FFFFFF"/>
                </a:gs>
              </a:gsLst>
              <a:lin ang="5400000"/>
            </a:gradFill>
            <a:ln w="9525">
              <a:solidFill>
                <a:srgbClr val="BFBFBF"/>
              </a:solidFill>
              <a:round/>
              <a:headEnd/>
              <a:tailEnd/>
            </a:ln>
            <a:effectLst>
              <a:outerShdw blurRad="40000" dist="23000" dir="5400000" rotWithShape="0">
                <a:srgbClr val="808080">
                  <a:alpha val="34999"/>
                </a:srgbClr>
              </a:outerShdw>
            </a:effectLst>
          </p:spPr>
          <p:txBody>
            <a:bodyPr anchor="ctr"/>
            <a:lstStyle/>
            <a:p>
              <a:pPr algn="ctr">
                <a:defRPr/>
              </a:pPr>
              <a:endParaRPr lang="en-US" sz="2200">
                <a:solidFill>
                  <a:schemeClr val="lt1"/>
                </a:solidFill>
                <a:latin typeface="Helvetica"/>
                <a:cs typeface="Helvetica"/>
              </a:endParaRPr>
            </a:p>
          </p:txBody>
        </p:sp>
        <p:sp>
          <p:nvSpPr>
            <p:cNvPr id="64" name="Folded Corner 63">
              <a:extLst>
                <a:ext uri="{FF2B5EF4-FFF2-40B4-BE49-F238E27FC236}">
                  <a16:creationId xmlns:a16="http://schemas.microsoft.com/office/drawing/2014/main" id="{77B16725-C98E-45C5-A779-36C77EFA4937}"/>
                </a:ext>
              </a:extLst>
            </p:cNvPr>
            <p:cNvSpPr>
              <a:spLocks noChangeArrowheads="1"/>
            </p:cNvSpPr>
            <p:nvPr/>
          </p:nvSpPr>
          <p:spPr bwMode="auto">
            <a:xfrm>
              <a:off x="5518519" y="4101941"/>
              <a:ext cx="493712" cy="579326"/>
            </a:xfrm>
            <a:prstGeom prst="foldedCorner">
              <a:avLst>
                <a:gd name="adj" fmla="val 16667"/>
              </a:avLst>
            </a:prstGeom>
            <a:gradFill rotWithShape="1">
              <a:gsLst>
                <a:gs pos="0">
                  <a:srgbClr val="FFFFFF"/>
                </a:gs>
                <a:gs pos="100000">
                  <a:srgbClr val="FFFFFF"/>
                </a:gs>
              </a:gsLst>
              <a:lin ang="5400000"/>
            </a:gradFill>
            <a:ln w="9525">
              <a:solidFill>
                <a:srgbClr val="BFBFBF"/>
              </a:solidFill>
              <a:round/>
              <a:headEnd/>
              <a:tailEnd/>
            </a:ln>
            <a:effectLst>
              <a:outerShdw blurRad="40000" dist="23000" dir="5400000" rotWithShape="0">
                <a:srgbClr val="808080">
                  <a:alpha val="34999"/>
                </a:srgbClr>
              </a:outerShdw>
            </a:effectLst>
          </p:spPr>
          <p:txBody>
            <a:bodyPr anchor="ctr"/>
            <a:lstStyle/>
            <a:p>
              <a:pPr algn="ctr">
                <a:defRPr/>
              </a:pPr>
              <a:endParaRPr lang="en-US" sz="2200">
                <a:solidFill>
                  <a:schemeClr val="lt1"/>
                </a:solidFill>
                <a:latin typeface="Helvetica"/>
                <a:cs typeface="Helvetica"/>
              </a:endParaRPr>
            </a:p>
          </p:txBody>
        </p:sp>
        <p:sp>
          <p:nvSpPr>
            <p:cNvPr id="65" name="Folded Corner 64">
              <a:extLst>
                <a:ext uri="{FF2B5EF4-FFF2-40B4-BE49-F238E27FC236}">
                  <a16:creationId xmlns:a16="http://schemas.microsoft.com/office/drawing/2014/main" id="{E188B748-519E-4281-9636-15D69DEE89A5}"/>
                </a:ext>
              </a:extLst>
            </p:cNvPr>
            <p:cNvSpPr>
              <a:spLocks noChangeArrowheads="1"/>
            </p:cNvSpPr>
            <p:nvPr/>
          </p:nvSpPr>
          <p:spPr bwMode="auto">
            <a:xfrm>
              <a:off x="5518519" y="4916172"/>
              <a:ext cx="493712" cy="579325"/>
            </a:xfrm>
            <a:prstGeom prst="foldedCorner">
              <a:avLst>
                <a:gd name="adj" fmla="val 16667"/>
              </a:avLst>
            </a:prstGeom>
            <a:gradFill rotWithShape="1">
              <a:gsLst>
                <a:gs pos="0">
                  <a:srgbClr val="FFFFFF"/>
                </a:gs>
                <a:gs pos="100000">
                  <a:srgbClr val="FFFFFF"/>
                </a:gs>
              </a:gsLst>
              <a:lin ang="5400000"/>
            </a:gradFill>
            <a:ln w="9525">
              <a:solidFill>
                <a:srgbClr val="BFBFBF"/>
              </a:solidFill>
              <a:round/>
              <a:headEnd/>
              <a:tailEnd/>
            </a:ln>
            <a:effectLst>
              <a:outerShdw blurRad="40000" dist="23000" dir="5400000" rotWithShape="0">
                <a:srgbClr val="808080">
                  <a:alpha val="34999"/>
                </a:srgbClr>
              </a:outerShdw>
            </a:effectLst>
          </p:spPr>
          <p:txBody>
            <a:bodyPr anchor="ctr"/>
            <a:lstStyle/>
            <a:p>
              <a:pPr algn="ctr">
                <a:defRPr/>
              </a:pPr>
              <a:endParaRPr lang="en-US" sz="2200">
                <a:solidFill>
                  <a:schemeClr val="lt1"/>
                </a:solidFill>
                <a:latin typeface="Helvetica"/>
                <a:cs typeface="Helvetica"/>
              </a:endParaRPr>
            </a:p>
          </p:txBody>
        </p:sp>
        <p:sp>
          <p:nvSpPr>
            <p:cNvPr id="66" name="Rectangle 65">
              <a:extLst>
                <a:ext uri="{FF2B5EF4-FFF2-40B4-BE49-F238E27FC236}">
                  <a16:creationId xmlns:a16="http://schemas.microsoft.com/office/drawing/2014/main" id="{69F7373D-6DBA-4F71-9CC0-5EFD64C0F03D}"/>
                </a:ext>
              </a:extLst>
            </p:cNvPr>
            <p:cNvSpPr>
              <a:spLocks noChangeArrowheads="1"/>
            </p:cNvSpPr>
            <p:nvPr/>
          </p:nvSpPr>
          <p:spPr bwMode="auto">
            <a:xfrm>
              <a:off x="3461121" y="3341675"/>
              <a:ext cx="1489073" cy="447589"/>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200" dirty="0">
                  <a:solidFill>
                    <a:schemeClr val="lt1"/>
                  </a:solidFill>
                  <a:latin typeface="Helvetica"/>
                  <a:cs typeface="Helvetica"/>
                </a:rPr>
                <a:t>query 1</a:t>
              </a:r>
            </a:p>
          </p:txBody>
        </p:sp>
        <p:sp>
          <p:nvSpPr>
            <p:cNvPr id="67" name="Rectangle 66">
              <a:extLst>
                <a:ext uri="{FF2B5EF4-FFF2-40B4-BE49-F238E27FC236}">
                  <a16:creationId xmlns:a16="http://schemas.microsoft.com/office/drawing/2014/main" id="{ABAEC5AC-990C-4D44-8EF9-ECB334D2517B}"/>
                </a:ext>
              </a:extLst>
            </p:cNvPr>
            <p:cNvSpPr>
              <a:spLocks noChangeArrowheads="1"/>
            </p:cNvSpPr>
            <p:nvPr/>
          </p:nvSpPr>
          <p:spPr bwMode="auto">
            <a:xfrm>
              <a:off x="3461121" y="4168603"/>
              <a:ext cx="1489073" cy="447589"/>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200" dirty="0">
                  <a:solidFill>
                    <a:schemeClr val="lt1"/>
                  </a:solidFill>
                  <a:latin typeface="Helvetica"/>
                  <a:cs typeface="Helvetica"/>
                </a:rPr>
                <a:t>query 2</a:t>
              </a:r>
            </a:p>
          </p:txBody>
        </p:sp>
        <p:sp>
          <p:nvSpPr>
            <p:cNvPr id="68" name="Rectangle 67">
              <a:extLst>
                <a:ext uri="{FF2B5EF4-FFF2-40B4-BE49-F238E27FC236}">
                  <a16:creationId xmlns:a16="http://schemas.microsoft.com/office/drawing/2014/main" id="{80CBB42B-903C-4906-8FBC-3F12CA6024E7}"/>
                </a:ext>
              </a:extLst>
            </p:cNvPr>
            <p:cNvSpPr>
              <a:spLocks noChangeArrowheads="1"/>
            </p:cNvSpPr>
            <p:nvPr/>
          </p:nvSpPr>
          <p:spPr bwMode="auto">
            <a:xfrm>
              <a:off x="3461121" y="4979660"/>
              <a:ext cx="1489073" cy="447589"/>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200" dirty="0">
                  <a:solidFill>
                    <a:schemeClr val="lt1"/>
                  </a:solidFill>
                  <a:latin typeface="Helvetica"/>
                  <a:cs typeface="Helvetica"/>
                </a:rPr>
                <a:t>query 3</a:t>
              </a:r>
            </a:p>
          </p:txBody>
        </p:sp>
        <p:sp>
          <p:nvSpPr>
            <p:cNvPr id="49185" name="TextBox 68">
              <a:extLst>
                <a:ext uri="{FF2B5EF4-FFF2-40B4-BE49-F238E27FC236}">
                  <a16:creationId xmlns:a16="http://schemas.microsoft.com/office/drawing/2014/main" id="{F37DAC2B-4616-4AEB-940A-17B21F6A6507}"/>
                </a:ext>
              </a:extLst>
            </p:cNvPr>
            <p:cNvSpPr txBox="1">
              <a:spLocks noChangeArrowheads="1"/>
            </p:cNvSpPr>
            <p:nvPr/>
          </p:nvSpPr>
          <p:spPr bwMode="auto">
            <a:xfrm>
              <a:off x="6043349" y="3330565"/>
              <a:ext cx="1188081" cy="43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200">
                  <a:latin typeface="Helvetica" panose="020B0604020202020204" pitchFamily="34" charset="0"/>
                </a:rPr>
                <a:t>result 1</a:t>
              </a:r>
            </a:p>
          </p:txBody>
        </p:sp>
        <p:sp>
          <p:nvSpPr>
            <p:cNvPr id="49186" name="TextBox 69">
              <a:extLst>
                <a:ext uri="{FF2B5EF4-FFF2-40B4-BE49-F238E27FC236}">
                  <a16:creationId xmlns:a16="http://schemas.microsoft.com/office/drawing/2014/main" id="{ECE0F5ED-C003-4B34-B689-34119BF2CA9D}"/>
                </a:ext>
              </a:extLst>
            </p:cNvPr>
            <p:cNvSpPr txBox="1">
              <a:spLocks noChangeArrowheads="1"/>
            </p:cNvSpPr>
            <p:nvPr/>
          </p:nvSpPr>
          <p:spPr bwMode="auto">
            <a:xfrm>
              <a:off x="6043349" y="4149557"/>
              <a:ext cx="1188081" cy="43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200">
                  <a:latin typeface="Helvetica" panose="020B0604020202020204" pitchFamily="34" charset="0"/>
                </a:rPr>
                <a:t>result 2</a:t>
              </a:r>
            </a:p>
          </p:txBody>
        </p:sp>
        <p:sp>
          <p:nvSpPr>
            <p:cNvPr id="49187" name="TextBox 70">
              <a:extLst>
                <a:ext uri="{FF2B5EF4-FFF2-40B4-BE49-F238E27FC236}">
                  <a16:creationId xmlns:a16="http://schemas.microsoft.com/office/drawing/2014/main" id="{DF800736-2085-411B-ADED-3454C268ACAE}"/>
                </a:ext>
              </a:extLst>
            </p:cNvPr>
            <p:cNvSpPr txBox="1">
              <a:spLocks noChangeArrowheads="1"/>
            </p:cNvSpPr>
            <p:nvPr/>
          </p:nvSpPr>
          <p:spPr bwMode="auto">
            <a:xfrm>
              <a:off x="6043349" y="4981246"/>
              <a:ext cx="1188081" cy="43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200">
                  <a:latin typeface="Helvetica" panose="020B0604020202020204" pitchFamily="34" charset="0"/>
                </a:rPr>
                <a:t>result 3</a:t>
              </a:r>
            </a:p>
          </p:txBody>
        </p:sp>
        <p:cxnSp>
          <p:nvCxnSpPr>
            <p:cNvPr id="72" name="Straight Arrow Connector 71">
              <a:extLst>
                <a:ext uri="{FF2B5EF4-FFF2-40B4-BE49-F238E27FC236}">
                  <a16:creationId xmlns:a16="http://schemas.microsoft.com/office/drawing/2014/main" id="{6496B5C3-C706-480B-A368-10A89438E42B}"/>
                </a:ext>
              </a:extLst>
            </p:cNvPr>
            <p:cNvCxnSpPr>
              <a:stCxn id="74" idx="3"/>
              <a:endCxn id="49189" idx="1"/>
            </p:cNvCxnSpPr>
            <p:nvPr/>
          </p:nvCxnSpPr>
          <p:spPr>
            <a:xfrm>
              <a:off x="1622798" y="4779673"/>
              <a:ext cx="1838323" cy="113801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9189" name="TextBox 72">
              <a:extLst>
                <a:ext uri="{FF2B5EF4-FFF2-40B4-BE49-F238E27FC236}">
                  <a16:creationId xmlns:a16="http://schemas.microsoft.com/office/drawing/2014/main" id="{028F5C1B-7A53-4A22-859C-317071D4843B}"/>
                </a:ext>
              </a:extLst>
            </p:cNvPr>
            <p:cNvSpPr txBox="1">
              <a:spLocks noChangeArrowheads="1"/>
            </p:cNvSpPr>
            <p:nvPr/>
          </p:nvSpPr>
          <p:spPr bwMode="auto">
            <a:xfrm>
              <a:off x="3460817" y="5703420"/>
              <a:ext cx="1488884" cy="43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200">
                  <a:latin typeface="Helvetica" panose="020B0604020202020204" pitchFamily="34" charset="0"/>
                </a:rPr>
                <a:t>.  .  .</a:t>
              </a:r>
            </a:p>
          </p:txBody>
        </p:sp>
        <p:sp>
          <p:nvSpPr>
            <p:cNvPr id="74" name="Diamond 73">
              <a:extLst>
                <a:ext uri="{FF2B5EF4-FFF2-40B4-BE49-F238E27FC236}">
                  <a16:creationId xmlns:a16="http://schemas.microsoft.com/office/drawing/2014/main" id="{7197111F-59BB-4C14-B723-D4EB21DAC381}"/>
                </a:ext>
              </a:extLst>
            </p:cNvPr>
            <p:cNvSpPr/>
            <p:nvPr/>
          </p:nvSpPr>
          <p:spPr>
            <a:xfrm>
              <a:off x="1332287" y="4695551"/>
              <a:ext cx="290512" cy="169830"/>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2200">
                <a:latin typeface="Helvetica"/>
                <a:cs typeface="Helvetica"/>
              </a:endParaRPr>
            </a:p>
          </p:txBody>
        </p:sp>
        <p:sp>
          <p:nvSpPr>
            <p:cNvPr id="75" name="Can 74">
              <a:extLst>
                <a:ext uri="{FF2B5EF4-FFF2-40B4-BE49-F238E27FC236}">
                  <a16:creationId xmlns:a16="http://schemas.microsoft.com/office/drawing/2014/main" id="{6D58FAD3-6765-43F4-98D9-DE2B354CA0ED}"/>
                </a:ext>
              </a:extLst>
            </p:cNvPr>
            <p:cNvSpPr>
              <a:spLocks noChangeArrowheads="1"/>
            </p:cNvSpPr>
            <p:nvPr/>
          </p:nvSpPr>
          <p:spPr bwMode="auto">
            <a:xfrm>
              <a:off x="1060824" y="4370177"/>
              <a:ext cx="782637" cy="823753"/>
            </a:xfrm>
            <a:prstGeom prst="can">
              <a:avLst>
                <a:gd name="adj" fmla="val 24998"/>
              </a:avLst>
            </a:prstGeom>
            <a:gradFill rotWithShape="1">
              <a:gsLst>
                <a:gs pos="0">
                  <a:srgbClr val="94FF94"/>
                </a:gs>
                <a:gs pos="100000">
                  <a:srgbClr val="00C800"/>
                </a:gs>
              </a:gsLst>
              <a:lin ang="5400000"/>
            </a:gradFill>
            <a:ln w="9525">
              <a:solidFill>
                <a:srgbClr val="00AE00"/>
              </a:solidFill>
              <a:round/>
              <a:headEnd/>
              <a:tailEnd/>
            </a:ln>
            <a:effectLst>
              <a:outerShdw blurRad="40000" dist="23000" dir="5400000" rotWithShape="0">
                <a:srgbClr val="808080">
                  <a:alpha val="34999"/>
                </a:srgbClr>
              </a:outerShdw>
            </a:effectLst>
          </p:spPr>
          <p:txBody>
            <a:bodyPr anchor="ctr"/>
            <a:lstStyle/>
            <a:p>
              <a:pPr algn="ctr">
                <a:defRPr/>
              </a:pPr>
              <a:endParaRPr lang="en-US" sz="2200">
                <a:solidFill>
                  <a:schemeClr val="lt1"/>
                </a:solidFill>
                <a:latin typeface="Helvetica"/>
                <a:cs typeface="Helvetica"/>
              </a:endParaRPr>
            </a:p>
          </p:txBody>
        </p:sp>
        <p:sp>
          <p:nvSpPr>
            <p:cNvPr id="49192" name="TextBox 75">
              <a:extLst>
                <a:ext uri="{FF2B5EF4-FFF2-40B4-BE49-F238E27FC236}">
                  <a16:creationId xmlns:a16="http://schemas.microsoft.com/office/drawing/2014/main" id="{D494DA7D-0C5F-4992-8065-D825B4536E12}"/>
                </a:ext>
              </a:extLst>
            </p:cNvPr>
            <p:cNvSpPr txBox="1">
              <a:spLocks noChangeArrowheads="1"/>
            </p:cNvSpPr>
            <p:nvPr/>
          </p:nvSpPr>
          <p:spPr bwMode="auto">
            <a:xfrm>
              <a:off x="1859127" y="3467063"/>
              <a:ext cx="847831" cy="67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900">
                  <a:latin typeface="Helvetica" panose="020B0604020202020204" pitchFamily="34" charset="0"/>
                </a:rPr>
                <a:t>HDFS</a:t>
              </a:r>
              <a:br>
                <a:rPr lang="en-US" altLang="en-US" sz="1900">
                  <a:latin typeface="Helvetica" panose="020B0604020202020204" pitchFamily="34" charset="0"/>
                </a:rPr>
              </a:br>
              <a:r>
                <a:rPr lang="en-US" altLang="en-US" sz="1900">
                  <a:latin typeface="Helvetica" panose="020B0604020202020204" pitchFamily="34" charset="0"/>
                </a:rPr>
                <a:t>read</a:t>
              </a:r>
            </a:p>
          </p:txBody>
        </p:sp>
      </p:grpSp>
      <p:sp>
        <p:nvSpPr>
          <p:cNvPr id="41" name="Rounded Rectangle 40">
            <a:extLst>
              <a:ext uri="{FF2B5EF4-FFF2-40B4-BE49-F238E27FC236}">
                <a16:creationId xmlns:a16="http://schemas.microsoft.com/office/drawing/2014/main" id="{F0865E70-DE39-4A84-9F1D-B1F34866EF10}"/>
              </a:ext>
            </a:extLst>
          </p:cNvPr>
          <p:cNvSpPr/>
          <p:nvPr/>
        </p:nvSpPr>
        <p:spPr>
          <a:xfrm>
            <a:off x="1828800" y="4233863"/>
            <a:ext cx="8535988" cy="1409700"/>
          </a:xfrm>
          <a:prstGeom prst="roundRect">
            <a:avLst>
              <a:gd name="adj" fmla="val 10339"/>
            </a:avLst>
          </a:prstGeom>
          <a:solidFill>
            <a:schemeClr val="accent2">
              <a:lumMod val="20000"/>
              <a:lumOff val="80000"/>
            </a:schemeClr>
          </a:solidFill>
          <a:ln>
            <a:headEnd type="none" w="med" len="med"/>
            <a:tailEnd type="none"/>
          </a:ln>
        </p:spPr>
        <p:style>
          <a:lnRef idx="2">
            <a:schemeClr val="accent2"/>
          </a:lnRef>
          <a:fillRef idx="1">
            <a:schemeClr val="lt1"/>
          </a:fillRef>
          <a:effectRef idx="0">
            <a:schemeClr val="accent2"/>
          </a:effectRef>
          <a:fontRef idx="minor">
            <a:schemeClr val="dk1"/>
          </a:fontRef>
        </p:style>
        <p:txBody>
          <a:bodyPr tIns="0" anchor="ctr"/>
          <a:lstStyle/>
          <a:p>
            <a:pPr algn="ctr">
              <a:defRPr/>
            </a:pPr>
            <a:r>
              <a:rPr lang="en-US" sz="3100" dirty="0">
                <a:latin typeface="Helvetica"/>
                <a:cs typeface="Helvetica"/>
              </a:rPr>
              <a:t>Opportunity: DRAM is getting cheaper </a:t>
            </a:r>
            <a:r>
              <a:rPr lang="en-US" sz="3100" dirty="0">
                <a:latin typeface="Wingdings"/>
                <a:ea typeface="Wingdings"/>
                <a:cs typeface="Wingdings"/>
                <a:sym typeface="Wingdings"/>
              </a:rPr>
              <a:t> </a:t>
            </a:r>
            <a:r>
              <a:rPr lang="en-US" sz="3100" dirty="0">
                <a:latin typeface="Helvetica"/>
                <a:cs typeface="Helvetica"/>
              </a:rPr>
              <a:t>use main memory for intermediate </a:t>
            </a:r>
            <a:br>
              <a:rPr lang="en-US" sz="3100" dirty="0">
                <a:latin typeface="Helvetica"/>
                <a:cs typeface="Helvetica"/>
              </a:rPr>
            </a:br>
            <a:r>
              <a:rPr lang="en-US" sz="3100" dirty="0">
                <a:latin typeface="Helvetica"/>
                <a:cs typeface="Helvetica"/>
              </a:rPr>
              <a:t>results instead of disks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an 73">
            <a:extLst>
              <a:ext uri="{FF2B5EF4-FFF2-40B4-BE49-F238E27FC236}">
                <a16:creationId xmlns:a16="http://schemas.microsoft.com/office/drawing/2014/main" id="{AF1173C8-47E6-49F4-8B8F-07B1CEDD06D8}"/>
              </a:ext>
            </a:extLst>
          </p:cNvPr>
          <p:cNvSpPr>
            <a:spLocks noChangeArrowheads="1"/>
          </p:cNvSpPr>
          <p:nvPr/>
        </p:nvSpPr>
        <p:spPr bwMode="auto">
          <a:xfrm>
            <a:off x="2590800" y="1828801"/>
            <a:ext cx="782638" cy="823913"/>
          </a:xfrm>
          <a:prstGeom prst="can">
            <a:avLst>
              <a:gd name="adj" fmla="val 24998"/>
            </a:avLst>
          </a:prstGeom>
          <a:gradFill rotWithShape="1">
            <a:gsLst>
              <a:gs pos="0">
                <a:srgbClr val="94FF94"/>
              </a:gs>
              <a:gs pos="100000">
                <a:srgbClr val="00C800"/>
              </a:gs>
            </a:gsLst>
            <a:lin ang="5400000"/>
          </a:gradFill>
          <a:ln w="9525">
            <a:solidFill>
              <a:srgbClr val="00AE00"/>
            </a:solidFill>
            <a:round/>
            <a:headEnd/>
            <a:tailEnd/>
          </a:ln>
          <a:effectLst>
            <a:outerShdw blurRad="40000" dist="23000" dir="5400000" rotWithShape="0">
              <a:srgbClr val="808080">
                <a:alpha val="34999"/>
              </a:srgbClr>
            </a:outerShdw>
          </a:effectLst>
        </p:spPr>
        <p:txBody>
          <a:bodyPr anchor="ctr"/>
          <a:lstStyle/>
          <a:p>
            <a:pPr algn="ctr">
              <a:defRPr/>
            </a:pPr>
            <a:endParaRPr lang="en-US" sz="2200">
              <a:solidFill>
                <a:schemeClr val="lt1"/>
              </a:solidFill>
              <a:latin typeface="Helvetica"/>
              <a:cs typeface="Helvetica"/>
            </a:endParaRPr>
          </a:p>
        </p:txBody>
      </p:sp>
      <p:cxnSp>
        <p:nvCxnSpPr>
          <p:cNvPr id="75" name="Straight Arrow Connector 74">
            <a:extLst>
              <a:ext uri="{FF2B5EF4-FFF2-40B4-BE49-F238E27FC236}">
                <a16:creationId xmlns:a16="http://schemas.microsoft.com/office/drawing/2014/main" id="{0A3FF688-0705-41D7-8F88-17BBADC36ECA}"/>
              </a:ext>
            </a:extLst>
          </p:cNvPr>
          <p:cNvCxnSpPr>
            <a:stCxn id="74" idx="4"/>
            <a:endCxn id="76" idx="1"/>
          </p:cNvCxnSpPr>
          <p:nvPr/>
        </p:nvCxnSpPr>
        <p:spPr>
          <a:xfrm>
            <a:off x="3373438" y="2241550"/>
            <a:ext cx="538162"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0AA22AF6-3339-481A-9153-E6F064125E58}"/>
              </a:ext>
            </a:extLst>
          </p:cNvPr>
          <p:cNvSpPr>
            <a:spLocks noChangeArrowheads="1"/>
          </p:cNvSpPr>
          <p:nvPr/>
        </p:nvSpPr>
        <p:spPr bwMode="auto">
          <a:xfrm>
            <a:off x="3911600" y="2017714"/>
            <a:ext cx="909638" cy="447675"/>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200" dirty="0" err="1">
                <a:solidFill>
                  <a:schemeClr val="lt1"/>
                </a:solidFill>
                <a:latin typeface="Helvetica"/>
                <a:cs typeface="Helvetica"/>
              </a:rPr>
              <a:t>iter</a:t>
            </a:r>
            <a:r>
              <a:rPr lang="en-US" sz="2200" dirty="0">
                <a:solidFill>
                  <a:schemeClr val="lt1"/>
                </a:solidFill>
                <a:latin typeface="Helvetica"/>
                <a:cs typeface="Helvetica"/>
              </a:rPr>
              <a:t>. 1</a:t>
            </a:r>
          </a:p>
        </p:txBody>
      </p:sp>
      <p:cxnSp>
        <p:nvCxnSpPr>
          <p:cNvPr id="77" name="Straight Arrow Connector 76">
            <a:extLst>
              <a:ext uri="{FF2B5EF4-FFF2-40B4-BE49-F238E27FC236}">
                <a16:creationId xmlns:a16="http://schemas.microsoft.com/office/drawing/2014/main" id="{A1DA1CF0-5F11-44CD-8E03-F8206A75B63E}"/>
              </a:ext>
            </a:extLst>
          </p:cNvPr>
          <p:cNvCxnSpPr>
            <a:stCxn id="76" idx="3"/>
          </p:cNvCxnSpPr>
          <p:nvPr/>
        </p:nvCxnSpPr>
        <p:spPr>
          <a:xfrm flipV="1">
            <a:off x="4821238" y="2241550"/>
            <a:ext cx="322262"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9970BDF9-24CB-4464-B973-1AE6D3C88B80}"/>
              </a:ext>
            </a:extLst>
          </p:cNvPr>
          <p:cNvCxnSpPr>
            <a:endCxn id="79" idx="1"/>
          </p:cNvCxnSpPr>
          <p:nvPr/>
        </p:nvCxnSpPr>
        <p:spPr>
          <a:xfrm>
            <a:off x="6019801" y="2241550"/>
            <a:ext cx="620713"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DF84F344-E70B-45D3-889C-D8EEAD727FD7}"/>
              </a:ext>
            </a:extLst>
          </p:cNvPr>
          <p:cNvSpPr>
            <a:spLocks noChangeArrowheads="1"/>
          </p:cNvSpPr>
          <p:nvPr/>
        </p:nvSpPr>
        <p:spPr bwMode="auto">
          <a:xfrm>
            <a:off x="6640514" y="2017714"/>
            <a:ext cx="911225" cy="447675"/>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200" dirty="0" err="1">
                <a:solidFill>
                  <a:schemeClr val="lt1"/>
                </a:solidFill>
                <a:latin typeface="Helvetica"/>
                <a:cs typeface="Helvetica"/>
              </a:rPr>
              <a:t>iter</a:t>
            </a:r>
            <a:r>
              <a:rPr lang="en-US" sz="2200" dirty="0">
                <a:solidFill>
                  <a:schemeClr val="lt1"/>
                </a:solidFill>
                <a:latin typeface="Helvetica"/>
                <a:cs typeface="Helvetica"/>
              </a:rPr>
              <a:t>. 2</a:t>
            </a:r>
          </a:p>
        </p:txBody>
      </p:sp>
      <p:cxnSp>
        <p:nvCxnSpPr>
          <p:cNvPr id="80" name="Straight Arrow Connector 79">
            <a:extLst>
              <a:ext uri="{FF2B5EF4-FFF2-40B4-BE49-F238E27FC236}">
                <a16:creationId xmlns:a16="http://schemas.microsoft.com/office/drawing/2014/main" id="{A23792A0-33B7-4837-B16B-E6AB1AD2E156}"/>
              </a:ext>
            </a:extLst>
          </p:cNvPr>
          <p:cNvCxnSpPr>
            <a:stCxn id="79" idx="3"/>
          </p:cNvCxnSpPr>
          <p:nvPr/>
        </p:nvCxnSpPr>
        <p:spPr>
          <a:xfrm flipV="1">
            <a:off x="7551739" y="2241550"/>
            <a:ext cx="33813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3802BAF4-20AF-425E-AE92-6D2F7A23A46E}"/>
              </a:ext>
            </a:extLst>
          </p:cNvPr>
          <p:cNvCxnSpPr/>
          <p:nvPr/>
        </p:nvCxnSpPr>
        <p:spPr>
          <a:xfrm>
            <a:off x="8763000" y="2251075"/>
            <a:ext cx="59213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51209" name="TextBox 81">
            <a:extLst>
              <a:ext uri="{FF2B5EF4-FFF2-40B4-BE49-F238E27FC236}">
                <a16:creationId xmlns:a16="http://schemas.microsoft.com/office/drawing/2014/main" id="{150366DF-A438-4A80-A955-8C3047380C21}"/>
              </a:ext>
            </a:extLst>
          </p:cNvPr>
          <p:cNvSpPr txBox="1">
            <a:spLocks noChangeArrowheads="1"/>
          </p:cNvSpPr>
          <p:nvPr/>
        </p:nvSpPr>
        <p:spPr bwMode="auto">
          <a:xfrm>
            <a:off x="9351964" y="2027239"/>
            <a:ext cx="7270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200">
                <a:latin typeface="Helvetica" panose="020B0604020202020204" pitchFamily="34" charset="0"/>
              </a:rPr>
              <a:t>.  .  .</a:t>
            </a:r>
          </a:p>
        </p:txBody>
      </p:sp>
      <p:sp>
        <p:nvSpPr>
          <p:cNvPr id="51210" name="TextBox 84">
            <a:extLst>
              <a:ext uri="{FF2B5EF4-FFF2-40B4-BE49-F238E27FC236}">
                <a16:creationId xmlns:a16="http://schemas.microsoft.com/office/drawing/2014/main" id="{DDA30BC3-9A7A-4188-84FE-E35829A5E2B5}"/>
              </a:ext>
            </a:extLst>
          </p:cNvPr>
          <p:cNvSpPr txBox="1">
            <a:spLocks noChangeArrowheads="1"/>
          </p:cNvSpPr>
          <p:nvPr/>
        </p:nvSpPr>
        <p:spPr bwMode="auto">
          <a:xfrm>
            <a:off x="2590800" y="2667000"/>
            <a:ext cx="8778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200">
                <a:latin typeface="Helvetica" panose="020B0604020202020204" pitchFamily="34" charset="0"/>
              </a:rPr>
              <a:t>Input</a:t>
            </a:r>
          </a:p>
        </p:txBody>
      </p:sp>
      <p:sp>
        <p:nvSpPr>
          <p:cNvPr id="51211" name="Title 116">
            <a:extLst>
              <a:ext uri="{FF2B5EF4-FFF2-40B4-BE49-F238E27FC236}">
                <a16:creationId xmlns:a16="http://schemas.microsoft.com/office/drawing/2014/main" id="{AA393F0E-0B93-4F0A-892D-6592902B8C3D}"/>
              </a:ext>
            </a:extLst>
          </p:cNvPr>
          <p:cNvSpPr>
            <a:spLocks noGrp="1"/>
          </p:cNvSpPr>
          <p:nvPr>
            <p:ph type="title"/>
          </p:nvPr>
        </p:nvSpPr>
        <p:spPr>
          <a:xfrm>
            <a:off x="1981200" y="152400"/>
            <a:ext cx="8458200" cy="1143000"/>
          </a:xfrm>
        </p:spPr>
        <p:txBody>
          <a:bodyPr/>
          <a:lstStyle/>
          <a:p>
            <a:r>
              <a:rPr lang="en-US" altLang="en-US">
                <a:latin typeface="Helvetica" panose="020B0604020202020204" pitchFamily="34" charset="0"/>
              </a:rPr>
              <a:t>Goal: In-Memory Data Sharing</a:t>
            </a:r>
          </a:p>
        </p:txBody>
      </p:sp>
      <p:grpSp>
        <p:nvGrpSpPr>
          <p:cNvPr id="51212" name="Group 111">
            <a:extLst>
              <a:ext uri="{FF2B5EF4-FFF2-40B4-BE49-F238E27FC236}">
                <a16:creationId xmlns:a16="http://schemas.microsoft.com/office/drawing/2014/main" id="{9C2DC60B-144D-494C-8848-691B7FC9F6D7}"/>
              </a:ext>
            </a:extLst>
          </p:cNvPr>
          <p:cNvGrpSpPr>
            <a:grpSpLocks/>
          </p:cNvGrpSpPr>
          <p:nvPr/>
        </p:nvGrpSpPr>
        <p:grpSpPr bwMode="auto">
          <a:xfrm>
            <a:off x="5097463" y="1447801"/>
            <a:ext cx="1312862" cy="1724025"/>
            <a:chOff x="2784930" y="2345019"/>
            <a:chExt cx="1312636" cy="1724328"/>
          </a:xfrm>
        </p:grpSpPr>
        <p:pic>
          <p:nvPicPr>
            <p:cNvPr id="51242" name="Picture 115" descr="to_ddr333memory_350.gif">
              <a:extLst>
                <a:ext uri="{FF2B5EF4-FFF2-40B4-BE49-F238E27FC236}">
                  <a16:creationId xmlns:a16="http://schemas.microsoft.com/office/drawing/2014/main" id="{0F141BB4-C77C-497B-A24D-479F900B01E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4930" y="2790207"/>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3" name="Picture 117" descr="to_ddr333memory_350.gif">
              <a:extLst>
                <a:ext uri="{FF2B5EF4-FFF2-40B4-BE49-F238E27FC236}">
                  <a16:creationId xmlns:a16="http://schemas.microsoft.com/office/drawing/2014/main" id="{EE577A7E-6CD5-4CDF-82CB-6B0B1637EBD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3436" y="2554275"/>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4" name="Picture 118" descr="to_ddr333memory_350.gif">
              <a:extLst>
                <a:ext uri="{FF2B5EF4-FFF2-40B4-BE49-F238E27FC236}">
                  <a16:creationId xmlns:a16="http://schemas.microsoft.com/office/drawing/2014/main" id="{B5C8A27D-BB48-4EE5-A164-2E0305BD374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1942" y="2345019"/>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13" name="Group 119">
            <a:extLst>
              <a:ext uri="{FF2B5EF4-FFF2-40B4-BE49-F238E27FC236}">
                <a16:creationId xmlns:a16="http://schemas.microsoft.com/office/drawing/2014/main" id="{8337DF3B-6F46-4B36-A3B7-84A47D84A88E}"/>
              </a:ext>
            </a:extLst>
          </p:cNvPr>
          <p:cNvGrpSpPr>
            <a:grpSpLocks/>
          </p:cNvGrpSpPr>
          <p:nvPr/>
        </p:nvGrpSpPr>
        <p:grpSpPr bwMode="auto">
          <a:xfrm>
            <a:off x="7831138" y="1455738"/>
            <a:ext cx="1312862" cy="1725612"/>
            <a:chOff x="2784930" y="2345019"/>
            <a:chExt cx="1312636" cy="1724328"/>
          </a:xfrm>
        </p:grpSpPr>
        <p:pic>
          <p:nvPicPr>
            <p:cNvPr id="51239" name="Picture 120" descr="to_ddr333memory_350.gif">
              <a:extLst>
                <a:ext uri="{FF2B5EF4-FFF2-40B4-BE49-F238E27FC236}">
                  <a16:creationId xmlns:a16="http://schemas.microsoft.com/office/drawing/2014/main" id="{FB09D6DF-D476-48EC-9D4F-1808BCC0FF8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4930" y="2790207"/>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0" name="Picture 121" descr="to_ddr333memory_350.gif">
              <a:extLst>
                <a:ext uri="{FF2B5EF4-FFF2-40B4-BE49-F238E27FC236}">
                  <a16:creationId xmlns:a16="http://schemas.microsoft.com/office/drawing/2014/main" id="{F5B7CC0B-7B77-4CE2-BFB1-404D8F91E01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3436" y="2554275"/>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1" name="Picture 122" descr="to_ddr333memory_350.gif">
              <a:extLst>
                <a:ext uri="{FF2B5EF4-FFF2-40B4-BE49-F238E27FC236}">
                  <a16:creationId xmlns:a16="http://schemas.microsoft.com/office/drawing/2014/main" id="{42DE2AE7-09F8-4F82-942E-EBFA296EE3B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1942" y="2345019"/>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14" name="TextBox 46">
            <a:extLst>
              <a:ext uri="{FF2B5EF4-FFF2-40B4-BE49-F238E27FC236}">
                <a16:creationId xmlns:a16="http://schemas.microsoft.com/office/drawing/2014/main" id="{8EE0F8C5-CE25-4A42-97CE-548BCBDB5451}"/>
              </a:ext>
            </a:extLst>
          </p:cNvPr>
          <p:cNvSpPr txBox="1">
            <a:spLocks noChangeArrowheads="1"/>
          </p:cNvSpPr>
          <p:nvPr/>
        </p:nvSpPr>
        <p:spPr bwMode="auto">
          <a:xfrm>
            <a:off x="4098926" y="5232400"/>
            <a:ext cx="16732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200">
                <a:latin typeface="Helvetica" panose="020B0604020202020204" pitchFamily="34" charset="0"/>
              </a:rPr>
              <a:t>Distributed</a:t>
            </a:r>
            <a:br>
              <a:rPr lang="en-US" altLang="en-US" sz="2200">
                <a:latin typeface="Helvetica" panose="020B0604020202020204" pitchFamily="34" charset="0"/>
              </a:rPr>
            </a:br>
            <a:r>
              <a:rPr lang="en-US" altLang="en-US" sz="2200">
                <a:latin typeface="Helvetica" panose="020B0604020202020204" pitchFamily="34" charset="0"/>
              </a:rPr>
              <a:t>memory</a:t>
            </a:r>
          </a:p>
        </p:txBody>
      </p:sp>
      <p:sp>
        <p:nvSpPr>
          <p:cNvPr id="51215" name="TextBox 47">
            <a:extLst>
              <a:ext uri="{FF2B5EF4-FFF2-40B4-BE49-F238E27FC236}">
                <a16:creationId xmlns:a16="http://schemas.microsoft.com/office/drawing/2014/main" id="{AE6DFF28-F5E9-442C-9F70-4D30E7AEA02B}"/>
              </a:ext>
            </a:extLst>
          </p:cNvPr>
          <p:cNvSpPr txBox="1">
            <a:spLocks noChangeArrowheads="1"/>
          </p:cNvSpPr>
          <p:nvPr/>
        </p:nvSpPr>
        <p:spPr bwMode="auto">
          <a:xfrm>
            <a:off x="2590800" y="5181600"/>
            <a:ext cx="8778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200">
                <a:latin typeface="Helvetica" panose="020B0604020202020204" pitchFamily="34" charset="0"/>
              </a:rPr>
              <a:t>Input</a:t>
            </a:r>
          </a:p>
        </p:txBody>
      </p:sp>
      <p:cxnSp>
        <p:nvCxnSpPr>
          <p:cNvPr id="49" name="Straight Arrow Connector 48">
            <a:extLst>
              <a:ext uri="{FF2B5EF4-FFF2-40B4-BE49-F238E27FC236}">
                <a16:creationId xmlns:a16="http://schemas.microsoft.com/office/drawing/2014/main" id="{F96F0866-516F-4906-B7CD-00E3093DD72E}"/>
              </a:ext>
            </a:extLst>
          </p:cNvPr>
          <p:cNvCxnSpPr>
            <a:stCxn id="91" idx="3"/>
            <a:endCxn id="84" idx="1"/>
          </p:cNvCxnSpPr>
          <p:nvPr/>
        </p:nvCxnSpPr>
        <p:spPr>
          <a:xfrm flipV="1">
            <a:off x="5238751" y="3532189"/>
            <a:ext cx="1158875" cy="121443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42279F47-DA5C-4CD6-B103-0E6185F4D14F}"/>
              </a:ext>
            </a:extLst>
          </p:cNvPr>
          <p:cNvCxnSpPr>
            <a:stCxn id="91" idx="3"/>
            <a:endCxn id="87" idx="1"/>
          </p:cNvCxnSpPr>
          <p:nvPr/>
        </p:nvCxnSpPr>
        <p:spPr>
          <a:xfrm flipV="1">
            <a:off x="5238751" y="4359275"/>
            <a:ext cx="1158875" cy="38735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97CAD41D-1B72-472F-B0CF-84CBF66453AE}"/>
              </a:ext>
            </a:extLst>
          </p:cNvPr>
          <p:cNvCxnSpPr>
            <a:stCxn id="91" idx="3"/>
            <a:endCxn id="88" idx="1"/>
          </p:cNvCxnSpPr>
          <p:nvPr/>
        </p:nvCxnSpPr>
        <p:spPr>
          <a:xfrm>
            <a:off x="5238751" y="4746626"/>
            <a:ext cx="1158875" cy="42386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D309F597-554A-481D-961F-5410E138CCE8}"/>
              </a:ext>
            </a:extLst>
          </p:cNvPr>
          <p:cNvCxnSpPr/>
          <p:nvPr/>
        </p:nvCxnSpPr>
        <p:spPr>
          <a:xfrm>
            <a:off x="7778751" y="3548063"/>
            <a:ext cx="56832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4EFC69B2-FEAC-4838-9C24-B7F0F7010FB1}"/>
              </a:ext>
            </a:extLst>
          </p:cNvPr>
          <p:cNvCxnSpPr>
            <a:endCxn id="69" idx="1"/>
          </p:cNvCxnSpPr>
          <p:nvPr/>
        </p:nvCxnSpPr>
        <p:spPr>
          <a:xfrm>
            <a:off x="7778751" y="4359275"/>
            <a:ext cx="56832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CE6FEBCD-ED48-4036-8AD7-0BBF57404133}"/>
              </a:ext>
            </a:extLst>
          </p:cNvPr>
          <p:cNvCxnSpPr>
            <a:endCxn id="83" idx="1"/>
          </p:cNvCxnSpPr>
          <p:nvPr/>
        </p:nvCxnSpPr>
        <p:spPr>
          <a:xfrm>
            <a:off x="7778751" y="5172075"/>
            <a:ext cx="56832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8" name="Folded Corner 67">
            <a:extLst>
              <a:ext uri="{FF2B5EF4-FFF2-40B4-BE49-F238E27FC236}">
                <a16:creationId xmlns:a16="http://schemas.microsoft.com/office/drawing/2014/main" id="{8F1EFC8F-5E8D-4051-AAE1-474BE1A5F8C2}"/>
              </a:ext>
            </a:extLst>
          </p:cNvPr>
          <p:cNvSpPr>
            <a:spLocks noChangeArrowheads="1"/>
          </p:cNvSpPr>
          <p:nvPr/>
        </p:nvSpPr>
        <p:spPr bwMode="auto">
          <a:xfrm>
            <a:off x="8347076" y="3243264"/>
            <a:ext cx="492125" cy="579437"/>
          </a:xfrm>
          <a:prstGeom prst="foldedCorner">
            <a:avLst>
              <a:gd name="adj" fmla="val 16667"/>
            </a:avLst>
          </a:prstGeom>
          <a:gradFill rotWithShape="1">
            <a:gsLst>
              <a:gs pos="0">
                <a:srgbClr val="FFFFFF"/>
              </a:gs>
              <a:gs pos="100000">
                <a:srgbClr val="FFFFFF"/>
              </a:gs>
            </a:gsLst>
            <a:lin ang="5400000"/>
          </a:gradFill>
          <a:ln w="9525">
            <a:solidFill>
              <a:srgbClr val="BFBFBF"/>
            </a:solidFill>
            <a:round/>
            <a:headEnd/>
            <a:tailEnd/>
          </a:ln>
          <a:effectLst>
            <a:outerShdw blurRad="40000" dist="23000" dir="5400000" rotWithShape="0">
              <a:srgbClr val="808080">
                <a:alpha val="34999"/>
              </a:srgbClr>
            </a:outerShdw>
          </a:effectLst>
        </p:spPr>
        <p:txBody>
          <a:bodyPr anchor="ctr"/>
          <a:lstStyle/>
          <a:p>
            <a:pPr algn="ctr">
              <a:defRPr/>
            </a:pPr>
            <a:endParaRPr lang="en-US" sz="2200">
              <a:solidFill>
                <a:schemeClr val="lt1"/>
              </a:solidFill>
              <a:latin typeface="Helvetica"/>
              <a:cs typeface="Helvetica"/>
            </a:endParaRPr>
          </a:p>
        </p:txBody>
      </p:sp>
      <p:sp>
        <p:nvSpPr>
          <p:cNvPr id="69" name="Folded Corner 68">
            <a:extLst>
              <a:ext uri="{FF2B5EF4-FFF2-40B4-BE49-F238E27FC236}">
                <a16:creationId xmlns:a16="http://schemas.microsoft.com/office/drawing/2014/main" id="{17086009-239E-4564-88C1-4EF6F2EA1556}"/>
              </a:ext>
            </a:extLst>
          </p:cNvPr>
          <p:cNvSpPr>
            <a:spLocks noChangeArrowheads="1"/>
          </p:cNvSpPr>
          <p:nvPr/>
        </p:nvSpPr>
        <p:spPr bwMode="auto">
          <a:xfrm>
            <a:off x="8347076" y="4068764"/>
            <a:ext cx="492125" cy="579437"/>
          </a:xfrm>
          <a:prstGeom prst="foldedCorner">
            <a:avLst>
              <a:gd name="adj" fmla="val 16667"/>
            </a:avLst>
          </a:prstGeom>
          <a:gradFill rotWithShape="1">
            <a:gsLst>
              <a:gs pos="0">
                <a:srgbClr val="FFFFFF"/>
              </a:gs>
              <a:gs pos="100000">
                <a:srgbClr val="FFFFFF"/>
              </a:gs>
            </a:gsLst>
            <a:lin ang="5400000"/>
          </a:gradFill>
          <a:ln w="9525">
            <a:solidFill>
              <a:srgbClr val="BFBFBF"/>
            </a:solidFill>
            <a:round/>
            <a:headEnd/>
            <a:tailEnd/>
          </a:ln>
          <a:effectLst>
            <a:outerShdw blurRad="40000" dist="23000" dir="5400000" rotWithShape="0">
              <a:srgbClr val="808080">
                <a:alpha val="34999"/>
              </a:srgbClr>
            </a:outerShdw>
          </a:effectLst>
        </p:spPr>
        <p:txBody>
          <a:bodyPr anchor="ctr"/>
          <a:lstStyle/>
          <a:p>
            <a:pPr algn="ctr">
              <a:defRPr/>
            </a:pPr>
            <a:endParaRPr lang="en-US" sz="2200">
              <a:solidFill>
                <a:schemeClr val="lt1"/>
              </a:solidFill>
              <a:latin typeface="Helvetica"/>
              <a:cs typeface="Helvetica"/>
            </a:endParaRPr>
          </a:p>
        </p:txBody>
      </p:sp>
      <p:sp>
        <p:nvSpPr>
          <p:cNvPr id="83" name="Folded Corner 82">
            <a:extLst>
              <a:ext uri="{FF2B5EF4-FFF2-40B4-BE49-F238E27FC236}">
                <a16:creationId xmlns:a16="http://schemas.microsoft.com/office/drawing/2014/main" id="{2163D694-4638-4492-B1D6-564A6B15029C}"/>
              </a:ext>
            </a:extLst>
          </p:cNvPr>
          <p:cNvSpPr>
            <a:spLocks noChangeArrowheads="1"/>
          </p:cNvSpPr>
          <p:nvPr/>
        </p:nvSpPr>
        <p:spPr bwMode="auto">
          <a:xfrm>
            <a:off x="8347076" y="4883150"/>
            <a:ext cx="492125" cy="579438"/>
          </a:xfrm>
          <a:prstGeom prst="foldedCorner">
            <a:avLst>
              <a:gd name="adj" fmla="val 16667"/>
            </a:avLst>
          </a:prstGeom>
          <a:gradFill rotWithShape="1">
            <a:gsLst>
              <a:gs pos="0">
                <a:srgbClr val="FFFFFF"/>
              </a:gs>
              <a:gs pos="100000">
                <a:srgbClr val="FFFFFF"/>
              </a:gs>
            </a:gsLst>
            <a:lin ang="5400000"/>
          </a:gradFill>
          <a:ln w="9525">
            <a:solidFill>
              <a:srgbClr val="BFBFBF"/>
            </a:solidFill>
            <a:round/>
            <a:headEnd/>
            <a:tailEnd/>
          </a:ln>
          <a:effectLst>
            <a:outerShdw blurRad="40000" dist="23000" dir="5400000" rotWithShape="0">
              <a:srgbClr val="808080">
                <a:alpha val="34999"/>
              </a:srgbClr>
            </a:outerShdw>
          </a:effectLst>
        </p:spPr>
        <p:txBody>
          <a:bodyPr anchor="ctr"/>
          <a:lstStyle/>
          <a:p>
            <a:pPr algn="ctr">
              <a:defRPr/>
            </a:pPr>
            <a:endParaRPr lang="en-US" sz="2200">
              <a:solidFill>
                <a:schemeClr val="lt1"/>
              </a:solidFill>
              <a:latin typeface="Helvetica"/>
              <a:cs typeface="Helvetica"/>
            </a:endParaRPr>
          </a:p>
        </p:txBody>
      </p:sp>
      <p:sp>
        <p:nvSpPr>
          <p:cNvPr id="84" name="Rectangle 83">
            <a:extLst>
              <a:ext uri="{FF2B5EF4-FFF2-40B4-BE49-F238E27FC236}">
                <a16:creationId xmlns:a16="http://schemas.microsoft.com/office/drawing/2014/main" id="{35D3E526-A352-4C1C-85B2-629CA365F0B8}"/>
              </a:ext>
            </a:extLst>
          </p:cNvPr>
          <p:cNvSpPr>
            <a:spLocks noChangeArrowheads="1"/>
          </p:cNvSpPr>
          <p:nvPr/>
        </p:nvSpPr>
        <p:spPr bwMode="auto">
          <a:xfrm>
            <a:off x="6397625" y="3308351"/>
            <a:ext cx="1487488" cy="447675"/>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200" dirty="0">
                <a:solidFill>
                  <a:schemeClr val="lt1"/>
                </a:solidFill>
                <a:latin typeface="Helvetica"/>
                <a:cs typeface="Helvetica"/>
              </a:rPr>
              <a:t>query 1</a:t>
            </a:r>
          </a:p>
        </p:txBody>
      </p:sp>
      <p:sp>
        <p:nvSpPr>
          <p:cNvPr id="87" name="Rectangle 86">
            <a:extLst>
              <a:ext uri="{FF2B5EF4-FFF2-40B4-BE49-F238E27FC236}">
                <a16:creationId xmlns:a16="http://schemas.microsoft.com/office/drawing/2014/main" id="{35EC9871-1DD0-471D-BF71-A12E175B0FC2}"/>
              </a:ext>
            </a:extLst>
          </p:cNvPr>
          <p:cNvSpPr>
            <a:spLocks noChangeArrowheads="1"/>
          </p:cNvSpPr>
          <p:nvPr/>
        </p:nvSpPr>
        <p:spPr bwMode="auto">
          <a:xfrm>
            <a:off x="6397625" y="4135439"/>
            <a:ext cx="1487488" cy="447675"/>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200" dirty="0">
                <a:solidFill>
                  <a:schemeClr val="lt1"/>
                </a:solidFill>
                <a:latin typeface="Helvetica"/>
                <a:cs typeface="Helvetica"/>
              </a:rPr>
              <a:t>query 2</a:t>
            </a:r>
          </a:p>
        </p:txBody>
      </p:sp>
      <p:sp>
        <p:nvSpPr>
          <p:cNvPr id="88" name="Rectangle 87">
            <a:extLst>
              <a:ext uri="{FF2B5EF4-FFF2-40B4-BE49-F238E27FC236}">
                <a16:creationId xmlns:a16="http://schemas.microsoft.com/office/drawing/2014/main" id="{1A1557D5-9186-448D-83D0-AB34B48A328D}"/>
              </a:ext>
            </a:extLst>
          </p:cNvPr>
          <p:cNvSpPr>
            <a:spLocks noChangeArrowheads="1"/>
          </p:cNvSpPr>
          <p:nvPr/>
        </p:nvSpPr>
        <p:spPr bwMode="auto">
          <a:xfrm>
            <a:off x="6397625" y="4946651"/>
            <a:ext cx="1487488" cy="447675"/>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200" dirty="0">
                <a:solidFill>
                  <a:schemeClr val="lt1"/>
                </a:solidFill>
                <a:latin typeface="Helvetica"/>
                <a:cs typeface="Helvetica"/>
              </a:rPr>
              <a:t>query 3</a:t>
            </a:r>
          </a:p>
        </p:txBody>
      </p:sp>
      <p:cxnSp>
        <p:nvCxnSpPr>
          <p:cNvPr id="89" name="Straight Arrow Connector 88">
            <a:extLst>
              <a:ext uri="{FF2B5EF4-FFF2-40B4-BE49-F238E27FC236}">
                <a16:creationId xmlns:a16="http://schemas.microsoft.com/office/drawing/2014/main" id="{02401A71-F743-4CF7-BA2C-AD358482763A}"/>
              </a:ext>
            </a:extLst>
          </p:cNvPr>
          <p:cNvCxnSpPr>
            <a:stCxn id="91" idx="3"/>
            <a:endCxn id="51229" idx="1"/>
          </p:cNvCxnSpPr>
          <p:nvPr/>
        </p:nvCxnSpPr>
        <p:spPr>
          <a:xfrm>
            <a:off x="5238751" y="4746625"/>
            <a:ext cx="1158875" cy="99853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51229" name="TextBox 89">
            <a:extLst>
              <a:ext uri="{FF2B5EF4-FFF2-40B4-BE49-F238E27FC236}">
                <a16:creationId xmlns:a16="http://schemas.microsoft.com/office/drawing/2014/main" id="{2DF70C1A-FBA6-4E0B-BA3F-9E930B8C06BD}"/>
              </a:ext>
            </a:extLst>
          </p:cNvPr>
          <p:cNvSpPr txBox="1">
            <a:spLocks noChangeArrowheads="1"/>
          </p:cNvSpPr>
          <p:nvPr/>
        </p:nvSpPr>
        <p:spPr bwMode="auto">
          <a:xfrm>
            <a:off x="6397625" y="5529263"/>
            <a:ext cx="14874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200">
                <a:latin typeface="Helvetica" panose="020B0604020202020204" pitchFamily="34" charset="0"/>
              </a:rPr>
              <a:t>.  .  .</a:t>
            </a:r>
          </a:p>
        </p:txBody>
      </p:sp>
      <p:sp>
        <p:nvSpPr>
          <p:cNvPr id="91" name="Diamond 90">
            <a:extLst>
              <a:ext uri="{FF2B5EF4-FFF2-40B4-BE49-F238E27FC236}">
                <a16:creationId xmlns:a16="http://schemas.microsoft.com/office/drawing/2014/main" id="{B0EBB433-4AA7-4932-88D6-75E42B87C7E8}"/>
              </a:ext>
            </a:extLst>
          </p:cNvPr>
          <p:cNvSpPr/>
          <p:nvPr/>
        </p:nvSpPr>
        <p:spPr>
          <a:xfrm>
            <a:off x="4949826" y="4662488"/>
            <a:ext cx="288925" cy="169862"/>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2200">
              <a:latin typeface="Helvetica"/>
              <a:cs typeface="Helvetica"/>
            </a:endParaRPr>
          </a:p>
        </p:txBody>
      </p:sp>
      <p:sp>
        <p:nvSpPr>
          <p:cNvPr id="92" name="Can 91">
            <a:extLst>
              <a:ext uri="{FF2B5EF4-FFF2-40B4-BE49-F238E27FC236}">
                <a16:creationId xmlns:a16="http://schemas.microsoft.com/office/drawing/2014/main" id="{155DC1DE-FC08-433A-8B2E-57653F0EE00D}"/>
              </a:ext>
            </a:extLst>
          </p:cNvPr>
          <p:cNvSpPr>
            <a:spLocks noChangeArrowheads="1"/>
          </p:cNvSpPr>
          <p:nvPr/>
        </p:nvSpPr>
        <p:spPr bwMode="auto">
          <a:xfrm>
            <a:off x="2590800" y="4337051"/>
            <a:ext cx="782638" cy="823913"/>
          </a:xfrm>
          <a:prstGeom prst="can">
            <a:avLst>
              <a:gd name="adj" fmla="val 24998"/>
            </a:avLst>
          </a:prstGeom>
          <a:gradFill rotWithShape="1">
            <a:gsLst>
              <a:gs pos="0">
                <a:srgbClr val="94FF94"/>
              </a:gs>
              <a:gs pos="100000">
                <a:srgbClr val="00C800"/>
              </a:gs>
            </a:gsLst>
            <a:lin ang="5400000"/>
          </a:gradFill>
          <a:ln w="9525">
            <a:solidFill>
              <a:srgbClr val="00AE00"/>
            </a:solidFill>
            <a:round/>
            <a:headEnd/>
            <a:tailEnd/>
          </a:ln>
          <a:effectLst>
            <a:outerShdw blurRad="40000" dist="23000" dir="5400000" rotWithShape="0">
              <a:srgbClr val="808080">
                <a:alpha val="34999"/>
              </a:srgbClr>
            </a:outerShdw>
          </a:effectLst>
        </p:spPr>
        <p:txBody>
          <a:bodyPr anchor="ctr"/>
          <a:lstStyle/>
          <a:p>
            <a:pPr algn="ctr">
              <a:defRPr/>
            </a:pPr>
            <a:endParaRPr lang="en-US" sz="2200">
              <a:solidFill>
                <a:schemeClr val="lt1"/>
              </a:solidFill>
              <a:latin typeface="Helvetica"/>
              <a:cs typeface="Helvetica"/>
            </a:endParaRPr>
          </a:p>
        </p:txBody>
      </p:sp>
      <p:cxnSp>
        <p:nvCxnSpPr>
          <p:cNvPr id="94" name="Straight Arrow Connector 93">
            <a:extLst>
              <a:ext uri="{FF2B5EF4-FFF2-40B4-BE49-F238E27FC236}">
                <a16:creationId xmlns:a16="http://schemas.microsoft.com/office/drawing/2014/main" id="{8537EA00-ED1F-49B1-93F0-C6276A49ABFD}"/>
              </a:ext>
            </a:extLst>
          </p:cNvPr>
          <p:cNvCxnSpPr>
            <a:stCxn id="92" idx="4"/>
          </p:cNvCxnSpPr>
          <p:nvPr/>
        </p:nvCxnSpPr>
        <p:spPr>
          <a:xfrm flipV="1">
            <a:off x="3373439" y="4746626"/>
            <a:ext cx="1000125" cy="31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51233" name="TextBox 95">
            <a:extLst>
              <a:ext uri="{FF2B5EF4-FFF2-40B4-BE49-F238E27FC236}">
                <a16:creationId xmlns:a16="http://schemas.microsoft.com/office/drawing/2014/main" id="{A9B31F04-4EA2-4EE2-84C9-66880558B2A3}"/>
              </a:ext>
            </a:extLst>
          </p:cNvPr>
          <p:cNvSpPr txBox="1">
            <a:spLocks noChangeArrowheads="1"/>
          </p:cNvSpPr>
          <p:nvPr/>
        </p:nvSpPr>
        <p:spPr bwMode="auto">
          <a:xfrm>
            <a:off x="3195638" y="3751263"/>
            <a:ext cx="14859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900">
                <a:latin typeface="Helvetica" panose="020B0604020202020204" pitchFamily="34" charset="0"/>
              </a:rPr>
              <a:t>one-time</a:t>
            </a:r>
            <a:br>
              <a:rPr lang="en-US" altLang="en-US" sz="1900">
                <a:latin typeface="Helvetica" panose="020B0604020202020204" pitchFamily="34" charset="0"/>
              </a:rPr>
            </a:br>
            <a:r>
              <a:rPr lang="en-US" altLang="en-US" sz="1900">
                <a:latin typeface="Helvetica" panose="020B0604020202020204" pitchFamily="34" charset="0"/>
              </a:rPr>
              <a:t>processing</a:t>
            </a:r>
          </a:p>
        </p:txBody>
      </p:sp>
      <p:grpSp>
        <p:nvGrpSpPr>
          <p:cNvPr id="51234" name="Group 96">
            <a:extLst>
              <a:ext uri="{FF2B5EF4-FFF2-40B4-BE49-F238E27FC236}">
                <a16:creationId xmlns:a16="http://schemas.microsoft.com/office/drawing/2014/main" id="{B4DB5F40-E098-4576-A603-2247ED7C95F0}"/>
              </a:ext>
            </a:extLst>
          </p:cNvPr>
          <p:cNvGrpSpPr>
            <a:grpSpLocks/>
          </p:cNvGrpSpPr>
          <p:nvPr/>
        </p:nvGrpSpPr>
        <p:grpSpPr bwMode="auto">
          <a:xfrm>
            <a:off x="4308476" y="3835401"/>
            <a:ext cx="1312863" cy="1724025"/>
            <a:chOff x="2784930" y="2345019"/>
            <a:chExt cx="1312636" cy="1724328"/>
          </a:xfrm>
        </p:grpSpPr>
        <p:pic>
          <p:nvPicPr>
            <p:cNvPr id="51236" name="Picture 99" descr="to_ddr333memory_350.gif">
              <a:extLst>
                <a:ext uri="{FF2B5EF4-FFF2-40B4-BE49-F238E27FC236}">
                  <a16:creationId xmlns:a16="http://schemas.microsoft.com/office/drawing/2014/main" id="{D83A5C24-65EE-4E84-B2B3-EF83EDB54D3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4930" y="2790207"/>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7" name="Picture 100" descr="to_ddr333memory_350.gif">
              <a:extLst>
                <a:ext uri="{FF2B5EF4-FFF2-40B4-BE49-F238E27FC236}">
                  <a16:creationId xmlns:a16="http://schemas.microsoft.com/office/drawing/2014/main" id="{93191B85-D102-4D65-BA1C-2F0C3FF7BB0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3436" y="2554275"/>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8" name="Picture 101" descr="to_ddr333memory_350.gif">
              <a:extLst>
                <a:ext uri="{FF2B5EF4-FFF2-40B4-BE49-F238E27FC236}">
                  <a16:creationId xmlns:a16="http://schemas.microsoft.com/office/drawing/2014/main" id="{6A02D447-7B1D-488A-B0E0-83603649A6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1942" y="2345019"/>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 name="Rounded Rectangle 45">
            <a:extLst>
              <a:ext uri="{FF2B5EF4-FFF2-40B4-BE49-F238E27FC236}">
                <a16:creationId xmlns:a16="http://schemas.microsoft.com/office/drawing/2014/main" id="{134871D4-D198-47F9-8E11-D11A7B2229FF}"/>
              </a:ext>
            </a:extLst>
          </p:cNvPr>
          <p:cNvSpPr/>
          <p:nvPr/>
        </p:nvSpPr>
        <p:spPr>
          <a:xfrm>
            <a:off x="1981200" y="6091239"/>
            <a:ext cx="8097838" cy="631825"/>
          </a:xfrm>
          <a:prstGeom prst="roundRect">
            <a:avLst>
              <a:gd name="adj" fmla="val 16408"/>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tIns="0"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3000">
                <a:solidFill>
                  <a:srgbClr val="000000"/>
                </a:solidFill>
                <a:latin typeface="Helvetica" panose="020B0604020202020204" pitchFamily="34" charset="0"/>
              </a:rPr>
              <a:t>10-100</a:t>
            </a:r>
            <a:r>
              <a:rPr lang="en-US" altLang="en-US" sz="3200">
                <a:solidFill>
                  <a:srgbClr val="000000"/>
                </a:solidFill>
                <a:latin typeface="Helvetica" panose="020B0604020202020204" pitchFamily="34" charset="0"/>
              </a:rPr>
              <a:t>×</a:t>
            </a:r>
            <a:r>
              <a:rPr lang="en-US" altLang="en-US" sz="3000">
                <a:solidFill>
                  <a:srgbClr val="000000"/>
                </a:solidFill>
                <a:latin typeface="Helvetica" panose="020B0604020202020204" pitchFamily="34" charset="0"/>
              </a:rPr>
              <a:t> faster than network and disk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99F8B043-3E19-4568-8A41-FD7564A4831B}"/>
              </a:ext>
            </a:extLst>
          </p:cNvPr>
          <p:cNvSpPr>
            <a:spLocks noGrp="1"/>
          </p:cNvSpPr>
          <p:nvPr>
            <p:ph type="title"/>
          </p:nvPr>
        </p:nvSpPr>
        <p:spPr/>
        <p:txBody>
          <a:bodyPr/>
          <a:lstStyle/>
          <a:p>
            <a:r>
              <a:rPr lang="en-US" altLang="en-US">
                <a:latin typeface="Helvetica" panose="020B0604020202020204" pitchFamily="34" charset="0"/>
              </a:rPr>
              <a:t>Solution: Resilient Distributed Datasets (RDDs)</a:t>
            </a:r>
          </a:p>
        </p:txBody>
      </p:sp>
      <p:sp>
        <p:nvSpPr>
          <p:cNvPr id="52226" name="Content Placeholder 2">
            <a:extLst>
              <a:ext uri="{FF2B5EF4-FFF2-40B4-BE49-F238E27FC236}">
                <a16:creationId xmlns:a16="http://schemas.microsoft.com/office/drawing/2014/main" id="{194582D9-F339-4B6A-BA6A-AEA2F2E9EA05}"/>
              </a:ext>
            </a:extLst>
          </p:cNvPr>
          <p:cNvSpPr>
            <a:spLocks noGrp="1"/>
          </p:cNvSpPr>
          <p:nvPr>
            <p:ph idx="1"/>
          </p:nvPr>
        </p:nvSpPr>
        <p:spPr/>
        <p:txBody>
          <a:bodyPr>
            <a:normAutofit fontScale="92500" lnSpcReduction="10000"/>
          </a:bodyPr>
          <a:lstStyle/>
          <a:p>
            <a:r>
              <a:rPr lang="en-US" altLang="en-US">
                <a:latin typeface="Helvetica" panose="020B0604020202020204" pitchFamily="34" charset="0"/>
              </a:rPr>
              <a:t>Partitioned collections of records that can be stored in memory across the cluster</a:t>
            </a:r>
          </a:p>
          <a:p>
            <a:endParaRPr lang="en-US" altLang="en-US">
              <a:latin typeface="Helvetica" panose="020B0604020202020204" pitchFamily="34" charset="0"/>
            </a:endParaRPr>
          </a:p>
          <a:p>
            <a:r>
              <a:rPr lang="en-US" altLang="en-US">
                <a:latin typeface="Helvetica" panose="020B0604020202020204" pitchFamily="34" charset="0"/>
              </a:rPr>
              <a:t>Manipulated through a diverse set of transformations (map, filter, join, etc)</a:t>
            </a:r>
          </a:p>
          <a:p>
            <a:endParaRPr lang="en-US" altLang="en-US">
              <a:latin typeface="Helvetica" panose="020B0604020202020204" pitchFamily="34" charset="0"/>
            </a:endParaRPr>
          </a:p>
          <a:p>
            <a:r>
              <a:rPr lang="en-US" altLang="en-US">
                <a:latin typeface="Helvetica" panose="020B0604020202020204" pitchFamily="34" charset="0"/>
              </a:rPr>
              <a:t>Fault recovery without costly replication</a:t>
            </a:r>
          </a:p>
          <a:p>
            <a:pPr lvl="1"/>
            <a:r>
              <a:rPr lang="en-US" altLang="en-US">
                <a:latin typeface="Helvetica" panose="020B0604020202020204" pitchFamily="34" charset="0"/>
              </a:rPr>
              <a:t>Remember the series of transformations that built an RDD (its lineage) to recompute lost data</a:t>
            </a:r>
          </a:p>
          <a:p>
            <a:endParaRPr lang="en-US" altLang="en-US">
              <a:latin typeface="Helvetica" panose="020B0604020202020204" pitchFamily="34" charset="0"/>
              <a:hlinkClick r:id="rId2"/>
            </a:endParaRPr>
          </a:p>
          <a:p>
            <a:r>
              <a:rPr lang="en-US" altLang="en-US">
                <a:latin typeface="Helvetica" panose="020B0604020202020204" pitchFamily="34" charset="0"/>
                <a:hlinkClick r:id="rId3"/>
              </a:rPr>
              <a:t>http://spark.incubator.apache.org/</a:t>
            </a:r>
            <a:r>
              <a:rPr lang="en-US" altLang="en-US">
                <a:latin typeface="Helvetica" panose="020B0604020202020204" pitchFamily="34" charset="0"/>
              </a:rPr>
              <a:t> </a:t>
            </a:r>
          </a:p>
          <a:p>
            <a:endParaRPr lang="en-US" altLang="en-US">
              <a:latin typeface="Helvetica"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Picture 2" descr="Screen Shot 2013-08-07 at 11.34.53 AM.png">
            <a:extLst>
              <a:ext uri="{FF2B5EF4-FFF2-40B4-BE49-F238E27FC236}">
                <a16:creationId xmlns:a16="http://schemas.microsoft.com/office/drawing/2014/main" id="{6EC33711-9AAE-4B4F-9762-83D33991D6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1"/>
            <a:ext cx="7543800"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Screen Shot 2013-08-07 at 11.33.57 AM.png">
            <a:extLst>
              <a:ext uri="{FF2B5EF4-FFF2-40B4-BE49-F238E27FC236}">
                <a16:creationId xmlns:a16="http://schemas.microsoft.com/office/drawing/2014/main" id="{C38B0E18-74BB-410B-B07F-AECA054841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1447800"/>
            <a:ext cx="7218363"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Screen Shot 2013-08-07 at 11.33.03 AM.png">
            <a:extLst>
              <a:ext uri="{FF2B5EF4-FFF2-40B4-BE49-F238E27FC236}">
                <a16:creationId xmlns:a16="http://schemas.microsoft.com/office/drawing/2014/main" id="{C7FA28CA-F438-45A1-B91E-F0177211054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763839"/>
            <a:ext cx="6915150"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a:extLst>
              <a:ext uri="{FF2B5EF4-FFF2-40B4-BE49-F238E27FC236}">
                <a16:creationId xmlns:a16="http://schemas.microsoft.com/office/drawing/2014/main" id="{D11FB754-E332-4994-95DE-3012DB3C3C93}"/>
              </a:ext>
            </a:extLst>
          </p:cNvPr>
          <p:cNvSpPr>
            <a:spLocks noGrp="1"/>
          </p:cNvSpPr>
          <p:nvPr>
            <p:ph idx="1"/>
          </p:nvPr>
        </p:nvSpPr>
        <p:spPr>
          <a:xfrm>
            <a:off x="2133600" y="1090244"/>
            <a:ext cx="7924800" cy="5105400"/>
          </a:xfrm>
        </p:spPr>
        <p:txBody>
          <a:bodyPr/>
          <a:lstStyle/>
          <a:p>
            <a:r>
              <a:rPr lang="en-US" altLang="en-US" dirty="0">
                <a:latin typeface="Helvetica" panose="020B0604020202020204" pitchFamily="34" charset="0"/>
              </a:rPr>
              <a:t>Rapid innovation in datacenter computing frameworks</a:t>
            </a:r>
          </a:p>
          <a:p>
            <a:r>
              <a:rPr lang="en-US" altLang="en-US" b="1" dirty="0">
                <a:latin typeface="Helvetica" panose="020B0604020202020204" pitchFamily="34" charset="0"/>
              </a:rPr>
              <a:t>No single framework optimal for all applications</a:t>
            </a:r>
          </a:p>
          <a:p>
            <a:r>
              <a:rPr lang="en-US" altLang="en-US" dirty="0">
                <a:solidFill>
                  <a:srgbClr val="2A40E2"/>
                </a:solidFill>
                <a:latin typeface="Helvetica" panose="020B0604020202020204" pitchFamily="34" charset="0"/>
              </a:rPr>
              <a:t>Want to run multiple frameworks in a single datacenter</a:t>
            </a:r>
          </a:p>
          <a:p>
            <a:pPr lvl="1"/>
            <a:r>
              <a:rPr lang="en-US" altLang="en-US" dirty="0">
                <a:solidFill>
                  <a:srgbClr val="2A40E2"/>
                </a:solidFill>
                <a:latin typeface="Helvetica" panose="020B0604020202020204" pitchFamily="34" charset="0"/>
              </a:rPr>
              <a:t>…to maximize utilization</a:t>
            </a:r>
          </a:p>
          <a:p>
            <a:pPr lvl="1"/>
            <a:r>
              <a:rPr lang="en-US" altLang="en-US" dirty="0">
                <a:solidFill>
                  <a:srgbClr val="2A40E2"/>
                </a:solidFill>
                <a:latin typeface="Helvetica" panose="020B0604020202020204" pitchFamily="34" charset="0"/>
              </a:rPr>
              <a:t>…to share data between frameworks</a:t>
            </a:r>
          </a:p>
          <a:p>
            <a:endParaRPr lang="en-US" altLang="en-US" dirty="0">
              <a:latin typeface="Helvetica" panose="020B0604020202020204" pitchFamily="34" charset="0"/>
            </a:endParaRPr>
          </a:p>
        </p:txBody>
      </p:sp>
      <p:grpSp>
        <p:nvGrpSpPr>
          <p:cNvPr id="56322" name="Group 23">
            <a:extLst>
              <a:ext uri="{FF2B5EF4-FFF2-40B4-BE49-F238E27FC236}">
                <a16:creationId xmlns:a16="http://schemas.microsoft.com/office/drawing/2014/main" id="{8D2BDF62-35F3-4B29-9453-A4F51718D955}"/>
              </a:ext>
            </a:extLst>
          </p:cNvPr>
          <p:cNvGrpSpPr>
            <a:grpSpLocks/>
          </p:cNvGrpSpPr>
          <p:nvPr/>
        </p:nvGrpSpPr>
        <p:grpSpPr bwMode="auto">
          <a:xfrm>
            <a:off x="10274790" y="1940656"/>
            <a:ext cx="1281113" cy="1854200"/>
            <a:chOff x="1066800" y="4038597"/>
            <a:chExt cx="1584595" cy="2170250"/>
          </a:xfrm>
        </p:grpSpPr>
        <p:pic>
          <p:nvPicPr>
            <p:cNvPr id="56340" name="Picture 41">
              <a:extLst>
                <a:ext uri="{FF2B5EF4-FFF2-40B4-BE49-F238E27FC236}">
                  <a16:creationId xmlns:a16="http://schemas.microsoft.com/office/drawing/2014/main" id="{0A4874D7-4235-4555-B8A9-135E072DBA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038597"/>
              <a:ext cx="1524000" cy="21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1" name="TextBox 42">
              <a:extLst>
                <a:ext uri="{FF2B5EF4-FFF2-40B4-BE49-F238E27FC236}">
                  <a16:creationId xmlns:a16="http://schemas.microsoft.com/office/drawing/2014/main" id="{ABE54FAE-E931-4660-952B-2B2C9B0A0903}"/>
                </a:ext>
              </a:extLst>
            </p:cNvPr>
            <p:cNvSpPr txBox="1">
              <a:spLocks noChangeArrowheads="1"/>
            </p:cNvSpPr>
            <p:nvPr/>
          </p:nvSpPr>
          <p:spPr bwMode="auto">
            <a:xfrm>
              <a:off x="1616428" y="5471525"/>
              <a:ext cx="1034967" cy="64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3000">
                  <a:latin typeface="Tw Cen MT" panose="020B0602020104020603" pitchFamily="34" charset="0"/>
                </a:rPr>
                <a:t>Pig</a:t>
              </a:r>
            </a:p>
          </p:txBody>
        </p:sp>
      </p:grpSp>
      <p:sp>
        <p:nvSpPr>
          <p:cNvPr id="56323" name="Title 1">
            <a:extLst>
              <a:ext uri="{FF2B5EF4-FFF2-40B4-BE49-F238E27FC236}">
                <a16:creationId xmlns:a16="http://schemas.microsoft.com/office/drawing/2014/main" id="{D3EE6225-8C08-4FCB-B2E0-670167585FC0}"/>
              </a:ext>
            </a:extLst>
          </p:cNvPr>
          <p:cNvSpPr>
            <a:spLocks noGrp="1"/>
          </p:cNvSpPr>
          <p:nvPr>
            <p:ph type="title"/>
          </p:nvPr>
        </p:nvSpPr>
        <p:spPr>
          <a:xfrm>
            <a:off x="838200" y="365126"/>
            <a:ext cx="10515600" cy="666505"/>
          </a:xfrm>
        </p:spPr>
        <p:txBody>
          <a:bodyPr>
            <a:normAutofit fontScale="90000"/>
          </a:bodyPr>
          <a:lstStyle/>
          <a:p>
            <a:r>
              <a:rPr lang="en-US" altLang="en-US" dirty="0">
                <a:latin typeface="Helvetica" panose="020B0604020202020204" pitchFamily="34" charset="0"/>
              </a:rPr>
              <a:t>Datacenter Scheduling Problem </a:t>
            </a:r>
          </a:p>
        </p:txBody>
      </p:sp>
      <p:grpSp>
        <p:nvGrpSpPr>
          <p:cNvPr id="43012" name="Group 7">
            <a:extLst>
              <a:ext uri="{FF2B5EF4-FFF2-40B4-BE49-F238E27FC236}">
                <a16:creationId xmlns:a16="http://schemas.microsoft.com/office/drawing/2014/main" id="{8A1964A2-EEEA-439F-99B5-5F1994ACC62C}"/>
              </a:ext>
            </a:extLst>
          </p:cNvPr>
          <p:cNvGrpSpPr>
            <a:grpSpLocks/>
          </p:cNvGrpSpPr>
          <p:nvPr/>
        </p:nvGrpSpPr>
        <p:grpSpPr bwMode="auto">
          <a:xfrm>
            <a:off x="2362200" y="4609733"/>
            <a:ext cx="1905000" cy="1917949"/>
            <a:chOff x="6707059" y="4188154"/>
            <a:chExt cx="2029708" cy="2014460"/>
          </a:xfrm>
        </p:grpSpPr>
        <p:pic>
          <p:nvPicPr>
            <p:cNvPr id="56338" name="Picture 31">
              <a:extLst>
                <a:ext uri="{FF2B5EF4-FFF2-40B4-BE49-F238E27FC236}">
                  <a16:creationId xmlns:a16="http://schemas.microsoft.com/office/drawing/2014/main" id="{35484EAD-3DFA-4F00-922D-C002575280C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07059" y="4188154"/>
              <a:ext cx="2029708" cy="145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9" name="TextBox 32">
              <a:extLst>
                <a:ext uri="{FF2B5EF4-FFF2-40B4-BE49-F238E27FC236}">
                  <a16:creationId xmlns:a16="http://schemas.microsoft.com/office/drawing/2014/main" id="{F9A983E9-E63D-4744-B12D-04B7CE70FEEF}"/>
                </a:ext>
              </a:extLst>
            </p:cNvPr>
            <p:cNvSpPr txBox="1">
              <a:spLocks noChangeArrowheads="1"/>
            </p:cNvSpPr>
            <p:nvPr/>
          </p:nvSpPr>
          <p:spPr bwMode="auto">
            <a:xfrm>
              <a:off x="7055154" y="5685391"/>
              <a:ext cx="1323996" cy="51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600">
                  <a:latin typeface="Georgia" panose="02040502050405020303" pitchFamily="18" charset="0"/>
                </a:rPr>
                <a:t>Dryad</a:t>
              </a:r>
            </a:p>
          </p:txBody>
        </p:sp>
      </p:grpSp>
      <p:pic>
        <p:nvPicPr>
          <p:cNvPr id="43013" name="Picture 33">
            <a:extLst>
              <a:ext uri="{FF2B5EF4-FFF2-40B4-BE49-F238E27FC236}">
                <a16:creationId xmlns:a16="http://schemas.microsoft.com/office/drawing/2014/main" id="{54BC056B-F6E3-43D3-B59A-2DA189D6B0CB}"/>
              </a:ext>
            </a:extLst>
          </p:cNvPr>
          <p:cNvPicPr>
            <a:picLocks noChangeAspect="1"/>
          </p:cNvPicPr>
          <p:nvPr/>
        </p:nvPicPr>
        <p:blipFill>
          <a:blip r:embed="rId5" cstate="print">
            <a:clrChange>
              <a:clrFrom>
                <a:srgbClr val="F5F5F5"/>
              </a:clrFrom>
              <a:clrTo>
                <a:srgbClr val="F5F5F5">
                  <a:alpha val="0"/>
                </a:srgbClr>
              </a:clrTo>
            </a:clrChange>
            <a:extLst>
              <a:ext uri="{28A0092B-C50C-407E-A947-70E740481C1C}">
                <a14:useLocalDpi xmlns:a14="http://schemas.microsoft.com/office/drawing/2010/main" val="0"/>
              </a:ext>
            </a:extLst>
          </a:blip>
          <a:srcRect/>
          <a:stretch>
            <a:fillRect/>
          </a:stretch>
        </p:blipFill>
        <p:spPr bwMode="auto">
          <a:xfrm>
            <a:off x="7056438" y="5854332"/>
            <a:ext cx="2667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14" name="Group 16">
            <a:extLst>
              <a:ext uri="{FF2B5EF4-FFF2-40B4-BE49-F238E27FC236}">
                <a16:creationId xmlns:a16="http://schemas.microsoft.com/office/drawing/2014/main" id="{C0FE1899-152E-4794-BA82-4DB779D566C5}"/>
              </a:ext>
            </a:extLst>
          </p:cNvPr>
          <p:cNvGrpSpPr>
            <a:grpSpLocks/>
          </p:cNvGrpSpPr>
          <p:nvPr/>
        </p:nvGrpSpPr>
        <p:grpSpPr bwMode="auto">
          <a:xfrm>
            <a:off x="10236811" y="755893"/>
            <a:ext cx="1371600" cy="1155425"/>
            <a:chOff x="4176889" y="2640106"/>
            <a:chExt cx="1371600" cy="1154851"/>
          </a:xfrm>
        </p:grpSpPr>
        <p:pic>
          <p:nvPicPr>
            <p:cNvPr id="56336" name="Picture 38">
              <a:extLst>
                <a:ext uri="{FF2B5EF4-FFF2-40B4-BE49-F238E27FC236}">
                  <a16:creationId xmlns:a16="http://schemas.microsoft.com/office/drawing/2014/main" id="{433E91BB-D08E-429E-9DFE-D025A949D78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6889" y="2640106"/>
              <a:ext cx="1371600" cy="96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7" name="TextBox 39">
              <a:extLst>
                <a:ext uri="{FF2B5EF4-FFF2-40B4-BE49-F238E27FC236}">
                  <a16:creationId xmlns:a16="http://schemas.microsoft.com/office/drawing/2014/main" id="{7F6A0CC9-7BC0-474D-BB43-7652957B0C8E}"/>
                </a:ext>
              </a:extLst>
            </p:cNvPr>
            <p:cNvSpPr txBox="1">
              <a:spLocks noChangeArrowheads="1"/>
            </p:cNvSpPr>
            <p:nvPr/>
          </p:nvSpPr>
          <p:spPr bwMode="auto">
            <a:xfrm>
              <a:off x="4255509" y="3241234"/>
              <a:ext cx="1195520" cy="55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3000">
                  <a:latin typeface="Tw Cen MT" panose="020B0602020104020603" pitchFamily="34" charset="0"/>
                </a:rPr>
                <a:t>Pregel</a:t>
              </a:r>
            </a:p>
          </p:txBody>
        </p:sp>
      </p:grpSp>
      <p:grpSp>
        <p:nvGrpSpPr>
          <p:cNvPr id="43015" name="Group 16">
            <a:extLst>
              <a:ext uri="{FF2B5EF4-FFF2-40B4-BE49-F238E27FC236}">
                <a16:creationId xmlns:a16="http://schemas.microsoft.com/office/drawing/2014/main" id="{BCE491EF-C418-4216-801F-764874F71877}"/>
              </a:ext>
            </a:extLst>
          </p:cNvPr>
          <p:cNvGrpSpPr>
            <a:grpSpLocks/>
          </p:cNvGrpSpPr>
          <p:nvPr/>
        </p:nvGrpSpPr>
        <p:grpSpPr bwMode="auto">
          <a:xfrm>
            <a:off x="4631384" y="5430469"/>
            <a:ext cx="1770356" cy="1133762"/>
            <a:chOff x="3993432" y="2640106"/>
            <a:chExt cx="1769755" cy="1134349"/>
          </a:xfrm>
        </p:grpSpPr>
        <p:pic>
          <p:nvPicPr>
            <p:cNvPr id="56334" name="Picture 47">
              <a:extLst>
                <a:ext uri="{FF2B5EF4-FFF2-40B4-BE49-F238E27FC236}">
                  <a16:creationId xmlns:a16="http://schemas.microsoft.com/office/drawing/2014/main" id="{82682805-EB68-49B9-9052-82C6F4B532E7}"/>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05111" y="2640106"/>
              <a:ext cx="1371600" cy="96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5" name="TextBox 48">
              <a:extLst>
                <a:ext uri="{FF2B5EF4-FFF2-40B4-BE49-F238E27FC236}">
                  <a16:creationId xmlns:a16="http://schemas.microsoft.com/office/drawing/2014/main" id="{D778FFB0-78D0-467D-8046-474D740886FD}"/>
                </a:ext>
              </a:extLst>
            </p:cNvPr>
            <p:cNvSpPr txBox="1">
              <a:spLocks noChangeArrowheads="1"/>
            </p:cNvSpPr>
            <p:nvPr/>
          </p:nvSpPr>
          <p:spPr bwMode="auto">
            <a:xfrm>
              <a:off x="3993432" y="3220170"/>
              <a:ext cx="1769755" cy="554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3000">
                  <a:latin typeface="Tw Cen MT" panose="020B0602020104020603" pitchFamily="34" charset="0"/>
                </a:rPr>
                <a:t>Percolator</a:t>
              </a:r>
            </a:p>
          </p:txBody>
        </p:sp>
      </p:grpSp>
      <p:pic>
        <p:nvPicPr>
          <p:cNvPr id="43016" name="Picture 49">
            <a:extLst>
              <a:ext uri="{FF2B5EF4-FFF2-40B4-BE49-F238E27FC236}">
                <a16:creationId xmlns:a16="http://schemas.microsoft.com/office/drawing/2014/main" id="{BA029A9E-E6B3-4B86-AAF7-E69CE8B36D7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34400" y="3296870"/>
            <a:ext cx="12192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17" name="Group 51">
            <a:extLst>
              <a:ext uri="{FF2B5EF4-FFF2-40B4-BE49-F238E27FC236}">
                <a16:creationId xmlns:a16="http://schemas.microsoft.com/office/drawing/2014/main" id="{474B8185-EDB2-443F-9103-E17BF09B2818}"/>
              </a:ext>
            </a:extLst>
          </p:cNvPr>
          <p:cNvGrpSpPr>
            <a:grpSpLocks/>
          </p:cNvGrpSpPr>
          <p:nvPr/>
        </p:nvGrpSpPr>
        <p:grpSpPr bwMode="auto">
          <a:xfrm>
            <a:off x="4645025" y="4671645"/>
            <a:ext cx="1479550" cy="631825"/>
            <a:chOff x="502958" y="5538989"/>
            <a:chExt cx="1498877" cy="660278"/>
          </a:xfrm>
        </p:grpSpPr>
        <p:sp>
          <p:nvSpPr>
            <p:cNvPr id="53" name="TextBox 52">
              <a:extLst>
                <a:ext uri="{FF2B5EF4-FFF2-40B4-BE49-F238E27FC236}">
                  <a16:creationId xmlns:a16="http://schemas.microsoft.com/office/drawing/2014/main" id="{692F4139-DD55-4AF8-8DDC-23A2BC09B192}"/>
                </a:ext>
              </a:extLst>
            </p:cNvPr>
            <p:cNvSpPr txBox="1"/>
            <p:nvPr/>
          </p:nvSpPr>
          <p:spPr>
            <a:xfrm>
              <a:off x="940398" y="5538989"/>
              <a:ext cx="1061437" cy="660278"/>
            </a:xfrm>
            <a:prstGeom prst="rect">
              <a:avLst/>
            </a:prstGeom>
            <a:noFill/>
          </p:spPr>
          <p:txBody>
            <a:bodyPr wrap="none">
              <a:spAutoFit/>
            </a:bodyPr>
            <a:lstStyle/>
            <a:p>
              <a:pPr>
                <a:defRPr/>
              </a:pPr>
              <a:r>
                <a:rPr lang="en-US" sz="3500" cap="small" dirty="0" err="1">
                  <a:latin typeface="Helvetica"/>
                  <a:ea typeface="ＭＳ Ｐゴシック" charset="0"/>
                  <a:cs typeface="Helvetica"/>
                </a:rPr>
                <a:t>Ciel</a:t>
              </a:r>
              <a:endParaRPr lang="en-US" sz="3500" cap="small" dirty="0">
                <a:latin typeface="Helvetica"/>
                <a:ea typeface="ＭＳ Ｐゴシック" charset="0"/>
                <a:cs typeface="Helvetica"/>
              </a:endParaRPr>
            </a:p>
          </p:txBody>
        </p:sp>
        <p:pic>
          <p:nvPicPr>
            <p:cNvPr id="56333" name="Picture 53">
              <a:extLst>
                <a:ext uri="{FF2B5EF4-FFF2-40B4-BE49-F238E27FC236}">
                  <a16:creationId xmlns:a16="http://schemas.microsoft.com/office/drawing/2014/main" id="{984CFFDC-C7AD-46B8-A13F-BF2AC38419A4}"/>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2958" y="5601605"/>
              <a:ext cx="468255" cy="57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3018" name="Picture 54">
            <a:extLst>
              <a:ext uri="{FF2B5EF4-FFF2-40B4-BE49-F238E27FC236}">
                <a16:creationId xmlns:a16="http://schemas.microsoft.com/office/drawing/2014/main" id="{C544B90B-7AAE-43C9-B8F0-F157DE0EE10D}"/>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57555" y="3889998"/>
            <a:ext cx="1893277" cy="58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9" name="Picture 16">
            <a:extLst>
              <a:ext uri="{FF2B5EF4-FFF2-40B4-BE49-F238E27FC236}">
                <a16:creationId xmlns:a16="http://schemas.microsoft.com/office/drawing/2014/main" id="{18CAEFBD-5156-4E23-B012-9F8179819A48}"/>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591300" y="5076457"/>
            <a:ext cx="30670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3011">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011">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4D3298F3-D2AB-4CBD-8116-D3A81B69D4C4}"/>
              </a:ext>
            </a:extLst>
          </p:cNvPr>
          <p:cNvSpPr>
            <a:spLocks noGrp="1"/>
          </p:cNvSpPr>
          <p:nvPr>
            <p:ph type="title"/>
          </p:nvPr>
        </p:nvSpPr>
        <p:spPr>
          <a:xfrm>
            <a:off x="838200" y="365125"/>
            <a:ext cx="10515600" cy="725121"/>
          </a:xfrm>
        </p:spPr>
        <p:txBody>
          <a:bodyPr/>
          <a:lstStyle/>
          <a:p>
            <a:r>
              <a:rPr lang="en-US" altLang="en-US" dirty="0">
                <a:latin typeface="Helvetica" panose="020B0604020202020204" pitchFamily="34" charset="0"/>
              </a:rPr>
              <a:t>Solution: Apache </a:t>
            </a:r>
            <a:r>
              <a:rPr lang="en-US" altLang="en-US" dirty="0" err="1">
                <a:latin typeface="Helvetica" panose="020B0604020202020204" pitchFamily="34" charset="0"/>
              </a:rPr>
              <a:t>Mesos</a:t>
            </a:r>
            <a:endParaRPr lang="en-US" altLang="en-US" dirty="0">
              <a:latin typeface="Helvetica" panose="020B0604020202020204" pitchFamily="34" charset="0"/>
            </a:endParaRPr>
          </a:p>
        </p:txBody>
      </p:sp>
      <p:sp>
        <p:nvSpPr>
          <p:cNvPr id="28" name="Rectangle 27">
            <a:extLst>
              <a:ext uri="{FF2B5EF4-FFF2-40B4-BE49-F238E27FC236}">
                <a16:creationId xmlns:a16="http://schemas.microsoft.com/office/drawing/2014/main" id="{7ECBF4F5-E0BD-4ABE-81F1-81A88CB3692B}"/>
              </a:ext>
            </a:extLst>
          </p:cNvPr>
          <p:cNvSpPr>
            <a:spLocks noChangeArrowheads="1"/>
          </p:cNvSpPr>
          <p:nvPr/>
        </p:nvSpPr>
        <p:spPr bwMode="auto">
          <a:xfrm>
            <a:off x="7100889" y="2851393"/>
            <a:ext cx="2954337" cy="474663"/>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200" kern="0" dirty="0" err="1">
                <a:solidFill>
                  <a:sysClr val="window" lastClr="FFFFFF"/>
                </a:solidFill>
                <a:latin typeface="Corbel"/>
                <a:cs typeface="Corbel"/>
              </a:rPr>
              <a:t>Mesos</a:t>
            </a:r>
            <a:endParaRPr lang="en-US" sz="2200" kern="0" dirty="0">
              <a:solidFill>
                <a:sysClr val="window" lastClr="FFFFFF"/>
              </a:solidFill>
              <a:latin typeface="Corbel"/>
              <a:cs typeface="Corbel"/>
            </a:endParaRPr>
          </a:p>
        </p:txBody>
      </p:sp>
      <p:sp>
        <p:nvSpPr>
          <p:cNvPr id="29" name="Rectangle 28">
            <a:extLst>
              <a:ext uri="{FF2B5EF4-FFF2-40B4-BE49-F238E27FC236}">
                <a16:creationId xmlns:a16="http://schemas.microsoft.com/office/drawing/2014/main" id="{5867E1C6-63C0-4CB8-9716-DED054B1D5D0}"/>
              </a:ext>
            </a:extLst>
          </p:cNvPr>
          <p:cNvSpPr>
            <a:spLocks noChangeArrowheads="1"/>
          </p:cNvSpPr>
          <p:nvPr/>
        </p:nvSpPr>
        <p:spPr bwMode="auto">
          <a:xfrm>
            <a:off x="7100888" y="3418130"/>
            <a:ext cx="671512" cy="493712"/>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000" kern="0" dirty="0">
                <a:solidFill>
                  <a:sysClr val="window" lastClr="FFFFFF"/>
                </a:solidFill>
                <a:latin typeface="Corbel"/>
                <a:cs typeface="Corbel"/>
              </a:rPr>
              <a:t>Node</a:t>
            </a:r>
          </a:p>
        </p:txBody>
      </p:sp>
      <p:sp>
        <p:nvSpPr>
          <p:cNvPr id="30" name="Rectangle 29">
            <a:extLst>
              <a:ext uri="{FF2B5EF4-FFF2-40B4-BE49-F238E27FC236}">
                <a16:creationId xmlns:a16="http://schemas.microsoft.com/office/drawing/2014/main" id="{9EC57560-B827-4B9E-869A-21451DCC5336}"/>
              </a:ext>
            </a:extLst>
          </p:cNvPr>
          <p:cNvSpPr>
            <a:spLocks noChangeArrowheads="1"/>
          </p:cNvSpPr>
          <p:nvPr/>
        </p:nvSpPr>
        <p:spPr bwMode="auto">
          <a:xfrm>
            <a:off x="7864475" y="3418130"/>
            <a:ext cx="679450" cy="493712"/>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000" kern="0" dirty="0">
                <a:solidFill>
                  <a:sysClr val="window" lastClr="FFFFFF"/>
                </a:solidFill>
                <a:latin typeface="Corbel"/>
                <a:cs typeface="Corbel"/>
              </a:rPr>
              <a:t>Node</a:t>
            </a:r>
          </a:p>
        </p:txBody>
      </p:sp>
      <p:sp>
        <p:nvSpPr>
          <p:cNvPr id="31" name="Rectangle 30">
            <a:extLst>
              <a:ext uri="{FF2B5EF4-FFF2-40B4-BE49-F238E27FC236}">
                <a16:creationId xmlns:a16="http://schemas.microsoft.com/office/drawing/2014/main" id="{1B2CF161-AC12-4D50-88EC-D7A0F4AA45A6}"/>
              </a:ext>
            </a:extLst>
          </p:cNvPr>
          <p:cNvSpPr>
            <a:spLocks noChangeArrowheads="1"/>
          </p:cNvSpPr>
          <p:nvPr/>
        </p:nvSpPr>
        <p:spPr bwMode="auto">
          <a:xfrm>
            <a:off x="8634413" y="3418130"/>
            <a:ext cx="658812" cy="493712"/>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000" kern="0" dirty="0">
                <a:solidFill>
                  <a:sysClr val="window" lastClr="FFFFFF"/>
                </a:solidFill>
                <a:latin typeface="Corbel"/>
                <a:cs typeface="Corbel"/>
              </a:rPr>
              <a:t>Node</a:t>
            </a:r>
          </a:p>
        </p:txBody>
      </p:sp>
      <p:sp>
        <p:nvSpPr>
          <p:cNvPr id="32" name="Rectangle 31">
            <a:extLst>
              <a:ext uri="{FF2B5EF4-FFF2-40B4-BE49-F238E27FC236}">
                <a16:creationId xmlns:a16="http://schemas.microsoft.com/office/drawing/2014/main" id="{896547D2-0650-49C6-9300-881D8739DCEA}"/>
              </a:ext>
            </a:extLst>
          </p:cNvPr>
          <p:cNvSpPr>
            <a:spLocks noChangeArrowheads="1"/>
          </p:cNvSpPr>
          <p:nvPr/>
        </p:nvSpPr>
        <p:spPr bwMode="auto">
          <a:xfrm>
            <a:off x="9383713" y="3418130"/>
            <a:ext cx="671512" cy="493712"/>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000" kern="0" dirty="0">
                <a:solidFill>
                  <a:sysClr val="window" lastClr="FFFFFF"/>
                </a:solidFill>
                <a:latin typeface="Corbel"/>
                <a:cs typeface="Corbel"/>
              </a:rPr>
              <a:t>Node</a:t>
            </a:r>
          </a:p>
        </p:txBody>
      </p:sp>
      <p:sp>
        <p:nvSpPr>
          <p:cNvPr id="33" name="Rectangle 32">
            <a:extLst>
              <a:ext uri="{FF2B5EF4-FFF2-40B4-BE49-F238E27FC236}">
                <a16:creationId xmlns:a16="http://schemas.microsoft.com/office/drawing/2014/main" id="{5986326D-0A5E-49E1-B591-F1F9A5AB0589}"/>
              </a:ext>
            </a:extLst>
          </p:cNvPr>
          <p:cNvSpPr>
            <a:spLocks noChangeArrowheads="1"/>
          </p:cNvSpPr>
          <p:nvPr/>
        </p:nvSpPr>
        <p:spPr bwMode="auto">
          <a:xfrm>
            <a:off x="7107238" y="2092567"/>
            <a:ext cx="1274762" cy="660400"/>
          </a:xfrm>
          <a:prstGeom prst="rect">
            <a:avLst/>
          </a:prstGeom>
          <a:gradFill rotWithShape="1">
            <a:gsLst>
              <a:gs pos="0">
                <a:srgbClr val="C8B0ED"/>
              </a:gs>
              <a:gs pos="100000">
                <a:srgbClr val="7F5BAB"/>
              </a:gs>
            </a:gsLst>
            <a:lin ang="5400000"/>
          </a:gradFill>
          <a:ln w="9525">
            <a:solidFill>
              <a:srgbClr val="7D60A0"/>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200" kern="0" dirty="0" err="1">
                <a:solidFill>
                  <a:sysClr val="window" lastClr="FFFFFF"/>
                </a:solidFill>
                <a:latin typeface="Corbel"/>
                <a:cs typeface="Corbel"/>
              </a:rPr>
              <a:t>Hadoop</a:t>
            </a:r>
            <a:endParaRPr lang="en-US" sz="2200" kern="0" dirty="0">
              <a:solidFill>
                <a:sysClr val="window" lastClr="FFFFFF"/>
              </a:solidFill>
              <a:latin typeface="Corbel"/>
              <a:cs typeface="Corbel"/>
            </a:endParaRPr>
          </a:p>
        </p:txBody>
      </p:sp>
      <p:sp>
        <p:nvSpPr>
          <p:cNvPr id="35" name="Rectangle 34">
            <a:extLst>
              <a:ext uri="{FF2B5EF4-FFF2-40B4-BE49-F238E27FC236}">
                <a16:creationId xmlns:a16="http://schemas.microsoft.com/office/drawing/2014/main" id="{D7D354E8-3E72-4AF2-AAB0-885B0269F6F6}"/>
              </a:ext>
            </a:extLst>
          </p:cNvPr>
          <p:cNvSpPr>
            <a:spLocks noChangeArrowheads="1"/>
          </p:cNvSpPr>
          <p:nvPr/>
        </p:nvSpPr>
        <p:spPr bwMode="auto">
          <a:xfrm>
            <a:off x="8478838" y="2092567"/>
            <a:ext cx="1276350" cy="660400"/>
          </a:xfrm>
          <a:prstGeom prst="rect">
            <a:avLst/>
          </a:prstGeom>
          <a:gradFill rotWithShape="1">
            <a:gsLst>
              <a:gs pos="0">
                <a:srgbClr val="C8B0ED"/>
              </a:gs>
              <a:gs pos="100000">
                <a:srgbClr val="7F5BAB"/>
              </a:gs>
            </a:gsLst>
            <a:lin ang="5400000"/>
          </a:gradFill>
          <a:ln w="9525">
            <a:solidFill>
              <a:srgbClr val="7D60A0"/>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200" kern="0" dirty="0" err="1">
                <a:solidFill>
                  <a:sysClr val="window" lastClr="FFFFFF"/>
                </a:solidFill>
                <a:latin typeface="Corbel"/>
                <a:cs typeface="Corbel"/>
              </a:rPr>
              <a:t>Pregel</a:t>
            </a:r>
            <a:endParaRPr lang="en-US" sz="2200" kern="0" dirty="0">
              <a:solidFill>
                <a:sysClr val="window" lastClr="FFFFFF"/>
              </a:solidFill>
              <a:latin typeface="Corbel"/>
              <a:cs typeface="Corbel"/>
            </a:endParaRPr>
          </a:p>
        </p:txBody>
      </p:sp>
      <p:sp>
        <p:nvSpPr>
          <p:cNvPr id="36" name="TextBox 35">
            <a:extLst>
              <a:ext uri="{FF2B5EF4-FFF2-40B4-BE49-F238E27FC236}">
                <a16:creationId xmlns:a16="http://schemas.microsoft.com/office/drawing/2014/main" id="{0E8C67F3-CAA9-4050-B331-E80D1F56BEEE}"/>
              </a:ext>
            </a:extLst>
          </p:cNvPr>
          <p:cNvSpPr txBox="1"/>
          <p:nvPr/>
        </p:nvSpPr>
        <p:spPr>
          <a:xfrm>
            <a:off x="9720263" y="2411656"/>
            <a:ext cx="431528" cy="430887"/>
          </a:xfrm>
          <a:prstGeom prst="rect">
            <a:avLst/>
          </a:prstGeom>
          <a:noFill/>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200">
                <a:solidFill>
                  <a:srgbClr val="000000"/>
                </a:solidFill>
                <a:latin typeface="Corbel" panose="020B0503020204020204" pitchFamily="34" charset="0"/>
              </a:rPr>
              <a:t>…</a:t>
            </a:r>
          </a:p>
        </p:txBody>
      </p:sp>
      <p:sp>
        <p:nvSpPr>
          <p:cNvPr id="17" name="Rectangle 16">
            <a:extLst>
              <a:ext uri="{FF2B5EF4-FFF2-40B4-BE49-F238E27FC236}">
                <a16:creationId xmlns:a16="http://schemas.microsoft.com/office/drawing/2014/main" id="{0ABD8DA5-A17A-400B-BB34-1EEF793329E9}"/>
              </a:ext>
            </a:extLst>
          </p:cNvPr>
          <p:cNvSpPr>
            <a:spLocks noChangeArrowheads="1"/>
          </p:cNvSpPr>
          <p:nvPr/>
        </p:nvSpPr>
        <p:spPr bwMode="auto">
          <a:xfrm>
            <a:off x="2089150" y="3373680"/>
            <a:ext cx="628650" cy="493712"/>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000" kern="0" dirty="0">
                <a:solidFill>
                  <a:sysClr val="window" lastClr="FFFFFF"/>
                </a:solidFill>
                <a:latin typeface="Corbel"/>
                <a:cs typeface="Corbel"/>
              </a:rPr>
              <a:t>Node</a:t>
            </a:r>
          </a:p>
        </p:txBody>
      </p:sp>
      <p:sp>
        <p:nvSpPr>
          <p:cNvPr id="18" name="Rectangle 17">
            <a:extLst>
              <a:ext uri="{FF2B5EF4-FFF2-40B4-BE49-F238E27FC236}">
                <a16:creationId xmlns:a16="http://schemas.microsoft.com/office/drawing/2014/main" id="{FB765EB6-737C-44E3-BF19-63C323698211}"/>
              </a:ext>
            </a:extLst>
          </p:cNvPr>
          <p:cNvSpPr>
            <a:spLocks noChangeArrowheads="1"/>
          </p:cNvSpPr>
          <p:nvPr/>
        </p:nvSpPr>
        <p:spPr bwMode="auto">
          <a:xfrm>
            <a:off x="2800350" y="3373680"/>
            <a:ext cx="635000" cy="493712"/>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000" kern="0" dirty="0">
                <a:solidFill>
                  <a:sysClr val="window" lastClr="FFFFFF"/>
                </a:solidFill>
                <a:latin typeface="Corbel"/>
                <a:cs typeface="Corbel"/>
              </a:rPr>
              <a:t>Node</a:t>
            </a:r>
          </a:p>
        </p:txBody>
      </p:sp>
      <p:sp>
        <p:nvSpPr>
          <p:cNvPr id="21" name="Rectangle 20">
            <a:extLst>
              <a:ext uri="{FF2B5EF4-FFF2-40B4-BE49-F238E27FC236}">
                <a16:creationId xmlns:a16="http://schemas.microsoft.com/office/drawing/2014/main" id="{EB64A511-A9D8-4035-84D7-6A68F8C1A436}"/>
              </a:ext>
            </a:extLst>
          </p:cNvPr>
          <p:cNvSpPr>
            <a:spLocks noChangeArrowheads="1"/>
          </p:cNvSpPr>
          <p:nvPr/>
        </p:nvSpPr>
        <p:spPr bwMode="auto">
          <a:xfrm>
            <a:off x="2089150" y="2165592"/>
            <a:ext cx="1346200" cy="1112838"/>
          </a:xfrm>
          <a:prstGeom prst="rect">
            <a:avLst/>
          </a:prstGeom>
          <a:gradFill rotWithShape="1">
            <a:gsLst>
              <a:gs pos="0">
                <a:srgbClr val="C8B0ED"/>
              </a:gs>
              <a:gs pos="100000">
                <a:srgbClr val="7F5BAB"/>
              </a:gs>
            </a:gsLst>
            <a:lin ang="5400000"/>
          </a:gradFill>
          <a:ln w="9525">
            <a:solidFill>
              <a:srgbClr val="7D60A0"/>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200" kern="0" dirty="0" err="1">
                <a:solidFill>
                  <a:sysClr val="window" lastClr="FFFFFF"/>
                </a:solidFill>
                <a:latin typeface="Corbel"/>
                <a:cs typeface="Corbel"/>
              </a:rPr>
              <a:t>Hadoop</a:t>
            </a:r>
            <a:endParaRPr lang="en-US" sz="2200" kern="0" dirty="0">
              <a:solidFill>
                <a:sysClr val="window" lastClr="FFFFFF"/>
              </a:solidFill>
              <a:latin typeface="Corbel"/>
              <a:cs typeface="Corbel"/>
            </a:endParaRPr>
          </a:p>
        </p:txBody>
      </p:sp>
      <p:sp>
        <p:nvSpPr>
          <p:cNvPr id="42" name="Right Arrow 41">
            <a:extLst>
              <a:ext uri="{FF2B5EF4-FFF2-40B4-BE49-F238E27FC236}">
                <a16:creationId xmlns:a16="http://schemas.microsoft.com/office/drawing/2014/main" id="{8349EAED-F013-4057-9233-CB2E17D5CEB4}"/>
              </a:ext>
            </a:extLst>
          </p:cNvPr>
          <p:cNvSpPr/>
          <p:nvPr/>
        </p:nvSpPr>
        <p:spPr>
          <a:xfrm>
            <a:off x="6072188" y="2435467"/>
            <a:ext cx="665162" cy="1250950"/>
          </a:xfrm>
          <a:prstGeom prst="rightArrow">
            <a:avLst/>
          </a:prstGeom>
          <a:solidFill>
            <a:srgbClr val="B3A2C7"/>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cxnSp>
        <p:nvCxnSpPr>
          <p:cNvPr id="6" name="Straight Connector 5">
            <a:extLst>
              <a:ext uri="{FF2B5EF4-FFF2-40B4-BE49-F238E27FC236}">
                <a16:creationId xmlns:a16="http://schemas.microsoft.com/office/drawing/2014/main" id="{FA6DBE7B-8CB8-4E6E-8F2A-08ECC037E1D2}"/>
              </a:ext>
            </a:extLst>
          </p:cNvPr>
          <p:cNvCxnSpPr/>
          <p:nvPr/>
        </p:nvCxnSpPr>
        <p:spPr>
          <a:xfrm>
            <a:off x="3667125" y="2300531"/>
            <a:ext cx="0" cy="1443037"/>
          </a:xfrm>
          <a:prstGeom prst="line">
            <a:avLst/>
          </a:prstGeom>
          <a:ln w="28575" cmpd="sng">
            <a:solidFill>
              <a:srgbClr val="A6A6A6"/>
            </a:solidFill>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74CBC222-6CFB-4F5A-9F91-7669E68EB4FF}"/>
              </a:ext>
            </a:extLst>
          </p:cNvPr>
          <p:cNvSpPr>
            <a:spLocks noChangeArrowheads="1"/>
          </p:cNvSpPr>
          <p:nvPr/>
        </p:nvSpPr>
        <p:spPr bwMode="auto">
          <a:xfrm>
            <a:off x="3902075" y="3372093"/>
            <a:ext cx="628650" cy="493713"/>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000" kern="0" dirty="0">
                <a:solidFill>
                  <a:sysClr val="window" lastClr="FFFFFF"/>
                </a:solidFill>
                <a:latin typeface="Corbel"/>
                <a:cs typeface="Corbel"/>
              </a:rPr>
              <a:t>Node</a:t>
            </a:r>
          </a:p>
        </p:txBody>
      </p:sp>
      <p:sp>
        <p:nvSpPr>
          <p:cNvPr id="47" name="Rectangle 46">
            <a:extLst>
              <a:ext uri="{FF2B5EF4-FFF2-40B4-BE49-F238E27FC236}">
                <a16:creationId xmlns:a16="http://schemas.microsoft.com/office/drawing/2014/main" id="{8CEA34CF-9F78-4854-B88F-B34975CD93B4}"/>
              </a:ext>
            </a:extLst>
          </p:cNvPr>
          <p:cNvSpPr>
            <a:spLocks noChangeArrowheads="1"/>
          </p:cNvSpPr>
          <p:nvPr/>
        </p:nvSpPr>
        <p:spPr bwMode="auto">
          <a:xfrm>
            <a:off x="4611689" y="3372093"/>
            <a:ext cx="636587" cy="493713"/>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000" kern="0" dirty="0">
                <a:solidFill>
                  <a:sysClr val="window" lastClr="FFFFFF"/>
                </a:solidFill>
                <a:latin typeface="Corbel"/>
                <a:cs typeface="Corbel"/>
              </a:rPr>
              <a:t>Node</a:t>
            </a:r>
          </a:p>
        </p:txBody>
      </p:sp>
      <p:sp>
        <p:nvSpPr>
          <p:cNvPr id="45" name="Rectangle 44">
            <a:extLst>
              <a:ext uri="{FF2B5EF4-FFF2-40B4-BE49-F238E27FC236}">
                <a16:creationId xmlns:a16="http://schemas.microsoft.com/office/drawing/2014/main" id="{AF54EE62-E9E8-4A71-B0F8-D40A1B8E2C19}"/>
              </a:ext>
            </a:extLst>
          </p:cNvPr>
          <p:cNvSpPr>
            <a:spLocks noChangeArrowheads="1"/>
          </p:cNvSpPr>
          <p:nvPr/>
        </p:nvSpPr>
        <p:spPr bwMode="auto">
          <a:xfrm>
            <a:off x="3902075" y="2167180"/>
            <a:ext cx="1346200" cy="1109662"/>
          </a:xfrm>
          <a:prstGeom prst="rect">
            <a:avLst/>
          </a:prstGeom>
          <a:gradFill rotWithShape="1">
            <a:gsLst>
              <a:gs pos="0">
                <a:srgbClr val="C8B0ED"/>
              </a:gs>
              <a:gs pos="100000">
                <a:srgbClr val="7F5BAB"/>
              </a:gs>
            </a:gsLst>
            <a:lin ang="5400000"/>
          </a:gradFill>
          <a:ln w="9525">
            <a:solidFill>
              <a:srgbClr val="7D60A0"/>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2200" kern="0" dirty="0" err="1">
                <a:solidFill>
                  <a:sysClr val="window" lastClr="FFFFFF"/>
                </a:solidFill>
                <a:latin typeface="Corbel"/>
                <a:cs typeface="Corbel"/>
              </a:rPr>
              <a:t>Pregel</a:t>
            </a:r>
            <a:endParaRPr lang="en-US" sz="2200" kern="0" dirty="0">
              <a:solidFill>
                <a:sysClr val="window" lastClr="FFFFFF"/>
              </a:solidFill>
              <a:latin typeface="Corbel"/>
              <a:cs typeface="Corbel"/>
            </a:endParaRPr>
          </a:p>
        </p:txBody>
      </p:sp>
      <p:cxnSp>
        <p:nvCxnSpPr>
          <p:cNvPr id="48" name="Straight Connector 47">
            <a:extLst>
              <a:ext uri="{FF2B5EF4-FFF2-40B4-BE49-F238E27FC236}">
                <a16:creationId xmlns:a16="http://schemas.microsoft.com/office/drawing/2014/main" id="{8AD2653D-5399-4379-AD21-12B29F7E3D4C}"/>
              </a:ext>
            </a:extLst>
          </p:cNvPr>
          <p:cNvCxnSpPr/>
          <p:nvPr/>
        </p:nvCxnSpPr>
        <p:spPr>
          <a:xfrm>
            <a:off x="5468938" y="2298942"/>
            <a:ext cx="0" cy="1443038"/>
          </a:xfrm>
          <a:prstGeom prst="line">
            <a:avLst/>
          </a:prstGeom>
          <a:ln w="28575" cmpd="sng">
            <a:solidFill>
              <a:srgbClr val="A6A6A6"/>
            </a:solidFill>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35EB2F65-4B74-4E7F-924B-D65AEB9AC9A1}"/>
              </a:ext>
            </a:extLst>
          </p:cNvPr>
          <p:cNvSpPr txBox="1"/>
          <p:nvPr/>
        </p:nvSpPr>
        <p:spPr>
          <a:xfrm>
            <a:off x="5511801" y="2924417"/>
            <a:ext cx="442913" cy="446088"/>
          </a:xfrm>
          <a:prstGeom prst="rect">
            <a:avLst/>
          </a:prstGeom>
          <a:noFill/>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200">
                <a:solidFill>
                  <a:srgbClr val="7F7F7F"/>
                </a:solidFill>
                <a:latin typeface="Corbel" panose="020B0503020204020204" pitchFamily="34" charset="0"/>
              </a:rPr>
              <a:t>…</a:t>
            </a:r>
          </a:p>
        </p:txBody>
      </p:sp>
      <p:sp>
        <p:nvSpPr>
          <p:cNvPr id="60436" name="Content Placeholder 2">
            <a:extLst>
              <a:ext uri="{FF2B5EF4-FFF2-40B4-BE49-F238E27FC236}">
                <a16:creationId xmlns:a16="http://schemas.microsoft.com/office/drawing/2014/main" id="{160E2168-D0BE-406D-B137-B6C8FDA9B987}"/>
              </a:ext>
            </a:extLst>
          </p:cNvPr>
          <p:cNvSpPr>
            <a:spLocks noGrp="1"/>
          </p:cNvSpPr>
          <p:nvPr>
            <p:ph idx="1"/>
          </p:nvPr>
        </p:nvSpPr>
        <p:spPr>
          <a:xfrm>
            <a:off x="2133600" y="1377458"/>
            <a:ext cx="7924800" cy="5105400"/>
          </a:xfrm>
        </p:spPr>
        <p:txBody>
          <a:bodyPr>
            <a:normAutofit fontScale="92500" lnSpcReduction="20000"/>
          </a:bodyPr>
          <a:lstStyle/>
          <a:p>
            <a:r>
              <a:rPr lang="en-US" altLang="en-US" dirty="0" err="1">
                <a:latin typeface="Helvetica" panose="020B0604020202020204" pitchFamily="34" charset="0"/>
              </a:rPr>
              <a:t>Mesos</a:t>
            </a:r>
            <a:r>
              <a:rPr lang="en-US" altLang="en-US" dirty="0">
                <a:latin typeface="Helvetica" panose="020B0604020202020204" pitchFamily="34" charset="0"/>
              </a:rPr>
              <a:t> is a common resource sharing layer over which diverse frameworks can run</a:t>
            </a:r>
          </a:p>
          <a:p>
            <a:endParaRPr lang="en-US" altLang="en-US" dirty="0">
              <a:latin typeface="Helvetica" panose="020B0604020202020204" pitchFamily="34" charset="0"/>
            </a:endParaRPr>
          </a:p>
          <a:p>
            <a:endParaRPr lang="en-US" altLang="en-US" dirty="0">
              <a:latin typeface="Helvetica" panose="020B0604020202020204" pitchFamily="34" charset="0"/>
            </a:endParaRPr>
          </a:p>
          <a:p>
            <a:endParaRPr lang="en-US" altLang="en-US" dirty="0">
              <a:latin typeface="Helvetica" panose="020B0604020202020204" pitchFamily="34" charset="0"/>
            </a:endParaRPr>
          </a:p>
          <a:p>
            <a:endParaRPr lang="en-US" altLang="en-US" dirty="0">
              <a:latin typeface="Helvetica" panose="020B0604020202020204" pitchFamily="34" charset="0"/>
            </a:endParaRPr>
          </a:p>
          <a:p>
            <a:endParaRPr lang="en-US" altLang="en-US" dirty="0">
              <a:latin typeface="Helvetica" panose="020B0604020202020204" pitchFamily="34" charset="0"/>
            </a:endParaRPr>
          </a:p>
          <a:p>
            <a:r>
              <a:rPr lang="en-US" altLang="en-US" dirty="0">
                <a:latin typeface="Helvetica" panose="020B0604020202020204" pitchFamily="34" charset="0"/>
              </a:rPr>
              <a:t>Run multiple instances of the </a:t>
            </a:r>
            <a:r>
              <a:rPr lang="en-US" altLang="en-US" i="1" dirty="0">
                <a:latin typeface="Helvetica" panose="020B0604020202020204" pitchFamily="34" charset="0"/>
              </a:rPr>
              <a:t>same</a:t>
            </a:r>
            <a:r>
              <a:rPr lang="en-US" altLang="en-US" dirty="0">
                <a:latin typeface="Helvetica" panose="020B0604020202020204" pitchFamily="34" charset="0"/>
              </a:rPr>
              <a:t> framework</a:t>
            </a:r>
          </a:p>
          <a:p>
            <a:pPr lvl="1"/>
            <a:r>
              <a:rPr lang="en-US" altLang="en-US" dirty="0">
                <a:latin typeface="Helvetica" panose="020B0604020202020204" pitchFamily="34" charset="0"/>
              </a:rPr>
              <a:t>Isolate production and experimental jobs</a:t>
            </a:r>
          </a:p>
          <a:p>
            <a:pPr lvl="1"/>
            <a:r>
              <a:rPr lang="en-US" altLang="en-US" dirty="0">
                <a:latin typeface="Helvetica" panose="020B0604020202020204" pitchFamily="34" charset="0"/>
              </a:rPr>
              <a:t>Run multiple versions of the framework concurrently</a:t>
            </a:r>
          </a:p>
          <a:p>
            <a:pPr lvl="3"/>
            <a:endParaRPr lang="en-US" altLang="en-US" dirty="0">
              <a:latin typeface="Helvetica" panose="020B0604020202020204" pitchFamily="34" charset="0"/>
            </a:endParaRPr>
          </a:p>
          <a:p>
            <a:r>
              <a:rPr lang="en-US" altLang="en-US" dirty="0">
                <a:latin typeface="Helvetica" panose="020B0604020202020204" pitchFamily="34" charset="0"/>
              </a:rPr>
              <a:t>Build </a:t>
            </a:r>
            <a:r>
              <a:rPr lang="en-US" altLang="en-US" i="1" dirty="0">
                <a:latin typeface="Helvetica" panose="020B0604020202020204" pitchFamily="34" charset="0"/>
              </a:rPr>
              <a:t>specialized frameworks </a:t>
            </a:r>
            <a:r>
              <a:rPr lang="en-US" altLang="en-US" dirty="0">
                <a:latin typeface="Helvetica" panose="020B0604020202020204" pitchFamily="34" charset="0"/>
              </a:rPr>
              <a:t>targeting particular problem domains</a:t>
            </a:r>
          </a:p>
          <a:p>
            <a:pPr lvl="1"/>
            <a:r>
              <a:rPr lang="en-US" altLang="en-US" dirty="0">
                <a:latin typeface="Helvetica" panose="020B0604020202020204" pitchFamily="34" charset="0"/>
              </a:rPr>
              <a:t>Better performance than general-purpose abstractions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4347ED95-635A-4476-B634-1C69987F9515}"/>
              </a:ext>
            </a:extLst>
          </p:cNvPr>
          <p:cNvSpPr>
            <a:spLocks noGrp="1"/>
          </p:cNvSpPr>
          <p:nvPr>
            <p:ph type="title"/>
          </p:nvPr>
        </p:nvSpPr>
        <p:spPr/>
        <p:txBody>
          <a:bodyPr/>
          <a:lstStyle/>
          <a:p>
            <a:r>
              <a:rPr lang="en-US" altLang="en-US">
                <a:latin typeface="Helvetica" panose="020B0604020202020204" pitchFamily="34" charset="0"/>
              </a:rPr>
              <a:t>Mesos Goals</a:t>
            </a:r>
          </a:p>
        </p:txBody>
      </p:sp>
      <p:sp>
        <p:nvSpPr>
          <p:cNvPr id="3" name="Content Placeholder 2">
            <a:extLst>
              <a:ext uri="{FF2B5EF4-FFF2-40B4-BE49-F238E27FC236}">
                <a16:creationId xmlns:a16="http://schemas.microsoft.com/office/drawing/2014/main" id="{C253EF83-1240-4DDD-9AA8-5BFE9B46A7BC}"/>
              </a:ext>
            </a:extLst>
          </p:cNvPr>
          <p:cNvSpPr>
            <a:spLocks noGrp="1"/>
          </p:cNvSpPr>
          <p:nvPr>
            <p:ph idx="1"/>
          </p:nvPr>
        </p:nvSpPr>
        <p:spPr>
          <a:xfrm>
            <a:off x="1981200" y="1524001"/>
            <a:ext cx="8534400" cy="4221163"/>
          </a:xfrm>
        </p:spPr>
        <p:txBody>
          <a:bodyPr/>
          <a:lstStyle/>
          <a:p>
            <a:pPr marL="0"/>
            <a:r>
              <a:rPr lang="en-US" altLang="en-US" b="1">
                <a:latin typeface="Helvetica" panose="020B0604020202020204" pitchFamily="34" charset="0"/>
              </a:rPr>
              <a:t>High utilization </a:t>
            </a:r>
            <a:r>
              <a:rPr lang="en-US" altLang="en-US">
                <a:latin typeface="Helvetica" panose="020B0604020202020204" pitchFamily="34" charset="0"/>
              </a:rPr>
              <a:t>of resources</a:t>
            </a:r>
          </a:p>
          <a:p>
            <a:pPr marL="0"/>
            <a:r>
              <a:rPr lang="en-US" altLang="en-US" b="1">
                <a:latin typeface="Helvetica" panose="020B0604020202020204" pitchFamily="34" charset="0"/>
              </a:rPr>
              <a:t>Support diverse frameworks</a:t>
            </a:r>
            <a:r>
              <a:rPr lang="en-US" altLang="en-US">
                <a:latin typeface="Helvetica" panose="020B0604020202020204" pitchFamily="34" charset="0"/>
              </a:rPr>
              <a:t> (current &amp; future)</a:t>
            </a:r>
          </a:p>
          <a:p>
            <a:pPr marL="0"/>
            <a:r>
              <a:rPr lang="en-US" altLang="en-US" b="1">
                <a:latin typeface="Helvetica" panose="020B0604020202020204" pitchFamily="34" charset="0"/>
              </a:rPr>
              <a:t>Scalability</a:t>
            </a:r>
            <a:r>
              <a:rPr lang="en-US" altLang="en-US">
                <a:latin typeface="Helvetica" panose="020B0604020202020204" pitchFamily="34" charset="0"/>
              </a:rPr>
              <a:t> to 10,000’s of nodes</a:t>
            </a:r>
          </a:p>
          <a:p>
            <a:pPr marL="0"/>
            <a:r>
              <a:rPr lang="en-US" altLang="en-US" b="1">
                <a:latin typeface="Helvetica" panose="020B0604020202020204" pitchFamily="34" charset="0"/>
              </a:rPr>
              <a:t>Reliability</a:t>
            </a:r>
            <a:r>
              <a:rPr lang="en-US" altLang="en-US">
                <a:latin typeface="Helvetica" panose="020B0604020202020204" pitchFamily="34" charset="0"/>
              </a:rPr>
              <a:t> in face of failures</a:t>
            </a:r>
          </a:p>
          <a:p>
            <a:pPr marL="400050" lvl="1"/>
            <a:endParaRPr lang="en-US" altLang="en-US">
              <a:latin typeface="Helvetica" panose="020B0604020202020204" pitchFamily="34" charset="0"/>
            </a:endParaRPr>
          </a:p>
          <a:p>
            <a:pPr marL="0">
              <a:buNone/>
            </a:pPr>
            <a:r>
              <a:rPr lang="en-US" altLang="en-US">
                <a:latin typeface="Helvetica" panose="020B0604020202020204" pitchFamily="34" charset="0"/>
                <a:hlinkClick r:id="rId3"/>
              </a:rPr>
              <a:t>http://mesos.apache.org/</a:t>
            </a:r>
            <a:r>
              <a:rPr lang="en-US" altLang="en-US">
                <a:latin typeface="Helvetica" panose="020B0604020202020204" pitchFamily="34" charset="0"/>
              </a:rPr>
              <a:t> </a:t>
            </a:r>
          </a:p>
        </p:txBody>
      </p:sp>
      <p:sp>
        <p:nvSpPr>
          <p:cNvPr id="6" name="Rounded Rectangle 5">
            <a:extLst>
              <a:ext uri="{FF2B5EF4-FFF2-40B4-BE49-F238E27FC236}">
                <a16:creationId xmlns:a16="http://schemas.microsoft.com/office/drawing/2014/main" id="{21A106DC-28E8-4C49-B09F-FD210C38B2D5}"/>
              </a:ext>
            </a:extLst>
          </p:cNvPr>
          <p:cNvSpPr/>
          <p:nvPr/>
        </p:nvSpPr>
        <p:spPr>
          <a:xfrm>
            <a:off x="1981200" y="4724400"/>
            <a:ext cx="8229600" cy="1600200"/>
          </a:xfrm>
          <a:prstGeom prst="roundRect">
            <a:avLst/>
          </a:prstGeom>
          <a:ln w="28575" cmpd="sng">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200" dirty="0">
                <a:latin typeface="Helvetica"/>
                <a:cs typeface="Helvetica"/>
              </a:rPr>
              <a:t>Resulting design: Small microkernel-like core that pushes scheduling </a:t>
            </a:r>
            <a:br>
              <a:rPr lang="en-US" sz="3200" dirty="0">
                <a:latin typeface="Helvetica"/>
                <a:cs typeface="Helvetica"/>
              </a:rPr>
            </a:br>
            <a:r>
              <a:rPr lang="en-US" sz="3200" dirty="0">
                <a:latin typeface="Helvetica"/>
                <a:cs typeface="Helvetica"/>
              </a:rPr>
              <a:t>logic to frameworks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3DC0AD4B-C528-43A4-92CB-F62F6BFDE7E1}"/>
              </a:ext>
            </a:extLst>
          </p:cNvPr>
          <p:cNvSpPr>
            <a:spLocks noGrp="1"/>
          </p:cNvSpPr>
          <p:nvPr>
            <p:ph type="title"/>
          </p:nvPr>
        </p:nvSpPr>
        <p:spPr/>
        <p:txBody>
          <a:bodyPr/>
          <a:lstStyle/>
          <a:p>
            <a:r>
              <a:rPr lang="en-US" altLang="en-US">
                <a:latin typeface="Helvetica" panose="020B0604020202020204" pitchFamily="34" charset="0"/>
              </a:rPr>
              <a:t>Mesos Design Elements</a:t>
            </a:r>
          </a:p>
        </p:txBody>
      </p:sp>
      <p:sp>
        <p:nvSpPr>
          <p:cNvPr id="64514" name="Content Placeholder 2">
            <a:extLst>
              <a:ext uri="{FF2B5EF4-FFF2-40B4-BE49-F238E27FC236}">
                <a16:creationId xmlns:a16="http://schemas.microsoft.com/office/drawing/2014/main" id="{A18A1B8A-654F-476E-A7B2-BF04C8931599}"/>
              </a:ext>
            </a:extLst>
          </p:cNvPr>
          <p:cNvSpPr>
            <a:spLocks noGrp="1"/>
          </p:cNvSpPr>
          <p:nvPr>
            <p:ph idx="1"/>
          </p:nvPr>
        </p:nvSpPr>
        <p:spPr/>
        <p:txBody>
          <a:bodyPr/>
          <a:lstStyle/>
          <a:p>
            <a:pPr marL="0" indent="0"/>
            <a:r>
              <a:rPr lang="en-US" altLang="en-US">
                <a:latin typeface="Helvetica" panose="020B0604020202020204" pitchFamily="34" charset="0"/>
              </a:rPr>
              <a:t>Fine-grained sharing:</a:t>
            </a:r>
          </a:p>
          <a:p>
            <a:pPr lvl="1"/>
            <a:r>
              <a:rPr lang="en-US" altLang="en-US">
                <a:latin typeface="Helvetica" panose="020B0604020202020204" pitchFamily="34" charset="0"/>
              </a:rPr>
              <a:t>Allocation at the level of </a:t>
            </a:r>
            <a:r>
              <a:rPr lang="en-US" altLang="en-US" i="1">
                <a:latin typeface="Helvetica" panose="020B0604020202020204" pitchFamily="34" charset="0"/>
              </a:rPr>
              <a:t>tasks</a:t>
            </a:r>
            <a:r>
              <a:rPr lang="en-US" altLang="en-US">
                <a:latin typeface="Helvetica" panose="020B0604020202020204" pitchFamily="34" charset="0"/>
              </a:rPr>
              <a:t> within a job</a:t>
            </a:r>
          </a:p>
          <a:p>
            <a:pPr lvl="1"/>
            <a:r>
              <a:rPr lang="en-US" altLang="en-US">
                <a:latin typeface="Helvetica" panose="020B0604020202020204" pitchFamily="34" charset="0"/>
              </a:rPr>
              <a:t>Improves utilization, latency, and data locality</a:t>
            </a:r>
          </a:p>
          <a:p>
            <a:pPr lvl="1"/>
            <a:endParaRPr lang="en-US" altLang="en-US">
              <a:latin typeface="Helvetica" panose="020B0604020202020204" pitchFamily="34" charset="0"/>
            </a:endParaRPr>
          </a:p>
          <a:p>
            <a:pPr lvl="1"/>
            <a:endParaRPr lang="en-US" altLang="en-US">
              <a:latin typeface="Helvetica" panose="020B0604020202020204" pitchFamily="34" charset="0"/>
            </a:endParaRPr>
          </a:p>
          <a:p>
            <a:pPr marL="0" indent="0"/>
            <a:r>
              <a:rPr lang="en-US" altLang="en-US">
                <a:latin typeface="Helvetica" panose="020B0604020202020204" pitchFamily="34" charset="0"/>
              </a:rPr>
              <a:t>Resource offers:</a:t>
            </a:r>
          </a:p>
          <a:p>
            <a:pPr lvl="1"/>
            <a:r>
              <a:rPr lang="en-US" altLang="en-US">
                <a:latin typeface="Helvetica" panose="020B0604020202020204" pitchFamily="34" charset="0"/>
              </a:rPr>
              <a:t>Simple, scalable application-controlled scheduling mechanism</a:t>
            </a:r>
          </a:p>
          <a:p>
            <a:pPr lvl="1"/>
            <a:endParaRPr lang="en-US" altLang="en-US">
              <a:latin typeface="Helvetica"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71B62993-E5BA-4454-821E-C1D0C7BBF54A}"/>
              </a:ext>
            </a:extLst>
          </p:cNvPr>
          <p:cNvSpPr>
            <a:spLocks noGrp="1" noChangeArrowheads="1"/>
          </p:cNvSpPr>
          <p:nvPr>
            <p:ph type="title"/>
          </p:nvPr>
        </p:nvSpPr>
        <p:spPr/>
        <p:txBody>
          <a:bodyPr/>
          <a:lstStyle/>
          <a:p>
            <a:r>
              <a:rPr lang="en-US" altLang="ko-KR">
                <a:latin typeface="Helvetica" panose="020B0604020202020204" pitchFamily="34" charset="0"/>
                <a:ea typeface="굴림" panose="020B0503020000020004" pitchFamily="34" charset="-127"/>
              </a:rPr>
              <a:t>Goals for Today</a:t>
            </a:r>
          </a:p>
        </p:txBody>
      </p:sp>
      <p:sp>
        <p:nvSpPr>
          <p:cNvPr id="6146" name="Rectangle 3">
            <a:extLst>
              <a:ext uri="{FF2B5EF4-FFF2-40B4-BE49-F238E27FC236}">
                <a16:creationId xmlns:a16="http://schemas.microsoft.com/office/drawing/2014/main" id="{4D2ACB9C-B5E4-41BA-8F50-93169CB0FC7B}"/>
              </a:ext>
            </a:extLst>
          </p:cNvPr>
          <p:cNvSpPr>
            <a:spLocks noGrp="1" noChangeArrowheads="1"/>
          </p:cNvSpPr>
          <p:nvPr>
            <p:ph type="body" idx="1"/>
          </p:nvPr>
        </p:nvSpPr>
        <p:spPr/>
        <p:txBody>
          <a:bodyPr/>
          <a:lstStyle/>
          <a:p>
            <a:r>
              <a:rPr lang="en-US" altLang="ko-KR">
                <a:latin typeface="Helvetica" panose="020B0604020202020204" pitchFamily="34" charset="0"/>
                <a:ea typeface="굴림" panose="020B0503020000020004" pitchFamily="34" charset="-127"/>
              </a:rPr>
              <a:t>Distributed systems</a:t>
            </a:r>
          </a:p>
          <a:p>
            <a:endParaRPr lang="en-US" altLang="ko-KR">
              <a:latin typeface="Helvetica" panose="020B0604020202020204" pitchFamily="34" charset="0"/>
              <a:ea typeface="굴림" panose="020B0503020000020004" pitchFamily="34" charset="-127"/>
            </a:endParaRPr>
          </a:p>
          <a:p>
            <a:r>
              <a:rPr lang="en-US" altLang="ko-KR">
                <a:latin typeface="Helvetica" panose="020B0604020202020204" pitchFamily="34" charset="0"/>
                <a:ea typeface="굴림" panose="020B0503020000020004" pitchFamily="34" charset="-127"/>
              </a:rPr>
              <a:t>Cloud Computing programming paradigms</a:t>
            </a:r>
          </a:p>
          <a:p>
            <a:endParaRPr lang="en-US" altLang="ko-KR">
              <a:latin typeface="Helvetica" panose="020B0604020202020204" pitchFamily="34" charset="0"/>
              <a:ea typeface="굴림" panose="020B0503020000020004" pitchFamily="34" charset="-127"/>
            </a:endParaRPr>
          </a:p>
          <a:p>
            <a:r>
              <a:rPr lang="en-US" altLang="ko-KR">
                <a:latin typeface="Helvetica" panose="020B0604020202020204" pitchFamily="34" charset="0"/>
                <a:ea typeface="굴림" panose="020B0503020000020004" pitchFamily="34" charset="-127"/>
              </a:rPr>
              <a:t>Cloud Computing OS</a:t>
            </a:r>
          </a:p>
          <a:p>
            <a:endParaRPr lang="en-US" altLang="ko-KR">
              <a:latin typeface="Helvetica" panose="020B0604020202020204" pitchFamily="34" charset="0"/>
              <a:ea typeface="굴림" panose="020B0503020000020004" pitchFamily="34" charset="-127"/>
            </a:endParaRPr>
          </a:p>
          <a:p>
            <a:endParaRPr lang="ko-KR" altLang="en-US">
              <a:latin typeface="Helvetica" panose="020B0604020202020204" pitchFamily="34" charset="0"/>
              <a:ea typeface="굴림" panose="020B0503020000020004" pitchFamily="34" charset="-127"/>
            </a:endParaRPr>
          </a:p>
        </p:txBody>
      </p:sp>
      <p:sp>
        <p:nvSpPr>
          <p:cNvPr id="5" name="Text Box 6">
            <a:extLst>
              <a:ext uri="{FF2B5EF4-FFF2-40B4-BE49-F238E27FC236}">
                <a16:creationId xmlns:a16="http://schemas.microsoft.com/office/drawing/2014/main" id="{12AD4DE2-EA7A-4A51-85A1-E27699CF55CC}"/>
              </a:ext>
            </a:extLst>
          </p:cNvPr>
          <p:cNvSpPr txBox="1">
            <a:spLocks noChangeArrowheads="1"/>
          </p:cNvSpPr>
          <p:nvPr/>
        </p:nvSpPr>
        <p:spPr bwMode="auto">
          <a:xfrm>
            <a:off x="2078038" y="5410201"/>
            <a:ext cx="7904162" cy="7080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29" tIns="45714" rIns="91429" bIns="45714">
            <a:spAutoFit/>
          </a:bodyPr>
          <a:lstStyle/>
          <a:p>
            <a:pPr>
              <a:defRPr/>
            </a:pPr>
            <a:r>
              <a:rPr lang="en-US" sz="2000" dirty="0">
                <a:latin typeface="Helvetica"/>
                <a:ea typeface="ＭＳ Ｐゴシック" charset="0"/>
                <a:cs typeface="Helvetica"/>
              </a:rPr>
              <a:t>Note: Some slides and/or pictures in the following are</a:t>
            </a:r>
          </a:p>
          <a:p>
            <a:pPr>
              <a:defRPr/>
            </a:pPr>
            <a:r>
              <a:rPr lang="en-US" sz="2000" dirty="0">
                <a:latin typeface="Helvetica"/>
                <a:ea typeface="ＭＳ Ｐゴシック" charset="0"/>
                <a:cs typeface="Helvetica"/>
              </a:rPr>
              <a:t>adapted from slides Ali Ghodsi.</a:t>
            </a:r>
          </a:p>
        </p:txBody>
      </p:sp>
    </p:spTree>
    <p:extLst>
      <p:ext uri="{BB962C8B-B14F-4D97-AF65-F5344CB8AC3E}">
        <p14:creationId xmlns:p14="http://schemas.microsoft.com/office/powerpoint/2010/main" val="3422258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7" name="Group 96">
            <a:extLst>
              <a:ext uri="{FF2B5EF4-FFF2-40B4-BE49-F238E27FC236}">
                <a16:creationId xmlns:a16="http://schemas.microsoft.com/office/drawing/2014/main" id="{277C792A-D607-4F14-AB16-F3F138F2D15B}"/>
              </a:ext>
            </a:extLst>
          </p:cNvPr>
          <p:cNvGrpSpPr>
            <a:grpSpLocks/>
          </p:cNvGrpSpPr>
          <p:nvPr/>
        </p:nvGrpSpPr>
        <p:grpSpPr bwMode="auto">
          <a:xfrm>
            <a:off x="6584950" y="1793875"/>
            <a:ext cx="3162300" cy="3625850"/>
            <a:chOff x="457200" y="2895600"/>
            <a:chExt cx="3352800" cy="3810000"/>
          </a:xfrm>
        </p:grpSpPr>
        <p:pic>
          <p:nvPicPr>
            <p:cNvPr id="65601" name="Picture 28" descr="j0431637.png">
              <a:extLst>
                <a:ext uri="{FF2B5EF4-FFF2-40B4-BE49-F238E27FC236}">
                  <a16:creationId xmlns:a16="http://schemas.microsoft.com/office/drawing/2014/main" id="{31C3AA7C-E162-4BFD-A846-EF77845479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956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02" name="Picture 29" descr="j0431637.png">
              <a:extLst>
                <a:ext uri="{FF2B5EF4-FFF2-40B4-BE49-F238E27FC236}">
                  <a16:creationId xmlns:a16="http://schemas.microsoft.com/office/drawing/2014/main" id="{491FEEAA-17B2-4FF3-B8CC-E97C10D279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1910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03" name="Picture 30" descr="j0431637.png">
              <a:extLst>
                <a:ext uri="{FF2B5EF4-FFF2-40B4-BE49-F238E27FC236}">
                  <a16:creationId xmlns:a16="http://schemas.microsoft.com/office/drawing/2014/main" id="{07DE17D1-0004-4AA7-A508-9EE5054B81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4864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04" name="Picture 31" descr="j0431637.png">
              <a:extLst>
                <a:ext uri="{FF2B5EF4-FFF2-40B4-BE49-F238E27FC236}">
                  <a16:creationId xmlns:a16="http://schemas.microsoft.com/office/drawing/2014/main" id="{D4C64571-DF4C-4C6F-9B7F-284B0BD5D0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956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05" name="Picture 32" descr="j0431637.png">
              <a:extLst>
                <a:ext uri="{FF2B5EF4-FFF2-40B4-BE49-F238E27FC236}">
                  <a16:creationId xmlns:a16="http://schemas.microsoft.com/office/drawing/2014/main" id="{1175238B-B367-474D-AC06-B7209A4527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1910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06" name="Picture 33" descr="j0431637.png">
              <a:extLst>
                <a:ext uri="{FF2B5EF4-FFF2-40B4-BE49-F238E27FC236}">
                  <a16:creationId xmlns:a16="http://schemas.microsoft.com/office/drawing/2014/main" id="{307739B6-4053-4789-859D-C4E988833C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4864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07" name="Picture 34" descr="j0431637.png">
              <a:extLst>
                <a:ext uri="{FF2B5EF4-FFF2-40B4-BE49-F238E27FC236}">
                  <a16:creationId xmlns:a16="http://schemas.microsoft.com/office/drawing/2014/main" id="{64E441EE-0A3D-4CE2-8760-EE1AA4103A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8956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08" name="Picture 35" descr="j0431637.png">
              <a:extLst>
                <a:ext uri="{FF2B5EF4-FFF2-40B4-BE49-F238E27FC236}">
                  <a16:creationId xmlns:a16="http://schemas.microsoft.com/office/drawing/2014/main" id="{B644A495-7EA3-4574-84A4-6160AAC54A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1910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09" name="Picture 36" descr="j0431637.png">
              <a:extLst>
                <a:ext uri="{FF2B5EF4-FFF2-40B4-BE49-F238E27FC236}">
                  <a16:creationId xmlns:a16="http://schemas.microsoft.com/office/drawing/2014/main" id="{33DD9B5C-78C9-432A-B856-7B1D68048C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4864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5538" name="Group 96">
            <a:extLst>
              <a:ext uri="{FF2B5EF4-FFF2-40B4-BE49-F238E27FC236}">
                <a16:creationId xmlns:a16="http://schemas.microsoft.com/office/drawing/2014/main" id="{63637EDE-AF57-4C9B-92F2-E8F933BB6022}"/>
              </a:ext>
            </a:extLst>
          </p:cNvPr>
          <p:cNvGrpSpPr>
            <a:grpSpLocks/>
          </p:cNvGrpSpPr>
          <p:nvPr/>
        </p:nvGrpSpPr>
        <p:grpSpPr bwMode="auto">
          <a:xfrm>
            <a:off x="2362200" y="1801813"/>
            <a:ext cx="3162300" cy="3625850"/>
            <a:chOff x="457200" y="2895600"/>
            <a:chExt cx="3352800" cy="3810000"/>
          </a:xfrm>
        </p:grpSpPr>
        <p:pic>
          <p:nvPicPr>
            <p:cNvPr id="65592" name="Picture 28" descr="j0431637.png">
              <a:extLst>
                <a:ext uri="{FF2B5EF4-FFF2-40B4-BE49-F238E27FC236}">
                  <a16:creationId xmlns:a16="http://schemas.microsoft.com/office/drawing/2014/main" id="{4B6A86B7-89F9-4F43-A0E1-826B0762CB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956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93" name="Picture 29" descr="j0431637.png">
              <a:extLst>
                <a:ext uri="{FF2B5EF4-FFF2-40B4-BE49-F238E27FC236}">
                  <a16:creationId xmlns:a16="http://schemas.microsoft.com/office/drawing/2014/main" id="{F32BBC1F-CC7D-4E2A-AED1-4AE7F6D890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1910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94" name="Picture 30" descr="j0431637.png">
              <a:extLst>
                <a:ext uri="{FF2B5EF4-FFF2-40B4-BE49-F238E27FC236}">
                  <a16:creationId xmlns:a16="http://schemas.microsoft.com/office/drawing/2014/main" id="{18D7DF77-4223-4271-998E-B8417DA604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4864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95" name="Picture 31" descr="j0431637.png">
              <a:extLst>
                <a:ext uri="{FF2B5EF4-FFF2-40B4-BE49-F238E27FC236}">
                  <a16:creationId xmlns:a16="http://schemas.microsoft.com/office/drawing/2014/main" id="{CB0B9655-88F8-4468-8FB3-49C2E71F64B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956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96" name="Picture 32" descr="j0431637.png">
              <a:extLst>
                <a:ext uri="{FF2B5EF4-FFF2-40B4-BE49-F238E27FC236}">
                  <a16:creationId xmlns:a16="http://schemas.microsoft.com/office/drawing/2014/main" id="{BE53628B-46AD-4E39-84F8-B6F55D0B04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1910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97" name="Picture 33" descr="j0431637.png">
              <a:extLst>
                <a:ext uri="{FF2B5EF4-FFF2-40B4-BE49-F238E27FC236}">
                  <a16:creationId xmlns:a16="http://schemas.microsoft.com/office/drawing/2014/main" id="{AEB227FE-6320-4001-A23A-5F1042CD16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4864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98" name="Picture 34" descr="j0431637.png">
              <a:extLst>
                <a:ext uri="{FF2B5EF4-FFF2-40B4-BE49-F238E27FC236}">
                  <a16:creationId xmlns:a16="http://schemas.microsoft.com/office/drawing/2014/main" id="{5F8480B5-EA01-4EE4-820E-B122B192DE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8956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99" name="Picture 35" descr="j0431637.png">
              <a:extLst>
                <a:ext uri="{FF2B5EF4-FFF2-40B4-BE49-F238E27FC236}">
                  <a16:creationId xmlns:a16="http://schemas.microsoft.com/office/drawing/2014/main" id="{3139FE90-9474-44AE-A840-DF19A72BBC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1910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600" name="Picture 36" descr="j0431637.png">
              <a:extLst>
                <a:ext uri="{FF2B5EF4-FFF2-40B4-BE49-F238E27FC236}">
                  <a16:creationId xmlns:a16="http://schemas.microsoft.com/office/drawing/2014/main" id="{B59C2069-750C-4FBA-B31C-7B860FEA6E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4864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a:extLst>
              <a:ext uri="{FF2B5EF4-FFF2-40B4-BE49-F238E27FC236}">
                <a16:creationId xmlns:a16="http://schemas.microsoft.com/office/drawing/2014/main" id="{7A9F910C-03ED-49BF-9174-CD8EADA6A557}"/>
              </a:ext>
            </a:extLst>
          </p:cNvPr>
          <p:cNvSpPr>
            <a:spLocks noGrp="1"/>
          </p:cNvSpPr>
          <p:nvPr>
            <p:ph type="title"/>
          </p:nvPr>
        </p:nvSpPr>
        <p:spPr>
          <a:xfrm>
            <a:off x="1981200" y="152400"/>
            <a:ext cx="8229600" cy="1143000"/>
          </a:xfrm>
        </p:spPr>
        <p:txBody>
          <a:bodyPr>
            <a:normAutofit/>
          </a:bodyPr>
          <a:lstStyle/>
          <a:p>
            <a:pPr>
              <a:defRPr/>
            </a:pPr>
            <a:r>
              <a:rPr lang="en-US" sz="4500" dirty="0">
                <a:ea typeface="ＭＳ Ｐゴシック" charset="-128"/>
              </a:rPr>
              <a:t>Element 1: Fine-Grained Sharing</a:t>
            </a:r>
          </a:p>
        </p:txBody>
      </p:sp>
      <p:sp>
        <p:nvSpPr>
          <p:cNvPr id="59" name="Rounded Rectangle 58">
            <a:extLst>
              <a:ext uri="{FF2B5EF4-FFF2-40B4-BE49-F238E27FC236}">
                <a16:creationId xmlns:a16="http://schemas.microsoft.com/office/drawing/2014/main" id="{F527549B-B5D0-43CE-B09F-5DF7943685E9}"/>
              </a:ext>
            </a:extLst>
          </p:cNvPr>
          <p:cNvSpPr>
            <a:spLocks noChangeArrowheads="1"/>
          </p:cNvSpPr>
          <p:nvPr/>
        </p:nvSpPr>
        <p:spPr bwMode="auto">
          <a:xfrm>
            <a:off x="2311400" y="2236788"/>
            <a:ext cx="3151188" cy="361950"/>
          </a:xfrm>
          <a:prstGeom prst="roundRect">
            <a:avLst>
              <a:gd name="adj" fmla="val 16667"/>
            </a:avLst>
          </a:prstGeom>
          <a:gradFill rotWithShape="1">
            <a:gsLst>
              <a:gs pos="0">
                <a:srgbClr val="DDE7FF"/>
              </a:gs>
              <a:gs pos="64999">
                <a:srgbClr val="AEC6FF"/>
              </a:gs>
              <a:gs pos="100000">
                <a:srgbClr val="8CB0FF"/>
              </a:gs>
            </a:gsLst>
            <a:lin ang="5400000" scaled="1"/>
          </a:gradFill>
          <a:ln w="9525">
            <a:solidFill>
              <a:srgbClr val="5B8AFB"/>
            </a:solidFill>
            <a:round/>
            <a:headEnd/>
            <a:tailEnd/>
          </a:ln>
          <a:effectLst>
            <a:outerShdw blurRad="40000" dist="20000" dir="5400000" rotWithShape="0">
              <a:srgbClr val="808080">
                <a:alpha val="37999"/>
              </a:srgbClr>
            </a:outerShdw>
          </a:effectLst>
        </p:spPr>
        <p:txBody>
          <a:bodyPr anchor="ctr"/>
          <a:lstStyle/>
          <a:p>
            <a:pPr algn="ctr">
              <a:defRPr/>
            </a:pPr>
            <a:r>
              <a:rPr lang="en-US" sz="2200" dirty="0">
                <a:solidFill>
                  <a:srgbClr val="000000"/>
                </a:solidFill>
                <a:latin typeface="Helvetica"/>
                <a:ea typeface="ＭＳ Ｐゴシック" charset="-128"/>
                <a:cs typeface="Helvetica"/>
              </a:rPr>
              <a:t>Framework 1</a:t>
            </a:r>
          </a:p>
        </p:txBody>
      </p:sp>
      <p:sp>
        <p:nvSpPr>
          <p:cNvPr id="60" name="Rounded Rectangle 59">
            <a:extLst>
              <a:ext uri="{FF2B5EF4-FFF2-40B4-BE49-F238E27FC236}">
                <a16:creationId xmlns:a16="http://schemas.microsoft.com/office/drawing/2014/main" id="{81543135-7CD2-459C-93E0-957BD2DE14C3}"/>
              </a:ext>
            </a:extLst>
          </p:cNvPr>
          <p:cNvSpPr>
            <a:spLocks noChangeArrowheads="1"/>
          </p:cNvSpPr>
          <p:nvPr/>
        </p:nvSpPr>
        <p:spPr bwMode="auto">
          <a:xfrm>
            <a:off x="2311400" y="3476625"/>
            <a:ext cx="3151188" cy="361950"/>
          </a:xfrm>
          <a:prstGeom prst="roundRect">
            <a:avLst>
              <a:gd name="adj" fmla="val 16667"/>
            </a:avLst>
          </a:prstGeom>
          <a:gradFill rotWithShape="1">
            <a:gsLst>
              <a:gs pos="0">
                <a:srgbClr val="E4FFE4"/>
              </a:gs>
              <a:gs pos="64999">
                <a:srgbClr val="BAFBBA"/>
              </a:gs>
              <a:gs pos="100000">
                <a:srgbClr val="9CFB9C"/>
              </a:gs>
            </a:gsLst>
            <a:lin ang="5400000" scaled="1"/>
          </a:gradFill>
          <a:ln w="9525">
            <a:solidFill>
              <a:srgbClr val="00AE00"/>
            </a:solidFill>
            <a:round/>
            <a:headEnd/>
            <a:tailEnd/>
          </a:ln>
          <a:effectLst>
            <a:outerShdw blurRad="40000" dist="20000" dir="5400000" rotWithShape="0">
              <a:srgbClr val="808080">
                <a:alpha val="37999"/>
              </a:srgbClr>
            </a:outerShdw>
          </a:effectLst>
        </p:spPr>
        <p:txBody>
          <a:bodyPr anchor="ctr"/>
          <a:lstStyle/>
          <a:p>
            <a:pPr algn="ctr">
              <a:defRPr/>
            </a:pPr>
            <a:r>
              <a:rPr lang="en-US" sz="2200" dirty="0">
                <a:solidFill>
                  <a:srgbClr val="000000"/>
                </a:solidFill>
                <a:latin typeface="Helvetica"/>
                <a:ea typeface="ＭＳ Ｐゴシック" charset="-128"/>
                <a:cs typeface="Helvetica"/>
              </a:rPr>
              <a:t>Framework 2</a:t>
            </a:r>
          </a:p>
        </p:txBody>
      </p:sp>
      <p:sp>
        <p:nvSpPr>
          <p:cNvPr id="61" name="Rounded Rectangle 60">
            <a:extLst>
              <a:ext uri="{FF2B5EF4-FFF2-40B4-BE49-F238E27FC236}">
                <a16:creationId xmlns:a16="http://schemas.microsoft.com/office/drawing/2014/main" id="{91061DE0-40F9-43D4-8254-6AD35DB32F69}"/>
              </a:ext>
            </a:extLst>
          </p:cNvPr>
          <p:cNvSpPr>
            <a:spLocks noChangeArrowheads="1"/>
          </p:cNvSpPr>
          <p:nvPr/>
        </p:nvSpPr>
        <p:spPr bwMode="auto">
          <a:xfrm>
            <a:off x="2311400" y="4737100"/>
            <a:ext cx="3151188" cy="361950"/>
          </a:xfrm>
          <a:prstGeom prst="roundRect">
            <a:avLst>
              <a:gd name="adj" fmla="val 16667"/>
            </a:avLst>
          </a:prstGeom>
          <a:gradFill rotWithShape="1">
            <a:gsLst>
              <a:gs pos="0">
                <a:srgbClr val="FFFFFF"/>
              </a:gs>
              <a:gs pos="64999">
                <a:srgbClr val="FFFFFF"/>
              </a:gs>
              <a:gs pos="100000">
                <a:srgbClr val="FFFFFF"/>
              </a:gs>
            </a:gsLst>
            <a:lin ang="5400000" scaled="1"/>
          </a:gradFill>
          <a:ln w="9525">
            <a:solidFill>
              <a:schemeClr val="tx1"/>
            </a:solidFill>
            <a:round/>
            <a:headEnd/>
            <a:tailEnd/>
          </a:ln>
          <a:effectLst>
            <a:outerShdw blurRad="40000" dist="20000" dir="5400000" rotWithShape="0">
              <a:srgbClr val="808080">
                <a:alpha val="37999"/>
              </a:srgbClr>
            </a:outerShdw>
          </a:effectLst>
        </p:spPr>
        <p:txBody>
          <a:bodyPr anchor="ctr"/>
          <a:lstStyle/>
          <a:p>
            <a:pPr algn="ctr">
              <a:defRPr/>
            </a:pPr>
            <a:r>
              <a:rPr lang="en-US" sz="2200" dirty="0">
                <a:solidFill>
                  <a:srgbClr val="000000"/>
                </a:solidFill>
                <a:latin typeface="Helvetica"/>
                <a:ea typeface="ＭＳ Ｐゴシック" charset="-128"/>
                <a:cs typeface="Helvetica"/>
              </a:rPr>
              <a:t>Framework 3</a:t>
            </a:r>
          </a:p>
        </p:txBody>
      </p:sp>
      <p:sp>
        <p:nvSpPr>
          <p:cNvPr id="65543" name="TextBox 92">
            <a:extLst>
              <a:ext uri="{FF2B5EF4-FFF2-40B4-BE49-F238E27FC236}">
                <a16:creationId xmlns:a16="http://schemas.microsoft.com/office/drawing/2014/main" id="{137842B7-C2FB-4D0D-A6D1-269382352BA8}"/>
              </a:ext>
            </a:extLst>
          </p:cNvPr>
          <p:cNvSpPr txBox="1">
            <a:spLocks noChangeArrowheads="1"/>
          </p:cNvSpPr>
          <p:nvPr/>
        </p:nvSpPr>
        <p:spPr bwMode="auto">
          <a:xfrm>
            <a:off x="1676400" y="1295401"/>
            <a:ext cx="4343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200" b="0">
                <a:latin typeface="Helvetica" panose="020B0604020202020204" pitchFamily="34" charset="0"/>
              </a:rPr>
              <a:t>Coarse-Grained Sharing (HPC):</a:t>
            </a:r>
          </a:p>
        </p:txBody>
      </p:sp>
      <p:sp>
        <p:nvSpPr>
          <p:cNvPr id="65544" name="TextBox 50">
            <a:extLst>
              <a:ext uri="{FF2B5EF4-FFF2-40B4-BE49-F238E27FC236}">
                <a16:creationId xmlns:a16="http://schemas.microsoft.com/office/drawing/2014/main" id="{CF1E1FB9-BCEA-4EDF-9416-39B84330E444}"/>
              </a:ext>
            </a:extLst>
          </p:cNvPr>
          <p:cNvSpPr txBox="1">
            <a:spLocks noChangeArrowheads="1"/>
          </p:cNvSpPr>
          <p:nvPr/>
        </p:nvSpPr>
        <p:spPr bwMode="auto">
          <a:xfrm>
            <a:off x="6338888" y="1295401"/>
            <a:ext cx="41767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200" b="0">
                <a:latin typeface="Helvetica" panose="020B0604020202020204" pitchFamily="34" charset="0"/>
              </a:rPr>
              <a:t>Fine-Grained Sharing (Mesos):</a:t>
            </a:r>
          </a:p>
        </p:txBody>
      </p:sp>
      <p:cxnSp>
        <p:nvCxnSpPr>
          <p:cNvPr id="52" name="Straight Connector 51">
            <a:extLst>
              <a:ext uri="{FF2B5EF4-FFF2-40B4-BE49-F238E27FC236}">
                <a16:creationId xmlns:a16="http://schemas.microsoft.com/office/drawing/2014/main" id="{3488A33E-8CB2-4DBB-9E56-15E29C92C097}"/>
              </a:ext>
            </a:extLst>
          </p:cNvPr>
          <p:cNvCxnSpPr/>
          <p:nvPr/>
        </p:nvCxnSpPr>
        <p:spPr>
          <a:xfrm>
            <a:off x="6057900" y="1801814"/>
            <a:ext cx="0" cy="3487737"/>
          </a:xfrm>
          <a:prstGeom prst="line">
            <a:avLst/>
          </a:prstGeom>
          <a:ln w="25400" cap="flat" cmpd="sng" algn="ctr">
            <a:solidFill>
              <a:schemeClr val="bg1">
                <a:lumMod val="6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Content Placeholder 2">
            <a:extLst>
              <a:ext uri="{FF2B5EF4-FFF2-40B4-BE49-F238E27FC236}">
                <a16:creationId xmlns:a16="http://schemas.microsoft.com/office/drawing/2014/main" id="{CB9A0C75-0E57-4096-9E37-F063291FB191}"/>
              </a:ext>
            </a:extLst>
          </p:cNvPr>
          <p:cNvSpPr txBox="1">
            <a:spLocks/>
          </p:cNvSpPr>
          <p:nvPr/>
        </p:nvSpPr>
        <p:spPr bwMode="auto">
          <a:xfrm>
            <a:off x="1524000" y="60198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eaLnBrk="0" hangingPunct="0">
              <a:defRPr sz="2400" b="1">
                <a:solidFill>
                  <a:schemeClr val="tx1"/>
                </a:solidFill>
                <a:latin typeface="Comic Sans MS" panose="030F0702030302020204" pitchFamily="66" charset="0"/>
                <a:ea typeface="MS PGothic" panose="020B0600070205080204" pitchFamily="34" charset="-128"/>
              </a:defRPr>
            </a:lvl1pPr>
            <a:lvl2pPr marL="228600" defTabSz="45720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defTabSz="4572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defTabSz="4572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defTabSz="4572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defTabSz="4572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defTabSz="4572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defTabSz="4572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defTabSz="4572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lvl="1" algn="ctr">
              <a:buSzPct val="100000"/>
              <a:buFont typeface="Lucida Grande" charset="0"/>
              <a:buNone/>
            </a:pPr>
            <a:r>
              <a:rPr lang="en-US" altLang="en-US" sz="2700">
                <a:solidFill>
                  <a:srgbClr val="008040"/>
                </a:solidFill>
                <a:latin typeface="Helvetica" panose="020B0604020202020204" pitchFamily="34" charset="0"/>
              </a:rPr>
              <a:t>+ Improved utilization, responsiveness, data locality  </a:t>
            </a:r>
          </a:p>
        </p:txBody>
      </p:sp>
      <p:grpSp>
        <p:nvGrpSpPr>
          <p:cNvPr id="8" name="Group 7">
            <a:extLst>
              <a:ext uri="{FF2B5EF4-FFF2-40B4-BE49-F238E27FC236}">
                <a16:creationId xmlns:a16="http://schemas.microsoft.com/office/drawing/2014/main" id="{D759929A-A0D4-4524-AFB7-A9E5DECDC836}"/>
              </a:ext>
            </a:extLst>
          </p:cNvPr>
          <p:cNvGrpSpPr>
            <a:grpSpLocks/>
          </p:cNvGrpSpPr>
          <p:nvPr/>
        </p:nvGrpSpPr>
        <p:grpSpPr bwMode="auto">
          <a:xfrm>
            <a:off x="2251076" y="2651126"/>
            <a:ext cx="3914775" cy="3292475"/>
            <a:chOff x="726390" y="2651584"/>
            <a:chExt cx="3915843" cy="3292016"/>
          </a:xfrm>
        </p:grpSpPr>
        <p:grpSp>
          <p:nvGrpSpPr>
            <p:cNvPr id="65581" name="Group 6">
              <a:extLst>
                <a:ext uri="{FF2B5EF4-FFF2-40B4-BE49-F238E27FC236}">
                  <a16:creationId xmlns:a16="http://schemas.microsoft.com/office/drawing/2014/main" id="{E3405285-86B3-437D-A41C-CA4E9C8EC8A7}"/>
                </a:ext>
              </a:extLst>
            </p:cNvPr>
            <p:cNvGrpSpPr>
              <a:grpSpLocks/>
            </p:cNvGrpSpPr>
            <p:nvPr/>
          </p:nvGrpSpPr>
          <p:grpSpPr bwMode="auto">
            <a:xfrm>
              <a:off x="1475000" y="2651584"/>
              <a:ext cx="2374806" cy="2795910"/>
              <a:chOff x="1475000" y="2627844"/>
              <a:chExt cx="2374806" cy="2795910"/>
            </a:xfrm>
          </p:grpSpPr>
          <p:sp>
            <p:nvSpPr>
              <p:cNvPr id="3" name="Can 2">
                <a:extLst>
                  <a:ext uri="{FF2B5EF4-FFF2-40B4-BE49-F238E27FC236}">
                    <a16:creationId xmlns:a16="http://schemas.microsoft.com/office/drawing/2014/main" id="{F55D2F31-7CEA-4F76-8A21-A7E3088F817D}"/>
                  </a:ext>
                </a:extLst>
              </p:cNvPr>
              <p:cNvSpPr>
                <a:spLocks noChangeArrowheads="1"/>
              </p:cNvSpPr>
              <p:nvPr/>
            </p:nvSpPr>
            <p:spPr bwMode="auto">
              <a:xfrm>
                <a:off x="3497334" y="2627844"/>
                <a:ext cx="352521" cy="288885"/>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sp>
            <p:nvSpPr>
              <p:cNvPr id="74" name="Can 73">
                <a:extLst>
                  <a:ext uri="{FF2B5EF4-FFF2-40B4-BE49-F238E27FC236}">
                    <a16:creationId xmlns:a16="http://schemas.microsoft.com/office/drawing/2014/main" id="{FE7D3512-1644-401B-9B05-8687F0BFE50B}"/>
                  </a:ext>
                </a:extLst>
              </p:cNvPr>
              <p:cNvSpPr>
                <a:spLocks noChangeArrowheads="1"/>
              </p:cNvSpPr>
              <p:nvPr/>
            </p:nvSpPr>
            <p:spPr bwMode="auto">
              <a:xfrm>
                <a:off x="2485820" y="2632606"/>
                <a:ext cx="352521" cy="290471"/>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sp>
            <p:nvSpPr>
              <p:cNvPr id="75" name="Can 74">
                <a:extLst>
                  <a:ext uri="{FF2B5EF4-FFF2-40B4-BE49-F238E27FC236}">
                    <a16:creationId xmlns:a16="http://schemas.microsoft.com/office/drawing/2014/main" id="{D5599372-D1CE-4F10-AE8C-010EBC813D3B}"/>
                  </a:ext>
                </a:extLst>
              </p:cNvPr>
              <p:cNvSpPr>
                <a:spLocks noChangeArrowheads="1"/>
              </p:cNvSpPr>
              <p:nvPr/>
            </p:nvSpPr>
            <p:spPr bwMode="auto">
              <a:xfrm>
                <a:off x="1474307" y="2632606"/>
                <a:ext cx="352521" cy="290471"/>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sp>
            <p:nvSpPr>
              <p:cNvPr id="76" name="Can 75">
                <a:extLst>
                  <a:ext uri="{FF2B5EF4-FFF2-40B4-BE49-F238E27FC236}">
                    <a16:creationId xmlns:a16="http://schemas.microsoft.com/office/drawing/2014/main" id="{53A6B0D6-EF71-4AF8-90C7-13AE31547A7D}"/>
                  </a:ext>
                </a:extLst>
              </p:cNvPr>
              <p:cNvSpPr>
                <a:spLocks noChangeArrowheads="1"/>
              </p:cNvSpPr>
              <p:nvPr/>
            </p:nvSpPr>
            <p:spPr bwMode="auto">
              <a:xfrm>
                <a:off x="3497334" y="3865921"/>
                <a:ext cx="352521" cy="290472"/>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sp>
            <p:nvSpPr>
              <p:cNvPr id="77" name="Can 76">
                <a:extLst>
                  <a:ext uri="{FF2B5EF4-FFF2-40B4-BE49-F238E27FC236}">
                    <a16:creationId xmlns:a16="http://schemas.microsoft.com/office/drawing/2014/main" id="{E46428EC-EDC2-4639-B673-A3B0B6AD2699}"/>
                  </a:ext>
                </a:extLst>
              </p:cNvPr>
              <p:cNvSpPr>
                <a:spLocks noChangeArrowheads="1"/>
              </p:cNvSpPr>
              <p:nvPr/>
            </p:nvSpPr>
            <p:spPr bwMode="auto">
              <a:xfrm>
                <a:off x="2485820" y="3872270"/>
                <a:ext cx="352521" cy="288885"/>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sp>
            <p:nvSpPr>
              <p:cNvPr id="78" name="Can 77">
                <a:extLst>
                  <a:ext uri="{FF2B5EF4-FFF2-40B4-BE49-F238E27FC236}">
                    <a16:creationId xmlns:a16="http://schemas.microsoft.com/office/drawing/2014/main" id="{99C2C3A6-F8C8-464F-81E0-7C645B5F0CA3}"/>
                  </a:ext>
                </a:extLst>
              </p:cNvPr>
              <p:cNvSpPr>
                <a:spLocks noChangeArrowheads="1"/>
              </p:cNvSpPr>
              <p:nvPr/>
            </p:nvSpPr>
            <p:spPr bwMode="auto">
              <a:xfrm>
                <a:off x="1474307" y="3872270"/>
                <a:ext cx="352521" cy="288885"/>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sp>
            <p:nvSpPr>
              <p:cNvPr id="79" name="Can 78">
                <a:extLst>
                  <a:ext uri="{FF2B5EF4-FFF2-40B4-BE49-F238E27FC236}">
                    <a16:creationId xmlns:a16="http://schemas.microsoft.com/office/drawing/2014/main" id="{C5E3C8B3-A38E-40AE-9099-7DA625DCAA58}"/>
                  </a:ext>
                </a:extLst>
              </p:cNvPr>
              <p:cNvSpPr>
                <a:spLocks noChangeArrowheads="1"/>
              </p:cNvSpPr>
              <p:nvPr/>
            </p:nvSpPr>
            <p:spPr bwMode="auto">
              <a:xfrm>
                <a:off x="3497334" y="5127808"/>
                <a:ext cx="352521" cy="290471"/>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sp>
            <p:nvSpPr>
              <p:cNvPr id="80" name="Can 79">
                <a:extLst>
                  <a:ext uri="{FF2B5EF4-FFF2-40B4-BE49-F238E27FC236}">
                    <a16:creationId xmlns:a16="http://schemas.microsoft.com/office/drawing/2014/main" id="{3D215B21-DD38-42F5-8B14-E983C37B2D27}"/>
                  </a:ext>
                </a:extLst>
              </p:cNvPr>
              <p:cNvSpPr>
                <a:spLocks noChangeArrowheads="1"/>
              </p:cNvSpPr>
              <p:nvPr/>
            </p:nvSpPr>
            <p:spPr bwMode="auto">
              <a:xfrm>
                <a:off x="2485820" y="5134157"/>
                <a:ext cx="352521" cy="288885"/>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sp>
            <p:nvSpPr>
              <p:cNvPr id="81" name="Can 80">
                <a:extLst>
                  <a:ext uri="{FF2B5EF4-FFF2-40B4-BE49-F238E27FC236}">
                    <a16:creationId xmlns:a16="http://schemas.microsoft.com/office/drawing/2014/main" id="{3564E45F-D88D-4CA2-911F-B01A4B7097F5}"/>
                  </a:ext>
                </a:extLst>
              </p:cNvPr>
              <p:cNvSpPr>
                <a:spLocks noChangeArrowheads="1"/>
              </p:cNvSpPr>
              <p:nvPr/>
            </p:nvSpPr>
            <p:spPr bwMode="auto">
              <a:xfrm>
                <a:off x="1474307" y="5134157"/>
                <a:ext cx="352521" cy="288885"/>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grpSp>
        <p:sp>
          <p:nvSpPr>
            <p:cNvPr id="65582" name="TextBox 81">
              <a:extLst>
                <a:ext uri="{FF2B5EF4-FFF2-40B4-BE49-F238E27FC236}">
                  <a16:creationId xmlns:a16="http://schemas.microsoft.com/office/drawing/2014/main" id="{DD23FBC0-7B80-40CA-A5B6-33BFD814FA4C}"/>
                </a:ext>
              </a:extLst>
            </p:cNvPr>
            <p:cNvSpPr txBox="1">
              <a:spLocks noChangeArrowheads="1"/>
            </p:cNvSpPr>
            <p:nvPr/>
          </p:nvSpPr>
          <p:spPr bwMode="auto">
            <a:xfrm>
              <a:off x="726390" y="5512713"/>
              <a:ext cx="39158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200">
                  <a:latin typeface="Helvetica" panose="020B0604020202020204" pitchFamily="34" charset="0"/>
                </a:rPr>
                <a:t>Storage System (e.g. HDFS)</a:t>
              </a:r>
            </a:p>
          </p:txBody>
        </p:sp>
      </p:grpSp>
      <p:grpSp>
        <p:nvGrpSpPr>
          <p:cNvPr id="94" name="Group 93">
            <a:extLst>
              <a:ext uri="{FF2B5EF4-FFF2-40B4-BE49-F238E27FC236}">
                <a16:creationId xmlns:a16="http://schemas.microsoft.com/office/drawing/2014/main" id="{09405B25-6E30-4D38-9A79-5D0E23A52461}"/>
              </a:ext>
            </a:extLst>
          </p:cNvPr>
          <p:cNvGrpSpPr>
            <a:grpSpLocks/>
          </p:cNvGrpSpPr>
          <p:nvPr/>
        </p:nvGrpSpPr>
        <p:grpSpPr bwMode="auto">
          <a:xfrm>
            <a:off x="6500813" y="2651126"/>
            <a:ext cx="3916362" cy="3292475"/>
            <a:chOff x="726390" y="2651584"/>
            <a:chExt cx="3915843" cy="3292016"/>
          </a:xfrm>
        </p:grpSpPr>
        <p:grpSp>
          <p:nvGrpSpPr>
            <p:cNvPr id="65570" name="Group 104">
              <a:extLst>
                <a:ext uri="{FF2B5EF4-FFF2-40B4-BE49-F238E27FC236}">
                  <a16:creationId xmlns:a16="http://schemas.microsoft.com/office/drawing/2014/main" id="{98FD895C-B414-43BE-AC39-86DEE566C2A7}"/>
                </a:ext>
              </a:extLst>
            </p:cNvPr>
            <p:cNvGrpSpPr>
              <a:grpSpLocks/>
            </p:cNvGrpSpPr>
            <p:nvPr/>
          </p:nvGrpSpPr>
          <p:grpSpPr bwMode="auto">
            <a:xfrm>
              <a:off x="1475000" y="2651584"/>
              <a:ext cx="2374806" cy="2795910"/>
              <a:chOff x="1475000" y="2627844"/>
              <a:chExt cx="2374806" cy="2795910"/>
            </a:xfrm>
          </p:grpSpPr>
          <p:sp>
            <p:nvSpPr>
              <p:cNvPr id="107" name="Can 106">
                <a:extLst>
                  <a:ext uri="{FF2B5EF4-FFF2-40B4-BE49-F238E27FC236}">
                    <a16:creationId xmlns:a16="http://schemas.microsoft.com/office/drawing/2014/main" id="{F723D18B-AE65-4DED-A288-1977D8BF8A94}"/>
                  </a:ext>
                </a:extLst>
              </p:cNvPr>
              <p:cNvSpPr>
                <a:spLocks noChangeArrowheads="1"/>
              </p:cNvSpPr>
              <p:nvPr/>
            </p:nvSpPr>
            <p:spPr bwMode="auto">
              <a:xfrm>
                <a:off x="3497798" y="2627844"/>
                <a:ext cx="352378" cy="288885"/>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sp>
            <p:nvSpPr>
              <p:cNvPr id="108" name="Can 107">
                <a:extLst>
                  <a:ext uri="{FF2B5EF4-FFF2-40B4-BE49-F238E27FC236}">
                    <a16:creationId xmlns:a16="http://schemas.microsoft.com/office/drawing/2014/main" id="{B981ED0A-0854-429B-B873-AFCB8C70D17B}"/>
                  </a:ext>
                </a:extLst>
              </p:cNvPr>
              <p:cNvSpPr>
                <a:spLocks noChangeArrowheads="1"/>
              </p:cNvSpPr>
              <p:nvPr/>
            </p:nvSpPr>
            <p:spPr bwMode="auto">
              <a:xfrm>
                <a:off x="2486694" y="2632606"/>
                <a:ext cx="352378" cy="290471"/>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sp>
            <p:nvSpPr>
              <p:cNvPr id="110" name="Can 109">
                <a:extLst>
                  <a:ext uri="{FF2B5EF4-FFF2-40B4-BE49-F238E27FC236}">
                    <a16:creationId xmlns:a16="http://schemas.microsoft.com/office/drawing/2014/main" id="{195F5672-1E29-4369-B836-B513BFA2A085}"/>
                  </a:ext>
                </a:extLst>
              </p:cNvPr>
              <p:cNvSpPr>
                <a:spLocks noChangeArrowheads="1"/>
              </p:cNvSpPr>
              <p:nvPr/>
            </p:nvSpPr>
            <p:spPr bwMode="auto">
              <a:xfrm>
                <a:off x="1475591" y="2632606"/>
                <a:ext cx="352378" cy="290471"/>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sp>
            <p:nvSpPr>
              <p:cNvPr id="111" name="Can 110">
                <a:extLst>
                  <a:ext uri="{FF2B5EF4-FFF2-40B4-BE49-F238E27FC236}">
                    <a16:creationId xmlns:a16="http://schemas.microsoft.com/office/drawing/2014/main" id="{E934F861-5736-4F05-B292-5F4FF39C77A0}"/>
                  </a:ext>
                </a:extLst>
              </p:cNvPr>
              <p:cNvSpPr>
                <a:spLocks noChangeArrowheads="1"/>
              </p:cNvSpPr>
              <p:nvPr/>
            </p:nvSpPr>
            <p:spPr bwMode="auto">
              <a:xfrm>
                <a:off x="3497798" y="3865921"/>
                <a:ext cx="352378" cy="290472"/>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sp>
            <p:nvSpPr>
              <p:cNvPr id="112" name="Can 111">
                <a:extLst>
                  <a:ext uri="{FF2B5EF4-FFF2-40B4-BE49-F238E27FC236}">
                    <a16:creationId xmlns:a16="http://schemas.microsoft.com/office/drawing/2014/main" id="{7AF1CFF7-4DD3-4451-8F9E-98F349D6DB92}"/>
                  </a:ext>
                </a:extLst>
              </p:cNvPr>
              <p:cNvSpPr>
                <a:spLocks noChangeArrowheads="1"/>
              </p:cNvSpPr>
              <p:nvPr/>
            </p:nvSpPr>
            <p:spPr bwMode="auto">
              <a:xfrm>
                <a:off x="2486694" y="3872270"/>
                <a:ext cx="352378" cy="288885"/>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sp>
            <p:nvSpPr>
              <p:cNvPr id="113" name="Can 112">
                <a:extLst>
                  <a:ext uri="{FF2B5EF4-FFF2-40B4-BE49-F238E27FC236}">
                    <a16:creationId xmlns:a16="http://schemas.microsoft.com/office/drawing/2014/main" id="{44009ADC-CE97-4639-BEA7-569818CAA3D6}"/>
                  </a:ext>
                </a:extLst>
              </p:cNvPr>
              <p:cNvSpPr>
                <a:spLocks noChangeArrowheads="1"/>
              </p:cNvSpPr>
              <p:nvPr/>
            </p:nvSpPr>
            <p:spPr bwMode="auto">
              <a:xfrm>
                <a:off x="1475591" y="3872270"/>
                <a:ext cx="352378" cy="288885"/>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sp>
            <p:nvSpPr>
              <p:cNvPr id="114" name="Can 113">
                <a:extLst>
                  <a:ext uri="{FF2B5EF4-FFF2-40B4-BE49-F238E27FC236}">
                    <a16:creationId xmlns:a16="http://schemas.microsoft.com/office/drawing/2014/main" id="{217CC230-33BB-4BDC-BF59-B6DADFC445C6}"/>
                  </a:ext>
                </a:extLst>
              </p:cNvPr>
              <p:cNvSpPr>
                <a:spLocks noChangeArrowheads="1"/>
              </p:cNvSpPr>
              <p:nvPr/>
            </p:nvSpPr>
            <p:spPr bwMode="auto">
              <a:xfrm>
                <a:off x="3497798" y="5127808"/>
                <a:ext cx="352378" cy="290471"/>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sp>
            <p:nvSpPr>
              <p:cNvPr id="115" name="Can 114">
                <a:extLst>
                  <a:ext uri="{FF2B5EF4-FFF2-40B4-BE49-F238E27FC236}">
                    <a16:creationId xmlns:a16="http://schemas.microsoft.com/office/drawing/2014/main" id="{BB02421A-8EDD-48A7-A472-D9BD1AC5EF07}"/>
                  </a:ext>
                </a:extLst>
              </p:cNvPr>
              <p:cNvSpPr>
                <a:spLocks noChangeArrowheads="1"/>
              </p:cNvSpPr>
              <p:nvPr/>
            </p:nvSpPr>
            <p:spPr bwMode="auto">
              <a:xfrm>
                <a:off x="2486694" y="5134157"/>
                <a:ext cx="352378" cy="288885"/>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sp>
            <p:nvSpPr>
              <p:cNvPr id="116" name="Can 115">
                <a:extLst>
                  <a:ext uri="{FF2B5EF4-FFF2-40B4-BE49-F238E27FC236}">
                    <a16:creationId xmlns:a16="http://schemas.microsoft.com/office/drawing/2014/main" id="{173AF56E-107F-4D00-83B9-0304DF83AD70}"/>
                  </a:ext>
                </a:extLst>
              </p:cNvPr>
              <p:cNvSpPr>
                <a:spLocks noChangeArrowheads="1"/>
              </p:cNvSpPr>
              <p:nvPr/>
            </p:nvSpPr>
            <p:spPr bwMode="auto">
              <a:xfrm>
                <a:off x="1475591" y="5134157"/>
                <a:ext cx="352378" cy="288885"/>
              </a:xfrm>
              <a:prstGeom prst="can">
                <a:avLst>
                  <a:gd name="adj" fmla="val 25000"/>
                </a:avLst>
              </a:prstGeom>
              <a:gradFill rotWithShape="1">
                <a:gsLst>
                  <a:gs pos="0">
                    <a:srgbClr val="EDEDED"/>
                  </a:gs>
                  <a:gs pos="64999">
                    <a:srgbClr val="D0D0D0"/>
                  </a:gs>
                  <a:gs pos="100000">
                    <a:srgbClr val="BCBCBC"/>
                  </a:gs>
                </a:gsLst>
                <a:lin ang="5400000" scaled="1"/>
              </a:gradFill>
              <a:ln w="9525">
                <a:solidFill>
                  <a:srgbClr val="262626"/>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Helvetica"/>
                  <a:cs typeface="Helvetica"/>
                </a:endParaRPr>
              </a:p>
            </p:txBody>
          </p:sp>
        </p:grpSp>
        <p:sp>
          <p:nvSpPr>
            <p:cNvPr id="65571" name="TextBox 105">
              <a:extLst>
                <a:ext uri="{FF2B5EF4-FFF2-40B4-BE49-F238E27FC236}">
                  <a16:creationId xmlns:a16="http://schemas.microsoft.com/office/drawing/2014/main" id="{4601D1EB-F557-431D-83BF-A8A1A63F3BA0}"/>
                </a:ext>
              </a:extLst>
            </p:cNvPr>
            <p:cNvSpPr txBox="1">
              <a:spLocks noChangeArrowheads="1"/>
            </p:cNvSpPr>
            <p:nvPr/>
          </p:nvSpPr>
          <p:spPr bwMode="auto">
            <a:xfrm>
              <a:off x="726390" y="5512713"/>
              <a:ext cx="39158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200">
                  <a:solidFill>
                    <a:srgbClr val="000000"/>
                  </a:solidFill>
                  <a:latin typeface="Helvetica" panose="020B0604020202020204" pitchFamily="34" charset="0"/>
                </a:rPr>
                <a:t>Storage System (e.g. HDFS)</a:t>
              </a:r>
            </a:p>
          </p:txBody>
        </p:sp>
      </p:grpSp>
      <p:sp>
        <p:nvSpPr>
          <p:cNvPr id="31" name="Rounded Rectangle 30">
            <a:extLst>
              <a:ext uri="{FF2B5EF4-FFF2-40B4-BE49-F238E27FC236}">
                <a16:creationId xmlns:a16="http://schemas.microsoft.com/office/drawing/2014/main" id="{C3538BE9-F544-4226-A8FC-891FB5BFECE2}"/>
              </a:ext>
            </a:extLst>
          </p:cNvPr>
          <p:cNvSpPr>
            <a:spLocks noChangeArrowheads="1"/>
          </p:cNvSpPr>
          <p:nvPr/>
        </p:nvSpPr>
        <p:spPr bwMode="auto">
          <a:xfrm>
            <a:off x="7756525" y="3309938"/>
            <a:ext cx="876300" cy="271462"/>
          </a:xfrm>
          <a:prstGeom prst="roundRect">
            <a:avLst>
              <a:gd name="adj" fmla="val 16667"/>
            </a:avLst>
          </a:prstGeom>
          <a:gradFill rotWithShape="1">
            <a:gsLst>
              <a:gs pos="0">
                <a:srgbClr val="DDE7FF"/>
              </a:gs>
              <a:gs pos="64999">
                <a:srgbClr val="AEC6FF"/>
              </a:gs>
              <a:gs pos="100000">
                <a:srgbClr val="8CB0FF"/>
              </a:gs>
            </a:gsLst>
            <a:lin ang="5400000" scaled="1"/>
          </a:gradFill>
          <a:ln w="9525">
            <a:solidFill>
              <a:srgbClr val="5B8AFB"/>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1</a:t>
            </a:r>
          </a:p>
        </p:txBody>
      </p:sp>
      <p:sp>
        <p:nvSpPr>
          <p:cNvPr id="33" name="Rounded Rectangle 32">
            <a:extLst>
              <a:ext uri="{FF2B5EF4-FFF2-40B4-BE49-F238E27FC236}">
                <a16:creationId xmlns:a16="http://schemas.microsoft.com/office/drawing/2014/main" id="{30FDEB76-307B-4E4E-99BA-065E9FFC6BFC}"/>
              </a:ext>
            </a:extLst>
          </p:cNvPr>
          <p:cNvSpPr>
            <a:spLocks noChangeArrowheads="1"/>
          </p:cNvSpPr>
          <p:nvPr/>
        </p:nvSpPr>
        <p:spPr bwMode="auto">
          <a:xfrm>
            <a:off x="8766175" y="2051051"/>
            <a:ext cx="876300" cy="271463"/>
          </a:xfrm>
          <a:prstGeom prst="roundRect">
            <a:avLst>
              <a:gd name="adj" fmla="val 16667"/>
            </a:avLst>
          </a:prstGeom>
          <a:gradFill rotWithShape="1">
            <a:gsLst>
              <a:gs pos="0">
                <a:srgbClr val="DDE7FF"/>
              </a:gs>
              <a:gs pos="64999">
                <a:srgbClr val="AEC6FF"/>
              </a:gs>
              <a:gs pos="100000">
                <a:srgbClr val="8CB0FF"/>
              </a:gs>
            </a:gsLst>
            <a:lin ang="5400000" scaled="1"/>
          </a:gradFill>
          <a:ln w="9525">
            <a:solidFill>
              <a:srgbClr val="5B8AFB"/>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1</a:t>
            </a:r>
          </a:p>
        </p:txBody>
      </p:sp>
      <p:sp>
        <p:nvSpPr>
          <p:cNvPr id="34" name="Rounded Rectangle 33">
            <a:extLst>
              <a:ext uri="{FF2B5EF4-FFF2-40B4-BE49-F238E27FC236}">
                <a16:creationId xmlns:a16="http://schemas.microsoft.com/office/drawing/2014/main" id="{FA7C2D5B-7517-4B02-897F-8A1D5BABA46A}"/>
              </a:ext>
            </a:extLst>
          </p:cNvPr>
          <p:cNvSpPr>
            <a:spLocks noChangeArrowheads="1"/>
          </p:cNvSpPr>
          <p:nvPr/>
        </p:nvSpPr>
        <p:spPr bwMode="auto">
          <a:xfrm>
            <a:off x="6745288" y="2038351"/>
            <a:ext cx="876300" cy="271463"/>
          </a:xfrm>
          <a:prstGeom prst="roundRect">
            <a:avLst>
              <a:gd name="adj" fmla="val 16667"/>
            </a:avLst>
          </a:prstGeom>
          <a:gradFill rotWithShape="1">
            <a:gsLst>
              <a:gs pos="0">
                <a:srgbClr val="FFFFFF"/>
              </a:gs>
              <a:gs pos="64999">
                <a:srgbClr val="FFFFFF"/>
              </a:gs>
              <a:gs pos="100000">
                <a:srgbClr val="FFFFFF"/>
              </a:gs>
            </a:gsLst>
            <a:lin ang="5400000" scaled="1"/>
          </a:gradFill>
          <a:ln w="9525">
            <a:solidFill>
              <a:srgbClr val="000000"/>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3</a:t>
            </a:r>
          </a:p>
        </p:txBody>
      </p:sp>
      <p:sp>
        <p:nvSpPr>
          <p:cNvPr id="37" name="Rounded Rectangle 36">
            <a:extLst>
              <a:ext uri="{FF2B5EF4-FFF2-40B4-BE49-F238E27FC236}">
                <a16:creationId xmlns:a16="http://schemas.microsoft.com/office/drawing/2014/main" id="{A6211E11-D419-40D4-BBB1-D5062931507D}"/>
              </a:ext>
            </a:extLst>
          </p:cNvPr>
          <p:cNvSpPr>
            <a:spLocks noChangeArrowheads="1"/>
          </p:cNvSpPr>
          <p:nvPr/>
        </p:nvSpPr>
        <p:spPr bwMode="auto">
          <a:xfrm>
            <a:off x="7756525" y="4556126"/>
            <a:ext cx="876300" cy="269875"/>
          </a:xfrm>
          <a:prstGeom prst="roundRect">
            <a:avLst>
              <a:gd name="adj" fmla="val 16667"/>
            </a:avLst>
          </a:prstGeom>
          <a:gradFill rotWithShape="1">
            <a:gsLst>
              <a:gs pos="0">
                <a:srgbClr val="FFFFFF"/>
              </a:gs>
              <a:gs pos="64999">
                <a:srgbClr val="FFFFFF"/>
              </a:gs>
              <a:gs pos="100000">
                <a:srgbClr val="FFFFFF"/>
              </a:gs>
            </a:gsLst>
            <a:lin ang="5400000" scaled="1"/>
          </a:gradFill>
          <a:ln w="9525">
            <a:solidFill>
              <a:srgbClr val="000000"/>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3</a:t>
            </a:r>
          </a:p>
        </p:txBody>
      </p:sp>
      <p:sp>
        <p:nvSpPr>
          <p:cNvPr id="40" name="Rounded Rectangle 39">
            <a:extLst>
              <a:ext uri="{FF2B5EF4-FFF2-40B4-BE49-F238E27FC236}">
                <a16:creationId xmlns:a16="http://schemas.microsoft.com/office/drawing/2014/main" id="{FA616BD8-9BDA-4296-8C63-E7E4A72180AD}"/>
              </a:ext>
            </a:extLst>
          </p:cNvPr>
          <p:cNvSpPr>
            <a:spLocks noChangeArrowheads="1"/>
          </p:cNvSpPr>
          <p:nvPr/>
        </p:nvSpPr>
        <p:spPr bwMode="auto">
          <a:xfrm>
            <a:off x="8766175" y="4546601"/>
            <a:ext cx="876300" cy="269875"/>
          </a:xfrm>
          <a:prstGeom prst="roundRect">
            <a:avLst>
              <a:gd name="adj" fmla="val 16667"/>
            </a:avLst>
          </a:prstGeom>
          <a:gradFill rotWithShape="1">
            <a:gsLst>
              <a:gs pos="0">
                <a:srgbClr val="E4FFE4"/>
              </a:gs>
              <a:gs pos="64999">
                <a:srgbClr val="BAFBBA"/>
              </a:gs>
              <a:gs pos="100000">
                <a:srgbClr val="9CFB9C"/>
              </a:gs>
            </a:gsLst>
            <a:lin ang="5400000" scaled="1"/>
          </a:gradFill>
          <a:ln w="9525">
            <a:solidFill>
              <a:srgbClr val="00AE00"/>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2</a:t>
            </a:r>
          </a:p>
        </p:txBody>
      </p:sp>
      <p:sp>
        <p:nvSpPr>
          <p:cNvPr id="41" name="Rounded Rectangle 40">
            <a:extLst>
              <a:ext uri="{FF2B5EF4-FFF2-40B4-BE49-F238E27FC236}">
                <a16:creationId xmlns:a16="http://schemas.microsoft.com/office/drawing/2014/main" id="{0C232D1E-5202-4E19-BF1A-D286FD41BFCA}"/>
              </a:ext>
            </a:extLst>
          </p:cNvPr>
          <p:cNvSpPr>
            <a:spLocks noChangeArrowheads="1"/>
          </p:cNvSpPr>
          <p:nvPr/>
        </p:nvSpPr>
        <p:spPr bwMode="auto">
          <a:xfrm>
            <a:off x="6745288" y="4556126"/>
            <a:ext cx="876300" cy="269875"/>
          </a:xfrm>
          <a:prstGeom prst="roundRect">
            <a:avLst>
              <a:gd name="adj" fmla="val 16667"/>
            </a:avLst>
          </a:prstGeom>
          <a:gradFill rotWithShape="1">
            <a:gsLst>
              <a:gs pos="0">
                <a:srgbClr val="E4FFE4"/>
              </a:gs>
              <a:gs pos="64999">
                <a:srgbClr val="BAFBBA"/>
              </a:gs>
              <a:gs pos="100000">
                <a:srgbClr val="9CFB9C"/>
              </a:gs>
            </a:gsLst>
            <a:lin ang="5400000" scaled="1"/>
          </a:gradFill>
          <a:ln w="9525">
            <a:solidFill>
              <a:srgbClr val="00AE00"/>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2</a:t>
            </a:r>
          </a:p>
        </p:txBody>
      </p:sp>
      <p:sp>
        <p:nvSpPr>
          <p:cNvPr id="44" name="Rounded Rectangle 43">
            <a:extLst>
              <a:ext uri="{FF2B5EF4-FFF2-40B4-BE49-F238E27FC236}">
                <a16:creationId xmlns:a16="http://schemas.microsoft.com/office/drawing/2014/main" id="{DB4B4977-EA30-42E0-9580-BA3D2231E33E}"/>
              </a:ext>
            </a:extLst>
          </p:cNvPr>
          <p:cNvSpPr>
            <a:spLocks noChangeArrowheads="1"/>
          </p:cNvSpPr>
          <p:nvPr/>
        </p:nvSpPr>
        <p:spPr bwMode="auto">
          <a:xfrm>
            <a:off x="6745288" y="3309938"/>
            <a:ext cx="876300" cy="271462"/>
          </a:xfrm>
          <a:prstGeom prst="roundRect">
            <a:avLst>
              <a:gd name="adj" fmla="val 16667"/>
            </a:avLst>
          </a:prstGeom>
          <a:gradFill rotWithShape="1">
            <a:gsLst>
              <a:gs pos="0">
                <a:srgbClr val="E4FFE4"/>
              </a:gs>
              <a:gs pos="64999">
                <a:srgbClr val="BAFBBA"/>
              </a:gs>
              <a:gs pos="100000">
                <a:srgbClr val="9CFB9C"/>
              </a:gs>
            </a:gsLst>
            <a:lin ang="5400000" scaled="1"/>
          </a:gradFill>
          <a:ln w="9525">
            <a:solidFill>
              <a:srgbClr val="00AE00"/>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2</a:t>
            </a:r>
          </a:p>
        </p:txBody>
      </p:sp>
      <p:sp>
        <p:nvSpPr>
          <p:cNvPr id="45" name="Rounded Rectangle 44">
            <a:extLst>
              <a:ext uri="{FF2B5EF4-FFF2-40B4-BE49-F238E27FC236}">
                <a16:creationId xmlns:a16="http://schemas.microsoft.com/office/drawing/2014/main" id="{9611A1CA-1B2C-4B79-A94F-C4594650DD1C}"/>
              </a:ext>
            </a:extLst>
          </p:cNvPr>
          <p:cNvSpPr>
            <a:spLocks noChangeArrowheads="1"/>
          </p:cNvSpPr>
          <p:nvPr/>
        </p:nvSpPr>
        <p:spPr bwMode="auto">
          <a:xfrm>
            <a:off x="7758113" y="4848226"/>
            <a:ext cx="876300" cy="269875"/>
          </a:xfrm>
          <a:prstGeom prst="roundRect">
            <a:avLst>
              <a:gd name="adj" fmla="val 16667"/>
            </a:avLst>
          </a:prstGeom>
          <a:gradFill rotWithShape="1">
            <a:gsLst>
              <a:gs pos="0">
                <a:srgbClr val="DDE7FF"/>
              </a:gs>
              <a:gs pos="64999">
                <a:srgbClr val="AEC6FF"/>
              </a:gs>
              <a:gs pos="100000">
                <a:srgbClr val="8CB0FF"/>
              </a:gs>
            </a:gsLst>
            <a:lin ang="5400000" scaled="1"/>
          </a:gradFill>
          <a:ln w="9525">
            <a:solidFill>
              <a:srgbClr val="5B8AFB"/>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1</a:t>
            </a:r>
          </a:p>
        </p:txBody>
      </p:sp>
      <p:sp>
        <p:nvSpPr>
          <p:cNvPr id="46" name="Rounded Rectangle 45">
            <a:extLst>
              <a:ext uri="{FF2B5EF4-FFF2-40B4-BE49-F238E27FC236}">
                <a16:creationId xmlns:a16="http://schemas.microsoft.com/office/drawing/2014/main" id="{DBF23439-B9AB-466C-95C0-8262C9591F5D}"/>
              </a:ext>
            </a:extLst>
          </p:cNvPr>
          <p:cNvSpPr>
            <a:spLocks noChangeArrowheads="1"/>
          </p:cNvSpPr>
          <p:nvPr/>
        </p:nvSpPr>
        <p:spPr bwMode="auto">
          <a:xfrm>
            <a:off x="8767763" y="3308351"/>
            <a:ext cx="876300" cy="271463"/>
          </a:xfrm>
          <a:prstGeom prst="roundRect">
            <a:avLst>
              <a:gd name="adj" fmla="val 16667"/>
            </a:avLst>
          </a:prstGeom>
          <a:gradFill rotWithShape="1">
            <a:gsLst>
              <a:gs pos="0">
                <a:srgbClr val="FFFFFF"/>
              </a:gs>
              <a:gs pos="64999">
                <a:srgbClr val="FFFFFF"/>
              </a:gs>
              <a:gs pos="100000">
                <a:srgbClr val="FFFFFF"/>
              </a:gs>
            </a:gsLst>
            <a:lin ang="5400000" scaled="1"/>
          </a:gradFill>
          <a:ln w="9525">
            <a:solidFill>
              <a:srgbClr val="F9F9F9"/>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3</a:t>
            </a:r>
          </a:p>
        </p:txBody>
      </p:sp>
      <p:sp>
        <p:nvSpPr>
          <p:cNvPr id="47" name="Rounded Rectangle 46">
            <a:extLst>
              <a:ext uri="{FF2B5EF4-FFF2-40B4-BE49-F238E27FC236}">
                <a16:creationId xmlns:a16="http://schemas.microsoft.com/office/drawing/2014/main" id="{161DC34D-7B00-409C-BBAE-68B4C9D265BC}"/>
              </a:ext>
            </a:extLst>
          </p:cNvPr>
          <p:cNvSpPr>
            <a:spLocks noChangeArrowheads="1"/>
          </p:cNvSpPr>
          <p:nvPr/>
        </p:nvSpPr>
        <p:spPr bwMode="auto">
          <a:xfrm>
            <a:off x="7758113" y="2049463"/>
            <a:ext cx="876300" cy="271462"/>
          </a:xfrm>
          <a:prstGeom prst="roundRect">
            <a:avLst>
              <a:gd name="adj" fmla="val 16667"/>
            </a:avLst>
          </a:prstGeom>
          <a:gradFill rotWithShape="1">
            <a:gsLst>
              <a:gs pos="0">
                <a:srgbClr val="E4FFE4"/>
              </a:gs>
              <a:gs pos="64999">
                <a:srgbClr val="BAFBBA"/>
              </a:gs>
              <a:gs pos="100000">
                <a:srgbClr val="9CFB9C"/>
              </a:gs>
            </a:gsLst>
            <a:lin ang="5400000" scaled="1"/>
          </a:gradFill>
          <a:ln w="9525">
            <a:solidFill>
              <a:srgbClr val="00AE00"/>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2</a:t>
            </a:r>
          </a:p>
        </p:txBody>
      </p:sp>
      <p:sp>
        <p:nvSpPr>
          <p:cNvPr id="48" name="Rounded Rectangle 47">
            <a:extLst>
              <a:ext uri="{FF2B5EF4-FFF2-40B4-BE49-F238E27FC236}">
                <a16:creationId xmlns:a16="http://schemas.microsoft.com/office/drawing/2014/main" id="{1334670E-B8DC-44CF-A10B-E6ED68462253}"/>
              </a:ext>
            </a:extLst>
          </p:cNvPr>
          <p:cNvSpPr>
            <a:spLocks noChangeArrowheads="1"/>
          </p:cNvSpPr>
          <p:nvPr/>
        </p:nvSpPr>
        <p:spPr bwMode="auto">
          <a:xfrm>
            <a:off x="7758113" y="2046288"/>
            <a:ext cx="876300" cy="271462"/>
          </a:xfrm>
          <a:prstGeom prst="roundRect">
            <a:avLst>
              <a:gd name="adj" fmla="val 16667"/>
            </a:avLst>
          </a:prstGeom>
          <a:gradFill rotWithShape="1">
            <a:gsLst>
              <a:gs pos="0">
                <a:srgbClr val="FFFFFF"/>
              </a:gs>
              <a:gs pos="64999">
                <a:srgbClr val="FFFFFF"/>
              </a:gs>
              <a:gs pos="100000">
                <a:srgbClr val="FFFFFF"/>
              </a:gs>
            </a:gsLst>
            <a:lin ang="5400000" scaled="1"/>
          </a:gradFill>
          <a:ln w="9525">
            <a:solidFill>
              <a:srgbClr val="000000"/>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3</a:t>
            </a:r>
          </a:p>
        </p:txBody>
      </p:sp>
      <p:sp>
        <p:nvSpPr>
          <p:cNvPr id="49" name="Rounded Rectangle 48">
            <a:extLst>
              <a:ext uri="{FF2B5EF4-FFF2-40B4-BE49-F238E27FC236}">
                <a16:creationId xmlns:a16="http://schemas.microsoft.com/office/drawing/2014/main" id="{D15D71A0-E07B-4DDB-93CB-6F3FDCBB6502}"/>
              </a:ext>
            </a:extLst>
          </p:cNvPr>
          <p:cNvSpPr>
            <a:spLocks noChangeArrowheads="1"/>
          </p:cNvSpPr>
          <p:nvPr/>
        </p:nvSpPr>
        <p:spPr bwMode="auto">
          <a:xfrm>
            <a:off x="8767763" y="3303588"/>
            <a:ext cx="876300" cy="271462"/>
          </a:xfrm>
          <a:prstGeom prst="roundRect">
            <a:avLst>
              <a:gd name="adj" fmla="val 16667"/>
            </a:avLst>
          </a:prstGeom>
          <a:gradFill rotWithShape="1">
            <a:gsLst>
              <a:gs pos="0">
                <a:srgbClr val="DDE7FF"/>
              </a:gs>
              <a:gs pos="64999">
                <a:srgbClr val="AEC6FF"/>
              </a:gs>
              <a:gs pos="100000">
                <a:srgbClr val="8CB0FF"/>
              </a:gs>
            </a:gsLst>
            <a:lin ang="5400000" scaled="1"/>
          </a:gradFill>
          <a:ln w="9525">
            <a:solidFill>
              <a:srgbClr val="5B8AFB"/>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1</a:t>
            </a:r>
          </a:p>
        </p:txBody>
      </p:sp>
      <p:sp>
        <p:nvSpPr>
          <p:cNvPr id="30" name="Rounded Rectangle 29">
            <a:extLst>
              <a:ext uri="{FF2B5EF4-FFF2-40B4-BE49-F238E27FC236}">
                <a16:creationId xmlns:a16="http://schemas.microsoft.com/office/drawing/2014/main" id="{9E835559-F610-4F9F-B40D-78EAE1EE4BCE}"/>
              </a:ext>
            </a:extLst>
          </p:cNvPr>
          <p:cNvSpPr>
            <a:spLocks noChangeArrowheads="1"/>
          </p:cNvSpPr>
          <p:nvPr/>
        </p:nvSpPr>
        <p:spPr bwMode="auto">
          <a:xfrm>
            <a:off x="6745288" y="2336801"/>
            <a:ext cx="876300" cy="269875"/>
          </a:xfrm>
          <a:prstGeom prst="roundRect">
            <a:avLst>
              <a:gd name="adj" fmla="val 16667"/>
            </a:avLst>
          </a:prstGeom>
          <a:gradFill rotWithShape="1">
            <a:gsLst>
              <a:gs pos="0">
                <a:srgbClr val="DDE7FF"/>
              </a:gs>
              <a:gs pos="64999">
                <a:srgbClr val="AEC6FF"/>
              </a:gs>
              <a:gs pos="100000">
                <a:srgbClr val="8CB0FF"/>
              </a:gs>
            </a:gsLst>
            <a:lin ang="5400000" scaled="1"/>
          </a:gradFill>
          <a:ln w="9525">
            <a:solidFill>
              <a:srgbClr val="5B8AFB"/>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1</a:t>
            </a:r>
          </a:p>
        </p:txBody>
      </p:sp>
      <p:sp>
        <p:nvSpPr>
          <p:cNvPr id="42" name="Rounded Rectangle 41">
            <a:extLst>
              <a:ext uri="{FF2B5EF4-FFF2-40B4-BE49-F238E27FC236}">
                <a16:creationId xmlns:a16="http://schemas.microsoft.com/office/drawing/2014/main" id="{06BF9D88-04C9-4F29-84AF-BEA093CADC11}"/>
              </a:ext>
            </a:extLst>
          </p:cNvPr>
          <p:cNvSpPr>
            <a:spLocks noChangeArrowheads="1"/>
          </p:cNvSpPr>
          <p:nvPr/>
        </p:nvSpPr>
        <p:spPr bwMode="auto">
          <a:xfrm>
            <a:off x="8778875" y="2339976"/>
            <a:ext cx="876300" cy="269875"/>
          </a:xfrm>
          <a:prstGeom prst="roundRect">
            <a:avLst>
              <a:gd name="adj" fmla="val 16667"/>
            </a:avLst>
          </a:prstGeom>
          <a:gradFill rotWithShape="1">
            <a:gsLst>
              <a:gs pos="0">
                <a:srgbClr val="E4FFE4"/>
              </a:gs>
              <a:gs pos="64999">
                <a:srgbClr val="BAFBBA"/>
              </a:gs>
              <a:gs pos="100000">
                <a:srgbClr val="9CFB9C"/>
              </a:gs>
            </a:gsLst>
            <a:lin ang="5400000" scaled="1"/>
          </a:gradFill>
          <a:ln w="9525">
            <a:solidFill>
              <a:srgbClr val="00AE00"/>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2</a:t>
            </a:r>
          </a:p>
        </p:txBody>
      </p:sp>
      <p:sp>
        <p:nvSpPr>
          <p:cNvPr id="43" name="Rounded Rectangle 42">
            <a:extLst>
              <a:ext uri="{FF2B5EF4-FFF2-40B4-BE49-F238E27FC236}">
                <a16:creationId xmlns:a16="http://schemas.microsoft.com/office/drawing/2014/main" id="{4AFF5EDB-AE69-4A7C-9B1E-E10D13EB8163}"/>
              </a:ext>
            </a:extLst>
          </p:cNvPr>
          <p:cNvSpPr>
            <a:spLocks noChangeArrowheads="1"/>
          </p:cNvSpPr>
          <p:nvPr/>
        </p:nvSpPr>
        <p:spPr bwMode="auto">
          <a:xfrm>
            <a:off x="7756525" y="2339976"/>
            <a:ext cx="876300" cy="269875"/>
          </a:xfrm>
          <a:prstGeom prst="roundRect">
            <a:avLst>
              <a:gd name="adj" fmla="val 16667"/>
            </a:avLst>
          </a:prstGeom>
          <a:gradFill rotWithShape="1">
            <a:gsLst>
              <a:gs pos="0">
                <a:srgbClr val="E4FFE4"/>
              </a:gs>
              <a:gs pos="64999">
                <a:srgbClr val="BAFBBA"/>
              </a:gs>
              <a:gs pos="100000">
                <a:srgbClr val="9CFB9C"/>
              </a:gs>
            </a:gsLst>
            <a:lin ang="5400000" scaled="1"/>
          </a:gradFill>
          <a:ln w="9525">
            <a:solidFill>
              <a:srgbClr val="00AE00"/>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2</a:t>
            </a:r>
          </a:p>
        </p:txBody>
      </p:sp>
      <p:sp>
        <p:nvSpPr>
          <p:cNvPr id="32" name="Rounded Rectangle 31">
            <a:extLst>
              <a:ext uri="{FF2B5EF4-FFF2-40B4-BE49-F238E27FC236}">
                <a16:creationId xmlns:a16="http://schemas.microsoft.com/office/drawing/2014/main" id="{75EA323D-C302-4ABE-9BC9-4D36FBEBBED2}"/>
              </a:ext>
            </a:extLst>
          </p:cNvPr>
          <p:cNvSpPr>
            <a:spLocks noChangeArrowheads="1"/>
          </p:cNvSpPr>
          <p:nvPr/>
        </p:nvSpPr>
        <p:spPr bwMode="auto">
          <a:xfrm>
            <a:off x="6745288" y="4840289"/>
            <a:ext cx="876300" cy="269875"/>
          </a:xfrm>
          <a:prstGeom prst="roundRect">
            <a:avLst>
              <a:gd name="adj" fmla="val 16667"/>
            </a:avLst>
          </a:prstGeom>
          <a:gradFill rotWithShape="1">
            <a:gsLst>
              <a:gs pos="0">
                <a:srgbClr val="DDE7FF"/>
              </a:gs>
              <a:gs pos="64999">
                <a:srgbClr val="AEC6FF"/>
              </a:gs>
              <a:gs pos="100000">
                <a:srgbClr val="8CB0FF"/>
              </a:gs>
            </a:gsLst>
            <a:lin ang="5400000" scaled="1"/>
          </a:gradFill>
          <a:ln w="9525">
            <a:solidFill>
              <a:srgbClr val="5B8AFB"/>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1</a:t>
            </a:r>
          </a:p>
        </p:txBody>
      </p:sp>
      <p:sp>
        <p:nvSpPr>
          <p:cNvPr id="35" name="Rounded Rectangle 34">
            <a:extLst>
              <a:ext uri="{FF2B5EF4-FFF2-40B4-BE49-F238E27FC236}">
                <a16:creationId xmlns:a16="http://schemas.microsoft.com/office/drawing/2014/main" id="{9B92472A-854C-444A-993C-59760764AF2F}"/>
              </a:ext>
            </a:extLst>
          </p:cNvPr>
          <p:cNvSpPr>
            <a:spLocks noChangeArrowheads="1"/>
          </p:cNvSpPr>
          <p:nvPr/>
        </p:nvSpPr>
        <p:spPr bwMode="auto">
          <a:xfrm>
            <a:off x="6745288" y="3598864"/>
            <a:ext cx="876300" cy="269875"/>
          </a:xfrm>
          <a:prstGeom prst="roundRect">
            <a:avLst>
              <a:gd name="adj" fmla="val 16667"/>
            </a:avLst>
          </a:prstGeom>
          <a:gradFill rotWithShape="1">
            <a:gsLst>
              <a:gs pos="0">
                <a:srgbClr val="FFFFFF"/>
              </a:gs>
              <a:gs pos="64999">
                <a:srgbClr val="FFFFFF"/>
              </a:gs>
              <a:gs pos="100000">
                <a:srgbClr val="FFFFFF"/>
              </a:gs>
            </a:gsLst>
            <a:lin ang="5400000" scaled="1"/>
          </a:gradFill>
          <a:ln w="9525">
            <a:solidFill>
              <a:srgbClr val="000000"/>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3</a:t>
            </a:r>
          </a:p>
        </p:txBody>
      </p:sp>
      <p:sp>
        <p:nvSpPr>
          <p:cNvPr id="36" name="Rounded Rectangle 35">
            <a:extLst>
              <a:ext uri="{FF2B5EF4-FFF2-40B4-BE49-F238E27FC236}">
                <a16:creationId xmlns:a16="http://schemas.microsoft.com/office/drawing/2014/main" id="{72BA040D-BCB7-42A1-BB1A-31F10C358488}"/>
              </a:ext>
            </a:extLst>
          </p:cNvPr>
          <p:cNvSpPr>
            <a:spLocks noChangeArrowheads="1"/>
          </p:cNvSpPr>
          <p:nvPr/>
        </p:nvSpPr>
        <p:spPr bwMode="auto">
          <a:xfrm>
            <a:off x="7756525" y="3598864"/>
            <a:ext cx="876300" cy="269875"/>
          </a:xfrm>
          <a:prstGeom prst="roundRect">
            <a:avLst>
              <a:gd name="adj" fmla="val 16667"/>
            </a:avLst>
          </a:prstGeom>
          <a:gradFill rotWithShape="1">
            <a:gsLst>
              <a:gs pos="0">
                <a:srgbClr val="FFFFFF"/>
              </a:gs>
              <a:gs pos="64999">
                <a:srgbClr val="FFFFFF"/>
              </a:gs>
              <a:gs pos="100000">
                <a:srgbClr val="FFFFFF"/>
              </a:gs>
            </a:gsLst>
            <a:lin ang="5400000" scaled="1"/>
          </a:gradFill>
          <a:ln w="9525">
            <a:solidFill>
              <a:srgbClr val="000000"/>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3</a:t>
            </a:r>
          </a:p>
        </p:txBody>
      </p:sp>
      <p:sp>
        <p:nvSpPr>
          <p:cNvPr id="38" name="Rounded Rectangle 37">
            <a:extLst>
              <a:ext uri="{FF2B5EF4-FFF2-40B4-BE49-F238E27FC236}">
                <a16:creationId xmlns:a16="http://schemas.microsoft.com/office/drawing/2014/main" id="{06DB9EDC-B107-473C-8474-6ADBFA3C0054}"/>
              </a:ext>
            </a:extLst>
          </p:cNvPr>
          <p:cNvSpPr>
            <a:spLocks noChangeArrowheads="1"/>
          </p:cNvSpPr>
          <p:nvPr/>
        </p:nvSpPr>
        <p:spPr bwMode="auto">
          <a:xfrm>
            <a:off x="8766175" y="4840289"/>
            <a:ext cx="876300" cy="269875"/>
          </a:xfrm>
          <a:prstGeom prst="roundRect">
            <a:avLst>
              <a:gd name="adj" fmla="val 16667"/>
            </a:avLst>
          </a:prstGeom>
          <a:gradFill rotWithShape="1">
            <a:gsLst>
              <a:gs pos="0">
                <a:srgbClr val="FFFFFF"/>
              </a:gs>
              <a:gs pos="64999">
                <a:srgbClr val="FFFFFF"/>
              </a:gs>
              <a:gs pos="100000">
                <a:srgbClr val="FFFFFF"/>
              </a:gs>
            </a:gsLst>
            <a:lin ang="5400000" scaled="1"/>
          </a:gradFill>
          <a:ln w="9525">
            <a:solidFill>
              <a:srgbClr val="000000"/>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3</a:t>
            </a:r>
          </a:p>
        </p:txBody>
      </p:sp>
      <p:sp>
        <p:nvSpPr>
          <p:cNvPr id="39" name="Rounded Rectangle 38">
            <a:extLst>
              <a:ext uri="{FF2B5EF4-FFF2-40B4-BE49-F238E27FC236}">
                <a16:creationId xmlns:a16="http://schemas.microsoft.com/office/drawing/2014/main" id="{5B82DA97-1A5D-4B19-A9FE-B211C7E99A71}"/>
              </a:ext>
            </a:extLst>
          </p:cNvPr>
          <p:cNvSpPr>
            <a:spLocks noChangeArrowheads="1"/>
          </p:cNvSpPr>
          <p:nvPr/>
        </p:nvSpPr>
        <p:spPr bwMode="auto">
          <a:xfrm>
            <a:off x="8766175" y="3598864"/>
            <a:ext cx="876300" cy="269875"/>
          </a:xfrm>
          <a:prstGeom prst="roundRect">
            <a:avLst>
              <a:gd name="adj" fmla="val 16667"/>
            </a:avLst>
          </a:prstGeom>
          <a:gradFill rotWithShape="1">
            <a:gsLst>
              <a:gs pos="0">
                <a:srgbClr val="E4FFE4"/>
              </a:gs>
              <a:gs pos="64999">
                <a:srgbClr val="BAFBBA"/>
              </a:gs>
              <a:gs pos="100000">
                <a:srgbClr val="9CFB9C"/>
              </a:gs>
            </a:gsLst>
            <a:lin ang="5400000" scaled="1"/>
          </a:gradFill>
          <a:ln w="9525">
            <a:solidFill>
              <a:srgbClr val="00AE00"/>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2</a:t>
            </a:r>
          </a:p>
        </p:txBody>
      </p:sp>
      <p:sp>
        <p:nvSpPr>
          <p:cNvPr id="50" name="Rounded Rectangle 49">
            <a:extLst>
              <a:ext uri="{FF2B5EF4-FFF2-40B4-BE49-F238E27FC236}">
                <a16:creationId xmlns:a16="http://schemas.microsoft.com/office/drawing/2014/main" id="{A49C77BD-4849-4E6D-8B2D-ABB752AD50A4}"/>
              </a:ext>
            </a:extLst>
          </p:cNvPr>
          <p:cNvSpPr>
            <a:spLocks noChangeArrowheads="1"/>
          </p:cNvSpPr>
          <p:nvPr/>
        </p:nvSpPr>
        <p:spPr bwMode="auto">
          <a:xfrm>
            <a:off x="7748588" y="4849814"/>
            <a:ext cx="876300" cy="269875"/>
          </a:xfrm>
          <a:prstGeom prst="roundRect">
            <a:avLst>
              <a:gd name="adj" fmla="val 16667"/>
            </a:avLst>
          </a:prstGeom>
          <a:gradFill rotWithShape="1">
            <a:gsLst>
              <a:gs pos="0">
                <a:srgbClr val="E4FFE4"/>
              </a:gs>
              <a:gs pos="64999">
                <a:srgbClr val="BAFBBA"/>
              </a:gs>
              <a:gs pos="100000">
                <a:srgbClr val="9CFB9C"/>
              </a:gs>
            </a:gsLst>
            <a:lin ang="5400000" scaled="1"/>
          </a:gradFill>
          <a:ln w="9525">
            <a:solidFill>
              <a:srgbClr val="00AE00"/>
            </a:solidFill>
            <a:round/>
            <a:headEnd/>
            <a:tailEnd/>
          </a:ln>
          <a:effectLst>
            <a:outerShdw blurRad="40000" dist="20000" dir="5400000" rotWithShape="0">
              <a:srgbClr val="808080">
                <a:alpha val="37999"/>
              </a:srgbClr>
            </a:outerShdw>
          </a:effectLst>
        </p:spPr>
        <p:txBody>
          <a:bodyPr lIns="0" tIns="0" rIns="0" bIns="0" anchor="ctr"/>
          <a:lstStyle/>
          <a:p>
            <a:pPr algn="ctr">
              <a:defRPr/>
            </a:pPr>
            <a:r>
              <a:rPr lang="en-US" sz="1700" dirty="0" err="1">
                <a:solidFill>
                  <a:schemeClr val="dk1"/>
                </a:solidFill>
                <a:latin typeface="Helvetica"/>
                <a:cs typeface="Helvetica"/>
              </a:rPr>
              <a:t>Fw</a:t>
            </a:r>
            <a:r>
              <a:rPr lang="en-US" sz="1700" dirty="0">
                <a:solidFill>
                  <a:schemeClr val="dk1"/>
                </a:solidFill>
                <a:latin typeface="Helvetica"/>
                <a:cs typeface="Helvetica"/>
              </a:rPr>
              <a:t>.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4" presetClass="emph" presetSubtype="0" fill="hold" nodeType="clickEffect">
                                  <p:stCondLst>
                                    <p:cond delay="0"/>
                                  </p:stCondLst>
                                  <p:childTnLst>
                                    <p:animMotion origin="layout" path="M 0.0 0.0 L 0.0 -0.07213" pathEditMode="relative" ptsTypes="">
                                      <p:cBhvr>
                                        <p:cTn id="12" dur="250" accel="50000" decel="50000" autoRev="1" fill="hold">
                                          <p:stCondLst>
                                            <p:cond delay="0"/>
                                          </p:stCondLst>
                                        </p:cTn>
                                        <p:tgtEl>
                                          <p:spTgt spid="46"/>
                                        </p:tgtEl>
                                        <p:attrNameLst>
                                          <p:attrName>ppt_x</p:attrName>
                                          <p:attrName>ppt_y</p:attrName>
                                        </p:attrNameLst>
                                      </p:cBhvr>
                                    </p:animMotion>
                                    <p:animRot by="1500000">
                                      <p:cBhvr>
                                        <p:cTn id="13" dur="125" fill="hold">
                                          <p:stCondLst>
                                            <p:cond delay="0"/>
                                          </p:stCondLst>
                                        </p:cTn>
                                        <p:tgtEl>
                                          <p:spTgt spid="46"/>
                                        </p:tgtEl>
                                        <p:attrNameLst>
                                          <p:attrName>r</p:attrName>
                                        </p:attrNameLst>
                                      </p:cBhvr>
                                    </p:animRot>
                                    <p:animRot by="-1500000">
                                      <p:cBhvr>
                                        <p:cTn id="14" dur="125" fill="hold">
                                          <p:stCondLst>
                                            <p:cond delay="125"/>
                                          </p:stCondLst>
                                        </p:cTn>
                                        <p:tgtEl>
                                          <p:spTgt spid="46"/>
                                        </p:tgtEl>
                                        <p:attrNameLst>
                                          <p:attrName>r</p:attrName>
                                        </p:attrNameLst>
                                      </p:cBhvr>
                                    </p:animRot>
                                    <p:animRot by="-1500000">
                                      <p:cBhvr>
                                        <p:cTn id="15" dur="125" fill="hold">
                                          <p:stCondLst>
                                            <p:cond delay="250"/>
                                          </p:stCondLst>
                                        </p:cTn>
                                        <p:tgtEl>
                                          <p:spTgt spid="46"/>
                                        </p:tgtEl>
                                        <p:attrNameLst>
                                          <p:attrName>r</p:attrName>
                                        </p:attrNameLst>
                                      </p:cBhvr>
                                    </p:animRot>
                                    <p:animRot by="1500000">
                                      <p:cBhvr>
                                        <p:cTn id="16" dur="125" fill="hold">
                                          <p:stCondLst>
                                            <p:cond delay="375"/>
                                          </p:stCondLst>
                                        </p:cTn>
                                        <p:tgtEl>
                                          <p:spTgt spid="46"/>
                                        </p:tgtEl>
                                        <p:attrNameLst>
                                          <p:attrName>r</p:attrName>
                                        </p:attrNameLst>
                                      </p:cBhvr>
                                    </p:animRot>
                                  </p:childTnLst>
                                </p:cTn>
                              </p:par>
                            </p:childTnLst>
                          </p:cTn>
                        </p:par>
                        <p:par>
                          <p:cTn id="17" fill="hold" nodeType="afterGroup">
                            <p:stCondLst>
                              <p:cond delay="500"/>
                            </p:stCondLst>
                            <p:childTnLst>
                              <p:par>
                                <p:cTn id="18" presetID="52" presetClass="exit" presetSubtype="0" fill="hold" nodeType="afterEffect">
                                  <p:stCondLst>
                                    <p:cond delay="0"/>
                                  </p:stCondLst>
                                  <p:childTnLst>
                                    <p:animScale>
                                      <p:cBhvr>
                                        <p:cTn id="19" dur="1000" accel="50000">
                                          <p:stCondLst>
                                            <p:cond delay="0"/>
                                          </p:stCondLst>
                                        </p:cTn>
                                        <p:tgtEl>
                                          <p:spTgt spid="46"/>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0" dur="1000" accel="50000">
                                          <p:stCondLst>
                                            <p:cond delay="0"/>
                                          </p:stCondLst>
                                        </p:cTn>
                                        <p:tgtEl>
                                          <p:spTgt spid="46"/>
                                        </p:tgtEl>
                                        <p:attrNameLst>
                                          <p:attrName>ppt_x</p:attrName>
                                          <p:attrName>ppt_y</p:attrName>
                                        </p:attrNameLst>
                                      </p:cBhvr>
                                    </p:animMotion>
                                    <p:animEffect transition="out" filter="fade">
                                      <p:cBhvr>
                                        <p:cTn id="21" dur="1000"/>
                                        <p:tgtEl>
                                          <p:spTgt spid="46"/>
                                        </p:tgtEl>
                                      </p:cBhvr>
                                    </p:animEffect>
                                    <p:set>
                                      <p:cBhvr>
                                        <p:cTn id="22" dur="1" fill="hold">
                                          <p:stCondLst>
                                            <p:cond delay="999"/>
                                          </p:stCondLst>
                                        </p:cTn>
                                        <p:tgtEl>
                                          <p:spTgt spid="4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7"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anim calcmode="lin" valueType="num">
                                      <p:cBhvr>
                                        <p:cTn id="28" dur="500" fill="hold"/>
                                        <p:tgtEl>
                                          <p:spTgt spid="49"/>
                                        </p:tgtEl>
                                        <p:attrNameLst>
                                          <p:attrName>ppt_x</p:attrName>
                                        </p:attrNameLst>
                                      </p:cBhvr>
                                      <p:tavLst>
                                        <p:tav tm="0">
                                          <p:val>
                                            <p:strVal val="#ppt_x"/>
                                          </p:val>
                                        </p:tav>
                                        <p:tav tm="100000">
                                          <p:val>
                                            <p:strVal val="#ppt_x"/>
                                          </p:val>
                                        </p:tav>
                                      </p:tavLst>
                                    </p:anim>
                                    <p:anim calcmode="lin" valueType="num">
                                      <p:cBhvr>
                                        <p:cTn id="29" dur="5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52" presetClass="exit" presetSubtype="0" fill="hold" nodeType="clickEffect">
                                  <p:stCondLst>
                                    <p:cond delay="0"/>
                                  </p:stCondLst>
                                  <p:childTnLst>
                                    <p:animScale>
                                      <p:cBhvr>
                                        <p:cTn id="33" dur="1000" accel="50000">
                                          <p:stCondLst>
                                            <p:cond delay="0"/>
                                          </p:stCondLst>
                                        </p:cTn>
                                        <p:tgtEl>
                                          <p:spTgt spid="47"/>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4" dur="1000" accel="50000">
                                          <p:stCondLst>
                                            <p:cond delay="0"/>
                                          </p:stCondLst>
                                        </p:cTn>
                                        <p:tgtEl>
                                          <p:spTgt spid="47"/>
                                        </p:tgtEl>
                                        <p:attrNameLst>
                                          <p:attrName>ppt_x</p:attrName>
                                          <p:attrName>ppt_y</p:attrName>
                                        </p:attrNameLst>
                                      </p:cBhvr>
                                    </p:animMotion>
                                    <p:animEffect transition="out" filter="fade">
                                      <p:cBhvr>
                                        <p:cTn id="35" dur="1000"/>
                                        <p:tgtEl>
                                          <p:spTgt spid="47"/>
                                        </p:tgtEl>
                                      </p:cBhvr>
                                    </p:animEffect>
                                    <p:set>
                                      <p:cBhvr>
                                        <p:cTn id="36" dur="1" fill="hold">
                                          <p:stCondLst>
                                            <p:cond delay="999"/>
                                          </p:stCondLst>
                                        </p:cTn>
                                        <p:tgtEl>
                                          <p:spTgt spid="47"/>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47" presetClass="entr" presetSubtype="0" fill="hold"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anim calcmode="lin" valueType="num">
                                      <p:cBhvr>
                                        <p:cTn id="42" dur="500" fill="hold"/>
                                        <p:tgtEl>
                                          <p:spTgt spid="48"/>
                                        </p:tgtEl>
                                        <p:attrNameLst>
                                          <p:attrName>ppt_x</p:attrName>
                                        </p:attrNameLst>
                                      </p:cBhvr>
                                      <p:tavLst>
                                        <p:tav tm="0">
                                          <p:val>
                                            <p:strVal val="#ppt_x"/>
                                          </p:val>
                                        </p:tav>
                                        <p:tav tm="100000">
                                          <p:val>
                                            <p:strVal val="#ppt_x"/>
                                          </p:val>
                                        </p:tav>
                                      </p:tavLst>
                                    </p:anim>
                                    <p:anim calcmode="lin" valueType="num">
                                      <p:cBhvr>
                                        <p:cTn id="43" dur="5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8E49D752-2973-4978-BE1A-E723E9C6F9FD}"/>
              </a:ext>
            </a:extLst>
          </p:cNvPr>
          <p:cNvSpPr>
            <a:spLocks noGrp="1"/>
          </p:cNvSpPr>
          <p:nvPr>
            <p:ph type="title"/>
          </p:nvPr>
        </p:nvSpPr>
        <p:spPr>
          <a:xfrm>
            <a:off x="1981200" y="228600"/>
            <a:ext cx="8229600" cy="1143000"/>
          </a:xfrm>
        </p:spPr>
        <p:txBody>
          <a:bodyPr/>
          <a:lstStyle/>
          <a:p>
            <a:r>
              <a:rPr lang="en-US" altLang="en-US" sz="4500">
                <a:latin typeface="Helvetica" panose="020B0604020202020204" pitchFamily="34" charset="0"/>
              </a:rPr>
              <a:t>Element 2: Resource Offers</a:t>
            </a:r>
          </a:p>
        </p:txBody>
      </p:sp>
      <p:sp>
        <p:nvSpPr>
          <p:cNvPr id="19459" name="Content Placeholder 2">
            <a:extLst>
              <a:ext uri="{FF2B5EF4-FFF2-40B4-BE49-F238E27FC236}">
                <a16:creationId xmlns:a16="http://schemas.microsoft.com/office/drawing/2014/main" id="{17CD22A4-34A2-41AA-89D8-75EA3F60B8AB}"/>
              </a:ext>
            </a:extLst>
          </p:cNvPr>
          <p:cNvSpPr>
            <a:spLocks noGrp="1"/>
          </p:cNvSpPr>
          <p:nvPr>
            <p:ph idx="1"/>
          </p:nvPr>
        </p:nvSpPr>
        <p:spPr>
          <a:xfrm>
            <a:off x="1981200" y="1417638"/>
            <a:ext cx="8458200" cy="4449762"/>
          </a:xfrm>
        </p:spPr>
        <p:txBody>
          <a:bodyPr/>
          <a:lstStyle/>
          <a:p>
            <a:pPr marL="0" indent="0"/>
            <a:r>
              <a:rPr lang="en-US" altLang="en-US">
                <a:latin typeface="Helvetica" panose="020B0604020202020204" pitchFamily="34" charset="0"/>
              </a:rPr>
              <a:t>Option: Global scheduler</a:t>
            </a:r>
          </a:p>
          <a:p>
            <a:pPr lvl="1"/>
            <a:r>
              <a:rPr lang="en-US" altLang="en-US">
                <a:latin typeface="Helvetica" panose="020B0604020202020204" pitchFamily="34" charset="0"/>
              </a:rPr>
              <a:t>Frameworks express needs in a specification language, global scheduler matches them to resources</a:t>
            </a:r>
          </a:p>
          <a:p>
            <a:pPr lvl="1"/>
            <a:endParaRPr lang="en-US" altLang="en-US" sz="1200">
              <a:solidFill>
                <a:srgbClr val="000000"/>
              </a:solidFill>
              <a:latin typeface="Helvetica" panose="020B0604020202020204" pitchFamily="34" charset="0"/>
            </a:endParaRPr>
          </a:p>
          <a:p>
            <a:pPr marL="273050" lvl="2" indent="0">
              <a:spcBef>
                <a:spcPts val="600"/>
              </a:spcBef>
              <a:buNone/>
            </a:pPr>
            <a:r>
              <a:rPr lang="en-US" altLang="en-US" sz="2700">
                <a:solidFill>
                  <a:srgbClr val="008040"/>
                </a:solidFill>
                <a:latin typeface="Helvetica" panose="020B0604020202020204" pitchFamily="34" charset="0"/>
              </a:rPr>
              <a:t>+ Can make optimal decisions</a:t>
            </a:r>
          </a:p>
          <a:p>
            <a:pPr marL="0" indent="0">
              <a:spcBef>
                <a:spcPts val="600"/>
              </a:spcBef>
              <a:buNone/>
            </a:pPr>
            <a:r>
              <a:rPr lang="en-US" altLang="en-US" sz="2700">
                <a:solidFill>
                  <a:srgbClr val="FF0000"/>
                </a:solidFill>
                <a:latin typeface="Helvetica" panose="020B0604020202020204" pitchFamily="34" charset="0"/>
              </a:rPr>
              <a:t>– Complex: language must support all framework needs</a:t>
            </a:r>
          </a:p>
          <a:p>
            <a:pPr marL="273050" lvl="2" indent="0">
              <a:spcBef>
                <a:spcPts val="600"/>
              </a:spcBef>
              <a:buNone/>
            </a:pPr>
            <a:r>
              <a:rPr lang="en-US" altLang="en-US" sz="2700">
                <a:solidFill>
                  <a:srgbClr val="FF0000"/>
                </a:solidFill>
                <a:latin typeface="Helvetica" panose="020B0604020202020204" pitchFamily="34" charset="0"/>
              </a:rPr>
              <a:t>– Difficult to scale and to make robust</a:t>
            </a:r>
          </a:p>
          <a:p>
            <a:pPr marL="273050" lvl="2" indent="0">
              <a:spcBef>
                <a:spcPts val="600"/>
              </a:spcBef>
              <a:buNone/>
            </a:pPr>
            <a:r>
              <a:rPr lang="en-US" altLang="en-US" sz="2700">
                <a:solidFill>
                  <a:srgbClr val="FF0000"/>
                </a:solidFill>
                <a:latin typeface="Helvetica" panose="020B0604020202020204" pitchFamily="34" charset="0"/>
              </a:rPr>
              <a:t>– Future frameworks may have unanticipated needs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024BB7-C19F-4BFE-8027-DD8A6643563A}"/>
              </a:ext>
            </a:extLst>
          </p:cNvPr>
          <p:cNvPicPr>
            <a:picLocks noChangeAspect="1"/>
          </p:cNvPicPr>
          <p:nvPr/>
        </p:nvPicPr>
        <p:blipFill>
          <a:blip r:embed="rId3">
            <a:extLst>
              <a:ext uri="{28A0092B-C50C-407E-A947-70E740481C1C}">
                <a14:useLocalDpi xmlns:a14="http://schemas.microsoft.com/office/drawing/2010/main" val="0"/>
              </a:ext>
            </a:extLst>
          </a:blip>
          <a:srcRect t="17006"/>
          <a:stretch>
            <a:fillRect/>
          </a:stretch>
        </p:blipFill>
        <p:spPr bwMode="auto">
          <a:xfrm>
            <a:off x="2265364" y="3886200"/>
            <a:ext cx="7439025" cy="289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4" name="Title 1">
            <a:extLst>
              <a:ext uri="{FF2B5EF4-FFF2-40B4-BE49-F238E27FC236}">
                <a16:creationId xmlns:a16="http://schemas.microsoft.com/office/drawing/2014/main" id="{874E90D3-D610-47F9-8D2A-B6A6C877F950}"/>
              </a:ext>
            </a:extLst>
          </p:cNvPr>
          <p:cNvSpPr>
            <a:spLocks noGrp="1"/>
          </p:cNvSpPr>
          <p:nvPr>
            <p:ph type="title"/>
          </p:nvPr>
        </p:nvSpPr>
        <p:spPr>
          <a:xfrm>
            <a:off x="1981200" y="228600"/>
            <a:ext cx="8229600" cy="1143000"/>
          </a:xfrm>
        </p:spPr>
        <p:txBody>
          <a:bodyPr/>
          <a:lstStyle/>
          <a:p>
            <a:r>
              <a:rPr lang="en-US" altLang="en-US" sz="4500">
                <a:latin typeface="Helvetica" panose="020B0604020202020204" pitchFamily="34" charset="0"/>
              </a:rPr>
              <a:t>Element 2: Resource Offers</a:t>
            </a:r>
          </a:p>
        </p:txBody>
      </p:sp>
      <p:sp>
        <p:nvSpPr>
          <p:cNvPr id="69635" name="Content Placeholder 2">
            <a:extLst>
              <a:ext uri="{FF2B5EF4-FFF2-40B4-BE49-F238E27FC236}">
                <a16:creationId xmlns:a16="http://schemas.microsoft.com/office/drawing/2014/main" id="{4F937CA2-B1C8-49FD-81E7-C631C9108A15}"/>
              </a:ext>
            </a:extLst>
          </p:cNvPr>
          <p:cNvSpPr>
            <a:spLocks noGrp="1"/>
          </p:cNvSpPr>
          <p:nvPr>
            <p:ph idx="1"/>
          </p:nvPr>
        </p:nvSpPr>
        <p:spPr>
          <a:xfrm>
            <a:off x="1981201" y="1417638"/>
            <a:ext cx="8456613" cy="4678362"/>
          </a:xfrm>
        </p:spPr>
        <p:txBody>
          <a:bodyPr/>
          <a:lstStyle/>
          <a:p>
            <a:pPr marL="0" indent="0"/>
            <a:r>
              <a:rPr lang="en-US" altLang="en-US">
                <a:latin typeface="Helvetica" panose="020B0604020202020204" pitchFamily="34" charset="0"/>
              </a:rPr>
              <a:t> Mesos: Resource offers</a:t>
            </a:r>
          </a:p>
          <a:p>
            <a:pPr lvl="1"/>
            <a:r>
              <a:rPr lang="en-US" altLang="en-US">
                <a:latin typeface="Helvetica" panose="020B0604020202020204" pitchFamily="34" charset="0"/>
              </a:rPr>
              <a:t>Offer available resources to frameworks, let them pick which resources to use and which tasks to launch</a:t>
            </a:r>
            <a:br>
              <a:rPr lang="en-US" altLang="en-US" sz="1000">
                <a:latin typeface="Helvetica" panose="020B0604020202020204" pitchFamily="34" charset="0"/>
              </a:rPr>
            </a:br>
            <a:endParaRPr lang="en-US" altLang="en-US" sz="1000" b="1">
              <a:latin typeface="Helvetica" panose="020B0604020202020204" pitchFamily="34" charset="0"/>
            </a:endParaRPr>
          </a:p>
          <a:p>
            <a:pPr lvl="1">
              <a:buFont typeface="Lucida Grande" charset="0"/>
              <a:buChar char="+"/>
            </a:pPr>
            <a:r>
              <a:rPr lang="en-US" altLang="en-US" sz="2500">
                <a:solidFill>
                  <a:srgbClr val="008040"/>
                </a:solidFill>
                <a:latin typeface="Helvetica" panose="020B0604020202020204" pitchFamily="34" charset="0"/>
              </a:rPr>
              <a:t> </a:t>
            </a:r>
            <a:r>
              <a:rPr lang="en-US" altLang="en-US">
                <a:solidFill>
                  <a:srgbClr val="008040"/>
                </a:solidFill>
                <a:latin typeface="Helvetica" panose="020B0604020202020204" pitchFamily="34" charset="0"/>
              </a:rPr>
              <a:t>Keeps Mesos simple, lets it support future frameworks</a:t>
            </a:r>
          </a:p>
          <a:p>
            <a:pPr lvl="1">
              <a:buFont typeface="Lucida Grande" charset="0"/>
              <a:buChar char="-"/>
            </a:pPr>
            <a:r>
              <a:rPr lang="en-US" altLang="en-US">
                <a:solidFill>
                  <a:srgbClr val="953735"/>
                </a:solidFill>
                <a:latin typeface="Helvetica" panose="020B0604020202020204" pitchFamily="34" charset="0"/>
              </a:rPr>
              <a:t> Decentralized decisions might not be optimal</a:t>
            </a:r>
          </a:p>
          <a:p>
            <a:pPr lvl="2">
              <a:buFontTx/>
              <a:buNone/>
            </a:pPr>
            <a:endParaRPr lang="en-US" altLang="en-US">
              <a:solidFill>
                <a:srgbClr val="006633"/>
              </a:solidFill>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928163B0-CDF3-4E10-AC44-540C5811A4A6}"/>
              </a:ext>
            </a:extLst>
          </p:cNvPr>
          <p:cNvSpPr>
            <a:spLocks noGrp="1"/>
          </p:cNvSpPr>
          <p:nvPr>
            <p:ph type="title"/>
          </p:nvPr>
        </p:nvSpPr>
        <p:spPr/>
        <p:txBody>
          <a:bodyPr/>
          <a:lstStyle/>
          <a:p>
            <a:r>
              <a:rPr lang="en-US" altLang="en-US">
                <a:latin typeface="Helvetica" panose="020B0604020202020204" pitchFamily="34" charset="0"/>
              </a:rPr>
              <a:t>Mesos Architecture</a:t>
            </a:r>
          </a:p>
        </p:txBody>
      </p:sp>
      <p:sp>
        <p:nvSpPr>
          <p:cNvPr id="3" name="Rectangle 2">
            <a:extLst>
              <a:ext uri="{FF2B5EF4-FFF2-40B4-BE49-F238E27FC236}">
                <a16:creationId xmlns:a16="http://schemas.microsoft.com/office/drawing/2014/main" id="{15CAF821-80C7-4D22-B081-1B4BE963A39C}"/>
              </a:ext>
            </a:extLst>
          </p:cNvPr>
          <p:cNvSpPr>
            <a:spLocks noChangeArrowheads="1"/>
          </p:cNvSpPr>
          <p:nvPr/>
        </p:nvSpPr>
        <p:spPr bwMode="auto">
          <a:xfrm>
            <a:off x="2522538" y="1371600"/>
            <a:ext cx="1600200" cy="457200"/>
          </a:xfrm>
          <a:prstGeom prst="rect">
            <a:avLst/>
          </a:prstGeom>
          <a:gradFill rotWithShape="1">
            <a:gsLst>
              <a:gs pos="0">
                <a:srgbClr val="DDE7FF"/>
              </a:gs>
              <a:gs pos="64999">
                <a:srgbClr val="AEC6FF"/>
              </a:gs>
              <a:gs pos="100000">
                <a:srgbClr val="8CB0FF"/>
              </a:gs>
            </a:gsLst>
            <a:lin ang="5400000" scaled="1"/>
          </a:gradFill>
          <a:ln w="9525">
            <a:solidFill>
              <a:srgbClr val="5B8AFB"/>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a:solidFill>
                  <a:schemeClr val="dk1"/>
                </a:solidFill>
                <a:latin typeface="Helvetica"/>
                <a:cs typeface="Helvetica"/>
              </a:rPr>
              <a:t>MPI job</a:t>
            </a:r>
          </a:p>
        </p:txBody>
      </p:sp>
      <p:sp>
        <p:nvSpPr>
          <p:cNvPr id="4" name="Rectangle 3">
            <a:extLst>
              <a:ext uri="{FF2B5EF4-FFF2-40B4-BE49-F238E27FC236}">
                <a16:creationId xmlns:a16="http://schemas.microsoft.com/office/drawing/2014/main" id="{6D1DFEB2-7C37-4BAC-986F-E45C7FE72659}"/>
              </a:ext>
            </a:extLst>
          </p:cNvPr>
          <p:cNvSpPr>
            <a:spLocks noChangeArrowheads="1"/>
          </p:cNvSpPr>
          <p:nvPr/>
        </p:nvSpPr>
        <p:spPr bwMode="auto">
          <a:xfrm>
            <a:off x="2522538" y="2016126"/>
            <a:ext cx="1600200" cy="644525"/>
          </a:xfrm>
          <a:prstGeom prst="rect">
            <a:avLst/>
          </a:prstGeom>
          <a:gradFill rotWithShape="1">
            <a:gsLst>
              <a:gs pos="0">
                <a:srgbClr val="DDE7FF"/>
              </a:gs>
              <a:gs pos="64999">
                <a:srgbClr val="AEC6FF"/>
              </a:gs>
              <a:gs pos="100000">
                <a:srgbClr val="8CB0FF"/>
              </a:gs>
            </a:gsLst>
            <a:lin ang="5400000" scaled="1"/>
          </a:gradFill>
          <a:ln w="9525">
            <a:solidFill>
              <a:srgbClr val="5B8AFB"/>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a:solidFill>
                  <a:schemeClr val="dk1"/>
                </a:solidFill>
                <a:latin typeface="Helvetica"/>
                <a:cs typeface="Helvetica"/>
              </a:rPr>
              <a:t>MPI scheduler</a:t>
            </a:r>
          </a:p>
        </p:txBody>
      </p:sp>
      <p:sp>
        <p:nvSpPr>
          <p:cNvPr id="5" name="Rectangle 4">
            <a:extLst>
              <a:ext uri="{FF2B5EF4-FFF2-40B4-BE49-F238E27FC236}">
                <a16:creationId xmlns:a16="http://schemas.microsoft.com/office/drawing/2014/main" id="{5A0D6DE5-20DF-414A-8272-4012202EC166}"/>
              </a:ext>
            </a:extLst>
          </p:cNvPr>
          <p:cNvSpPr>
            <a:spLocks noChangeArrowheads="1"/>
          </p:cNvSpPr>
          <p:nvPr/>
        </p:nvSpPr>
        <p:spPr bwMode="auto">
          <a:xfrm>
            <a:off x="4960938" y="1371600"/>
            <a:ext cx="1600200" cy="457200"/>
          </a:xfrm>
          <a:prstGeom prst="rect">
            <a:avLst/>
          </a:prstGeom>
          <a:gradFill rotWithShape="1">
            <a:gsLst>
              <a:gs pos="0">
                <a:srgbClr val="DDE7FF"/>
              </a:gs>
              <a:gs pos="64999">
                <a:srgbClr val="AEC6FF"/>
              </a:gs>
              <a:gs pos="100000">
                <a:srgbClr val="8CB0FF"/>
              </a:gs>
            </a:gsLst>
            <a:lin ang="5400000" scaled="1"/>
          </a:gradFill>
          <a:ln w="9525">
            <a:solidFill>
              <a:srgbClr val="5B8AFB"/>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err="1">
                <a:solidFill>
                  <a:schemeClr val="dk1"/>
                </a:solidFill>
                <a:latin typeface="Helvetica"/>
                <a:cs typeface="Helvetica"/>
              </a:rPr>
              <a:t>Hadoop</a:t>
            </a:r>
            <a:r>
              <a:rPr lang="en-US" sz="2000" dirty="0">
                <a:solidFill>
                  <a:schemeClr val="dk1"/>
                </a:solidFill>
                <a:latin typeface="Helvetica"/>
                <a:cs typeface="Helvetica"/>
              </a:rPr>
              <a:t> job</a:t>
            </a:r>
          </a:p>
        </p:txBody>
      </p:sp>
      <p:sp>
        <p:nvSpPr>
          <p:cNvPr id="6" name="Rectangle 5">
            <a:extLst>
              <a:ext uri="{FF2B5EF4-FFF2-40B4-BE49-F238E27FC236}">
                <a16:creationId xmlns:a16="http://schemas.microsoft.com/office/drawing/2014/main" id="{66F89E0A-878B-4E49-B432-5420CDA0C923}"/>
              </a:ext>
            </a:extLst>
          </p:cNvPr>
          <p:cNvSpPr>
            <a:spLocks noChangeArrowheads="1"/>
          </p:cNvSpPr>
          <p:nvPr/>
        </p:nvSpPr>
        <p:spPr bwMode="auto">
          <a:xfrm>
            <a:off x="4960938" y="2016126"/>
            <a:ext cx="1600200" cy="644525"/>
          </a:xfrm>
          <a:prstGeom prst="rect">
            <a:avLst/>
          </a:prstGeom>
          <a:gradFill rotWithShape="1">
            <a:gsLst>
              <a:gs pos="0">
                <a:srgbClr val="DDE7FF"/>
              </a:gs>
              <a:gs pos="64999">
                <a:srgbClr val="AEC6FF"/>
              </a:gs>
              <a:gs pos="100000">
                <a:srgbClr val="8CB0FF"/>
              </a:gs>
            </a:gsLst>
            <a:lin ang="5400000" scaled="1"/>
          </a:gradFill>
          <a:ln w="9525">
            <a:solidFill>
              <a:srgbClr val="5B8AFB"/>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err="1">
                <a:solidFill>
                  <a:schemeClr val="dk1"/>
                </a:solidFill>
                <a:latin typeface="Helvetica"/>
                <a:cs typeface="Helvetica"/>
              </a:rPr>
              <a:t>Hadoop</a:t>
            </a:r>
            <a:r>
              <a:rPr lang="en-US" sz="2000" dirty="0">
                <a:solidFill>
                  <a:schemeClr val="dk1"/>
                </a:solidFill>
                <a:latin typeface="Helvetica"/>
                <a:cs typeface="Helvetica"/>
              </a:rPr>
              <a:t> scheduler</a:t>
            </a:r>
          </a:p>
        </p:txBody>
      </p:sp>
      <p:sp>
        <p:nvSpPr>
          <p:cNvPr id="7" name="Rectangle 6">
            <a:extLst>
              <a:ext uri="{FF2B5EF4-FFF2-40B4-BE49-F238E27FC236}">
                <a16:creationId xmlns:a16="http://schemas.microsoft.com/office/drawing/2014/main" id="{4E60EDAE-6652-4308-AC66-50DC25C940C1}"/>
              </a:ext>
            </a:extLst>
          </p:cNvPr>
          <p:cNvSpPr>
            <a:spLocks noChangeArrowheads="1"/>
          </p:cNvSpPr>
          <p:nvPr/>
        </p:nvSpPr>
        <p:spPr bwMode="auto">
          <a:xfrm>
            <a:off x="3398838" y="3270250"/>
            <a:ext cx="2286000" cy="762000"/>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sz="2000" dirty="0">
              <a:solidFill>
                <a:schemeClr val="lt1"/>
              </a:solidFill>
              <a:latin typeface="Helvetica"/>
              <a:cs typeface="Helvetica"/>
            </a:endParaRPr>
          </a:p>
        </p:txBody>
      </p:sp>
      <p:sp>
        <p:nvSpPr>
          <p:cNvPr id="9" name="Rectangle 8">
            <a:extLst>
              <a:ext uri="{FF2B5EF4-FFF2-40B4-BE49-F238E27FC236}">
                <a16:creationId xmlns:a16="http://schemas.microsoft.com/office/drawing/2014/main" id="{CAC96F61-A8C3-46B8-A9FA-CEC1B793EEA2}"/>
              </a:ext>
            </a:extLst>
          </p:cNvPr>
          <p:cNvSpPr/>
          <p:nvPr/>
        </p:nvSpPr>
        <p:spPr>
          <a:xfrm>
            <a:off x="4475163" y="3346450"/>
            <a:ext cx="1143000" cy="609600"/>
          </a:xfrm>
          <a:prstGeom prst="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latin typeface="Helvetica"/>
                <a:cs typeface="Helvetica"/>
              </a:rPr>
              <a:t>Allocation module</a:t>
            </a:r>
          </a:p>
        </p:txBody>
      </p:sp>
      <p:sp>
        <p:nvSpPr>
          <p:cNvPr id="71688" name="TextBox 9">
            <a:extLst>
              <a:ext uri="{FF2B5EF4-FFF2-40B4-BE49-F238E27FC236}">
                <a16:creationId xmlns:a16="http://schemas.microsoft.com/office/drawing/2014/main" id="{09D72B32-1E9A-4142-98D2-F62F800B2634}"/>
              </a:ext>
            </a:extLst>
          </p:cNvPr>
          <p:cNvSpPr txBox="1">
            <a:spLocks noChangeArrowheads="1"/>
          </p:cNvSpPr>
          <p:nvPr/>
        </p:nvSpPr>
        <p:spPr bwMode="auto">
          <a:xfrm>
            <a:off x="3382963" y="3346450"/>
            <a:ext cx="1135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a:solidFill>
                  <a:srgbClr val="000000"/>
                </a:solidFill>
                <a:latin typeface="Helvetica" panose="020B0604020202020204" pitchFamily="34" charset="0"/>
              </a:rPr>
              <a:t>Mesos</a:t>
            </a:r>
          </a:p>
          <a:p>
            <a:pPr algn="ctr" eaLnBrk="1" hangingPunct="1"/>
            <a:r>
              <a:rPr lang="en-US" altLang="en-US" sz="2000">
                <a:solidFill>
                  <a:srgbClr val="000000"/>
                </a:solidFill>
                <a:latin typeface="Helvetica" panose="020B0604020202020204" pitchFamily="34" charset="0"/>
              </a:rPr>
              <a:t>master</a:t>
            </a:r>
          </a:p>
        </p:txBody>
      </p:sp>
      <p:sp>
        <p:nvSpPr>
          <p:cNvPr id="12" name="Rectangle 11">
            <a:extLst>
              <a:ext uri="{FF2B5EF4-FFF2-40B4-BE49-F238E27FC236}">
                <a16:creationId xmlns:a16="http://schemas.microsoft.com/office/drawing/2014/main" id="{6903C027-623B-432D-A291-AFB35AC19336}"/>
              </a:ext>
            </a:extLst>
          </p:cNvPr>
          <p:cNvSpPr>
            <a:spLocks noChangeArrowheads="1"/>
          </p:cNvSpPr>
          <p:nvPr/>
        </p:nvSpPr>
        <p:spPr bwMode="auto">
          <a:xfrm>
            <a:off x="4694238" y="4641851"/>
            <a:ext cx="2163762" cy="1641475"/>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a:lstStyle/>
          <a:p>
            <a:pPr algn="ctr">
              <a:defRPr/>
            </a:pPr>
            <a:r>
              <a:rPr lang="en-US" sz="2000" dirty="0" err="1">
                <a:solidFill>
                  <a:srgbClr val="000000"/>
                </a:solidFill>
                <a:latin typeface="Helvetica"/>
                <a:cs typeface="Helvetica"/>
              </a:rPr>
              <a:t>Mesos</a:t>
            </a:r>
            <a:r>
              <a:rPr lang="en-US" sz="2000" dirty="0">
                <a:solidFill>
                  <a:srgbClr val="000000"/>
                </a:solidFill>
                <a:latin typeface="Helvetica"/>
                <a:cs typeface="Helvetica"/>
              </a:rPr>
              <a:t> slave</a:t>
            </a:r>
          </a:p>
        </p:txBody>
      </p:sp>
      <p:sp>
        <p:nvSpPr>
          <p:cNvPr id="13" name="Rectangle 12">
            <a:extLst>
              <a:ext uri="{FF2B5EF4-FFF2-40B4-BE49-F238E27FC236}">
                <a16:creationId xmlns:a16="http://schemas.microsoft.com/office/drawing/2014/main" id="{E29A8BC4-6961-4B94-BD1D-E70669EDA9C3}"/>
              </a:ext>
            </a:extLst>
          </p:cNvPr>
          <p:cNvSpPr/>
          <p:nvPr/>
        </p:nvSpPr>
        <p:spPr>
          <a:xfrm>
            <a:off x="4765675" y="5037138"/>
            <a:ext cx="977900" cy="1143000"/>
          </a:xfrm>
          <a:prstGeom prst="rect">
            <a:avLst/>
          </a:prstGeom>
          <a:effectLst/>
        </p:spPr>
        <p:style>
          <a:lnRef idx="1">
            <a:schemeClr val="accent1"/>
          </a:lnRef>
          <a:fillRef idx="2">
            <a:schemeClr val="accent1"/>
          </a:fillRef>
          <a:effectRef idx="1">
            <a:schemeClr val="accent1"/>
          </a:effectRef>
          <a:fontRef idx="minor">
            <a:schemeClr val="dk1"/>
          </a:fontRef>
        </p:style>
        <p:txBody>
          <a:bodyPr lIns="0" rIns="0"/>
          <a:lstStyle/>
          <a:p>
            <a:pPr algn="ctr">
              <a:defRPr/>
            </a:pPr>
            <a:r>
              <a:rPr lang="en-US" dirty="0">
                <a:latin typeface="Helvetica"/>
                <a:cs typeface="Helvetica"/>
              </a:rPr>
              <a:t>MPI executor</a:t>
            </a:r>
          </a:p>
        </p:txBody>
      </p:sp>
      <p:sp>
        <p:nvSpPr>
          <p:cNvPr id="15" name="Rectangle 14">
            <a:extLst>
              <a:ext uri="{FF2B5EF4-FFF2-40B4-BE49-F238E27FC236}">
                <a16:creationId xmlns:a16="http://schemas.microsoft.com/office/drawing/2014/main" id="{E0AF4F46-E82C-4A57-8BC5-88A713327EE9}"/>
              </a:ext>
            </a:extLst>
          </p:cNvPr>
          <p:cNvSpPr/>
          <p:nvPr/>
        </p:nvSpPr>
        <p:spPr>
          <a:xfrm>
            <a:off x="5805488" y="5037138"/>
            <a:ext cx="977900" cy="1143000"/>
          </a:xfrm>
          <a:prstGeom prst="rect">
            <a:avLst/>
          </a:prstGeom>
          <a:noFill/>
          <a:ln w="38100" cmpd="sng">
            <a:solidFill>
              <a:srgbClr val="FF0000"/>
            </a:solidFill>
            <a:prstDash val="dash"/>
          </a:ln>
        </p:spPr>
        <p:style>
          <a:lnRef idx="2">
            <a:schemeClr val="accent2"/>
          </a:lnRef>
          <a:fillRef idx="1">
            <a:schemeClr val="lt1"/>
          </a:fillRef>
          <a:effectRef idx="0">
            <a:schemeClr val="accent2"/>
          </a:effectRef>
          <a:fontRef idx="minor">
            <a:schemeClr val="dk1"/>
          </a:fontRef>
        </p:style>
        <p:txBody>
          <a:bodyPr lIns="0" rIns="0"/>
          <a:lstStyle/>
          <a:p>
            <a:pPr algn="ctr">
              <a:defRPr/>
            </a:pPr>
            <a:endParaRPr lang="en-US" dirty="0">
              <a:latin typeface="Helvetica"/>
              <a:cs typeface="Helvetica"/>
            </a:endParaRPr>
          </a:p>
        </p:txBody>
      </p:sp>
      <p:sp>
        <p:nvSpPr>
          <p:cNvPr id="16" name="Rectangle 15">
            <a:extLst>
              <a:ext uri="{FF2B5EF4-FFF2-40B4-BE49-F238E27FC236}">
                <a16:creationId xmlns:a16="http://schemas.microsoft.com/office/drawing/2014/main" id="{B2636518-29DF-423C-A39A-3090BCF448E2}"/>
              </a:ext>
            </a:extLst>
          </p:cNvPr>
          <p:cNvSpPr>
            <a:spLocks noChangeArrowheads="1"/>
          </p:cNvSpPr>
          <p:nvPr/>
        </p:nvSpPr>
        <p:spPr bwMode="auto">
          <a:xfrm>
            <a:off x="2225676" y="4641851"/>
            <a:ext cx="2163763" cy="1641475"/>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a:lstStyle/>
          <a:p>
            <a:pPr algn="ctr">
              <a:defRPr/>
            </a:pPr>
            <a:r>
              <a:rPr lang="en-US" sz="2000" dirty="0" err="1">
                <a:solidFill>
                  <a:srgbClr val="000000"/>
                </a:solidFill>
                <a:latin typeface="Helvetica"/>
                <a:cs typeface="Helvetica"/>
              </a:rPr>
              <a:t>Mesos</a:t>
            </a:r>
            <a:r>
              <a:rPr lang="en-US" sz="2000" dirty="0">
                <a:solidFill>
                  <a:srgbClr val="000000"/>
                </a:solidFill>
                <a:latin typeface="Helvetica"/>
                <a:cs typeface="Helvetica"/>
              </a:rPr>
              <a:t> slave</a:t>
            </a:r>
          </a:p>
        </p:txBody>
      </p:sp>
      <p:sp>
        <p:nvSpPr>
          <p:cNvPr id="17" name="Rectangle 16">
            <a:extLst>
              <a:ext uri="{FF2B5EF4-FFF2-40B4-BE49-F238E27FC236}">
                <a16:creationId xmlns:a16="http://schemas.microsoft.com/office/drawing/2014/main" id="{A0528CA8-6D13-4A0F-B1EB-07CCE60CE3A5}"/>
              </a:ext>
            </a:extLst>
          </p:cNvPr>
          <p:cNvSpPr/>
          <p:nvPr/>
        </p:nvSpPr>
        <p:spPr>
          <a:xfrm>
            <a:off x="2297113" y="5038725"/>
            <a:ext cx="977900" cy="1143000"/>
          </a:xfrm>
          <a:prstGeom prst="rect">
            <a:avLst/>
          </a:prstGeom>
          <a:noFill/>
          <a:ln w="38100" cmpd="sng">
            <a:solidFill>
              <a:srgbClr val="FF0000"/>
            </a:solidFill>
            <a:prstDash val="dash"/>
          </a:ln>
        </p:spPr>
        <p:style>
          <a:lnRef idx="2">
            <a:schemeClr val="accent2"/>
          </a:lnRef>
          <a:fillRef idx="1">
            <a:schemeClr val="lt1"/>
          </a:fillRef>
          <a:effectRef idx="0">
            <a:schemeClr val="accent2"/>
          </a:effectRef>
          <a:fontRef idx="minor">
            <a:schemeClr val="dk1"/>
          </a:fontRef>
        </p:style>
        <p:txBody>
          <a:bodyPr lIns="0" rIns="0"/>
          <a:lstStyle/>
          <a:p>
            <a:pPr algn="ctr">
              <a:defRPr/>
            </a:pPr>
            <a:endParaRPr lang="en-US" dirty="0">
              <a:latin typeface="Helvetica"/>
              <a:cs typeface="Helvetica"/>
            </a:endParaRPr>
          </a:p>
        </p:txBody>
      </p:sp>
      <p:sp>
        <p:nvSpPr>
          <p:cNvPr id="18" name="Rectangle 17">
            <a:extLst>
              <a:ext uri="{FF2B5EF4-FFF2-40B4-BE49-F238E27FC236}">
                <a16:creationId xmlns:a16="http://schemas.microsoft.com/office/drawing/2014/main" id="{AD488CEB-AE8A-4A91-84E7-A997CF85D3BF}"/>
              </a:ext>
            </a:extLst>
          </p:cNvPr>
          <p:cNvSpPr/>
          <p:nvPr/>
        </p:nvSpPr>
        <p:spPr>
          <a:xfrm>
            <a:off x="3336925" y="5038725"/>
            <a:ext cx="977900" cy="1143000"/>
          </a:xfrm>
          <a:prstGeom prst="rect">
            <a:avLst/>
          </a:prstGeom>
          <a:effectLst/>
        </p:spPr>
        <p:style>
          <a:lnRef idx="1">
            <a:schemeClr val="accent1"/>
          </a:lnRef>
          <a:fillRef idx="2">
            <a:schemeClr val="accent1"/>
          </a:fillRef>
          <a:effectRef idx="1">
            <a:schemeClr val="accent1"/>
          </a:effectRef>
          <a:fontRef idx="minor">
            <a:schemeClr val="dk1"/>
          </a:fontRef>
        </p:style>
        <p:txBody>
          <a:bodyPr lIns="0" rIns="0"/>
          <a:lstStyle/>
          <a:p>
            <a:pPr algn="ctr">
              <a:defRPr/>
            </a:pPr>
            <a:r>
              <a:rPr lang="en-US" dirty="0">
                <a:latin typeface="Helvetica"/>
                <a:cs typeface="Helvetica"/>
              </a:rPr>
              <a:t>MPI executor</a:t>
            </a:r>
          </a:p>
        </p:txBody>
      </p:sp>
      <p:sp>
        <p:nvSpPr>
          <p:cNvPr id="20" name="Rectangle 19">
            <a:extLst>
              <a:ext uri="{FF2B5EF4-FFF2-40B4-BE49-F238E27FC236}">
                <a16:creationId xmlns:a16="http://schemas.microsoft.com/office/drawing/2014/main" id="{C6B92C6F-F643-4620-8B66-D10B95D68CC3}"/>
              </a:ext>
            </a:extLst>
          </p:cNvPr>
          <p:cNvSpPr/>
          <p:nvPr/>
        </p:nvSpPr>
        <p:spPr>
          <a:xfrm>
            <a:off x="4837113" y="5722939"/>
            <a:ext cx="838200" cy="363537"/>
          </a:xfrm>
          <a:prstGeom prst="rect">
            <a:avLst/>
          </a:prstGeom>
          <a:effectLst/>
        </p:spPr>
        <p:style>
          <a:lnRef idx="1">
            <a:schemeClr val="accent1"/>
          </a:lnRef>
          <a:fillRef idx="2">
            <a:schemeClr val="accent1"/>
          </a:fillRef>
          <a:effectRef idx="1">
            <a:schemeClr val="accent1"/>
          </a:effectRef>
          <a:fontRef idx="minor">
            <a:schemeClr val="dk1"/>
          </a:fontRef>
        </p:style>
        <p:txBody>
          <a:bodyPr lIns="0" rIns="0" anchor="ctr"/>
          <a:lstStyle/>
          <a:p>
            <a:pPr algn="ctr">
              <a:defRPr/>
            </a:pPr>
            <a:r>
              <a:rPr lang="en-US" dirty="0">
                <a:latin typeface="Helvetica"/>
                <a:cs typeface="Helvetica"/>
              </a:rPr>
              <a:t>task</a:t>
            </a:r>
          </a:p>
        </p:txBody>
      </p:sp>
      <p:sp>
        <p:nvSpPr>
          <p:cNvPr id="25" name="Rectangle 24">
            <a:extLst>
              <a:ext uri="{FF2B5EF4-FFF2-40B4-BE49-F238E27FC236}">
                <a16:creationId xmlns:a16="http://schemas.microsoft.com/office/drawing/2014/main" id="{10C329DD-3C3B-47CA-85F5-7932B812E5DD}"/>
              </a:ext>
            </a:extLst>
          </p:cNvPr>
          <p:cNvSpPr/>
          <p:nvPr/>
        </p:nvSpPr>
        <p:spPr>
          <a:xfrm>
            <a:off x="3408363" y="5722939"/>
            <a:ext cx="838200" cy="363537"/>
          </a:xfrm>
          <a:prstGeom prst="rect">
            <a:avLst/>
          </a:prstGeom>
          <a:effectLst/>
        </p:spPr>
        <p:style>
          <a:lnRef idx="1">
            <a:schemeClr val="accent1"/>
          </a:lnRef>
          <a:fillRef idx="2">
            <a:schemeClr val="accent1"/>
          </a:fillRef>
          <a:effectRef idx="1">
            <a:schemeClr val="accent1"/>
          </a:effectRef>
          <a:fontRef idx="minor">
            <a:schemeClr val="dk1"/>
          </a:fontRef>
        </p:style>
        <p:txBody>
          <a:bodyPr lIns="0" rIns="0" anchor="ctr"/>
          <a:lstStyle/>
          <a:p>
            <a:pPr algn="ctr">
              <a:defRPr/>
            </a:pPr>
            <a:r>
              <a:rPr lang="en-US" dirty="0">
                <a:latin typeface="Helvetica"/>
                <a:cs typeface="Helvetica"/>
              </a:rPr>
              <a:t>task</a:t>
            </a:r>
          </a:p>
        </p:txBody>
      </p:sp>
      <p:cxnSp>
        <p:nvCxnSpPr>
          <p:cNvPr id="27" name="Straight Arrow Connector 26">
            <a:extLst>
              <a:ext uri="{FF2B5EF4-FFF2-40B4-BE49-F238E27FC236}">
                <a16:creationId xmlns:a16="http://schemas.microsoft.com/office/drawing/2014/main" id="{48E84FAD-9758-460E-B1CB-105EF8E93FED}"/>
              </a:ext>
            </a:extLst>
          </p:cNvPr>
          <p:cNvCxnSpPr/>
          <p:nvPr/>
        </p:nvCxnSpPr>
        <p:spPr bwMode="auto">
          <a:xfrm>
            <a:off x="3322638" y="2660650"/>
            <a:ext cx="639762" cy="609600"/>
          </a:xfrm>
          <a:prstGeom prst="straightConnector1">
            <a:avLst/>
          </a:prstGeom>
          <a:ln w="19050" cap="flat" cmpd="sng" algn="ctr">
            <a:solidFill>
              <a:schemeClr val="tx1"/>
            </a:solidFill>
            <a:prstDash val="solid"/>
            <a:round/>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47BBF727-AA18-4DA8-9613-0FFB6EE1CB03}"/>
              </a:ext>
            </a:extLst>
          </p:cNvPr>
          <p:cNvCxnSpPr/>
          <p:nvPr/>
        </p:nvCxnSpPr>
        <p:spPr bwMode="auto">
          <a:xfrm flipH="1">
            <a:off x="5105400" y="2660650"/>
            <a:ext cx="655638" cy="609600"/>
          </a:xfrm>
          <a:prstGeom prst="straightConnector1">
            <a:avLst/>
          </a:prstGeom>
          <a:ln w="19050" cap="flat" cmpd="sng" algn="ctr">
            <a:solidFill>
              <a:schemeClr val="tx1"/>
            </a:solidFill>
            <a:prstDash val="solid"/>
            <a:round/>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82586F21-6476-4B4A-B2AE-B33C030FF04B}"/>
              </a:ext>
            </a:extLst>
          </p:cNvPr>
          <p:cNvCxnSpPr/>
          <p:nvPr/>
        </p:nvCxnSpPr>
        <p:spPr bwMode="auto">
          <a:xfrm flipH="1">
            <a:off x="3308351" y="4032250"/>
            <a:ext cx="669925" cy="609600"/>
          </a:xfrm>
          <a:prstGeom prst="straightConnector1">
            <a:avLst/>
          </a:prstGeom>
          <a:ln w="19050" cap="flat" cmpd="sng" algn="ctr">
            <a:solidFill>
              <a:schemeClr val="tx1"/>
            </a:solidFill>
            <a:prstDash val="solid"/>
            <a:round/>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9C3728AD-2763-4CF1-8201-78BEF2528592}"/>
              </a:ext>
            </a:extLst>
          </p:cNvPr>
          <p:cNvCxnSpPr/>
          <p:nvPr/>
        </p:nvCxnSpPr>
        <p:spPr bwMode="auto">
          <a:xfrm>
            <a:off x="5105401" y="4032251"/>
            <a:ext cx="671513" cy="608013"/>
          </a:xfrm>
          <a:prstGeom prst="straightConnector1">
            <a:avLst/>
          </a:prstGeom>
          <a:ln w="19050" cap="flat" cmpd="sng" algn="ctr">
            <a:solidFill>
              <a:schemeClr val="tx1"/>
            </a:solidFill>
            <a:prstDash val="solid"/>
            <a:round/>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9FE4A04-0EDF-4F6A-AC30-59F3C4A97160}"/>
              </a:ext>
            </a:extLst>
          </p:cNvPr>
          <p:cNvCxnSpPr>
            <a:stCxn id="3" idx="2"/>
            <a:endCxn id="4" idx="0"/>
          </p:cNvCxnSpPr>
          <p:nvPr/>
        </p:nvCxnSpPr>
        <p:spPr bwMode="auto">
          <a:xfrm>
            <a:off x="3322638" y="1828801"/>
            <a:ext cx="0" cy="187325"/>
          </a:xfrm>
          <a:prstGeom prst="straightConnector1">
            <a:avLst/>
          </a:prstGeom>
          <a:ln w="19050" cap="flat" cmpd="sng" algn="ctr">
            <a:solidFill>
              <a:schemeClr val="tx1"/>
            </a:solidFill>
            <a:prstDash val="solid"/>
            <a:round/>
            <a:headEnd type="triangle" w="lg" len="sm"/>
            <a:tailEnd type="triangle" w="lg" len="sm"/>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06F8C028-6E16-454D-BC24-0F9004DCC60C}"/>
              </a:ext>
            </a:extLst>
          </p:cNvPr>
          <p:cNvCxnSpPr>
            <a:stCxn id="5" idx="2"/>
            <a:endCxn id="6" idx="0"/>
          </p:cNvCxnSpPr>
          <p:nvPr/>
        </p:nvCxnSpPr>
        <p:spPr bwMode="auto">
          <a:xfrm>
            <a:off x="5761038" y="1828801"/>
            <a:ext cx="0" cy="187325"/>
          </a:xfrm>
          <a:prstGeom prst="straightConnector1">
            <a:avLst/>
          </a:prstGeom>
          <a:ln w="19050" cap="flat" cmpd="sng" algn="ctr">
            <a:solidFill>
              <a:schemeClr val="tx1"/>
            </a:solidFill>
            <a:prstDash val="solid"/>
            <a:round/>
            <a:headEnd type="triangle" w="lg" len="sm"/>
            <a:tailEnd type="triangle" w="lg" len="sm"/>
          </a:ln>
          <a:effectLst/>
        </p:spPr>
        <p:style>
          <a:lnRef idx="2">
            <a:schemeClr val="accent1"/>
          </a:lnRef>
          <a:fillRef idx="0">
            <a:schemeClr val="accent1"/>
          </a:fillRef>
          <a:effectRef idx="1">
            <a:schemeClr val="accent1"/>
          </a:effectRef>
          <a:fontRef idx="minor">
            <a:schemeClr val="tx1"/>
          </a:fontRef>
        </p:style>
      </p:cxnSp>
      <p:sp>
        <p:nvSpPr>
          <p:cNvPr id="50" name="Rectangle 49">
            <a:extLst>
              <a:ext uri="{FF2B5EF4-FFF2-40B4-BE49-F238E27FC236}">
                <a16:creationId xmlns:a16="http://schemas.microsoft.com/office/drawing/2014/main" id="{6E239790-4B16-4F2A-A270-4E389031303B}"/>
              </a:ext>
            </a:extLst>
          </p:cNvPr>
          <p:cNvSpPr>
            <a:spLocks noChangeArrowheads="1"/>
          </p:cNvSpPr>
          <p:nvPr/>
        </p:nvSpPr>
        <p:spPr bwMode="auto">
          <a:xfrm>
            <a:off x="4876800" y="3505200"/>
            <a:ext cx="1016000" cy="615950"/>
          </a:xfrm>
          <a:prstGeom prst="rect">
            <a:avLst/>
          </a:prstGeom>
          <a:gradFill rotWithShape="1">
            <a:gsLst>
              <a:gs pos="0">
                <a:srgbClr val="E4FFE4"/>
              </a:gs>
              <a:gs pos="64999">
                <a:srgbClr val="BAFBBA"/>
              </a:gs>
              <a:gs pos="100000">
                <a:srgbClr val="9CFB9C"/>
              </a:gs>
            </a:gsLst>
            <a:lin ang="5400000" scaled="1"/>
          </a:gradFill>
          <a:ln w="9525">
            <a:solidFill>
              <a:srgbClr val="00AE00"/>
            </a:solidFill>
            <a:miter lim="800000"/>
            <a:headEnd/>
            <a:tailEnd/>
          </a:ln>
          <a:effectLst>
            <a:outerShdw blurRad="40000" dist="20000" dir="5400000" rotWithShape="0">
              <a:srgbClr val="808080">
                <a:alpha val="37999"/>
              </a:srgbClr>
            </a:outerShdw>
          </a:effectLst>
        </p:spPr>
        <p:txBody>
          <a:bodyPr lIns="0" rIns="0" anchor="ctr"/>
          <a:lstStyle/>
          <a:p>
            <a:pPr algn="ctr">
              <a:defRPr/>
            </a:pPr>
            <a:r>
              <a:rPr lang="en-US" sz="1600" dirty="0">
                <a:solidFill>
                  <a:schemeClr val="dk1"/>
                </a:solidFill>
                <a:latin typeface="Helvetica"/>
                <a:cs typeface="Helvetica"/>
              </a:rPr>
              <a:t>Resource offer</a:t>
            </a:r>
          </a:p>
        </p:txBody>
      </p:sp>
      <p:sp>
        <p:nvSpPr>
          <p:cNvPr id="51" name="Rounded Rectangular Callout 50">
            <a:extLst>
              <a:ext uri="{FF2B5EF4-FFF2-40B4-BE49-F238E27FC236}">
                <a16:creationId xmlns:a16="http://schemas.microsoft.com/office/drawing/2014/main" id="{9D386D81-6A23-48ED-893C-7F7A8A6FB5F7}"/>
              </a:ext>
            </a:extLst>
          </p:cNvPr>
          <p:cNvSpPr>
            <a:spLocks noChangeArrowheads="1"/>
          </p:cNvSpPr>
          <p:nvPr/>
        </p:nvSpPr>
        <p:spPr bwMode="auto">
          <a:xfrm>
            <a:off x="6597650" y="3200401"/>
            <a:ext cx="2362200" cy="708025"/>
          </a:xfrm>
          <a:prstGeom prst="wedgeRoundRectCallout">
            <a:avLst>
              <a:gd name="adj1" fmla="val -91056"/>
              <a:gd name="adj2" fmla="val -22491"/>
              <a:gd name="adj3" fmla="val 16667"/>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defRPr/>
            </a:pPr>
            <a:r>
              <a:rPr lang="en-US" dirty="0">
                <a:solidFill>
                  <a:srgbClr val="000000"/>
                </a:solidFill>
                <a:latin typeface="Helvetica"/>
                <a:ea typeface="ＭＳ Ｐゴシック" charset="-128"/>
                <a:cs typeface="Helvetica"/>
              </a:rPr>
              <a:t>Pick framework to offer resources to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50" grpId="0" animBg="1"/>
      <p:bldP spid="5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0023226E-78EA-4907-B26B-571F8FCCA77E}"/>
              </a:ext>
            </a:extLst>
          </p:cNvPr>
          <p:cNvSpPr>
            <a:spLocks noGrp="1"/>
          </p:cNvSpPr>
          <p:nvPr>
            <p:ph type="title"/>
          </p:nvPr>
        </p:nvSpPr>
        <p:spPr/>
        <p:txBody>
          <a:bodyPr/>
          <a:lstStyle/>
          <a:p>
            <a:r>
              <a:rPr lang="en-US" altLang="en-US">
                <a:latin typeface="Helvetica" panose="020B0604020202020204" pitchFamily="34" charset="0"/>
              </a:rPr>
              <a:t>Mesos Architecture</a:t>
            </a:r>
          </a:p>
        </p:txBody>
      </p:sp>
      <p:sp>
        <p:nvSpPr>
          <p:cNvPr id="3" name="Rectangle 2">
            <a:extLst>
              <a:ext uri="{FF2B5EF4-FFF2-40B4-BE49-F238E27FC236}">
                <a16:creationId xmlns:a16="http://schemas.microsoft.com/office/drawing/2014/main" id="{D8BC6AAE-4E45-41E0-9AD7-EB79C6B43F22}"/>
              </a:ext>
            </a:extLst>
          </p:cNvPr>
          <p:cNvSpPr>
            <a:spLocks noChangeArrowheads="1"/>
          </p:cNvSpPr>
          <p:nvPr/>
        </p:nvSpPr>
        <p:spPr bwMode="auto">
          <a:xfrm>
            <a:off x="2522538" y="1371600"/>
            <a:ext cx="1600200" cy="457200"/>
          </a:xfrm>
          <a:prstGeom prst="rect">
            <a:avLst/>
          </a:prstGeom>
          <a:gradFill rotWithShape="1">
            <a:gsLst>
              <a:gs pos="0">
                <a:srgbClr val="DDE7FF"/>
              </a:gs>
              <a:gs pos="64999">
                <a:srgbClr val="AEC6FF"/>
              </a:gs>
              <a:gs pos="100000">
                <a:srgbClr val="8CB0FF"/>
              </a:gs>
            </a:gsLst>
            <a:lin ang="5400000" scaled="1"/>
          </a:gradFill>
          <a:ln w="9525">
            <a:solidFill>
              <a:srgbClr val="5B8AFB"/>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a:solidFill>
                  <a:schemeClr val="dk1"/>
                </a:solidFill>
                <a:latin typeface="Helvetica"/>
                <a:cs typeface="Helvetica"/>
              </a:rPr>
              <a:t>MPI job</a:t>
            </a:r>
          </a:p>
        </p:txBody>
      </p:sp>
      <p:sp>
        <p:nvSpPr>
          <p:cNvPr id="4" name="Rectangle 3">
            <a:extLst>
              <a:ext uri="{FF2B5EF4-FFF2-40B4-BE49-F238E27FC236}">
                <a16:creationId xmlns:a16="http://schemas.microsoft.com/office/drawing/2014/main" id="{F484F997-5F63-42B8-B772-F5CCA6EB538A}"/>
              </a:ext>
            </a:extLst>
          </p:cNvPr>
          <p:cNvSpPr>
            <a:spLocks noChangeArrowheads="1"/>
          </p:cNvSpPr>
          <p:nvPr/>
        </p:nvSpPr>
        <p:spPr bwMode="auto">
          <a:xfrm>
            <a:off x="2522538" y="2016126"/>
            <a:ext cx="1600200" cy="644525"/>
          </a:xfrm>
          <a:prstGeom prst="rect">
            <a:avLst/>
          </a:prstGeom>
          <a:gradFill rotWithShape="1">
            <a:gsLst>
              <a:gs pos="0">
                <a:srgbClr val="DDE7FF"/>
              </a:gs>
              <a:gs pos="64999">
                <a:srgbClr val="AEC6FF"/>
              </a:gs>
              <a:gs pos="100000">
                <a:srgbClr val="8CB0FF"/>
              </a:gs>
            </a:gsLst>
            <a:lin ang="5400000" scaled="1"/>
          </a:gradFill>
          <a:ln w="9525">
            <a:solidFill>
              <a:srgbClr val="5B8AFB"/>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a:solidFill>
                  <a:schemeClr val="dk1"/>
                </a:solidFill>
                <a:latin typeface="Helvetica"/>
                <a:cs typeface="Helvetica"/>
              </a:rPr>
              <a:t>MPI scheduler</a:t>
            </a:r>
          </a:p>
        </p:txBody>
      </p:sp>
      <p:sp>
        <p:nvSpPr>
          <p:cNvPr id="5" name="Rectangle 4">
            <a:extLst>
              <a:ext uri="{FF2B5EF4-FFF2-40B4-BE49-F238E27FC236}">
                <a16:creationId xmlns:a16="http://schemas.microsoft.com/office/drawing/2014/main" id="{18370D7E-F022-40B5-8245-2A2FC1CA93E4}"/>
              </a:ext>
            </a:extLst>
          </p:cNvPr>
          <p:cNvSpPr>
            <a:spLocks noChangeArrowheads="1"/>
          </p:cNvSpPr>
          <p:nvPr/>
        </p:nvSpPr>
        <p:spPr bwMode="auto">
          <a:xfrm>
            <a:off x="4960938" y="1371600"/>
            <a:ext cx="1600200" cy="457200"/>
          </a:xfrm>
          <a:prstGeom prst="rect">
            <a:avLst/>
          </a:prstGeom>
          <a:gradFill rotWithShape="1">
            <a:gsLst>
              <a:gs pos="0">
                <a:srgbClr val="DDE7FF"/>
              </a:gs>
              <a:gs pos="64999">
                <a:srgbClr val="AEC6FF"/>
              </a:gs>
              <a:gs pos="100000">
                <a:srgbClr val="8CB0FF"/>
              </a:gs>
            </a:gsLst>
            <a:lin ang="5400000" scaled="1"/>
          </a:gradFill>
          <a:ln w="9525">
            <a:solidFill>
              <a:srgbClr val="5B8AFB"/>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err="1">
                <a:solidFill>
                  <a:schemeClr val="dk1"/>
                </a:solidFill>
                <a:latin typeface="Helvetica"/>
                <a:cs typeface="Helvetica"/>
              </a:rPr>
              <a:t>Hadoop</a:t>
            </a:r>
            <a:r>
              <a:rPr lang="en-US" sz="2000" dirty="0">
                <a:solidFill>
                  <a:schemeClr val="dk1"/>
                </a:solidFill>
                <a:latin typeface="Helvetica"/>
                <a:cs typeface="Helvetica"/>
              </a:rPr>
              <a:t> job</a:t>
            </a:r>
          </a:p>
        </p:txBody>
      </p:sp>
      <p:sp>
        <p:nvSpPr>
          <p:cNvPr id="6" name="Rectangle 5">
            <a:extLst>
              <a:ext uri="{FF2B5EF4-FFF2-40B4-BE49-F238E27FC236}">
                <a16:creationId xmlns:a16="http://schemas.microsoft.com/office/drawing/2014/main" id="{EA330C3F-F13E-456A-81BA-BD9739D43A89}"/>
              </a:ext>
            </a:extLst>
          </p:cNvPr>
          <p:cNvSpPr>
            <a:spLocks noChangeArrowheads="1"/>
          </p:cNvSpPr>
          <p:nvPr/>
        </p:nvSpPr>
        <p:spPr bwMode="auto">
          <a:xfrm>
            <a:off x="4960938" y="2016126"/>
            <a:ext cx="1600200" cy="644525"/>
          </a:xfrm>
          <a:prstGeom prst="rect">
            <a:avLst/>
          </a:prstGeom>
          <a:gradFill rotWithShape="1">
            <a:gsLst>
              <a:gs pos="0">
                <a:srgbClr val="DDE7FF"/>
              </a:gs>
              <a:gs pos="64999">
                <a:srgbClr val="AEC6FF"/>
              </a:gs>
              <a:gs pos="100000">
                <a:srgbClr val="8CB0FF"/>
              </a:gs>
            </a:gsLst>
            <a:lin ang="5400000" scaled="1"/>
          </a:gradFill>
          <a:ln w="9525">
            <a:solidFill>
              <a:srgbClr val="5B8AFB"/>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err="1">
                <a:solidFill>
                  <a:schemeClr val="dk1"/>
                </a:solidFill>
                <a:latin typeface="Helvetica"/>
                <a:cs typeface="Helvetica"/>
              </a:rPr>
              <a:t>Hadoop</a:t>
            </a:r>
            <a:r>
              <a:rPr lang="en-US" sz="2000" dirty="0">
                <a:solidFill>
                  <a:schemeClr val="dk1"/>
                </a:solidFill>
                <a:latin typeface="Helvetica"/>
                <a:cs typeface="Helvetica"/>
              </a:rPr>
              <a:t> scheduler</a:t>
            </a:r>
          </a:p>
        </p:txBody>
      </p:sp>
      <p:sp>
        <p:nvSpPr>
          <p:cNvPr id="7" name="Rectangle 6">
            <a:extLst>
              <a:ext uri="{FF2B5EF4-FFF2-40B4-BE49-F238E27FC236}">
                <a16:creationId xmlns:a16="http://schemas.microsoft.com/office/drawing/2014/main" id="{23697D76-4ACA-4CC8-95B2-9BF69744CA41}"/>
              </a:ext>
            </a:extLst>
          </p:cNvPr>
          <p:cNvSpPr>
            <a:spLocks noChangeArrowheads="1"/>
          </p:cNvSpPr>
          <p:nvPr/>
        </p:nvSpPr>
        <p:spPr bwMode="auto">
          <a:xfrm>
            <a:off x="3398838" y="3270250"/>
            <a:ext cx="2286000" cy="762000"/>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sz="2000" dirty="0">
              <a:solidFill>
                <a:schemeClr val="lt1"/>
              </a:solidFill>
              <a:latin typeface="Helvetica"/>
              <a:cs typeface="Helvetica"/>
            </a:endParaRPr>
          </a:p>
        </p:txBody>
      </p:sp>
      <p:sp>
        <p:nvSpPr>
          <p:cNvPr id="9" name="Rectangle 8">
            <a:extLst>
              <a:ext uri="{FF2B5EF4-FFF2-40B4-BE49-F238E27FC236}">
                <a16:creationId xmlns:a16="http://schemas.microsoft.com/office/drawing/2014/main" id="{B6F76E9C-BD27-4DF7-9701-ED929F9B0FC1}"/>
              </a:ext>
            </a:extLst>
          </p:cNvPr>
          <p:cNvSpPr/>
          <p:nvPr/>
        </p:nvSpPr>
        <p:spPr>
          <a:xfrm>
            <a:off x="4475163" y="3346450"/>
            <a:ext cx="1143000" cy="609600"/>
          </a:xfrm>
          <a:prstGeom prst="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latin typeface="Helvetica"/>
                <a:cs typeface="Helvetica"/>
              </a:rPr>
              <a:t>Allocation module</a:t>
            </a:r>
          </a:p>
        </p:txBody>
      </p:sp>
      <p:sp>
        <p:nvSpPr>
          <p:cNvPr id="72712" name="TextBox 9">
            <a:extLst>
              <a:ext uri="{FF2B5EF4-FFF2-40B4-BE49-F238E27FC236}">
                <a16:creationId xmlns:a16="http://schemas.microsoft.com/office/drawing/2014/main" id="{B2856136-956B-4C28-87AE-70C88719A57E}"/>
              </a:ext>
            </a:extLst>
          </p:cNvPr>
          <p:cNvSpPr txBox="1">
            <a:spLocks noChangeArrowheads="1"/>
          </p:cNvSpPr>
          <p:nvPr/>
        </p:nvSpPr>
        <p:spPr bwMode="auto">
          <a:xfrm>
            <a:off x="3382963" y="3346450"/>
            <a:ext cx="1135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a:solidFill>
                  <a:srgbClr val="000000"/>
                </a:solidFill>
                <a:latin typeface="Helvetica" panose="020B0604020202020204" pitchFamily="34" charset="0"/>
              </a:rPr>
              <a:t>Mesos</a:t>
            </a:r>
          </a:p>
          <a:p>
            <a:pPr algn="ctr" eaLnBrk="1" hangingPunct="1"/>
            <a:r>
              <a:rPr lang="en-US" altLang="en-US" sz="2000">
                <a:solidFill>
                  <a:srgbClr val="000000"/>
                </a:solidFill>
                <a:latin typeface="Helvetica" panose="020B0604020202020204" pitchFamily="34" charset="0"/>
              </a:rPr>
              <a:t>master</a:t>
            </a:r>
          </a:p>
        </p:txBody>
      </p:sp>
      <p:sp>
        <p:nvSpPr>
          <p:cNvPr id="12" name="Rectangle 11">
            <a:extLst>
              <a:ext uri="{FF2B5EF4-FFF2-40B4-BE49-F238E27FC236}">
                <a16:creationId xmlns:a16="http://schemas.microsoft.com/office/drawing/2014/main" id="{0D87E8B5-6371-4CAE-9AE6-F11C7031AF37}"/>
              </a:ext>
            </a:extLst>
          </p:cNvPr>
          <p:cNvSpPr>
            <a:spLocks noChangeArrowheads="1"/>
          </p:cNvSpPr>
          <p:nvPr/>
        </p:nvSpPr>
        <p:spPr bwMode="auto">
          <a:xfrm>
            <a:off x="4694238" y="4641851"/>
            <a:ext cx="2163762" cy="1641475"/>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a:lstStyle/>
          <a:p>
            <a:pPr algn="ctr">
              <a:defRPr/>
            </a:pPr>
            <a:r>
              <a:rPr lang="en-US" sz="2000" dirty="0" err="1">
                <a:solidFill>
                  <a:srgbClr val="000000"/>
                </a:solidFill>
                <a:latin typeface="Helvetica"/>
                <a:cs typeface="Helvetica"/>
              </a:rPr>
              <a:t>Mesos</a:t>
            </a:r>
            <a:r>
              <a:rPr lang="en-US" sz="2000" dirty="0">
                <a:solidFill>
                  <a:srgbClr val="000000"/>
                </a:solidFill>
                <a:latin typeface="Helvetica"/>
                <a:cs typeface="Helvetica"/>
              </a:rPr>
              <a:t> slave</a:t>
            </a:r>
          </a:p>
        </p:txBody>
      </p:sp>
      <p:sp>
        <p:nvSpPr>
          <p:cNvPr id="13" name="Rectangle 12">
            <a:extLst>
              <a:ext uri="{FF2B5EF4-FFF2-40B4-BE49-F238E27FC236}">
                <a16:creationId xmlns:a16="http://schemas.microsoft.com/office/drawing/2014/main" id="{158F2AF5-60AA-402F-ACE1-2A1EBC4B6A6A}"/>
              </a:ext>
            </a:extLst>
          </p:cNvPr>
          <p:cNvSpPr/>
          <p:nvPr/>
        </p:nvSpPr>
        <p:spPr>
          <a:xfrm>
            <a:off x="4765675" y="5037138"/>
            <a:ext cx="977900" cy="1143000"/>
          </a:xfrm>
          <a:prstGeom prst="rect">
            <a:avLst/>
          </a:prstGeom>
          <a:effectLst/>
        </p:spPr>
        <p:style>
          <a:lnRef idx="1">
            <a:schemeClr val="accent1"/>
          </a:lnRef>
          <a:fillRef idx="2">
            <a:schemeClr val="accent1"/>
          </a:fillRef>
          <a:effectRef idx="1">
            <a:schemeClr val="accent1"/>
          </a:effectRef>
          <a:fontRef idx="minor">
            <a:schemeClr val="dk1"/>
          </a:fontRef>
        </p:style>
        <p:txBody>
          <a:bodyPr lIns="0" rIns="0"/>
          <a:lstStyle/>
          <a:p>
            <a:pPr algn="ctr">
              <a:defRPr/>
            </a:pPr>
            <a:r>
              <a:rPr lang="en-US" dirty="0">
                <a:latin typeface="Helvetica"/>
                <a:cs typeface="Helvetica"/>
              </a:rPr>
              <a:t>MPI executor</a:t>
            </a:r>
          </a:p>
        </p:txBody>
      </p:sp>
      <p:sp>
        <p:nvSpPr>
          <p:cNvPr id="15" name="Rectangle 14">
            <a:extLst>
              <a:ext uri="{FF2B5EF4-FFF2-40B4-BE49-F238E27FC236}">
                <a16:creationId xmlns:a16="http://schemas.microsoft.com/office/drawing/2014/main" id="{0CE8B78F-0D11-41EC-B6AD-9477B41B97AA}"/>
              </a:ext>
            </a:extLst>
          </p:cNvPr>
          <p:cNvSpPr/>
          <p:nvPr/>
        </p:nvSpPr>
        <p:spPr>
          <a:xfrm>
            <a:off x="5805488" y="5037138"/>
            <a:ext cx="977900" cy="1143000"/>
          </a:xfrm>
          <a:prstGeom prst="rect">
            <a:avLst/>
          </a:prstGeom>
          <a:noFill/>
          <a:ln w="38100" cmpd="sng">
            <a:solidFill>
              <a:srgbClr val="FF0000"/>
            </a:solidFill>
            <a:prstDash val="dash"/>
          </a:ln>
        </p:spPr>
        <p:style>
          <a:lnRef idx="2">
            <a:schemeClr val="accent2"/>
          </a:lnRef>
          <a:fillRef idx="1">
            <a:schemeClr val="lt1"/>
          </a:fillRef>
          <a:effectRef idx="0">
            <a:schemeClr val="accent2"/>
          </a:effectRef>
          <a:fontRef idx="minor">
            <a:schemeClr val="dk1"/>
          </a:fontRef>
        </p:style>
        <p:txBody>
          <a:bodyPr lIns="0" rIns="0"/>
          <a:lstStyle/>
          <a:p>
            <a:pPr algn="ctr">
              <a:defRPr/>
            </a:pPr>
            <a:endParaRPr lang="en-US" dirty="0">
              <a:latin typeface="Helvetica"/>
              <a:cs typeface="Helvetica"/>
            </a:endParaRPr>
          </a:p>
        </p:txBody>
      </p:sp>
      <p:sp>
        <p:nvSpPr>
          <p:cNvPr id="16" name="Rectangle 15">
            <a:extLst>
              <a:ext uri="{FF2B5EF4-FFF2-40B4-BE49-F238E27FC236}">
                <a16:creationId xmlns:a16="http://schemas.microsoft.com/office/drawing/2014/main" id="{EE4189D0-873B-4AA0-A917-48D2934B0BB8}"/>
              </a:ext>
            </a:extLst>
          </p:cNvPr>
          <p:cNvSpPr>
            <a:spLocks noChangeArrowheads="1"/>
          </p:cNvSpPr>
          <p:nvPr/>
        </p:nvSpPr>
        <p:spPr bwMode="auto">
          <a:xfrm>
            <a:off x="2225676" y="4641851"/>
            <a:ext cx="2163763" cy="1641475"/>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a:lstStyle/>
          <a:p>
            <a:pPr algn="ctr">
              <a:defRPr/>
            </a:pPr>
            <a:r>
              <a:rPr lang="en-US" sz="2000" dirty="0" err="1">
                <a:solidFill>
                  <a:srgbClr val="000000"/>
                </a:solidFill>
                <a:latin typeface="Helvetica"/>
                <a:cs typeface="Helvetica"/>
              </a:rPr>
              <a:t>Mesos</a:t>
            </a:r>
            <a:r>
              <a:rPr lang="en-US" sz="2000" dirty="0">
                <a:solidFill>
                  <a:srgbClr val="000000"/>
                </a:solidFill>
                <a:latin typeface="Helvetica"/>
                <a:cs typeface="Helvetica"/>
              </a:rPr>
              <a:t> slave</a:t>
            </a:r>
          </a:p>
        </p:txBody>
      </p:sp>
      <p:sp>
        <p:nvSpPr>
          <p:cNvPr id="17" name="Rectangle 16">
            <a:extLst>
              <a:ext uri="{FF2B5EF4-FFF2-40B4-BE49-F238E27FC236}">
                <a16:creationId xmlns:a16="http://schemas.microsoft.com/office/drawing/2014/main" id="{D172B79C-14D8-4E12-8744-73AE0426F987}"/>
              </a:ext>
            </a:extLst>
          </p:cNvPr>
          <p:cNvSpPr/>
          <p:nvPr/>
        </p:nvSpPr>
        <p:spPr>
          <a:xfrm>
            <a:off x="2297113" y="5038725"/>
            <a:ext cx="977900" cy="1143000"/>
          </a:xfrm>
          <a:prstGeom prst="rect">
            <a:avLst/>
          </a:prstGeom>
          <a:noFill/>
          <a:ln w="38100" cmpd="sng">
            <a:solidFill>
              <a:srgbClr val="FF0000"/>
            </a:solidFill>
            <a:prstDash val="dash"/>
          </a:ln>
        </p:spPr>
        <p:style>
          <a:lnRef idx="2">
            <a:schemeClr val="accent2"/>
          </a:lnRef>
          <a:fillRef idx="1">
            <a:schemeClr val="lt1"/>
          </a:fillRef>
          <a:effectRef idx="0">
            <a:schemeClr val="accent2"/>
          </a:effectRef>
          <a:fontRef idx="minor">
            <a:schemeClr val="dk1"/>
          </a:fontRef>
        </p:style>
        <p:txBody>
          <a:bodyPr lIns="0" rIns="0"/>
          <a:lstStyle/>
          <a:p>
            <a:pPr algn="ctr">
              <a:defRPr/>
            </a:pPr>
            <a:endParaRPr lang="en-US" dirty="0">
              <a:latin typeface="Helvetica"/>
              <a:cs typeface="Helvetica"/>
            </a:endParaRPr>
          </a:p>
        </p:txBody>
      </p:sp>
      <p:sp>
        <p:nvSpPr>
          <p:cNvPr id="18" name="Rectangle 17">
            <a:extLst>
              <a:ext uri="{FF2B5EF4-FFF2-40B4-BE49-F238E27FC236}">
                <a16:creationId xmlns:a16="http://schemas.microsoft.com/office/drawing/2014/main" id="{BD0B6F49-FE01-4E78-BD65-AFD6B1986606}"/>
              </a:ext>
            </a:extLst>
          </p:cNvPr>
          <p:cNvSpPr/>
          <p:nvPr/>
        </p:nvSpPr>
        <p:spPr>
          <a:xfrm>
            <a:off x="3336925" y="5038725"/>
            <a:ext cx="977900" cy="1143000"/>
          </a:xfrm>
          <a:prstGeom prst="rect">
            <a:avLst/>
          </a:prstGeom>
          <a:effectLst/>
        </p:spPr>
        <p:style>
          <a:lnRef idx="1">
            <a:schemeClr val="accent1"/>
          </a:lnRef>
          <a:fillRef idx="2">
            <a:schemeClr val="accent1"/>
          </a:fillRef>
          <a:effectRef idx="1">
            <a:schemeClr val="accent1"/>
          </a:effectRef>
          <a:fontRef idx="minor">
            <a:schemeClr val="dk1"/>
          </a:fontRef>
        </p:style>
        <p:txBody>
          <a:bodyPr lIns="0" rIns="0"/>
          <a:lstStyle/>
          <a:p>
            <a:pPr algn="ctr">
              <a:defRPr/>
            </a:pPr>
            <a:r>
              <a:rPr lang="en-US" dirty="0">
                <a:latin typeface="Helvetica"/>
                <a:cs typeface="Helvetica"/>
              </a:rPr>
              <a:t>MPI executor</a:t>
            </a:r>
          </a:p>
        </p:txBody>
      </p:sp>
      <p:sp>
        <p:nvSpPr>
          <p:cNvPr id="20" name="Rectangle 19">
            <a:extLst>
              <a:ext uri="{FF2B5EF4-FFF2-40B4-BE49-F238E27FC236}">
                <a16:creationId xmlns:a16="http://schemas.microsoft.com/office/drawing/2014/main" id="{563789A5-77EC-46BA-8134-D23522336795}"/>
              </a:ext>
            </a:extLst>
          </p:cNvPr>
          <p:cNvSpPr/>
          <p:nvPr/>
        </p:nvSpPr>
        <p:spPr>
          <a:xfrm>
            <a:off x="4837113" y="5722939"/>
            <a:ext cx="838200" cy="363537"/>
          </a:xfrm>
          <a:prstGeom prst="rect">
            <a:avLst/>
          </a:prstGeom>
          <a:effectLst/>
        </p:spPr>
        <p:style>
          <a:lnRef idx="1">
            <a:schemeClr val="accent1"/>
          </a:lnRef>
          <a:fillRef idx="2">
            <a:schemeClr val="accent1"/>
          </a:fillRef>
          <a:effectRef idx="1">
            <a:schemeClr val="accent1"/>
          </a:effectRef>
          <a:fontRef idx="minor">
            <a:schemeClr val="dk1"/>
          </a:fontRef>
        </p:style>
        <p:txBody>
          <a:bodyPr lIns="0" rIns="0" anchor="ctr"/>
          <a:lstStyle/>
          <a:p>
            <a:pPr algn="ctr">
              <a:defRPr/>
            </a:pPr>
            <a:r>
              <a:rPr lang="en-US" dirty="0">
                <a:latin typeface="Helvetica"/>
                <a:cs typeface="Helvetica"/>
              </a:rPr>
              <a:t>task</a:t>
            </a:r>
          </a:p>
        </p:txBody>
      </p:sp>
      <p:sp>
        <p:nvSpPr>
          <p:cNvPr id="25" name="Rectangle 24">
            <a:extLst>
              <a:ext uri="{FF2B5EF4-FFF2-40B4-BE49-F238E27FC236}">
                <a16:creationId xmlns:a16="http://schemas.microsoft.com/office/drawing/2014/main" id="{DEDEC667-0F38-4F39-A9EF-3EBE30F3D510}"/>
              </a:ext>
            </a:extLst>
          </p:cNvPr>
          <p:cNvSpPr/>
          <p:nvPr/>
        </p:nvSpPr>
        <p:spPr>
          <a:xfrm>
            <a:off x="3408363" y="5722939"/>
            <a:ext cx="838200" cy="363537"/>
          </a:xfrm>
          <a:prstGeom prst="rect">
            <a:avLst/>
          </a:prstGeom>
          <a:effectLst/>
        </p:spPr>
        <p:style>
          <a:lnRef idx="1">
            <a:schemeClr val="accent1"/>
          </a:lnRef>
          <a:fillRef idx="2">
            <a:schemeClr val="accent1"/>
          </a:fillRef>
          <a:effectRef idx="1">
            <a:schemeClr val="accent1"/>
          </a:effectRef>
          <a:fontRef idx="minor">
            <a:schemeClr val="dk1"/>
          </a:fontRef>
        </p:style>
        <p:txBody>
          <a:bodyPr lIns="0" rIns="0" anchor="ctr"/>
          <a:lstStyle/>
          <a:p>
            <a:pPr algn="ctr">
              <a:defRPr/>
            </a:pPr>
            <a:r>
              <a:rPr lang="en-US" dirty="0">
                <a:latin typeface="Helvetica"/>
                <a:cs typeface="Helvetica"/>
              </a:rPr>
              <a:t>task</a:t>
            </a:r>
          </a:p>
        </p:txBody>
      </p:sp>
      <p:cxnSp>
        <p:nvCxnSpPr>
          <p:cNvPr id="27" name="Straight Arrow Connector 26">
            <a:extLst>
              <a:ext uri="{FF2B5EF4-FFF2-40B4-BE49-F238E27FC236}">
                <a16:creationId xmlns:a16="http://schemas.microsoft.com/office/drawing/2014/main" id="{2937D8ED-AAC5-4826-A204-AA8DA3255BBA}"/>
              </a:ext>
            </a:extLst>
          </p:cNvPr>
          <p:cNvCxnSpPr/>
          <p:nvPr/>
        </p:nvCxnSpPr>
        <p:spPr bwMode="auto">
          <a:xfrm>
            <a:off x="3322638" y="2660650"/>
            <a:ext cx="639762" cy="609600"/>
          </a:xfrm>
          <a:prstGeom prst="straightConnector1">
            <a:avLst/>
          </a:prstGeom>
          <a:ln w="19050" cap="flat" cmpd="sng" algn="ctr">
            <a:solidFill>
              <a:schemeClr val="tx1"/>
            </a:solidFill>
            <a:prstDash val="solid"/>
            <a:round/>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AAEBC09B-E9BA-4888-89A8-9013B3796084}"/>
              </a:ext>
            </a:extLst>
          </p:cNvPr>
          <p:cNvCxnSpPr/>
          <p:nvPr/>
        </p:nvCxnSpPr>
        <p:spPr bwMode="auto">
          <a:xfrm flipH="1">
            <a:off x="5105400" y="2660650"/>
            <a:ext cx="655638" cy="609600"/>
          </a:xfrm>
          <a:prstGeom prst="straightConnector1">
            <a:avLst/>
          </a:prstGeom>
          <a:ln w="19050" cap="flat" cmpd="sng" algn="ctr">
            <a:solidFill>
              <a:schemeClr val="tx1"/>
            </a:solidFill>
            <a:prstDash val="solid"/>
            <a:round/>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832EE0C3-7B00-4107-AD81-C00E6A04F6A7}"/>
              </a:ext>
            </a:extLst>
          </p:cNvPr>
          <p:cNvCxnSpPr/>
          <p:nvPr/>
        </p:nvCxnSpPr>
        <p:spPr bwMode="auto">
          <a:xfrm flipH="1">
            <a:off x="3308351" y="4032250"/>
            <a:ext cx="669925" cy="609600"/>
          </a:xfrm>
          <a:prstGeom prst="straightConnector1">
            <a:avLst/>
          </a:prstGeom>
          <a:ln w="19050" cap="flat" cmpd="sng" algn="ctr">
            <a:solidFill>
              <a:schemeClr val="tx1"/>
            </a:solidFill>
            <a:prstDash val="solid"/>
            <a:round/>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4BD9C73C-1166-476B-B79B-B2B413FD90A3}"/>
              </a:ext>
            </a:extLst>
          </p:cNvPr>
          <p:cNvCxnSpPr/>
          <p:nvPr/>
        </p:nvCxnSpPr>
        <p:spPr bwMode="auto">
          <a:xfrm>
            <a:off x="5105401" y="4032251"/>
            <a:ext cx="671513" cy="608013"/>
          </a:xfrm>
          <a:prstGeom prst="straightConnector1">
            <a:avLst/>
          </a:prstGeom>
          <a:ln w="19050" cap="flat" cmpd="sng" algn="ctr">
            <a:solidFill>
              <a:schemeClr val="tx1"/>
            </a:solidFill>
            <a:prstDash val="solid"/>
            <a:round/>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A1CD915C-BD38-4FE0-991E-1062F60770F8}"/>
              </a:ext>
            </a:extLst>
          </p:cNvPr>
          <p:cNvCxnSpPr>
            <a:stCxn id="3" idx="2"/>
            <a:endCxn id="4" idx="0"/>
          </p:cNvCxnSpPr>
          <p:nvPr/>
        </p:nvCxnSpPr>
        <p:spPr bwMode="auto">
          <a:xfrm>
            <a:off x="3322638" y="1828801"/>
            <a:ext cx="0" cy="187325"/>
          </a:xfrm>
          <a:prstGeom prst="straightConnector1">
            <a:avLst/>
          </a:prstGeom>
          <a:ln w="19050" cap="flat" cmpd="sng" algn="ctr">
            <a:solidFill>
              <a:schemeClr val="tx1"/>
            </a:solidFill>
            <a:prstDash val="solid"/>
            <a:round/>
            <a:headEnd type="triangle" w="lg" len="sm"/>
            <a:tailEnd type="triangle" w="lg" len="sm"/>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F056F7DC-551B-4E47-85E7-E3B3EC13848D}"/>
              </a:ext>
            </a:extLst>
          </p:cNvPr>
          <p:cNvCxnSpPr>
            <a:stCxn id="5" idx="2"/>
            <a:endCxn id="6" idx="0"/>
          </p:cNvCxnSpPr>
          <p:nvPr/>
        </p:nvCxnSpPr>
        <p:spPr bwMode="auto">
          <a:xfrm>
            <a:off x="5761038" y="1828801"/>
            <a:ext cx="0" cy="187325"/>
          </a:xfrm>
          <a:prstGeom prst="straightConnector1">
            <a:avLst/>
          </a:prstGeom>
          <a:ln w="19050" cap="flat" cmpd="sng" algn="ctr">
            <a:solidFill>
              <a:schemeClr val="tx1"/>
            </a:solidFill>
            <a:prstDash val="solid"/>
            <a:round/>
            <a:headEnd type="triangle" w="lg" len="sm"/>
            <a:tailEnd type="triangle" w="lg" len="sm"/>
          </a:ln>
          <a:effectLst/>
        </p:spPr>
        <p:style>
          <a:lnRef idx="2">
            <a:schemeClr val="accent1"/>
          </a:lnRef>
          <a:fillRef idx="0">
            <a:schemeClr val="accent1"/>
          </a:fillRef>
          <a:effectRef idx="1">
            <a:schemeClr val="accent1"/>
          </a:effectRef>
          <a:fontRef idx="minor">
            <a:schemeClr val="tx1"/>
          </a:fontRef>
        </p:style>
      </p:cxnSp>
      <p:sp>
        <p:nvSpPr>
          <p:cNvPr id="50" name="Rectangle 49">
            <a:extLst>
              <a:ext uri="{FF2B5EF4-FFF2-40B4-BE49-F238E27FC236}">
                <a16:creationId xmlns:a16="http://schemas.microsoft.com/office/drawing/2014/main" id="{3E577C04-0AD1-4125-81A8-950965B698AC}"/>
              </a:ext>
            </a:extLst>
          </p:cNvPr>
          <p:cNvSpPr>
            <a:spLocks noChangeArrowheads="1"/>
          </p:cNvSpPr>
          <p:nvPr/>
        </p:nvSpPr>
        <p:spPr bwMode="auto">
          <a:xfrm>
            <a:off x="4876800" y="3505200"/>
            <a:ext cx="1016000" cy="615950"/>
          </a:xfrm>
          <a:prstGeom prst="rect">
            <a:avLst/>
          </a:prstGeom>
          <a:gradFill rotWithShape="1">
            <a:gsLst>
              <a:gs pos="0">
                <a:srgbClr val="E4FFE4"/>
              </a:gs>
              <a:gs pos="64999">
                <a:srgbClr val="BAFBBA"/>
              </a:gs>
              <a:gs pos="100000">
                <a:srgbClr val="9CFB9C"/>
              </a:gs>
            </a:gsLst>
            <a:lin ang="5400000" scaled="1"/>
          </a:gradFill>
          <a:ln w="9525">
            <a:solidFill>
              <a:srgbClr val="00AE00"/>
            </a:solidFill>
            <a:miter lim="800000"/>
            <a:headEnd/>
            <a:tailEnd/>
          </a:ln>
          <a:effectLst>
            <a:outerShdw blurRad="40000" dist="20000" dir="5400000" rotWithShape="0">
              <a:srgbClr val="808080">
                <a:alpha val="37999"/>
              </a:srgbClr>
            </a:outerShdw>
          </a:effectLst>
        </p:spPr>
        <p:txBody>
          <a:bodyPr lIns="0" rIns="0" anchor="ctr"/>
          <a:lstStyle/>
          <a:p>
            <a:pPr algn="ctr">
              <a:defRPr/>
            </a:pPr>
            <a:r>
              <a:rPr lang="en-US" sz="1600" dirty="0">
                <a:solidFill>
                  <a:schemeClr val="dk1"/>
                </a:solidFill>
                <a:latin typeface="Helvetica"/>
                <a:cs typeface="Helvetica"/>
              </a:rPr>
              <a:t>Resource offer</a:t>
            </a:r>
          </a:p>
        </p:txBody>
      </p:sp>
      <p:sp>
        <p:nvSpPr>
          <p:cNvPr id="51" name="Rounded Rectangular Callout 50">
            <a:extLst>
              <a:ext uri="{FF2B5EF4-FFF2-40B4-BE49-F238E27FC236}">
                <a16:creationId xmlns:a16="http://schemas.microsoft.com/office/drawing/2014/main" id="{911672AD-98CB-48E9-8A33-647598AA4733}"/>
              </a:ext>
            </a:extLst>
          </p:cNvPr>
          <p:cNvSpPr>
            <a:spLocks noChangeArrowheads="1"/>
          </p:cNvSpPr>
          <p:nvPr/>
        </p:nvSpPr>
        <p:spPr bwMode="auto">
          <a:xfrm>
            <a:off x="6597650" y="3200401"/>
            <a:ext cx="2362200" cy="708025"/>
          </a:xfrm>
          <a:prstGeom prst="wedgeRoundRectCallout">
            <a:avLst>
              <a:gd name="adj1" fmla="val -91056"/>
              <a:gd name="adj2" fmla="val -22491"/>
              <a:gd name="adj3" fmla="val 16667"/>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defRPr/>
            </a:pPr>
            <a:r>
              <a:rPr lang="en-US" dirty="0">
                <a:solidFill>
                  <a:srgbClr val="000000"/>
                </a:solidFill>
                <a:latin typeface="Helvetica"/>
                <a:ea typeface="ＭＳ Ｐゴシック" charset="-128"/>
                <a:cs typeface="Helvetica"/>
              </a:rPr>
              <a:t>Pick framework to offer resources to</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BBDD5B6B-5E4F-4F30-B285-E89721526021}"/>
              </a:ext>
            </a:extLst>
          </p:cNvPr>
          <p:cNvSpPr>
            <a:spLocks noGrp="1"/>
          </p:cNvSpPr>
          <p:nvPr>
            <p:ph type="title"/>
          </p:nvPr>
        </p:nvSpPr>
        <p:spPr>
          <a:xfrm>
            <a:off x="838200" y="365125"/>
            <a:ext cx="10515600" cy="877521"/>
          </a:xfrm>
        </p:spPr>
        <p:txBody>
          <a:bodyPr/>
          <a:lstStyle/>
          <a:p>
            <a:r>
              <a:rPr lang="en-US" altLang="en-US" dirty="0" err="1">
                <a:latin typeface="Helvetica" panose="020B0604020202020204" pitchFamily="34" charset="0"/>
              </a:rPr>
              <a:t>Mesos</a:t>
            </a:r>
            <a:r>
              <a:rPr lang="en-US" altLang="en-US" dirty="0">
                <a:latin typeface="Helvetica" panose="020B0604020202020204" pitchFamily="34" charset="0"/>
              </a:rPr>
              <a:t> Architecture</a:t>
            </a:r>
          </a:p>
        </p:txBody>
      </p:sp>
      <p:sp>
        <p:nvSpPr>
          <p:cNvPr id="3" name="Rectangle 2">
            <a:extLst>
              <a:ext uri="{FF2B5EF4-FFF2-40B4-BE49-F238E27FC236}">
                <a16:creationId xmlns:a16="http://schemas.microsoft.com/office/drawing/2014/main" id="{42BD19DC-31D1-4896-A216-B0C5AA55C893}"/>
              </a:ext>
            </a:extLst>
          </p:cNvPr>
          <p:cNvSpPr>
            <a:spLocks noChangeArrowheads="1"/>
          </p:cNvSpPr>
          <p:nvPr/>
        </p:nvSpPr>
        <p:spPr bwMode="auto">
          <a:xfrm>
            <a:off x="2522538" y="1371600"/>
            <a:ext cx="1600200" cy="457200"/>
          </a:xfrm>
          <a:prstGeom prst="rect">
            <a:avLst/>
          </a:prstGeom>
          <a:gradFill rotWithShape="1">
            <a:gsLst>
              <a:gs pos="0">
                <a:srgbClr val="DDE7FF"/>
              </a:gs>
              <a:gs pos="64999">
                <a:srgbClr val="AEC6FF"/>
              </a:gs>
              <a:gs pos="100000">
                <a:srgbClr val="8CB0FF"/>
              </a:gs>
            </a:gsLst>
            <a:lin ang="5400000" scaled="1"/>
          </a:gradFill>
          <a:ln w="9525">
            <a:solidFill>
              <a:srgbClr val="5B8AFB"/>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a:solidFill>
                  <a:schemeClr val="dk1"/>
                </a:solidFill>
                <a:latin typeface="Helvetica"/>
                <a:cs typeface="Helvetica"/>
              </a:rPr>
              <a:t>MPI job</a:t>
            </a:r>
          </a:p>
        </p:txBody>
      </p:sp>
      <p:sp>
        <p:nvSpPr>
          <p:cNvPr id="4" name="Rectangle 3">
            <a:extLst>
              <a:ext uri="{FF2B5EF4-FFF2-40B4-BE49-F238E27FC236}">
                <a16:creationId xmlns:a16="http://schemas.microsoft.com/office/drawing/2014/main" id="{D2665E6D-51C4-4ACC-B49A-D21C42EAA6E6}"/>
              </a:ext>
            </a:extLst>
          </p:cNvPr>
          <p:cNvSpPr>
            <a:spLocks noChangeArrowheads="1"/>
          </p:cNvSpPr>
          <p:nvPr/>
        </p:nvSpPr>
        <p:spPr bwMode="auto">
          <a:xfrm>
            <a:off x="2522538" y="2016126"/>
            <a:ext cx="1600200" cy="644525"/>
          </a:xfrm>
          <a:prstGeom prst="rect">
            <a:avLst/>
          </a:prstGeom>
          <a:gradFill rotWithShape="1">
            <a:gsLst>
              <a:gs pos="0">
                <a:srgbClr val="DDE7FF"/>
              </a:gs>
              <a:gs pos="64999">
                <a:srgbClr val="AEC6FF"/>
              </a:gs>
              <a:gs pos="100000">
                <a:srgbClr val="8CB0FF"/>
              </a:gs>
            </a:gsLst>
            <a:lin ang="5400000" scaled="1"/>
          </a:gradFill>
          <a:ln w="9525">
            <a:solidFill>
              <a:srgbClr val="5B8AFB"/>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a:solidFill>
                  <a:schemeClr val="dk1"/>
                </a:solidFill>
                <a:latin typeface="Helvetica"/>
                <a:cs typeface="Helvetica"/>
              </a:rPr>
              <a:t>MPI scheduler</a:t>
            </a:r>
          </a:p>
        </p:txBody>
      </p:sp>
      <p:sp>
        <p:nvSpPr>
          <p:cNvPr id="5" name="Rectangle 4">
            <a:extLst>
              <a:ext uri="{FF2B5EF4-FFF2-40B4-BE49-F238E27FC236}">
                <a16:creationId xmlns:a16="http://schemas.microsoft.com/office/drawing/2014/main" id="{5E39491D-AA7A-4814-9FFC-675967B98EFF}"/>
              </a:ext>
            </a:extLst>
          </p:cNvPr>
          <p:cNvSpPr>
            <a:spLocks noChangeArrowheads="1"/>
          </p:cNvSpPr>
          <p:nvPr/>
        </p:nvSpPr>
        <p:spPr bwMode="auto">
          <a:xfrm>
            <a:off x="4960938" y="1371600"/>
            <a:ext cx="1600200" cy="457200"/>
          </a:xfrm>
          <a:prstGeom prst="rect">
            <a:avLst/>
          </a:prstGeom>
          <a:gradFill rotWithShape="1">
            <a:gsLst>
              <a:gs pos="0">
                <a:srgbClr val="DDE7FF"/>
              </a:gs>
              <a:gs pos="64999">
                <a:srgbClr val="AEC6FF"/>
              </a:gs>
              <a:gs pos="100000">
                <a:srgbClr val="8CB0FF"/>
              </a:gs>
            </a:gsLst>
            <a:lin ang="5400000" scaled="1"/>
          </a:gradFill>
          <a:ln w="9525">
            <a:solidFill>
              <a:srgbClr val="5B8AFB"/>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err="1">
                <a:solidFill>
                  <a:schemeClr val="dk1"/>
                </a:solidFill>
                <a:latin typeface="Helvetica"/>
                <a:cs typeface="Helvetica"/>
              </a:rPr>
              <a:t>Hadoop</a:t>
            </a:r>
            <a:r>
              <a:rPr lang="en-US" sz="2000" dirty="0">
                <a:solidFill>
                  <a:schemeClr val="dk1"/>
                </a:solidFill>
                <a:latin typeface="Helvetica"/>
                <a:cs typeface="Helvetica"/>
              </a:rPr>
              <a:t> job</a:t>
            </a:r>
          </a:p>
        </p:txBody>
      </p:sp>
      <p:sp>
        <p:nvSpPr>
          <p:cNvPr id="6" name="Rectangle 5">
            <a:extLst>
              <a:ext uri="{FF2B5EF4-FFF2-40B4-BE49-F238E27FC236}">
                <a16:creationId xmlns:a16="http://schemas.microsoft.com/office/drawing/2014/main" id="{7E9BC24B-550D-4968-880E-951754DA371A}"/>
              </a:ext>
            </a:extLst>
          </p:cNvPr>
          <p:cNvSpPr>
            <a:spLocks noChangeArrowheads="1"/>
          </p:cNvSpPr>
          <p:nvPr/>
        </p:nvSpPr>
        <p:spPr bwMode="auto">
          <a:xfrm>
            <a:off x="4960938" y="2016126"/>
            <a:ext cx="1600200" cy="644525"/>
          </a:xfrm>
          <a:prstGeom prst="rect">
            <a:avLst/>
          </a:prstGeom>
          <a:gradFill rotWithShape="1">
            <a:gsLst>
              <a:gs pos="0">
                <a:srgbClr val="DDE7FF"/>
              </a:gs>
              <a:gs pos="64999">
                <a:srgbClr val="AEC6FF"/>
              </a:gs>
              <a:gs pos="100000">
                <a:srgbClr val="8CB0FF"/>
              </a:gs>
            </a:gsLst>
            <a:lin ang="5400000" scaled="1"/>
          </a:gradFill>
          <a:ln w="9525">
            <a:solidFill>
              <a:srgbClr val="5B8AFB"/>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err="1">
                <a:solidFill>
                  <a:schemeClr val="dk1"/>
                </a:solidFill>
                <a:latin typeface="Helvetica"/>
                <a:cs typeface="Helvetica"/>
              </a:rPr>
              <a:t>Hadoop</a:t>
            </a:r>
            <a:r>
              <a:rPr lang="en-US" sz="2000" dirty="0">
                <a:solidFill>
                  <a:schemeClr val="dk1"/>
                </a:solidFill>
                <a:latin typeface="Helvetica"/>
                <a:cs typeface="Helvetica"/>
              </a:rPr>
              <a:t> scheduler</a:t>
            </a:r>
          </a:p>
        </p:txBody>
      </p:sp>
      <p:sp>
        <p:nvSpPr>
          <p:cNvPr id="7" name="Rectangle 6">
            <a:extLst>
              <a:ext uri="{FF2B5EF4-FFF2-40B4-BE49-F238E27FC236}">
                <a16:creationId xmlns:a16="http://schemas.microsoft.com/office/drawing/2014/main" id="{C4AA3B04-1FC4-41EA-A851-A2887B9F52DF}"/>
              </a:ext>
            </a:extLst>
          </p:cNvPr>
          <p:cNvSpPr>
            <a:spLocks noChangeArrowheads="1"/>
          </p:cNvSpPr>
          <p:nvPr/>
        </p:nvSpPr>
        <p:spPr bwMode="auto">
          <a:xfrm>
            <a:off x="3398838" y="3270250"/>
            <a:ext cx="2286000" cy="762000"/>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sz="2000" dirty="0">
              <a:solidFill>
                <a:schemeClr val="lt1"/>
              </a:solidFill>
              <a:latin typeface="Helvetica"/>
              <a:cs typeface="Helvetica"/>
            </a:endParaRPr>
          </a:p>
        </p:txBody>
      </p:sp>
      <p:sp>
        <p:nvSpPr>
          <p:cNvPr id="9" name="Rectangle 8">
            <a:extLst>
              <a:ext uri="{FF2B5EF4-FFF2-40B4-BE49-F238E27FC236}">
                <a16:creationId xmlns:a16="http://schemas.microsoft.com/office/drawing/2014/main" id="{FEB4B5F2-E031-408E-AE69-AE68550A6C00}"/>
              </a:ext>
            </a:extLst>
          </p:cNvPr>
          <p:cNvSpPr/>
          <p:nvPr/>
        </p:nvSpPr>
        <p:spPr>
          <a:xfrm>
            <a:off x="4475163" y="3346450"/>
            <a:ext cx="1143000" cy="609600"/>
          </a:xfrm>
          <a:prstGeom prst="rect">
            <a:avLst/>
          </a:prstGeom>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latin typeface="Helvetica"/>
                <a:cs typeface="Helvetica"/>
              </a:rPr>
              <a:t>Allocation module</a:t>
            </a:r>
          </a:p>
        </p:txBody>
      </p:sp>
      <p:sp>
        <p:nvSpPr>
          <p:cNvPr id="73736" name="TextBox 9">
            <a:extLst>
              <a:ext uri="{FF2B5EF4-FFF2-40B4-BE49-F238E27FC236}">
                <a16:creationId xmlns:a16="http://schemas.microsoft.com/office/drawing/2014/main" id="{7B1373AB-248C-4BE1-B8E4-AFB20A03280D}"/>
              </a:ext>
            </a:extLst>
          </p:cNvPr>
          <p:cNvSpPr txBox="1">
            <a:spLocks noChangeArrowheads="1"/>
          </p:cNvSpPr>
          <p:nvPr/>
        </p:nvSpPr>
        <p:spPr bwMode="auto">
          <a:xfrm>
            <a:off x="3382963" y="3346450"/>
            <a:ext cx="1135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a:latin typeface="Helvetica" panose="020B0604020202020204" pitchFamily="34" charset="0"/>
              </a:rPr>
              <a:t>Mesos</a:t>
            </a:r>
          </a:p>
          <a:p>
            <a:pPr algn="ctr" eaLnBrk="1" hangingPunct="1"/>
            <a:r>
              <a:rPr lang="en-US" altLang="en-US" sz="2000">
                <a:latin typeface="Helvetica" panose="020B0604020202020204" pitchFamily="34" charset="0"/>
              </a:rPr>
              <a:t>master</a:t>
            </a:r>
          </a:p>
        </p:txBody>
      </p:sp>
      <p:sp>
        <p:nvSpPr>
          <p:cNvPr id="12" name="Rectangle 11">
            <a:extLst>
              <a:ext uri="{FF2B5EF4-FFF2-40B4-BE49-F238E27FC236}">
                <a16:creationId xmlns:a16="http://schemas.microsoft.com/office/drawing/2014/main" id="{A0473706-28FC-48D5-93C4-F498E37109A5}"/>
              </a:ext>
            </a:extLst>
          </p:cNvPr>
          <p:cNvSpPr>
            <a:spLocks noChangeArrowheads="1"/>
          </p:cNvSpPr>
          <p:nvPr/>
        </p:nvSpPr>
        <p:spPr bwMode="auto">
          <a:xfrm>
            <a:off x="4694238" y="4641851"/>
            <a:ext cx="2163762" cy="1641475"/>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a:lstStyle/>
          <a:p>
            <a:pPr algn="ctr">
              <a:defRPr/>
            </a:pPr>
            <a:r>
              <a:rPr lang="en-US" sz="2000" dirty="0" err="1">
                <a:solidFill>
                  <a:srgbClr val="000000"/>
                </a:solidFill>
                <a:latin typeface="Helvetica"/>
                <a:cs typeface="Helvetica"/>
              </a:rPr>
              <a:t>Mesos</a:t>
            </a:r>
            <a:r>
              <a:rPr lang="en-US" sz="2000" dirty="0">
                <a:solidFill>
                  <a:srgbClr val="000000"/>
                </a:solidFill>
                <a:latin typeface="Helvetica"/>
                <a:cs typeface="Helvetica"/>
              </a:rPr>
              <a:t> slave</a:t>
            </a:r>
          </a:p>
        </p:txBody>
      </p:sp>
      <p:sp>
        <p:nvSpPr>
          <p:cNvPr id="13" name="Rectangle 12">
            <a:extLst>
              <a:ext uri="{FF2B5EF4-FFF2-40B4-BE49-F238E27FC236}">
                <a16:creationId xmlns:a16="http://schemas.microsoft.com/office/drawing/2014/main" id="{AD6E8B37-DFC1-46BB-A5CF-966A72B80D6C}"/>
              </a:ext>
            </a:extLst>
          </p:cNvPr>
          <p:cNvSpPr/>
          <p:nvPr/>
        </p:nvSpPr>
        <p:spPr>
          <a:xfrm>
            <a:off x="4765675" y="5037138"/>
            <a:ext cx="977900" cy="1143000"/>
          </a:xfrm>
          <a:prstGeom prst="rect">
            <a:avLst/>
          </a:prstGeom>
          <a:effectLst/>
        </p:spPr>
        <p:style>
          <a:lnRef idx="1">
            <a:schemeClr val="accent1"/>
          </a:lnRef>
          <a:fillRef idx="2">
            <a:schemeClr val="accent1"/>
          </a:fillRef>
          <a:effectRef idx="1">
            <a:schemeClr val="accent1"/>
          </a:effectRef>
          <a:fontRef idx="minor">
            <a:schemeClr val="dk1"/>
          </a:fontRef>
        </p:style>
        <p:txBody>
          <a:bodyPr lIns="0" rIns="0"/>
          <a:lstStyle/>
          <a:p>
            <a:pPr algn="ctr">
              <a:defRPr/>
            </a:pPr>
            <a:r>
              <a:rPr lang="en-US" dirty="0">
                <a:latin typeface="Helvetica"/>
                <a:cs typeface="Helvetica"/>
              </a:rPr>
              <a:t>MPI executor</a:t>
            </a:r>
          </a:p>
        </p:txBody>
      </p:sp>
      <p:sp>
        <p:nvSpPr>
          <p:cNvPr id="15" name="Rectangle 14">
            <a:extLst>
              <a:ext uri="{FF2B5EF4-FFF2-40B4-BE49-F238E27FC236}">
                <a16:creationId xmlns:a16="http://schemas.microsoft.com/office/drawing/2014/main" id="{555BBEAB-7ECA-40B4-922E-F3D78DD03CCA}"/>
              </a:ext>
            </a:extLst>
          </p:cNvPr>
          <p:cNvSpPr>
            <a:spLocks noChangeArrowheads="1"/>
          </p:cNvSpPr>
          <p:nvPr/>
        </p:nvSpPr>
        <p:spPr bwMode="auto">
          <a:xfrm>
            <a:off x="5805488" y="5037138"/>
            <a:ext cx="977900" cy="1143000"/>
          </a:xfrm>
          <a:prstGeom prst="rect">
            <a:avLst/>
          </a:prstGeom>
          <a:gradFill rotWithShape="1">
            <a:gsLst>
              <a:gs pos="0">
                <a:srgbClr val="DDE7FF"/>
              </a:gs>
              <a:gs pos="64999">
                <a:srgbClr val="AEC6FF"/>
              </a:gs>
              <a:gs pos="100000">
                <a:srgbClr val="8CB0FF"/>
              </a:gs>
            </a:gsLst>
            <a:lin ang="5400000" scaled="1"/>
          </a:gradFill>
          <a:ln w="9525">
            <a:solidFill>
              <a:srgbClr val="5B8AFB"/>
            </a:solidFill>
            <a:miter lim="800000"/>
            <a:headEnd/>
            <a:tailEnd/>
          </a:ln>
          <a:effectLst>
            <a:outerShdw blurRad="40000" dist="20000" dir="5400000" rotWithShape="0">
              <a:srgbClr val="808080">
                <a:alpha val="37999"/>
              </a:srgbClr>
            </a:outerShdw>
          </a:effectLst>
        </p:spPr>
        <p:txBody>
          <a:bodyPr lIns="0" rIns="0"/>
          <a:lstStyle/>
          <a:p>
            <a:pPr algn="ctr">
              <a:defRPr/>
            </a:pPr>
            <a:r>
              <a:rPr lang="en-US" dirty="0" err="1">
                <a:solidFill>
                  <a:schemeClr val="dk1"/>
                </a:solidFill>
                <a:latin typeface="Helvetica"/>
                <a:cs typeface="Helvetica"/>
              </a:rPr>
              <a:t>Hadoop</a:t>
            </a:r>
            <a:r>
              <a:rPr lang="en-US" dirty="0">
                <a:solidFill>
                  <a:schemeClr val="dk1"/>
                </a:solidFill>
                <a:latin typeface="Helvetica"/>
                <a:cs typeface="Helvetica"/>
              </a:rPr>
              <a:t> executor</a:t>
            </a:r>
          </a:p>
        </p:txBody>
      </p:sp>
      <p:sp>
        <p:nvSpPr>
          <p:cNvPr id="16" name="Rectangle 15">
            <a:extLst>
              <a:ext uri="{FF2B5EF4-FFF2-40B4-BE49-F238E27FC236}">
                <a16:creationId xmlns:a16="http://schemas.microsoft.com/office/drawing/2014/main" id="{B46EEA71-6174-4303-BE36-B257F1A2F03B}"/>
              </a:ext>
            </a:extLst>
          </p:cNvPr>
          <p:cNvSpPr>
            <a:spLocks noChangeArrowheads="1"/>
          </p:cNvSpPr>
          <p:nvPr/>
        </p:nvSpPr>
        <p:spPr bwMode="auto">
          <a:xfrm>
            <a:off x="2225676" y="4641851"/>
            <a:ext cx="2163763" cy="1641475"/>
          </a:xfrm>
          <a:prstGeom prst="rect">
            <a:avLst/>
          </a:prstGeom>
          <a:gradFill rotWithShape="1">
            <a:gsLst>
              <a:gs pos="0">
                <a:srgbClr val="7EA7FF"/>
              </a:gs>
              <a:gs pos="100000">
                <a:srgbClr val="4A85FF"/>
              </a:gs>
            </a:gsLst>
            <a:lin ang="5400000"/>
          </a:gradFill>
          <a:ln w="9525">
            <a:solidFill>
              <a:srgbClr val="5B8AFB"/>
            </a:solidFill>
            <a:miter lim="800000"/>
            <a:headEnd/>
            <a:tailEnd/>
          </a:ln>
          <a:effectLst>
            <a:outerShdw blurRad="40000" dist="23000" dir="5400000" rotWithShape="0">
              <a:srgbClr val="808080">
                <a:alpha val="34999"/>
              </a:srgbClr>
            </a:outerShdw>
          </a:effectLst>
        </p:spPr>
        <p:txBody>
          <a:bodyPr/>
          <a:lstStyle/>
          <a:p>
            <a:pPr algn="ctr">
              <a:defRPr/>
            </a:pPr>
            <a:r>
              <a:rPr lang="en-US" sz="2000" dirty="0" err="1">
                <a:solidFill>
                  <a:srgbClr val="000000"/>
                </a:solidFill>
                <a:latin typeface="Helvetica"/>
                <a:cs typeface="Helvetica"/>
              </a:rPr>
              <a:t>Mesos</a:t>
            </a:r>
            <a:r>
              <a:rPr lang="en-US" sz="2000" dirty="0">
                <a:solidFill>
                  <a:srgbClr val="000000"/>
                </a:solidFill>
                <a:latin typeface="Helvetica"/>
                <a:cs typeface="Helvetica"/>
              </a:rPr>
              <a:t> slave</a:t>
            </a:r>
          </a:p>
        </p:txBody>
      </p:sp>
      <p:sp>
        <p:nvSpPr>
          <p:cNvPr id="18" name="Rectangle 17">
            <a:extLst>
              <a:ext uri="{FF2B5EF4-FFF2-40B4-BE49-F238E27FC236}">
                <a16:creationId xmlns:a16="http://schemas.microsoft.com/office/drawing/2014/main" id="{47F46F5A-C7F9-48AF-BD4F-0B137265AB08}"/>
              </a:ext>
            </a:extLst>
          </p:cNvPr>
          <p:cNvSpPr/>
          <p:nvPr/>
        </p:nvSpPr>
        <p:spPr>
          <a:xfrm>
            <a:off x="3336925" y="5038725"/>
            <a:ext cx="977900" cy="1143000"/>
          </a:xfrm>
          <a:prstGeom prst="rect">
            <a:avLst/>
          </a:prstGeom>
          <a:effectLst/>
        </p:spPr>
        <p:style>
          <a:lnRef idx="1">
            <a:schemeClr val="accent1"/>
          </a:lnRef>
          <a:fillRef idx="2">
            <a:schemeClr val="accent1"/>
          </a:fillRef>
          <a:effectRef idx="1">
            <a:schemeClr val="accent1"/>
          </a:effectRef>
          <a:fontRef idx="minor">
            <a:schemeClr val="dk1"/>
          </a:fontRef>
        </p:style>
        <p:txBody>
          <a:bodyPr lIns="0" rIns="0"/>
          <a:lstStyle/>
          <a:p>
            <a:pPr algn="ctr">
              <a:defRPr/>
            </a:pPr>
            <a:r>
              <a:rPr lang="en-US" dirty="0">
                <a:latin typeface="Helvetica"/>
                <a:cs typeface="Helvetica"/>
              </a:rPr>
              <a:t>MPI executor</a:t>
            </a:r>
          </a:p>
        </p:txBody>
      </p:sp>
      <p:sp>
        <p:nvSpPr>
          <p:cNvPr id="20" name="Rectangle 19">
            <a:extLst>
              <a:ext uri="{FF2B5EF4-FFF2-40B4-BE49-F238E27FC236}">
                <a16:creationId xmlns:a16="http://schemas.microsoft.com/office/drawing/2014/main" id="{AA92B1BE-A796-4395-B260-78DE408CF606}"/>
              </a:ext>
            </a:extLst>
          </p:cNvPr>
          <p:cNvSpPr/>
          <p:nvPr/>
        </p:nvSpPr>
        <p:spPr>
          <a:xfrm>
            <a:off x="4837113" y="5722939"/>
            <a:ext cx="838200" cy="363537"/>
          </a:xfrm>
          <a:prstGeom prst="rect">
            <a:avLst/>
          </a:prstGeom>
          <a:effectLst/>
        </p:spPr>
        <p:style>
          <a:lnRef idx="1">
            <a:schemeClr val="accent1"/>
          </a:lnRef>
          <a:fillRef idx="2">
            <a:schemeClr val="accent1"/>
          </a:fillRef>
          <a:effectRef idx="1">
            <a:schemeClr val="accent1"/>
          </a:effectRef>
          <a:fontRef idx="minor">
            <a:schemeClr val="dk1"/>
          </a:fontRef>
        </p:style>
        <p:txBody>
          <a:bodyPr lIns="0" rIns="0" anchor="ctr"/>
          <a:lstStyle/>
          <a:p>
            <a:pPr algn="ctr">
              <a:defRPr/>
            </a:pPr>
            <a:r>
              <a:rPr lang="en-US" dirty="0">
                <a:latin typeface="Helvetica"/>
                <a:cs typeface="Helvetica"/>
              </a:rPr>
              <a:t>task</a:t>
            </a:r>
          </a:p>
        </p:txBody>
      </p:sp>
      <p:sp>
        <p:nvSpPr>
          <p:cNvPr id="25" name="Rectangle 24">
            <a:extLst>
              <a:ext uri="{FF2B5EF4-FFF2-40B4-BE49-F238E27FC236}">
                <a16:creationId xmlns:a16="http://schemas.microsoft.com/office/drawing/2014/main" id="{61B89598-A294-4708-ABA1-91047089659D}"/>
              </a:ext>
            </a:extLst>
          </p:cNvPr>
          <p:cNvSpPr/>
          <p:nvPr/>
        </p:nvSpPr>
        <p:spPr>
          <a:xfrm>
            <a:off x="3408363" y="5722939"/>
            <a:ext cx="838200" cy="363537"/>
          </a:xfrm>
          <a:prstGeom prst="rect">
            <a:avLst/>
          </a:prstGeom>
          <a:effectLst/>
        </p:spPr>
        <p:style>
          <a:lnRef idx="1">
            <a:schemeClr val="accent1"/>
          </a:lnRef>
          <a:fillRef idx="2">
            <a:schemeClr val="accent1"/>
          </a:fillRef>
          <a:effectRef idx="1">
            <a:schemeClr val="accent1"/>
          </a:effectRef>
          <a:fontRef idx="minor">
            <a:schemeClr val="dk1"/>
          </a:fontRef>
        </p:style>
        <p:txBody>
          <a:bodyPr lIns="0" rIns="0" anchor="ctr"/>
          <a:lstStyle/>
          <a:p>
            <a:pPr algn="ctr">
              <a:defRPr/>
            </a:pPr>
            <a:r>
              <a:rPr lang="en-US" dirty="0">
                <a:latin typeface="Helvetica"/>
                <a:cs typeface="Helvetica"/>
              </a:rPr>
              <a:t>task</a:t>
            </a:r>
          </a:p>
        </p:txBody>
      </p:sp>
      <p:cxnSp>
        <p:nvCxnSpPr>
          <p:cNvPr id="27" name="Straight Arrow Connector 26">
            <a:extLst>
              <a:ext uri="{FF2B5EF4-FFF2-40B4-BE49-F238E27FC236}">
                <a16:creationId xmlns:a16="http://schemas.microsoft.com/office/drawing/2014/main" id="{65D1A016-6195-480F-B55F-38E8F0011348}"/>
              </a:ext>
            </a:extLst>
          </p:cNvPr>
          <p:cNvCxnSpPr/>
          <p:nvPr/>
        </p:nvCxnSpPr>
        <p:spPr bwMode="auto">
          <a:xfrm>
            <a:off x="3322638" y="2660650"/>
            <a:ext cx="639762" cy="609600"/>
          </a:xfrm>
          <a:prstGeom prst="straightConnector1">
            <a:avLst/>
          </a:prstGeom>
          <a:ln w="19050" cap="flat" cmpd="sng" algn="ctr">
            <a:solidFill>
              <a:schemeClr val="tx1"/>
            </a:solidFill>
            <a:prstDash val="solid"/>
            <a:round/>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B61B438-4B59-423C-863C-C9B427EDFFD1}"/>
              </a:ext>
            </a:extLst>
          </p:cNvPr>
          <p:cNvCxnSpPr/>
          <p:nvPr/>
        </p:nvCxnSpPr>
        <p:spPr bwMode="auto">
          <a:xfrm flipH="1">
            <a:off x="5105400" y="2660650"/>
            <a:ext cx="655638" cy="609600"/>
          </a:xfrm>
          <a:prstGeom prst="straightConnector1">
            <a:avLst/>
          </a:prstGeom>
          <a:ln w="19050" cap="flat" cmpd="sng" algn="ctr">
            <a:solidFill>
              <a:schemeClr val="tx1"/>
            </a:solidFill>
            <a:prstDash val="solid"/>
            <a:round/>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D76783C5-0AA7-42FD-9945-0D53DD8B5ADE}"/>
              </a:ext>
            </a:extLst>
          </p:cNvPr>
          <p:cNvCxnSpPr/>
          <p:nvPr/>
        </p:nvCxnSpPr>
        <p:spPr bwMode="auto">
          <a:xfrm flipH="1">
            <a:off x="3308351" y="4032250"/>
            <a:ext cx="669925" cy="609600"/>
          </a:xfrm>
          <a:prstGeom prst="straightConnector1">
            <a:avLst/>
          </a:prstGeom>
          <a:ln w="19050" cap="flat" cmpd="sng" algn="ctr">
            <a:solidFill>
              <a:schemeClr val="tx1"/>
            </a:solidFill>
            <a:prstDash val="solid"/>
            <a:round/>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D9936CA-1465-4827-8E15-191285E0119B}"/>
              </a:ext>
            </a:extLst>
          </p:cNvPr>
          <p:cNvCxnSpPr/>
          <p:nvPr/>
        </p:nvCxnSpPr>
        <p:spPr bwMode="auto">
          <a:xfrm>
            <a:off x="5105401" y="4032251"/>
            <a:ext cx="671513" cy="608013"/>
          </a:xfrm>
          <a:prstGeom prst="straightConnector1">
            <a:avLst/>
          </a:prstGeom>
          <a:ln w="19050" cap="flat" cmpd="sng" algn="ctr">
            <a:solidFill>
              <a:schemeClr val="tx1"/>
            </a:solidFill>
            <a:prstDash val="solid"/>
            <a:round/>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1796F634-AA22-49F4-BDA4-D5F90B82C378}"/>
              </a:ext>
            </a:extLst>
          </p:cNvPr>
          <p:cNvCxnSpPr>
            <a:stCxn id="3" idx="2"/>
            <a:endCxn id="4" idx="0"/>
          </p:cNvCxnSpPr>
          <p:nvPr/>
        </p:nvCxnSpPr>
        <p:spPr bwMode="auto">
          <a:xfrm>
            <a:off x="3322638" y="1828801"/>
            <a:ext cx="0" cy="187325"/>
          </a:xfrm>
          <a:prstGeom prst="straightConnector1">
            <a:avLst/>
          </a:prstGeom>
          <a:ln w="19050" cap="flat" cmpd="sng" algn="ctr">
            <a:solidFill>
              <a:schemeClr val="tx1"/>
            </a:solidFill>
            <a:prstDash val="solid"/>
            <a:round/>
            <a:headEnd type="triangle" w="lg" len="sm"/>
            <a:tailEnd type="triangle" w="lg" len="sm"/>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769BA588-374B-46E7-B58F-01A978CFEF2E}"/>
              </a:ext>
            </a:extLst>
          </p:cNvPr>
          <p:cNvCxnSpPr>
            <a:stCxn id="5" idx="2"/>
            <a:endCxn id="6" idx="0"/>
          </p:cNvCxnSpPr>
          <p:nvPr/>
        </p:nvCxnSpPr>
        <p:spPr bwMode="auto">
          <a:xfrm>
            <a:off x="5761038" y="1828801"/>
            <a:ext cx="0" cy="187325"/>
          </a:xfrm>
          <a:prstGeom prst="straightConnector1">
            <a:avLst/>
          </a:prstGeom>
          <a:ln w="19050" cap="flat" cmpd="sng" algn="ctr">
            <a:solidFill>
              <a:schemeClr val="tx1"/>
            </a:solidFill>
            <a:prstDash val="solid"/>
            <a:round/>
            <a:headEnd type="triangle" w="lg" len="sm"/>
            <a:tailEnd type="triangle" w="lg" len="sm"/>
          </a:ln>
          <a:effectLst/>
        </p:spPr>
        <p:style>
          <a:lnRef idx="2">
            <a:schemeClr val="accent1"/>
          </a:lnRef>
          <a:fillRef idx="0">
            <a:schemeClr val="accent1"/>
          </a:fillRef>
          <a:effectRef idx="1">
            <a:schemeClr val="accent1"/>
          </a:effectRef>
          <a:fontRef idx="minor">
            <a:schemeClr val="tx1"/>
          </a:fontRef>
        </p:style>
      </p:cxnSp>
      <p:sp>
        <p:nvSpPr>
          <p:cNvPr id="29" name="Rounded Rectangular Callout 28">
            <a:extLst>
              <a:ext uri="{FF2B5EF4-FFF2-40B4-BE49-F238E27FC236}">
                <a16:creationId xmlns:a16="http://schemas.microsoft.com/office/drawing/2014/main" id="{4EA32058-A391-4EBC-9579-3BB0B07329C0}"/>
              </a:ext>
            </a:extLst>
          </p:cNvPr>
          <p:cNvSpPr>
            <a:spLocks noChangeArrowheads="1"/>
          </p:cNvSpPr>
          <p:nvPr/>
        </p:nvSpPr>
        <p:spPr bwMode="auto">
          <a:xfrm>
            <a:off x="6597650" y="3200401"/>
            <a:ext cx="2362200" cy="708025"/>
          </a:xfrm>
          <a:prstGeom prst="wedgeRoundRectCallout">
            <a:avLst>
              <a:gd name="adj1" fmla="val -91056"/>
              <a:gd name="adj2" fmla="val -22491"/>
              <a:gd name="adj3" fmla="val 16667"/>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defRPr/>
            </a:pPr>
            <a:r>
              <a:rPr lang="en-US" dirty="0">
                <a:solidFill>
                  <a:srgbClr val="000000"/>
                </a:solidFill>
                <a:latin typeface="Helvetica"/>
                <a:ea typeface="ＭＳ Ｐゴシック" charset="-128"/>
                <a:cs typeface="Helvetica"/>
              </a:rPr>
              <a:t>Pick framework to offer resources to</a:t>
            </a:r>
          </a:p>
        </p:txBody>
      </p:sp>
      <p:sp>
        <p:nvSpPr>
          <p:cNvPr id="30" name="Rectangle 29">
            <a:extLst>
              <a:ext uri="{FF2B5EF4-FFF2-40B4-BE49-F238E27FC236}">
                <a16:creationId xmlns:a16="http://schemas.microsoft.com/office/drawing/2014/main" id="{32A33C6B-3FD4-470B-9633-C5A132DD162F}"/>
              </a:ext>
            </a:extLst>
          </p:cNvPr>
          <p:cNvSpPr/>
          <p:nvPr/>
        </p:nvSpPr>
        <p:spPr>
          <a:xfrm>
            <a:off x="5589588" y="2255839"/>
            <a:ext cx="838200" cy="363537"/>
          </a:xfrm>
          <a:prstGeom prst="rect">
            <a:avLst/>
          </a:prstGeom>
          <a:effectLst/>
        </p:spPr>
        <p:style>
          <a:lnRef idx="1">
            <a:schemeClr val="accent1"/>
          </a:lnRef>
          <a:fillRef idx="2">
            <a:schemeClr val="accent1"/>
          </a:fillRef>
          <a:effectRef idx="1">
            <a:schemeClr val="accent1"/>
          </a:effectRef>
          <a:fontRef idx="minor">
            <a:schemeClr val="dk1"/>
          </a:fontRef>
        </p:style>
        <p:txBody>
          <a:bodyPr lIns="0" rIns="0" anchor="ctr"/>
          <a:lstStyle/>
          <a:p>
            <a:pPr algn="ctr">
              <a:defRPr/>
            </a:pPr>
            <a:r>
              <a:rPr lang="en-US" dirty="0">
                <a:latin typeface="Helvetica"/>
                <a:cs typeface="Helvetica"/>
              </a:rPr>
              <a:t>task</a:t>
            </a:r>
          </a:p>
        </p:txBody>
      </p:sp>
      <p:sp>
        <p:nvSpPr>
          <p:cNvPr id="31" name="Rounded Rectangular Callout 30">
            <a:extLst>
              <a:ext uri="{FF2B5EF4-FFF2-40B4-BE49-F238E27FC236}">
                <a16:creationId xmlns:a16="http://schemas.microsoft.com/office/drawing/2014/main" id="{FA771C1E-5A28-4980-B255-3153FA9737B1}"/>
              </a:ext>
            </a:extLst>
          </p:cNvPr>
          <p:cNvSpPr>
            <a:spLocks noChangeArrowheads="1"/>
          </p:cNvSpPr>
          <p:nvPr/>
        </p:nvSpPr>
        <p:spPr bwMode="auto">
          <a:xfrm>
            <a:off x="7518400" y="1981200"/>
            <a:ext cx="2362200" cy="838200"/>
          </a:xfrm>
          <a:prstGeom prst="wedgeRoundRectCallout">
            <a:avLst>
              <a:gd name="adj1" fmla="val -91056"/>
              <a:gd name="adj2" fmla="val -22491"/>
              <a:gd name="adj3" fmla="val 16667"/>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defRPr/>
            </a:pPr>
            <a:r>
              <a:rPr lang="en-US" dirty="0">
                <a:solidFill>
                  <a:srgbClr val="000000"/>
                </a:solidFill>
                <a:latin typeface="Helvetica"/>
                <a:ea typeface="ＭＳ Ｐゴシック" charset="-128"/>
                <a:cs typeface="Helvetica"/>
              </a:rPr>
              <a:t>Framework-specific scheduling</a:t>
            </a:r>
          </a:p>
        </p:txBody>
      </p:sp>
      <p:sp>
        <p:nvSpPr>
          <p:cNvPr id="28" name="Rectangle 27">
            <a:extLst>
              <a:ext uri="{FF2B5EF4-FFF2-40B4-BE49-F238E27FC236}">
                <a16:creationId xmlns:a16="http://schemas.microsoft.com/office/drawing/2014/main" id="{3C8C1874-E9D9-471C-A619-55A662841A40}"/>
              </a:ext>
            </a:extLst>
          </p:cNvPr>
          <p:cNvSpPr>
            <a:spLocks noChangeArrowheads="1"/>
          </p:cNvSpPr>
          <p:nvPr/>
        </p:nvSpPr>
        <p:spPr bwMode="auto">
          <a:xfrm>
            <a:off x="4876800" y="3505200"/>
            <a:ext cx="1016000" cy="615950"/>
          </a:xfrm>
          <a:prstGeom prst="rect">
            <a:avLst/>
          </a:prstGeom>
          <a:gradFill rotWithShape="1">
            <a:gsLst>
              <a:gs pos="0">
                <a:srgbClr val="E4FFE4"/>
              </a:gs>
              <a:gs pos="64999">
                <a:srgbClr val="BAFBBA"/>
              </a:gs>
              <a:gs pos="100000">
                <a:srgbClr val="9CFB9C"/>
              </a:gs>
            </a:gsLst>
            <a:lin ang="5400000" scaled="1"/>
          </a:gradFill>
          <a:ln w="9525">
            <a:solidFill>
              <a:srgbClr val="00AE00"/>
            </a:solidFill>
            <a:miter lim="800000"/>
            <a:headEnd/>
            <a:tailEnd/>
          </a:ln>
          <a:effectLst>
            <a:outerShdw blurRad="40000" dist="20000" dir="5400000" rotWithShape="0">
              <a:srgbClr val="808080">
                <a:alpha val="37999"/>
              </a:srgbClr>
            </a:outerShdw>
          </a:effectLst>
        </p:spPr>
        <p:txBody>
          <a:bodyPr lIns="0" rIns="0" anchor="ctr"/>
          <a:lstStyle/>
          <a:p>
            <a:pPr algn="ctr">
              <a:defRPr/>
            </a:pPr>
            <a:r>
              <a:rPr lang="en-US" sz="1600" dirty="0">
                <a:solidFill>
                  <a:schemeClr val="dk1"/>
                </a:solidFill>
                <a:latin typeface="Helvetica"/>
                <a:cs typeface="Helvetica"/>
              </a:rPr>
              <a:t>Resource offer</a:t>
            </a:r>
          </a:p>
        </p:txBody>
      </p:sp>
      <p:sp>
        <p:nvSpPr>
          <p:cNvPr id="32" name="Rounded Rectangular Callout 31">
            <a:extLst>
              <a:ext uri="{FF2B5EF4-FFF2-40B4-BE49-F238E27FC236}">
                <a16:creationId xmlns:a16="http://schemas.microsoft.com/office/drawing/2014/main" id="{2D2083C1-DB21-40ED-8180-C8B9A232714A}"/>
              </a:ext>
            </a:extLst>
          </p:cNvPr>
          <p:cNvSpPr>
            <a:spLocks noChangeArrowheads="1"/>
          </p:cNvSpPr>
          <p:nvPr/>
        </p:nvSpPr>
        <p:spPr bwMode="auto">
          <a:xfrm>
            <a:off x="7823200" y="4602164"/>
            <a:ext cx="2362200" cy="708025"/>
          </a:xfrm>
          <a:prstGeom prst="wedgeRoundRectCallout">
            <a:avLst>
              <a:gd name="adj1" fmla="val -91056"/>
              <a:gd name="adj2" fmla="val -22491"/>
              <a:gd name="adj3" fmla="val 16667"/>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defRPr/>
            </a:pPr>
            <a:r>
              <a:rPr lang="en-US" dirty="0">
                <a:solidFill>
                  <a:srgbClr val="000000"/>
                </a:solidFill>
                <a:latin typeface="Helvetica"/>
                <a:ea typeface="ＭＳ Ｐゴシック" charset="-128"/>
                <a:cs typeface="Helvetica"/>
              </a:rPr>
              <a:t>Launches and isolates executors</a:t>
            </a:r>
          </a:p>
        </p:txBody>
      </p:sp>
      <p:sp>
        <p:nvSpPr>
          <p:cNvPr id="33" name="Rectangle 32">
            <a:extLst>
              <a:ext uri="{FF2B5EF4-FFF2-40B4-BE49-F238E27FC236}">
                <a16:creationId xmlns:a16="http://schemas.microsoft.com/office/drawing/2014/main" id="{8547C9A6-8420-4021-99BF-A185D965B817}"/>
              </a:ext>
            </a:extLst>
          </p:cNvPr>
          <p:cNvSpPr/>
          <p:nvPr/>
        </p:nvSpPr>
        <p:spPr>
          <a:xfrm>
            <a:off x="2297113" y="5038725"/>
            <a:ext cx="977900" cy="1143000"/>
          </a:xfrm>
          <a:prstGeom prst="rect">
            <a:avLst/>
          </a:prstGeom>
          <a:noFill/>
          <a:ln w="38100" cmpd="sng">
            <a:solidFill>
              <a:srgbClr val="FF0000"/>
            </a:solidFill>
            <a:prstDash val="dash"/>
          </a:ln>
        </p:spPr>
        <p:style>
          <a:lnRef idx="2">
            <a:schemeClr val="accent2"/>
          </a:lnRef>
          <a:fillRef idx="1">
            <a:schemeClr val="lt1"/>
          </a:fillRef>
          <a:effectRef idx="0">
            <a:schemeClr val="accent2"/>
          </a:effectRef>
          <a:fontRef idx="minor">
            <a:schemeClr val="dk1"/>
          </a:fontRef>
        </p:style>
        <p:txBody>
          <a:bodyPr lIns="0" rIns="0"/>
          <a:lstStyle/>
          <a:p>
            <a:pPr algn="ctr">
              <a:defRPr/>
            </a:pPr>
            <a:endParaRPr lang="en-US" dirty="0">
              <a:latin typeface="Helvetica"/>
              <a:cs typeface="Helvetic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2.22222E-6 1.48148E-6 L 0.07778 -0.20046 " pathEditMode="relative" rAng="0" ptsTypes="AA">
                                      <p:cBhvr>
                                        <p:cTn id="6" dur="1000" fill="hold"/>
                                        <p:tgtEl>
                                          <p:spTgt spid="28"/>
                                        </p:tgtEl>
                                        <p:attrNameLst>
                                          <p:attrName>ppt_x</p:attrName>
                                          <p:attrName>ppt_y</p:attrName>
                                        </p:attrNameLst>
                                      </p:cBhvr>
                                      <p:rCtr x="3889" y="-10023"/>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grpId="1" nodeType="clickEffect">
                                  <p:stCondLst>
                                    <p:cond delay="0"/>
                                  </p:stCondLst>
                                  <p:childTnLst>
                                    <p:animMotion origin="layout" path="M 0 0 C -0.06111 0.05139 -0.12205 0.10278 -0.11667 0.18704 C -0.11129 0.2713 -0.03976 0.38843 0.03194 0.50556 " pathEditMode="relative" ptsTypes="aaA">
                                      <p:cBhvr>
                                        <p:cTn id="20" dur="2000" fill="hold"/>
                                        <p:tgtEl>
                                          <p:spTgt spid="30"/>
                                        </p:tgtEl>
                                        <p:attrNameLst>
                                          <p:attrName>ppt_x</p:attrName>
                                          <p:attrName>ppt_y</p:attrName>
                                        </p:attrNameLst>
                                      </p:cBhvr>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0" grpId="0" animBg="1"/>
      <p:bldP spid="30" grpId="1" animBg="1"/>
      <p:bldP spid="31" grpId="0" animBg="1"/>
      <p:bldP spid="28" grpId="0" animBg="1"/>
      <p:bldP spid="28" grpId="1" animBg="1"/>
      <p:bldP spid="32" grpId="0" animBg="1"/>
      <p:bldP spid="3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7" name="Picture 8">
            <a:extLst>
              <a:ext uri="{FF2B5EF4-FFF2-40B4-BE49-F238E27FC236}">
                <a16:creationId xmlns:a16="http://schemas.microsoft.com/office/drawing/2014/main" id="{39D119E3-2964-4CBC-9714-D53DBEDB6F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124201"/>
            <a:ext cx="231140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8" name="Title 1">
            <a:extLst>
              <a:ext uri="{FF2B5EF4-FFF2-40B4-BE49-F238E27FC236}">
                <a16:creationId xmlns:a16="http://schemas.microsoft.com/office/drawing/2014/main" id="{1156C1A5-AE00-4CF6-BBE4-C8421E268C14}"/>
              </a:ext>
            </a:extLst>
          </p:cNvPr>
          <p:cNvSpPr>
            <a:spLocks noGrp="1"/>
          </p:cNvSpPr>
          <p:nvPr>
            <p:ph type="title"/>
          </p:nvPr>
        </p:nvSpPr>
        <p:spPr>
          <a:xfrm>
            <a:off x="814754" y="306510"/>
            <a:ext cx="10515600" cy="689952"/>
          </a:xfrm>
        </p:spPr>
        <p:txBody>
          <a:bodyPr>
            <a:normAutofit fontScale="90000"/>
          </a:bodyPr>
          <a:lstStyle/>
          <a:p>
            <a:r>
              <a:rPr lang="en-US" altLang="en-US" dirty="0">
                <a:latin typeface="Helvetica" panose="020B0604020202020204" pitchFamily="34" charset="0"/>
              </a:rPr>
              <a:t>Deployments</a:t>
            </a:r>
          </a:p>
        </p:txBody>
      </p:sp>
      <p:sp>
        <p:nvSpPr>
          <p:cNvPr id="75779" name="Content Placeholder 2">
            <a:extLst>
              <a:ext uri="{FF2B5EF4-FFF2-40B4-BE49-F238E27FC236}">
                <a16:creationId xmlns:a16="http://schemas.microsoft.com/office/drawing/2014/main" id="{C8892F65-0D48-4D5F-B6F2-0E03438D8EE4}"/>
              </a:ext>
            </a:extLst>
          </p:cNvPr>
          <p:cNvSpPr>
            <a:spLocks noGrp="1"/>
          </p:cNvSpPr>
          <p:nvPr>
            <p:ph idx="1"/>
          </p:nvPr>
        </p:nvSpPr>
        <p:spPr>
          <a:xfrm>
            <a:off x="3886200" y="914400"/>
            <a:ext cx="6781800" cy="5943600"/>
          </a:xfrm>
        </p:spPr>
        <p:txBody>
          <a:bodyPr/>
          <a:lstStyle/>
          <a:p>
            <a:pPr marL="0" indent="0">
              <a:spcAft>
                <a:spcPts val="800"/>
              </a:spcAft>
              <a:buNone/>
            </a:pPr>
            <a:r>
              <a:rPr lang="en-US" altLang="en-US">
                <a:latin typeface="Helvetica" panose="020B0604020202020204" pitchFamily="34" charset="0"/>
              </a:rPr>
              <a:t>1,000’s of nodes running over a dozen production services </a:t>
            </a:r>
          </a:p>
          <a:p>
            <a:pPr marL="0" indent="0">
              <a:spcAft>
                <a:spcPts val="800"/>
              </a:spcAft>
              <a:buNone/>
            </a:pPr>
            <a:endParaRPr lang="en-US" altLang="en-US" sz="1200">
              <a:latin typeface="Helvetica" panose="020B0604020202020204" pitchFamily="34" charset="0"/>
            </a:endParaRPr>
          </a:p>
          <a:p>
            <a:pPr marL="0" indent="0">
              <a:spcAft>
                <a:spcPts val="800"/>
              </a:spcAft>
              <a:buNone/>
            </a:pPr>
            <a:r>
              <a:rPr lang="en-US" altLang="en-US">
                <a:latin typeface="Helvetica" panose="020B0604020202020204" pitchFamily="34" charset="0"/>
              </a:rPr>
              <a:t>Genomics researchers using Hadoop and Spark on Mesos</a:t>
            </a:r>
          </a:p>
          <a:p>
            <a:pPr marL="0" indent="0">
              <a:spcAft>
                <a:spcPts val="800"/>
              </a:spcAft>
              <a:buNone/>
            </a:pPr>
            <a:endParaRPr lang="en-US" altLang="en-US" sz="1200">
              <a:latin typeface="Helvetica" panose="020B0604020202020204" pitchFamily="34" charset="0"/>
            </a:endParaRPr>
          </a:p>
          <a:p>
            <a:pPr marL="0" indent="0">
              <a:spcAft>
                <a:spcPts val="800"/>
              </a:spcAft>
              <a:buNone/>
            </a:pPr>
            <a:r>
              <a:rPr lang="en-US" altLang="en-US">
                <a:latin typeface="Helvetica" panose="020B0604020202020204" pitchFamily="34" charset="0"/>
              </a:rPr>
              <a:t>Spark in use by Yahoo! Research</a:t>
            </a:r>
          </a:p>
          <a:p>
            <a:pPr marL="0" indent="0">
              <a:spcAft>
                <a:spcPts val="800"/>
              </a:spcAft>
              <a:buNone/>
            </a:pPr>
            <a:endParaRPr lang="en-US" altLang="en-US" sz="1200">
              <a:latin typeface="Helvetica" panose="020B0604020202020204" pitchFamily="34" charset="0"/>
            </a:endParaRPr>
          </a:p>
          <a:p>
            <a:pPr marL="0" indent="0">
              <a:spcAft>
                <a:spcPts val="800"/>
              </a:spcAft>
              <a:buNone/>
            </a:pPr>
            <a:r>
              <a:rPr lang="en-US" altLang="en-US">
                <a:latin typeface="Helvetica" panose="020B0604020202020204" pitchFamily="34" charset="0"/>
              </a:rPr>
              <a:t>Spark for analytics</a:t>
            </a:r>
          </a:p>
          <a:p>
            <a:pPr marL="0" indent="0">
              <a:spcAft>
                <a:spcPts val="800"/>
              </a:spcAft>
              <a:buNone/>
            </a:pPr>
            <a:endParaRPr lang="en-US" altLang="en-US" sz="1100" b="1">
              <a:latin typeface="Helvetica" panose="020B0604020202020204" pitchFamily="34" charset="0"/>
            </a:endParaRPr>
          </a:p>
          <a:p>
            <a:pPr marL="0" indent="0">
              <a:spcAft>
                <a:spcPts val="800"/>
              </a:spcAft>
              <a:buNone/>
            </a:pPr>
            <a:r>
              <a:rPr lang="en-US" altLang="en-US">
                <a:latin typeface="Helvetica" panose="020B0604020202020204" pitchFamily="34" charset="0"/>
              </a:rPr>
              <a:t>Hadoop and Spark used by machine learning researchers</a:t>
            </a:r>
          </a:p>
        </p:txBody>
      </p:sp>
      <p:pic>
        <p:nvPicPr>
          <p:cNvPr id="75780" name="Picture 3">
            <a:extLst>
              <a:ext uri="{FF2B5EF4-FFF2-40B4-BE49-F238E27FC236}">
                <a16:creationId xmlns:a16="http://schemas.microsoft.com/office/drawing/2014/main" id="{8ADB9E7B-5822-41BC-97E5-FF45310DCC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839" y="4572000"/>
            <a:ext cx="1914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4">
            <a:extLst>
              <a:ext uri="{FF2B5EF4-FFF2-40B4-BE49-F238E27FC236}">
                <a16:creationId xmlns:a16="http://schemas.microsoft.com/office/drawing/2014/main" id="{415795BB-D8F8-4C55-9394-C0FA233F7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25" y="5534026"/>
            <a:ext cx="18859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5">
            <a:extLst>
              <a:ext uri="{FF2B5EF4-FFF2-40B4-BE49-F238E27FC236}">
                <a16:creationId xmlns:a16="http://schemas.microsoft.com/office/drawing/2014/main" id="{2D031CBA-DFA4-4711-8B76-A263EA6FDE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314" y="2286001"/>
            <a:ext cx="14255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2">
            <a:extLst>
              <a:ext uri="{FF2B5EF4-FFF2-40B4-BE49-F238E27FC236}">
                <a16:creationId xmlns:a16="http://schemas.microsoft.com/office/drawing/2014/main" id="{2AC1768D-2268-4016-9926-D441179B71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1" y="1143001"/>
            <a:ext cx="21129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A4B8068E-11EA-4410-9539-80F560417894}"/>
              </a:ext>
            </a:extLst>
          </p:cNvPr>
          <p:cNvSpPr>
            <a:spLocks noGrp="1"/>
          </p:cNvSpPr>
          <p:nvPr>
            <p:ph type="title"/>
          </p:nvPr>
        </p:nvSpPr>
        <p:spPr>
          <a:xfrm>
            <a:off x="838200" y="365126"/>
            <a:ext cx="10515600" cy="560998"/>
          </a:xfrm>
        </p:spPr>
        <p:txBody>
          <a:bodyPr>
            <a:normAutofit fontScale="90000"/>
          </a:bodyPr>
          <a:lstStyle/>
          <a:p>
            <a:r>
              <a:rPr lang="en-US" altLang="en-US" dirty="0">
                <a:latin typeface="Helvetica" panose="020B0604020202020204" pitchFamily="34" charset="0"/>
              </a:rPr>
              <a:t>Summary</a:t>
            </a:r>
          </a:p>
        </p:txBody>
      </p:sp>
      <p:sp>
        <p:nvSpPr>
          <p:cNvPr id="76802" name="Content Placeholder 2">
            <a:extLst>
              <a:ext uri="{FF2B5EF4-FFF2-40B4-BE49-F238E27FC236}">
                <a16:creationId xmlns:a16="http://schemas.microsoft.com/office/drawing/2014/main" id="{A676C377-ECCC-41AB-B204-930984914C97}"/>
              </a:ext>
            </a:extLst>
          </p:cNvPr>
          <p:cNvSpPr>
            <a:spLocks noGrp="1"/>
          </p:cNvSpPr>
          <p:nvPr>
            <p:ph idx="1"/>
          </p:nvPr>
        </p:nvSpPr>
        <p:spPr>
          <a:xfrm>
            <a:off x="2133600" y="914400"/>
            <a:ext cx="8229600" cy="5105400"/>
          </a:xfrm>
        </p:spPr>
        <p:txBody>
          <a:bodyPr/>
          <a:lstStyle/>
          <a:p>
            <a:r>
              <a:rPr lang="en-US" altLang="en-US" dirty="0">
                <a:latin typeface="Helvetica" panose="020B0604020202020204" pitchFamily="34" charset="0"/>
              </a:rPr>
              <a:t>Cloud computing/datacenters are the new computer</a:t>
            </a:r>
          </a:p>
          <a:p>
            <a:pPr lvl="1"/>
            <a:r>
              <a:rPr lang="en-US" altLang="en-US" dirty="0">
                <a:latin typeface="Helvetica" panose="020B0604020202020204" pitchFamily="34" charset="0"/>
              </a:rPr>
              <a:t>Emerging “Datacenter/Cloud Operating System” appearing</a:t>
            </a:r>
          </a:p>
          <a:p>
            <a:pPr lvl="1"/>
            <a:endParaRPr lang="en-US" altLang="en-US" dirty="0">
              <a:latin typeface="Helvetica" panose="020B0604020202020204" pitchFamily="34" charset="0"/>
            </a:endParaRPr>
          </a:p>
          <a:p>
            <a:r>
              <a:rPr lang="en-US" altLang="en-US" dirty="0">
                <a:latin typeface="Helvetica" panose="020B0604020202020204" pitchFamily="34" charset="0"/>
              </a:rPr>
              <a:t>Pieces of the DC/Cloud OS</a:t>
            </a:r>
          </a:p>
          <a:p>
            <a:pPr lvl="1"/>
            <a:r>
              <a:rPr lang="en-US" altLang="en-US" dirty="0">
                <a:latin typeface="Helvetica" panose="020B0604020202020204" pitchFamily="34" charset="0"/>
              </a:rPr>
              <a:t>High-throughput </a:t>
            </a:r>
            <a:r>
              <a:rPr lang="en-US" altLang="en-US" dirty="0" err="1">
                <a:latin typeface="Helvetica" panose="020B0604020202020204" pitchFamily="34" charset="0"/>
              </a:rPr>
              <a:t>filesystems</a:t>
            </a:r>
            <a:r>
              <a:rPr lang="en-US" altLang="en-US" dirty="0">
                <a:latin typeface="Helvetica" panose="020B0604020202020204" pitchFamily="34" charset="0"/>
              </a:rPr>
              <a:t> (GFS/HDFS)</a:t>
            </a:r>
          </a:p>
          <a:p>
            <a:pPr lvl="1"/>
            <a:r>
              <a:rPr lang="en-US" altLang="en-US" dirty="0">
                <a:latin typeface="Helvetica" panose="020B0604020202020204" pitchFamily="34" charset="0"/>
              </a:rPr>
              <a:t>Job frameworks (</a:t>
            </a:r>
            <a:r>
              <a:rPr lang="en-US" altLang="en-US" dirty="0" err="1">
                <a:latin typeface="Helvetica" panose="020B0604020202020204" pitchFamily="34" charset="0"/>
              </a:rPr>
              <a:t>MapReduce</a:t>
            </a:r>
            <a:r>
              <a:rPr lang="en-US" altLang="en-US" dirty="0">
                <a:latin typeface="Helvetica" panose="020B0604020202020204" pitchFamily="34" charset="0"/>
              </a:rPr>
              <a:t>, Apache </a:t>
            </a:r>
            <a:r>
              <a:rPr lang="en-US" altLang="en-US" dirty="0" err="1">
                <a:latin typeface="Helvetica" panose="020B0604020202020204" pitchFamily="34" charset="0"/>
              </a:rPr>
              <a:t>Hadoop</a:t>
            </a:r>
            <a:r>
              <a:rPr lang="en-US" altLang="en-US" dirty="0">
                <a:latin typeface="Helvetica" panose="020B0604020202020204" pitchFamily="34" charset="0"/>
              </a:rPr>
              <a:t>, </a:t>
            </a:r>
            <a:br>
              <a:rPr lang="en-US" altLang="en-US" dirty="0">
                <a:latin typeface="Helvetica" panose="020B0604020202020204" pitchFamily="34" charset="0"/>
              </a:rPr>
            </a:br>
            <a:r>
              <a:rPr lang="en-US" altLang="en-US" dirty="0">
                <a:latin typeface="Helvetica" panose="020B0604020202020204" pitchFamily="34" charset="0"/>
              </a:rPr>
              <a:t>Apache Spark, </a:t>
            </a:r>
            <a:r>
              <a:rPr lang="en-US" altLang="en-US" dirty="0" err="1">
                <a:latin typeface="Helvetica" panose="020B0604020202020204" pitchFamily="34" charset="0"/>
              </a:rPr>
              <a:t>Pregel</a:t>
            </a:r>
            <a:r>
              <a:rPr lang="en-US" altLang="en-US" dirty="0">
                <a:latin typeface="Helvetica" panose="020B0604020202020204" pitchFamily="34" charset="0"/>
              </a:rPr>
              <a:t>)</a:t>
            </a:r>
          </a:p>
          <a:p>
            <a:pPr lvl="1"/>
            <a:r>
              <a:rPr lang="en-US" altLang="en-US" dirty="0">
                <a:latin typeface="Helvetica" panose="020B0604020202020204" pitchFamily="34" charset="0"/>
              </a:rPr>
              <a:t>High-level query languages (Apache Pig, Apache Hive)</a:t>
            </a:r>
          </a:p>
          <a:p>
            <a:pPr lvl="1"/>
            <a:r>
              <a:rPr lang="en-US" altLang="en-US" dirty="0">
                <a:latin typeface="Helvetica" panose="020B0604020202020204" pitchFamily="34" charset="0"/>
              </a:rPr>
              <a:t>Cluster scheduling (Apache </a:t>
            </a:r>
            <a:r>
              <a:rPr lang="en-US" altLang="en-US" dirty="0" err="1">
                <a:latin typeface="Helvetica" panose="020B0604020202020204" pitchFamily="34" charset="0"/>
              </a:rPr>
              <a:t>Mesos</a:t>
            </a:r>
            <a:r>
              <a:rPr lang="en-US" altLang="en-US" dirty="0">
                <a:latin typeface="Helvetica" panose="020B0604020202020204" pitchFamily="34" charset="0"/>
              </a:rPr>
              <a:t>)</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034EFA53-E7B8-47FD-901A-1707B4172446}"/>
              </a:ext>
            </a:extLst>
          </p:cNvPr>
          <p:cNvSpPr>
            <a:spLocks noGrp="1"/>
          </p:cNvSpPr>
          <p:nvPr>
            <p:ph type="title"/>
          </p:nvPr>
        </p:nvSpPr>
        <p:spPr>
          <a:xfrm>
            <a:off x="838200" y="365126"/>
            <a:ext cx="10515600" cy="490660"/>
          </a:xfrm>
        </p:spPr>
        <p:txBody>
          <a:bodyPr>
            <a:normAutofit fontScale="90000"/>
          </a:bodyPr>
          <a:lstStyle/>
          <a:p>
            <a:r>
              <a:rPr lang="en-US" altLang="en-US" dirty="0">
                <a:latin typeface="Helvetica" panose="020B0604020202020204" pitchFamily="34" charset="0"/>
              </a:rPr>
              <a:t>Background of Cloud Computing</a:t>
            </a:r>
          </a:p>
        </p:txBody>
      </p:sp>
      <p:sp>
        <p:nvSpPr>
          <p:cNvPr id="3" name="Content Placeholder 2">
            <a:extLst>
              <a:ext uri="{FF2B5EF4-FFF2-40B4-BE49-F238E27FC236}">
                <a16:creationId xmlns:a16="http://schemas.microsoft.com/office/drawing/2014/main" id="{D27DC279-2711-42E0-A2D6-09A105480523}"/>
              </a:ext>
            </a:extLst>
          </p:cNvPr>
          <p:cNvSpPr>
            <a:spLocks noGrp="1"/>
          </p:cNvSpPr>
          <p:nvPr>
            <p:ph idx="1"/>
          </p:nvPr>
        </p:nvSpPr>
        <p:spPr>
          <a:xfrm>
            <a:off x="1828800" y="1060937"/>
            <a:ext cx="7924800" cy="5105400"/>
          </a:xfrm>
        </p:spPr>
        <p:txBody>
          <a:bodyPr>
            <a:normAutofit lnSpcReduction="10000"/>
          </a:bodyPr>
          <a:lstStyle/>
          <a:p>
            <a:r>
              <a:rPr lang="en-US" altLang="en-US" dirty="0">
                <a:latin typeface="Helvetica" panose="020B0604020202020204" pitchFamily="34" charset="0"/>
              </a:rPr>
              <a:t>1990: Heyday of parallel computing, multi-processors</a:t>
            </a:r>
          </a:p>
          <a:p>
            <a:pPr lvl="1"/>
            <a:r>
              <a:rPr lang="en-US" altLang="en-US" dirty="0">
                <a:latin typeface="Helvetica" panose="020B0604020202020204" pitchFamily="34" charset="0"/>
              </a:rPr>
              <a:t>52% growth in performance per year!</a:t>
            </a:r>
          </a:p>
          <a:p>
            <a:pPr lvl="1"/>
            <a:endParaRPr lang="en-US" altLang="en-US" dirty="0">
              <a:latin typeface="Helvetica" panose="020B0604020202020204" pitchFamily="34" charset="0"/>
            </a:endParaRPr>
          </a:p>
          <a:p>
            <a:r>
              <a:rPr lang="en-US" altLang="en-US" dirty="0">
                <a:latin typeface="Helvetica" panose="020B0604020202020204" pitchFamily="34" charset="0"/>
              </a:rPr>
              <a:t>2002: The thermal wall</a:t>
            </a:r>
          </a:p>
          <a:p>
            <a:pPr lvl="1"/>
            <a:r>
              <a:rPr lang="en-US" altLang="en-US" dirty="0">
                <a:latin typeface="Helvetica" panose="020B0604020202020204" pitchFamily="34" charset="0"/>
              </a:rPr>
              <a:t>Speed (frequency) peaks,</a:t>
            </a:r>
            <a:br>
              <a:rPr lang="en-US" altLang="en-US" dirty="0">
                <a:latin typeface="Helvetica" panose="020B0604020202020204" pitchFamily="34" charset="0"/>
              </a:rPr>
            </a:br>
            <a:r>
              <a:rPr lang="en-US" altLang="en-US" dirty="0">
                <a:latin typeface="Helvetica" panose="020B0604020202020204" pitchFamily="34" charset="0"/>
              </a:rPr>
              <a:t>but transistors keep</a:t>
            </a:r>
            <a:br>
              <a:rPr lang="en-US" altLang="en-US" dirty="0">
                <a:latin typeface="Helvetica" panose="020B0604020202020204" pitchFamily="34" charset="0"/>
              </a:rPr>
            </a:br>
            <a:r>
              <a:rPr lang="en-US" altLang="en-US" dirty="0">
                <a:latin typeface="Helvetica" panose="020B0604020202020204" pitchFamily="34" charset="0"/>
              </a:rPr>
              <a:t>shrinking</a:t>
            </a:r>
          </a:p>
          <a:p>
            <a:pPr lvl="1"/>
            <a:endParaRPr lang="en-US" altLang="en-US" dirty="0">
              <a:latin typeface="Helvetica" panose="020B0604020202020204" pitchFamily="34" charset="0"/>
            </a:endParaRPr>
          </a:p>
          <a:p>
            <a:r>
              <a:rPr lang="en-US" altLang="en-US" dirty="0">
                <a:latin typeface="Helvetica" panose="020B0604020202020204" pitchFamily="34" charset="0"/>
              </a:rPr>
              <a:t>The </a:t>
            </a:r>
            <a:r>
              <a:rPr lang="en-US" altLang="en-US" dirty="0" err="1">
                <a:latin typeface="Helvetica" panose="020B0604020202020204" pitchFamily="34" charset="0"/>
              </a:rPr>
              <a:t>Multicore</a:t>
            </a:r>
            <a:r>
              <a:rPr lang="en-US" altLang="en-US" dirty="0">
                <a:latin typeface="Helvetica" panose="020B0604020202020204" pitchFamily="34" charset="0"/>
              </a:rPr>
              <a:t> revolution</a:t>
            </a:r>
          </a:p>
          <a:p>
            <a:pPr lvl="1"/>
            <a:r>
              <a:rPr lang="en-US" altLang="en-US" dirty="0">
                <a:latin typeface="Helvetica" panose="020B0604020202020204" pitchFamily="34" charset="0"/>
              </a:rPr>
              <a:t>15-20 years later than </a:t>
            </a:r>
            <a:br>
              <a:rPr lang="en-US" altLang="en-US" dirty="0">
                <a:latin typeface="Helvetica" panose="020B0604020202020204" pitchFamily="34" charset="0"/>
              </a:rPr>
            </a:br>
            <a:r>
              <a:rPr lang="en-US" altLang="en-US" dirty="0">
                <a:latin typeface="Helvetica" panose="020B0604020202020204" pitchFamily="34" charset="0"/>
              </a:rPr>
              <a:t>predicted, we have hit </a:t>
            </a:r>
            <a:br>
              <a:rPr lang="en-US" altLang="en-US" dirty="0">
                <a:latin typeface="Helvetica" panose="020B0604020202020204" pitchFamily="34" charset="0"/>
              </a:rPr>
            </a:br>
            <a:r>
              <a:rPr lang="en-US" altLang="en-US" dirty="0">
                <a:latin typeface="Helvetica" panose="020B0604020202020204" pitchFamily="34" charset="0"/>
              </a:rPr>
              <a:t>the performance wall</a:t>
            </a:r>
          </a:p>
          <a:p>
            <a:pPr lvl="1"/>
            <a:endParaRPr lang="en-US" altLang="en-US" dirty="0">
              <a:latin typeface="Helvetica" panose="020B0604020202020204" pitchFamily="34" charset="0"/>
            </a:endParaRPr>
          </a:p>
          <a:p>
            <a:endParaRPr lang="en-US" altLang="en-US" dirty="0">
              <a:latin typeface="Helvetica" panose="020B0604020202020204" pitchFamily="34" charset="0"/>
            </a:endParaRPr>
          </a:p>
          <a:p>
            <a:endParaRPr lang="en-US" altLang="en-US" dirty="0">
              <a:latin typeface="Helvetica" panose="020B0604020202020204" pitchFamily="34" charset="0"/>
            </a:endParaRPr>
          </a:p>
        </p:txBody>
      </p:sp>
      <p:pic>
        <p:nvPicPr>
          <p:cNvPr id="4" name="Picture 3">
            <a:extLst>
              <a:ext uri="{FF2B5EF4-FFF2-40B4-BE49-F238E27FC236}">
                <a16:creationId xmlns:a16="http://schemas.microsoft.com/office/drawing/2014/main" id="{8720E89C-8C92-481A-A5A9-EA61B9561E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15014" y="1822937"/>
            <a:ext cx="4852987"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CDB34BCA-771C-4C62-8986-3B23CFA3C631}"/>
              </a:ext>
            </a:extLst>
          </p:cNvPr>
          <p:cNvSpPr>
            <a:spLocks noGrp="1"/>
          </p:cNvSpPr>
          <p:nvPr>
            <p:ph type="title"/>
          </p:nvPr>
        </p:nvSpPr>
        <p:spPr>
          <a:xfrm>
            <a:off x="2057400" y="0"/>
            <a:ext cx="8229600" cy="838200"/>
          </a:xfrm>
        </p:spPr>
        <p:txBody>
          <a:bodyPr/>
          <a:lstStyle/>
          <a:p>
            <a:r>
              <a:rPr lang="en-US" altLang="en-US">
                <a:latin typeface="Helvetica" panose="020B0604020202020204" pitchFamily="34" charset="0"/>
              </a:rPr>
              <a:t>Sources Driving Big Data</a:t>
            </a:r>
          </a:p>
        </p:txBody>
      </p:sp>
      <p:sp>
        <p:nvSpPr>
          <p:cNvPr id="3" name="Rectangle 2">
            <a:extLst>
              <a:ext uri="{FF2B5EF4-FFF2-40B4-BE49-F238E27FC236}">
                <a16:creationId xmlns:a16="http://schemas.microsoft.com/office/drawing/2014/main" id="{262DFF2A-DFE6-4A8F-A441-E1999AF2183B}"/>
              </a:ext>
            </a:extLst>
          </p:cNvPr>
          <p:cNvSpPr>
            <a:spLocks noChangeArrowheads="1"/>
          </p:cNvSpPr>
          <p:nvPr/>
        </p:nvSpPr>
        <p:spPr bwMode="auto">
          <a:xfrm>
            <a:off x="2398714" y="741364"/>
            <a:ext cx="3241675" cy="2695575"/>
          </a:xfrm>
          <a:prstGeom prst="rect">
            <a:avLst/>
          </a:prstGeom>
          <a:solidFill>
            <a:schemeClr val="accent1"/>
          </a:solidFill>
          <a:ln w="25400">
            <a:solidFill>
              <a:schemeClr val="accent1"/>
            </a:solidFill>
            <a:miter lim="800000"/>
            <a:headEnd/>
            <a:tailEnd/>
          </a:ln>
          <a:effectLst>
            <a:outerShdw blurRad="76200" dist="50800" dir="5400000" algn="ctr" rotWithShape="0">
              <a:srgbClr val="808080">
                <a:alpha val="26999"/>
              </a:srgbClr>
            </a:outerShdw>
          </a:effectLst>
        </p:spPr>
        <p:txBody>
          <a:bodyPr anchor="ctr"/>
          <a:lstStyle/>
          <a:p>
            <a:pPr algn="ctr">
              <a:defRPr/>
            </a:pPr>
            <a:endParaRPr lang="en-US" dirty="0">
              <a:solidFill>
                <a:schemeClr val="lt1"/>
              </a:solidFill>
              <a:latin typeface="Helvetica"/>
              <a:cs typeface="Helvetica"/>
            </a:endParaRPr>
          </a:p>
        </p:txBody>
      </p:sp>
      <p:sp>
        <p:nvSpPr>
          <p:cNvPr id="43" name="Rectangle 42">
            <a:extLst>
              <a:ext uri="{FF2B5EF4-FFF2-40B4-BE49-F238E27FC236}">
                <a16:creationId xmlns:a16="http://schemas.microsoft.com/office/drawing/2014/main" id="{B04B42B1-F558-4A13-99C8-C7F344D756D2}"/>
              </a:ext>
            </a:extLst>
          </p:cNvPr>
          <p:cNvSpPr>
            <a:spLocks noChangeArrowheads="1"/>
          </p:cNvSpPr>
          <p:nvPr/>
        </p:nvSpPr>
        <p:spPr bwMode="auto">
          <a:xfrm>
            <a:off x="6345239" y="741364"/>
            <a:ext cx="3241675" cy="2695575"/>
          </a:xfrm>
          <a:prstGeom prst="rect">
            <a:avLst/>
          </a:prstGeom>
          <a:solidFill>
            <a:schemeClr val="accent1"/>
          </a:solidFill>
          <a:ln w="25400">
            <a:solidFill>
              <a:schemeClr val="accent1"/>
            </a:solidFill>
            <a:miter lim="800000"/>
            <a:headEnd/>
            <a:tailEnd/>
          </a:ln>
          <a:effectLst>
            <a:outerShdw blurRad="76200" dist="50800" dir="5400000" algn="ctr" rotWithShape="0">
              <a:srgbClr val="808080">
                <a:alpha val="26999"/>
              </a:srgbClr>
            </a:outerShdw>
          </a:effectLst>
        </p:spPr>
        <p:txBody>
          <a:bodyPr anchor="ctr"/>
          <a:lstStyle/>
          <a:p>
            <a:pPr algn="ctr">
              <a:defRPr/>
            </a:pPr>
            <a:endParaRPr lang="en-US" dirty="0">
              <a:solidFill>
                <a:schemeClr val="lt1"/>
              </a:solidFill>
              <a:latin typeface="Helvetica"/>
              <a:cs typeface="Helvetica"/>
            </a:endParaRPr>
          </a:p>
        </p:txBody>
      </p:sp>
      <p:sp>
        <p:nvSpPr>
          <p:cNvPr id="45" name="Rectangle 44">
            <a:extLst>
              <a:ext uri="{FF2B5EF4-FFF2-40B4-BE49-F238E27FC236}">
                <a16:creationId xmlns:a16="http://schemas.microsoft.com/office/drawing/2014/main" id="{6FF4611C-D2C4-471F-91D6-3636CEA870B6}"/>
              </a:ext>
            </a:extLst>
          </p:cNvPr>
          <p:cNvSpPr>
            <a:spLocks noChangeArrowheads="1"/>
          </p:cNvSpPr>
          <p:nvPr/>
        </p:nvSpPr>
        <p:spPr bwMode="auto">
          <a:xfrm>
            <a:off x="2398714" y="3673476"/>
            <a:ext cx="3241675" cy="2695575"/>
          </a:xfrm>
          <a:prstGeom prst="rect">
            <a:avLst/>
          </a:prstGeom>
          <a:solidFill>
            <a:schemeClr val="accent1"/>
          </a:solidFill>
          <a:ln w="25400">
            <a:solidFill>
              <a:schemeClr val="accent1"/>
            </a:solidFill>
            <a:miter lim="800000"/>
            <a:headEnd/>
            <a:tailEnd/>
          </a:ln>
          <a:effectLst>
            <a:outerShdw blurRad="76200" dist="50800" dir="5400000" algn="ctr" rotWithShape="0">
              <a:srgbClr val="808080">
                <a:alpha val="26999"/>
              </a:srgbClr>
            </a:outerShdw>
          </a:effectLst>
        </p:spPr>
        <p:txBody>
          <a:bodyPr anchor="ctr"/>
          <a:lstStyle/>
          <a:p>
            <a:pPr algn="ctr">
              <a:defRPr/>
            </a:pPr>
            <a:endParaRPr lang="en-US" dirty="0">
              <a:solidFill>
                <a:schemeClr val="lt1"/>
              </a:solidFill>
              <a:latin typeface="Helvetica"/>
              <a:cs typeface="Helvetica"/>
            </a:endParaRPr>
          </a:p>
        </p:txBody>
      </p:sp>
      <p:sp>
        <p:nvSpPr>
          <p:cNvPr id="46" name="Rectangle 45">
            <a:extLst>
              <a:ext uri="{FF2B5EF4-FFF2-40B4-BE49-F238E27FC236}">
                <a16:creationId xmlns:a16="http://schemas.microsoft.com/office/drawing/2014/main" id="{AB1AADAF-081A-4C95-8D57-7C67E1AD7583}"/>
              </a:ext>
            </a:extLst>
          </p:cNvPr>
          <p:cNvSpPr>
            <a:spLocks noChangeArrowheads="1"/>
          </p:cNvSpPr>
          <p:nvPr/>
        </p:nvSpPr>
        <p:spPr bwMode="auto">
          <a:xfrm>
            <a:off x="6345239" y="3673476"/>
            <a:ext cx="3241675" cy="2695575"/>
          </a:xfrm>
          <a:prstGeom prst="rect">
            <a:avLst/>
          </a:prstGeom>
          <a:solidFill>
            <a:schemeClr val="accent1"/>
          </a:solidFill>
          <a:ln w="25400">
            <a:solidFill>
              <a:schemeClr val="accent1"/>
            </a:solidFill>
            <a:miter lim="800000"/>
            <a:headEnd/>
            <a:tailEnd/>
          </a:ln>
          <a:effectLst>
            <a:outerShdw blurRad="76200" dist="50800" dir="5400000" algn="ctr" rotWithShape="0">
              <a:srgbClr val="808080">
                <a:alpha val="26999"/>
              </a:srgbClr>
            </a:outerShdw>
          </a:effectLst>
        </p:spPr>
        <p:txBody>
          <a:bodyPr anchor="ctr"/>
          <a:lstStyle/>
          <a:p>
            <a:pPr algn="ctr">
              <a:defRPr/>
            </a:pPr>
            <a:endParaRPr lang="en-US" dirty="0">
              <a:solidFill>
                <a:schemeClr val="lt1"/>
              </a:solidFill>
              <a:latin typeface="Helvetica"/>
              <a:cs typeface="Helvetica"/>
            </a:endParaRPr>
          </a:p>
        </p:txBody>
      </p:sp>
      <p:pic>
        <p:nvPicPr>
          <p:cNvPr id="9222" name="Picture 46">
            <a:extLst>
              <a:ext uri="{FF2B5EF4-FFF2-40B4-BE49-F238E27FC236}">
                <a16:creationId xmlns:a16="http://schemas.microsoft.com/office/drawing/2014/main" id="{27286720-DD66-424D-B195-70270801D7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9201" y="1243014"/>
            <a:ext cx="123507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itle 1">
            <a:extLst>
              <a:ext uri="{FF2B5EF4-FFF2-40B4-BE49-F238E27FC236}">
                <a16:creationId xmlns:a16="http://schemas.microsoft.com/office/drawing/2014/main" id="{E397702A-A023-46E3-B380-F59F0298C54D}"/>
              </a:ext>
            </a:extLst>
          </p:cNvPr>
          <p:cNvSpPr txBox="1">
            <a:spLocks/>
          </p:cNvSpPr>
          <p:nvPr/>
        </p:nvSpPr>
        <p:spPr bwMode="auto">
          <a:xfrm>
            <a:off x="2398714" y="533400"/>
            <a:ext cx="32416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rIns="82296" anchor="b"/>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lnSpc>
                <a:spcPct val="80000"/>
              </a:lnSpc>
            </a:pPr>
            <a:r>
              <a:rPr lang="en-US" altLang="en-US" sz="2000">
                <a:solidFill>
                  <a:srgbClr val="FFFF00"/>
                </a:solidFill>
                <a:latin typeface="Helvetica" panose="020B0604020202020204" pitchFamily="34" charset="0"/>
              </a:rPr>
              <a:t>It’s All Happening On-line</a:t>
            </a:r>
          </a:p>
        </p:txBody>
      </p:sp>
      <p:sp>
        <p:nvSpPr>
          <p:cNvPr id="9224" name="Rectangle 4">
            <a:extLst>
              <a:ext uri="{FF2B5EF4-FFF2-40B4-BE49-F238E27FC236}">
                <a16:creationId xmlns:a16="http://schemas.microsoft.com/office/drawing/2014/main" id="{6BCB3052-FF33-46B5-87BE-CD66B0D66BB4}"/>
              </a:ext>
            </a:extLst>
          </p:cNvPr>
          <p:cNvSpPr>
            <a:spLocks noChangeArrowheads="1"/>
          </p:cNvSpPr>
          <p:nvPr/>
        </p:nvSpPr>
        <p:spPr bwMode="auto">
          <a:xfrm>
            <a:off x="3724276" y="1209675"/>
            <a:ext cx="4570413"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400">
                <a:solidFill>
                  <a:schemeClr val="bg1"/>
                </a:solidFill>
                <a:latin typeface="Helvetica" panose="020B0604020202020204" pitchFamily="34" charset="0"/>
              </a:rPr>
              <a:t>Every:</a:t>
            </a:r>
          </a:p>
          <a:p>
            <a:pPr eaLnBrk="1" hangingPunct="1"/>
            <a:r>
              <a:rPr lang="en-US" altLang="en-US" sz="1400">
                <a:solidFill>
                  <a:schemeClr val="bg1"/>
                </a:solidFill>
                <a:latin typeface="Helvetica" panose="020B0604020202020204" pitchFamily="34" charset="0"/>
              </a:rPr>
              <a:t>Click</a:t>
            </a:r>
          </a:p>
          <a:p>
            <a:pPr eaLnBrk="1" hangingPunct="1"/>
            <a:r>
              <a:rPr lang="en-US" altLang="en-US" sz="1400">
                <a:solidFill>
                  <a:schemeClr val="bg1"/>
                </a:solidFill>
                <a:latin typeface="Helvetica" panose="020B0604020202020204" pitchFamily="34" charset="0"/>
              </a:rPr>
              <a:t>Ad impression</a:t>
            </a:r>
          </a:p>
          <a:p>
            <a:pPr eaLnBrk="1" hangingPunct="1"/>
            <a:r>
              <a:rPr lang="en-US" altLang="en-US" sz="1400">
                <a:solidFill>
                  <a:schemeClr val="bg1"/>
                </a:solidFill>
                <a:latin typeface="Helvetica" panose="020B0604020202020204" pitchFamily="34" charset="0"/>
              </a:rPr>
              <a:t>Billing event</a:t>
            </a:r>
          </a:p>
          <a:p>
            <a:pPr eaLnBrk="1" hangingPunct="1"/>
            <a:r>
              <a:rPr lang="en-US" altLang="en-US" sz="1400">
                <a:solidFill>
                  <a:schemeClr val="bg1"/>
                </a:solidFill>
                <a:latin typeface="Helvetica" panose="020B0604020202020204" pitchFamily="34" charset="0"/>
              </a:rPr>
              <a:t>Fast Forward, pause,…</a:t>
            </a:r>
          </a:p>
          <a:p>
            <a:pPr eaLnBrk="1" hangingPunct="1"/>
            <a:r>
              <a:rPr lang="en-US" altLang="en-US" sz="1400">
                <a:solidFill>
                  <a:schemeClr val="bg1"/>
                </a:solidFill>
                <a:latin typeface="Helvetica" panose="020B0604020202020204" pitchFamily="34" charset="0"/>
              </a:rPr>
              <a:t>Friend Request</a:t>
            </a:r>
          </a:p>
          <a:p>
            <a:pPr eaLnBrk="1" hangingPunct="1"/>
            <a:r>
              <a:rPr lang="en-US" altLang="en-US" sz="1400">
                <a:solidFill>
                  <a:schemeClr val="bg1"/>
                </a:solidFill>
                <a:latin typeface="Helvetica" panose="020B0604020202020204" pitchFamily="34" charset="0"/>
              </a:rPr>
              <a:t>Transaction</a:t>
            </a:r>
          </a:p>
          <a:p>
            <a:pPr eaLnBrk="1" hangingPunct="1"/>
            <a:r>
              <a:rPr lang="en-US" altLang="en-US" sz="1400">
                <a:solidFill>
                  <a:schemeClr val="bg1"/>
                </a:solidFill>
                <a:latin typeface="Helvetica" panose="020B0604020202020204" pitchFamily="34" charset="0"/>
              </a:rPr>
              <a:t>Network message</a:t>
            </a:r>
          </a:p>
          <a:p>
            <a:pPr eaLnBrk="1" hangingPunct="1"/>
            <a:r>
              <a:rPr lang="en-US" altLang="en-US" sz="1400">
                <a:solidFill>
                  <a:schemeClr val="bg1"/>
                </a:solidFill>
                <a:latin typeface="Helvetica" panose="020B0604020202020204" pitchFamily="34" charset="0"/>
              </a:rPr>
              <a:t>Fault</a:t>
            </a:r>
          </a:p>
          <a:p>
            <a:pPr eaLnBrk="1" hangingPunct="1"/>
            <a:r>
              <a:rPr lang="en-US" altLang="en-US" sz="1400">
                <a:solidFill>
                  <a:schemeClr val="bg1"/>
                </a:solidFill>
                <a:latin typeface="Helvetica" panose="020B0604020202020204" pitchFamily="34" charset="0"/>
              </a:rPr>
              <a:t>…</a:t>
            </a:r>
          </a:p>
        </p:txBody>
      </p:sp>
      <p:sp>
        <p:nvSpPr>
          <p:cNvPr id="9225" name="Title 1">
            <a:extLst>
              <a:ext uri="{FF2B5EF4-FFF2-40B4-BE49-F238E27FC236}">
                <a16:creationId xmlns:a16="http://schemas.microsoft.com/office/drawing/2014/main" id="{7E7CE797-65A8-42C6-8347-01565FD7B865}"/>
              </a:ext>
            </a:extLst>
          </p:cNvPr>
          <p:cNvSpPr txBox="1">
            <a:spLocks/>
          </p:cNvSpPr>
          <p:nvPr/>
        </p:nvSpPr>
        <p:spPr bwMode="auto">
          <a:xfrm>
            <a:off x="6345239" y="766763"/>
            <a:ext cx="32416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rIns="82296" anchor="b"/>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lnSpc>
                <a:spcPct val="80000"/>
              </a:lnSpc>
            </a:pPr>
            <a:r>
              <a:rPr lang="en-US" altLang="en-US" sz="2000">
                <a:solidFill>
                  <a:srgbClr val="FFFF00"/>
                </a:solidFill>
                <a:latin typeface="Helvetica" panose="020B0604020202020204" pitchFamily="34" charset="0"/>
              </a:rPr>
              <a:t>User Generated (Web &amp; Mobile)</a:t>
            </a:r>
          </a:p>
        </p:txBody>
      </p:sp>
      <p:pic>
        <p:nvPicPr>
          <p:cNvPr id="9226" name="Picture 49" descr="like">
            <a:extLst>
              <a:ext uri="{FF2B5EF4-FFF2-40B4-BE49-F238E27FC236}">
                <a16:creationId xmlns:a16="http://schemas.microsoft.com/office/drawing/2014/main" id="{C7EAFFC5-39C5-4349-A562-BF10C00EE3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21450" y="1592263"/>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50">
            <a:extLst>
              <a:ext uri="{FF2B5EF4-FFF2-40B4-BE49-F238E27FC236}">
                <a16:creationId xmlns:a16="http://schemas.microsoft.com/office/drawing/2014/main" id="{900C4372-044E-407D-B97A-DD04BD95793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21550" y="1452564"/>
            <a:ext cx="508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51" descr="tweet.png">
            <a:extLst>
              <a:ext uri="{FF2B5EF4-FFF2-40B4-BE49-F238E27FC236}">
                <a16:creationId xmlns:a16="http://schemas.microsoft.com/office/drawing/2014/main" id="{73EEA2B3-4207-4FC8-BD6D-19C6EFE83D9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926388" y="1592263"/>
            <a:ext cx="368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9" name="Picture 52">
            <a:extLst>
              <a:ext uri="{FF2B5EF4-FFF2-40B4-BE49-F238E27FC236}">
                <a16:creationId xmlns:a16="http://schemas.microsoft.com/office/drawing/2014/main" id="{B53047E5-AF40-4996-B4FE-4393A59A6CB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8363" y="1455738"/>
            <a:ext cx="508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TextBox 5">
            <a:extLst>
              <a:ext uri="{FF2B5EF4-FFF2-40B4-BE49-F238E27FC236}">
                <a16:creationId xmlns:a16="http://schemas.microsoft.com/office/drawing/2014/main" id="{7085CEFF-0338-47F1-9623-FA38EC222A42}"/>
              </a:ext>
            </a:extLst>
          </p:cNvPr>
          <p:cNvSpPr txBox="1">
            <a:spLocks noChangeArrowheads="1"/>
          </p:cNvSpPr>
          <p:nvPr/>
        </p:nvSpPr>
        <p:spPr bwMode="auto">
          <a:xfrm>
            <a:off x="9063039" y="1709738"/>
            <a:ext cx="4222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a:solidFill>
                  <a:schemeClr val="bg1"/>
                </a:solidFill>
                <a:latin typeface="Helvetica" panose="020B0604020202020204" pitchFamily="34" charset="0"/>
              </a:rPr>
              <a:t>…..</a:t>
            </a:r>
          </a:p>
        </p:txBody>
      </p:sp>
      <p:pic>
        <p:nvPicPr>
          <p:cNvPr id="9231" name="Picture 53">
            <a:extLst>
              <a:ext uri="{FF2B5EF4-FFF2-40B4-BE49-F238E27FC236}">
                <a16:creationId xmlns:a16="http://schemas.microsoft.com/office/drawing/2014/main" id="{BFF32E42-2B0C-4026-B2D0-81A05E372DB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flipH="1">
            <a:off x="7050089" y="2147888"/>
            <a:ext cx="503237"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54" descr="5203824-busy-teenage-girl-text-messaging.jpg">
            <a:extLst>
              <a:ext uri="{FF2B5EF4-FFF2-40B4-BE49-F238E27FC236}">
                <a16:creationId xmlns:a16="http://schemas.microsoft.com/office/drawing/2014/main" id="{C820A3CC-0534-4952-AF86-6A23BDA00E2B}"/>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888288" y="2089150"/>
            <a:ext cx="812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3" name="Title 1">
            <a:extLst>
              <a:ext uri="{FF2B5EF4-FFF2-40B4-BE49-F238E27FC236}">
                <a16:creationId xmlns:a16="http://schemas.microsoft.com/office/drawing/2014/main" id="{F6AE96AB-AF00-4F83-9D7C-6A4A8E1B7792}"/>
              </a:ext>
            </a:extLst>
          </p:cNvPr>
          <p:cNvSpPr txBox="1">
            <a:spLocks/>
          </p:cNvSpPr>
          <p:nvPr/>
        </p:nvSpPr>
        <p:spPr bwMode="auto">
          <a:xfrm>
            <a:off x="2398714" y="3671889"/>
            <a:ext cx="32416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rIns="82296" anchor="b"/>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lnSpc>
                <a:spcPct val="80000"/>
              </a:lnSpc>
            </a:pPr>
            <a:r>
              <a:rPr lang="en-US" altLang="en-US" sz="2000">
                <a:solidFill>
                  <a:srgbClr val="FFFF00"/>
                </a:solidFill>
                <a:latin typeface="Helvetica" panose="020B0604020202020204" pitchFamily="34" charset="0"/>
              </a:rPr>
              <a:t>Internet of Things / M2M</a:t>
            </a:r>
          </a:p>
        </p:txBody>
      </p:sp>
      <p:pic>
        <p:nvPicPr>
          <p:cNvPr id="9234" name="Picture 3">
            <a:extLst>
              <a:ext uri="{FF2B5EF4-FFF2-40B4-BE49-F238E27FC236}">
                <a16:creationId xmlns:a16="http://schemas.microsoft.com/office/drawing/2014/main" id="{5E6B4F04-576D-4CD6-BB8D-A34C3E9826E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1488" y="4292601"/>
            <a:ext cx="1992312"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35" name="Title 1">
            <a:extLst>
              <a:ext uri="{FF2B5EF4-FFF2-40B4-BE49-F238E27FC236}">
                <a16:creationId xmlns:a16="http://schemas.microsoft.com/office/drawing/2014/main" id="{36C9645B-510E-41F7-B1F7-CE6C08746084}"/>
              </a:ext>
            </a:extLst>
          </p:cNvPr>
          <p:cNvSpPr txBox="1">
            <a:spLocks/>
          </p:cNvSpPr>
          <p:nvPr/>
        </p:nvSpPr>
        <p:spPr bwMode="auto">
          <a:xfrm>
            <a:off x="6357939" y="3673475"/>
            <a:ext cx="3228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rIns="82296" anchor="b"/>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lnSpc>
                <a:spcPct val="80000"/>
              </a:lnSpc>
            </a:pPr>
            <a:r>
              <a:rPr lang="en-US" altLang="en-US" sz="2000">
                <a:solidFill>
                  <a:srgbClr val="FFFF00"/>
                </a:solidFill>
                <a:latin typeface="Helvetica" panose="020B0604020202020204" pitchFamily="34" charset="0"/>
              </a:rPr>
              <a:t>Scientific Computing</a:t>
            </a:r>
          </a:p>
        </p:txBody>
      </p:sp>
      <p:pic>
        <p:nvPicPr>
          <p:cNvPr id="26" name="Picture 25" descr="costofsequencing.gif">
            <a:extLst>
              <a:ext uri="{FF2B5EF4-FFF2-40B4-BE49-F238E27FC236}">
                <a16:creationId xmlns:a16="http://schemas.microsoft.com/office/drawing/2014/main" id="{C224F098-DE5E-4865-86A5-8AAB93E0591F}"/>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934200" y="4297364"/>
            <a:ext cx="2154238"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FAD0EB-CCB0-48D5-98A9-CB8AEF070A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667001"/>
            <a:ext cx="5278438"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itle 1">
            <a:extLst>
              <a:ext uri="{FF2B5EF4-FFF2-40B4-BE49-F238E27FC236}">
                <a16:creationId xmlns:a16="http://schemas.microsoft.com/office/drawing/2014/main" id="{4C2708FF-8B95-4673-85B7-7131C71673BE}"/>
              </a:ext>
            </a:extLst>
          </p:cNvPr>
          <p:cNvSpPr>
            <a:spLocks noGrp="1"/>
          </p:cNvSpPr>
          <p:nvPr>
            <p:ph type="title"/>
          </p:nvPr>
        </p:nvSpPr>
        <p:spPr/>
        <p:txBody>
          <a:bodyPr/>
          <a:lstStyle/>
          <a:p>
            <a:r>
              <a:rPr lang="en-US" altLang="en-US">
                <a:latin typeface="Helvetica" panose="020B0604020202020204" pitchFamily="34" charset="0"/>
              </a:rPr>
              <a:t>Data Deluge</a:t>
            </a:r>
          </a:p>
        </p:txBody>
      </p:sp>
      <p:sp>
        <p:nvSpPr>
          <p:cNvPr id="3" name="Content Placeholder 2">
            <a:extLst>
              <a:ext uri="{FF2B5EF4-FFF2-40B4-BE49-F238E27FC236}">
                <a16:creationId xmlns:a16="http://schemas.microsoft.com/office/drawing/2014/main" id="{8F2A6509-80A6-4F4E-B6B8-B67BC9A6E6A0}"/>
              </a:ext>
            </a:extLst>
          </p:cNvPr>
          <p:cNvSpPr>
            <a:spLocks noGrp="1"/>
          </p:cNvSpPr>
          <p:nvPr>
            <p:ph idx="1"/>
          </p:nvPr>
        </p:nvSpPr>
        <p:spPr>
          <a:xfrm>
            <a:off x="1828800" y="914401"/>
            <a:ext cx="8229600" cy="3382963"/>
          </a:xfrm>
        </p:spPr>
        <p:txBody>
          <a:bodyPr/>
          <a:lstStyle/>
          <a:p>
            <a:r>
              <a:rPr lang="en-US" altLang="en-US">
                <a:latin typeface="Helvetica" panose="020B0604020202020204" pitchFamily="34" charset="0"/>
              </a:rPr>
              <a:t>Billions of users connected through the net</a:t>
            </a:r>
          </a:p>
          <a:p>
            <a:pPr lvl="1"/>
            <a:r>
              <a:rPr lang="en-US" altLang="en-US">
                <a:latin typeface="Helvetica" panose="020B0604020202020204" pitchFamily="34" charset="0"/>
              </a:rPr>
              <a:t>WWW, FB, twitter, cell phones, …</a:t>
            </a:r>
          </a:p>
          <a:p>
            <a:pPr lvl="1"/>
            <a:r>
              <a:rPr lang="en-US" altLang="en-US">
                <a:latin typeface="Helvetica" panose="020B0604020202020204" pitchFamily="34" charset="0"/>
              </a:rPr>
              <a:t>80% of the data on FB was produced last year</a:t>
            </a:r>
          </a:p>
          <a:p>
            <a:pPr lvl="1"/>
            <a:endParaRPr lang="en-US" altLang="en-US">
              <a:latin typeface="Helvetica" panose="020B0604020202020204" pitchFamily="34" charset="0"/>
            </a:endParaRPr>
          </a:p>
          <a:p>
            <a:r>
              <a:rPr lang="en-US" altLang="en-US">
                <a:latin typeface="Helvetica" panose="020B0604020202020204" pitchFamily="34" charset="0"/>
              </a:rPr>
              <a:t>Storage getting cheaper</a:t>
            </a:r>
          </a:p>
          <a:p>
            <a:pPr lvl="1"/>
            <a:r>
              <a:rPr lang="en-US" altLang="en-US">
                <a:latin typeface="Helvetica" panose="020B0604020202020204" pitchFamily="34" charset="0"/>
              </a:rPr>
              <a:t>Store more data!</a:t>
            </a:r>
          </a:p>
          <a:p>
            <a:pPr lvl="1"/>
            <a:endParaRPr lang="en-US" altLang="en-US">
              <a:latin typeface="Helvetica"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a:extLst>
              <a:ext uri="{FF2B5EF4-FFF2-40B4-BE49-F238E27FC236}">
                <a16:creationId xmlns:a16="http://schemas.microsoft.com/office/drawing/2014/main" id="{21E31386-AD9F-4709-BF0C-FAD874322F89}"/>
              </a:ext>
            </a:extLst>
          </p:cNvPr>
          <p:cNvSpPr>
            <a:spLocks noGrp="1"/>
          </p:cNvSpPr>
          <p:nvPr>
            <p:ph type="title"/>
          </p:nvPr>
        </p:nvSpPr>
        <p:spPr>
          <a:xfrm>
            <a:off x="1524000" y="0"/>
            <a:ext cx="9144000" cy="1143000"/>
          </a:xfrm>
        </p:spPr>
        <p:txBody>
          <a:bodyPr>
            <a:normAutofit fontScale="90000"/>
          </a:bodyPr>
          <a:lstStyle/>
          <a:p>
            <a:r>
              <a:rPr lang="en-US" altLang="en-US">
                <a:latin typeface="Helvetica" panose="020B0604020202020204" pitchFamily="34" charset="0"/>
              </a:rPr>
              <a:t>Data Grows Faster than Moore’s Law</a:t>
            </a:r>
          </a:p>
        </p:txBody>
      </p:sp>
      <p:pic>
        <p:nvPicPr>
          <p:cNvPr id="12290" name="Picture 3">
            <a:extLst>
              <a:ext uri="{FF2B5EF4-FFF2-40B4-BE49-F238E27FC236}">
                <a16:creationId xmlns:a16="http://schemas.microsoft.com/office/drawing/2014/main" id="{609EAEC9-0E5F-4CA3-B337-361E4A7F49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1" y="1066801"/>
            <a:ext cx="2544763"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a:extLst>
              <a:ext uri="{FF2B5EF4-FFF2-40B4-BE49-F238E27FC236}">
                <a16:creationId xmlns:a16="http://schemas.microsoft.com/office/drawing/2014/main" id="{554635C4-AFF5-40F8-9B1E-5442C1E7BE07}"/>
              </a:ext>
            </a:extLst>
          </p:cNvPr>
          <p:cNvPicPr>
            <a:picLocks noChangeAspect="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946900" y="4114800"/>
            <a:ext cx="37211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5">
            <a:extLst>
              <a:ext uri="{FF2B5EF4-FFF2-40B4-BE49-F238E27FC236}">
                <a16:creationId xmlns:a16="http://schemas.microsoft.com/office/drawing/2014/main" id="{E91177C3-1CF4-4742-A2AB-F2C67D15C86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70788" y="2590801"/>
            <a:ext cx="264001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Box 6">
            <a:extLst>
              <a:ext uri="{FF2B5EF4-FFF2-40B4-BE49-F238E27FC236}">
                <a16:creationId xmlns:a16="http://schemas.microsoft.com/office/drawing/2014/main" id="{61D2B7B9-6D9E-48AA-AC66-D41850AC3141}"/>
              </a:ext>
            </a:extLst>
          </p:cNvPr>
          <p:cNvSpPr txBox="1">
            <a:spLocks noChangeArrowheads="1"/>
          </p:cNvSpPr>
          <p:nvPr/>
        </p:nvSpPr>
        <p:spPr bwMode="auto">
          <a:xfrm>
            <a:off x="3962401" y="1295400"/>
            <a:ext cx="2322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Helvetica" panose="020B0604020202020204" pitchFamily="34" charset="0"/>
              </a:rPr>
              <a:t>Projected Growth</a:t>
            </a:r>
          </a:p>
        </p:txBody>
      </p:sp>
      <p:sp>
        <p:nvSpPr>
          <p:cNvPr id="12294" name="TextBox 7">
            <a:extLst>
              <a:ext uri="{FF2B5EF4-FFF2-40B4-BE49-F238E27FC236}">
                <a16:creationId xmlns:a16="http://schemas.microsoft.com/office/drawing/2014/main" id="{032EB424-85B8-4A25-96A0-F24458A37763}"/>
              </a:ext>
            </a:extLst>
          </p:cNvPr>
          <p:cNvSpPr txBox="1">
            <a:spLocks noChangeArrowheads="1"/>
          </p:cNvSpPr>
          <p:nvPr/>
        </p:nvSpPr>
        <p:spPr bwMode="auto">
          <a:xfrm rot="16200000">
            <a:off x="865188" y="2887663"/>
            <a:ext cx="247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Helvetica" panose="020B0604020202020204" pitchFamily="34" charset="0"/>
              </a:rPr>
              <a:t>Increase over 2010</a:t>
            </a:r>
          </a:p>
        </p:txBody>
      </p:sp>
      <p:graphicFrame>
        <p:nvGraphicFramePr>
          <p:cNvPr id="9" name="Chart 8">
            <a:extLst>
              <a:ext uri="{FF2B5EF4-FFF2-40B4-BE49-F238E27FC236}">
                <a16:creationId xmlns:a16="http://schemas.microsoft.com/office/drawing/2014/main" id="{32136283-768D-4E49-9C30-A37B2B5957C0}"/>
              </a:ext>
            </a:extLst>
          </p:cNvPr>
          <p:cNvGraphicFramePr/>
          <p:nvPr/>
        </p:nvGraphicFramePr>
        <p:xfrm>
          <a:off x="2209800" y="1509715"/>
          <a:ext cx="7277100" cy="37338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A90A7461-A83C-4C46-ADD3-A35F041B7F11}"/>
              </a:ext>
            </a:extLst>
          </p:cNvPr>
          <p:cNvSpPr>
            <a:spLocks noGrp="1"/>
          </p:cNvSpPr>
          <p:nvPr>
            <p:ph type="title"/>
          </p:nvPr>
        </p:nvSpPr>
        <p:spPr/>
        <p:txBody>
          <a:bodyPr/>
          <a:lstStyle/>
          <a:p>
            <a:r>
              <a:rPr lang="en-US" altLang="en-US">
                <a:latin typeface="Helvetica" panose="020B0604020202020204" pitchFamily="34" charset="0"/>
              </a:rPr>
              <a:t>At the same time…</a:t>
            </a:r>
          </a:p>
        </p:txBody>
      </p:sp>
      <p:sp>
        <p:nvSpPr>
          <p:cNvPr id="14338" name="Content Placeholder 2">
            <a:extLst>
              <a:ext uri="{FF2B5EF4-FFF2-40B4-BE49-F238E27FC236}">
                <a16:creationId xmlns:a16="http://schemas.microsoft.com/office/drawing/2014/main" id="{E37A3EBC-B5D6-4507-8247-1BE32B2DE149}"/>
              </a:ext>
            </a:extLst>
          </p:cNvPr>
          <p:cNvSpPr>
            <a:spLocks noGrp="1"/>
          </p:cNvSpPr>
          <p:nvPr>
            <p:ph idx="1"/>
          </p:nvPr>
        </p:nvSpPr>
        <p:spPr/>
        <p:txBody>
          <a:bodyPr/>
          <a:lstStyle/>
          <a:p>
            <a:r>
              <a:rPr lang="en-US" altLang="en-US">
                <a:latin typeface="Helvetica" panose="020B0604020202020204" pitchFamily="34" charset="0"/>
              </a:rPr>
              <a:t>Amount of stored data is exploding…</a:t>
            </a:r>
          </a:p>
        </p:txBody>
      </p:sp>
      <p:sp>
        <p:nvSpPr>
          <p:cNvPr id="14339" name="Slide Number Placeholder 2">
            <a:extLst>
              <a:ext uri="{FF2B5EF4-FFF2-40B4-BE49-F238E27FC236}">
                <a16:creationId xmlns:a16="http://schemas.microsoft.com/office/drawing/2014/main" id="{737F6815-98FD-406B-8F62-EAA3D1E8E4A9}"/>
              </a:ext>
            </a:extLst>
          </p:cNvPr>
          <p:cNvSpPr>
            <a:spLocks noGrp="1"/>
          </p:cNvSpPr>
          <p:nvPr>
            <p:ph type="sldNum" sz="quarter" idx="4294967295"/>
          </p:nvPr>
        </p:nvSpPr>
        <p:spPr bwMode="auto">
          <a:xfrm>
            <a:off x="10037763" y="6738938"/>
            <a:ext cx="4572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4F66EBAE-C790-4890-898A-AE0B81997AA8}" type="slidenum">
              <a:rPr lang="en-US" altLang="en-US"/>
              <a:pPr eaLnBrk="1" hangingPunct="1"/>
              <a:t>9</a:t>
            </a:fld>
            <a:r>
              <a:rPr lang="en-US" altLang="en-US"/>
              <a:t> </a:t>
            </a:r>
          </a:p>
        </p:txBody>
      </p:sp>
      <p:pic>
        <p:nvPicPr>
          <p:cNvPr id="14340" name="Picture 8">
            <a:extLst>
              <a:ext uri="{FF2B5EF4-FFF2-40B4-BE49-F238E27FC236}">
                <a16:creationId xmlns:a16="http://schemas.microsoft.com/office/drawing/2014/main" id="{2CA621FF-0D72-4106-BBBE-C81A90D96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9" y="3929064"/>
            <a:ext cx="1787525"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a:extLst>
              <a:ext uri="{FF2B5EF4-FFF2-40B4-BE49-F238E27FC236}">
                <a16:creationId xmlns:a16="http://schemas.microsoft.com/office/drawing/2014/main" id="{7BD4B1A3-4288-4961-AAB3-AE338FF22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6413" y="3225800"/>
            <a:ext cx="17716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a:extLst>
              <a:ext uri="{FF2B5EF4-FFF2-40B4-BE49-F238E27FC236}">
                <a16:creationId xmlns:a16="http://schemas.microsoft.com/office/drawing/2014/main" id="{795A35AF-3381-4D8F-928D-14F7C3F8DD6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22676" y="2474914"/>
            <a:ext cx="2854325"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6">
            <a:extLst>
              <a:ext uri="{FF2B5EF4-FFF2-40B4-BE49-F238E27FC236}">
                <a16:creationId xmlns:a16="http://schemas.microsoft.com/office/drawing/2014/main" id="{64CDEEAF-B54B-4AF4-90C6-67428EE8DA5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56350" y="3929063"/>
            <a:ext cx="1905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4F64751AF73494BA5AD4405005AB343" ma:contentTypeVersion="8" ma:contentTypeDescription="Create a new document." ma:contentTypeScope="" ma:versionID="9b01982407a2a16a8be778ecd30c8290">
  <xsd:schema xmlns:xsd="http://www.w3.org/2001/XMLSchema" xmlns:xs="http://www.w3.org/2001/XMLSchema" xmlns:p="http://schemas.microsoft.com/office/2006/metadata/properties" xmlns:ns2="3e71e501-9981-4f71-8744-f09f5c3dbf6f" targetNamespace="http://schemas.microsoft.com/office/2006/metadata/properties" ma:root="true" ma:fieldsID="17f1d37b7b754f221cc5d1d9e2fbcd1f" ns2:_="">
    <xsd:import namespace="3e71e501-9981-4f71-8744-f09f5c3dbf6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71e501-9981-4f71-8744-f09f5c3db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295522-84B7-4F0C-B086-895C4478F4BC}">
  <ds:schemaRefs>
    <ds:schemaRef ds:uri="http://schemas.microsoft.com/sharepoint/v3/contenttype/forms"/>
  </ds:schemaRefs>
</ds:datastoreItem>
</file>

<file path=customXml/itemProps2.xml><?xml version="1.0" encoding="utf-8"?>
<ds:datastoreItem xmlns:ds="http://schemas.openxmlformats.org/officeDocument/2006/customXml" ds:itemID="{A2CF2846-2BAA-4D73-9CE0-D182832A193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1E06403-DDB6-4A13-BBF7-FDBC4E7D41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71e501-9981-4f71-8744-f09f5c3dbf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TotalTime>
  <Words>2158</Words>
  <Application>Microsoft Office PowerPoint</Application>
  <PresentationFormat>Widescreen</PresentationFormat>
  <Paragraphs>517</Paragraphs>
  <Slides>47</Slides>
  <Notes>25</Notes>
  <HiddenSlides>1</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PowerPoint Presentation</vt:lpstr>
      <vt:lpstr>Capstone: Cloud Computing</vt:lpstr>
      <vt:lpstr>Goals for Today</vt:lpstr>
      <vt:lpstr>Goals for Today</vt:lpstr>
      <vt:lpstr>Background of Cloud Computing</vt:lpstr>
      <vt:lpstr>Sources Driving Big Data</vt:lpstr>
      <vt:lpstr>Data Deluge</vt:lpstr>
      <vt:lpstr>Data Grows Faster than Moore’s Law</vt:lpstr>
      <vt:lpstr>At the same time…</vt:lpstr>
      <vt:lpstr>Solving the Impedance Mismatch</vt:lpstr>
      <vt:lpstr>Enter the World of Distributed Systems</vt:lpstr>
      <vt:lpstr>Dealing with Distribution</vt:lpstr>
      <vt:lpstr>The Datacenter is the new Computer</vt:lpstr>
      <vt:lpstr>Datacenter/Cloud Computing OS</vt:lpstr>
      <vt:lpstr>Classical Operating Systems</vt:lpstr>
      <vt:lpstr>Datacenter/Cloud Operating System</vt:lpstr>
      <vt:lpstr>Google Cloud Infrastructure</vt:lpstr>
      <vt:lpstr>GFS/HDFS Insights </vt:lpstr>
      <vt:lpstr>GFS/HDFS Insights (2) </vt:lpstr>
      <vt:lpstr>MapReduce Insights</vt:lpstr>
      <vt:lpstr>What is MapReduce Used For?</vt:lpstr>
      <vt:lpstr>MapReduce Pros</vt:lpstr>
      <vt:lpstr>MapReduce Cons</vt:lpstr>
      <vt:lpstr>Pig</vt:lpstr>
      <vt:lpstr>Example Problem</vt:lpstr>
      <vt:lpstr>In MapReduce</vt:lpstr>
      <vt:lpstr>In Pig Latin</vt:lpstr>
      <vt:lpstr>Translation to MapReduce</vt:lpstr>
      <vt:lpstr>Hive</vt:lpstr>
      <vt:lpstr>Spark Motivation</vt:lpstr>
      <vt:lpstr>Spark Motivation</vt:lpstr>
      <vt:lpstr>Examples</vt:lpstr>
      <vt:lpstr>Goal: In-Memory Data Sharing</vt:lpstr>
      <vt:lpstr>Solution: Resilient Distributed Datasets (RDDs)</vt:lpstr>
      <vt:lpstr>PowerPoint Presentation</vt:lpstr>
      <vt:lpstr>Datacenter Scheduling Problem </vt:lpstr>
      <vt:lpstr>Solution: Apache Mesos</vt:lpstr>
      <vt:lpstr>Mesos Goals</vt:lpstr>
      <vt:lpstr>Mesos Design Elements</vt:lpstr>
      <vt:lpstr>Element 1: Fine-Grained Sharing</vt:lpstr>
      <vt:lpstr>Element 2: Resource Offers</vt:lpstr>
      <vt:lpstr>Element 2: Resource Offers</vt:lpstr>
      <vt:lpstr>Mesos Architecture</vt:lpstr>
      <vt:lpstr>Mesos Architecture</vt:lpstr>
      <vt:lpstr>Mesos Architecture</vt:lpstr>
      <vt:lpstr>Deployments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CSE</cp:lastModifiedBy>
  <cp:revision>8</cp:revision>
  <dcterms:created xsi:type="dcterms:W3CDTF">2021-07-09T14:49:31Z</dcterms:created>
  <dcterms:modified xsi:type="dcterms:W3CDTF">2021-09-26T18:01:10Z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0x010100B4F64751AF73494BA5AD4405005AB343</vt:lpwstr>
  </property>
</Properties>
</file>