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4"/>
    <p:sldMasterId id="2147483810" r:id="rId5"/>
    <p:sldMasterId id="2147483812" r:id="rId6"/>
    <p:sldMasterId id="2147483818" r:id="rId7"/>
    <p:sldMasterId id="2147483824" r:id="rId8"/>
    <p:sldMasterId id="2147483830" r:id="rId9"/>
  </p:sldMasterIdLst>
  <p:notesMasterIdLst>
    <p:notesMasterId r:id="rId33"/>
  </p:notesMasterIdLst>
  <p:handoutMasterIdLst>
    <p:handoutMasterId r:id="rId34"/>
  </p:handoutMasterIdLst>
  <p:sldIdLst>
    <p:sldId id="494" r:id="rId10"/>
    <p:sldId id="426" r:id="rId11"/>
    <p:sldId id="434" r:id="rId12"/>
    <p:sldId id="476" r:id="rId13"/>
    <p:sldId id="477" r:id="rId14"/>
    <p:sldId id="478" r:id="rId15"/>
    <p:sldId id="453" r:id="rId16"/>
    <p:sldId id="480" r:id="rId17"/>
    <p:sldId id="451" r:id="rId18"/>
    <p:sldId id="452" r:id="rId19"/>
    <p:sldId id="481" r:id="rId20"/>
    <p:sldId id="482" r:id="rId21"/>
    <p:sldId id="483" r:id="rId22"/>
    <p:sldId id="484" r:id="rId23"/>
    <p:sldId id="485" r:id="rId24"/>
    <p:sldId id="486" r:id="rId25"/>
    <p:sldId id="487" r:id="rId26"/>
    <p:sldId id="490" r:id="rId27"/>
    <p:sldId id="488" r:id="rId28"/>
    <p:sldId id="489" r:id="rId29"/>
    <p:sldId id="491" r:id="rId30"/>
    <p:sldId id="492" r:id="rId31"/>
    <p:sldId id="493" r:id="rId32"/>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32385-711C-4AB3-983E-E6EB209E6B56}" v="4" dt="2021-09-27T10:46:03.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68" autoAdjust="0"/>
    <p:restoredTop sz="95256" autoAdjust="0"/>
  </p:normalViewPr>
  <p:slideViewPr>
    <p:cSldViewPr snapToGrid="0">
      <p:cViewPr varScale="1">
        <p:scale>
          <a:sx n="86" d="100"/>
          <a:sy n="86" d="100"/>
        </p:scale>
        <p:origin x="1382" y="67"/>
      </p:cViewPr>
      <p:guideLst>
        <p:guide orient="horz" pos="789"/>
        <p:guide pos="484"/>
      </p:guideLst>
    </p:cSldViewPr>
  </p:slideViewPr>
  <p:outlineViewPr>
    <p:cViewPr>
      <p:scale>
        <a:sx n="33" d="100"/>
        <a:sy n="33" d="100"/>
      </p:scale>
      <p:origin x="0" y="55236"/>
    </p:cViewPr>
  </p:outlineViewPr>
  <p:notesTextViewPr>
    <p:cViewPr>
      <p:scale>
        <a:sx n="100" d="100"/>
        <a:sy n="100" d="100"/>
      </p:scale>
      <p:origin x="0" y="0"/>
    </p:cViewPr>
  </p:notesTextViewPr>
  <p:sorterViewPr>
    <p:cViewPr>
      <p:scale>
        <a:sx n="66" d="100"/>
        <a:sy n="66" d="100"/>
      </p:scale>
      <p:origin x="0" y="-3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6/11/relationships/changesInfo" Target="changesInfos/changesInfo1.xml"/><Relationship Id="rId21" Type="http://schemas.openxmlformats.org/officeDocument/2006/relationships/slide" Target="slides/slide12.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a  Kumar" userId="S::106119023@nitt.edu::28048a21-c0a9-4c18-b791-dead4da9b472" providerId="AD" clId="Web-{FA232385-711C-4AB3-983E-E6EB209E6B56}"/>
    <pc:docChg chg="modSld">
      <pc:chgData name="Pavana  Kumar" userId="S::106119023@nitt.edu::28048a21-c0a9-4c18-b791-dead4da9b472" providerId="AD" clId="Web-{FA232385-711C-4AB3-983E-E6EB209E6B56}" dt="2021-09-27T10:46:03.067" v="3"/>
      <pc:docMkLst>
        <pc:docMk/>
      </pc:docMkLst>
      <pc:sldChg chg="addSp delSp modSp">
        <pc:chgData name="Pavana  Kumar" userId="S::106119023@nitt.edu::28048a21-c0a9-4c18-b791-dead4da9b472" providerId="AD" clId="Web-{FA232385-711C-4AB3-983E-E6EB209E6B56}" dt="2021-09-27T10:46:03.067" v="3"/>
        <pc:sldMkLst>
          <pc:docMk/>
          <pc:sldMk cId="0" sldId="434"/>
        </pc:sldMkLst>
        <pc:spChg chg="add del mod">
          <ac:chgData name="Pavana  Kumar" userId="S::106119023@nitt.edu::28048a21-c0a9-4c18-b791-dead4da9b472" providerId="AD" clId="Web-{FA232385-711C-4AB3-983E-E6EB209E6B56}" dt="2021-09-27T10:46:03.067" v="3"/>
          <ac:spMkLst>
            <pc:docMk/>
            <pc:sldMk cId="0" sldId="434"/>
            <ac:spMk id="2" creationId="{B2529260-1F68-42EF-A73B-EA9E2601378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4E3F0CE-1B95-A94E-AC6B-709097028BA5}" type="datetimeFigureOut">
              <a:rPr lang="en-US" smtClean="0"/>
              <a:t>9/27/2021</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0585EAA0-3794-E145-A4BC-7B8F4AEED06E}" type="slidenum">
              <a:rPr lang="en-US" smtClean="0"/>
              <a:t>‹#›</a:t>
            </a:fld>
            <a:endParaRPr lang="en-US"/>
          </a:p>
        </p:txBody>
      </p:sp>
    </p:spTree>
    <p:extLst>
      <p:ext uri="{BB962C8B-B14F-4D97-AF65-F5344CB8AC3E}">
        <p14:creationId xmlns:p14="http://schemas.microsoft.com/office/powerpoint/2010/main" val="39699440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7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8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8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39BFB0BF-10C2-0148-9C7E-456756491818}" type="slidenum">
              <a:rPr lang="en-US"/>
              <a:pPr/>
              <a:t>‹#›</a:t>
            </a:fld>
            <a:endParaRPr lang="en-US"/>
          </a:p>
        </p:txBody>
      </p:sp>
    </p:spTree>
    <p:extLst>
      <p:ext uri="{BB962C8B-B14F-4D97-AF65-F5344CB8AC3E}">
        <p14:creationId xmlns:p14="http://schemas.microsoft.com/office/powerpoint/2010/main" val="1748917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fld id="{A9C4F975-E812-7946-B971-CE35FF48BCE6}" type="slidenum">
              <a:rPr lang="en-US" smtClean="0"/>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148944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5290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2613576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3E7F60E-B65E-D24B-94EB-577CD3D22C80}"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594905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5CD1E749-7B00-2A43-B34C-A461D2B8D1B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75050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744109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95464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7331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9955"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en-US"/>
              <a:t>Click to edit Master title style</a:t>
            </a:r>
          </a:p>
        </p:txBody>
      </p:sp>
      <p:sp>
        <p:nvSpPr>
          <p:cNvPr id="39956" name="Rectangle 20"/>
          <p:cNvSpPr>
            <a:spLocks noGrp="1" noChangeArrowheads="1"/>
          </p:cNvSpPr>
          <p:nvPr>
            <p:ph type="subTitle" idx="1"/>
          </p:nvPr>
        </p:nvSpPr>
        <p:spPr>
          <a:xfrm>
            <a:off x="2971800" y="4267200"/>
            <a:ext cx="6019800" cy="1752600"/>
          </a:xfrm>
          <a:prstGeom prst="rect">
            <a:avLst/>
          </a:prstGeom>
        </p:spPr>
        <p:txBody>
          <a:bodyPr/>
          <a:lstStyle>
            <a:lvl1pPr marL="0" indent="0">
              <a:buFont typeface="Wingdings" pitchFamily="2" charset="2"/>
              <a:buNone/>
              <a:defRPr sz="26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a:prstGeom prst="rect">
            <a:avLst/>
          </a:prstGeom>
        </p:spPr>
        <p:txBody>
          <a:bodyPr/>
          <a:lstStyle>
            <a:lvl1pPr>
              <a:defRPr smtClean="0"/>
            </a:lvl1pPr>
          </a:lstStyle>
          <a:p>
            <a:pPr>
              <a:defRPr/>
            </a:pPr>
            <a:endParaRPr lang="en-US"/>
          </a:p>
        </p:txBody>
      </p:sp>
      <p:sp>
        <p:nvSpPr>
          <p:cNvPr id="19" name="Rectangle 17"/>
          <p:cNvSpPr>
            <a:spLocks noGrp="1" noChangeArrowheads="1"/>
          </p:cNvSpPr>
          <p:nvPr>
            <p:ph type="ftr" sz="quarter" idx="11"/>
          </p:nvPr>
        </p:nvSpPr>
        <p:spPr/>
        <p:txBody>
          <a:bodyPr/>
          <a:lstStyle>
            <a:lvl1pPr>
              <a:defRPr smtClean="0"/>
            </a:lvl1pPr>
          </a:lstStyle>
          <a:p>
            <a:pPr>
              <a:defRPr/>
            </a:pPr>
            <a:endParaRPr lang="en-US"/>
          </a:p>
        </p:txBody>
      </p:sp>
      <p:sp>
        <p:nvSpPr>
          <p:cNvPr id="20" name="Rectangle 18"/>
          <p:cNvSpPr>
            <a:spLocks noGrp="1" noChangeArrowheads="1"/>
          </p:cNvSpPr>
          <p:nvPr>
            <p:ph type="sldNum" sz="quarter" idx="12"/>
          </p:nvPr>
        </p:nvSpPr>
        <p:spPr>
          <a:xfrm>
            <a:off x="6553200" y="6248400"/>
            <a:ext cx="2133600" cy="457200"/>
          </a:xfrm>
          <a:prstGeom prst="rect">
            <a:avLst/>
          </a:prstGeom>
        </p:spPr>
        <p:txBody>
          <a:bodyPr/>
          <a:lstStyle>
            <a:lvl1pPr>
              <a:defRPr/>
            </a:lvl1pPr>
          </a:lstStyle>
          <a:p>
            <a:fld id="{C0ECDC63-135D-E441-BED9-08F0674143D6}" type="slidenum">
              <a:rPr lang="en-US"/>
              <a:pPr/>
              <a:t>‹#›</a:t>
            </a:fld>
            <a:endParaRPr lang="en-US"/>
          </a:p>
        </p:txBody>
      </p:sp>
    </p:spTree>
    <p:extLst>
      <p:ext uri="{BB962C8B-B14F-4D97-AF65-F5344CB8AC3E}">
        <p14:creationId xmlns:p14="http://schemas.microsoft.com/office/powerpoint/2010/main" val="309307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3A86AA40-33E4-084F-8768-CCF89C2C41F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2455796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44983" y="713990"/>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dirty="0"/>
              <a:t>IN1006 Systems Architecture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5586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30598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194039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981200"/>
            <a:ext cx="8229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fld id="{69371827-C3D1-E042-9127-725E0270514F}" type="slidenum">
              <a:rPr lang="en-US"/>
              <a:pPr/>
              <a:t>‹#›</a:t>
            </a:fld>
            <a:endParaRPr lang="en-US"/>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85984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Slide Number Placeholder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fld id="{44BFE19F-F89A-5D4F-93F2-8C198B6B7522}" type="slidenum">
              <a:rPr lang="en-US"/>
              <a:pPr/>
              <a:t>‹#›</a:t>
            </a:fld>
            <a:endParaRPr lang="en-US"/>
          </a:p>
        </p:txBody>
      </p:sp>
      <p:sp>
        <p:nvSpPr>
          <p:cNvPr id="5"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32890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fld id="{CBEED3F1-923F-BA40-BB63-54F579768101}" type="slidenum">
              <a:rPr lang="en-US"/>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37542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45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903017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5.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5298"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6322"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Lst>
  <p:hf hdr="0" ft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storage.googleapis.com/pub-tools-public-publication-data/pdf/68a74a85e1662fe02ff3967497f31fda7f32225c.pdf" TargetMode="External"/><Relationship Id="rId2" Type="http://schemas.openxmlformats.org/officeDocument/2006/relationships/hyperlink" Target="https://static.googleusercontent.com/media/research.google.com/en/archive/gfs-sosp2003.pdf"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39DB1B62-5EC5-4174-9FF1-E83903C683CB}"/>
              </a:ext>
            </a:extLst>
          </p:cNvPr>
          <p:cNvSpPr txBox="1">
            <a:spLocks noChangeArrowheads="1"/>
          </p:cNvSpPr>
          <p:nvPr/>
        </p:nvSpPr>
        <p:spPr bwMode="auto">
          <a:xfrm>
            <a:off x="338667" y="2753363"/>
            <a:ext cx="8508999"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lvl1pPr algn="l" defTabSz="457200" rtl="0" eaLnBrk="1" fontAlgn="base" hangingPunct="1">
              <a:spcBef>
                <a:spcPct val="0"/>
              </a:spcBef>
              <a:spcAft>
                <a:spcPct val="0"/>
              </a:spcAft>
              <a:defRPr sz="3600" b="1" kern="1200">
                <a:solidFill>
                  <a:srgbClr val="9D1023"/>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a:lstStyle>
          <a:p>
            <a:r>
              <a:rPr lang="en-US" sz="4000">
                <a:latin typeface="Arial" charset="0"/>
                <a:ea typeface="ＭＳ Ｐゴシック" charset="0"/>
                <a:cs typeface="Tahoma" charset="0"/>
              </a:rPr>
              <a:t>Cloud Computing</a:t>
            </a:r>
            <a:br>
              <a:rPr lang="en-US" sz="4000">
                <a:latin typeface="Arial" charset="0"/>
                <a:ea typeface="ＭＳ Ｐゴシック" charset="0"/>
                <a:cs typeface="Tahoma" charset="0"/>
              </a:rPr>
            </a:br>
            <a:br>
              <a:rPr lang="en-US" sz="4000">
                <a:latin typeface="Arial" charset="0"/>
              </a:rPr>
            </a:br>
            <a:r>
              <a:rPr lang="en-US" sz="4000">
                <a:latin typeface="Arial" charset="0"/>
              </a:rPr>
              <a:t>Storage Systems</a:t>
            </a:r>
            <a:endParaRPr lang="en-US" sz="4000" dirty="0">
              <a:latin typeface="Arial" charset="0"/>
            </a:endParaRPr>
          </a:p>
        </p:txBody>
      </p:sp>
    </p:spTree>
    <p:extLst>
      <p:ext uri="{BB962C8B-B14F-4D97-AF65-F5344CB8AC3E}">
        <p14:creationId xmlns:p14="http://schemas.microsoft.com/office/powerpoint/2010/main" val="541347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GFS Chunks</a:t>
            </a:r>
          </a:p>
        </p:txBody>
      </p:sp>
      <p:sp>
        <p:nvSpPr>
          <p:cNvPr id="27651" name="Content Placeholder 2"/>
          <p:cNvSpPr>
            <a:spLocks noGrp="1"/>
          </p:cNvSpPr>
          <p:nvPr>
            <p:ph sz="quarter" idx="10"/>
          </p:nvPr>
        </p:nvSpPr>
        <p:spPr>
          <a:xfrm>
            <a:off x="115712" y="749763"/>
            <a:ext cx="9028288" cy="3659716"/>
          </a:xfrm>
        </p:spPr>
        <p:txBody>
          <a:bodyPr/>
          <a:lstStyle/>
          <a:p>
            <a:pPr algn="just"/>
            <a:r>
              <a:rPr lang="en-US" dirty="0"/>
              <a:t>GFS files are collections of fixed-size segments called chunks</a:t>
            </a:r>
          </a:p>
          <a:p>
            <a:pPr algn="just"/>
            <a:r>
              <a:rPr lang="en-US" dirty="0"/>
              <a:t>The chunk size is 64 MB; this choice is motivated by the desire to </a:t>
            </a:r>
            <a:r>
              <a:rPr lang="en-US" dirty="0" err="1"/>
              <a:t>optimise</a:t>
            </a:r>
            <a:r>
              <a:rPr lang="en-US" dirty="0"/>
              <a:t> the performance for large files and to reduce the amount of metadata maintained by the system</a:t>
            </a:r>
          </a:p>
          <a:p>
            <a:pPr algn="just"/>
            <a:r>
              <a:rPr lang="en-US" dirty="0"/>
              <a:t>A large chunk size increases the likelihood that multiple operations will be directed to the same chunk thus, it reduces the number of requests to locate the chunk and, it allows the application to maintain a persistent TCP network connection with the server where the chunk is located</a:t>
            </a:r>
          </a:p>
          <a:p>
            <a:pPr algn="just"/>
            <a:r>
              <a:rPr lang="en-US" dirty="0"/>
              <a:t>Large chunk size reduces the size of metadata stored on the master </a:t>
            </a:r>
          </a:p>
          <a:p>
            <a:pPr algn="just"/>
            <a:r>
              <a:rPr lang="en-US" dirty="0"/>
              <a:t>A chunk consists of 64 KB blocks </a:t>
            </a:r>
          </a:p>
          <a:p>
            <a:pPr algn="just"/>
            <a:r>
              <a:rPr lang="en-US" dirty="0"/>
              <a:t>Problem with small files of small number of chunks </a:t>
            </a:r>
            <a:r>
              <a:rPr lang="en-US" dirty="0">
                <a:sym typeface="Wingdings" panose="05000000000000000000" pitchFamily="2" charset="2"/>
              </a:rPr>
              <a:t> hot spots  increase the replication factor</a:t>
            </a:r>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10</a:t>
            </a:fld>
            <a:endParaRPr lang="en-US" dirty="0">
              <a:latin typeface="Arial Black"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Consistency Model</a:t>
            </a:r>
          </a:p>
        </p:txBody>
      </p:sp>
      <p:sp>
        <p:nvSpPr>
          <p:cNvPr id="27651" name="Content Placeholder 2"/>
          <p:cNvSpPr>
            <a:spLocks noGrp="1"/>
          </p:cNvSpPr>
          <p:nvPr>
            <p:ph sz="quarter" idx="10"/>
          </p:nvPr>
        </p:nvSpPr>
        <p:spPr>
          <a:xfrm>
            <a:off x="115712" y="749763"/>
            <a:ext cx="9028288" cy="3659716"/>
          </a:xfrm>
        </p:spPr>
        <p:txBody>
          <a:bodyPr/>
          <a:lstStyle/>
          <a:p>
            <a:pPr algn="just"/>
            <a:r>
              <a:rPr lang="en-US" dirty="0"/>
              <a:t>Mutations are writes or record appends</a:t>
            </a:r>
          </a:p>
          <a:p>
            <a:pPr algn="just"/>
            <a:r>
              <a:rPr lang="en-US" dirty="0"/>
              <a:t>Each mutation is performed at all chunk’s replicas.</a:t>
            </a:r>
          </a:p>
          <a:p>
            <a:pPr algn="just"/>
            <a:r>
              <a:rPr lang="en-US" dirty="0"/>
              <a:t>Use of leases for consistent mutation order:</a:t>
            </a:r>
          </a:p>
          <a:p>
            <a:pPr lvl="1" algn="just"/>
            <a:r>
              <a:rPr lang="en-US" dirty="0"/>
              <a:t>Master grants a chunk lease to one of the replicas, </a:t>
            </a:r>
            <a:r>
              <a:rPr lang="en-US" i="1" dirty="0"/>
              <a:t>primary</a:t>
            </a:r>
          </a:p>
          <a:p>
            <a:pPr lvl="1" algn="just"/>
            <a:r>
              <a:rPr lang="en-US" dirty="0"/>
              <a:t>The primary picks a serial order of all mutations to the chunk</a:t>
            </a:r>
          </a:p>
          <a:p>
            <a:pPr lvl="1" algn="just"/>
            <a:r>
              <a:rPr lang="en-US" dirty="0"/>
              <a:t>All replicas follow this order when applying mutations</a:t>
            </a:r>
          </a:p>
          <a:p>
            <a:pPr lvl="1" algn="just"/>
            <a:r>
              <a:rPr lang="en-US" dirty="0"/>
              <a:t>Global mutation order is defined by:</a:t>
            </a:r>
          </a:p>
          <a:p>
            <a:pPr marL="914400" lvl="1" indent="-457200" algn="just">
              <a:buFont typeface="+mj-lt"/>
              <a:buAutoNum type="arabicPeriod"/>
            </a:pPr>
            <a:r>
              <a:rPr lang="en-US" dirty="0"/>
              <a:t>The lease grant order chosen by the master, and</a:t>
            </a:r>
          </a:p>
          <a:p>
            <a:pPr marL="914400" lvl="1" indent="-457200" algn="just">
              <a:buFont typeface="+mj-lt"/>
              <a:buAutoNum type="arabicPeriod"/>
            </a:pPr>
            <a:r>
              <a:rPr lang="en-US" dirty="0"/>
              <a:t>Within a lease by the serial numbers assigned by the primary.</a:t>
            </a:r>
          </a:p>
          <a:p>
            <a:pPr marL="514350" indent="-457200" algn="just"/>
            <a:r>
              <a:rPr lang="en-US" dirty="0"/>
              <a:t>Leases are initially 60 secs</a:t>
            </a:r>
          </a:p>
          <a:p>
            <a:pPr marL="514350" indent="-457200" algn="just"/>
            <a:r>
              <a:rPr lang="en-US" dirty="0"/>
              <a:t>If the masters looses the primary, it grants a new lease to another replica after the old lease expires. </a:t>
            </a:r>
          </a:p>
          <a:p>
            <a:pPr lvl="1" algn="just"/>
            <a:endParaRPr lang="en-US" dirty="0"/>
          </a:p>
          <a:p>
            <a:pPr lvl="1" algn="just"/>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11</a:t>
            </a:fld>
            <a:endParaRPr lang="en-US" dirty="0">
              <a:latin typeface="Arial Black" charset="0"/>
            </a:endParaRPr>
          </a:p>
        </p:txBody>
      </p:sp>
    </p:spTree>
    <p:extLst>
      <p:ext uri="{BB962C8B-B14F-4D97-AF65-F5344CB8AC3E}">
        <p14:creationId xmlns:p14="http://schemas.microsoft.com/office/powerpoint/2010/main" val="321466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Write Control and Data Flow</a:t>
            </a:r>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12</a:t>
            </a:fld>
            <a:endParaRPr lang="en-US" dirty="0">
              <a:latin typeface="Arial Black"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98" y="728663"/>
            <a:ext cx="7215702" cy="6059699"/>
          </a:xfrm>
          <a:prstGeom prst="rect">
            <a:avLst/>
          </a:prstGeom>
        </p:spPr>
      </p:pic>
    </p:spTree>
    <p:extLst>
      <p:ext uri="{BB962C8B-B14F-4D97-AF65-F5344CB8AC3E}">
        <p14:creationId xmlns:p14="http://schemas.microsoft.com/office/powerpoint/2010/main" val="194534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Atomic Record Appends</a:t>
            </a:r>
          </a:p>
        </p:txBody>
      </p:sp>
      <p:sp>
        <p:nvSpPr>
          <p:cNvPr id="27651" name="Content Placeholder 2"/>
          <p:cNvSpPr>
            <a:spLocks noGrp="1"/>
          </p:cNvSpPr>
          <p:nvPr>
            <p:ph sz="quarter" idx="10"/>
          </p:nvPr>
        </p:nvSpPr>
        <p:spPr>
          <a:xfrm>
            <a:off x="115712" y="749763"/>
            <a:ext cx="9028288" cy="3659716"/>
          </a:xfrm>
        </p:spPr>
        <p:txBody>
          <a:bodyPr/>
          <a:lstStyle/>
          <a:p>
            <a:pPr algn="just"/>
            <a:r>
              <a:rPr lang="en-US" dirty="0"/>
              <a:t>Client specifies only the data </a:t>
            </a:r>
          </a:p>
          <a:p>
            <a:pPr algn="just"/>
            <a:r>
              <a:rPr lang="en-US" dirty="0"/>
              <a:t>GFS appends it to the file at an offset at GFS’s choosing and returns the offset to the client</a:t>
            </a:r>
          </a:p>
          <a:p>
            <a:pPr algn="just"/>
            <a:r>
              <a:rPr lang="en-US" dirty="0"/>
              <a:t>Primary checks if appending would cause the chunk to exceed the maximum size, if so:</a:t>
            </a:r>
          </a:p>
          <a:p>
            <a:pPr marL="914400" lvl="1" indent="-457200" algn="just">
              <a:buFont typeface="+mj-lt"/>
              <a:buAutoNum type="arabicPeriod"/>
            </a:pPr>
            <a:r>
              <a:rPr lang="en-US" dirty="0"/>
              <a:t>Pads the chunk to the maximum size, and</a:t>
            </a:r>
          </a:p>
          <a:p>
            <a:pPr marL="914400" lvl="1" indent="-457200" algn="just">
              <a:buFont typeface="+mj-lt"/>
              <a:buAutoNum type="arabicPeriod"/>
            </a:pPr>
            <a:r>
              <a:rPr lang="en-US" dirty="0"/>
              <a:t>Indicates client to retry on the next chunk</a:t>
            </a:r>
          </a:p>
          <a:p>
            <a:pPr marL="457200" lvl="1" indent="0" algn="just">
              <a:buNone/>
            </a:pPr>
            <a:endParaRPr lang="en-US" dirty="0"/>
          </a:p>
          <a:p>
            <a:pPr lvl="1" algn="just"/>
            <a:endParaRPr lang="en-US" dirty="0"/>
          </a:p>
          <a:p>
            <a:pPr lvl="1" algn="just"/>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13</a:t>
            </a:fld>
            <a:endParaRPr lang="en-US" dirty="0">
              <a:latin typeface="Arial Black" charset="0"/>
            </a:endParaRPr>
          </a:p>
        </p:txBody>
      </p:sp>
    </p:spTree>
    <p:extLst>
      <p:ext uri="{BB962C8B-B14F-4D97-AF65-F5344CB8AC3E}">
        <p14:creationId xmlns:p14="http://schemas.microsoft.com/office/powerpoint/2010/main" val="1718372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82441"/>
            <a:ext cx="8915400" cy="646331"/>
          </a:xfrm>
        </p:spPr>
        <p:txBody>
          <a:bodyPr/>
          <a:lstStyle/>
          <a:p>
            <a:r>
              <a:rPr lang="en-US" dirty="0"/>
              <a:t>Master Operation</a:t>
            </a:r>
          </a:p>
        </p:txBody>
      </p:sp>
      <p:sp>
        <p:nvSpPr>
          <p:cNvPr id="27651" name="Content Placeholder 2"/>
          <p:cNvSpPr>
            <a:spLocks noGrp="1"/>
          </p:cNvSpPr>
          <p:nvPr>
            <p:ph sz="quarter" idx="10"/>
          </p:nvPr>
        </p:nvSpPr>
        <p:spPr>
          <a:xfrm>
            <a:off x="115712" y="749762"/>
            <a:ext cx="9028288" cy="5651037"/>
          </a:xfrm>
        </p:spPr>
        <p:txBody>
          <a:bodyPr/>
          <a:lstStyle/>
          <a:p>
            <a:pPr marL="0" indent="0" algn="just">
              <a:buNone/>
            </a:pPr>
            <a:r>
              <a:rPr lang="en-US" sz="2800" b="1" dirty="0"/>
              <a:t>Namespace and Locking</a:t>
            </a:r>
          </a:p>
          <a:p>
            <a:pPr algn="just"/>
            <a:r>
              <a:rPr lang="en-US" dirty="0"/>
              <a:t>Each master operation acquires a set of locks before it runs</a:t>
            </a:r>
          </a:p>
          <a:p>
            <a:pPr algn="just"/>
            <a:r>
              <a:rPr lang="en-US" dirty="0"/>
              <a:t>Allows concurrent mutations in the same directory</a:t>
            </a:r>
          </a:p>
          <a:p>
            <a:pPr algn="just"/>
            <a:r>
              <a:rPr lang="en-US" dirty="0"/>
              <a:t>Locks are acquired in a consistent total order to prevent deadlocks</a:t>
            </a:r>
          </a:p>
          <a:p>
            <a:pPr marL="0" indent="0" algn="just">
              <a:buNone/>
            </a:pPr>
            <a:r>
              <a:rPr lang="en-US" sz="2800" b="1" dirty="0"/>
              <a:t>Replica Management</a:t>
            </a:r>
          </a:p>
          <a:p>
            <a:pPr algn="just"/>
            <a:r>
              <a:rPr lang="en-US" dirty="0"/>
              <a:t>Chunks replicas are spread across racks </a:t>
            </a:r>
          </a:p>
          <a:p>
            <a:pPr algn="just"/>
            <a:r>
              <a:rPr lang="en-US" dirty="0"/>
              <a:t>Traffic for a chunk exploits the aggregate </a:t>
            </a:r>
            <a:r>
              <a:rPr lang="en-US" dirty="0" err="1"/>
              <a:t>bw</a:t>
            </a:r>
            <a:r>
              <a:rPr lang="en-US" dirty="0"/>
              <a:t> of multiple racks. </a:t>
            </a:r>
          </a:p>
          <a:p>
            <a:pPr algn="just"/>
            <a:r>
              <a:rPr lang="en-US" dirty="0"/>
              <a:t>New chunks are placed on servers with low disk-space-</a:t>
            </a:r>
            <a:r>
              <a:rPr lang="en-US" dirty="0" err="1"/>
              <a:t>utilisation</a:t>
            </a:r>
            <a:r>
              <a:rPr lang="en-US" dirty="0"/>
              <a:t>, with few “recent” creations, and across racks</a:t>
            </a:r>
          </a:p>
          <a:p>
            <a:pPr algn="just"/>
            <a:r>
              <a:rPr lang="en-US" dirty="0"/>
              <a:t>Re-replication once the no of available replicas is below the goal</a:t>
            </a:r>
          </a:p>
          <a:p>
            <a:pPr algn="just"/>
            <a:r>
              <a:rPr lang="en-US" dirty="0"/>
              <a:t>Master rebalances replicas periodically for better disk space and load balancing</a:t>
            </a:r>
          </a:p>
          <a:p>
            <a:pPr lvl="1" algn="just"/>
            <a:endParaRPr lang="en-US" dirty="0"/>
          </a:p>
          <a:p>
            <a:pPr lvl="1" algn="just"/>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14</a:t>
            </a:fld>
            <a:endParaRPr lang="en-US" dirty="0">
              <a:latin typeface="Arial Black" charset="0"/>
            </a:endParaRPr>
          </a:p>
        </p:txBody>
      </p:sp>
    </p:spTree>
    <p:extLst>
      <p:ext uri="{BB962C8B-B14F-4D97-AF65-F5344CB8AC3E}">
        <p14:creationId xmlns:p14="http://schemas.microsoft.com/office/powerpoint/2010/main" val="160092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82441"/>
            <a:ext cx="8915400" cy="646331"/>
          </a:xfrm>
        </p:spPr>
        <p:txBody>
          <a:bodyPr/>
          <a:lstStyle/>
          <a:p>
            <a:r>
              <a:rPr lang="en-US" dirty="0"/>
              <a:t>Conclusions</a:t>
            </a:r>
          </a:p>
        </p:txBody>
      </p:sp>
      <p:sp>
        <p:nvSpPr>
          <p:cNvPr id="27651" name="Content Placeholder 2"/>
          <p:cNvSpPr>
            <a:spLocks noGrp="1"/>
          </p:cNvSpPr>
          <p:nvPr>
            <p:ph sz="quarter" idx="10"/>
          </p:nvPr>
        </p:nvSpPr>
        <p:spPr>
          <a:xfrm>
            <a:off x="115712" y="749762"/>
            <a:ext cx="9028288" cy="5651037"/>
          </a:xfrm>
        </p:spPr>
        <p:txBody>
          <a:bodyPr/>
          <a:lstStyle/>
          <a:p>
            <a:pPr algn="just"/>
            <a:r>
              <a:rPr lang="en-US" dirty="0"/>
              <a:t>Component failures are the norm</a:t>
            </a:r>
          </a:p>
          <a:p>
            <a:pPr algn="just"/>
            <a:r>
              <a:rPr lang="en-US" dirty="0"/>
              <a:t>System </a:t>
            </a:r>
            <a:r>
              <a:rPr lang="en-US" dirty="0" err="1"/>
              <a:t>optimised</a:t>
            </a:r>
            <a:r>
              <a:rPr lang="en-US" dirty="0"/>
              <a:t> for huge files that are mostly appended and then read</a:t>
            </a:r>
          </a:p>
          <a:p>
            <a:pPr algn="just"/>
            <a:r>
              <a:rPr lang="en-US" dirty="0"/>
              <a:t>Fault-tolerance is achieved by constant monitoring, replicating crucial data and automatic recovery, chunk replication, </a:t>
            </a:r>
            <a:r>
              <a:rPr lang="en-US" dirty="0" err="1"/>
              <a:t>checksumming</a:t>
            </a:r>
            <a:r>
              <a:rPr lang="en-US" dirty="0"/>
              <a:t> to detect data corruption</a:t>
            </a:r>
          </a:p>
          <a:p>
            <a:pPr algn="just"/>
            <a:r>
              <a:rPr lang="en-US" dirty="0"/>
              <a:t>High-aggregate throughput by separating file system control from data transfer. Master involvement in common operation is </a:t>
            </a:r>
            <a:r>
              <a:rPr lang="en-US" dirty="0" err="1"/>
              <a:t>minimised</a:t>
            </a:r>
            <a:r>
              <a:rPr lang="en-US" dirty="0"/>
              <a:t> by a large chunk size and chunk leases </a:t>
            </a:r>
            <a:r>
              <a:rPr lang="en-US" dirty="0">
                <a:sym typeface="Wingdings" panose="05000000000000000000" pitchFamily="2" charset="2"/>
              </a:rPr>
              <a:t> a </a:t>
            </a:r>
            <a:r>
              <a:rPr lang="en-US" dirty="0" err="1">
                <a:sym typeface="Wingdings" panose="05000000000000000000" pitchFamily="2" charset="2"/>
              </a:rPr>
              <a:t>centralised</a:t>
            </a:r>
            <a:r>
              <a:rPr lang="en-US" dirty="0">
                <a:sym typeface="Wingdings" panose="05000000000000000000" pitchFamily="2" charset="2"/>
              </a:rPr>
              <a:t> master is not a bottleneck</a:t>
            </a:r>
            <a:endParaRPr lang="en-US" dirty="0"/>
          </a:p>
          <a:p>
            <a:pPr lvl="1" algn="just"/>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15</a:t>
            </a:fld>
            <a:endParaRPr lang="en-US" dirty="0">
              <a:latin typeface="Arial Black" charset="0"/>
            </a:endParaRPr>
          </a:p>
        </p:txBody>
      </p:sp>
    </p:spTree>
    <p:extLst>
      <p:ext uri="{BB962C8B-B14F-4D97-AF65-F5344CB8AC3E}">
        <p14:creationId xmlns:p14="http://schemas.microsoft.com/office/powerpoint/2010/main" val="39753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9892"/>
            <a:ext cx="9336505" cy="830997"/>
          </a:xfrm>
        </p:spPr>
        <p:txBody>
          <a:bodyPr/>
          <a:lstStyle/>
          <a:p>
            <a:r>
              <a:rPr lang="en-US" sz="2400" dirty="0"/>
              <a:t>Bigtable: A Distributed Storage System for Structured Data</a:t>
            </a:r>
          </a:p>
        </p:txBody>
      </p:sp>
      <p:sp>
        <p:nvSpPr>
          <p:cNvPr id="25603" name="Content Placeholder 2"/>
          <p:cNvSpPr>
            <a:spLocks noGrp="1"/>
          </p:cNvSpPr>
          <p:nvPr>
            <p:ph sz="quarter" idx="10"/>
          </p:nvPr>
        </p:nvSpPr>
        <p:spPr>
          <a:xfrm>
            <a:off x="0" y="865475"/>
            <a:ext cx="9144000" cy="6674314"/>
          </a:xfrm>
        </p:spPr>
        <p:txBody>
          <a:bodyPr/>
          <a:lstStyle/>
          <a:p>
            <a:pPr algn="just"/>
            <a:r>
              <a:rPr lang="en-US" dirty="0"/>
              <a:t>Bigtable: a </a:t>
            </a:r>
            <a:r>
              <a:rPr lang="en-US" b="1" dirty="0"/>
              <a:t>distributed</a:t>
            </a:r>
            <a:r>
              <a:rPr lang="en-US" dirty="0"/>
              <a:t> storage for </a:t>
            </a:r>
            <a:r>
              <a:rPr lang="en-US" b="1" dirty="0"/>
              <a:t>structured data </a:t>
            </a:r>
            <a:r>
              <a:rPr lang="en-US" dirty="0"/>
              <a:t>designed to </a:t>
            </a:r>
            <a:r>
              <a:rPr lang="en-US" b="1" dirty="0"/>
              <a:t>scale big</a:t>
            </a:r>
            <a:r>
              <a:rPr lang="en-US" dirty="0"/>
              <a:t>, petabytes of data and thousands of machines.</a:t>
            </a:r>
          </a:p>
          <a:p>
            <a:pPr algn="just"/>
            <a:endParaRPr lang="en-US" dirty="0"/>
          </a:p>
          <a:p>
            <a:pPr algn="just"/>
            <a:r>
              <a:rPr lang="en-US" dirty="0"/>
              <a:t>Used by many Google products:</a:t>
            </a:r>
          </a:p>
          <a:p>
            <a:pPr lvl="1" algn="just"/>
            <a:r>
              <a:rPr lang="en-US" dirty="0"/>
              <a:t>Google Earth, Google Analytics, web indexing, …</a:t>
            </a:r>
          </a:p>
          <a:p>
            <a:pPr algn="just"/>
            <a:r>
              <a:rPr lang="en-US" dirty="0"/>
              <a:t>Handles diverse workload: </a:t>
            </a:r>
          </a:p>
          <a:p>
            <a:pPr lvl="1" algn="just"/>
            <a:r>
              <a:rPr lang="en-US" dirty="0"/>
              <a:t>Throughput-oriented batch-processing</a:t>
            </a:r>
          </a:p>
          <a:p>
            <a:pPr lvl="1" algn="just"/>
            <a:r>
              <a:rPr lang="en-US" dirty="0"/>
              <a:t>Latency-sensitive apps to end users</a:t>
            </a:r>
          </a:p>
          <a:p>
            <a:pPr algn="just"/>
            <a:r>
              <a:rPr lang="en-US" dirty="0"/>
              <a:t>Clients can control locality and whether to server their data from memory or disk</a:t>
            </a:r>
          </a:p>
          <a:p>
            <a:pPr algn="just"/>
            <a:endParaRPr lang="en-US" dirty="0"/>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16</a:t>
            </a:fld>
            <a:endParaRPr lang="en-US" dirty="0">
              <a:latin typeface="Arial Black" charset="0"/>
            </a:endParaRPr>
          </a:p>
        </p:txBody>
      </p:sp>
    </p:spTree>
    <p:extLst>
      <p:ext uri="{BB962C8B-B14F-4D97-AF65-F5344CB8AC3E}">
        <p14:creationId xmlns:p14="http://schemas.microsoft.com/office/powerpoint/2010/main" val="371154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sz="quarter" idx="10"/>
          </p:nvPr>
        </p:nvSpPr>
        <p:spPr>
          <a:xfrm>
            <a:off x="0" y="865475"/>
            <a:ext cx="9144000" cy="1556883"/>
          </a:xfrm>
        </p:spPr>
        <p:txBody>
          <a:bodyPr/>
          <a:lstStyle/>
          <a:p>
            <a:pPr algn="just"/>
            <a:r>
              <a:rPr lang="en-US" dirty="0"/>
              <a:t>“A Bigtable is a sparse, distributed, persistent multi-dimensional sorted map.”</a:t>
            </a:r>
          </a:p>
          <a:p>
            <a:pPr marL="0" indent="0" algn="just">
              <a:buNone/>
            </a:pPr>
            <a:r>
              <a:rPr lang="en-US" dirty="0"/>
              <a:t>	</a:t>
            </a:r>
            <a:r>
              <a:rPr lang="en-US" dirty="0">
                <a:latin typeface="American Typewriter" panose="02090604020004020304" pitchFamily="18" charset="77"/>
              </a:rPr>
              <a:t>	(</a:t>
            </a:r>
            <a:r>
              <a:rPr lang="en-US" dirty="0" err="1">
                <a:latin typeface="American Typewriter" panose="02090604020004020304" pitchFamily="18" charset="77"/>
              </a:rPr>
              <a:t>row:string</a:t>
            </a:r>
            <a:r>
              <a:rPr lang="en-US" dirty="0">
                <a:latin typeface="American Typewriter" panose="02090604020004020304" pitchFamily="18" charset="77"/>
              </a:rPr>
              <a:t>, </a:t>
            </a:r>
            <a:r>
              <a:rPr lang="en-US" dirty="0" err="1">
                <a:latin typeface="American Typewriter" panose="02090604020004020304" pitchFamily="18" charset="77"/>
              </a:rPr>
              <a:t>column:string</a:t>
            </a:r>
            <a:r>
              <a:rPr lang="en-US" dirty="0">
                <a:latin typeface="American Typewriter" panose="02090604020004020304" pitchFamily="18" charset="77"/>
              </a:rPr>
              <a:t>, time:int64) </a:t>
            </a:r>
            <a:r>
              <a:rPr lang="en-US" dirty="0">
                <a:latin typeface="American Typewriter" panose="02090604020004020304" pitchFamily="18" charset="77"/>
                <a:sym typeface="Wingdings" pitchFamily="2" charset="2"/>
              </a:rPr>
              <a:t> string</a:t>
            </a:r>
            <a:endParaRPr lang="en-US" dirty="0">
              <a:latin typeface="American Typewriter" panose="02090604020004020304" pitchFamily="18" charset="77"/>
            </a:endParaRPr>
          </a:p>
          <a:p>
            <a:pPr marL="0" indent="0" algn="just">
              <a:buNone/>
            </a:pPr>
            <a:endParaRPr lang="en-US" dirty="0"/>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17</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Data Model</a:t>
            </a:r>
          </a:p>
        </p:txBody>
      </p:sp>
      <p:pic>
        <p:nvPicPr>
          <p:cNvPr id="5" name="Picture 4">
            <a:extLst>
              <a:ext uri="{FF2B5EF4-FFF2-40B4-BE49-F238E27FC236}">
                <a16:creationId xmlns:a16="http://schemas.microsoft.com/office/drawing/2014/main" id="{6104473D-EB9C-1E41-AD24-ADE03C24792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180735"/>
            <a:ext cx="9144000" cy="2229075"/>
          </a:xfrm>
          <a:prstGeom prst="rect">
            <a:avLst/>
          </a:prstGeom>
        </p:spPr>
      </p:pic>
    </p:spTree>
    <p:extLst>
      <p:ext uri="{BB962C8B-B14F-4D97-AF65-F5344CB8AC3E}">
        <p14:creationId xmlns:p14="http://schemas.microsoft.com/office/powerpoint/2010/main" val="111041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18</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Tablets</a:t>
            </a:r>
          </a:p>
        </p:txBody>
      </p:sp>
      <p:sp>
        <p:nvSpPr>
          <p:cNvPr id="6" name="Content Placeholder 2">
            <a:extLst>
              <a:ext uri="{FF2B5EF4-FFF2-40B4-BE49-F238E27FC236}">
                <a16:creationId xmlns:a16="http://schemas.microsoft.com/office/drawing/2014/main" id="{78778F27-6366-2B4D-A7C8-ADD3CD3F0A72}"/>
              </a:ext>
            </a:extLst>
          </p:cNvPr>
          <p:cNvSpPr>
            <a:spLocks noGrp="1"/>
          </p:cNvSpPr>
          <p:nvPr>
            <p:ph sz="quarter" idx="10"/>
          </p:nvPr>
        </p:nvSpPr>
        <p:spPr>
          <a:xfrm>
            <a:off x="115712" y="653510"/>
            <a:ext cx="9028288" cy="5651037"/>
          </a:xfrm>
        </p:spPr>
        <p:txBody>
          <a:bodyPr/>
          <a:lstStyle/>
          <a:p>
            <a:pPr algn="just"/>
            <a:r>
              <a:rPr lang="en-US" dirty="0"/>
              <a:t>Data is maintained in lexicographic order by row key. </a:t>
            </a:r>
          </a:p>
          <a:p>
            <a:pPr algn="just"/>
            <a:r>
              <a:rPr lang="en-US" dirty="0"/>
              <a:t>The row range of a table can be dynamically partitioned. </a:t>
            </a:r>
          </a:p>
          <a:p>
            <a:pPr algn="just"/>
            <a:r>
              <a:rPr lang="en-US" dirty="0"/>
              <a:t>Each range is called a </a:t>
            </a:r>
            <a:r>
              <a:rPr lang="en-US" b="1" dirty="0"/>
              <a:t>tablet</a:t>
            </a:r>
            <a:r>
              <a:rPr lang="en-US" dirty="0"/>
              <a:t>. The unit of distribution. </a:t>
            </a:r>
          </a:p>
          <a:p>
            <a:pPr algn="just"/>
            <a:endParaRPr lang="en-US" b="1" dirty="0"/>
          </a:p>
          <a:p>
            <a:pPr algn="just"/>
            <a:r>
              <a:rPr lang="en-US" dirty="0"/>
              <a:t>Nearby rows will be served by the same server</a:t>
            </a:r>
          </a:p>
          <a:p>
            <a:pPr algn="just"/>
            <a:r>
              <a:rPr lang="en-US" dirty="0"/>
              <a:t>Good locality properties by properly selecting the row keys</a:t>
            </a:r>
          </a:p>
        </p:txBody>
      </p:sp>
    </p:spTree>
    <p:extLst>
      <p:ext uri="{BB962C8B-B14F-4D97-AF65-F5344CB8AC3E}">
        <p14:creationId xmlns:p14="http://schemas.microsoft.com/office/powerpoint/2010/main" val="218334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19</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Building Blocks</a:t>
            </a:r>
          </a:p>
        </p:txBody>
      </p:sp>
      <p:sp>
        <p:nvSpPr>
          <p:cNvPr id="6" name="Content Placeholder 2">
            <a:extLst>
              <a:ext uri="{FF2B5EF4-FFF2-40B4-BE49-F238E27FC236}">
                <a16:creationId xmlns:a16="http://schemas.microsoft.com/office/drawing/2014/main" id="{78778F27-6366-2B4D-A7C8-ADD3CD3F0A72}"/>
              </a:ext>
            </a:extLst>
          </p:cNvPr>
          <p:cNvSpPr>
            <a:spLocks noGrp="1"/>
          </p:cNvSpPr>
          <p:nvPr>
            <p:ph sz="quarter" idx="10"/>
          </p:nvPr>
        </p:nvSpPr>
        <p:spPr>
          <a:xfrm>
            <a:off x="115712" y="653510"/>
            <a:ext cx="9028288" cy="5651037"/>
          </a:xfrm>
        </p:spPr>
        <p:txBody>
          <a:bodyPr/>
          <a:lstStyle/>
          <a:p>
            <a:pPr algn="just"/>
            <a:r>
              <a:rPr lang="en-US" dirty="0"/>
              <a:t>GFS stores logs and data files</a:t>
            </a:r>
          </a:p>
          <a:p>
            <a:pPr algn="just"/>
            <a:r>
              <a:rPr lang="en-US" dirty="0"/>
              <a:t>Bigtable clusters runs on a shared pool of machines (co-location).</a:t>
            </a:r>
          </a:p>
          <a:p>
            <a:pPr algn="just"/>
            <a:r>
              <a:rPr lang="en-US" dirty="0"/>
              <a:t>It depends on a cluster management system for scheduling jobs </a:t>
            </a:r>
          </a:p>
          <a:p>
            <a:pPr algn="just"/>
            <a:r>
              <a:rPr lang="en-US" dirty="0"/>
              <a:t>The Google </a:t>
            </a:r>
            <a:r>
              <a:rPr lang="en-US" dirty="0" err="1"/>
              <a:t>SSTable</a:t>
            </a:r>
            <a:r>
              <a:rPr lang="en-US" dirty="0"/>
              <a:t> file format is used to store Bigtable data</a:t>
            </a:r>
          </a:p>
          <a:p>
            <a:pPr lvl="1" algn="just"/>
            <a:r>
              <a:rPr lang="en-US" dirty="0" err="1"/>
              <a:t>SSTable</a:t>
            </a:r>
            <a:r>
              <a:rPr lang="en-US" dirty="0"/>
              <a:t>: a persistent, ordered immutable map from keys to values</a:t>
            </a:r>
          </a:p>
          <a:p>
            <a:pPr lvl="1" algn="just"/>
            <a:r>
              <a:rPr lang="en-US" dirty="0"/>
              <a:t>It contains a sequence of 64KB blocks of data</a:t>
            </a:r>
          </a:p>
          <a:p>
            <a:pPr lvl="1" algn="just"/>
            <a:r>
              <a:rPr lang="en-US" dirty="0"/>
              <a:t>A block index to locate blocks; lookups with a single disk seek, find the block from the in-memory index (loaded in mem when </a:t>
            </a:r>
            <a:r>
              <a:rPr lang="en-US" dirty="0" err="1"/>
              <a:t>SSTable</a:t>
            </a:r>
            <a:r>
              <a:rPr lang="en-US" dirty="0"/>
              <a:t> is opened) and then getting the block from disk.  </a:t>
            </a:r>
          </a:p>
          <a:p>
            <a:pPr algn="just"/>
            <a:r>
              <a:rPr lang="en-US" dirty="0"/>
              <a:t>Bigtable uses the Chubby persistent distributed lock service to:</a:t>
            </a:r>
          </a:p>
          <a:p>
            <a:pPr lvl="1" algn="just"/>
            <a:r>
              <a:rPr lang="en-US" dirty="0"/>
              <a:t>Ensure that there is at most one active master at any time,</a:t>
            </a:r>
          </a:p>
          <a:p>
            <a:pPr lvl="1" algn="just"/>
            <a:r>
              <a:rPr lang="en-US" dirty="0"/>
              <a:t>Store the bootstrap location of Bigtable data,</a:t>
            </a:r>
          </a:p>
          <a:p>
            <a:pPr lvl="1" algn="just"/>
            <a:r>
              <a:rPr lang="en-US" dirty="0"/>
              <a:t>Store Bigtable schema, …</a:t>
            </a:r>
          </a:p>
          <a:p>
            <a:pPr algn="just"/>
            <a:r>
              <a:rPr lang="en-US" dirty="0"/>
              <a:t>Chubby uses </a:t>
            </a:r>
            <a:r>
              <a:rPr lang="en-US" dirty="0" err="1"/>
              <a:t>Paxos</a:t>
            </a:r>
            <a:r>
              <a:rPr lang="en-US" dirty="0"/>
              <a:t> to ensure consistency</a:t>
            </a:r>
          </a:p>
        </p:txBody>
      </p:sp>
    </p:spTree>
    <p:extLst>
      <p:ext uri="{BB962C8B-B14F-4D97-AF65-F5344CB8AC3E}">
        <p14:creationId xmlns:p14="http://schemas.microsoft.com/office/powerpoint/2010/main" val="165062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r>
              <a:rPr lang="en-US"/>
              <a:t>Contents</a:t>
            </a:r>
          </a:p>
        </p:txBody>
      </p:sp>
      <p:sp>
        <p:nvSpPr>
          <p:cNvPr id="4099" name="Content Placeholder 6"/>
          <p:cNvSpPr>
            <a:spLocks noGrp="1"/>
          </p:cNvSpPr>
          <p:nvPr>
            <p:ph sz="quarter" idx="10"/>
          </p:nvPr>
        </p:nvSpPr>
        <p:spPr>
          <a:xfrm>
            <a:off x="1" y="890878"/>
            <a:ext cx="8867776" cy="3659716"/>
          </a:xfrm>
        </p:spPr>
        <p:txBody>
          <a:bodyPr/>
          <a:lstStyle/>
          <a:p>
            <a:r>
              <a:rPr lang="en-GB" b="1" dirty="0"/>
              <a:t>The Google File System  </a:t>
            </a:r>
            <a:r>
              <a:rPr lang="en-GB" dirty="0"/>
              <a:t>SOSP 2003</a:t>
            </a:r>
          </a:p>
          <a:p>
            <a:pPr lvl="1"/>
            <a:r>
              <a:rPr lang="en-GB" dirty="0"/>
              <a:t>Sanjay Ghemawat, Howard </a:t>
            </a:r>
            <a:r>
              <a:rPr lang="en-GB" dirty="0" err="1"/>
              <a:t>Gobioff</a:t>
            </a:r>
            <a:r>
              <a:rPr lang="en-GB" dirty="0"/>
              <a:t>, and Shun-</a:t>
            </a:r>
            <a:r>
              <a:rPr lang="en-GB" dirty="0" err="1"/>
              <a:t>Tak</a:t>
            </a:r>
            <a:r>
              <a:rPr lang="en-GB" dirty="0"/>
              <a:t> Leung </a:t>
            </a:r>
            <a:endParaRPr lang="en-US" dirty="0"/>
          </a:p>
          <a:p>
            <a:pPr lvl="1"/>
            <a:r>
              <a:rPr lang="en-GB" dirty="0">
                <a:hlinkClick r:id="rId2"/>
              </a:rPr>
              <a:t>https://static.googleusercontent.com/media/research.google.com/en//archive/gfs-sosp2003.pdf</a:t>
            </a:r>
            <a:endParaRPr lang="en-US" dirty="0"/>
          </a:p>
          <a:p>
            <a:endParaRPr lang="en-US" dirty="0"/>
          </a:p>
          <a:p>
            <a:r>
              <a:rPr lang="en-GB" b="1" dirty="0"/>
              <a:t>Bigtable: A Distributed Storage System for Structured Data </a:t>
            </a:r>
            <a:r>
              <a:rPr lang="en-GB" dirty="0"/>
              <a:t>OSDI 2006</a:t>
            </a:r>
          </a:p>
          <a:p>
            <a:pPr lvl="1"/>
            <a:r>
              <a:rPr lang="en-GB" dirty="0"/>
              <a:t>Fay Chang, Jeffrey Dean, Sanjay Ghemawat, Wilson C. Hsieh, Deborah A. Wallach Mike Burrows, Tushar Chandra, Andrew </a:t>
            </a:r>
            <a:r>
              <a:rPr lang="en-GB" dirty="0" err="1"/>
              <a:t>Fikes</a:t>
            </a:r>
            <a:r>
              <a:rPr lang="en-GB" dirty="0"/>
              <a:t>, Robert E. Gruber </a:t>
            </a:r>
            <a:endParaRPr lang="en-US" dirty="0"/>
          </a:p>
          <a:p>
            <a:pPr lvl="1"/>
            <a:r>
              <a:rPr lang="en-GB" dirty="0">
                <a:hlinkClick r:id="rId3"/>
              </a:rPr>
              <a:t>https://storage.googleapis.com/pub-tools-public-publication-data/pdf/68a74a85e1662fe02ff3967497f31fda7f32225c.pdf</a:t>
            </a:r>
            <a:endParaRPr lang="en-US" dirty="0"/>
          </a:p>
        </p:txBody>
      </p:sp>
      <p:sp>
        <p:nvSpPr>
          <p:cNvPr id="4101"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870F3256-0F59-2442-9D43-B4D06C9ABEA5}" type="slidenum">
              <a:rPr lang="en-US" smtClean="0">
                <a:latin typeface="Arial Black" charset="0"/>
              </a:rPr>
              <a:pPr algn="r" eaLnBrk="1" hangingPunct="1"/>
              <a:t>2</a:t>
            </a:fld>
            <a:endParaRPr lang="en-US" dirty="0">
              <a:latin typeface="Arial Black"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20</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Implementation</a:t>
            </a:r>
          </a:p>
        </p:txBody>
      </p:sp>
      <p:sp>
        <p:nvSpPr>
          <p:cNvPr id="6" name="Content Placeholder 2">
            <a:extLst>
              <a:ext uri="{FF2B5EF4-FFF2-40B4-BE49-F238E27FC236}">
                <a16:creationId xmlns:a16="http://schemas.microsoft.com/office/drawing/2014/main" id="{78778F27-6366-2B4D-A7C8-ADD3CD3F0A72}"/>
              </a:ext>
            </a:extLst>
          </p:cNvPr>
          <p:cNvSpPr>
            <a:spLocks noGrp="1"/>
          </p:cNvSpPr>
          <p:nvPr>
            <p:ph sz="quarter" idx="10"/>
          </p:nvPr>
        </p:nvSpPr>
        <p:spPr>
          <a:xfrm>
            <a:off x="115712" y="589342"/>
            <a:ext cx="9028288" cy="5651037"/>
          </a:xfrm>
        </p:spPr>
        <p:txBody>
          <a:bodyPr/>
          <a:lstStyle/>
          <a:p>
            <a:pPr algn="just"/>
            <a:r>
              <a:rPr lang="en-US" dirty="0"/>
              <a:t>Three major components:</a:t>
            </a:r>
          </a:p>
          <a:p>
            <a:pPr marL="914400" lvl="1" indent="-457200" algn="just">
              <a:buFont typeface="+mj-lt"/>
              <a:buAutoNum type="arabicPeriod"/>
            </a:pPr>
            <a:r>
              <a:rPr lang="en-US" dirty="0"/>
              <a:t>A library linked into every client</a:t>
            </a:r>
          </a:p>
          <a:p>
            <a:pPr marL="914400" lvl="1" indent="-457200" algn="just">
              <a:buFont typeface="+mj-lt"/>
              <a:buAutoNum type="arabicPeriod"/>
            </a:pPr>
            <a:r>
              <a:rPr lang="en-US" dirty="0"/>
              <a:t>One master server</a:t>
            </a:r>
          </a:p>
          <a:p>
            <a:pPr marL="914400" lvl="1" indent="-457200" algn="just">
              <a:buFont typeface="+mj-lt"/>
              <a:buAutoNum type="arabicPeriod"/>
            </a:pPr>
            <a:r>
              <a:rPr lang="en-US" dirty="0"/>
              <a:t>Multiple tablet servers</a:t>
            </a:r>
          </a:p>
          <a:p>
            <a:pPr algn="just"/>
            <a:r>
              <a:rPr lang="en-US" dirty="0"/>
              <a:t>Master server: </a:t>
            </a:r>
            <a:r>
              <a:rPr lang="en-US" sz="2000" dirty="0"/>
              <a:t>assigns tablets to table servers, adds and monitors tablet servers, balances tablet-server load, …</a:t>
            </a:r>
          </a:p>
          <a:p>
            <a:pPr algn="just"/>
            <a:r>
              <a:rPr lang="en-US" dirty="0"/>
              <a:t>Each tablet server: </a:t>
            </a:r>
            <a:r>
              <a:rPr lang="en-US" sz="2000" dirty="0"/>
              <a:t>manages a set of tables, handles reads/writes to its tablets, splits too large tablets. </a:t>
            </a:r>
          </a:p>
          <a:p>
            <a:pPr algn="just"/>
            <a:r>
              <a:rPr lang="en-US" dirty="0"/>
              <a:t>Clients communicate directly with tablet servers for reads/writes. Bigtable clients do not rely on the master for tablet location </a:t>
            </a:r>
            <a:r>
              <a:rPr lang="en-US" dirty="0">
                <a:sym typeface="Wingdings" pitchFamily="2" charset="2"/>
              </a:rPr>
              <a:t> lightly loaded master</a:t>
            </a:r>
          </a:p>
          <a:p>
            <a:pPr algn="just"/>
            <a:endParaRPr lang="en-US" dirty="0">
              <a:sym typeface="Wingdings" pitchFamily="2" charset="2"/>
            </a:endParaRPr>
          </a:p>
          <a:p>
            <a:pPr algn="just"/>
            <a:r>
              <a:rPr lang="en-US" dirty="0">
                <a:sym typeface="Wingdings" pitchFamily="2" charset="2"/>
              </a:rPr>
              <a:t>Bigtable cluster stores a number of tables  a table consists of a set of tables  each table has data related to a row range</a:t>
            </a:r>
          </a:p>
          <a:p>
            <a:pPr algn="just"/>
            <a:r>
              <a:rPr lang="en-US" dirty="0">
                <a:sym typeface="Wingdings" pitchFamily="2" charset="2"/>
              </a:rPr>
              <a:t>At first a table has one tablet then splits into more tablets </a:t>
            </a:r>
          </a:p>
          <a:p>
            <a:pPr marL="0" indent="0" algn="just">
              <a:buNone/>
            </a:pPr>
            <a:r>
              <a:rPr lang="en-US" dirty="0">
                <a:sym typeface="Wingdings" pitchFamily="2" charset="2"/>
              </a:rPr>
              <a:t>   100-200MB</a:t>
            </a:r>
            <a:endParaRPr lang="en-US" dirty="0"/>
          </a:p>
        </p:txBody>
      </p:sp>
    </p:spTree>
    <p:extLst>
      <p:ext uri="{BB962C8B-B14F-4D97-AF65-F5344CB8AC3E}">
        <p14:creationId xmlns:p14="http://schemas.microsoft.com/office/powerpoint/2010/main" val="376519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21</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Table Location</a:t>
            </a:r>
          </a:p>
        </p:txBody>
      </p:sp>
      <p:pic>
        <p:nvPicPr>
          <p:cNvPr id="7" name="Picture 6">
            <a:extLst>
              <a:ext uri="{FF2B5EF4-FFF2-40B4-BE49-F238E27FC236}">
                <a16:creationId xmlns:a16="http://schemas.microsoft.com/office/drawing/2014/main" id="{D1F3AFCE-EE4C-B34E-89CB-200660BB21F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84392" y="1503613"/>
            <a:ext cx="6997700" cy="3594100"/>
          </a:xfrm>
          <a:prstGeom prst="rect">
            <a:avLst/>
          </a:prstGeom>
        </p:spPr>
      </p:pic>
      <p:sp>
        <p:nvSpPr>
          <p:cNvPr id="8" name="TextBox 7">
            <a:extLst>
              <a:ext uri="{FF2B5EF4-FFF2-40B4-BE49-F238E27FC236}">
                <a16:creationId xmlns:a16="http://schemas.microsoft.com/office/drawing/2014/main" id="{AC30CD92-B0A2-C14A-98D1-F8680825A8AB}"/>
              </a:ext>
            </a:extLst>
          </p:cNvPr>
          <p:cNvSpPr txBox="1"/>
          <p:nvPr/>
        </p:nvSpPr>
        <p:spPr>
          <a:xfrm>
            <a:off x="1042737" y="5919537"/>
            <a:ext cx="3159968"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Addresses 2</a:t>
            </a:r>
            <a:r>
              <a:rPr lang="en-US" sz="2400" baseline="30000" dirty="0">
                <a:latin typeface="Tahoma" panose="020B0604030504040204" pitchFamily="34" charset="0"/>
                <a:ea typeface="Tahoma" panose="020B0604030504040204" pitchFamily="34" charset="0"/>
                <a:cs typeface="Tahoma" panose="020B0604030504040204" pitchFamily="34" charset="0"/>
              </a:rPr>
              <a:t>34</a:t>
            </a:r>
            <a:r>
              <a:rPr lang="en-US" sz="2400" dirty="0">
                <a:latin typeface="Tahoma" panose="020B0604030504040204" pitchFamily="34" charset="0"/>
                <a:ea typeface="Tahoma" panose="020B0604030504040204" pitchFamily="34" charset="0"/>
                <a:cs typeface="Tahoma" panose="020B0604030504040204" pitchFamily="34" charset="0"/>
              </a:rPr>
              <a:t> tablets</a:t>
            </a:r>
          </a:p>
        </p:txBody>
      </p:sp>
    </p:spTree>
    <p:extLst>
      <p:ext uri="{BB962C8B-B14F-4D97-AF65-F5344CB8AC3E}">
        <p14:creationId xmlns:p14="http://schemas.microsoft.com/office/powerpoint/2010/main" val="143875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22</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Table Assignment</a:t>
            </a:r>
          </a:p>
        </p:txBody>
      </p:sp>
      <p:sp>
        <p:nvSpPr>
          <p:cNvPr id="6" name="Content Placeholder 2">
            <a:extLst>
              <a:ext uri="{FF2B5EF4-FFF2-40B4-BE49-F238E27FC236}">
                <a16:creationId xmlns:a16="http://schemas.microsoft.com/office/drawing/2014/main" id="{78778F27-6366-2B4D-A7C8-ADD3CD3F0A72}"/>
              </a:ext>
            </a:extLst>
          </p:cNvPr>
          <p:cNvSpPr>
            <a:spLocks noGrp="1"/>
          </p:cNvSpPr>
          <p:nvPr>
            <p:ph sz="quarter" idx="10"/>
          </p:nvPr>
        </p:nvSpPr>
        <p:spPr>
          <a:xfrm>
            <a:off x="115712" y="669552"/>
            <a:ext cx="9028288" cy="5651037"/>
          </a:xfrm>
        </p:spPr>
        <p:txBody>
          <a:bodyPr/>
          <a:lstStyle/>
          <a:p>
            <a:pPr algn="just"/>
            <a:r>
              <a:rPr lang="en-US" dirty="0"/>
              <a:t>Each tablet is assigned to one tablet server at-a-time. </a:t>
            </a:r>
          </a:p>
          <a:p>
            <a:pPr marL="0" indent="0" algn="just">
              <a:buNone/>
            </a:pPr>
            <a:endParaRPr lang="en-US" dirty="0"/>
          </a:p>
          <a:p>
            <a:r>
              <a:rPr lang="en-GB" dirty="0"/>
              <a:t>Master keeps track of live tablet servers, current assignments, and unassigned tablets </a:t>
            </a:r>
          </a:p>
          <a:p>
            <a:pPr marL="0" indent="0">
              <a:buNone/>
            </a:pPr>
            <a:endParaRPr lang="en-GB" dirty="0"/>
          </a:p>
          <a:p>
            <a:r>
              <a:rPr lang="en-GB" dirty="0"/>
              <a:t>Upon a master starting</a:t>
            </a:r>
          </a:p>
          <a:p>
            <a:pPr lvl="1"/>
            <a:r>
              <a:rPr lang="en-GB" dirty="0"/>
              <a:t>Acquires master lock in Chubby</a:t>
            </a:r>
          </a:p>
          <a:p>
            <a:pPr lvl="1"/>
            <a:r>
              <a:rPr lang="en-GB" dirty="0"/>
              <a:t>Scans live tablet servers</a:t>
            </a:r>
          </a:p>
          <a:p>
            <a:pPr lvl="1"/>
            <a:r>
              <a:rPr lang="en-GB" dirty="0"/>
              <a:t>Gets list of tablets from each tablet server, to find out assigned tablets</a:t>
            </a:r>
          </a:p>
          <a:p>
            <a:pPr lvl="1"/>
            <a:r>
              <a:rPr lang="en-GB" dirty="0"/>
              <a:t>Learns set of existing tablets → adds unassigned tablets to list </a:t>
            </a:r>
          </a:p>
          <a:p>
            <a:pPr algn="just"/>
            <a:endParaRPr lang="en-US" dirty="0"/>
          </a:p>
        </p:txBody>
      </p:sp>
    </p:spTree>
    <p:extLst>
      <p:ext uri="{BB962C8B-B14F-4D97-AF65-F5344CB8AC3E}">
        <p14:creationId xmlns:p14="http://schemas.microsoft.com/office/powerpoint/2010/main" val="2092576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23</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Table Serving</a:t>
            </a:r>
          </a:p>
        </p:txBody>
      </p:sp>
      <p:pic>
        <p:nvPicPr>
          <p:cNvPr id="4" name="Picture 3">
            <a:extLst>
              <a:ext uri="{FF2B5EF4-FFF2-40B4-BE49-F238E27FC236}">
                <a16:creationId xmlns:a16="http://schemas.microsoft.com/office/drawing/2014/main" id="{CB5B89F6-A73D-1C4C-AE64-95CCF8B5523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35050" y="1435100"/>
            <a:ext cx="7073900" cy="3987800"/>
          </a:xfrm>
          <a:prstGeom prst="rect">
            <a:avLst/>
          </a:prstGeom>
        </p:spPr>
      </p:pic>
    </p:spTree>
    <p:extLst>
      <p:ext uri="{BB962C8B-B14F-4D97-AF65-F5344CB8AC3E}">
        <p14:creationId xmlns:p14="http://schemas.microsoft.com/office/powerpoint/2010/main" val="308907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Requirements of cloud applications</a:t>
            </a:r>
          </a:p>
        </p:txBody>
      </p:sp>
      <p:sp>
        <p:nvSpPr>
          <p:cNvPr id="11267" name="Content Placeholder 2"/>
          <p:cNvSpPr>
            <a:spLocks noGrp="1"/>
          </p:cNvSpPr>
          <p:nvPr>
            <p:ph sz="quarter" idx="10"/>
          </p:nvPr>
        </p:nvSpPr>
        <p:spPr>
          <a:xfrm>
            <a:off x="228601" y="890878"/>
            <a:ext cx="8639175" cy="3659716"/>
          </a:xfrm>
        </p:spPr>
        <p:txBody>
          <a:bodyPr/>
          <a:lstStyle/>
          <a:p>
            <a:pPr algn="just"/>
            <a:r>
              <a:rPr lang="en-US" dirty="0"/>
              <a:t>Most cloud applications are data-intensive and test the limitations of the existing infrastructure. Requirements:</a:t>
            </a:r>
          </a:p>
          <a:p>
            <a:pPr lvl="1" algn="just"/>
            <a:r>
              <a:rPr lang="en-US" dirty="0"/>
              <a:t>Rapid application development and short-time to the market  </a:t>
            </a:r>
          </a:p>
          <a:p>
            <a:pPr lvl="1" algn="just"/>
            <a:r>
              <a:rPr lang="en-US" dirty="0"/>
              <a:t>Low latency</a:t>
            </a:r>
          </a:p>
          <a:p>
            <a:pPr lvl="1" algn="just"/>
            <a:r>
              <a:rPr lang="en-US" dirty="0"/>
              <a:t>Scalability</a:t>
            </a:r>
          </a:p>
          <a:p>
            <a:pPr lvl="1" algn="just"/>
            <a:r>
              <a:rPr lang="en-US" dirty="0"/>
              <a:t>High availability </a:t>
            </a:r>
          </a:p>
          <a:p>
            <a:pPr lvl="1" algn="just"/>
            <a:r>
              <a:rPr lang="en-US" dirty="0"/>
              <a:t>Consistent view of the data</a:t>
            </a:r>
          </a:p>
          <a:p>
            <a:pPr lvl="1" algn="just"/>
            <a:endParaRPr lang="en-US" dirty="0"/>
          </a:p>
          <a:p>
            <a:pPr lvl="1" algn="just"/>
            <a:endParaRPr lang="en-US" dirty="0"/>
          </a:p>
          <a:p>
            <a:pPr algn="just"/>
            <a:r>
              <a:rPr lang="en-US" dirty="0"/>
              <a:t>These requirements cannot be satisfied simultaneously by existing database models; e.g., relational databases are easy to use for application development but do not scale well</a:t>
            </a:r>
          </a:p>
        </p:txBody>
      </p:sp>
      <p:sp>
        <p:nvSpPr>
          <p:cNvPr id="11269"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33ECAA28-A69F-F34E-915F-1E92E32B9E8F}" type="slidenum">
              <a:rPr lang="en-US">
                <a:latin typeface="Arial Black" charset="0"/>
              </a:rPr>
              <a:pPr algn="r" eaLnBrk="1" hangingPunct="1"/>
              <a:t>3</a:t>
            </a:fld>
            <a:endParaRPr lang="en-US" dirty="0">
              <a:latin typeface="Arial Black"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Google File System (GFS) Motivation</a:t>
            </a:r>
          </a:p>
        </p:txBody>
      </p:sp>
      <p:sp>
        <p:nvSpPr>
          <p:cNvPr id="25603" name="Content Placeholder 2"/>
          <p:cNvSpPr>
            <a:spLocks noGrp="1"/>
          </p:cNvSpPr>
          <p:nvPr>
            <p:ph sz="quarter" idx="10"/>
          </p:nvPr>
        </p:nvSpPr>
        <p:spPr>
          <a:xfrm>
            <a:off x="0" y="865475"/>
            <a:ext cx="9144000" cy="7267872"/>
          </a:xfrm>
        </p:spPr>
        <p:txBody>
          <a:bodyPr/>
          <a:lstStyle/>
          <a:p>
            <a:pPr algn="just"/>
            <a:r>
              <a:rPr lang="en-US" dirty="0"/>
              <a:t>GFS </a:t>
            </a:r>
            <a:r>
              <a:rPr lang="en-US" dirty="0">
                <a:sym typeface="Wingdings" charset="0"/>
              </a:rPr>
              <a:t> </a:t>
            </a:r>
            <a:r>
              <a:rPr lang="en-US" dirty="0"/>
              <a:t>developed in the late 1990s; uses thousands of storage systems built from inexpensive commodity components to provide petabytes of storage to a  large user community with diverse needs</a:t>
            </a:r>
          </a:p>
          <a:p>
            <a:pPr algn="just"/>
            <a:r>
              <a:rPr lang="en-US" dirty="0"/>
              <a:t>Motivation</a:t>
            </a:r>
          </a:p>
          <a:p>
            <a:pPr marL="914400" lvl="1" indent="-457200" algn="just">
              <a:buFont typeface="+mj-lt"/>
              <a:buAutoNum type="arabicPeriod"/>
            </a:pPr>
            <a:r>
              <a:rPr lang="en-US" sz="2400" dirty="0"/>
              <a:t>Component failures is the norm</a:t>
            </a:r>
          </a:p>
          <a:p>
            <a:pPr lvl="2" algn="just"/>
            <a:r>
              <a:rPr lang="en-US" dirty="0"/>
              <a:t>Appl./OS bugs, human errors, failures of disks, power supplies, …</a:t>
            </a:r>
          </a:p>
          <a:p>
            <a:pPr marL="914400" lvl="1" indent="-457200" algn="just">
              <a:buFont typeface="+mj-lt"/>
              <a:buAutoNum type="arabicPeriod"/>
            </a:pPr>
            <a:r>
              <a:rPr lang="en-US" sz="2400" dirty="0"/>
              <a:t>Files are huge (</a:t>
            </a:r>
            <a:r>
              <a:rPr lang="en-US" sz="2400" dirty="0" err="1"/>
              <a:t>muti</a:t>
            </a:r>
            <a:r>
              <a:rPr lang="en-US" sz="2400" dirty="0"/>
              <a:t>-GB to -TB files)</a:t>
            </a:r>
          </a:p>
          <a:p>
            <a:pPr marL="914400" lvl="1" indent="-457200" algn="just">
              <a:buFont typeface="+mj-lt"/>
              <a:buAutoNum type="arabicPeriod"/>
            </a:pPr>
            <a:r>
              <a:rPr lang="en-US" sz="2400" dirty="0"/>
              <a:t>The most common operation is to append to an existing file; random write operations to a file are extremely infrequent. Sequential read operations are the norm</a:t>
            </a:r>
          </a:p>
          <a:p>
            <a:pPr marL="914400" lvl="1" indent="-457200" algn="just">
              <a:buFont typeface="+mj-lt"/>
              <a:buAutoNum type="arabicPeriod"/>
            </a:pPr>
            <a:r>
              <a:rPr lang="en-US" sz="2400" dirty="0"/>
              <a:t>The consistency model should be relaxed to simplify the system implementation but without placing an additional burden on the application developers</a:t>
            </a:r>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4</a:t>
            </a:fld>
            <a:endParaRPr lang="en-US" dirty="0">
              <a:latin typeface="Arial Black" charset="0"/>
            </a:endParaRPr>
          </a:p>
        </p:txBody>
      </p:sp>
    </p:spTree>
    <p:extLst>
      <p:ext uri="{BB962C8B-B14F-4D97-AF65-F5344CB8AC3E}">
        <p14:creationId xmlns:p14="http://schemas.microsoft.com/office/powerpoint/2010/main" val="231797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GFS Assumptions</a:t>
            </a:r>
          </a:p>
        </p:txBody>
      </p:sp>
      <p:sp>
        <p:nvSpPr>
          <p:cNvPr id="25603" name="Content Placeholder 2"/>
          <p:cNvSpPr>
            <a:spLocks noGrp="1"/>
          </p:cNvSpPr>
          <p:nvPr>
            <p:ph sz="quarter" idx="10"/>
          </p:nvPr>
        </p:nvSpPr>
        <p:spPr>
          <a:xfrm>
            <a:off x="0" y="865475"/>
            <a:ext cx="9144000" cy="7267872"/>
          </a:xfrm>
        </p:spPr>
        <p:txBody>
          <a:bodyPr/>
          <a:lstStyle/>
          <a:p>
            <a:pPr algn="just"/>
            <a:r>
              <a:rPr lang="en-US" sz="2400" dirty="0"/>
              <a:t>The system is built from </a:t>
            </a:r>
            <a:r>
              <a:rPr lang="en-US" dirty="0"/>
              <a:t>inexpensive commodity components that often fail. </a:t>
            </a:r>
          </a:p>
          <a:p>
            <a:pPr algn="just"/>
            <a:r>
              <a:rPr lang="en-US" sz="2400" dirty="0"/>
              <a:t>The system stores a modest number of large files</a:t>
            </a:r>
            <a:r>
              <a:rPr lang="en-US" dirty="0"/>
              <a:t>.</a:t>
            </a:r>
          </a:p>
          <a:p>
            <a:pPr algn="just"/>
            <a:r>
              <a:rPr lang="en-US" sz="2400" dirty="0"/>
              <a:t>The workload consists mostly of two kinds of reads: large streaming reads and small random reads. </a:t>
            </a:r>
          </a:p>
          <a:p>
            <a:pPr algn="just"/>
            <a:r>
              <a:rPr lang="en-US" dirty="0"/>
              <a:t>The workloads also have many large sequential writes that append data to files. </a:t>
            </a:r>
          </a:p>
          <a:p>
            <a:pPr algn="just"/>
            <a:r>
              <a:rPr lang="en-US" sz="2400" dirty="0"/>
              <a:t>The system must implement well</a:t>
            </a:r>
            <a:r>
              <a:rPr lang="en-US" dirty="0"/>
              <a:t>-defined semantics for many clients simultaneously appending to the same file. </a:t>
            </a:r>
          </a:p>
          <a:p>
            <a:pPr algn="just"/>
            <a:r>
              <a:rPr lang="en-US" sz="2400" dirty="0"/>
              <a:t>High</a:t>
            </a:r>
            <a:r>
              <a:rPr lang="en-US" dirty="0"/>
              <a:t> sustained </a:t>
            </a:r>
            <a:r>
              <a:rPr lang="en-US" dirty="0" err="1"/>
              <a:t>bw</a:t>
            </a:r>
            <a:r>
              <a:rPr lang="en-US" dirty="0"/>
              <a:t> is more important than low latency.</a:t>
            </a:r>
            <a:endParaRPr lang="en-US" sz="2400" dirty="0"/>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5</a:t>
            </a:fld>
            <a:endParaRPr lang="en-US" dirty="0">
              <a:latin typeface="Arial Black" charset="0"/>
            </a:endParaRPr>
          </a:p>
        </p:txBody>
      </p:sp>
    </p:spTree>
    <p:extLst>
      <p:ext uri="{BB962C8B-B14F-4D97-AF65-F5344CB8AC3E}">
        <p14:creationId xmlns:p14="http://schemas.microsoft.com/office/powerpoint/2010/main" val="211726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GFS API</a:t>
            </a:r>
          </a:p>
        </p:txBody>
      </p:sp>
      <p:sp>
        <p:nvSpPr>
          <p:cNvPr id="25603" name="Content Placeholder 2"/>
          <p:cNvSpPr>
            <a:spLocks noGrp="1"/>
          </p:cNvSpPr>
          <p:nvPr>
            <p:ph sz="quarter" idx="10"/>
          </p:nvPr>
        </p:nvSpPr>
        <p:spPr>
          <a:xfrm>
            <a:off x="0" y="865475"/>
            <a:ext cx="9144000" cy="7267872"/>
          </a:xfrm>
        </p:spPr>
        <p:txBody>
          <a:bodyPr/>
          <a:lstStyle/>
          <a:p>
            <a:pPr algn="just"/>
            <a:r>
              <a:rPr lang="en-US" sz="2400" dirty="0"/>
              <a:t>It provides a familiar interface, though not POSIX.</a:t>
            </a:r>
          </a:p>
          <a:p>
            <a:pPr algn="just"/>
            <a:r>
              <a:rPr lang="en-US" sz="2400" dirty="0"/>
              <a:t>Supports: </a:t>
            </a:r>
            <a:r>
              <a:rPr lang="en-US" sz="2400" dirty="0">
                <a:latin typeface="American Typewriter" panose="02090604020004020304" pitchFamily="18" charset="77"/>
              </a:rPr>
              <a:t>create, delete, ope</a:t>
            </a:r>
            <a:r>
              <a:rPr lang="en-US" dirty="0">
                <a:latin typeface="American Typewriter" panose="02090604020004020304" pitchFamily="18" charset="77"/>
              </a:rPr>
              <a:t>n, close, read and write</a:t>
            </a:r>
          </a:p>
          <a:p>
            <a:pPr algn="just"/>
            <a:endParaRPr lang="en-US" dirty="0">
              <a:latin typeface="American Typewriter" panose="02090604020004020304" pitchFamily="18" charset="77"/>
            </a:endParaRPr>
          </a:p>
          <a:p>
            <a:pPr algn="just"/>
            <a:r>
              <a:rPr lang="en-US" sz="2400" dirty="0"/>
              <a:t>Plus: </a:t>
            </a:r>
            <a:r>
              <a:rPr lang="en-US" sz="2400" dirty="0">
                <a:latin typeface="American Typewriter" panose="02090604020004020304" pitchFamily="18" charset="77"/>
              </a:rPr>
              <a:t>snapshot</a:t>
            </a:r>
            <a:r>
              <a:rPr lang="en-US" sz="2400" dirty="0"/>
              <a:t> and </a:t>
            </a:r>
            <a:r>
              <a:rPr lang="en-US" sz="2400" dirty="0">
                <a:latin typeface="American Typewriter" panose="02090604020004020304" pitchFamily="18" charset="77"/>
              </a:rPr>
              <a:t>record append</a:t>
            </a:r>
          </a:p>
          <a:p>
            <a:pPr algn="just"/>
            <a:r>
              <a:rPr lang="en-US" dirty="0">
                <a:latin typeface="American Typewriter" panose="02090604020004020304" pitchFamily="18" charset="77"/>
              </a:rPr>
              <a:t>snapshot</a:t>
            </a:r>
            <a:r>
              <a:rPr lang="en-US" dirty="0"/>
              <a:t> </a:t>
            </a:r>
          </a:p>
          <a:p>
            <a:pPr marL="857250" lvl="2" indent="0" algn="just">
              <a:buNone/>
            </a:pPr>
            <a:r>
              <a:rPr lang="en-US" sz="2400" dirty="0"/>
              <a:t>creates a file copy or a directory tree at a low cost</a:t>
            </a:r>
          </a:p>
          <a:p>
            <a:pPr algn="just"/>
            <a:r>
              <a:rPr lang="en-US" dirty="0">
                <a:latin typeface="American Typewriter" panose="02090604020004020304" pitchFamily="18" charset="77"/>
              </a:rPr>
              <a:t>record append </a:t>
            </a:r>
          </a:p>
          <a:p>
            <a:pPr marL="457200" lvl="1" indent="0" algn="just">
              <a:buNone/>
            </a:pPr>
            <a:r>
              <a:rPr lang="en-US" sz="2400" dirty="0"/>
              <a:t>	allows multiple clients to append data to the same file concurrently while guaranteeing atomicity.</a:t>
            </a:r>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6</a:t>
            </a:fld>
            <a:endParaRPr lang="en-US" dirty="0">
              <a:latin typeface="Arial Black" charset="0"/>
            </a:endParaRPr>
          </a:p>
        </p:txBody>
      </p:sp>
    </p:spTree>
    <p:extLst>
      <p:ext uri="{BB962C8B-B14F-4D97-AF65-F5344CB8AC3E}">
        <p14:creationId xmlns:p14="http://schemas.microsoft.com/office/powerpoint/2010/main" val="269281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Architecture of a GFS Cluster</a:t>
            </a:r>
          </a:p>
        </p:txBody>
      </p:sp>
      <p:sp>
        <p:nvSpPr>
          <p:cNvPr id="28676"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F5C00866-3F68-7245-9899-A91289733664}" type="slidenum">
              <a:rPr lang="en-US">
                <a:latin typeface="Arial Black" charset="0"/>
              </a:rPr>
              <a:pPr algn="r" eaLnBrk="1" hangingPunct="1"/>
              <a:t>7</a:t>
            </a:fld>
            <a:endParaRPr lang="en-US" dirty="0">
              <a:latin typeface="Arial Black" charset="0"/>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273938"/>
            <a:ext cx="9144000" cy="43512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Architecture of a GFS Cluster</a:t>
            </a:r>
          </a:p>
        </p:txBody>
      </p:sp>
      <p:sp>
        <p:nvSpPr>
          <p:cNvPr id="28676"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F5C00866-3F68-7245-9899-A91289733664}" type="slidenum">
              <a:rPr lang="en-US">
                <a:latin typeface="Arial Black" charset="0"/>
              </a:rPr>
              <a:pPr algn="r" eaLnBrk="1" hangingPunct="1"/>
              <a:t>8</a:t>
            </a:fld>
            <a:endParaRPr lang="en-US" dirty="0">
              <a:latin typeface="Arial Black" charset="0"/>
            </a:endParaRPr>
          </a:p>
        </p:txBody>
      </p:sp>
      <p:sp>
        <p:nvSpPr>
          <p:cNvPr id="6" name="Content Placeholder 2"/>
          <p:cNvSpPr txBox="1">
            <a:spLocks/>
          </p:cNvSpPr>
          <p:nvPr/>
        </p:nvSpPr>
        <p:spPr>
          <a:xfrm>
            <a:off x="228600" y="888491"/>
            <a:ext cx="8639175" cy="3659716"/>
          </a:xfrm>
          <a:prstGeom prst="rect">
            <a:avLst/>
          </a:prstGeom>
        </p:spPr>
        <p:txBody>
          <a:bodyPr vert="horz"/>
          <a:lstStyle>
            <a:lvl1pPr marL="342900" indent="-342900" algn="l" defTabSz="457200" rtl="0" eaLnBrk="1" fontAlgn="base" hangingPunct="1">
              <a:spcBef>
                <a:spcPts val="0"/>
              </a:spcBef>
              <a:spcAft>
                <a:spcPts val="600"/>
              </a:spcAft>
              <a:buClr>
                <a:schemeClr val="accent3">
                  <a:lumMod val="75000"/>
                </a:schemeClr>
              </a:buClr>
              <a:buSzPct val="150000"/>
              <a:buFont typeface="Wingdings" pitchFamily="2" charset="2"/>
              <a:buChar char="§"/>
              <a:defRPr sz="2400" kern="1200">
                <a:solidFill>
                  <a:schemeClr val="tx1"/>
                </a:solidFill>
                <a:latin typeface="Tahoma" pitchFamily="34" charset="0"/>
                <a:ea typeface="Tahoma" pitchFamily="34" charset="0"/>
                <a:cs typeface="Tahoma" pitchFamily="34" charset="0"/>
              </a:defRPr>
            </a:lvl1pPr>
            <a:lvl2pPr marL="742950" indent="-28575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2pPr>
            <a:lvl3pPr marL="11430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3pPr>
            <a:lvl4pPr marL="16002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4pPr>
            <a:lvl5pPr marL="20574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200" dirty="0"/>
              <a:t>Single master, multiple </a:t>
            </a:r>
            <a:r>
              <a:rPr lang="en-US" sz="2200" dirty="0" err="1"/>
              <a:t>chunkservers</a:t>
            </a:r>
            <a:r>
              <a:rPr lang="en-US" sz="2200" dirty="0"/>
              <a:t> and clients, running on Linux machines.</a:t>
            </a:r>
          </a:p>
          <a:p>
            <a:pPr algn="just"/>
            <a:r>
              <a:rPr lang="en-US" sz="2200" dirty="0"/>
              <a:t>Fixed-size chunks, 64-bit unique and immutable chunk handle.</a:t>
            </a:r>
          </a:p>
          <a:p>
            <a:pPr algn="just"/>
            <a:r>
              <a:rPr lang="en-US" sz="2200" dirty="0"/>
              <a:t>Chunks are stored on local disks on </a:t>
            </a:r>
            <a:r>
              <a:rPr lang="en-US" sz="2200" dirty="0" err="1"/>
              <a:t>chunkservers</a:t>
            </a:r>
            <a:r>
              <a:rPr lang="en-US" sz="2200" dirty="0"/>
              <a:t>, three replicas.</a:t>
            </a:r>
          </a:p>
          <a:p>
            <a:pPr algn="just"/>
            <a:r>
              <a:rPr lang="en-US" sz="2200" dirty="0"/>
              <a:t>Master maintains all file system metadata: access control, mapping from files to chunks, chunks locations, etc.</a:t>
            </a:r>
          </a:p>
          <a:p>
            <a:pPr algn="just"/>
            <a:r>
              <a:rPr lang="en-US" sz="2200" dirty="0"/>
              <a:t>GFS client code implements the fs API and communicates with master and </a:t>
            </a:r>
            <a:r>
              <a:rPr lang="en-US" sz="2200" dirty="0" err="1"/>
              <a:t>chunkservers</a:t>
            </a:r>
            <a:r>
              <a:rPr lang="en-US" sz="2200" dirty="0"/>
              <a:t> to read/write data for applications. </a:t>
            </a:r>
          </a:p>
          <a:p>
            <a:pPr algn="just"/>
            <a:r>
              <a:rPr lang="en-US" sz="2200" dirty="0"/>
              <a:t>No caching by the client or the </a:t>
            </a:r>
            <a:r>
              <a:rPr lang="en-US" sz="2200" dirty="0" err="1"/>
              <a:t>chunkservers</a:t>
            </a:r>
            <a:r>
              <a:rPr lang="en-US" sz="2200" dirty="0"/>
              <a:t>. </a:t>
            </a:r>
          </a:p>
          <a:p>
            <a:pPr algn="just"/>
            <a:endParaRPr lang="en-US" sz="2200" dirty="0"/>
          </a:p>
          <a:p>
            <a:pPr algn="just"/>
            <a:endParaRPr lang="en-US" sz="2200" dirty="0"/>
          </a:p>
          <a:p>
            <a:pPr algn="just"/>
            <a:endParaRPr lang="en-US" sz="2200" dirty="0"/>
          </a:p>
          <a:p>
            <a:pPr algn="just"/>
            <a:r>
              <a:rPr lang="en-US" sz="2200" dirty="0"/>
              <a:t>Single master??? Is this a good idea?</a:t>
            </a:r>
          </a:p>
          <a:p>
            <a:pPr lvl="1" algn="just"/>
            <a:r>
              <a:rPr lang="en-US" sz="1800" dirty="0"/>
              <a:t>Simple design, masters makes more sophisticated chunk placement and replication decisions using global knowledge.</a:t>
            </a:r>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76523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GFS – Design Decisions</a:t>
            </a:r>
          </a:p>
        </p:txBody>
      </p:sp>
      <p:sp>
        <p:nvSpPr>
          <p:cNvPr id="26627" name="Content Placeholder 2"/>
          <p:cNvSpPr>
            <a:spLocks noGrp="1"/>
          </p:cNvSpPr>
          <p:nvPr>
            <p:ph sz="quarter" idx="10"/>
          </p:nvPr>
        </p:nvSpPr>
        <p:spPr>
          <a:xfrm>
            <a:off x="214490" y="777985"/>
            <a:ext cx="8639175" cy="3659716"/>
          </a:xfrm>
        </p:spPr>
        <p:txBody>
          <a:bodyPr/>
          <a:lstStyle/>
          <a:p>
            <a:pPr algn="just"/>
            <a:r>
              <a:rPr lang="en-US" sz="2200" dirty="0"/>
              <a:t>Segment a file in large chunks</a:t>
            </a:r>
          </a:p>
          <a:p>
            <a:pPr algn="just"/>
            <a:r>
              <a:rPr lang="en-US" sz="2200" dirty="0"/>
              <a:t>Implement an atomic file append operation allowing  multiple applications operating concurrently to append to the same file</a:t>
            </a:r>
          </a:p>
          <a:p>
            <a:pPr algn="just"/>
            <a:r>
              <a:rPr lang="en-US" sz="2200" dirty="0"/>
              <a:t>Build the cluster around a high-bandwidth rather than low-latency interconnection network. Separate the flow of control from the data flow. Exploit network topology by sending data to the closest node in the network.</a:t>
            </a:r>
          </a:p>
          <a:p>
            <a:pPr algn="just"/>
            <a:r>
              <a:rPr lang="en-US" sz="2200" dirty="0"/>
              <a:t>Eliminate caching at the client site. Caching increases the overhead for maintaining consistency among cashed copies</a:t>
            </a:r>
          </a:p>
          <a:p>
            <a:pPr algn="just"/>
            <a:r>
              <a:rPr lang="en-US" sz="2200" dirty="0"/>
              <a:t>Ensure consistency by channeling critical file operations through a master, a component of the cluster which controls the entire system</a:t>
            </a:r>
          </a:p>
          <a:p>
            <a:pPr algn="just"/>
            <a:r>
              <a:rPr lang="en-US" sz="2200" dirty="0" err="1"/>
              <a:t>Minimise</a:t>
            </a:r>
            <a:r>
              <a:rPr lang="en-US" sz="2200" dirty="0"/>
              <a:t> the involvement of the master in file access operations to avoid hot-spot contention and to ensure scalability</a:t>
            </a:r>
          </a:p>
          <a:p>
            <a:pPr algn="just"/>
            <a:r>
              <a:rPr lang="en-US" sz="2200" dirty="0"/>
              <a:t>Support efficient </a:t>
            </a:r>
            <a:r>
              <a:rPr lang="en-US" sz="2200" dirty="0" err="1"/>
              <a:t>checkpointing</a:t>
            </a:r>
            <a:r>
              <a:rPr lang="en-US" sz="2200" dirty="0"/>
              <a:t> and fast recovery mechanisms</a:t>
            </a:r>
          </a:p>
          <a:p>
            <a:pPr algn="just"/>
            <a:r>
              <a:rPr lang="en-US" sz="2200" dirty="0"/>
              <a:t>Support an efficient garbage collection mechanism</a:t>
            </a:r>
          </a:p>
        </p:txBody>
      </p:sp>
      <p:sp>
        <p:nvSpPr>
          <p:cNvPr id="26629"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1F13B8F8-0BEA-4045-A623-DABCAABC4752}" type="slidenum">
              <a:rPr lang="en-US">
                <a:latin typeface="Arial Black" charset="0"/>
              </a:rPr>
              <a:pPr algn="r" eaLnBrk="1" hangingPunct="1"/>
              <a:t>9</a:t>
            </a:fld>
            <a:endParaRPr lang="en-US" dirty="0">
              <a:latin typeface="Arial Black" charset="0"/>
            </a:endParaRPr>
          </a:p>
        </p:txBody>
      </p:sp>
    </p:spTree>
  </p:cSld>
  <p:clrMapOvr>
    <a:masterClrMapping/>
  </p:clrMapOvr>
</p:sld>
</file>

<file path=ppt/theme/theme1.xml><?xml version="1.0" encoding="utf-8"?>
<a:theme xmlns:a="http://schemas.openxmlformats.org/drawingml/2006/main" name="Cloud">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loud computing">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8" ma:contentTypeDescription="Create a new document." ma:contentTypeScope="" ma:versionID="9b01982407a2a16a8be778ecd30c8290">
  <xsd:schema xmlns:xsd="http://www.w3.org/2001/XMLSchema" xmlns:xs="http://www.w3.org/2001/XMLSchema" xmlns:p="http://schemas.microsoft.com/office/2006/metadata/properties" xmlns:ns2="3e71e501-9981-4f71-8744-f09f5c3dbf6f" targetNamespace="http://schemas.microsoft.com/office/2006/metadata/properties" ma:root="true" ma:fieldsID="17f1d37b7b754f221cc5d1d9e2fbcd1f" ns2:_="">
    <xsd:import namespace="3e71e501-9981-4f71-8744-f09f5c3dbf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CC8B04-D23A-4EEE-BCA0-B2AE81ED142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5D8CD62-9AAA-485C-9A26-672D457BAAF4}">
  <ds:schemaRefs>
    <ds:schemaRef ds:uri="http://schemas.microsoft.com/sharepoint/v3/contenttype/forms"/>
  </ds:schemaRefs>
</ds:datastoreItem>
</file>

<file path=customXml/itemProps3.xml><?xml version="1.0" encoding="utf-8"?>
<ds:datastoreItem xmlns:ds="http://schemas.openxmlformats.org/officeDocument/2006/customXml" ds:itemID="{ABBD7352-F886-4FC5-A5BB-A11B74BCB4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71e501-9981-4f71-8744-f09f5c3db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Cloud.thmx</Template>
  <TotalTime>23135</TotalTime>
  <Words>1681</Words>
  <Application>Microsoft Office PowerPoint</Application>
  <PresentationFormat>On-screen Show (4:3)</PresentationFormat>
  <Paragraphs>188</Paragraphs>
  <Slides>23</Slides>
  <Notes>0</Notes>
  <HiddenSlides>0</HiddenSlides>
  <MMClips>0</MMClips>
  <ScaleCrop>false</ScaleCrop>
  <HeadingPairs>
    <vt:vector size="4" baseType="variant">
      <vt:variant>
        <vt:lpstr>Theme</vt:lpstr>
      </vt:variant>
      <vt:variant>
        <vt:i4>6</vt:i4>
      </vt:variant>
      <vt:variant>
        <vt:lpstr>Slide Titles</vt:lpstr>
      </vt:variant>
      <vt:variant>
        <vt:i4>23</vt:i4>
      </vt:variant>
    </vt:vector>
  </HeadingPairs>
  <TitlesOfParts>
    <vt:vector size="29" baseType="lpstr">
      <vt:lpstr>Cloud</vt:lpstr>
      <vt:lpstr>systems theme latest</vt:lpstr>
      <vt:lpstr>cloud computing</vt:lpstr>
      <vt:lpstr>3_architecture slides </vt:lpstr>
      <vt:lpstr>4_architecture slides </vt:lpstr>
      <vt:lpstr>1_systems theme latest</vt:lpstr>
      <vt:lpstr>PowerPoint Presentation</vt:lpstr>
      <vt:lpstr>Contents</vt:lpstr>
      <vt:lpstr>Requirements of cloud applications</vt:lpstr>
      <vt:lpstr>Google File System (GFS) Motivation</vt:lpstr>
      <vt:lpstr>GFS Assumptions</vt:lpstr>
      <vt:lpstr>GFS API</vt:lpstr>
      <vt:lpstr>The Architecture of a GFS Cluster</vt:lpstr>
      <vt:lpstr>The Architecture of a GFS Cluster</vt:lpstr>
      <vt:lpstr>GFS – Design Decisions</vt:lpstr>
      <vt:lpstr>GFS Chunks</vt:lpstr>
      <vt:lpstr>Consistency Model</vt:lpstr>
      <vt:lpstr>Write Control and Data Flow</vt:lpstr>
      <vt:lpstr>Atomic Record Appends</vt:lpstr>
      <vt:lpstr>Master Operation</vt:lpstr>
      <vt:lpstr>Conclusions</vt:lpstr>
      <vt:lpstr>Bigtable: A Distributed Storage System for Structured Data</vt:lpstr>
      <vt:lpstr>Data Model</vt:lpstr>
      <vt:lpstr>Tablets</vt:lpstr>
      <vt:lpstr>Building Blocks</vt:lpstr>
      <vt:lpstr>Implementation</vt:lpstr>
      <vt:lpstr>Table Location</vt:lpstr>
      <vt:lpstr>Table Assignment</vt:lpstr>
      <vt:lpstr>Table Serving</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lenovo</cp:lastModifiedBy>
  <cp:revision>759</cp:revision>
  <cp:lastPrinted>2015-03-19T17:17:11Z</cp:lastPrinted>
  <dcterms:created xsi:type="dcterms:W3CDTF">2004-10-07T18:29:30Z</dcterms:created>
  <dcterms:modified xsi:type="dcterms:W3CDTF">2021-09-27T10:46:03Z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