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4"/>
    <p:sldMasterId id="2147483852" r:id="rId5"/>
    <p:sldMasterId id="2147483857" r:id="rId6"/>
    <p:sldMasterId id="2147483863" r:id="rId7"/>
    <p:sldMasterId id="2147483869" r:id="rId8"/>
    <p:sldMasterId id="2147483875" r:id="rId9"/>
    <p:sldMasterId id="2147483977" r:id="rId10"/>
  </p:sldMasterIdLst>
  <p:notesMasterIdLst>
    <p:notesMasterId r:id="rId45"/>
  </p:notesMasterIdLst>
  <p:handoutMasterIdLst>
    <p:handoutMasterId r:id="rId46"/>
  </p:handoutMasterIdLst>
  <p:sldIdLst>
    <p:sldId id="394" r:id="rId11"/>
    <p:sldId id="426" r:id="rId12"/>
    <p:sldId id="441" r:id="rId13"/>
    <p:sldId id="443" r:id="rId14"/>
    <p:sldId id="470" r:id="rId15"/>
    <p:sldId id="442" r:id="rId16"/>
    <p:sldId id="444" r:id="rId17"/>
    <p:sldId id="445" r:id="rId18"/>
    <p:sldId id="446" r:id="rId19"/>
    <p:sldId id="468" r:id="rId20"/>
    <p:sldId id="447" r:id="rId21"/>
    <p:sldId id="448" r:id="rId22"/>
    <p:sldId id="429" r:id="rId23"/>
    <p:sldId id="430" r:id="rId24"/>
    <p:sldId id="450" r:id="rId25"/>
    <p:sldId id="451" r:id="rId26"/>
    <p:sldId id="472" r:id="rId27"/>
    <p:sldId id="473" r:id="rId28"/>
    <p:sldId id="471" r:id="rId29"/>
    <p:sldId id="475" r:id="rId30"/>
    <p:sldId id="476" r:id="rId31"/>
    <p:sldId id="477" r:id="rId32"/>
    <p:sldId id="478" r:id="rId33"/>
    <p:sldId id="456" r:id="rId34"/>
    <p:sldId id="462" r:id="rId35"/>
    <p:sldId id="460" r:id="rId36"/>
    <p:sldId id="479" r:id="rId37"/>
    <p:sldId id="459" r:id="rId38"/>
    <p:sldId id="461" r:id="rId39"/>
    <p:sldId id="463" r:id="rId40"/>
    <p:sldId id="466" r:id="rId41"/>
    <p:sldId id="465" r:id="rId42"/>
    <p:sldId id="467" r:id="rId43"/>
    <p:sldId id="481" r:id="rId4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E5E41-04BA-4A2F-A27B-C641E42C4528}" v="1" dt="2021-10-02T15:36:02.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89"/>
        <p:guide pos="48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5.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handoutMaster" Target="handoutMasters/handoutMaster1.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emanth V" userId="S::106119043@nitt.edu::ba173254-a660-433e-9912-98c9d7432f3b" providerId="AD" clId="Web-{FF2E5E41-04BA-4A2F-A27B-C641E42C4528}"/>
    <pc:docChg chg="modSld">
      <pc:chgData name="Haemanth V" userId="S::106119043@nitt.edu::ba173254-a660-433e-9912-98c9d7432f3b" providerId="AD" clId="Web-{FF2E5E41-04BA-4A2F-A27B-C641E42C4528}" dt="2021-10-02T15:36:02.106" v="0" actId="1076"/>
      <pc:docMkLst>
        <pc:docMk/>
      </pc:docMkLst>
      <pc:sldChg chg="modSp">
        <pc:chgData name="Haemanth V" userId="S::106119043@nitt.edu::ba173254-a660-433e-9912-98c9d7432f3b" providerId="AD" clId="Web-{FF2E5E41-04BA-4A2F-A27B-C641E42C4528}" dt="2021-10-02T15:36:02.106" v="0" actId="1076"/>
        <pc:sldMkLst>
          <pc:docMk/>
          <pc:sldMk cId="0" sldId="429"/>
        </pc:sldMkLst>
        <pc:picChg chg="mod">
          <ac:chgData name="Haemanth V" userId="S::106119043@nitt.edu::ba173254-a660-433e-9912-98c9d7432f3b" providerId="AD" clId="Web-{FF2E5E41-04BA-4A2F-A27B-C641E42C4528}" dt="2021-10-02T15:36:02.106" v="0" actId="1076"/>
          <ac:picMkLst>
            <pc:docMk/>
            <pc:sldMk cId="0" sldId="429"/>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smtClean="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smtClean="0">
                <a:cs typeface="Arial" charset="0"/>
              </a:defRPr>
            </a:lvl1pPr>
          </a:lstStyle>
          <a:p>
            <a:pPr>
              <a:defRPr/>
            </a:pPr>
            <a:fld id="{04F0AF9F-1188-0440-988E-F2563F2B127E}" type="datetimeFigureOut">
              <a:rPr lang="en-US"/>
              <a:pPr>
                <a:defRPr/>
              </a:pPr>
              <a:t>10/2/2021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smtClean="0">
                <a:cs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smtClean="0">
                <a:cs typeface="Arial" charset="0"/>
              </a:defRPr>
            </a:lvl1pPr>
          </a:lstStyle>
          <a:p>
            <a:pPr>
              <a:defRPr/>
            </a:pPr>
            <a:fld id="{9333B407-8D0D-804C-B7BA-9FC89CE6A3EE}" type="slidenum">
              <a:rPr lang="en-US"/>
              <a:pPr>
                <a:defRPr/>
              </a:pPr>
              <a:t>‹#›</a:t>
            </a:fld>
            <a:endParaRPr lang="en-US"/>
          </a:p>
        </p:txBody>
      </p:sp>
    </p:spTree>
    <p:extLst>
      <p:ext uri="{BB962C8B-B14F-4D97-AF65-F5344CB8AC3E}">
        <p14:creationId xmlns:p14="http://schemas.microsoft.com/office/powerpoint/2010/main" val="701185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Arial" charset="0"/>
              </a:defRPr>
            </a:lvl1pPr>
          </a:lstStyle>
          <a:p>
            <a:pPr>
              <a:defRPr/>
            </a:pPr>
            <a:fld id="{D50B98E1-8188-FB4D-9C6E-917AD200EC25}" type="slidenum">
              <a:rPr lang="en-US"/>
              <a:pPr>
                <a:defRPr/>
              </a:pPr>
              <a:t>‹#›</a:t>
            </a:fld>
            <a:endParaRPr lang="en-US"/>
          </a:p>
        </p:txBody>
      </p:sp>
    </p:spTree>
    <p:extLst>
      <p:ext uri="{BB962C8B-B14F-4D97-AF65-F5344CB8AC3E}">
        <p14:creationId xmlns:p14="http://schemas.microsoft.com/office/powerpoint/2010/main" val="8973412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6656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BCB5B9-4202-2143-BE43-06BB2C1406A6}" type="slidenum">
              <a:rPr lang="en-US" sz="1200">
                <a:latin typeface="Times New Roman" charset="0"/>
              </a:rPr>
              <a:pPr eaLnBrk="1" hangingPunct="1"/>
              <a:t>2</a:t>
            </a:fld>
            <a:endParaRPr lang="en-US" sz="120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Virtual memory </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4</a:t>
            </a:fld>
            <a:endParaRPr lang="en-US"/>
          </a:p>
        </p:txBody>
      </p:sp>
    </p:spTree>
    <p:extLst>
      <p:ext uri="{BB962C8B-B14F-4D97-AF65-F5344CB8AC3E}">
        <p14:creationId xmlns:p14="http://schemas.microsoft.com/office/powerpoint/2010/main" val="399425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Old days for process accounting </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5</a:t>
            </a:fld>
            <a:endParaRPr lang="en-US"/>
          </a:p>
        </p:txBody>
      </p:sp>
    </p:spTree>
    <p:extLst>
      <p:ext uri="{BB962C8B-B14F-4D97-AF65-F5344CB8AC3E}">
        <p14:creationId xmlns:p14="http://schemas.microsoft.com/office/powerpoint/2010/main" val="277462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14</a:t>
            </a:fld>
            <a:endParaRPr lang="en-US"/>
          </a:p>
        </p:txBody>
      </p:sp>
    </p:spTree>
    <p:extLst>
      <p:ext uri="{BB962C8B-B14F-4D97-AF65-F5344CB8AC3E}">
        <p14:creationId xmlns:p14="http://schemas.microsoft.com/office/powerpoint/2010/main" val="202119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gn="just">
              <a:buFont typeface="+mj-lt"/>
              <a:buAutoNum type="arabicPeriod" startAt="2"/>
              <a:defRPr/>
            </a:pPr>
            <a:r>
              <a:rPr lang="en-US" sz="1800" b="1">
                <a:latin typeface="Tahoma"/>
                <a:cs typeface="Tahoma"/>
              </a:rPr>
              <a:t>sensitive instructions </a:t>
            </a:r>
            <a:r>
              <a:rPr lang="en-US" sz="1800">
                <a:latin typeface="Tahoma"/>
                <a:cs typeface="Tahoma"/>
              </a:rPr>
              <a:t>can be executed in either kernel or user but they behave differently. Sensitive instructions require special precautions at execution time. </a:t>
            </a:r>
          </a:p>
          <a:p>
            <a:pPr marL="800100" lvl="1" indent="-342900" algn="just">
              <a:buFont typeface="+mj-lt"/>
              <a:buAutoNum type="arabicPeriod" startAt="2"/>
              <a:defRPr/>
            </a:pPr>
            <a:r>
              <a:rPr lang="en-US" sz="1800">
                <a:latin typeface="Tahoma"/>
                <a:cs typeface="Tahoma"/>
              </a:rPr>
              <a:t>sensitive and </a:t>
            </a:r>
            <a:r>
              <a:rPr lang="en-US" sz="1800" err="1">
                <a:latin typeface="Tahoma"/>
                <a:cs typeface="Tahoma"/>
              </a:rPr>
              <a:t>nonprivileged</a:t>
            </a:r>
            <a:r>
              <a:rPr lang="en-US" sz="1800">
                <a:latin typeface="Tahoma"/>
                <a:cs typeface="Tahoma"/>
              </a:rPr>
              <a:t> instructions are hard to virtualize</a:t>
            </a:r>
          </a:p>
          <a:p>
            <a:endParaRPr lang="en-US" i="1"/>
          </a:p>
          <a:p>
            <a:endParaRPr lang="en-US" i="1"/>
          </a:p>
          <a:p>
            <a:r>
              <a:rPr lang="en-US" i="1"/>
              <a:t>Sensitive instruction</a:t>
            </a:r>
            <a:r>
              <a:rPr lang="en-US"/>
              <a:t> discloses or alters state of processor privilege</a:t>
            </a:r>
          </a:p>
          <a:p>
            <a:r>
              <a:rPr lang="en-US" i="1"/>
              <a:t>Sensitive data structure</a:t>
            </a:r>
            <a:r>
              <a:rPr lang="en-US"/>
              <a:t> contains information about state of processor privilege</a:t>
            </a:r>
          </a:p>
          <a:p>
            <a:endParaRPr lang="en-US"/>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19</a:t>
            </a:fld>
            <a:endParaRPr lang="en-US"/>
          </a:p>
        </p:txBody>
      </p:sp>
    </p:spTree>
    <p:extLst>
      <p:ext uri="{BB962C8B-B14F-4D97-AF65-F5344CB8AC3E}">
        <p14:creationId xmlns:p14="http://schemas.microsoft.com/office/powerpoint/2010/main" val="89718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6656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BCB5B9-4202-2143-BE43-06BB2C1406A6}" type="slidenum">
              <a:rPr lang="en-US" sz="1200">
                <a:latin typeface="Times New Roman" charset="0"/>
              </a:rPr>
              <a:pPr eaLnBrk="1" hangingPunct="1"/>
              <a:t>34</a:t>
            </a:fld>
            <a:endParaRPr lang="en-US" sz="1200">
              <a:latin typeface="Times New Roman" charset="0"/>
            </a:endParaRPr>
          </a:p>
        </p:txBody>
      </p:sp>
    </p:spTree>
    <p:extLst>
      <p:ext uri="{BB962C8B-B14F-4D97-AF65-F5344CB8AC3E}">
        <p14:creationId xmlns:p14="http://schemas.microsoft.com/office/powerpoint/2010/main" val="334146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A924-0F5A-457E-ADFA-C980B0C0034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F9403-199E-4F1F-A9D0-52EEE8CA07A1}"/>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0A6C8CCF-7F29-4BCF-8AF2-3D45C13569F3}"/>
              </a:ext>
            </a:extLst>
          </p:cNvPr>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5453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a:p>
        </p:txBody>
      </p:sp>
    </p:spTree>
    <p:extLst>
      <p:ext uri="{BB962C8B-B14F-4D97-AF65-F5344CB8AC3E}">
        <p14:creationId xmlns:p14="http://schemas.microsoft.com/office/powerpoint/2010/main" val="261357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3E7F60E-B65E-D24B-94EB-577CD3D22C80}"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59490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5CD1E749-7B00-2A43-B34C-A461D2B8D1B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750508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5464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a:p>
        </p:txBody>
      </p:sp>
    </p:spTree>
    <p:extLst>
      <p:ext uri="{BB962C8B-B14F-4D97-AF65-F5344CB8AC3E}">
        <p14:creationId xmlns:p14="http://schemas.microsoft.com/office/powerpoint/2010/main" val="47331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13059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a:p>
        </p:txBody>
      </p:sp>
    </p:spTree>
    <p:extLst>
      <p:ext uri="{BB962C8B-B14F-4D97-AF65-F5344CB8AC3E}">
        <p14:creationId xmlns:p14="http://schemas.microsoft.com/office/powerpoint/2010/main" val="4194039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Content Placeholder 2"/>
          <p:cNvSpPr>
            <a:spLocks noGrp="1"/>
          </p:cNvSpPr>
          <p:nvPr>
            <p:ph idx="1"/>
          </p:nvPr>
        </p:nvSpPr>
        <p:spPr>
          <a:xfrm>
            <a:off x="685800" y="1371600"/>
            <a:ext cx="7772400" cy="4724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2"/>
          <p:cNvSpPr>
            <a:spLocks noGrp="1"/>
          </p:cNvSpPr>
          <p:nvPr>
            <p:ph type="ftr" sz="quarter" idx="10"/>
          </p:nvPr>
        </p:nvSpPr>
        <p:spPr>
          <a:xfrm>
            <a:off x="104775" y="6540500"/>
            <a:ext cx="2551113" cy="306388"/>
          </a:xfrm>
        </p:spPr>
        <p:txBody>
          <a:bodyPr/>
          <a:lstStyle>
            <a:lvl1pPr>
              <a:defRPr/>
            </a:lvl1pPr>
          </a:lstStyle>
          <a:p>
            <a:pPr>
              <a:defRPr/>
            </a:pPr>
            <a:r>
              <a:rPr lang="en-US"/>
              <a:t>IN2011 Nets &amp; Ops Session 2</a:t>
            </a:r>
          </a:p>
        </p:txBody>
      </p:sp>
      <p:sp>
        <p:nvSpPr>
          <p:cNvPr id="6" name="Slide Number Placeholder 3"/>
          <p:cNvSpPr>
            <a:spLocks noGrp="1"/>
          </p:cNvSpPr>
          <p:nvPr>
            <p:ph type="sldNum" sz="quarter" idx="11"/>
          </p:nvPr>
        </p:nvSpPr>
        <p:spPr>
          <a:xfrm>
            <a:off x="8262938" y="6529388"/>
            <a:ext cx="679450" cy="296862"/>
          </a:xfrm>
          <a:prstGeom prst="rect">
            <a:avLst/>
          </a:prstGeom>
        </p:spPr>
        <p:txBody>
          <a:bodyPr/>
          <a:lstStyle>
            <a:lvl1pPr>
              <a:defRPr smtClean="0"/>
            </a:lvl1pPr>
          </a:lstStyle>
          <a:p>
            <a:pPr>
              <a:defRPr/>
            </a:pPr>
            <a:fld id="{39C7A4CE-E088-6A47-AB35-2E203C76F164}" type="slidenum">
              <a:rPr lang="en-US"/>
              <a:pPr>
                <a:defRPr/>
              </a:pPr>
              <a:t>‹#›</a:t>
            </a:fld>
            <a:endParaRPr lang="en-US"/>
          </a:p>
        </p:txBody>
      </p:sp>
    </p:spTree>
    <p:extLst>
      <p:ext uri="{BB962C8B-B14F-4D97-AF65-F5344CB8AC3E}">
        <p14:creationId xmlns:p14="http://schemas.microsoft.com/office/powerpoint/2010/main" val="135663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584539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a:p>
        </p:txBody>
      </p:sp>
    </p:spTree>
    <p:extLst>
      <p:ext uri="{BB962C8B-B14F-4D97-AF65-F5344CB8AC3E}">
        <p14:creationId xmlns:p14="http://schemas.microsoft.com/office/powerpoint/2010/main" val="903017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58453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a:p>
        </p:txBody>
      </p:sp>
    </p:spTree>
    <p:extLst>
      <p:ext uri="{BB962C8B-B14F-4D97-AF65-F5344CB8AC3E}">
        <p14:creationId xmlns:p14="http://schemas.microsoft.com/office/powerpoint/2010/main" val="90301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1489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7529003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5.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6.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7.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41" r:id="rId1"/>
  </p:sldLayoutIdLst>
  <p:hf hdr="0" ftr="0" dt="0"/>
  <p:txStyles>
    <p:titleStyle>
      <a:lvl1pPr algn="ctr" defTabSz="457200" rtl="0" fontAlgn="base">
        <a:spcBef>
          <a:spcPct val="0"/>
        </a:spcBef>
        <a:spcAft>
          <a:spcPct val="0"/>
        </a:spcAft>
        <a:defRPr sz="3600" b="1" kern="1200">
          <a:solidFill>
            <a:srgbClr val="9D1023"/>
          </a:solidFill>
          <a:latin typeface="Arial"/>
          <a:ea typeface="ＭＳ Ｐゴシック" charset="-128"/>
          <a:cs typeface="Arial"/>
        </a:defRPr>
      </a:lvl1pPr>
      <a:lvl2pPr algn="ctr" defTabSz="457200" rtl="0" fontAlgn="base">
        <a:spcBef>
          <a:spcPct val="0"/>
        </a:spcBef>
        <a:spcAft>
          <a:spcPct val="0"/>
        </a:spcAft>
        <a:defRPr sz="3600" b="1">
          <a:solidFill>
            <a:srgbClr val="9D1023"/>
          </a:solidFill>
          <a:latin typeface="Arial" charset="0"/>
          <a:ea typeface="ＭＳ Ｐゴシック" charset="-128"/>
        </a:defRPr>
      </a:lvl2pPr>
      <a:lvl3pPr algn="ctr" defTabSz="457200" rtl="0" fontAlgn="base">
        <a:spcBef>
          <a:spcPct val="0"/>
        </a:spcBef>
        <a:spcAft>
          <a:spcPct val="0"/>
        </a:spcAft>
        <a:defRPr sz="3600" b="1">
          <a:solidFill>
            <a:srgbClr val="9D1023"/>
          </a:solidFill>
          <a:latin typeface="Arial" charset="0"/>
          <a:ea typeface="ＭＳ Ｐゴシック" charset="-128"/>
        </a:defRPr>
      </a:lvl3pPr>
      <a:lvl4pPr algn="ctr" defTabSz="457200" rtl="0" fontAlgn="base">
        <a:spcBef>
          <a:spcPct val="0"/>
        </a:spcBef>
        <a:spcAft>
          <a:spcPct val="0"/>
        </a:spcAft>
        <a:defRPr sz="3600" b="1">
          <a:solidFill>
            <a:srgbClr val="9D1023"/>
          </a:solidFill>
          <a:latin typeface="Arial" charset="0"/>
          <a:ea typeface="ＭＳ Ｐゴシック" charset="-128"/>
        </a:defRPr>
      </a:lvl4pPr>
      <a:lvl5pPr algn="ctr" defTabSz="457200" rtl="0" fontAlgn="base">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6" r:id="rId1"/>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298"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4040" r:id="rId5"/>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www.heroku.com/" TargetMode="External"/><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04B549-8E57-C749-B15C-FE1FCB234861}"/>
              </a:ext>
            </a:extLst>
          </p:cNvPr>
          <p:cNvSpPr txBox="1">
            <a:spLocks noChangeArrowheads="1"/>
          </p:cNvSpPr>
          <p:nvPr/>
        </p:nvSpPr>
        <p:spPr bwMode="auto">
          <a:xfrm>
            <a:off x="0" y="2860675"/>
            <a:ext cx="89392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3600" b="1">
                <a:solidFill>
                  <a:srgbClr val="9D1023"/>
                </a:solidFill>
                <a:latin typeface="Tahoma" panose="020B0604030504040204" pitchFamily="34" charset="0"/>
              </a:rPr>
              <a:t>Cloud Computing</a:t>
            </a:r>
            <a:br>
              <a:rPr lang="en-US" altLang="en-US" sz="3600" b="1">
                <a:solidFill>
                  <a:srgbClr val="9D1023"/>
                </a:solidFill>
                <a:latin typeface="Tahoma" panose="020B0604030504040204" pitchFamily="34" charset="0"/>
              </a:rPr>
            </a:br>
            <a:r>
              <a:rPr lang="en-US" altLang="en-US" sz="3600" b="1">
                <a:solidFill>
                  <a:srgbClr val="9D1023"/>
                </a:solidFill>
                <a:latin typeface="Tahoma" panose="020B0604030504040204" pitchFamily="34" charset="0"/>
              </a:rPr>
              <a:t> </a:t>
            </a:r>
            <a:br>
              <a:rPr lang="en-US" altLang="en-US" sz="3600" b="1">
                <a:solidFill>
                  <a:srgbClr val="9D1023"/>
                </a:solidFill>
                <a:latin typeface="Tahoma" panose="020B0604030504040204" pitchFamily="34" charset="0"/>
              </a:rPr>
            </a:br>
            <a:r>
              <a:rPr lang="en-US" altLang="en-US" sz="3600" b="1">
                <a:solidFill>
                  <a:srgbClr val="9D1023"/>
                </a:solidFill>
                <a:latin typeface="Tahoma" panose="020B0604030504040204" pitchFamily="34" charset="0"/>
              </a:rPr>
              <a:t>Virtualization</a:t>
            </a:r>
            <a:br>
              <a:rPr lang="en-US" altLang="en-US" sz="3600" b="1">
                <a:solidFill>
                  <a:srgbClr val="9D1023"/>
                </a:solidFill>
                <a:latin typeface="Tahoma" panose="020B0604030504040204" pitchFamily="34" charset="0"/>
              </a:rPr>
            </a:br>
            <a:endParaRPr lang="en-US" altLang="en-US" sz="3600" b="1">
              <a:solidFill>
                <a:srgbClr val="9D1023"/>
              </a:solidFill>
              <a:latin typeface="Tahoma" panose="020B0604030504040204" pitchFamily="34" charset="0"/>
            </a:endParaRPr>
          </a:p>
        </p:txBody>
      </p:sp>
      <p:sp>
        <p:nvSpPr>
          <p:cNvPr id="8" name="Rectangle 7">
            <a:extLst>
              <a:ext uri="{FF2B5EF4-FFF2-40B4-BE49-F238E27FC236}">
                <a16:creationId xmlns:a16="http://schemas.microsoft.com/office/drawing/2014/main" id="{7FA67541-6998-1349-8C96-408D8B1F05A3}"/>
              </a:ext>
            </a:extLst>
          </p:cNvPr>
          <p:cNvSpPr/>
          <p:nvPr/>
        </p:nvSpPr>
        <p:spPr>
          <a:xfrm>
            <a:off x="1093788" y="457200"/>
            <a:ext cx="7053262" cy="20066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a:xfrm>
            <a:off x="228600" y="-88604"/>
            <a:ext cx="8915400" cy="769441"/>
          </a:xfrm>
        </p:spPr>
        <p:txBody>
          <a:bodyPr/>
          <a:lstStyle/>
          <a:p>
            <a:r>
              <a:rPr lang="en-US" sz="3000">
                <a:latin typeface="Tahoma"/>
                <a:ea typeface="ＭＳ Ｐゴシック" charset="0"/>
                <a:cs typeface="Tahoma"/>
              </a:rPr>
              <a:t>History of Virtualization </a:t>
            </a:r>
            <a:br>
              <a:rPr lang="en-US" sz="3000">
                <a:latin typeface="Tahoma"/>
                <a:ea typeface="ＭＳ Ｐゴシック" charset="0"/>
                <a:cs typeface="Tahoma"/>
              </a:rPr>
            </a:br>
            <a:r>
              <a:rPr lang="en-US" sz="1400">
                <a:latin typeface="Tahoma"/>
                <a:ea typeface="ＭＳ Ｐゴシック" charset="0"/>
                <a:cs typeface="Tahoma"/>
              </a:rPr>
              <a:t>(from “Modern Operating Systems” 4</a:t>
            </a:r>
            <a:r>
              <a:rPr lang="en-US" sz="1400" baseline="30000">
                <a:latin typeface="Tahoma"/>
                <a:ea typeface="ＭＳ Ｐゴシック" charset="0"/>
                <a:cs typeface="Tahoma"/>
              </a:rPr>
              <a:t>th</a:t>
            </a:r>
            <a:r>
              <a:rPr lang="en-US" sz="1400">
                <a:latin typeface="Tahoma"/>
                <a:ea typeface="ＭＳ Ｐゴシック" charset="0"/>
                <a:cs typeface="Tahoma"/>
              </a:rPr>
              <a:t> Edition, p474 by </a:t>
            </a:r>
            <a:r>
              <a:rPr lang="en-US" sz="1400" err="1">
                <a:latin typeface="Tahoma"/>
                <a:ea typeface="ＭＳ Ｐゴシック" charset="0"/>
                <a:cs typeface="Tahoma"/>
              </a:rPr>
              <a:t>Tanenbaum</a:t>
            </a:r>
            <a:r>
              <a:rPr lang="en-US" sz="1400">
                <a:latin typeface="Tahoma"/>
                <a:ea typeface="ＭＳ Ｐゴシック" charset="0"/>
                <a:cs typeface="Tahoma"/>
              </a:rPr>
              <a:t> and </a:t>
            </a:r>
            <a:r>
              <a:rPr lang="en-US" sz="1400" err="1">
                <a:latin typeface="Tahoma"/>
                <a:ea typeface="ＭＳ Ｐゴシック" charset="0"/>
                <a:cs typeface="Tahoma"/>
              </a:rPr>
              <a:t>Bos</a:t>
            </a:r>
            <a:r>
              <a:rPr lang="en-US" sz="1400">
                <a:latin typeface="Tahoma"/>
                <a:ea typeface="ＭＳ Ｐゴシック" charset="0"/>
                <a:cs typeface="Tahoma"/>
              </a:rPr>
              <a:t>) </a:t>
            </a:r>
          </a:p>
        </p:txBody>
      </p:sp>
      <p:sp>
        <p:nvSpPr>
          <p:cNvPr id="6" name="Content Placeholder 5"/>
          <p:cNvSpPr>
            <a:spLocks noGrp="1"/>
          </p:cNvSpPr>
          <p:nvPr>
            <p:ph sz="quarter" idx="10"/>
          </p:nvPr>
        </p:nvSpPr>
        <p:spPr>
          <a:xfrm>
            <a:off x="228601" y="896683"/>
            <a:ext cx="8759395" cy="3659716"/>
          </a:xfrm>
        </p:spPr>
        <p:txBody>
          <a:bodyPr/>
          <a:lstStyle/>
          <a:p>
            <a:pPr algn="just">
              <a:buFont typeface="Wingdings" charset="2"/>
              <a:buChar char="§"/>
              <a:defRPr/>
            </a:pPr>
            <a:r>
              <a:rPr lang="en-US" sz="2000" b="1"/>
              <a:t>1960’s, IBM: CP/CMS </a:t>
            </a:r>
            <a:r>
              <a:rPr lang="en-US" sz="2000"/>
              <a:t>control program: a virtual machine operating system for the IBM System/360 Model 67</a:t>
            </a:r>
          </a:p>
          <a:p>
            <a:pPr algn="just">
              <a:buFont typeface="Wingdings" charset="2"/>
              <a:buChar char="§"/>
              <a:defRPr/>
            </a:pPr>
            <a:r>
              <a:rPr lang="en-US" sz="2000" b="1"/>
              <a:t>2000, IBM: z-series </a:t>
            </a:r>
            <a:r>
              <a:rPr lang="en-US" sz="2000"/>
              <a:t>with 64-bit virtual address spaces and backward compatible with the System/360</a:t>
            </a:r>
          </a:p>
          <a:p>
            <a:pPr algn="just">
              <a:buFont typeface="Wingdings" charset="2"/>
              <a:buChar char="§"/>
              <a:defRPr/>
            </a:pPr>
            <a:r>
              <a:rPr lang="en-US" sz="2000" b="1"/>
              <a:t>1974: </a:t>
            </a:r>
            <a:r>
              <a:rPr lang="en-US" sz="2000" b="1" err="1"/>
              <a:t>Popek</a:t>
            </a:r>
            <a:r>
              <a:rPr lang="en-US" sz="2000" b="1"/>
              <a:t> and </a:t>
            </a:r>
            <a:r>
              <a:rPr lang="en-US" sz="2000" b="1" err="1"/>
              <a:t>Golberg</a:t>
            </a:r>
            <a:r>
              <a:rPr lang="en-US" sz="2000" b="1"/>
              <a:t> </a:t>
            </a:r>
            <a:r>
              <a:rPr lang="en-US" sz="2000"/>
              <a:t>from UCLA published </a:t>
            </a:r>
            <a:r>
              <a:rPr lang="en-US" sz="2000" i="1"/>
              <a:t>“Formal Requirements for Virtualizable Third Generation Architectures” </a:t>
            </a:r>
            <a:r>
              <a:rPr lang="en-US" sz="2000"/>
              <a:t>where they listed the conditions a computer architecture should satisfy to support virtualization efficiently. The popular x86 architecture that originated in the 1970s did not support these requirements for decades. </a:t>
            </a:r>
          </a:p>
          <a:p>
            <a:pPr algn="just">
              <a:buFont typeface="Wingdings" charset="2"/>
              <a:buChar char="§"/>
              <a:defRPr/>
            </a:pPr>
            <a:r>
              <a:rPr lang="en-US" sz="2000" b="1"/>
              <a:t>1990’s, Stanford researchers, VMware: </a:t>
            </a:r>
            <a:r>
              <a:rPr lang="en-US" sz="2000"/>
              <a:t>Researchers developed a new hypervisor and founded VMware, the biggest virtualization company of today’s. First virtualization solution was is 1999 for x86. </a:t>
            </a:r>
          </a:p>
          <a:p>
            <a:pPr algn="just">
              <a:buFont typeface="Wingdings" charset="2"/>
              <a:buChar char="§"/>
              <a:defRPr/>
            </a:pPr>
            <a:r>
              <a:rPr lang="en-US" sz="2000"/>
              <a:t>Today many virtualization solutions: </a:t>
            </a:r>
            <a:r>
              <a:rPr lang="en-US" sz="2000" err="1"/>
              <a:t>Xen</a:t>
            </a:r>
            <a:r>
              <a:rPr lang="en-US" sz="2000"/>
              <a:t> from Cambridge, KVM, Hyper-V, …</a:t>
            </a:r>
          </a:p>
          <a:p>
            <a:pPr algn="just">
              <a:buFont typeface="Wingdings" charset="2"/>
              <a:buChar char="§"/>
              <a:defRPr/>
            </a:pPr>
            <a:r>
              <a:rPr lang="en-US" sz="2000"/>
              <a:t>IBM was the first to produce and sell virtualization for the mainframe. But, VMware </a:t>
            </a:r>
            <a:r>
              <a:rPr lang="en-US" sz="2000" err="1"/>
              <a:t>popularised</a:t>
            </a:r>
            <a:r>
              <a:rPr lang="en-US" sz="2000"/>
              <a:t> virtualization for the masses. </a:t>
            </a:r>
          </a:p>
          <a:p>
            <a:pPr algn="just">
              <a:buFont typeface="Wingdings" charset="2"/>
              <a:buChar char="§"/>
              <a:defRPr/>
            </a:pPr>
            <a:endParaRPr lang="en-US" sz="2000"/>
          </a:p>
        </p:txBody>
      </p:sp>
      <p:sp>
        <p:nvSpPr>
          <p:cNvPr id="1843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1DB13DC-9513-2B43-9B22-669ABA92C5DC}" type="slidenum">
              <a:rPr lang="en-US" sz="1400">
                <a:latin typeface="Tahoma"/>
                <a:cs typeface="Tahoma"/>
              </a:rPr>
              <a:pPr algn="r" eaLnBrk="1" hangingPunct="1"/>
              <a:t>10</a:t>
            </a:fld>
            <a:endParaRPr lang="en-US" sz="1400" dirty="0">
              <a:latin typeface="Tahoma"/>
              <a:cs typeface="Tahoma"/>
            </a:endParaRPr>
          </a:p>
        </p:txBody>
      </p:sp>
    </p:spTree>
    <p:extLst>
      <p:ext uri="{BB962C8B-B14F-4D97-AF65-F5344CB8AC3E}">
        <p14:creationId xmlns:p14="http://schemas.microsoft.com/office/powerpoint/2010/main" val="186946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ype1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3" y="2956152"/>
            <a:ext cx="2806700" cy="2844800"/>
          </a:xfrm>
          <a:prstGeom prst="rect">
            <a:avLst/>
          </a:prstGeom>
        </p:spPr>
      </p:pic>
      <p:sp>
        <p:nvSpPr>
          <p:cNvPr id="18433" name="Title 4"/>
          <p:cNvSpPr>
            <a:spLocks noGrp="1"/>
          </p:cNvSpPr>
          <p:nvPr>
            <p:ph type="title"/>
          </p:nvPr>
        </p:nvSpPr>
        <p:spPr>
          <a:xfrm>
            <a:off x="228600" y="128607"/>
            <a:ext cx="8915400" cy="553998"/>
          </a:xfrm>
        </p:spPr>
        <p:txBody>
          <a:bodyPr/>
          <a:lstStyle/>
          <a:p>
            <a:r>
              <a:rPr lang="en-US" sz="3000">
                <a:latin typeface="Tahoma"/>
                <a:ea typeface="ＭＳ Ｐゴシック" charset="0"/>
                <a:cs typeface="Tahoma"/>
              </a:rPr>
              <a:t>Virtual Machine Monitor  (VMM / Hypervisor)</a:t>
            </a:r>
          </a:p>
        </p:txBody>
      </p:sp>
      <p:sp>
        <p:nvSpPr>
          <p:cNvPr id="6" name="Content Placeholder 5"/>
          <p:cNvSpPr>
            <a:spLocks noGrp="1"/>
          </p:cNvSpPr>
          <p:nvPr>
            <p:ph sz="quarter" idx="10"/>
          </p:nvPr>
        </p:nvSpPr>
        <p:spPr>
          <a:xfrm>
            <a:off x="109072" y="803717"/>
            <a:ext cx="8639175" cy="3659716"/>
          </a:xfrm>
        </p:spPr>
        <p:txBody>
          <a:bodyPr/>
          <a:lstStyle/>
          <a:p>
            <a:pPr algn="just">
              <a:buFont typeface="Wingdings" charset="2"/>
              <a:buChar char="§"/>
              <a:defRPr/>
            </a:pPr>
            <a:r>
              <a:rPr lang="en-US" sz="2000">
                <a:ea typeface="+mn-ea"/>
              </a:rPr>
              <a:t>A </a:t>
            </a:r>
            <a:r>
              <a:rPr lang="en-US" sz="2000" b="1">
                <a:ea typeface="+mn-ea"/>
              </a:rPr>
              <a:t>virtual machine monitor (VMM/hypervisor) </a:t>
            </a:r>
            <a:r>
              <a:rPr lang="en-US" sz="2000">
                <a:ea typeface="+mn-ea"/>
              </a:rPr>
              <a:t>partitions the resources of computer system into one or more </a:t>
            </a:r>
            <a:r>
              <a:rPr lang="en-US" sz="2000" b="1">
                <a:ea typeface="+mn-ea"/>
              </a:rPr>
              <a:t>virtual machines (VMs)</a:t>
            </a:r>
            <a:r>
              <a:rPr lang="en-US" sz="2000">
                <a:ea typeface="+mn-ea"/>
              </a:rPr>
              <a:t>. Allows several operating systems to run concurrently on a single hardware platform</a:t>
            </a:r>
          </a:p>
          <a:p>
            <a:pPr algn="just">
              <a:buFont typeface="Wingdings" charset="2"/>
              <a:buChar char="§"/>
              <a:defRPr/>
            </a:pPr>
            <a:r>
              <a:rPr lang="en-US" sz="2000">
                <a:ea typeface="+mn-ea"/>
              </a:rPr>
              <a:t>A VM is an execution environment that runs an OS</a:t>
            </a:r>
          </a:p>
          <a:p>
            <a:pPr algn="just">
              <a:buFont typeface="Wingdings" charset="2"/>
              <a:buChar char="§"/>
              <a:defRPr/>
            </a:pPr>
            <a:r>
              <a:rPr lang="en-US" sz="2000">
                <a:latin typeface="Tahoma"/>
                <a:cs typeface="Tahoma"/>
              </a:rPr>
              <a:t>VM – an isolated environment that appears to be a whole computer, but actually only has access to a portion of the computer resources</a:t>
            </a:r>
            <a:endParaRPr lang="en-US" sz="2000">
              <a:ea typeface="+mn-ea"/>
            </a:endParaRPr>
          </a:p>
          <a:p>
            <a:pPr>
              <a:defRPr/>
            </a:pPr>
            <a:r>
              <a:rPr lang="en-US" sz="2000">
                <a:ea typeface="+mn-ea"/>
              </a:rPr>
              <a:t>A  VMM allows:</a:t>
            </a:r>
          </a:p>
          <a:p>
            <a:pPr lvl="1">
              <a:buFont typeface="Wingdings" charset="2"/>
              <a:buChar char="§"/>
              <a:defRPr/>
            </a:pPr>
            <a:r>
              <a:rPr lang="en-US"/>
              <a:t>Multiple services to share </a:t>
            </a:r>
          </a:p>
          <a:p>
            <a:pPr marL="457200" lvl="1" indent="0">
              <a:buNone/>
              <a:defRPr/>
            </a:pPr>
            <a:r>
              <a:rPr lang="en-US"/>
              <a:t>    the same platform</a:t>
            </a:r>
          </a:p>
          <a:p>
            <a:pPr lvl="1">
              <a:buFont typeface="Wingdings" charset="2"/>
              <a:buChar char="§"/>
              <a:defRPr/>
            </a:pPr>
            <a:r>
              <a:rPr lang="en-US"/>
              <a:t>Live migration - the movement </a:t>
            </a:r>
          </a:p>
          <a:p>
            <a:pPr marL="457200" lvl="1" indent="0">
              <a:buNone/>
              <a:defRPr/>
            </a:pPr>
            <a:r>
              <a:rPr lang="en-US"/>
              <a:t>    of a server from one platform to another</a:t>
            </a:r>
          </a:p>
          <a:p>
            <a:pPr lvl="1">
              <a:buFont typeface="Wingdings" charset="2"/>
              <a:buChar char="§"/>
              <a:defRPr/>
            </a:pPr>
            <a:r>
              <a:rPr lang="en-US"/>
              <a:t>System modification while maintaining </a:t>
            </a:r>
          </a:p>
          <a:p>
            <a:pPr marL="457200" lvl="1" indent="0">
              <a:buNone/>
              <a:defRPr/>
            </a:pPr>
            <a:r>
              <a:rPr lang="en-US"/>
              <a:t>backward compatibility with the original system</a:t>
            </a:r>
          </a:p>
          <a:p>
            <a:pPr lvl="1">
              <a:buFont typeface="Wingdings" charset="2"/>
              <a:buChar char="§"/>
              <a:defRPr/>
            </a:pPr>
            <a:r>
              <a:rPr lang="en-US"/>
              <a:t>Enforces isolation among the systems, thus security</a:t>
            </a:r>
          </a:p>
          <a:p>
            <a:pPr>
              <a:buFont typeface="Wingdings" charset="2"/>
              <a:buChar char="§"/>
              <a:defRPr/>
            </a:pPr>
            <a:r>
              <a:rPr lang="en-US" sz="2000"/>
              <a:t>A </a:t>
            </a:r>
            <a:r>
              <a:rPr lang="en-US" sz="2000" b="1"/>
              <a:t>guest operating system </a:t>
            </a:r>
            <a:r>
              <a:rPr lang="en-US" sz="2000"/>
              <a:t>is an OS that runs in a VM under the control of the VMM. </a:t>
            </a:r>
          </a:p>
          <a:p>
            <a:pPr lvl="1">
              <a:buFont typeface="Wingdings" charset="2"/>
              <a:buChar char="§"/>
              <a:defRPr/>
            </a:pPr>
            <a:endParaRPr lang="en-US"/>
          </a:p>
        </p:txBody>
      </p:sp>
      <p:sp>
        <p:nvSpPr>
          <p:cNvPr id="1843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1DB13DC-9513-2B43-9B22-669ABA92C5DC}" type="slidenum">
              <a:rPr lang="en-US" sz="1400">
                <a:latin typeface="Tahoma"/>
                <a:cs typeface="Tahoma"/>
              </a:rPr>
              <a:pPr algn="r" eaLnBrk="1" hangingPunct="1"/>
              <a:t>11</a:t>
            </a:fld>
            <a:endParaRPr lang="en-US" sz="14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228600" y="112737"/>
            <a:ext cx="8915400" cy="584776"/>
          </a:xfrm>
        </p:spPr>
        <p:txBody>
          <a:bodyPr/>
          <a:lstStyle/>
          <a:p>
            <a:r>
              <a:rPr lang="en-US" sz="3200">
                <a:latin typeface="Tahoma"/>
                <a:ea typeface="ＭＳ Ｐゴシック" charset="0"/>
                <a:cs typeface="Tahoma"/>
              </a:rPr>
              <a:t>VMM Virtualizes the CPU and the Memory</a:t>
            </a:r>
          </a:p>
        </p:txBody>
      </p:sp>
      <p:sp>
        <p:nvSpPr>
          <p:cNvPr id="14339" name="Content Placeholder 2"/>
          <p:cNvSpPr>
            <a:spLocks noGrp="1"/>
          </p:cNvSpPr>
          <p:nvPr>
            <p:ph sz="quarter" idx="10"/>
          </p:nvPr>
        </p:nvSpPr>
        <p:spPr>
          <a:xfrm>
            <a:off x="217653" y="874798"/>
            <a:ext cx="8639175" cy="3659716"/>
          </a:xfrm>
        </p:spPr>
        <p:txBody>
          <a:bodyPr/>
          <a:lstStyle/>
          <a:p>
            <a:pPr>
              <a:defRPr/>
            </a:pPr>
            <a:r>
              <a:rPr lang="en-US" sz="2000">
                <a:latin typeface="Tahoma"/>
                <a:cs typeface="Tahoma"/>
              </a:rPr>
              <a:t>A  VMM (also hypervisor) (</a:t>
            </a:r>
            <a:r>
              <a:rPr lang="en-US" sz="2000" err="1">
                <a:latin typeface="Tahoma"/>
                <a:cs typeface="Tahoma"/>
              </a:rPr>
              <a:t>howto</a:t>
            </a:r>
            <a:r>
              <a:rPr lang="en-US" sz="2000">
                <a:latin typeface="Tahoma"/>
                <a:cs typeface="Tahoma"/>
              </a:rPr>
              <a:t>): </a:t>
            </a:r>
          </a:p>
          <a:p>
            <a:pPr lvl="1" algn="just">
              <a:defRPr/>
            </a:pPr>
            <a:r>
              <a:rPr lang="en-US">
                <a:latin typeface="Tahoma"/>
                <a:cs typeface="Tahoma"/>
              </a:rPr>
              <a:t>Traps the </a:t>
            </a:r>
            <a:r>
              <a:rPr lang="en-US" u="sng">
                <a:latin typeface="Tahoma"/>
                <a:cs typeface="Tahoma"/>
              </a:rPr>
              <a:t>privileged instructions</a:t>
            </a:r>
            <a:r>
              <a:rPr lang="en-US">
                <a:latin typeface="Tahoma"/>
                <a:cs typeface="Tahoma"/>
              </a:rPr>
              <a:t> executed by a guest OS and enforces the correctness and safety of the operation</a:t>
            </a:r>
          </a:p>
          <a:p>
            <a:pPr lvl="1" algn="just">
              <a:defRPr/>
            </a:pPr>
            <a:r>
              <a:rPr lang="en-US">
                <a:latin typeface="Tahoma"/>
                <a:cs typeface="Tahoma"/>
              </a:rPr>
              <a:t>Traps </a:t>
            </a:r>
            <a:r>
              <a:rPr lang="en-US" u="sng">
                <a:latin typeface="Tahoma"/>
                <a:cs typeface="Tahoma"/>
              </a:rPr>
              <a:t>interrupts</a:t>
            </a:r>
            <a:r>
              <a:rPr lang="en-US">
                <a:latin typeface="Tahoma"/>
                <a:cs typeface="Tahoma"/>
              </a:rPr>
              <a:t> and dispatches them to the individual guest operating systems</a:t>
            </a:r>
          </a:p>
          <a:p>
            <a:pPr lvl="1" algn="just">
              <a:defRPr/>
            </a:pPr>
            <a:r>
              <a:rPr lang="en-US">
                <a:latin typeface="Tahoma"/>
                <a:cs typeface="Tahoma"/>
              </a:rPr>
              <a:t>Controls the virtual memory management</a:t>
            </a:r>
          </a:p>
          <a:p>
            <a:pPr lvl="1" algn="just">
              <a:defRPr/>
            </a:pPr>
            <a:r>
              <a:rPr lang="en-US">
                <a:latin typeface="Tahoma"/>
                <a:cs typeface="Tahoma"/>
              </a:rPr>
              <a:t>Maintains a </a:t>
            </a:r>
            <a:r>
              <a:rPr lang="en-US" u="sng">
                <a:latin typeface="Tahoma"/>
                <a:cs typeface="Tahoma"/>
              </a:rPr>
              <a:t>shadow page table </a:t>
            </a:r>
            <a:r>
              <a:rPr lang="en-US">
                <a:latin typeface="Tahoma"/>
                <a:cs typeface="Tahoma"/>
              </a:rPr>
              <a:t>for each guest OS and replicates any modification made by the guest OS in its own shadow page table. This shadow page table points to the actual page frame and it is used by the Memory Management Unit (MMU) for dynamic address translation.</a:t>
            </a:r>
          </a:p>
          <a:p>
            <a:pPr lvl="1" algn="just">
              <a:defRPr/>
            </a:pPr>
            <a:r>
              <a:rPr lang="en-US">
                <a:latin typeface="Tahoma"/>
                <a:cs typeface="Tahoma"/>
              </a:rPr>
              <a:t>Monitors the system performance and takes corrective actions to avoid performance degradation.  For example, the VMM may swap out a VM to avoid thrashing.</a:t>
            </a:r>
          </a:p>
          <a:p>
            <a:pPr>
              <a:defRPr/>
            </a:pPr>
            <a:endParaRPr lang="en-US" sz="2000">
              <a:latin typeface="Arial" charset="0"/>
            </a:endParaRPr>
          </a:p>
        </p:txBody>
      </p:sp>
      <p:sp>
        <p:nvSpPr>
          <p:cNvPr id="1945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EF72FFD-A820-4C4B-96A7-27C73E511EFA}" type="slidenum">
              <a:rPr lang="en-US" sz="1400">
                <a:latin typeface="Tahoma"/>
                <a:cs typeface="Tahoma"/>
              </a:rPr>
              <a:pPr algn="r" eaLnBrk="1" hangingPunct="1"/>
              <a:t>12</a:t>
            </a:fld>
            <a:endParaRPr lang="en-US" sz="14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z="3200">
                <a:latin typeface="Arial" charset="0"/>
                <a:ea typeface="ＭＳ Ｐゴシック" charset="0"/>
                <a:cs typeface="Tahoma" charset="0"/>
              </a:rPr>
              <a:t> </a:t>
            </a:r>
            <a:r>
              <a:rPr lang="en-US" sz="3200">
                <a:latin typeface="Tahoma"/>
                <a:ea typeface="ＭＳ Ｐゴシック" charset="0"/>
                <a:cs typeface="Tahoma"/>
              </a:rPr>
              <a:t>Type 1 and 2 Hypervisors</a:t>
            </a:r>
            <a:endParaRPr lang="en-US" sz="3200">
              <a:latin typeface="Arial" charset="0"/>
              <a:ea typeface="ＭＳ Ｐゴシック" charset="0"/>
              <a:cs typeface="Tahoma" charset="0"/>
            </a:endParaRPr>
          </a:p>
        </p:txBody>
      </p:sp>
      <p:sp>
        <p:nvSpPr>
          <p:cNvPr id="21506"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44108A1-1663-D44A-A30A-B388FEDD4914}" type="slidenum">
              <a:rPr lang="en-US" sz="1400">
                <a:latin typeface="Tahoma"/>
                <a:cs typeface="Tahoma"/>
              </a:rPr>
              <a:pPr algn="r" eaLnBrk="1" hangingPunct="1"/>
              <a:t>13</a:t>
            </a:fld>
            <a:endParaRPr lang="en-US" sz="1400" dirty="0">
              <a:latin typeface="Tahoma"/>
              <a:cs typeface="Tahoma"/>
            </a:endParaRPr>
          </a:p>
        </p:txBody>
      </p:sp>
      <p:sp>
        <p:nvSpPr>
          <p:cNvPr id="4" name="TextBox 3"/>
          <p:cNvSpPr txBox="1"/>
          <p:nvPr/>
        </p:nvSpPr>
        <p:spPr>
          <a:xfrm>
            <a:off x="1168225" y="744867"/>
            <a:ext cx="2262158" cy="400110"/>
          </a:xfrm>
          <a:prstGeom prst="rect">
            <a:avLst/>
          </a:prstGeom>
          <a:noFill/>
        </p:spPr>
        <p:txBody>
          <a:bodyPr wrap="none" rtlCol="0">
            <a:spAutoFit/>
          </a:bodyPr>
          <a:lstStyle/>
          <a:p>
            <a:r>
              <a:rPr lang="en-US" sz="2000">
                <a:latin typeface="Tahoma"/>
                <a:cs typeface="Tahoma"/>
              </a:rPr>
              <a:t>Type 1 Hyperviso</a:t>
            </a:r>
            <a:r>
              <a:rPr lang="en-US" sz="2000"/>
              <a:t>r</a:t>
            </a:r>
          </a:p>
        </p:txBody>
      </p:sp>
      <p:sp>
        <p:nvSpPr>
          <p:cNvPr id="8" name="TextBox 7"/>
          <p:cNvSpPr txBox="1"/>
          <p:nvPr/>
        </p:nvSpPr>
        <p:spPr>
          <a:xfrm>
            <a:off x="5364807" y="744867"/>
            <a:ext cx="2262158" cy="400110"/>
          </a:xfrm>
          <a:prstGeom prst="rect">
            <a:avLst/>
          </a:prstGeom>
          <a:noFill/>
        </p:spPr>
        <p:txBody>
          <a:bodyPr wrap="none" rtlCol="0">
            <a:spAutoFit/>
          </a:bodyPr>
          <a:lstStyle/>
          <a:p>
            <a:r>
              <a:rPr lang="en-US" sz="2000">
                <a:latin typeface="Tahoma"/>
                <a:cs typeface="Tahoma"/>
              </a:rPr>
              <a:t>Type 2 Hypervisor</a:t>
            </a:r>
          </a:p>
        </p:txBody>
      </p:sp>
      <p:pic>
        <p:nvPicPr>
          <p:cNvPr id="5" name="Picture 4" descr="type1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78" y="1118394"/>
            <a:ext cx="2806700" cy="2844800"/>
          </a:xfrm>
          <a:prstGeom prst="rect">
            <a:avLst/>
          </a:prstGeom>
        </p:spPr>
      </p:pic>
      <p:pic>
        <p:nvPicPr>
          <p:cNvPr id="6" name="Picture 5" descr="Screen Shot 2014-11-18 at 12.1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007" y="1158949"/>
            <a:ext cx="3467100" cy="2857500"/>
          </a:xfrm>
          <a:prstGeom prst="rect">
            <a:avLst/>
          </a:prstGeom>
        </p:spPr>
      </p:pic>
      <p:sp>
        <p:nvSpPr>
          <p:cNvPr id="11" name="Content Placeholder 2"/>
          <p:cNvSpPr txBox="1">
            <a:spLocks/>
          </p:cNvSpPr>
          <p:nvPr/>
        </p:nvSpPr>
        <p:spPr>
          <a:xfrm>
            <a:off x="183777" y="4060886"/>
            <a:ext cx="8639175" cy="3659716"/>
          </a:xfrm>
          <a:prstGeom prst="rect">
            <a:avLst/>
          </a:prstGeom>
        </p:spPr>
        <p:txBody>
          <a:bodyPr vert="horz"/>
          <a:lstStyle>
            <a:lvl1pPr marL="342900" indent="-342900" algn="l" defTabSz="457200" rtl="0" eaLnBrk="1" fontAlgn="base" hangingPunct="1">
              <a:spcBef>
                <a:spcPts val="0"/>
              </a:spcBef>
              <a:spcAft>
                <a:spcPts val="600"/>
              </a:spcAft>
              <a:buClr>
                <a:schemeClr val="accent3">
                  <a:lumMod val="75000"/>
                </a:schemeClr>
              </a:buClr>
              <a:buSzPct val="150000"/>
              <a:buFont typeface="Wingdings" pitchFamily="2" charset="2"/>
              <a:buChar char="§"/>
              <a:defRPr sz="2400" kern="1200">
                <a:solidFill>
                  <a:schemeClr val="tx1"/>
                </a:solidFill>
                <a:latin typeface="Tahoma" pitchFamily="34" charset="0"/>
                <a:ea typeface="Tahoma" pitchFamily="34" charset="0"/>
                <a:cs typeface="Tahoma" pitchFamily="34" charset="0"/>
              </a:defRPr>
            </a:lvl1pPr>
            <a:lvl2pPr marL="742950" indent="-28575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2pPr>
            <a:lvl3pPr marL="11430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3pPr>
            <a:lvl4pPr marL="16002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4pPr>
            <a:lvl5pPr marL="20574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a:latin typeface="Tahoma"/>
              <a:cs typeface="Tahoma"/>
            </a:endParaRPr>
          </a:p>
          <a:p>
            <a:pPr>
              <a:defRPr/>
            </a:pPr>
            <a:r>
              <a:rPr lang="en-US" sz="2000">
                <a:latin typeface="Tahoma"/>
                <a:cs typeface="Tahoma"/>
              </a:rPr>
              <a:t>Taxonomy of VMMs: </a:t>
            </a:r>
            <a:endParaRPr lang="en-US" sz="2000" b="1">
              <a:latin typeface="Tahoma"/>
              <a:cs typeface="Tahoma"/>
            </a:endParaRPr>
          </a:p>
          <a:p>
            <a:pPr marL="800100" lvl="1" indent="-342900">
              <a:buFont typeface="+mj-lt"/>
              <a:buAutoNum type="arabicPeriod"/>
              <a:defRPr/>
            </a:pPr>
            <a:r>
              <a:rPr lang="en-US" sz="1800">
                <a:latin typeface="Tahoma"/>
                <a:cs typeface="Tahoma"/>
              </a:rPr>
              <a:t>Type 1 Hypervisor (bare metal, native): supports multiple virtual machines and runs directly on the hardware (e.g., VMware ESX , </a:t>
            </a:r>
            <a:r>
              <a:rPr lang="en-US" sz="1800" err="1">
                <a:latin typeface="Tahoma"/>
                <a:cs typeface="Tahoma"/>
              </a:rPr>
              <a:t>Xen</a:t>
            </a:r>
            <a:r>
              <a:rPr lang="en-US" sz="1800">
                <a:latin typeface="Tahoma"/>
                <a:cs typeface="Tahoma"/>
              </a:rPr>
              <a:t>, Denali) </a:t>
            </a:r>
          </a:p>
          <a:p>
            <a:pPr marL="800100" lvl="1" indent="-342900">
              <a:buFont typeface="+mj-lt"/>
              <a:buAutoNum type="arabicPeriod"/>
              <a:defRPr/>
            </a:pPr>
            <a:r>
              <a:rPr lang="en-US" sz="1800">
                <a:latin typeface="Tahoma"/>
                <a:cs typeface="Tahoma"/>
              </a:rPr>
              <a:t>Type 2 Hypervisor (hosted) VM - runs under a host operating system (e.g., user-mode Linux)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Tahoma"/>
                <a:ea typeface="ＭＳ Ｐゴシック" charset="0"/>
                <a:cs typeface="Tahoma"/>
              </a:rPr>
              <a:t>Examples of Hypervisors</a:t>
            </a:r>
          </a:p>
        </p:txBody>
      </p:sp>
      <p:sp>
        <p:nvSpPr>
          <p:cNvPr id="22530" name="Slide Number Placeholder 3"/>
          <p:cNvSpPr>
            <a:spLocks noGrp="1"/>
          </p:cNvSpPr>
          <p:nvPr>
            <p:ph type="sldNum" sz="quarter" idx="4294967295"/>
          </p:nvPr>
        </p:nvSpPr>
        <p:spPr bwMode="auto">
          <a:xfrm>
            <a:off x="7010400" y="6204605"/>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40E738D-10A3-7446-80E4-3A18226A6685}" type="slidenum">
              <a:rPr lang="en-US" sz="1400">
                <a:latin typeface="Tahoma"/>
                <a:cs typeface="Tahoma"/>
              </a:rPr>
              <a:pPr algn="r" eaLnBrk="1" hangingPunct="1"/>
              <a:t>14</a:t>
            </a:fld>
            <a:endParaRPr lang="en-US" sz="1400" dirty="0">
              <a:latin typeface="Tahoma"/>
              <a:cs typeface="Tahoma"/>
            </a:endParaRPr>
          </a:p>
        </p:txBody>
      </p:sp>
      <p:pic>
        <p:nvPicPr>
          <p:cNvPr id="22531" name="Picture 2" descr="C:\CloudComputing\LectureNotesDecember6\Slides\snapshots\V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14" y="788308"/>
            <a:ext cx="7548562" cy="580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4"/>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Performance and Security Isolation</a:t>
            </a:r>
          </a:p>
        </p:txBody>
      </p:sp>
      <p:sp>
        <p:nvSpPr>
          <p:cNvPr id="18435" name="Content Placeholder 5"/>
          <p:cNvSpPr>
            <a:spLocks noGrp="1"/>
          </p:cNvSpPr>
          <p:nvPr>
            <p:ph sz="quarter" idx="10"/>
          </p:nvPr>
        </p:nvSpPr>
        <p:spPr>
          <a:xfrm>
            <a:off x="217653" y="962388"/>
            <a:ext cx="8639175" cy="3659716"/>
          </a:xfrm>
        </p:spPr>
        <p:txBody>
          <a:bodyPr/>
          <a:lstStyle/>
          <a:p>
            <a:pPr algn="just">
              <a:defRPr/>
            </a:pPr>
            <a:r>
              <a:rPr lang="en-US" sz="2000">
                <a:latin typeface="Tahoma"/>
                <a:cs typeface="Tahoma"/>
              </a:rPr>
              <a:t>The run-time behavior of an application is affected by other applications running concurrently on the same platform and competing for CPU cycles, cache, main memory, disk and network access. Thus, it is difficult to predict the completion time!</a:t>
            </a:r>
          </a:p>
          <a:p>
            <a:pPr algn="just">
              <a:defRPr/>
            </a:pPr>
            <a:endParaRPr lang="en-US" sz="2000">
              <a:latin typeface="Tahoma"/>
              <a:cs typeface="Tahoma"/>
            </a:endParaRPr>
          </a:p>
          <a:p>
            <a:pPr algn="just">
              <a:defRPr/>
            </a:pPr>
            <a:r>
              <a:rPr lang="en-US" sz="2000">
                <a:latin typeface="Tahoma"/>
                <a:cs typeface="Tahoma"/>
              </a:rPr>
              <a:t>Performance isolation - a critical condition for </a:t>
            </a:r>
            <a:r>
              <a:rPr lang="en-US" sz="2000" err="1">
                <a:latin typeface="Tahoma"/>
                <a:cs typeface="Tahoma"/>
              </a:rPr>
              <a:t>QoS</a:t>
            </a:r>
            <a:r>
              <a:rPr lang="en-US" sz="2000">
                <a:latin typeface="Tahoma"/>
                <a:cs typeface="Tahoma"/>
              </a:rPr>
              <a:t> guarantees in shared computing environments</a:t>
            </a:r>
          </a:p>
          <a:p>
            <a:pPr algn="just">
              <a:defRPr/>
            </a:pPr>
            <a:endParaRPr lang="en-US" sz="2000">
              <a:latin typeface="Tahoma"/>
              <a:cs typeface="Tahoma"/>
            </a:endParaRPr>
          </a:p>
          <a:p>
            <a:pPr algn="just">
              <a:defRPr/>
            </a:pPr>
            <a:r>
              <a:rPr lang="en-US" sz="2000">
                <a:latin typeface="Tahoma"/>
                <a:cs typeface="Tahoma"/>
              </a:rPr>
              <a:t>A VMM is a much simpler and better specified system than a traditional operating system.  Example - Xen has approximately 60,000 lines of code; Denali has only about half: 30,000</a:t>
            </a:r>
          </a:p>
          <a:p>
            <a:pPr algn="just">
              <a:defRPr/>
            </a:pPr>
            <a:endParaRPr lang="en-US" sz="2000">
              <a:latin typeface="Tahoma"/>
              <a:cs typeface="Tahoma"/>
            </a:endParaRPr>
          </a:p>
          <a:p>
            <a:pPr algn="just">
              <a:defRPr/>
            </a:pPr>
            <a:r>
              <a:rPr lang="en-US" sz="2000">
                <a:latin typeface="Tahoma"/>
                <a:cs typeface="Tahoma"/>
              </a:rPr>
              <a:t>The security vulnerability of VMMs is considerably reduced as the systems expose a much smaller number of privileged functions. For example, </a:t>
            </a:r>
            <a:r>
              <a:rPr lang="en-US" sz="2000" err="1">
                <a:latin typeface="Tahoma"/>
                <a:cs typeface="Tahoma"/>
              </a:rPr>
              <a:t>Xen</a:t>
            </a:r>
            <a:r>
              <a:rPr lang="en-US" sz="2000">
                <a:latin typeface="Tahoma"/>
                <a:cs typeface="Tahoma"/>
              </a:rPr>
              <a:t> VMM has 28 </a:t>
            </a:r>
            <a:r>
              <a:rPr lang="en-US" sz="2000" err="1">
                <a:latin typeface="Tahoma"/>
                <a:cs typeface="Tahoma"/>
              </a:rPr>
              <a:t>hypercalls</a:t>
            </a:r>
            <a:r>
              <a:rPr lang="en-US" sz="2000">
                <a:latin typeface="Tahoma"/>
                <a:cs typeface="Tahoma"/>
              </a:rPr>
              <a:t> while Linux has 100s of system calls</a:t>
            </a:r>
          </a:p>
          <a:p>
            <a:pPr>
              <a:defRPr/>
            </a:pPr>
            <a:endParaRPr lang="en-US" sz="2000">
              <a:latin typeface="Tahoma"/>
              <a:cs typeface="Tahoma"/>
            </a:endParaRPr>
          </a:p>
        </p:txBody>
      </p:sp>
      <p:sp>
        <p:nvSpPr>
          <p:cNvPr id="2355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B21231C-7AB6-3C46-B2B9-B1412134C193}" type="slidenum">
              <a:rPr lang="en-US" sz="1400">
                <a:latin typeface="Tahoma"/>
                <a:cs typeface="Tahoma"/>
              </a:rPr>
              <a:pPr algn="r" eaLnBrk="1" hangingPunct="1"/>
              <a:t>15</a:t>
            </a:fld>
            <a:endParaRPr lang="en-US" sz="1400" dirty="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0457" y="-245235"/>
            <a:ext cx="9259047" cy="1569660"/>
          </a:xfrm>
        </p:spPr>
        <p:txBody>
          <a:bodyPr/>
          <a:lstStyle/>
          <a:p>
            <a:r>
              <a:rPr lang="en-US" sz="2400">
                <a:latin typeface="Tahoma"/>
                <a:cs typeface="Tahoma"/>
              </a:rPr>
              <a:t>Conditions for Efficient Virtualization</a:t>
            </a:r>
            <a:r>
              <a:rPr lang="en-US" sz="3200">
                <a:latin typeface="Tahoma"/>
                <a:cs typeface="Tahoma"/>
              </a:rPr>
              <a:t> </a:t>
            </a:r>
            <a:r>
              <a:rPr lang="en-US" sz="1800">
                <a:latin typeface="Tahoma"/>
                <a:cs typeface="Tahoma"/>
              </a:rPr>
              <a:t>(from </a:t>
            </a:r>
            <a:r>
              <a:rPr lang="en-US" sz="1800" err="1">
                <a:latin typeface="Tahoma"/>
                <a:cs typeface="Tahoma"/>
              </a:rPr>
              <a:t>Popek</a:t>
            </a:r>
            <a:r>
              <a:rPr lang="en-US" sz="1800">
                <a:latin typeface="Tahoma"/>
                <a:cs typeface="Tahoma"/>
              </a:rPr>
              <a:t> and Goldberg)</a:t>
            </a:r>
            <a:r>
              <a:rPr lang="en-US" sz="3200">
                <a:latin typeface="Tahoma"/>
                <a:cs typeface="Tahoma"/>
              </a:rPr>
              <a:t>:</a:t>
            </a:r>
            <a:br>
              <a:rPr lang="en-US" sz="3200">
                <a:latin typeface="Tahoma"/>
                <a:cs typeface="Tahoma"/>
              </a:rPr>
            </a:br>
            <a:endParaRPr lang="en-US" sz="3200">
              <a:latin typeface="Tahoma"/>
              <a:ea typeface="ＭＳ Ｐゴシック" charset="0"/>
              <a:cs typeface="Tahoma"/>
            </a:endParaRPr>
          </a:p>
        </p:txBody>
      </p:sp>
      <p:sp>
        <p:nvSpPr>
          <p:cNvPr id="19459" name="Content Placeholder 2"/>
          <p:cNvSpPr>
            <a:spLocks noGrp="1"/>
          </p:cNvSpPr>
          <p:nvPr>
            <p:ph sz="quarter" idx="10"/>
          </p:nvPr>
        </p:nvSpPr>
        <p:spPr>
          <a:xfrm>
            <a:off x="228601" y="869534"/>
            <a:ext cx="8639175" cy="3659716"/>
          </a:xfrm>
        </p:spPr>
        <p:txBody>
          <a:bodyPr/>
          <a:lstStyle/>
          <a:p>
            <a:pPr algn="just">
              <a:defRPr/>
            </a:pPr>
            <a:endParaRPr lang="en-US" sz="2000">
              <a:latin typeface="Tahoma"/>
              <a:cs typeface="Tahoma"/>
            </a:endParaRPr>
          </a:p>
          <a:p>
            <a:pPr algn="just">
              <a:defRPr/>
            </a:pPr>
            <a:endParaRPr lang="en-US" sz="2000">
              <a:latin typeface="Tahoma"/>
              <a:cs typeface="Tahoma"/>
            </a:endParaRPr>
          </a:p>
          <a:p>
            <a:pPr algn="just">
              <a:defRPr/>
            </a:pPr>
            <a:r>
              <a:rPr lang="en-US" sz="2000">
                <a:latin typeface="Tahoma"/>
                <a:cs typeface="Tahoma"/>
              </a:rPr>
              <a:t>Conditions for efficient virtualization </a:t>
            </a:r>
            <a:r>
              <a:rPr lang="en-US" sz="1200">
                <a:latin typeface="Tahoma"/>
                <a:cs typeface="Tahoma"/>
              </a:rPr>
              <a:t>(from </a:t>
            </a:r>
            <a:r>
              <a:rPr lang="en-US" sz="1200" err="1">
                <a:latin typeface="Tahoma"/>
                <a:cs typeface="Tahoma"/>
              </a:rPr>
              <a:t>Popek</a:t>
            </a:r>
            <a:r>
              <a:rPr lang="en-US" sz="1200">
                <a:latin typeface="Tahoma"/>
                <a:cs typeface="Tahoma"/>
              </a:rPr>
              <a:t> and Goldberg)</a:t>
            </a:r>
            <a:r>
              <a:rPr lang="en-US" sz="2000">
                <a:latin typeface="Tahoma"/>
                <a:cs typeface="Tahoma"/>
              </a:rPr>
              <a:t>:</a:t>
            </a:r>
          </a:p>
          <a:p>
            <a:pPr marL="800100" lvl="1" indent="-342900" algn="just">
              <a:buFont typeface="+mj-lt"/>
              <a:buAutoNum type="arabicPeriod"/>
              <a:defRPr/>
            </a:pPr>
            <a:r>
              <a:rPr lang="en-US" sz="1800">
                <a:latin typeface="Tahoma"/>
                <a:cs typeface="Tahoma"/>
              </a:rPr>
              <a:t>A program running under the VMM should exhibit a behavior essentially identical to that demonstrated when running on an equivalent machine directly.</a:t>
            </a:r>
          </a:p>
          <a:p>
            <a:pPr marL="800100" lvl="1" indent="-342900" algn="just">
              <a:buFont typeface="+mj-lt"/>
              <a:buAutoNum type="arabicPeriod"/>
              <a:defRPr/>
            </a:pPr>
            <a:r>
              <a:rPr lang="en-US" sz="1800">
                <a:latin typeface="Tahoma"/>
                <a:cs typeface="Tahoma"/>
              </a:rPr>
              <a:t>The VMM should be in complete control of the virtualized resources.</a:t>
            </a:r>
          </a:p>
          <a:p>
            <a:pPr marL="800100" lvl="1" indent="-342900" algn="just">
              <a:buFont typeface="+mj-lt"/>
              <a:buAutoNum type="arabicPeriod"/>
              <a:defRPr/>
            </a:pPr>
            <a:r>
              <a:rPr lang="en-US" sz="1800">
                <a:latin typeface="Tahoma"/>
                <a:cs typeface="Tahoma"/>
              </a:rPr>
              <a:t>A statistically significant fraction of machine instructions must be executed without the intervention of the VMM. (Why?)</a:t>
            </a:r>
          </a:p>
          <a:p>
            <a:pPr marL="800100" lvl="1" indent="-342900" algn="just">
              <a:buFont typeface="+mj-lt"/>
              <a:buAutoNum type="arabicPeriod"/>
              <a:defRPr/>
            </a:pPr>
            <a:endParaRPr lang="en-US" sz="1800">
              <a:latin typeface="Tahoma"/>
              <a:cs typeface="Tahoma"/>
            </a:endParaRPr>
          </a:p>
          <a:p>
            <a:pPr marL="800100" lvl="1" indent="-342900" algn="just">
              <a:buFont typeface="+mj-lt"/>
              <a:buAutoNum type="arabicPeriod"/>
              <a:defRPr/>
            </a:pPr>
            <a:endParaRPr lang="en-US" sz="1800">
              <a:latin typeface="Tahoma"/>
              <a:cs typeface="Tahoma"/>
            </a:endParaRPr>
          </a:p>
          <a:p>
            <a:pPr marL="457200" lvl="1" indent="0">
              <a:buNone/>
              <a:defRPr/>
            </a:pPr>
            <a:endParaRPr lang="en-US" sz="1800">
              <a:latin typeface="Tahoma"/>
              <a:cs typeface="Tahoma"/>
            </a:endParaRPr>
          </a:p>
        </p:txBody>
      </p:sp>
      <p:sp>
        <p:nvSpPr>
          <p:cNvPr id="2457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6FA6266-1433-734F-96B8-B3375C7004BA}" type="slidenum">
              <a:rPr lang="en-US" sz="1400">
                <a:latin typeface="Tahoma"/>
                <a:cs typeface="Tahoma"/>
              </a:rPr>
              <a:pPr algn="r" eaLnBrk="1" hangingPunct="1"/>
              <a:t>16</a:t>
            </a:fld>
            <a:endParaRPr lang="en-US" sz="1400" dirty="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28600" y="82441"/>
            <a:ext cx="8639175" cy="646331"/>
          </a:xfrm>
        </p:spPr>
        <p:txBody>
          <a:bodyPr/>
          <a:lstStyle/>
          <a:p>
            <a:r>
              <a:rPr lang="en-US"/>
              <a:t>Dual-Mode Operation (recap)</a:t>
            </a:r>
            <a:endParaRPr lang="en-US" sz="2400"/>
          </a:p>
        </p:txBody>
      </p:sp>
      <p:sp>
        <p:nvSpPr>
          <p:cNvPr id="43010" name="Content Placeholder 2"/>
          <p:cNvSpPr>
            <a:spLocks noGrp="1"/>
          </p:cNvSpPr>
          <p:nvPr>
            <p:ph sz="quarter" idx="10"/>
          </p:nvPr>
        </p:nvSpPr>
        <p:spPr>
          <a:xfrm>
            <a:off x="228601" y="996268"/>
            <a:ext cx="8915399" cy="3659716"/>
          </a:xfrm>
        </p:spPr>
        <p:txBody>
          <a:bodyPr/>
          <a:lstStyle/>
          <a:p>
            <a:r>
              <a:rPr lang="en-US"/>
              <a:t>Dual-mode operation allows OS to protect itself and other system components</a:t>
            </a:r>
          </a:p>
          <a:p>
            <a:pPr lvl="1"/>
            <a:r>
              <a:rPr lang="en-US" b="1"/>
              <a:t>User mode </a:t>
            </a:r>
            <a:r>
              <a:rPr lang="en-US"/>
              <a:t>and</a:t>
            </a:r>
            <a:r>
              <a:rPr lang="en-US" b="1"/>
              <a:t> kernel mode </a:t>
            </a:r>
          </a:p>
          <a:p>
            <a:pPr lvl="1"/>
            <a:r>
              <a:rPr lang="en-US"/>
              <a:t>Mode bit provided by hardware</a:t>
            </a:r>
          </a:p>
          <a:p>
            <a:pPr lvl="2"/>
            <a:r>
              <a:rPr lang="en-US"/>
              <a:t>Ability to distinguish when system is running user or kernel code</a:t>
            </a:r>
          </a:p>
          <a:p>
            <a:pPr lvl="2"/>
            <a:r>
              <a:rPr lang="en-US"/>
              <a:t>Some instructions are </a:t>
            </a:r>
            <a:r>
              <a:rPr lang="en-US" b="1"/>
              <a:t>privileged</a:t>
            </a:r>
            <a:r>
              <a:rPr lang="en-US"/>
              <a:t>, only executable in kernel mode</a:t>
            </a:r>
          </a:p>
          <a:p>
            <a:pPr lvl="2"/>
            <a:r>
              <a:rPr lang="en-US"/>
              <a:t>System call changes mode to kernel, return resets it to user</a:t>
            </a:r>
          </a:p>
        </p:txBody>
      </p:sp>
      <p:sp>
        <p:nvSpPr>
          <p:cNvPr id="43012" name="Slide Number Placeholder 4"/>
          <p:cNvSpPr>
            <a:spLocks noGrp="1"/>
          </p:cNvSpPr>
          <p:nvPr>
            <p:ph type="sldNum" sz="quarter" idx="4294967295"/>
          </p:nvPr>
        </p:nvSpPr>
        <p:spPr bwMode="auto">
          <a:xfrm>
            <a:off x="8464550" y="6529388"/>
            <a:ext cx="679450" cy="29686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7EBAEF6D-D46D-D849-AB2C-11B271338B61}" type="slidenum">
              <a:rPr lang="en-US" sz="1400"/>
              <a:pPr/>
              <a:t>17</a:t>
            </a:fld>
            <a:endParaRPr lang="en-US" sz="1400"/>
          </a:p>
        </p:txBody>
      </p:sp>
      <p:pic>
        <p:nvPicPr>
          <p:cNvPr id="43013"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9313" y="4159996"/>
            <a:ext cx="7602537" cy="234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018778"/>
      </p:ext>
    </p:extLst>
  </p:cSld>
  <p:clrMapOvr>
    <a:masterClrMapping/>
  </p:clrMapOvr>
  <p:transition advTm="1811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228600" y="82441"/>
            <a:ext cx="9079753" cy="646331"/>
          </a:xfrm>
        </p:spPr>
        <p:txBody>
          <a:bodyPr/>
          <a:lstStyle/>
          <a:p>
            <a:r>
              <a:rPr lang="en-US"/>
              <a:t>User-mode vs Kernel-mode (recap)</a:t>
            </a:r>
            <a:endParaRPr lang="en-US" sz="2400"/>
          </a:p>
        </p:txBody>
      </p:sp>
      <p:sp>
        <p:nvSpPr>
          <p:cNvPr id="44034" name="Content Placeholder 2"/>
          <p:cNvSpPr>
            <a:spLocks noGrp="1"/>
          </p:cNvSpPr>
          <p:nvPr>
            <p:ph sz="quarter" idx="10"/>
          </p:nvPr>
        </p:nvSpPr>
        <p:spPr/>
        <p:txBody>
          <a:bodyPr/>
          <a:lstStyle/>
          <a:p>
            <a:r>
              <a:rPr lang="en-US"/>
              <a:t>Kernel-code (in particular, interrupt handlers) runs in kernel mode</a:t>
            </a:r>
          </a:p>
          <a:p>
            <a:pPr lvl="1"/>
            <a:r>
              <a:rPr lang="en-US"/>
              <a:t>the hardware allows all machine instructions to be executed and allows unrestricted access to memory and I/O ports</a:t>
            </a:r>
          </a:p>
          <a:p>
            <a:r>
              <a:rPr lang="en-US"/>
              <a:t>Everything else runs in user mode</a:t>
            </a:r>
          </a:p>
          <a:p>
            <a:r>
              <a:rPr lang="en-US"/>
              <a:t>The OS relies very heavily on this hardware-enforced protection mechanism</a:t>
            </a:r>
          </a:p>
        </p:txBody>
      </p:sp>
      <p:sp>
        <p:nvSpPr>
          <p:cNvPr id="44036" name="Slide Number Placeholder 4"/>
          <p:cNvSpPr>
            <a:spLocks noGrp="1"/>
          </p:cNvSpPr>
          <p:nvPr>
            <p:ph type="sldNum" sz="quarter" idx="4294967295"/>
          </p:nvPr>
        </p:nvSpPr>
        <p:spPr bwMode="auto">
          <a:xfrm>
            <a:off x="8464550" y="6529388"/>
            <a:ext cx="679450" cy="29686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46E000F6-31A4-7B47-9B59-7D53AAA3E038}" type="slidenum">
              <a:rPr lang="en-US" sz="1400"/>
              <a:pPr/>
              <a:t>18</a:t>
            </a:fld>
            <a:endParaRPr lang="en-US" sz="1400"/>
          </a:p>
        </p:txBody>
      </p:sp>
    </p:spTree>
    <p:extLst>
      <p:ext uri="{BB962C8B-B14F-4D97-AF65-F5344CB8AC3E}">
        <p14:creationId xmlns:p14="http://schemas.microsoft.com/office/powerpoint/2010/main" val="4039439034"/>
      </p:ext>
    </p:extLst>
  </p:cSld>
  <p:clrMapOvr>
    <a:masterClrMapping/>
  </p:clrMapOvr>
  <p:transition advTm="1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31 at 18.26.1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30885" y="1165413"/>
            <a:ext cx="3379173" cy="3316950"/>
          </a:xfrm>
          <a:prstGeom prst="rect">
            <a:avLst/>
          </a:prstGeom>
        </p:spPr>
      </p:pic>
      <p:sp>
        <p:nvSpPr>
          <p:cNvPr id="19459" name="Content Placeholder 2"/>
          <p:cNvSpPr>
            <a:spLocks noGrp="1"/>
          </p:cNvSpPr>
          <p:nvPr>
            <p:ph sz="quarter" idx="10"/>
          </p:nvPr>
        </p:nvSpPr>
        <p:spPr>
          <a:xfrm>
            <a:off x="-100098" y="496012"/>
            <a:ext cx="8639175" cy="3659716"/>
          </a:xfrm>
        </p:spPr>
        <p:txBody>
          <a:bodyPr/>
          <a:lstStyle/>
          <a:p>
            <a:pPr marL="457200" lvl="1" indent="0" algn="just">
              <a:buNone/>
              <a:defRPr/>
            </a:pPr>
            <a:endParaRPr lang="en-US" sz="1800">
              <a:latin typeface="Tahoma"/>
              <a:cs typeface="Tahoma"/>
            </a:endParaRPr>
          </a:p>
          <a:p>
            <a:pPr algn="just">
              <a:defRPr/>
            </a:pPr>
            <a:r>
              <a:rPr lang="en-US" sz="2000">
                <a:latin typeface="Tahoma"/>
                <a:cs typeface="Tahoma"/>
              </a:rPr>
              <a:t>Four layers of privilege execution </a:t>
            </a:r>
            <a:r>
              <a:rPr lang="en-US" sz="2000">
                <a:latin typeface="Tahoma"/>
                <a:cs typeface="Tahoma"/>
                <a:sym typeface="Wingdings"/>
              </a:rPr>
              <a:t> rings</a:t>
            </a:r>
          </a:p>
          <a:p>
            <a:pPr lvl="1" algn="just">
              <a:defRPr/>
            </a:pPr>
            <a:r>
              <a:rPr lang="en-US" sz="1800">
                <a:latin typeface="Tahoma"/>
                <a:cs typeface="Tahoma"/>
                <a:sym typeface="Wingdings"/>
              </a:rPr>
              <a:t>User applications run in ring 3</a:t>
            </a:r>
          </a:p>
          <a:p>
            <a:pPr lvl="1" algn="just">
              <a:defRPr/>
            </a:pPr>
            <a:r>
              <a:rPr lang="en-US" sz="1800">
                <a:latin typeface="Tahoma"/>
                <a:cs typeface="Tahoma"/>
                <a:sym typeface="Wingdings"/>
              </a:rPr>
              <a:t>OS runs in ring 0</a:t>
            </a:r>
          </a:p>
          <a:p>
            <a:pPr marL="400050" lvl="1" indent="-342900" algn="just">
              <a:buSzPct val="150000"/>
              <a:buFont typeface="Wingdings" charset="2"/>
              <a:buChar char="§"/>
              <a:defRPr/>
            </a:pPr>
            <a:r>
              <a:rPr lang="en-US">
                <a:latin typeface="Tahoma"/>
                <a:cs typeface="Tahoma"/>
                <a:sym typeface="Wingdings"/>
              </a:rPr>
              <a:t>In which ring should the VMM run?</a:t>
            </a:r>
          </a:p>
          <a:p>
            <a:pPr marL="800100" lvl="2" indent="-342900" algn="just">
              <a:buSzPct val="150000"/>
              <a:buFont typeface="Wingdings" charset="2"/>
              <a:buChar char="§"/>
              <a:defRPr/>
            </a:pPr>
            <a:r>
              <a:rPr lang="en-US" sz="1800">
                <a:latin typeface="Tahoma"/>
                <a:cs typeface="Tahoma"/>
                <a:sym typeface="Wingdings"/>
              </a:rPr>
              <a:t>In ring 0, then, same privileges as an OS  wrong </a:t>
            </a:r>
          </a:p>
          <a:p>
            <a:pPr marL="800100" lvl="2" indent="-342900" algn="just">
              <a:buSzPct val="150000"/>
              <a:buFont typeface="Wingdings" charset="2"/>
              <a:buChar char="§"/>
              <a:defRPr/>
            </a:pPr>
            <a:r>
              <a:rPr lang="en-US" sz="1800">
                <a:latin typeface="Tahoma"/>
                <a:cs typeface="Tahoma"/>
                <a:sym typeface="Wingdings"/>
              </a:rPr>
              <a:t>In rings 1,2,3, then OS has higher privileges  wrong</a:t>
            </a:r>
          </a:p>
          <a:p>
            <a:pPr marL="800100" lvl="2" indent="-342900" algn="just">
              <a:buSzPct val="150000"/>
              <a:buFont typeface="Wingdings" charset="2"/>
              <a:buChar char="§"/>
              <a:defRPr/>
            </a:pPr>
            <a:r>
              <a:rPr lang="en-US" sz="1800">
                <a:latin typeface="Tahoma"/>
                <a:cs typeface="Tahoma"/>
                <a:sym typeface="Wingdings"/>
              </a:rPr>
              <a:t>Move the OS to ring 1 and the VMM in ring 0  OK </a:t>
            </a:r>
            <a:endParaRPr lang="en-US" sz="1600">
              <a:latin typeface="Tahoma"/>
              <a:cs typeface="Tahoma"/>
            </a:endParaRPr>
          </a:p>
          <a:p>
            <a:pPr algn="just">
              <a:defRPr/>
            </a:pPr>
            <a:r>
              <a:rPr lang="en-US" sz="2000">
                <a:latin typeface="Tahoma"/>
                <a:cs typeface="Tahoma"/>
              </a:rPr>
              <a:t>Three classes of machine instructions:</a:t>
            </a:r>
          </a:p>
          <a:p>
            <a:pPr marL="800100" lvl="1" indent="-342900" algn="just">
              <a:buFont typeface="+mj-lt"/>
              <a:buAutoNum type="arabicPeriod"/>
              <a:defRPr/>
            </a:pPr>
            <a:r>
              <a:rPr lang="en-US" sz="1800" b="1">
                <a:latin typeface="Tahoma"/>
                <a:cs typeface="Tahoma"/>
              </a:rPr>
              <a:t>privileged instructions </a:t>
            </a:r>
            <a:r>
              <a:rPr lang="en-US" sz="1800">
                <a:latin typeface="Tahoma"/>
                <a:cs typeface="Tahoma"/>
              </a:rPr>
              <a:t>can be executed </a:t>
            </a:r>
          </a:p>
          <a:p>
            <a:pPr marL="457200" lvl="1" indent="0" algn="just">
              <a:buNone/>
              <a:defRPr/>
            </a:pPr>
            <a:r>
              <a:rPr lang="en-US" sz="1800">
                <a:latin typeface="Tahoma"/>
                <a:cs typeface="Tahoma"/>
              </a:rPr>
              <a:t>in kernel mode. When attempted to be </a:t>
            </a:r>
          </a:p>
          <a:p>
            <a:pPr marL="457200" lvl="1" indent="0" algn="just">
              <a:buNone/>
              <a:defRPr/>
            </a:pPr>
            <a:r>
              <a:rPr lang="en-US" sz="1800">
                <a:latin typeface="Tahoma"/>
                <a:cs typeface="Tahoma"/>
              </a:rPr>
              <a:t>executed in user mode, they cause a </a:t>
            </a:r>
            <a:r>
              <a:rPr lang="en-US" sz="1800" i="1">
                <a:latin typeface="Tahoma"/>
                <a:cs typeface="Tahoma"/>
              </a:rPr>
              <a:t>trap </a:t>
            </a:r>
          </a:p>
          <a:p>
            <a:pPr marL="457200" lvl="1" indent="0" algn="just">
              <a:buNone/>
              <a:defRPr/>
            </a:pPr>
            <a:r>
              <a:rPr lang="en-US" sz="1800">
                <a:latin typeface="Tahoma"/>
                <a:cs typeface="Tahoma"/>
              </a:rPr>
              <a:t>and so executed in kernel mode. </a:t>
            </a:r>
            <a:endParaRPr lang="en-US" sz="1600">
              <a:latin typeface="Tahoma"/>
              <a:cs typeface="Tahoma"/>
            </a:endParaRPr>
          </a:p>
          <a:p>
            <a:pPr marL="800100" lvl="1" indent="-342900" algn="just">
              <a:buFont typeface="+mj-lt"/>
              <a:buAutoNum type="arabicPeriod" startAt="2"/>
              <a:defRPr/>
            </a:pPr>
            <a:r>
              <a:rPr lang="en-US" sz="1800" b="1">
                <a:latin typeface="Tahoma"/>
                <a:cs typeface="Tahoma"/>
              </a:rPr>
              <a:t>nonprivileged instructions</a:t>
            </a:r>
            <a:r>
              <a:rPr lang="en-US" sz="1800">
                <a:latin typeface="Tahoma"/>
                <a:cs typeface="Tahoma"/>
              </a:rPr>
              <a:t> the ones that can be executed in user mode</a:t>
            </a:r>
          </a:p>
          <a:p>
            <a:pPr marL="800100" lvl="1" indent="-342900" algn="just">
              <a:buFont typeface="+mj-lt"/>
              <a:buAutoNum type="arabicPeriod" startAt="2"/>
              <a:defRPr/>
            </a:pPr>
            <a:r>
              <a:rPr lang="en-US" sz="1800" b="1">
                <a:latin typeface="Tahoma"/>
                <a:cs typeface="Tahoma"/>
              </a:rPr>
              <a:t>sensitive instructions </a:t>
            </a:r>
            <a:r>
              <a:rPr lang="en-US" sz="1800">
                <a:latin typeface="Tahoma"/>
                <a:cs typeface="Tahoma"/>
              </a:rPr>
              <a:t>can be executed in either kernel or user but they behave differently. Sensitive instructions require special precautions at execution time. </a:t>
            </a:r>
          </a:p>
          <a:p>
            <a:pPr marL="800100" lvl="1" indent="-342900" algn="just">
              <a:buFont typeface="+mj-lt"/>
              <a:buAutoNum type="arabicPeriod" startAt="2"/>
              <a:defRPr/>
            </a:pPr>
            <a:r>
              <a:rPr lang="en-US" sz="1800">
                <a:latin typeface="Tahoma"/>
                <a:cs typeface="Tahoma"/>
              </a:rPr>
              <a:t>sensitive and </a:t>
            </a:r>
            <a:r>
              <a:rPr lang="en-US" sz="1800" err="1">
                <a:latin typeface="Tahoma"/>
                <a:cs typeface="Tahoma"/>
              </a:rPr>
              <a:t>nonprivileged</a:t>
            </a:r>
            <a:r>
              <a:rPr lang="en-US" sz="1800">
                <a:latin typeface="Tahoma"/>
                <a:cs typeface="Tahoma"/>
              </a:rPr>
              <a:t> instructions are hard to virtualize</a:t>
            </a:r>
          </a:p>
          <a:p>
            <a:pPr marL="800100" lvl="1" indent="-342900" algn="just">
              <a:buFont typeface="+mj-lt"/>
              <a:buAutoNum type="arabicPeriod" startAt="2"/>
              <a:defRPr/>
            </a:pPr>
            <a:endParaRPr lang="en-US" sz="1800">
              <a:latin typeface="Tahoma"/>
              <a:cs typeface="Tahoma"/>
            </a:endParaRPr>
          </a:p>
          <a:p>
            <a:pPr marL="57150" indent="0" algn="just">
              <a:buNone/>
              <a:defRPr/>
            </a:pPr>
            <a:endParaRPr lang="en-US" sz="2200">
              <a:latin typeface="Tahoma"/>
              <a:cs typeface="Tahoma"/>
            </a:endParaRPr>
          </a:p>
        </p:txBody>
      </p:sp>
      <p:sp>
        <p:nvSpPr>
          <p:cNvPr id="24577" name="Title 1"/>
          <p:cNvSpPr>
            <a:spLocks noGrp="1"/>
          </p:cNvSpPr>
          <p:nvPr>
            <p:ph type="title"/>
          </p:nvPr>
        </p:nvSpPr>
        <p:spPr>
          <a:xfrm>
            <a:off x="392951" y="52974"/>
            <a:ext cx="8362578" cy="584776"/>
          </a:xfrm>
        </p:spPr>
        <p:txBody>
          <a:bodyPr/>
          <a:lstStyle/>
          <a:p>
            <a:r>
              <a:rPr lang="en-US" sz="3200">
                <a:latin typeface="Tahoma"/>
                <a:ea typeface="ＭＳ Ｐゴシック" charset="0"/>
                <a:cs typeface="Tahoma"/>
              </a:rPr>
              <a:t>Challenges of x86 CPU Virtualization</a:t>
            </a:r>
          </a:p>
        </p:txBody>
      </p:sp>
      <p:sp>
        <p:nvSpPr>
          <p:cNvPr id="2457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6FA6266-1433-734F-96B8-B3375C7004BA}" type="slidenum">
              <a:rPr lang="en-US" sz="1400">
                <a:latin typeface="Tahoma"/>
                <a:cs typeface="Tahoma"/>
              </a:rPr>
              <a:pPr algn="r" eaLnBrk="1" hangingPunct="1"/>
              <a:t>19</a:t>
            </a:fld>
            <a:endParaRPr lang="en-US" sz="1400" dirty="0">
              <a:latin typeface="Tahoma"/>
              <a:cs typeface="Tahoma"/>
            </a:endParaRPr>
          </a:p>
        </p:txBody>
      </p:sp>
    </p:spTree>
    <p:extLst>
      <p:ext uri="{BB962C8B-B14F-4D97-AF65-F5344CB8AC3E}">
        <p14:creationId xmlns:p14="http://schemas.microsoft.com/office/powerpoint/2010/main" val="302052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5"/>
          <p:cNvSpPr>
            <a:spLocks noGrp="1"/>
          </p:cNvSpPr>
          <p:nvPr>
            <p:ph type="title"/>
          </p:nvPr>
        </p:nvSpPr>
        <p:spPr>
          <a:xfrm>
            <a:off x="228600" y="82441"/>
            <a:ext cx="8639175" cy="646331"/>
          </a:xfrm>
        </p:spPr>
        <p:txBody>
          <a:bodyPr/>
          <a:lstStyle/>
          <a:p>
            <a:r>
              <a:rPr lang="en-US">
                <a:latin typeface="Tahoma"/>
                <a:ea typeface="ＭＳ Ｐゴシック" charset="0"/>
                <a:cs typeface="Tahoma"/>
              </a:rPr>
              <a:t>Contents</a:t>
            </a:r>
          </a:p>
        </p:txBody>
      </p:sp>
      <p:sp>
        <p:nvSpPr>
          <p:cNvPr id="4099" name="Content Placeholder 6"/>
          <p:cNvSpPr>
            <a:spLocks noGrp="1"/>
          </p:cNvSpPr>
          <p:nvPr>
            <p:ph sz="quarter" idx="10"/>
          </p:nvPr>
        </p:nvSpPr>
        <p:spPr/>
        <p:txBody>
          <a:bodyPr/>
          <a:lstStyle/>
          <a:p>
            <a:pPr marL="0" indent="0">
              <a:defRPr/>
            </a:pPr>
            <a:r>
              <a:rPr lang="en-US" sz="2000">
                <a:latin typeface="Arial" charset="0"/>
              </a:rPr>
              <a:t>  </a:t>
            </a:r>
            <a:r>
              <a:rPr lang="en-US" sz="2000">
                <a:latin typeface="Tahoma"/>
                <a:cs typeface="Tahoma"/>
              </a:rPr>
              <a:t>Virtualization.</a:t>
            </a:r>
          </a:p>
          <a:p>
            <a:pPr marL="0" indent="0">
              <a:defRPr/>
            </a:pPr>
            <a:r>
              <a:rPr lang="en-US" sz="2000">
                <a:latin typeface="Tahoma"/>
                <a:cs typeface="Tahoma"/>
              </a:rPr>
              <a:t>  Layering and virtualization.</a:t>
            </a:r>
          </a:p>
          <a:p>
            <a:pPr marL="0" indent="0">
              <a:defRPr/>
            </a:pPr>
            <a:r>
              <a:rPr lang="en-US" sz="2000">
                <a:latin typeface="Tahoma"/>
                <a:cs typeface="Tahoma"/>
              </a:rPr>
              <a:t>  Virtual machine monitor. </a:t>
            </a:r>
          </a:p>
          <a:p>
            <a:pPr marL="0" indent="0">
              <a:defRPr/>
            </a:pPr>
            <a:r>
              <a:rPr lang="en-US" sz="2000">
                <a:latin typeface="Tahoma"/>
                <a:cs typeface="Tahoma"/>
              </a:rPr>
              <a:t>  Virtual machine.</a:t>
            </a:r>
          </a:p>
          <a:p>
            <a:pPr marL="0" indent="0">
              <a:defRPr/>
            </a:pPr>
            <a:r>
              <a:rPr lang="en-US" sz="2000">
                <a:latin typeface="Tahoma"/>
                <a:cs typeface="Tahoma"/>
              </a:rPr>
              <a:t>  x86 support for virtualization.</a:t>
            </a:r>
          </a:p>
          <a:p>
            <a:pPr marL="0" indent="0">
              <a:defRPr/>
            </a:pPr>
            <a:r>
              <a:rPr lang="en-US" sz="2000">
                <a:latin typeface="Tahoma"/>
                <a:cs typeface="Tahoma"/>
              </a:rPr>
              <a:t>  Full and paravirtualization.</a:t>
            </a:r>
          </a:p>
          <a:p>
            <a:pPr marL="0" indent="0">
              <a:defRPr/>
            </a:pPr>
            <a:r>
              <a:rPr lang="en-US" sz="2000">
                <a:latin typeface="Tahoma"/>
                <a:cs typeface="Tahoma"/>
              </a:rPr>
              <a:t>  Xen.</a:t>
            </a:r>
          </a:p>
          <a:p>
            <a:pPr marL="0" indent="0">
              <a:buNone/>
              <a:defRPr/>
            </a:pPr>
            <a:endParaRPr lang="en-US" sz="2000">
              <a:latin typeface="Tahoma"/>
              <a:cs typeface="Tahoma"/>
            </a:endParaRPr>
          </a:p>
          <a:p>
            <a:pPr marL="0" indent="0">
              <a:defRPr/>
            </a:pPr>
            <a:endParaRPr lang="en-US" sz="2000">
              <a:latin typeface="Tahoma"/>
              <a:cs typeface="Tahoma"/>
            </a:endParaRPr>
          </a:p>
          <a:p>
            <a:pPr marL="0" indent="0">
              <a:defRPr/>
            </a:pPr>
            <a:r>
              <a:rPr lang="en-US" sz="2000">
                <a:latin typeface="Tahoma"/>
                <a:cs typeface="Tahoma"/>
              </a:rPr>
              <a:t>  Resources: </a:t>
            </a:r>
          </a:p>
          <a:p>
            <a:pPr marL="685800" lvl="1">
              <a:defRPr/>
            </a:pPr>
            <a:r>
              <a:rPr lang="en-US" sz="1600">
                <a:latin typeface="Tahoma"/>
                <a:cs typeface="Tahoma"/>
              </a:rPr>
              <a:t>Book and, </a:t>
            </a:r>
          </a:p>
          <a:p>
            <a:pPr marL="685800" lvl="1">
              <a:defRPr/>
            </a:pPr>
            <a:r>
              <a:rPr lang="en-US" sz="1600">
                <a:latin typeface="Tahoma"/>
                <a:cs typeface="Tahoma"/>
              </a:rPr>
              <a:t>VMware White paper: “</a:t>
            </a:r>
            <a:r>
              <a:rPr lang="en-US" sz="1600" i="1">
                <a:latin typeface="Tahoma"/>
                <a:cs typeface="Tahoma"/>
              </a:rPr>
              <a:t>Understanding Full Virtualization, Paravirtualization, and Hardware Assisted</a:t>
            </a:r>
            <a:r>
              <a:rPr lang="en-US" sz="1600">
                <a:latin typeface="Tahoma"/>
                <a:cs typeface="Tahoma"/>
              </a:rPr>
              <a:t>” </a:t>
            </a:r>
            <a:r>
              <a:rPr lang="en-US" sz="1200">
                <a:latin typeface="Tahoma"/>
                <a:cs typeface="Tahoma"/>
              </a:rPr>
              <a:t>https://</a:t>
            </a:r>
            <a:r>
              <a:rPr lang="en-US" sz="1200" err="1">
                <a:latin typeface="Tahoma"/>
                <a:cs typeface="Tahoma"/>
              </a:rPr>
              <a:t>www.vmware.com</a:t>
            </a:r>
            <a:r>
              <a:rPr lang="en-US" sz="1200">
                <a:latin typeface="Tahoma"/>
                <a:cs typeface="Tahoma"/>
              </a:rPr>
              <a:t>/</a:t>
            </a:r>
            <a:r>
              <a:rPr lang="en-US" sz="1200" err="1">
                <a:latin typeface="Tahoma"/>
                <a:cs typeface="Tahoma"/>
              </a:rPr>
              <a:t>techpapers</a:t>
            </a:r>
            <a:r>
              <a:rPr lang="en-US" sz="1200">
                <a:latin typeface="Tahoma"/>
                <a:cs typeface="Tahoma"/>
              </a:rPr>
              <a:t>/2007/understanding-full-virtualization-paravirtualizat-1008.html</a:t>
            </a:r>
          </a:p>
        </p:txBody>
      </p:sp>
      <p:sp>
        <p:nvSpPr>
          <p:cNvPr id="921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F4E9CCD-5B6E-CF44-95B1-85708700E4EB}" type="slidenum">
              <a:rPr lang="en-US" sz="1400">
                <a:latin typeface="Tahoma"/>
                <a:cs typeface="Tahoma"/>
              </a:rPr>
              <a:pPr algn="r" eaLnBrk="1" hangingPunct="1"/>
              <a:t>2</a:t>
            </a:fld>
            <a:endParaRPr lang="en-US" sz="14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228601" y="773842"/>
            <a:ext cx="8639175" cy="3659716"/>
          </a:xfrm>
        </p:spPr>
        <p:txBody>
          <a:bodyPr/>
          <a:lstStyle/>
          <a:p>
            <a:pPr marL="457200" indent="-457200" algn="just">
              <a:buSzPct val="100000"/>
              <a:buFont typeface="+mj-lt"/>
              <a:buAutoNum type="arabicPeriod"/>
              <a:defRPr/>
            </a:pPr>
            <a:endParaRPr lang="en-US" sz="2000" b="1">
              <a:latin typeface="Tahoma"/>
              <a:cs typeface="Tahoma"/>
            </a:endParaRPr>
          </a:p>
          <a:p>
            <a:pPr marL="457200" indent="-457200" algn="just">
              <a:buSzPct val="100000"/>
              <a:buFont typeface="+mj-lt"/>
              <a:buAutoNum type="arabicPeriod"/>
              <a:defRPr/>
            </a:pPr>
            <a:r>
              <a:rPr lang="en-US" sz="2000" b="1">
                <a:latin typeface="Tahoma"/>
                <a:cs typeface="Tahoma"/>
              </a:rPr>
              <a:t>Full virtualization with binary translation</a:t>
            </a:r>
          </a:p>
          <a:p>
            <a:pPr marL="457200" indent="-457200" algn="just">
              <a:buSzPct val="100000"/>
              <a:buFont typeface="+mj-lt"/>
              <a:buAutoNum type="arabicPeriod"/>
              <a:defRPr/>
            </a:pPr>
            <a:r>
              <a:rPr lang="en-US" sz="2000" b="1">
                <a:latin typeface="Tahoma"/>
                <a:cs typeface="Tahoma"/>
              </a:rPr>
              <a:t>OS-assisted Virtualization or </a:t>
            </a:r>
            <a:r>
              <a:rPr lang="en-US" sz="2000" b="1" err="1">
                <a:latin typeface="Tahoma"/>
                <a:cs typeface="Tahoma"/>
              </a:rPr>
              <a:t>Paravirtualization</a:t>
            </a:r>
            <a:r>
              <a:rPr lang="en-US" sz="2000">
                <a:latin typeface="Tahoma"/>
                <a:cs typeface="Tahoma"/>
              </a:rPr>
              <a:t> </a:t>
            </a:r>
          </a:p>
          <a:p>
            <a:pPr marL="457200" indent="-457200" algn="just">
              <a:buSzPct val="100000"/>
              <a:buFont typeface="+mj-lt"/>
              <a:buAutoNum type="arabicPeriod"/>
              <a:defRPr/>
            </a:pPr>
            <a:r>
              <a:rPr lang="en-US" sz="2200" b="1">
                <a:latin typeface="Tahoma"/>
                <a:cs typeface="Tahoma"/>
              </a:rPr>
              <a:t>Hardware assisted virtualization  </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20</a:t>
            </a:fld>
            <a:endParaRPr lang="en-US" sz="1400" dirty="0">
              <a:latin typeface="Tahoma"/>
              <a:cs typeface="Tahoma"/>
            </a:endParaRPr>
          </a:p>
        </p:txBody>
      </p:sp>
    </p:spTree>
    <p:extLst>
      <p:ext uri="{BB962C8B-B14F-4D97-AF65-F5344CB8AC3E}">
        <p14:creationId xmlns:p14="http://schemas.microsoft.com/office/powerpoint/2010/main" val="362028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31 at 18.44.45.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9480" y="2744136"/>
            <a:ext cx="4406900" cy="4133850"/>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a:latin typeface="Tahoma"/>
              <a:cs typeface="Tahoma"/>
            </a:endParaRPr>
          </a:p>
          <a:p>
            <a:pPr marL="0" indent="0" algn="just">
              <a:buSzPct val="100000"/>
              <a:buNone/>
              <a:defRPr/>
            </a:pPr>
            <a:r>
              <a:rPr lang="en-US" sz="2000" b="1">
                <a:latin typeface="Tahoma"/>
                <a:cs typeface="Tahoma"/>
              </a:rPr>
              <a:t>Full virtualization </a:t>
            </a:r>
            <a:r>
              <a:rPr lang="en-US" sz="2000">
                <a:latin typeface="Tahoma"/>
                <a:cs typeface="Tahoma"/>
              </a:rPr>
              <a:t>– a guest OS can run unchanged under the VMM as if it was running directly on the hardware platform. Each VM runs an exact copy of the actual hardware. </a:t>
            </a:r>
          </a:p>
          <a:p>
            <a:pPr algn="just">
              <a:defRPr/>
            </a:pPr>
            <a:r>
              <a:rPr lang="en-US" sz="2000" b="1">
                <a:latin typeface="Tahoma"/>
                <a:cs typeface="Tahoma"/>
              </a:rPr>
              <a:t>Binary translation </a:t>
            </a:r>
            <a:r>
              <a:rPr lang="en-US" sz="1800">
                <a:latin typeface="Tahoma"/>
                <a:cs typeface="Tahoma"/>
              </a:rPr>
              <a:t>rewrites parts of the code on the fly to replace </a:t>
            </a:r>
            <a:r>
              <a:rPr lang="en-US" sz="1800" u="sng">
                <a:latin typeface="Tahoma"/>
                <a:cs typeface="Tahoma"/>
              </a:rPr>
              <a:t>sensitive but not privileged</a:t>
            </a:r>
            <a:r>
              <a:rPr lang="en-US" sz="1800">
                <a:latin typeface="Tahoma"/>
                <a:cs typeface="Tahoma"/>
              </a:rPr>
              <a:t> instructions with safe code to emulate the original instruction</a:t>
            </a:r>
          </a:p>
          <a:p>
            <a:pPr algn="just">
              <a:defRPr/>
            </a:pPr>
            <a:r>
              <a:rPr lang="en-US" sz="1800"/>
              <a:t>“</a:t>
            </a:r>
            <a:r>
              <a:rPr lang="en-US" sz="1800" i="1"/>
              <a:t>The hypervisor translates all operating system instructions on the fly and caches the results for future use, while user level instructions run unmodified at native speed.</a:t>
            </a:r>
            <a:r>
              <a:rPr lang="en-US" sz="1800"/>
              <a:t>” (from VMware paper) </a:t>
            </a:r>
            <a:endParaRPr lang="en-US" sz="1800">
              <a:latin typeface="Tahoma"/>
              <a:cs typeface="Tahoma"/>
            </a:endParaRPr>
          </a:p>
          <a:p>
            <a:pPr algn="just">
              <a:defRPr/>
            </a:pPr>
            <a:r>
              <a:rPr lang="en-US" sz="2000">
                <a:latin typeface="Tahoma"/>
                <a:cs typeface="Tahoma"/>
              </a:rPr>
              <a:t>Examples: </a:t>
            </a:r>
            <a:r>
              <a:rPr lang="en-US" sz="1800">
                <a:latin typeface="Tahoma"/>
                <a:cs typeface="Tahoma"/>
              </a:rPr>
              <a:t>VMware, Microsoft Virtual Server</a:t>
            </a:r>
          </a:p>
          <a:p>
            <a:pPr algn="just">
              <a:defRPr/>
            </a:pPr>
            <a:r>
              <a:rPr lang="en-US" sz="2000">
                <a:latin typeface="Tahoma"/>
                <a:cs typeface="Tahoma"/>
              </a:rPr>
              <a:t>Advantages:</a:t>
            </a:r>
          </a:p>
          <a:p>
            <a:pPr lvl="1" algn="just">
              <a:defRPr/>
            </a:pPr>
            <a:r>
              <a:rPr lang="en-US" sz="1800">
                <a:latin typeface="Tahoma"/>
                <a:cs typeface="Tahoma"/>
              </a:rPr>
              <a:t>No hardware assistance, </a:t>
            </a:r>
          </a:p>
          <a:p>
            <a:pPr lvl="1" algn="just">
              <a:defRPr/>
            </a:pPr>
            <a:r>
              <a:rPr lang="en-US" sz="1800">
                <a:latin typeface="Tahoma"/>
                <a:cs typeface="Tahoma"/>
              </a:rPr>
              <a:t>No modifications of the guest OS</a:t>
            </a:r>
          </a:p>
          <a:p>
            <a:pPr lvl="1" algn="just">
              <a:defRPr/>
            </a:pPr>
            <a:r>
              <a:rPr lang="en-US" sz="1800">
                <a:latin typeface="Tahoma"/>
                <a:cs typeface="Tahoma"/>
              </a:rPr>
              <a:t>Isolation, Security</a:t>
            </a:r>
          </a:p>
          <a:p>
            <a:pPr algn="just">
              <a:defRPr/>
            </a:pPr>
            <a:r>
              <a:rPr lang="en-US" sz="2000">
                <a:latin typeface="Tahoma"/>
                <a:cs typeface="Tahoma"/>
              </a:rPr>
              <a:t>Disadvantages:</a:t>
            </a:r>
          </a:p>
          <a:p>
            <a:pPr lvl="1" algn="just">
              <a:defRPr/>
            </a:pPr>
            <a:r>
              <a:rPr lang="en-US" sz="1800">
                <a:latin typeface="Tahoma"/>
                <a:cs typeface="Tahoma"/>
              </a:rPr>
              <a:t>Speed of execution</a:t>
            </a:r>
          </a:p>
          <a:p>
            <a:pPr marL="457200" lvl="1" indent="0" algn="just">
              <a:buNone/>
              <a:defRPr/>
            </a:pPr>
            <a:endParaRPr lang="en-US" sz="1400">
              <a:latin typeface="Tahoma"/>
              <a:cs typeface="Tahoma"/>
            </a:endParaRPr>
          </a:p>
          <a:p>
            <a:pPr lvl="1" algn="just">
              <a:defRPr/>
            </a:pPr>
            <a:endParaRPr lang="en-US" sz="1400">
              <a:latin typeface="Tahoma"/>
              <a:cs typeface="Tahoma"/>
            </a:endParaRP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21</a:t>
            </a:fld>
            <a:endParaRPr lang="en-US" sz="1400" dirty="0">
              <a:latin typeface="Tahoma"/>
              <a:cs typeface="Tahoma"/>
            </a:endParaRPr>
          </a:p>
        </p:txBody>
      </p:sp>
    </p:spTree>
    <p:extLst>
      <p:ext uri="{BB962C8B-B14F-4D97-AF65-F5344CB8AC3E}">
        <p14:creationId xmlns:p14="http://schemas.microsoft.com/office/powerpoint/2010/main" val="36202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31 at 18.45.3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09289" y="2928472"/>
            <a:ext cx="4555786" cy="3809999"/>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a:latin typeface="Tahoma"/>
              <a:cs typeface="Tahoma"/>
            </a:endParaRPr>
          </a:p>
          <a:p>
            <a:pPr marL="0" indent="0" algn="just">
              <a:buNone/>
            </a:pPr>
            <a:r>
              <a:rPr lang="en-US" sz="2000" b="1" err="1">
                <a:latin typeface="Tahoma"/>
                <a:cs typeface="Tahoma"/>
              </a:rPr>
              <a:t>Paravirtualization</a:t>
            </a:r>
            <a:r>
              <a:rPr lang="en-US" sz="2000" b="1">
                <a:latin typeface="Tahoma"/>
                <a:cs typeface="Tahoma"/>
              </a:rPr>
              <a:t> </a:t>
            </a:r>
            <a:r>
              <a:rPr lang="en-US" sz="2000">
                <a:latin typeface="Tahoma"/>
                <a:cs typeface="Tahoma"/>
              </a:rPr>
              <a:t>– “</a:t>
            </a:r>
            <a:r>
              <a:rPr lang="en-US" sz="2000" i="1"/>
              <a:t>involves modifying the OS kernel to replace non- </a:t>
            </a:r>
            <a:r>
              <a:rPr lang="en-US" sz="2000" i="1" err="1"/>
              <a:t>virtualizable</a:t>
            </a:r>
            <a:r>
              <a:rPr lang="en-US" sz="2000" i="1"/>
              <a:t> instructions with </a:t>
            </a:r>
            <a:r>
              <a:rPr lang="en-US" sz="2000" i="1" err="1"/>
              <a:t>hypercalls</a:t>
            </a:r>
            <a:r>
              <a:rPr lang="en-US" sz="2000" i="1"/>
              <a:t> that communicate directly with the virtualization layer hypervisor. The hypervisor also provides </a:t>
            </a:r>
            <a:r>
              <a:rPr lang="en-US" sz="2000" i="1" err="1"/>
              <a:t>hypercall</a:t>
            </a:r>
            <a:r>
              <a:rPr lang="en-US" sz="2000" i="1"/>
              <a:t> interfaces for other critical kernel operations such as memory management, interrupt handling and time keeping. </a:t>
            </a:r>
            <a:r>
              <a:rPr lang="en-US" sz="2000"/>
              <a:t>“ (from VMware paper)</a:t>
            </a:r>
          </a:p>
          <a:p>
            <a:pPr algn="just">
              <a:buSzPct val="100000"/>
              <a:buFont typeface="Wingdings" charset="2"/>
              <a:buChar char="§"/>
              <a:defRPr/>
            </a:pPr>
            <a:endParaRPr lang="en-US" sz="2000">
              <a:latin typeface="Tahoma"/>
              <a:cs typeface="Tahoma"/>
            </a:endParaRPr>
          </a:p>
          <a:p>
            <a:pPr algn="just">
              <a:buSzPct val="100000"/>
              <a:buFont typeface="Wingdings" charset="2"/>
              <a:buChar char="§"/>
              <a:defRPr/>
            </a:pPr>
            <a:r>
              <a:rPr lang="en-US" sz="2000">
                <a:latin typeface="Tahoma"/>
                <a:cs typeface="Tahoma"/>
              </a:rPr>
              <a:t>Advantage</a:t>
            </a:r>
            <a:r>
              <a:rPr lang="en-US" sz="1800">
                <a:latin typeface="Tahoma"/>
                <a:cs typeface="Tahoma"/>
              </a:rPr>
              <a:t>: faster execution, lower virtualization overhead</a:t>
            </a:r>
          </a:p>
          <a:p>
            <a:pPr algn="just">
              <a:buSzPct val="100000"/>
              <a:buFont typeface="Wingdings" charset="2"/>
              <a:buChar char="§"/>
              <a:defRPr/>
            </a:pPr>
            <a:r>
              <a:rPr lang="en-US" sz="2000">
                <a:latin typeface="Tahoma"/>
                <a:cs typeface="Tahoma"/>
              </a:rPr>
              <a:t>Disadvantage</a:t>
            </a:r>
            <a:r>
              <a:rPr lang="en-US" sz="1800">
                <a:latin typeface="Tahoma"/>
                <a:cs typeface="Tahoma"/>
              </a:rPr>
              <a:t>: poor portability</a:t>
            </a:r>
          </a:p>
          <a:p>
            <a:pPr algn="just">
              <a:buSzPct val="100000"/>
              <a:buFont typeface="Wingdings" charset="2"/>
              <a:buChar char="§"/>
              <a:defRPr/>
            </a:pPr>
            <a:r>
              <a:rPr lang="en-US" sz="2000">
                <a:latin typeface="Tahoma"/>
                <a:cs typeface="Tahoma"/>
              </a:rPr>
              <a:t>Examples: </a:t>
            </a:r>
            <a:r>
              <a:rPr lang="en-US" sz="1800" err="1">
                <a:latin typeface="Tahoma"/>
                <a:cs typeface="Tahoma"/>
              </a:rPr>
              <a:t>Xen</a:t>
            </a:r>
            <a:r>
              <a:rPr lang="en-US" sz="1800">
                <a:latin typeface="Tahoma"/>
                <a:cs typeface="Tahoma"/>
              </a:rPr>
              <a:t>, Denali</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22</a:t>
            </a:fld>
            <a:endParaRPr lang="en-US" sz="1400" dirty="0">
              <a:latin typeface="Tahoma"/>
              <a:cs typeface="Tahoma"/>
            </a:endParaRPr>
          </a:p>
        </p:txBody>
      </p:sp>
    </p:spTree>
    <p:extLst>
      <p:ext uri="{BB962C8B-B14F-4D97-AF65-F5344CB8AC3E}">
        <p14:creationId xmlns:p14="http://schemas.microsoft.com/office/powerpoint/2010/main" val="52812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31 at 18.46.20.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11061" y="2554941"/>
            <a:ext cx="5205945" cy="4108824"/>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a:latin typeface="Tahoma"/>
              <a:cs typeface="Tahoma"/>
            </a:endParaRPr>
          </a:p>
          <a:p>
            <a:r>
              <a:rPr lang="en-US" sz="2000" b="1">
                <a:latin typeface="Tahoma"/>
                <a:cs typeface="Tahoma"/>
              </a:rPr>
              <a:t>Hardware Assisted Virtualization </a:t>
            </a:r>
            <a:r>
              <a:rPr lang="en-US" sz="2000">
                <a:latin typeface="Tahoma"/>
                <a:cs typeface="Tahoma"/>
              </a:rPr>
              <a:t>– “</a:t>
            </a:r>
            <a:r>
              <a:rPr lang="en-US" sz="2000" i="1"/>
              <a:t>a new CPU execution mode feature that allows the VMM to run in a new root mode below ring 0. As depicted in Figure 7, privileged and sensitive calls are set to automatically trap to the hypervisor, removing the need for either binary translation or </a:t>
            </a:r>
            <a:r>
              <a:rPr lang="en-US" sz="2000" i="1" err="1"/>
              <a:t>paravirtualization</a:t>
            </a:r>
            <a:r>
              <a:rPr lang="en-US" sz="2000"/>
              <a:t>“ (from VMware paper)</a:t>
            </a:r>
          </a:p>
          <a:p>
            <a:pPr algn="just">
              <a:buSzPct val="100000"/>
              <a:buFont typeface="Wingdings" charset="2"/>
              <a:buChar char="§"/>
              <a:defRPr/>
            </a:pPr>
            <a:endParaRPr lang="en-US" sz="2000">
              <a:latin typeface="Tahoma"/>
              <a:cs typeface="Tahoma"/>
            </a:endParaRPr>
          </a:p>
          <a:p>
            <a:pPr algn="just">
              <a:buSzPct val="100000"/>
              <a:buFont typeface="Wingdings" charset="2"/>
              <a:buChar char="§"/>
              <a:defRPr/>
            </a:pPr>
            <a:r>
              <a:rPr lang="en-US" sz="2000">
                <a:latin typeface="Tahoma"/>
                <a:cs typeface="Tahoma"/>
              </a:rPr>
              <a:t>Advantage</a:t>
            </a:r>
            <a:r>
              <a:rPr lang="en-US" sz="1800">
                <a:latin typeface="Tahoma"/>
                <a:cs typeface="Tahoma"/>
              </a:rPr>
              <a:t>: even faster execution</a:t>
            </a:r>
          </a:p>
          <a:p>
            <a:pPr algn="just">
              <a:buSzPct val="100000"/>
              <a:buFont typeface="Wingdings" charset="2"/>
              <a:buChar char="§"/>
              <a:defRPr/>
            </a:pPr>
            <a:r>
              <a:rPr lang="en-US" sz="2000">
                <a:latin typeface="Tahoma"/>
                <a:cs typeface="Tahoma"/>
              </a:rPr>
              <a:t>Examples: </a:t>
            </a:r>
            <a:r>
              <a:rPr lang="en-US" sz="1800">
                <a:latin typeface="Tahoma"/>
                <a:cs typeface="Tahoma"/>
              </a:rPr>
              <a:t>Intel VT-x, </a:t>
            </a:r>
            <a:r>
              <a:rPr lang="en-US" sz="1800" err="1">
                <a:latin typeface="Tahoma"/>
                <a:cs typeface="Tahoma"/>
              </a:rPr>
              <a:t>Xen</a:t>
            </a:r>
            <a:r>
              <a:rPr lang="en-US" sz="1800">
                <a:latin typeface="Tahoma"/>
                <a:cs typeface="Tahoma"/>
              </a:rPr>
              <a:t> 3.x</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23</a:t>
            </a:fld>
            <a:endParaRPr lang="en-US" sz="1400" dirty="0">
              <a:latin typeface="Tahoma"/>
              <a:cs typeface="Tahoma"/>
            </a:endParaRPr>
          </a:p>
        </p:txBody>
      </p:sp>
    </p:spTree>
    <p:extLst>
      <p:ext uri="{BB962C8B-B14F-4D97-AF65-F5344CB8AC3E}">
        <p14:creationId xmlns:p14="http://schemas.microsoft.com/office/powerpoint/2010/main" val="2331605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228600" y="112737"/>
            <a:ext cx="8639175" cy="584776"/>
          </a:xfrm>
        </p:spPr>
        <p:txBody>
          <a:bodyPr/>
          <a:lstStyle/>
          <a:p>
            <a:r>
              <a:rPr lang="en-US" sz="3200" err="1">
                <a:latin typeface="Tahoma"/>
                <a:ea typeface="ＭＳ Ｐゴシック" charset="0"/>
                <a:cs typeface="Tahoma"/>
              </a:rPr>
              <a:t>Xen</a:t>
            </a:r>
            <a:r>
              <a:rPr lang="en-US" sz="3200">
                <a:latin typeface="Tahoma"/>
                <a:ea typeface="ＭＳ Ｐゴシック" charset="0"/>
                <a:cs typeface="Tahoma"/>
              </a:rPr>
              <a:t> - a VMM based on </a:t>
            </a:r>
            <a:r>
              <a:rPr lang="en-US" sz="3200" err="1">
                <a:latin typeface="Tahoma"/>
                <a:ea typeface="ＭＳ Ｐゴシック" charset="0"/>
                <a:cs typeface="Tahoma"/>
              </a:rPr>
              <a:t>Paravirtualization</a:t>
            </a:r>
            <a:endParaRPr lang="en-US" sz="3200">
              <a:latin typeface="Tahoma"/>
              <a:ea typeface="ＭＳ Ｐゴシック" charset="0"/>
              <a:cs typeface="Tahoma"/>
            </a:endParaRPr>
          </a:p>
        </p:txBody>
      </p:sp>
      <p:sp>
        <p:nvSpPr>
          <p:cNvPr id="27651" name="Content Placeholder 5"/>
          <p:cNvSpPr>
            <a:spLocks noGrp="1"/>
          </p:cNvSpPr>
          <p:nvPr>
            <p:ph sz="quarter" idx="10"/>
          </p:nvPr>
        </p:nvSpPr>
        <p:spPr>
          <a:xfrm>
            <a:off x="228601" y="962388"/>
            <a:ext cx="8639175" cy="3659716"/>
          </a:xfrm>
        </p:spPr>
        <p:txBody>
          <a:bodyPr/>
          <a:lstStyle/>
          <a:p>
            <a:pPr algn="just">
              <a:defRPr/>
            </a:pPr>
            <a:r>
              <a:rPr lang="en-US" sz="2000">
                <a:latin typeface="Tahoma"/>
                <a:cs typeface="Tahoma"/>
              </a:rPr>
              <a:t>The goal of the Cambridge group - design a VMM capable of scaling to about 100 VMs running standard applications and services without any modifications to the Application Binary Interface (ABI). </a:t>
            </a:r>
            <a:r>
              <a:rPr lang="en-US" sz="1600">
                <a:latin typeface="Tahoma"/>
                <a:cs typeface="Tahoma"/>
              </a:rPr>
              <a:t>(2003, Computing Laboratory, Cambridge University)</a:t>
            </a:r>
          </a:p>
          <a:p>
            <a:pPr algn="just">
              <a:defRPr/>
            </a:pPr>
            <a:r>
              <a:rPr lang="en-US" sz="2000">
                <a:latin typeface="Tahoma"/>
                <a:cs typeface="Tahoma"/>
              </a:rPr>
              <a:t>Linux, </a:t>
            </a:r>
            <a:r>
              <a:rPr lang="en-US" sz="2000" err="1">
                <a:latin typeface="Tahoma"/>
                <a:cs typeface="Tahoma"/>
              </a:rPr>
              <a:t>Minix</a:t>
            </a:r>
            <a:r>
              <a:rPr lang="en-US" sz="2000">
                <a:latin typeface="Tahoma"/>
                <a:cs typeface="Tahoma"/>
              </a:rPr>
              <a:t>, </a:t>
            </a:r>
            <a:r>
              <a:rPr lang="en-US" sz="2000" err="1">
                <a:latin typeface="Tahoma"/>
                <a:cs typeface="Tahoma"/>
              </a:rPr>
              <a:t>NetBSD</a:t>
            </a:r>
            <a:r>
              <a:rPr lang="en-US" sz="2000">
                <a:latin typeface="Tahoma"/>
                <a:cs typeface="Tahoma"/>
              </a:rPr>
              <a:t>, FreeBSD and others can operate as </a:t>
            </a:r>
            <a:r>
              <a:rPr lang="en-US" sz="2000" err="1">
                <a:latin typeface="Tahoma"/>
                <a:cs typeface="Tahoma"/>
              </a:rPr>
              <a:t>paravirtualized</a:t>
            </a:r>
            <a:r>
              <a:rPr lang="en-US" sz="2000">
                <a:latin typeface="Tahoma"/>
                <a:cs typeface="Tahoma"/>
              </a:rPr>
              <a:t> </a:t>
            </a:r>
            <a:r>
              <a:rPr lang="en-US" sz="2000" err="1">
                <a:latin typeface="Tahoma"/>
                <a:cs typeface="Tahoma"/>
              </a:rPr>
              <a:t>Xen</a:t>
            </a:r>
            <a:r>
              <a:rPr lang="en-US" sz="2000">
                <a:latin typeface="Tahoma"/>
                <a:cs typeface="Tahoma"/>
              </a:rPr>
              <a:t> guest OS running on x86, x86-64, Itanium, and ARM architectures.</a:t>
            </a:r>
          </a:p>
          <a:p>
            <a:pPr algn="just">
              <a:defRPr/>
            </a:pPr>
            <a:r>
              <a:rPr lang="en-US" sz="2000" err="1">
                <a:latin typeface="Tahoma"/>
                <a:cs typeface="Tahoma"/>
              </a:rPr>
              <a:t>Xen</a:t>
            </a:r>
            <a:r>
              <a:rPr lang="en-US" sz="2000">
                <a:latin typeface="Tahoma"/>
                <a:cs typeface="Tahoma"/>
              </a:rPr>
              <a:t> domain - ensemble of address spaces hosting a guest OS and applications running under the guest OS.  Runs on a virtual CPU. </a:t>
            </a:r>
          </a:p>
          <a:p>
            <a:pPr lvl="1" algn="just">
              <a:defRPr/>
            </a:pPr>
            <a:r>
              <a:rPr lang="en-US">
                <a:latin typeface="Tahoma"/>
                <a:cs typeface="Tahoma"/>
              </a:rPr>
              <a:t>Dom0 - dedicated to execution of </a:t>
            </a:r>
            <a:r>
              <a:rPr lang="en-US" err="1">
                <a:latin typeface="Tahoma"/>
                <a:cs typeface="Tahoma"/>
              </a:rPr>
              <a:t>Xen</a:t>
            </a:r>
            <a:r>
              <a:rPr lang="en-US">
                <a:latin typeface="Tahoma"/>
                <a:cs typeface="Tahoma"/>
              </a:rPr>
              <a:t> control functions and privileged instructions.</a:t>
            </a:r>
          </a:p>
          <a:p>
            <a:pPr lvl="1" algn="just">
              <a:defRPr/>
            </a:pPr>
            <a:r>
              <a:rPr lang="en-US" err="1">
                <a:latin typeface="Tahoma"/>
                <a:cs typeface="Tahoma"/>
              </a:rPr>
              <a:t>DomU</a:t>
            </a:r>
            <a:r>
              <a:rPr lang="en-US">
                <a:latin typeface="Tahoma"/>
                <a:cs typeface="Tahoma"/>
              </a:rPr>
              <a:t> - a user domain.</a:t>
            </a:r>
          </a:p>
          <a:p>
            <a:pPr algn="just">
              <a:defRPr/>
            </a:pPr>
            <a:r>
              <a:rPr lang="en-US" sz="2000">
                <a:latin typeface="Tahoma"/>
                <a:cs typeface="Tahoma"/>
              </a:rPr>
              <a:t>Applications make system calls using </a:t>
            </a:r>
            <a:r>
              <a:rPr lang="en-US" sz="2000" err="1">
                <a:latin typeface="Tahoma"/>
                <a:cs typeface="Tahoma"/>
              </a:rPr>
              <a:t>hypercalls</a:t>
            </a:r>
            <a:r>
              <a:rPr lang="en-US" sz="2000">
                <a:latin typeface="Tahoma"/>
                <a:cs typeface="Tahoma"/>
              </a:rPr>
              <a:t> processed by </a:t>
            </a:r>
            <a:r>
              <a:rPr lang="en-US" sz="2000" err="1">
                <a:latin typeface="Tahoma"/>
                <a:cs typeface="Tahoma"/>
              </a:rPr>
              <a:t>Xen</a:t>
            </a:r>
            <a:r>
              <a:rPr lang="en-US" sz="2000">
                <a:latin typeface="Tahoma"/>
                <a:cs typeface="Tahoma"/>
              </a:rPr>
              <a:t>;  privileged instructions issued by a guest OS are </a:t>
            </a:r>
            <a:r>
              <a:rPr lang="en-US" sz="2000" err="1">
                <a:latin typeface="Tahoma"/>
                <a:cs typeface="Tahoma"/>
              </a:rPr>
              <a:t>paravirtualized</a:t>
            </a:r>
            <a:r>
              <a:rPr lang="en-US" sz="2000">
                <a:latin typeface="Tahoma"/>
                <a:cs typeface="Tahoma"/>
              </a:rPr>
              <a:t> and must be validated by </a:t>
            </a:r>
            <a:r>
              <a:rPr lang="en-US" sz="2000" err="1">
                <a:latin typeface="Tahoma"/>
                <a:cs typeface="Tahoma"/>
              </a:rPr>
              <a:t>Xen</a:t>
            </a:r>
            <a:r>
              <a:rPr lang="en-US" sz="2000">
                <a:latin typeface="Tahoma"/>
                <a:cs typeface="Tahoma"/>
              </a:rPr>
              <a:t>.</a:t>
            </a:r>
          </a:p>
          <a:p>
            <a:pPr>
              <a:defRPr/>
            </a:pPr>
            <a:endParaRPr lang="en-US" sz="1800">
              <a:latin typeface="Arial" charset="0"/>
            </a:endParaRPr>
          </a:p>
        </p:txBody>
      </p:sp>
      <p:sp>
        <p:nvSpPr>
          <p:cNvPr id="32771"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F7CF2D6-B26C-E147-BEB7-53EC40F55A68}" type="slidenum">
              <a:rPr lang="en-US" sz="1400">
                <a:latin typeface="Tahoma"/>
                <a:cs typeface="Tahoma"/>
              </a:rPr>
              <a:pPr algn="r" eaLnBrk="1" hangingPunct="1"/>
              <a:t>24</a:t>
            </a:fld>
            <a:endParaRPr lang="en-US" sz="1400" dirty="0">
              <a:latin typeface="Tahoma"/>
              <a:cs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Dom0 Components</a:t>
            </a:r>
          </a:p>
        </p:txBody>
      </p:sp>
      <p:sp>
        <p:nvSpPr>
          <p:cNvPr id="30723" name="Content Placeholder 2"/>
          <p:cNvSpPr>
            <a:spLocks noGrp="1"/>
          </p:cNvSpPr>
          <p:nvPr>
            <p:ph sz="quarter" idx="10"/>
          </p:nvPr>
        </p:nvSpPr>
        <p:spPr>
          <a:xfrm>
            <a:off x="206705" y="874797"/>
            <a:ext cx="8639175" cy="3659716"/>
          </a:xfrm>
        </p:spPr>
        <p:txBody>
          <a:bodyPr/>
          <a:lstStyle/>
          <a:p>
            <a:pPr algn="just">
              <a:defRPr/>
            </a:pPr>
            <a:r>
              <a:rPr lang="en-US" sz="2000" err="1">
                <a:latin typeface="Tahoma"/>
                <a:cs typeface="Tahoma"/>
              </a:rPr>
              <a:t>XenStore</a:t>
            </a:r>
            <a:r>
              <a:rPr lang="en-US" sz="2000">
                <a:latin typeface="Tahoma"/>
                <a:cs typeface="Tahoma"/>
              </a:rPr>
              <a:t> – a Dom0 process. </a:t>
            </a:r>
          </a:p>
          <a:p>
            <a:pPr lvl="1" algn="just">
              <a:defRPr/>
            </a:pPr>
            <a:r>
              <a:rPr lang="en-US">
                <a:latin typeface="Tahoma"/>
                <a:cs typeface="Tahoma"/>
              </a:rPr>
              <a:t>Supports a system-wide registry and naming service. </a:t>
            </a:r>
          </a:p>
          <a:p>
            <a:pPr lvl="1" algn="just">
              <a:defRPr/>
            </a:pPr>
            <a:r>
              <a:rPr lang="en-US">
                <a:latin typeface="Tahoma"/>
                <a:cs typeface="Tahoma"/>
              </a:rPr>
              <a:t>Implemented as a hierarchical key-value storage.</a:t>
            </a:r>
          </a:p>
          <a:p>
            <a:pPr lvl="1" algn="just">
              <a:defRPr/>
            </a:pPr>
            <a:r>
              <a:rPr lang="en-US">
                <a:latin typeface="Tahoma"/>
                <a:cs typeface="Tahoma"/>
              </a:rPr>
              <a:t>A </a:t>
            </a:r>
            <a:r>
              <a:rPr lang="en-US" u="sng">
                <a:latin typeface="Tahoma"/>
                <a:cs typeface="Tahoma"/>
              </a:rPr>
              <a:t>watch</a:t>
            </a:r>
            <a:r>
              <a:rPr lang="en-US">
                <a:latin typeface="Tahoma"/>
                <a:cs typeface="Tahoma"/>
              </a:rPr>
              <a:t> function informs listeners of changes of the key in storage they have subscribed to.</a:t>
            </a:r>
          </a:p>
          <a:p>
            <a:pPr lvl="1" algn="just">
              <a:defRPr/>
            </a:pPr>
            <a:r>
              <a:rPr lang="en-US">
                <a:latin typeface="Tahoma"/>
                <a:cs typeface="Tahoma"/>
              </a:rPr>
              <a:t>Communicates with guest VMs via shared memory using Dom0 privileges.</a:t>
            </a:r>
          </a:p>
          <a:p>
            <a:pPr algn="just">
              <a:defRPr/>
            </a:pPr>
            <a:r>
              <a:rPr lang="en-US" sz="2000" err="1">
                <a:latin typeface="Tahoma"/>
                <a:cs typeface="Tahoma"/>
              </a:rPr>
              <a:t>Toolstack</a:t>
            </a:r>
            <a:r>
              <a:rPr lang="en-US" sz="2000">
                <a:latin typeface="Tahoma"/>
                <a:cs typeface="Tahoma"/>
              </a:rPr>
              <a:t> - responsible for creating, destroying, and managing the resources and privileges of VMs. </a:t>
            </a:r>
          </a:p>
          <a:p>
            <a:pPr lvl="1" algn="just">
              <a:defRPr/>
            </a:pPr>
            <a:r>
              <a:rPr lang="en-US">
                <a:latin typeface="Tahoma"/>
                <a:cs typeface="Tahoma"/>
              </a:rPr>
              <a:t>To create a new VM, a user provides a configuration file describing memory and CPU allocations and device configurations. </a:t>
            </a:r>
          </a:p>
          <a:p>
            <a:pPr lvl="1" algn="just">
              <a:defRPr/>
            </a:pPr>
            <a:r>
              <a:rPr lang="en-US" err="1">
                <a:latin typeface="Tahoma"/>
                <a:cs typeface="Tahoma"/>
              </a:rPr>
              <a:t>Toolstack</a:t>
            </a:r>
            <a:r>
              <a:rPr lang="en-US">
                <a:latin typeface="Tahoma"/>
                <a:cs typeface="Tahoma"/>
              </a:rPr>
              <a:t> parses this file and writes this information in </a:t>
            </a:r>
            <a:r>
              <a:rPr lang="en-US" err="1">
                <a:latin typeface="Tahoma"/>
                <a:cs typeface="Tahoma"/>
              </a:rPr>
              <a:t>XenStore</a:t>
            </a:r>
            <a:r>
              <a:rPr lang="en-US">
                <a:latin typeface="Tahoma"/>
                <a:cs typeface="Tahoma"/>
              </a:rPr>
              <a:t>.  </a:t>
            </a:r>
          </a:p>
          <a:p>
            <a:pPr lvl="1" algn="just">
              <a:defRPr/>
            </a:pPr>
            <a:r>
              <a:rPr lang="en-US">
                <a:latin typeface="Tahoma"/>
                <a:cs typeface="Tahoma"/>
              </a:rPr>
              <a:t>Takes advantage of Dom0 privileges to map guest memory, to load a kernel and virtual BIOS and to set up initial communication channels with </a:t>
            </a:r>
            <a:r>
              <a:rPr lang="en-US" err="1">
                <a:latin typeface="Tahoma"/>
                <a:cs typeface="Tahoma"/>
              </a:rPr>
              <a:t>XenStore</a:t>
            </a:r>
            <a:r>
              <a:rPr lang="en-US">
                <a:latin typeface="Tahoma"/>
                <a:cs typeface="Tahoma"/>
              </a:rPr>
              <a:t> and with the virtual console when a new VM is created.</a:t>
            </a:r>
          </a:p>
        </p:txBody>
      </p:sp>
      <p:sp>
        <p:nvSpPr>
          <p:cNvPr id="3584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EA4A005-B7CC-6745-A19C-CBE148454179}" type="slidenum">
              <a:rPr lang="en-US" sz="1400">
                <a:latin typeface="Tahoma"/>
                <a:cs typeface="Tahoma"/>
              </a:rPr>
              <a:pPr algn="r" eaLnBrk="1" hangingPunct="1"/>
              <a:t>25</a:t>
            </a:fld>
            <a:endParaRPr lang="en-US" sz="1400" dirty="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p:cNvSpPr>
            <a:spLocks noGrp="1"/>
          </p:cNvSpPr>
          <p:nvPr>
            <p:ph type="title"/>
          </p:nvPr>
        </p:nvSpPr>
        <p:spPr>
          <a:xfrm>
            <a:off x="228600" y="-308394"/>
            <a:ext cx="8222963" cy="1015663"/>
          </a:xfrm>
        </p:spPr>
        <p:txBody>
          <a:bodyPr/>
          <a:lstStyle/>
          <a:p>
            <a:br>
              <a:rPr lang="en-US" sz="2000">
                <a:latin typeface="Arial" charset="0"/>
                <a:ea typeface="ＭＳ Ｐゴシック" charset="0"/>
                <a:cs typeface="Tahoma" charset="0"/>
              </a:rPr>
            </a:br>
            <a:r>
              <a:rPr lang="en-US" sz="2000">
                <a:latin typeface="Tahoma"/>
                <a:ea typeface="ＭＳ Ｐゴシック" charset="0"/>
                <a:cs typeface="Tahoma"/>
              </a:rPr>
              <a:t>Strategies for virtual memory management,  CPU multiplexing, and I/O devices</a:t>
            </a:r>
          </a:p>
        </p:txBody>
      </p:sp>
      <p:sp>
        <p:nvSpPr>
          <p:cNvPr id="36866"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3725815-BC83-4041-92AE-7F9CA00198BB}" type="slidenum">
              <a:rPr lang="en-US" sz="1400">
                <a:latin typeface="Tahoma"/>
                <a:cs typeface="Tahoma"/>
              </a:rPr>
              <a:pPr algn="r" eaLnBrk="1" hangingPunct="1"/>
              <a:t>26</a:t>
            </a:fld>
            <a:endParaRPr lang="en-US" sz="1400" dirty="0">
              <a:latin typeface="Tahoma"/>
              <a:cs typeface="Tahoma"/>
            </a:endParaRPr>
          </a:p>
        </p:txBody>
      </p:sp>
      <p:pic>
        <p:nvPicPr>
          <p:cNvPr id="36867" name="Picture 2" descr="C:\CloudComputing\LectureNotesDecember6\Slides\snapshots\XenParavirtu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56" y="747059"/>
            <a:ext cx="7848695" cy="6110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3000" y="3594100"/>
            <a:ext cx="5461000" cy="3263900"/>
          </a:xfrm>
          <a:prstGeom prst="rect">
            <a:avLst/>
          </a:prstGeom>
        </p:spPr>
      </p:pic>
      <p:sp>
        <p:nvSpPr>
          <p:cNvPr id="45057" name="Title 7"/>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Linux Containers</a:t>
            </a:r>
          </a:p>
        </p:txBody>
      </p:sp>
      <p:sp>
        <p:nvSpPr>
          <p:cNvPr id="39939" name="Content Placeholder 8"/>
          <p:cNvSpPr>
            <a:spLocks noGrp="1"/>
          </p:cNvSpPr>
          <p:nvPr>
            <p:ph sz="quarter" idx="10"/>
          </p:nvPr>
        </p:nvSpPr>
        <p:spPr>
          <a:xfrm>
            <a:off x="109073" y="848541"/>
            <a:ext cx="8639175" cy="3659716"/>
          </a:xfrm>
        </p:spPr>
        <p:txBody>
          <a:bodyPr/>
          <a:lstStyle/>
          <a:p>
            <a:pPr algn="just">
              <a:defRPr/>
            </a:pPr>
            <a:r>
              <a:rPr lang="en-US" sz="2000">
                <a:latin typeface="Tahoma"/>
                <a:cs typeface="Tahoma"/>
              </a:rPr>
              <a:t>A Linux Container is a Linux process (or processes) that is a virtual environment with its own process network space. (lightweight process virtualization)</a:t>
            </a:r>
          </a:p>
          <a:p>
            <a:pPr algn="just">
              <a:defRPr/>
            </a:pPr>
            <a:r>
              <a:rPr lang="en-US" sz="2000">
                <a:latin typeface="Tahoma"/>
                <a:cs typeface="Tahoma"/>
              </a:rPr>
              <a:t>Containers share portions of the host kernel</a:t>
            </a:r>
          </a:p>
          <a:p>
            <a:pPr algn="just">
              <a:defRPr/>
            </a:pPr>
            <a:r>
              <a:rPr lang="en-US" sz="2000">
                <a:latin typeface="Tahoma"/>
                <a:cs typeface="Tahoma"/>
              </a:rPr>
              <a:t>Containers use:</a:t>
            </a:r>
          </a:p>
          <a:p>
            <a:pPr lvl="1" algn="just">
              <a:defRPr/>
            </a:pPr>
            <a:r>
              <a:rPr lang="en-US" sz="1600">
                <a:latin typeface="Tahoma"/>
                <a:cs typeface="Tahoma"/>
              </a:rPr>
              <a:t>Namespaces: per-process isolation of OS resources (</a:t>
            </a:r>
            <a:r>
              <a:rPr lang="en-US" sz="1600" err="1">
                <a:latin typeface="Tahoma"/>
                <a:cs typeface="Tahoma"/>
              </a:rPr>
              <a:t>filesystem</a:t>
            </a:r>
            <a:r>
              <a:rPr lang="en-US" sz="1600">
                <a:latin typeface="Tahoma"/>
                <a:cs typeface="Tahoma"/>
              </a:rPr>
              <a:t>, network and user ids)</a:t>
            </a:r>
          </a:p>
          <a:p>
            <a:pPr lvl="1" algn="just">
              <a:defRPr/>
            </a:pPr>
            <a:r>
              <a:rPr lang="en-US" sz="1600" err="1">
                <a:latin typeface="Tahoma"/>
                <a:cs typeface="Tahoma"/>
              </a:rPr>
              <a:t>Cgroups</a:t>
            </a:r>
            <a:r>
              <a:rPr lang="en-US" sz="1600">
                <a:latin typeface="Tahoma"/>
                <a:cs typeface="Tahoma"/>
              </a:rPr>
              <a:t>: resource management and accounting per process</a:t>
            </a:r>
          </a:p>
          <a:p>
            <a:pPr algn="just">
              <a:defRPr/>
            </a:pPr>
            <a:r>
              <a:rPr lang="en-US" sz="2000">
                <a:latin typeface="Tahoma"/>
                <a:cs typeface="Tahoma"/>
              </a:rPr>
              <a:t>Examples for using containers: </a:t>
            </a:r>
          </a:p>
          <a:p>
            <a:pPr lvl="1"/>
            <a:r>
              <a:rPr lang="en-US" sz="1800"/>
              <a:t>https://</a:t>
            </a:r>
            <a:r>
              <a:rPr lang="en-US" sz="1800" err="1"/>
              <a:t>www.dotcloud.com</a:t>
            </a:r>
            <a:r>
              <a:rPr lang="en-US" sz="1800"/>
              <a:t>/ </a:t>
            </a:r>
          </a:p>
          <a:p>
            <a:pPr lvl="1"/>
            <a:r>
              <a:rPr lang="en-US" sz="1800">
                <a:hlinkClick r:id="rId3"/>
              </a:rPr>
              <a:t>https://www.heroku.com/</a:t>
            </a:r>
            <a:endParaRPr lang="en-US" sz="1800"/>
          </a:p>
          <a:p>
            <a:pPr lvl="1" algn="just">
              <a:defRPr/>
            </a:pPr>
            <a:endParaRPr lang="en-US" sz="1600">
              <a:latin typeface="Tahoma"/>
              <a:cs typeface="Tahoma"/>
            </a:endParaRPr>
          </a:p>
        </p:txBody>
      </p:sp>
      <p:sp>
        <p:nvSpPr>
          <p:cNvPr id="4505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8F570D3-7081-4C4D-A627-A6F0D919C7AA}" type="slidenum">
              <a:rPr lang="en-US" sz="1400">
                <a:latin typeface="Tahoma"/>
                <a:cs typeface="Tahoma"/>
              </a:rPr>
              <a:pPr algn="r" eaLnBrk="1" hangingPunct="1"/>
              <a:t>27</a:t>
            </a:fld>
            <a:endParaRPr lang="en-US" sz="1400" dirty="0">
              <a:latin typeface="Tahoma"/>
              <a:cs typeface="Tahoma"/>
            </a:endParaRPr>
          </a:p>
        </p:txBody>
      </p:sp>
      <p:sp>
        <p:nvSpPr>
          <p:cNvPr id="3" name="TextBox 2"/>
          <p:cNvSpPr txBox="1"/>
          <p:nvPr/>
        </p:nvSpPr>
        <p:spPr>
          <a:xfrm>
            <a:off x="2256118" y="6394824"/>
            <a:ext cx="1511990" cy="307777"/>
          </a:xfrm>
          <a:prstGeom prst="rect">
            <a:avLst/>
          </a:prstGeom>
          <a:noFill/>
        </p:spPr>
        <p:txBody>
          <a:bodyPr wrap="none" rtlCol="0">
            <a:spAutoFit/>
          </a:bodyPr>
          <a:lstStyle/>
          <a:p>
            <a:r>
              <a:rPr lang="en-US" sz="1400" err="1"/>
              <a:t>opensource.com</a:t>
            </a:r>
            <a:endParaRPr lang="en-US" sz="1400"/>
          </a:p>
        </p:txBody>
      </p:sp>
    </p:spTree>
    <p:extLst>
      <p:ext uri="{BB962C8B-B14F-4D97-AF65-F5344CB8AC3E}">
        <p14:creationId xmlns:p14="http://schemas.microsoft.com/office/powerpoint/2010/main" val="893696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128126"/>
            <a:ext cx="9876117" cy="553998"/>
          </a:xfrm>
        </p:spPr>
        <p:txBody>
          <a:bodyPr/>
          <a:lstStyle/>
          <a:p>
            <a:r>
              <a:rPr lang="en-US" sz="3000" err="1">
                <a:latin typeface="Tahoma"/>
                <a:ea typeface="ＭＳ Ｐゴシック" charset="0"/>
                <a:cs typeface="Tahoma"/>
              </a:rPr>
              <a:t>Xen</a:t>
            </a:r>
            <a:r>
              <a:rPr lang="en-US" sz="3000">
                <a:latin typeface="Tahoma"/>
                <a:ea typeface="ＭＳ Ｐゴシック" charset="0"/>
                <a:cs typeface="Tahoma"/>
              </a:rPr>
              <a:t> (old) Implementation on x86 Architecture</a:t>
            </a:r>
          </a:p>
        </p:txBody>
      </p:sp>
      <p:sp>
        <p:nvSpPr>
          <p:cNvPr id="29699" name="Content Placeholder 5"/>
          <p:cNvSpPr>
            <a:spLocks noGrp="1"/>
          </p:cNvSpPr>
          <p:nvPr>
            <p:ph sz="quarter" idx="10"/>
          </p:nvPr>
        </p:nvSpPr>
        <p:spPr>
          <a:xfrm>
            <a:off x="206706" y="1039028"/>
            <a:ext cx="8639175" cy="3659716"/>
          </a:xfrm>
        </p:spPr>
        <p:txBody>
          <a:bodyPr/>
          <a:lstStyle/>
          <a:p>
            <a:pPr algn="just">
              <a:defRPr/>
            </a:pPr>
            <a:r>
              <a:rPr lang="en-US" sz="2000" err="1">
                <a:latin typeface="Tahoma"/>
                <a:cs typeface="Tahoma"/>
              </a:rPr>
              <a:t>Xen</a:t>
            </a:r>
            <a:r>
              <a:rPr lang="en-US" sz="2000">
                <a:latin typeface="Tahoma"/>
                <a:cs typeface="Tahoma"/>
              </a:rPr>
              <a:t> runs at privilege Level 0, the guest OS at Level 1, and applications at Level 3.</a:t>
            </a:r>
          </a:p>
          <a:p>
            <a:pPr algn="just">
              <a:defRPr/>
            </a:pPr>
            <a:r>
              <a:rPr lang="en-US" sz="2000">
                <a:latin typeface="Tahoma"/>
                <a:cs typeface="Tahoma"/>
              </a:rPr>
              <a:t>The x86 architecture does not support either the tagging of TLB entries or the software management of the TLB. Thus, address space switching, when the VMM activates a different OS, requires a complete TLB flush; this has a negative impact on the performance.</a:t>
            </a:r>
          </a:p>
          <a:p>
            <a:pPr algn="just">
              <a:defRPr/>
            </a:pPr>
            <a:r>
              <a:rPr lang="en-US" sz="2000">
                <a:latin typeface="Tahoma"/>
                <a:cs typeface="Tahoma"/>
              </a:rPr>
              <a:t>Solution - load </a:t>
            </a:r>
            <a:r>
              <a:rPr lang="en-US" sz="2000" err="1">
                <a:latin typeface="Tahoma"/>
                <a:cs typeface="Tahoma"/>
              </a:rPr>
              <a:t>Xen</a:t>
            </a:r>
            <a:r>
              <a:rPr lang="en-US" sz="2000">
                <a:latin typeface="Tahoma"/>
                <a:cs typeface="Tahoma"/>
              </a:rPr>
              <a:t> in a 64 MB segment at the top of each address space and delegate the management of hardware page tables to the guest OS with minimal intervention from </a:t>
            </a:r>
            <a:r>
              <a:rPr lang="en-US" sz="2000" err="1">
                <a:latin typeface="Tahoma"/>
                <a:cs typeface="Tahoma"/>
              </a:rPr>
              <a:t>Xen</a:t>
            </a:r>
            <a:r>
              <a:rPr lang="en-US" sz="2000">
                <a:latin typeface="Tahoma"/>
                <a:cs typeface="Tahoma"/>
              </a:rPr>
              <a:t>. This region is not accessible or  re-</a:t>
            </a:r>
            <a:r>
              <a:rPr lang="en-US" sz="2000" err="1">
                <a:latin typeface="Tahoma"/>
                <a:cs typeface="Tahoma"/>
              </a:rPr>
              <a:t>mappable</a:t>
            </a:r>
            <a:r>
              <a:rPr lang="en-US" sz="2000">
                <a:latin typeface="Tahoma"/>
                <a:cs typeface="Tahoma"/>
              </a:rPr>
              <a:t> by the guest OS.</a:t>
            </a:r>
          </a:p>
          <a:p>
            <a:pPr algn="just">
              <a:defRPr/>
            </a:pPr>
            <a:r>
              <a:rPr lang="en-US" sz="2000">
                <a:latin typeface="Tahoma"/>
                <a:cs typeface="Tahoma"/>
              </a:rPr>
              <a:t>A guest OS must register with Xen a description table with the addresses of exception handlers for validation.</a:t>
            </a:r>
          </a:p>
        </p:txBody>
      </p:sp>
      <p:sp>
        <p:nvSpPr>
          <p:cNvPr id="34819"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54404AC-BB67-3C44-A17F-AC90B1C80D76}" type="slidenum">
              <a:rPr lang="en-US" sz="1400">
                <a:latin typeface="Tahoma"/>
                <a:cs typeface="Tahoma"/>
              </a:rPr>
              <a:pPr algn="r" eaLnBrk="1" hangingPunct="1"/>
              <a:t>28</a:t>
            </a:fld>
            <a:endParaRPr lang="en-US" sz="1400" dirty="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p:cNvSpPr>
            <a:spLocks noGrp="1"/>
          </p:cNvSpPr>
          <p:nvPr>
            <p:ph type="title"/>
          </p:nvPr>
        </p:nvSpPr>
        <p:spPr>
          <a:xfrm>
            <a:off x="228600" y="112737"/>
            <a:ext cx="8639175" cy="584776"/>
          </a:xfrm>
        </p:spPr>
        <p:txBody>
          <a:bodyPr/>
          <a:lstStyle/>
          <a:p>
            <a:r>
              <a:rPr lang="en-US" sz="3200" err="1">
                <a:latin typeface="Tahoma"/>
                <a:ea typeface="ＭＳ Ｐゴシック" charset="0"/>
                <a:cs typeface="Tahoma"/>
              </a:rPr>
              <a:t>Xen</a:t>
            </a:r>
            <a:r>
              <a:rPr lang="en-US" sz="3200">
                <a:latin typeface="Tahoma"/>
                <a:ea typeface="ＭＳ Ｐゴシック" charset="0"/>
                <a:cs typeface="Tahoma"/>
              </a:rPr>
              <a:t> Abstractions for Networking and </a:t>
            </a:r>
            <a:r>
              <a:rPr lang="en-US" sz="3200">
                <a:latin typeface="Arial" charset="0"/>
                <a:ea typeface="ＭＳ Ｐゴシック" charset="0"/>
                <a:cs typeface="Tahoma" charset="0"/>
              </a:rPr>
              <a:t>I/O</a:t>
            </a:r>
          </a:p>
        </p:txBody>
      </p:sp>
      <p:sp>
        <p:nvSpPr>
          <p:cNvPr id="32771" name="Content Placeholder 5"/>
          <p:cNvSpPr>
            <a:spLocks noGrp="1"/>
          </p:cNvSpPr>
          <p:nvPr>
            <p:ph sz="quarter" idx="10"/>
          </p:nvPr>
        </p:nvSpPr>
        <p:spPr>
          <a:xfrm>
            <a:off x="239549" y="973335"/>
            <a:ext cx="8639175" cy="3659716"/>
          </a:xfrm>
        </p:spPr>
        <p:txBody>
          <a:bodyPr/>
          <a:lstStyle/>
          <a:p>
            <a:pPr algn="just">
              <a:defRPr/>
            </a:pPr>
            <a:r>
              <a:rPr lang="en-US" sz="2000">
                <a:latin typeface="Tahoma"/>
                <a:cs typeface="Tahoma"/>
              </a:rPr>
              <a:t>Each domain has one or more Virtual Network Interfaces (VIFs) which support the functionality of a network interface card. A VIF is attached to a Virtual Firewall-Router (VFR). </a:t>
            </a:r>
          </a:p>
          <a:p>
            <a:pPr algn="just">
              <a:defRPr/>
            </a:pPr>
            <a:r>
              <a:rPr lang="en-US" sz="2000">
                <a:latin typeface="Tahoma"/>
                <a:cs typeface="Tahoma"/>
              </a:rPr>
              <a:t>Split drivers have a front-end in the </a:t>
            </a:r>
            <a:r>
              <a:rPr lang="en-US" sz="2000" err="1">
                <a:latin typeface="Tahoma"/>
                <a:cs typeface="Tahoma"/>
              </a:rPr>
              <a:t>DomU</a:t>
            </a:r>
            <a:r>
              <a:rPr lang="en-US" sz="2000">
                <a:latin typeface="Tahoma"/>
                <a:cs typeface="Tahoma"/>
              </a:rPr>
              <a:t> and the back-end in Dom0;  the two communicate via a ring in shared memory.</a:t>
            </a:r>
          </a:p>
          <a:p>
            <a:pPr algn="just">
              <a:defRPr/>
            </a:pPr>
            <a:r>
              <a:rPr lang="en-US" sz="2000">
                <a:latin typeface="Tahoma"/>
                <a:cs typeface="Tahoma"/>
              </a:rPr>
              <a:t>Ring - a circular queue of descriptors allocated by a domain and accessible within </a:t>
            </a:r>
            <a:r>
              <a:rPr lang="en-US" sz="2000" err="1">
                <a:latin typeface="Tahoma"/>
                <a:cs typeface="Tahoma"/>
              </a:rPr>
              <a:t>Xen</a:t>
            </a:r>
            <a:r>
              <a:rPr lang="en-US" sz="2000">
                <a:latin typeface="Tahoma"/>
                <a:cs typeface="Tahoma"/>
              </a:rPr>
              <a:t>.  Descriptors do not contain data, the data buffers are allocated off-band by the guest OS.</a:t>
            </a:r>
          </a:p>
          <a:p>
            <a:pPr algn="just">
              <a:defRPr/>
            </a:pPr>
            <a:r>
              <a:rPr lang="en-US" sz="2000">
                <a:latin typeface="Tahoma"/>
                <a:cs typeface="Tahoma"/>
              </a:rPr>
              <a:t>Two rings of buffer descriptors, one for packet sending and one for packet receiving, are supported.</a:t>
            </a:r>
          </a:p>
          <a:p>
            <a:pPr algn="just">
              <a:defRPr/>
            </a:pPr>
            <a:r>
              <a:rPr lang="en-US" sz="2000">
                <a:latin typeface="Tahoma"/>
                <a:cs typeface="Tahoma"/>
              </a:rPr>
              <a:t>To transmit a packet:</a:t>
            </a:r>
          </a:p>
          <a:p>
            <a:pPr lvl="1" algn="just">
              <a:defRPr/>
            </a:pPr>
            <a:r>
              <a:rPr lang="en-US" sz="1800">
                <a:latin typeface="Tahoma"/>
                <a:cs typeface="Tahoma"/>
              </a:rPr>
              <a:t>a guest OS </a:t>
            </a:r>
            <a:r>
              <a:rPr lang="en-US" sz="1800" err="1">
                <a:latin typeface="Tahoma"/>
                <a:cs typeface="Tahoma"/>
              </a:rPr>
              <a:t>enqueues</a:t>
            </a:r>
            <a:r>
              <a:rPr lang="en-US" sz="1800">
                <a:latin typeface="Tahoma"/>
                <a:cs typeface="Tahoma"/>
              </a:rPr>
              <a:t> a buffer descriptor to the send ring, </a:t>
            </a:r>
          </a:p>
          <a:p>
            <a:pPr lvl="1" algn="just">
              <a:defRPr/>
            </a:pPr>
            <a:r>
              <a:rPr lang="en-US" sz="1800">
                <a:latin typeface="Tahoma"/>
                <a:cs typeface="Tahoma"/>
              </a:rPr>
              <a:t>then  </a:t>
            </a:r>
            <a:r>
              <a:rPr lang="en-US" sz="1800" err="1">
                <a:latin typeface="Tahoma"/>
                <a:cs typeface="Tahoma"/>
              </a:rPr>
              <a:t>Xen</a:t>
            </a:r>
            <a:r>
              <a:rPr lang="en-US" sz="1800">
                <a:latin typeface="Tahoma"/>
                <a:cs typeface="Tahoma"/>
              </a:rPr>
              <a:t> copies the descriptor and checks safety,</a:t>
            </a:r>
          </a:p>
          <a:p>
            <a:pPr lvl="1" algn="just">
              <a:defRPr/>
            </a:pPr>
            <a:r>
              <a:rPr lang="en-US" sz="1800">
                <a:latin typeface="Tahoma"/>
                <a:cs typeface="Tahoma"/>
              </a:rPr>
              <a:t>copies only the packet header, not the payload, and </a:t>
            </a:r>
          </a:p>
          <a:p>
            <a:pPr lvl="1" algn="just">
              <a:defRPr/>
            </a:pPr>
            <a:r>
              <a:rPr lang="en-US" sz="1800">
                <a:latin typeface="Tahoma"/>
                <a:cs typeface="Tahoma"/>
              </a:rPr>
              <a:t>executes the matching rules.</a:t>
            </a:r>
          </a:p>
        </p:txBody>
      </p:sp>
      <p:sp>
        <p:nvSpPr>
          <p:cNvPr id="37891"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7BF04C17-0915-B64B-8791-A6CAC8784125}" type="slidenum">
              <a:rPr lang="en-US" sz="1400">
                <a:latin typeface="Tahoma"/>
                <a:cs typeface="Tahoma"/>
              </a:rPr>
              <a:pPr algn="r" eaLnBrk="1" hangingPunct="1"/>
              <a:t>29</a:t>
            </a:fld>
            <a:endParaRPr lang="en-US" sz="14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200">
                <a:latin typeface="Tahoma"/>
                <a:ea typeface="ＭＳ Ｐゴシック" charset="0"/>
                <a:cs typeface="Tahoma"/>
              </a:rPr>
              <a:t>Motivation</a:t>
            </a:r>
          </a:p>
        </p:txBody>
      </p:sp>
      <p:sp>
        <p:nvSpPr>
          <p:cNvPr id="5123" name="Content Placeholder 2"/>
          <p:cNvSpPr>
            <a:spLocks noGrp="1"/>
          </p:cNvSpPr>
          <p:nvPr>
            <p:ph sz="quarter" idx="10"/>
          </p:nvPr>
        </p:nvSpPr>
        <p:spPr>
          <a:xfrm>
            <a:off x="228601" y="688651"/>
            <a:ext cx="8639175" cy="6022909"/>
          </a:xfrm>
        </p:spPr>
        <p:txBody>
          <a:bodyPr>
            <a:normAutofit fontScale="32500" lnSpcReduction="20000"/>
          </a:bodyPr>
          <a:lstStyle/>
          <a:p>
            <a:pPr>
              <a:buFont typeface="Wingdings" charset="2"/>
              <a:buChar char="§"/>
              <a:defRPr/>
            </a:pPr>
            <a:r>
              <a:rPr lang="en-US" sz="6200">
                <a:latin typeface="Tahoma"/>
                <a:cs typeface="Tahoma"/>
              </a:rPr>
              <a:t>Three fundamental abstractions are necessary to describe the operation of a computing systems:</a:t>
            </a:r>
          </a:p>
          <a:p>
            <a:pPr marL="457200" lvl="1" indent="0">
              <a:buNone/>
              <a:defRPr/>
            </a:pPr>
            <a:r>
              <a:rPr lang="en-US" sz="6200">
                <a:latin typeface="Tahoma"/>
                <a:cs typeface="Tahoma"/>
              </a:rPr>
              <a:t>(1) interpreters/processors, (2) memory, (3) communications links </a:t>
            </a:r>
          </a:p>
          <a:p>
            <a:pPr>
              <a:defRPr/>
            </a:pPr>
            <a:r>
              <a:rPr lang="en-US" sz="6600">
                <a:latin typeface="Tahoma"/>
                <a:cs typeface="Tahoma"/>
              </a:rPr>
              <a:t>As the scale of a system and the size of its users grows, it becomes very challenging to manage its recourses </a:t>
            </a:r>
            <a:r>
              <a:rPr lang="en-US" sz="5300">
                <a:latin typeface="Tahoma"/>
                <a:cs typeface="Tahoma"/>
              </a:rPr>
              <a:t>(see three points above)</a:t>
            </a:r>
          </a:p>
          <a:p>
            <a:pPr marL="57150" indent="0">
              <a:buNone/>
              <a:defRPr/>
            </a:pPr>
            <a:endParaRPr lang="en-US" sz="4900">
              <a:latin typeface="Tahoma"/>
              <a:cs typeface="Tahoma"/>
            </a:endParaRPr>
          </a:p>
          <a:p>
            <a:pPr marL="514350" indent="-457200">
              <a:defRPr/>
            </a:pPr>
            <a:r>
              <a:rPr lang="en-US" sz="6200">
                <a:latin typeface="Tahoma"/>
                <a:cs typeface="Tahoma"/>
              </a:rPr>
              <a:t>Resource management issues:</a:t>
            </a:r>
          </a:p>
          <a:p>
            <a:pPr marL="914400" lvl="1" indent="-457200">
              <a:defRPr/>
            </a:pPr>
            <a:r>
              <a:rPr lang="en-US" sz="6200">
                <a:latin typeface="Tahoma"/>
                <a:cs typeface="Tahoma"/>
              </a:rPr>
              <a:t>provision for peak demands </a:t>
            </a:r>
            <a:r>
              <a:rPr lang="en-US" sz="6200">
                <a:latin typeface="Tahoma"/>
                <a:cs typeface="Tahoma"/>
                <a:sym typeface="Wingdings"/>
              </a:rPr>
              <a:t> </a:t>
            </a:r>
            <a:r>
              <a:rPr lang="en-US" sz="6200" b="1">
                <a:latin typeface="Tahoma"/>
                <a:cs typeface="Tahoma"/>
                <a:sym typeface="Wingdings"/>
              </a:rPr>
              <a:t>overprovisioning</a:t>
            </a:r>
          </a:p>
          <a:p>
            <a:pPr marL="914400" lvl="1" indent="-457200">
              <a:defRPr/>
            </a:pPr>
            <a:r>
              <a:rPr lang="en-US" sz="6200" b="1">
                <a:latin typeface="Tahoma"/>
                <a:cs typeface="Tahoma"/>
                <a:sym typeface="Wingdings"/>
              </a:rPr>
              <a:t>heterogeneity </a:t>
            </a:r>
            <a:r>
              <a:rPr lang="en-US" sz="6200">
                <a:latin typeface="Tahoma"/>
                <a:cs typeface="Tahoma"/>
                <a:sym typeface="Wingdings"/>
              </a:rPr>
              <a:t>of hardware and software</a:t>
            </a:r>
          </a:p>
          <a:p>
            <a:pPr marL="914400" lvl="1" indent="-457200">
              <a:defRPr/>
            </a:pPr>
            <a:r>
              <a:rPr lang="en-US" sz="6200">
                <a:latin typeface="Tahoma"/>
                <a:cs typeface="Tahoma"/>
                <a:sym typeface="Wingdings"/>
              </a:rPr>
              <a:t>machine failures</a:t>
            </a:r>
            <a:endParaRPr lang="en-US" sz="6200">
              <a:latin typeface="Tahoma"/>
              <a:cs typeface="Tahoma"/>
            </a:endParaRPr>
          </a:p>
          <a:p>
            <a:pPr algn="just">
              <a:defRPr/>
            </a:pPr>
            <a:r>
              <a:rPr lang="en-US" sz="6200" b="1">
                <a:latin typeface="Tahoma"/>
                <a:cs typeface="Tahoma"/>
              </a:rPr>
              <a:t>Virtualization is a basic enabler of Cloud Computing, it simplifies the management of physical resources for the three abstractions</a:t>
            </a:r>
          </a:p>
          <a:p>
            <a:pPr>
              <a:defRPr/>
            </a:pPr>
            <a:endParaRPr lang="en-US" sz="5500">
              <a:latin typeface="Tahoma"/>
              <a:cs typeface="Tahoma"/>
            </a:endParaRPr>
          </a:p>
          <a:p>
            <a:pPr algn="just">
              <a:defRPr/>
            </a:pPr>
            <a:r>
              <a:rPr lang="en-US" sz="5500">
                <a:latin typeface="Tahoma"/>
                <a:cs typeface="Tahoma"/>
              </a:rPr>
              <a:t>For example, the state of a virtual machine (VM) running under a virtual machine monitor (VMM) </a:t>
            </a:r>
            <a:r>
              <a:rPr lang="en-US" sz="5500" u="sng">
                <a:latin typeface="Tahoma"/>
                <a:cs typeface="Tahoma"/>
              </a:rPr>
              <a:t>can de saved and migrated </a:t>
            </a:r>
            <a:r>
              <a:rPr lang="en-US" sz="5500">
                <a:latin typeface="Tahoma"/>
                <a:cs typeface="Tahoma"/>
              </a:rPr>
              <a:t>to another server to balance the load</a:t>
            </a:r>
          </a:p>
          <a:p>
            <a:pPr algn="just">
              <a:defRPr/>
            </a:pPr>
            <a:r>
              <a:rPr lang="en-US" sz="5500">
                <a:latin typeface="Tahoma"/>
                <a:cs typeface="Tahoma"/>
              </a:rPr>
              <a:t>For example, virtualization allows users to </a:t>
            </a:r>
            <a:r>
              <a:rPr lang="en-US" sz="5500" u="sng">
                <a:latin typeface="Tahoma"/>
                <a:cs typeface="Tahoma"/>
              </a:rPr>
              <a:t>operate in environments they are familiar</a:t>
            </a:r>
            <a:r>
              <a:rPr lang="en-US" sz="5500">
                <a:latin typeface="Tahoma"/>
                <a:cs typeface="Tahoma"/>
              </a:rPr>
              <a:t> with, rather than forcing them to specific ones</a:t>
            </a:r>
          </a:p>
          <a:p>
            <a:pPr>
              <a:defRPr/>
            </a:pPr>
            <a:endParaRPr lang="en-US" sz="2000">
              <a:latin typeface="Tahoma"/>
              <a:cs typeface="Tahoma"/>
            </a:endParaRPr>
          </a:p>
        </p:txBody>
      </p:sp>
      <p:sp>
        <p:nvSpPr>
          <p:cNvPr id="1024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C1DF233-6E9C-B841-A0E7-1698CDC06892}" type="slidenum">
              <a:rPr lang="en-US" sz="1400">
                <a:latin typeface="Tahoma"/>
                <a:cs typeface="Tahoma"/>
              </a:rPr>
              <a:pPr algn="r" eaLnBrk="1" hangingPunct="1"/>
              <a:t>3</a:t>
            </a:fld>
            <a:endParaRPr lang="en-US" sz="1400" dirty="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7"/>
          <p:cNvSpPr>
            <a:spLocks noGrp="1"/>
          </p:cNvSpPr>
          <p:nvPr>
            <p:ph type="title"/>
          </p:nvPr>
        </p:nvSpPr>
        <p:spPr>
          <a:xfrm>
            <a:off x="228600" y="112737"/>
            <a:ext cx="8639175" cy="584776"/>
          </a:xfrm>
        </p:spPr>
        <p:txBody>
          <a:bodyPr/>
          <a:lstStyle/>
          <a:p>
            <a:r>
              <a:rPr lang="en-US" sz="3200" err="1">
                <a:latin typeface="Tahoma"/>
                <a:ea typeface="ＭＳ Ｐゴシック" charset="0"/>
                <a:cs typeface="Tahoma"/>
              </a:rPr>
              <a:t>Xen</a:t>
            </a:r>
            <a:r>
              <a:rPr lang="en-US" sz="3200">
                <a:latin typeface="Tahoma"/>
                <a:ea typeface="ＭＳ Ｐゴシック" charset="0"/>
                <a:cs typeface="Tahoma"/>
              </a:rPr>
              <a:t> 2.0</a:t>
            </a:r>
          </a:p>
        </p:txBody>
      </p:sp>
      <p:sp>
        <p:nvSpPr>
          <p:cNvPr id="34819" name="Content Placeholder 8"/>
          <p:cNvSpPr>
            <a:spLocks noGrp="1"/>
          </p:cNvSpPr>
          <p:nvPr>
            <p:ph sz="quarter" idx="10"/>
          </p:nvPr>
        </p:nvSpPr>
        <p:spPr/>
        <p:txBody>
          <a:bodyPr/>
          <a:lstStyle/>
          <a:p>
            <a:pPr algn="just">
              <a:defRPr/>
            </a:pPr>
            <a:r>
              <a:rPr lang="en-US" sz="2000">
                <a:latin typeface="Tahoma"/>
                <a:cs typeface="Tahoma"/>
              </a:rPr>
              <a:t>Optimization of: </a:t>
            </a:r>
          </a:p>
          <a:p>
            <a:pPr lvl="1" algn="just">
              <a:defRPr/>
            </a:pPr>
            <a:r>
              <a:rPr lang="en-US">
                <a:latin typeface="Tahoma"/>
                <a:cs typeface="Tahoma"/>
              </a:rPr>
              <a:t>Virtual interface - takes advantage of the capabilities of some physical NICs, such as checksum offload.</a:t>
            </a:r>
          </a:p>
          <a:p>
            <a:pPr lvl="1" algn="just">
              <a:defRPr/>
            </a:pPr>
            <a:r>
              <a:rPr lang="en-US">
                <a:latin typeface="Tahoma"/>
                <a:cs typeface="Tahoma"/>
              </a:rPr>
              <a:t>I/O channel - rather than copying a data buffer holding a packet, each packet is allocated in a new page and then the physical page containing the packet is re-mapped into the target domain.</a:t>
            </a:r>
          </a:p>
          <a:p>
            <a:pPr lvl="1" algn="just">
              <a:defRPr/>
            </a:pPr>
            <a:r>
              <a:rPr lang="en-US">
                <a:latin typeface="Tahoma"/>
                <a:cs typeface="Tahoma"/>
              </a:rPr>
              <a:t>Virtual memory - takes advantage of the </a:t>
            </a:r>
            <a:r>
              <a:rPr lang="en-US" err="1">
                <a:latin typeface="Tahoma"/>
                <a:cs typeface="Tahoma"/>
              </a:rPr>
              <a:t>superpage</a:t>
            </a:r>
            <a:r>
              <a:rPr lang="en-US">
                <a:latin typeface="Tahoma"/>
                <a:cs typeface="Tahoma"/>
              </a:rPr>
              <a:t> and global page mapping hardware on Pentium and Pentium Pro processors. A </a:t>
            </a:r>
            <a:r>
              <a:rPr lang="en-US" err="1">
                <a:latin typeface="Tahoma"/>
                <a:cs typeface="Tahoma"/>
              </a:rPr>
              <a:t>superpage</a:t>
            </a:r>
            <a:r>
              <a:rPr lang="en-US">
                <a:latin typeface="Tahoma"/>
                <a:cs typeface="Tahoma"/>
              </a:rPr>
              <a:t> entry covers 1,024 pages of physical memory and the address translation mechanism maps a set of contiguous pages to a set of contiguous physical pages. This helps reduce the number of TLB misses. </a:t>
            </a:r>
          </a:p>
        </p:txBody>
      </p:sp>
      <p:sp>
        <p:nvSpPr>
          <p:cNvPr id="3993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C7549DB9-31A3-9D41-90B8-6237B9D12CAF}" type="slidenum">
              <a:rPr lang="en-US" sz="1400">
                <a:latin typeface="Tahoma"/>
                <a:cs typeface="Tahoma"/>
              </a:rPr>
              <a:pPr algn="r" eaLnBrk="1" hangingPunct="1"/>
              <a:t>30</a:t>
            </a:fld>
            <a:endParaRPr lang="en-US" sz="1400" dirty="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Placeholder 3"/>
          <p:cNvSpPr>
            <a:spLocks noGrp="1"/>
          </p:cNvSpPr>
          <p:nvPr>
            <p:ph type="body" sz="half" idx="2"/>
          </p:nvPr>
        </p:nvSpPr>
        <p:spPr bwMode="auto">
          <a:xfrm>
            <a:off x="693836" y="3987585"/>
            <a:ext cx="8228475" cy="9174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sz="2000" dirty="0">
                <a:latin typeface="Tahoma"/>
                <a:ea typeface="ＭＳ Ｐゴシック" charset="0"/>
                <a:cs typeface="Tahoma"/>
              </a:rPr>
              <a:t>A comparison of send and receive data rates for a native  Linux system, the </a:t>
            </a:r>
            <a:r>
              <a:rPr lang="en-US" sz="2000" dirty="0" err="1">
                <a:latin typeface="Tahoma"/>
                <a:ea typeface="ＭＳ Ｐゴシック" charset="0"/>
                <a:cs typeface="Tahoma"/>
              </a:rPr>
              <a:t>Xen</a:t>
            </a:r>
            <a:r>
              <a:rPr lang="en-US" sz="2000" dirty="0">
                <a:latin typeface="Tahoma"/>
                <a:ea typeface="ＭＳ Ｐゴシック" charset="0"/>
                <a:cs typeface="Tahoma"/>
              </a:rPr>
              <a:t> driver domain, an original </a:t>
            </a:r>
            <a:r>
              <a:rPr lang="en-US" sz="2000" dirty="0" err="1">
                <a:latin typeface="Tahoma"/>
                <a:ea typeface="ＭＳ Ｐゴシック" charset="0"/>
                <a:cs typeface="Tahoma"/>
              </a:rPr>
              <a:t>Xen</a:t>
            </a:r>
            <a:r>
              <a:rPr lang="en-US" sz="2000" dirty="0">
                <a:latin typeface="Tahoma"/>
                <a:ea typeface="ＭＳ Ｐゴシック" charset="0"/>
                <a:cs typeface="Tahoma"/>
              </a:rPr>
              <a:t> guest domain, and an </a:t>
            </a:r>
            <a:r>
              <a:rPr lang="en-US" sz="2000" dirty="0" err="1">
                <a:latin typeface="Tahoma"/>
                <a:ea typeface="ＭＳ Ｐゴシック" charset="0"/>
                <a:cs typeface="Tahoma"/>
              </a:rPr>
              <a:t>optimised</a:t>
            </a:r>
            <a:r>
              <a:rPr lang="en-US" sz="2000" dirty="0">
                <a:latin typeface="Tahoma"/>
                <a:ea typeface="ＭＳ Ｐゴシック" charset="0"/>
                <a:cs typeface="Tahoma"/>
              </a:rPr>
              <a:t> </a:t>
            </a:r>
            <a:r>
              <a:rPr lang="en-US" sz="2000" dirty="0" err="1">
                <a:latin typeface="Tahoma"/>
                <a:ea typeface="ＭＳ Ｐゴシック" charset="0"/>
                <a:cs typeface="Tahoma"/>
              </a:rPr>
              <a:t>Xen</a:t>
            </a:r>
            <a:r>
              <a:rPr lang="en-US" sz="2000" dirty="0">
                <a:latin typeface="Tahoma"/>
                <a:ea typeface="ＭＳ Ｐゴシック" charset="0"/>
                <a:cs typeface="Tahoma"/>
              </a:rPr>
              <a:t> guest domain.</a:t>
            </a:r>
          </a:p>
        </p:txBody>
      </p:sp>
      <p:sp>
        <p:nvSpPr>
          <p:cNvPr id="41986" name="Slide Number Placeholder 5"/>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145164D-077D-0645-B027-9DEF95DA9555}" type="slidenum">
              <a:rPr lang="en-US" sz="1400">
                <a:latin typeface="Tahoma"/>
                <a:cs typeface="Tahoma"/>
              </a:rPr>
              <a:pPr algn="r" eaLnBrk="1" hangingPunct="1"/>
              <a:t>31</a:t>
            </a:fld>
            <a:endParaRPr lang="en-US" sz="1400" dirty="0">
              <a:latin typeface="Tahoma"/>
              <a:cs typeface="Tahoma"/>
            </a:endParaRPr>
          </a:p>
        </p:txBody>
      </p:sp>
      <p:pic>
        <p:nvPicPr>
          <p:cNvPr id="41987" name="Picture 2" descr="C:\CloudComputing\LectureNotesDecember6\Slides\snapshots\XenCommpunication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982788"/>
            <a:ext cx="5019675" cy="166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7"/>
          <p:cNvSpPr txBox="1">
            <a:spLocks/>
          </p:cNvSpPr>
          <p:nvPr/>
        </p:nvSpPr>
        <p:spPr bwMode="auto">
          <a:xfrm>
            <a:off x="228600" y="112737"/>
            <a:ext cx="8639175"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lvl1pPr algn="l" defTabSz="457200" rtl="0" eaLnBrk="1" fontAlgn="base" hangingPunct="1">
              <a:spcBef>
                <a:spcPct val="0"/>
              </a:spcBef>
              <a:spcAft>
                <a:spcPct val="0"/>
              </a:spcAft>
              <a:defRPr sz="20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a:lstStyle>
          <a:p>
            <a:r>
              <a:rPr lang="en-US" sz="3200" dirty="0">
                <a:latin typeface="Tahoma"/>
                <a:ea typeface="ＭＳ Ｐゴシック" charset="0"/>
                <a:cs typeface="Tahoma"/>
              </a:rPr>
              <a:t>Performance Measurements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7"/>
          <p:cNvSpPr>
            <a:spLocks noGrp="1"/>
          </p:cNvSpPr>
          <p:nvPr>
            <p:ph type="title"/>
          </p:nvPr>
        </p:nvSpPr>
        <p:spPr>
          <a:xfrm>
            <a:off x="228600" y="128607"/>
            <a:ext cx="9044035" cy="553998"/>
          </a:xfrm>
        </p:spPr>
        <p:txBody>
          <a:bodyPr/>
          <a:lstStyle/>
          <a:p>
            <a:r>
              <a:rPr lang="en-US" sz="3000">
                <a:latin typeface="Tahoma"/>
                <a:ea typeface="ＭＳ Ｐゴシック" charset="0"/>
                <a:cs typeface="Tahoma"/>
              </a:rPr>
              <a:t>Performance Comparison of Virtual Machines </a:t>
            </a:r>
          </a:p>
        </p:txBody>
      </p:sp>
      <p:sp>
        <p:nvSpPr>
          <p:cNvPr id="37891" name="Content Placeholder 8"/>
          <p:cNvSpPr>
            <a:spLocks noGrp="1"/>
          </p:cNvSpPr>
          <p:nvPr>
            <p:ph sz="quarter" idx="10"/>
          </p:nvPr>
        </p:nvSpPr>
        <p:spPr>
          <a:xfrm>
            <a:off x="217653" y="1060926"/>
            <a:ext cx="8639175" cy="3659716"/>
          </a:xfrm>
        </p:spPr>
        <p:txBody>
          <a:bodyPr/>
          <a:lstStyle/>
          <a:p>
            <a:pPr algn="just">
              <a:defRPr/>
            </a:pPr>
            <a:r>
              <a:rPr lang="en-US" sz="2000">
                <a:latin typeface="Tahoma"/>
                <a:cs typeface="Tahoma"/>
              </a:rPr>
              <a:t>Compare the performance of </a:t>
            </a:r>
            <a:r>
              <a:rPr lang="en-US" sz="2000" err="1">
                <a:latin typeface="Tahoma"/>
                <a:cs typeface="Tahoma"/>
              </a:rPr>
              <a:t>Xen</a:t>
            </a:r>
            <a:r>
              <a:rPr lang="en-US" sz="2000">
                <a:latin typeface="Tahoma"/>
                <a:cs typeface="Tahoma"/>
              </a:rPr>
              <a:t> and </a:t>
            </a:r>
            <a:r>
              <a:rPr lang="en-US" sz="2000" err="1">
                <a:latin typeface="Tahoma"/>
                <a:cs typeface="Tahoma"/>
              </a:rPr>
              <a:t>OpenVZwith</a:t>
            </a:r>
            <a:r>
              <a:rPr lang="en-US" sz="2000">
                <a:latin typeface="Tahoma"/>
                <a:cs typeface="Tahoma"/>
              </a:rPr>
              <a:t>, a standard operating system, a plain vanilla Linux.</a:t>
            </a:r>
          </a:p>
          <a:p>
            <a:pPr algn="just">
              <a:defRPr/>
            </a:pPr>
            <a:r>
              <a:rPr lang="en-US" sz="2000">
                <a:latin typeface="Tahoma"/>
                <a:cs typeface="Tahoma"/>
              </a:rPr>
              <a:t>The questions  examined are:</a:t>
            </a:r>
          </a:p>
          <a:p>
            <a:pPr lvl="1" algn="just">
              <a:defRPr/>
            </a:pPr>
            <a:r>
              <a:rPr lang="en-US">
                <a:latin typeface="Tahoma"/>
                <a:cs typeface="Tahoma"/>
              </a:rPr>
              <a:t>How the performance scales up with the load?</a:t>
            </a:r>
          </a:p>
          <a:p>
            <a:pPr lvl="1" algn="just">
              <a:defRPr/>
            </a:pPr>
            <a:r>
              <a:rPr lang="en-US">
                <a:latin typeface="Tahoma"/>
                <a:cs typeface="Tahoma"/>
              </a:rPr>
              <a:t>What is the impact of a mix of applications?</a:t>
            </a:r>
          </a:p>
          <a:p>
            <a:pPr lvl="1" algn="just">
              <a:defRPr/>
            </a:pPr>
            <a:r>
              <a:rPr lang="en-US">
                <a:latin typeface="Tahoma"/>
                <a:cs typeface="Tahoma"/>
              </a:rPr>
              <a:t>What are the implications of the load assignment on individual servers?</a:t>
            </a:r>
          </a:p>
          <a:p>
            <a:pPr algn="just">
              <a:defRPr/>
            </a:pPr>
            <a:r>
              <a:rPr lang="en-US" sz="2000">
                <a:latin typeface="Tahoma"/>
                <a:cs typeface="Tahoma"/>
              </a:rPr>
              <a:t>The main conclusions:</a:t>
            </a:r>
          </a:p>
          <a:p>
            <a:pPr lvl="1" algn="just">
              <a:defRPr/>
            </a:pPr>
            <a:r>
              <a:rPr lang="en-US">
                <a:latin typeface="Tahoma"/>
                <a:cs typeface="Tahoma"/>
              </a:rPr>
              <a:t>The virtualization overhead of </a:t>
            </a:r>
            <a:r>
              <a:rPr lang="en-US" err="1">
                <a:latin typeface="Tahoma"/>
                <a:cs typeface="Tahoma"/>
              </a:rPr>
              <a:t>Xen</a:t>
            </a:r>
            <a:r>
              <a:rPr lang="en-US">
                <a:latin typeface="Tahoma"/>
                <a:cs typeface="Tahoma"/>
              </a:rPr>
              <a:t> is considerably higher than that of </a:t>
            </a:r>
            <a:r>
              <a:rPr lang="en-US" err="1">
                <a:latin typeface="Tahoma"/>
                <a:cs typeface="Tahoma"/>
              </a:rPr>
              <a:t>OpenVZ</a:t>
            </a:r>
            <a:r>
              <a:rPr lang="en-US">
                <a:latin typeface="Tahoma"/>
                <a:cs typeface="Tahoma"/>
              </a:rPr>
              <a:t> and that this is due primarily to L2-cache misses. </a:t>
            </a:r>
          </a:p>
          <a:p>
            <a:pPr lvl="1" algn="just">
              <a:defRPr/>
            </a:pPr>
            <a:r>
              <a:rPr lang="en-US">
                <a:latin typeface="Tahoma"/>
                <a:cs typeface="Tahoma"/>
              </a:rPr>
              <a:t>The performance degradation when the workload increases is also noticeable for </a:t>
            </a:r>
            <a:r>
              <a:rPr lang="en-US" err="1">
                <a:latin typeface="Tahoma"/>
                <a:cs typeface="Tahoma"/>
              </a:rPr>
              <a:t>Xen</a:t>
            </a:r>
            <a:r>
              <a:rPr lang="en-US">
                <a:latin typeface="Tahoma"/>
                <a:cs typeface="Tahoma"/>
              </a:rPr>
              <a:t>. </a:t>
            </a:r>
          </a:p>
          <a:p>
            <a:pPr lvl="1" algn="just">
              <a:defRPr/>
            </a:pPr>
            <a:r>
              <a:rPr lang="en-US">
                <a:latin typeface="Tahoma"/>
                <a:cs typeface="Tahoma"/>
              </a:rPr>
              <a:t>Hosting multiple tiers of the same application on the same server is not an optimal solution.</a:t>
            </a:r>
          </a:p>
          <a:p>
            <a:pPr>
              <a:defRPr/>
            </a:pPr>
            <a:endParaRPr lang="en-US" sz="2200">
              <a:latin typeface="Arial" charset="0"/>
            </a:endParaRPr>
          </a:p>
        </p:txBody>
      </p:sp>
      <p:sp>
        <p:nvSpPr>
          <p:cNvPr id="43011"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D28672A-F8AD-8143-BDB9-DB06BA97506C}" type="slidenum">
              <a:rPr lang="en-US" sz="1400" smtClean="0">
                <a:latin typeface="Tahoma"/>
                <a:cs typeface="Tahoma"/>
              </a:rPr>
              <a:pPr algn="r" eaLnBrk="1" hangingPunct="1"/>
              <a:t>32</a:t>
            </a:fld>
            <a:endParaRPr lang="en-US" sz="1400" dirty="0">
              <a:latin typeface="Tahoma"/>
              <a:cs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7"/>
          <p:cNvSpPr>
            <a:spLocks noGrp="1"/>
          </p:cNvSpPr>
          <p:nvPr>
            <p:ph type="title"/>
          </p:nvPr>
        </p:nvSpPr>
        <p:spPr>
          <a:xfrm>
            <a:off x="228600" y="112737"/>
            <a:ext cx="8639175" cy="584776"/>
          </a:xfrm>
        </p:spPr>
        <p:txBody>
          <a:bodyPr/>
          <a:lstStyle/>
          <a:p>
            <a:r>
              <a:rPr lang="en-US" sz="3200">
                <a:latin typeface="Tahoma"/>
                <a:ea typeface="ＭＳ Ｐゴシック" charset="0"/>
                <a:cs typeface="Tahoma"/>
              </a:rPr>
              <a:t>The Darker Side of Virtualization</a:t>
            </a:r>
          </a:p>
        </p:txBody>
      </p:sp>
      <p:sp>
        <p:nvSpPr>
          <p:cNvPr id="39939" name="Content Placeholder 8"/>
          <p:cNvSpPr>
            <a:spLocks noGrp="1"/>
          </p:cNvSpPr>
          <p:nvPr>
            <p:ph sz="quarter" idx="10"/>
          </p:nvPr>
        </p:nvSpPr>
        <p:spPr/>
        <p:txBody>
          <a:bodyPr/>
          <a:lstStyle/>
          <a:p>
            <a:pPr algn="just">
              <a:defRPr/>
            </a:pPr>
            <a:r>
              <a:rPr lang="en-US" sz="2000">
                <a:latin typeface="Tahoma"/>
                <a:cs typeface="Tahoma"/>
              </a:rPr>
              <a:t>In a layered structure, a defense mechanism at some layer can be disabled by malware running at a layer below it.</a:t>
            </a:r>
          </a:p>
          <a:p>
            <a:pPr algn="just">
              <a:defRPr/>
            </a:pPr>
            <a:r>
              <a:rPr lang="en-US" sz="2000">
                <a:latin typeface="Tahoma"/>
                <a:cs typeface="Tahoma"/>
              </a:rPr>
              <a:t>It is feasible to insert a </a:t>
            </a:r>
            <a:r>
              <a:rPr lang="en-US" sz="2000" i="1">
                <a:latin typeface="Tahoma"/>
                <a:cs typeface="Tahoma"/>
              </a:rPr>
              <a:t>rogue VMM,</a:t>
            </a:r>
            <a:r>
              <a:rPr lang="en-US" sz="2000">
                <a:latin typeface="Tahoma"/>
                <a:cs typeface="Tahoma"/>
              </a:rPr>
              <a:t> a Virtual-Machine Based Rootkit (VMBR) between the physical hardware and an operating system. </a:t>
            </a:r>
          </a:p>
          <a:p>
            <a:pPr algn="just">
              <a:defRPr/>
            </a:pPr>
            <a:r>
              <a:rPr lang="en-US" sz="2000">
                <a:latin typeface="Tahoma"/>
                <a:cs typeface="Tahoma"/>
              </a:rPr>
              <a:t>Rootkit - malware with a privileged access to a system.</a:t>
            </a:r>
          </a:p>
          <a:p>
            <a:pPr algn="just">
              <a:defRPr/>
            </a:pPr>
            <a:r>
              <a:rPr lang="en-US" sz="2000">
                <a:latin typeface="Tahoma"/>
                <a:cs typeface="Tahoma"/>
              </a:rPr>
              <a:t>The VMBR can enable a separate malicious OS to run surreptitiously and make this malicious OS invisible to the guest OS and to the application running under it. </a:t>
            </a:r>
          </a:p>
          <a:p>
            <a:pPr algn="just">
              <a:defRPr/>
            </a:pPr>
            <a:r>
              <a:rPr lang="en-US" sz="2000">
                <a:latin typeface="Tahoma"/>
                <a:cs typeface="Tahoma"/>
              </a:rPr>
              <a:t>Under the protection of the VMBR, the malicious OS could: </a:t>
            </a:r>
          </a:p>
          <a:p>
            <a:pPr lvl="1" algn="just">
              <a:defRPr/>
            </a:pPr>
            <a:r>
              <a:rPr lang="en-US">
                <a:latin typeface="Tahoma"/>
                <a:cs typeface="Tahoma"/>
              </a:rPr>
              <a:t>observe the data, the events, or the state of the target system. </a:t>
            </a:r>
          </a:p>
          <a:p>
            <a:pPr lvl="1" algn="just">
              <a:defRPr/>
            </a:pPr>
            <a:r>
              <a:rPr lang="en-US">
                <a:latin typeface="Tahoma"/>
                <a:cs typeface="Tahoma"/>
              </a:rPr>
              <a:t>run services, such as spam relays or distributed denial-of-service attacks. </a:t>
            </a:r>
          </a:p>
          <a:p>
            <a:pPr lvl="1" algn="just">
              <a:defRPr/>
            </a:pPr>
            <a:r>
              <a:rPr lang="en-US">
                <a:latin typeface="Tahoma"/>
                <a:cs typeface="Tahoma"/>
              </a:rPr>
              <a:t>interfere with the application.</a:t>
            </a:r>
          </a:p>
        </p:txBody>
      </p:sp>
      <p:sp>
        <p:nvSpPr>
          <p:cNvPr id="4505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8F570D3-7081-4C4D-A627-A6F0D919C7AA}" type="slidenum">
              <a:rPr lang="en-US" sz="1400">
                <a:latin typeface="Tahoma"/>
                <a:cs typeface="Tahoma"/>
              </a:rPr>
              <a:pPr algn="r" eaLnBrk="1" hangingPunct="1"/>
              <a:t>33</a:t>
            </a:fld>
            <a:endParaRPr lang="en-US" sz="1400" dirty="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5"/>
          <p:cNvSpPr>
            <a:spLocks noGrp="1"/>
          </p:cNvSpPr>
          <p:nvPr>
            <p:ph type="title"/>
          </p:nvPr>
        </p:nvSpPr>
        <p:spPr>
          <a:xfrm>
            <a:off x="228600" y="82441"/>
            <a:ext cx="8639175" cy="646331"/>
          </a:xfrm>
        </p:spPr>
        <p:txBody>
          <a:bodyPr/>
          <a:lstStyle/>
          <a:p>
            <a:r>
              <a:rPr lang="en-US">
                <a:latin typeface="Tahoma"/>
                <a:ea typeface="ＭＳ Ｐゴシック" charset="0"/>
                <a:cs typeface="Tahoma"/>
              </a:rPr>
              <a:t>Summary</a:t>
            </a:r>
          </a:p>
        </p:txBody>
      </p:sp>
      <p:sp>
        <p:nvSpPr>
          <p:cNvPr id="4099" name="Content Placeholder 6"/>
          <p:cNvSpPr>
            <a:spLocks noGrp="1"/>
          </p:cNvSpPr>
          <p:nvPr>
            <p:ph sz="quarter" idx="10"/>
          </p:nvPr>
        </p:nvSpPr>
        <p:spPr/>
        <p:txBody>
          <a:bodyPr/>
          <a:lstStyle/>
          <a:p>
            <a:pPr marL="0" indent="0">
              <a:defRPr/>
            </a:pPr>
            <a:r>
              <a:rPr lang="en-US" sz="2000">
                <a:latin typeface="Arial" charset="0"/>
              </a:rPr>
              <a:t>  </a:t>
            </a:r>
            <a:r>
              <a:rPr lang="en-US" sz="2000">
                <a:latin typeface="Tahoma"/>
                <a:cs typeface="Tahoma"/>
              </a:rPr>
              <a:t>Virtualization (Chapter 5, Sections 5.1-5.8)</a:t>
            </a:r>
          </a:p>
          <a:p>
            <a:pPr marL="0" indent="0">
              <a:defRPr/>
            </a:pPr>
            <a:r>
              <a:rPr lang="en-US" sz="2000">
                <a:latin typeface="Tahoma"/>
                <a:cs typeface="Tahoma"/>
              </a:rPr>
              <a:t>  Layering and virtualization.</a:t>
            </a:r>
          </a:p>
          <a:p>
            <a:pPr marL="0" indent="0">
              <a:defRPr/>
            </a:pPr>
            <a:r>
              <a:rPr lang="en-US" sz="2000">
                <a:latin typeface="Tahoma"/>
                <a:cs typeface="Tahoma"/>
              </a:rPr>
              <a:t>  Virtual machine monitor. </a:t>
            </a:r>
          </a:p>
          <a:p>
            <a:pPr marL="0" indent="0">
              <a:defRPr/>
            </a:pPr>
            <a:r>
              <a:rPr lang="en-US" sz="2000">
                <a:latin typeface="Tahoma"/>
                <a:cs typeface="Tahoma"/>
              </a:rPr>
              <a:t>  Virtual machine.</a:t>
            </a:r>
          </a:p>
          <a:p>
            <a:pPr marL="0" indent="0">
              <a:defRPr/>
            </a:pPr>
            <a:r>
              <a:rPr lang="en-US" sz="2000">
                <a:latin typeface="Tahoma"/>
                <a:cs typeface="Tahoma"/>
              </a:rPr>
              <a:t>  x86 support for virtualization.</a:t>
            </a:r>
          </a:p>
          <a:p>
            <a:pPr marL="0" indent="0">
              <a:defRPr/>
            </a:pPr>
            <a:r>
              <a:rPr lang="en-US" sz="2000">
                <a:latin typeface="Tahoma"/>
                <a:cs typeface="Tahoma"/>
              </a:rPr>
              <a:t>  Xen.</a:t>
            </a:r>
          </a:p>
        </p:txBody>
      </p:sp>
      <p:sp>
        <p:nvSpPr>
          <p:cNvPr id="921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F4E9CCD-5B6E-CF44-95B1-85708700E4EB}" type="slidenum">
              <a:rPr lang="en-US" sz="1400">
                <a:latin typeface="Tahoma"/>
                <a:cs typeface="Tahoma"/>
              </a:rPr>
              <a:pPr algn="r" eaLnBrk="1" hangingPunct="1"/>
              <a:t>34</a:t>
            </a:fld>
            <a:endParaRPr lang="en-US" sz="1400" dirty="0">
              <a:latin typeface="Tahoma"/>
              <a:cs typeface="Tahoma"/>
            </a:endParaRPr>
          </a:p>
        </p:txBody>
      </p:sp>
    </p:spTree>
    <p:extLst>
      <p:ext uri="{BB962C8B-B14F-4D97-AF65-F5344CB8AC3E}">
        <p14:creationId xmlns:p14="http://schemas.microsoft.com/office/powerpoint/2010/main" val="65749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atin typeface="Tahoma"/>
                <a:ea typeface="ＭＳ Ｐゴシック" charset="0"/>
                <a:cs typeface="Tahoma"/>
              </a:rPr>
              <a:t>Motivation </a:t>
            </a:r>
            <a:r>
              <a:rPr lang="en-US" sz="2400">
                <a:latin typeface="Tahoma"/>
                <a:ea typeface="ＭＳ Ｐゴシック" charset="0"/>
                <a:cs typeface="Tahoma"/>
              </a:rPr>
              <a:t>(</a:t>
            </a:r>
            <a:r>
              <a:rPr lang="en-US" sz="2400" err="1">
                <a:latin typeface="Tahoma"/>
                <a:ea typeface="ＭＳ Ｐゴシック" charset="0"/>
                <a:cs typeface="Tahoma"/>
              </a:rPr>
              <a:t>cont</a:t>
            </a:r>
            <a:r>
              <a:rPr lang="ja-JP" altLang="en-US" sz="2400">
                <a:latin typeface="Tahoma"/>
                <a:ea typeface="ＭＳ Ｐゴシック" charset="0"/>
                <a:cs typeface="Tahoma"/>
              </a:rPr>
              <a:t>’</a:t>
            </a:r>
            <a:r>
              <a:rPr lang="en-US" altLang="ja-JP" sz="2400">
                <a:latin typeface="Tahoma"/>
                <a:ea typeface="ＭＳ Ｐゴシック" charset="0"/>
                <a:cs typeface="Tahoma"/>
              </a:rPr>
              <a:t>d)</a:t>
            </a:r>
            <a:endParaRPr lang="en-US" sz="2400">
              <a:latin typeface="Tahoma"/>
              <a:ea typeface="ＭＳ Ｐゴシック" charset="0"/>
              <a:cs typeface="Tahoma"/>
            </a:endParaRPr>
          </a:p>
        </p:txBody>
      </p:sp>
      <p:sp>
        <p:nvSpPr>
          <p:cNvPr id="6147" name="Content Placeholder 2"/>
          <p:cNvSpPr>
            <a:spLocks noGrp="1"/>
          </p:cNvSpPr>
          <p:nvPr>
            <p:ph sz="quarter" idx="10"/>
          </p:nvPr>
        </p:nvSpPr>
        <p:spPr>
          <a:xfrm>
            <a:off x="0" y="1064915"/>
            <a:ext cx="8915399" cy="3659716"/>
          </a:xfrm>
        </p:spPr>
        <p:txBody>
          <a:bodyPr/>
          <a:lstStyle/>
          <a:p>
            <a:pPr algn="just">
              <a:defRPr/>
            </a:pPr>
            <a:r>
              <a:rPr lang="en-US" b="1" i="1"/>
              <a:t>“Virtualization</a:t>
            </a:r>
            <a:r>
              <a:rPr lang="en-US" i="1"/>
              <a:t>, in computing, refers to the act of creating a </a:t>
            </a:r>
            <a:r>
              <a:rPr lang="en-US" b="1" i="1"/>
              <a:t>virtual (rather than actual) version of something</a:t>
            </a:r>
            <a:r>
              <a:rPr lang="en-US" i="1"/>
              <a:t>, including but not limited to a virtual computer hardware platform, operating system (OS), storage device, or computer network resources.”  </a:t>
            </a:r>
            <a:r>
              <a:rPr lang="en-US" sz="1600"/>
              <a:t>from Wikipedia</a:t>
            </a:r>
            <a:endParaRPr lang="en-US" sz="1600" i="1"/>
          </a:p>
          <a:p>
            <a:pPr algn="just">
              <a:defRPr/>
            </a:pPr>
            <a:endParaRPr lang="en-US" i="1">
              <a:latin typeface="Tahoma"/>
              <a:cs typeface="Tahoma"/>
            </a:endParaRPr>
          </a:p>
          <a:p>
            <a:pPr algn="just">
              <a:defRPr/>
            </a:pPr>
            <a:endParaRPr lang="en-US" i="1">
              <a:latin typeface="Tahoma"/>
              <a:cs typeface="Tahoma"/>
            </a:endParaRPr>
          </a:p>
          <a:p>
            <a:pPr algn="just">
              <a:defRPr/>
            </a:pPr>
            <a:r>
              <a:rPr lang="en-US">
                <a:latin typeface="Tahoma"/>
                <a:cs typeface="Tahoma"/>
              </a:rPr>
              <a:t>Virtualization abstracts the underlying resources; simplifies their use; isolates users from one another; and supports replication which increases the elasticity of a system</a:t>
            </a:r>
          </a:p>
          <a:p>
            <a:pPr>
              <a:defRPr/>
            </a:pPr>
            <a:endParaRPr lang="en-US">
              <a:latin typeface="Tahoma"/>
              <a:cs typeface="Tahoma"/>
            </a:endParaRPr>
          </a:p>
        </p:txBody>
      </p:sp>
      <p:sp>
        <p:nvSpPr>
          <p:cNvPr id="11267"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3571701-925B-E64C-9745-D07881F6D894}" type="slidenum">
              <a:rPr lang="en-US" sz="1400">
                <a:latin typeface="Tahoma"/>
                <a:cs typeface="Tahoma"/>
              </a:rPr>
              <a:pPr algn="r" eaLnBrk="1" hangingPunct="1"/>
              <a:t>4</a:t>
            </a:fld>
            <a:endParaRPr lang="en-US" sz="14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atin typeface="Tahoma"/>
                <a:ea typeface="ＭＳ Ｐゴシック" charset="0"/>
                <a:cs typeface="Tahoma"/>
              </a:rPr>
              <a:t>Motivation </a:t>
            </a:r>
            <a:r>
              <a:rPr lang="en-US" sz="2400">
                <a:latin typeface="Tahoma"/>
                <a:ea typeface="ＭＳ Ｐゴシック" charset="0"/>
                <a:cs typeface="Tahoma"/>
              </a:rPr>
              <a:t>(</a:t>
            </a:r>
            <a:r>
              <a:rPr lang="en-US" sz="2400" err="1">
                <a:latin typeface="Tahoma"/>
                <a:ea typeface="ＭＳ Ｐゴシック" charset="0"/>
                <a:cs typeface="Tahoma"/>
              </a:rPr>
              <a:t>cont</a:t>
            </a:r>
            <a:r>
              <a:rPr lang="ja-JP" altLang="en-US" sz="2400">
                <a:latin typeface="Tahoma"/>
                <a:ea typeface="ＭＳ Ｐゴシック" charset="0"/>
                <a:cs typeface="Tahoma"/>
              </a:rPr>
              <a:t>’</a:t>
            </a:r>
            <a:r>
              <a:rPr lang="en-US" altLang="ja-JP" sz="2400">
                <a:latin typeface="Tahoma"/>
                <a:ea typeface="ＭＳ Ｐゴシック" charset="0"/>
                <a:cs typeface="Tahoma"/>
              </a:rPr>
              <a:t>d)</a:t>
            </a:r>
            <a:endParaRPr lang="en-US" sz="2400">
              <a:latin typeface="Tahoma"/>
              <a:ea typeface="ＭＳ Ｐゴシック" charset="0"/>
              <a:cs typeface="Tahoma"/>
            </a:endParaRPr>
          </a:p>
        </p:txBody>
      </p:sp>
      <p:sp>
        <p:nvSpPr>
          <p:cNvPr id="6147" name="Content Placeholder 2"/>
          <p:cNvSpPr>
            <a:spLocks noGrp="1"/>
          </p:cNvSpPr>
          <p:nvPr>
            <p:ph sz="quarter" idx="10"/>
          </p:nvPr>
        </p:nvSpPr>
        <p:spPr>
          <a:xfrm>
            <a:off x="0" y="751154"/>
            <a:ext cx="8915399" cy="3659716"/>
          </a:xfrm>
        </p:spPr>
        <p:txBody>
          <a:bodyPr/>
          <a:lstStyle/>
          <a:p>
            <a:pPr>
              <a:defRPr/>
            </a:pPr>
            <a:endParaRPr lang="en-US">
              <a:latin typeface="Tahoma"/>
              <a:cs typeface="Tahoma"/>
            </a:endParaRPr>
          </a:p>
          <a:p>
            <a:pPr>
              <a:defRPr/>
            </a:pPr>
            <a:r>
              <a:rPr lang="en-US">
                <a:latin typeface="Tahoma"/>
                <a:cs typeface="Tahoma"/>
              </a:rPr>
              <a:t>Cloud resource virtualization is important for:</a:t>
            </a:r>
          </a:p>
          <a:p>
            <a:pPr lvl="1">
              <a:defRPr/>
            </a:pPr>
            <a:r>
              <a:rPr lang="en-US">
                <a:latin typeface="Tahoma"/>
                <a:cs typeface="Tahoma"/>
              </a:rPr>
              <a:t>Performance isolation</a:t>
            </a:r>
          </a:p>
          <a:p>
            <a:pPr lvl="2">
              <a:defRPr/>
            </a:pPr>
            <a:r>
              <a:rPr lang="en-US">
                <a:latin typeface="Tahoma"/>
                <a:cs typeface="Tahoma"/>
              </a:rPr>
              <a:t>as we can dynamically assign and account for resources across different applications</a:t>
            </a:r>
          </a:p>
          <a:p>
            <a:pPr lvl="1">
              <a:defRPr/>
            </a:pPr>
            <a:r>
              <a:rPr lang="en-US">
                <a:latin typeface="Tahoma"/>
                <a:cs typeface="Tahoma"/>
              </a:rPr>
              <a:t>System security:</a:t>
            </a:r>
          </a:p>
          <a:p>
            <a:pPr lvl="2">
              <a:defRPr/>
            </a:pPr>
            <a:r>
              <a:rPr lang="en-US">
                <a:latin typeface="Tahoma"/>
                <a:cs typeface="Tahoma"/>
              </a:rPr>
              <a:t>as it allows isolation of services running on the same hardware</a:t>
            </a:r>
          </a:p>
          <a:p>
            <a:pPr lvl="1">
              <a:defRPr/>
            </a:pPr>
            <a:r>
              <a:rPr lang="en-US">
                <a:latin typeface="Tahoma"/>
                <a:cs typeface="Tahoma"/>
              </a:rPr>
              <a:t>Performance and reliability:</a:t>
            </a:r>
          </a:p>
          <a:p>
            <a:pPr lvl="2">
              <a:defRPr/>
            </a:pPr>
            <a:r>
              <a:rPr lang="en-US">
                <a:latin typeface="Tahoma"/>
                <a:cs typeface="Tahoma"/>
              </a:rPr>
              <a:t> as it allows applications to migrate from one platform to another</a:t>
            </a:r>
          </a:p>
          <a:p>
            <a:pPr lvl="1">
              <a:defRPr/>
            </a:pPr>
            <a:r>
              <a:rPr lang="en-US">
                <a:latin typeface="Tahoma"/>
                <a:cs typeface="Tahoma"/>
              </a:rPr>
              <a:t>The development and management of services offered by a provider</a:t>
            </a:r>
          </a:p>
        </p:txBody>
      </p:sp>
      <p:sp>
        <p:nvSpPr>
          <p:cNvPr id="11267"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3571701-925B-E64C-9745-D07881F6D894}" type="slidenum">
              <a:rPr lang="en-US" sz="1400">
                <a:latin typeface="Tahoma"/>
                <a:cs typeface="Tahoma"/>
              </a:rPr>
              <a:pPr algn="r" eaLnBrk="1" hangingPunct="1"/>
              <a:t>5</a:t>
            </a:fld>
            <a:endParaRPr lang="en-US" sz="1400" dirty="0">
              <a:latin typeface="Tahoma"/>
              <a:cs typeface="Tahoma"/>
            </a:endParaRPr>
          </a:p>
        </p:txBody>
      </p:sp>
    </p:spTree>
    <p:extLst>
      <p:ext uri="{BB962C8B-B14F-4D97-AF65-F5344CB8AC3E}">
        <p14:creationId xmlns:p14="http://schemas.microsoft.com/office/powerpoint/2010/main" val="407710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Tahoma"/>
                <a:ea typeface="ＭＳ Ｐゴシック" charset="0"/>
                <a:cs typeface="Tahoma"/>
              </a:rPr>
              <a:t>Virtualization</a:t>
            </a:r>
          </a:p>
        </p:txBody>
      </p:sp>
      <p:sp>
        <p:nvSpPr>
          <p:cNvPr id="7171" name="Content Placeholder 2"/>
          <p:cNvSpPr>
            <a:spLocks noGrp="1"/>
          </p:cNvSpPr>
          <p:nvPr>
            <p:ph sz="quarter" idx="10"/>
          </p:nvPr>
        </p:nvSpPr>
        <p:spPr/>
        <p:txBody>
          <a:bodyPr/>
          <a:lstStyle/>
          <a:p>
            <a:pPr>
              <a:defRPr/>
            </a:pPr>
            <a:r>
              <a:rPr lang="en-US" sz="2000">
                <a:latin typeface="Tahoma"/>
                <a:cs typeface="Tahoma"/>
              </a:rPr>
              <a:t>Virtualization simulates the interface to a physical object by:</a:t>
            </a:r>
          </a:p>
          <a:p>
            <a:pPr lvl="1">
              <a:defRPr/>
            </a:pPr>
            <a:r>
              <a:rPr lang="en-US" u="sng">
                <a:latin typeface="Tahoma"/>
                <a:cs typeface="Tahoma"/>
              </a:rPr>
              <a:t>Multiplexing:</a:t>
            </a:r>
            <a:r>
              <a:rPr lang="en-US">
                <a:latin typeface="Tahoma"/>
                <a:cs typeface="Tahoma"/>
              </a:rPr>
              <a:t>  creates multiple virtual objects from one instance of a physical object.  Many virtual objects to one physical. Example - a processor is multiplexed among a number of processes or threads.</a:t>
            </a:r>
          </a:p>
          <a:p>
            <a:pPr lvl="1">
              <a:defRPr/>
            </a:pPr>
            <a:r>
              <a:rPr lang="en-US" u="sng">
                <a:latin typeface="Tahoma"/>
                <a:cs typeface="Tahoma"/>
              </a:rPr>
              <a:t>Aggregation</a:t>
            </a:r>
            <a:r>
              <a:rPr lang="en-US">
                <a:latin typeface="Tahoma"/>
                <a:cs typeface="Tahoma"/>
              </a:rPr>
              <a:t>:  creates one virtual object from multiple physical objects. One virtual object to many physical objects. Example - a number of physical disks are aggregated into a RAID disk.</a:t>
            </a:r>
          </a:p>
          <a:p>
            <a:pPr lvl="1">
              <a:defRPr/>
            </a:pPr>
            <a:r>
              <a:rPr lang="en-US" u="sng">
                <a:latin typeface="Tahoma"/>
                <a:cs typeface="Tahoma"/>
              </a:rPr>
              <a:t>Emulation</a:t>
            </a:r>
            <a:r>
              <a:rPr lang="en-US">
                <a:latin typeface="Tahoma"/>
                <a:cs typeface="Tahoma"/>
              </a:rPr>
              <a:t>:  constructs a virtual object of a certain type from a different type of a physical object. Example - a physical disk emulates a Random Access Memory (RAM).</a:t>
            </a:r>
          </a:p>
          <a:p>
            <a:pPr lvl="1">
              <a:defRPr/>
            </a:pPr>
            <a:r>
              <a:rPr lang="en-US" u="sng">
                <a:latin typeface="Tahoma"/>
                <a:cs typeface="Tahoma"/>
              </a:rPr>
              <a:t>Multiplexing and emulation</a:t>
            </a:r>
            <a:r>
              <a:rPr lang="en-US">
                <a:latin typeface="Tahoma"/>
                <a:cs typeface="Tahoma"/>
              </a:rPr>
              <a:t>. Examples - virtual memory with paging multiplexes real memory and disk; a virtual address emulates a real address.</a:t>
            </a:r>
          </a:p>
        </p:txBody>
      </p:sp>
      <p:sp>
        <p:nvSpPr>
          <p:cNvPr id="12291"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0942EC0-BECD-0249-B62F-3ADA78D24C71}" type="slidenum">
              <a:rPr lang="en-US" sz="1400">
                <a:latin typeface="Tahoma"/>
                <a:cs typeface="Tahoma"/>
              </a:rPr>
              <a:pPr algn="r" eaLnBrk="1" hangingPunct="1"/>
              <a:t>6</a:t>
            </a:fld>
            <a:endParaRPr lang="en-US" sz="1400" dirty="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atin typeface="Tahoma"/>
                <a:ea typeface="ＭＳ Ｐゴシック" charset="0"/>
                <a:cs typeface="Tahoma"/>
              </a:rPr>
              <a:t>Layering and Virtua</a:t>
            </a:r>
            <a:r>
              <a:rPr lang="en-US">
                <a:latin typeface="Arial" charset="0"/>
                <a:ea typeface="ＭＳ Ｐゴシック" charset="0"/>
                <a:cs typeface="Tahoma" charset="0"/>
              </a:rPr>
              <a:t>lization</a:t>
            </a:r>
          </a:p>
        </p:txBody>
      </p:sp>
      <p:sp>
        <p:nvSpPr>
          <p:cNvPr id="8195" name="Content Placeholder 2"/>
          <p:cNvSpPr>
            <a:spLocks noGrp="1"/>
          </p:cNvSpPr>
          <p:nvPr>
            <p:ph sz="quarter" idx="10"/>
          </p:nvPr>
        </p:nvSpPr>
        <p:spPr/>
        <p:txBody>
          <a:bodyPr/>
          <a:lstStyle/>
          <a:p>
            <a:pPr>
              <a:defRPr/>
            </a:pPr>
            <a:r>
              <a:rPr lang="en-US" sz="2000">
                <a:latin typeface="Tahoma"/>
                <a:cs typeface="Tahoma"/>
              </a:rPr>
              <a:t>Layering – a common approach to manage system complexity:</a:t>
            </a:r>
          </a:p>
          <a:p>
            <a:pPr lvl="1">
              <a:defRPr/>
            </a:pPr>
            <a:r>
              <a:rPr lang="en-US" sz="1800">
                <a:latin typeface="Tahoma"/>
                <a:cs typeface="Tahoma"/>
              </a:rPr>
              <a:t>Simplifies the description of the subsystems;  each subsystem is abstracted through its </a:t>
            </a:r>
            <a:r>
              <a:rPr lang="en-US" sz="1800" i="1" u="sng">
                <a:latin typeface="Tahoma"/>
                <a:cs typeface="Tahoma"/>
              </a:rPr>
              <a:t>interfaces</a:t>
            </a:r>
            <a:r>
              <a:rPr lang="en-US" sz="1800">
                <a:latin typeface="Tahoma"/>
                <a:cs typeface="Tahoma"/>
              </a:rPr>
              <a:t> with the other subsystems</a:t>
            </a:r>
          </a:p>
          <a:p>
            <a:pPr lvl="1">
              <a:defRPr/>
            </a:pPr>
            <a:r>
              <a:rPr lang="en-US" sz="1800" err="1">
                <a:latin typeface="Tahoma"/>
                <a:cs typeface="Tahoma"/>
              </a:rPr>
              <a:t>Minimises</a:t>
            </a:r>
            <a:r>
              <a:rPr lang="en-US" sz="1800">
                <a:latin typeface="Tahoma"/>
                <a:cs typeface="Tahoma"/>
              </a:rPr>
              <a:t> the interactions among the subsystems of a complex system</a:t>
            </a:r>
          </a:p>
          <a:p>
            <a:pPr lvl="1">
              <a:defRPr/>
            </a:pPr>
            <a:r>
              <a:rPr lang="en-US" sz="1800">
                <a:latin typeface="Tahoma"/>
                <a:cs typeface="Tahoma"/>
              </a:rPr>
              <a:t>With layering we are able to design, implement, and modify the individual subsystems independently</a:t>
            </a:r>
          </a:p>
          <a:p>
            <a:pPr>
              <a:defRPr/>
            </a:pPr>
            <a:r>
              <a:rPr lang="en-US" sz="2200">
                <a:latin typeface="Tahoma"/>
                <a:cs typeface="Tahoma"/>
              </a:rPr>
              <a:t>Layering in a computer system:</a:t>
            </a:r>
          </a:p>
          <a:p>
            <a:pPr lvl="1">
              <a:defRPr/>
            </a:pPr>
            <a:r>
              <a:rPr lang="en-US">
                <a:latin typeface="Tahoma"/>
                <a:cs typeface="Tahoma"/>
              </a:rPr>
              <a:t>Hardware</a:t>
            </a:r>
          </a:p>
          <a:p>
            <a:pPr lvl="1">
              <a:defRPr/>
            </a:pPr>
            <a:r>
              <a:rPr lang="en-US">
                <a:latin typeface="Tahoma"/>
                <a:cs typeface="Tahoma"/>
              </a:rPr>
              <a:t>Software</a:t>
            </a:r>
          </a:p>
          <a:p>
            <a:pPr lvl="2">
              <a:defRPr/>
            </a:pPr>
            <a:r>
              <a:rPr lang="en-US">
                <a:latin typeface="Tahoma"/>
                <a:cs typeface="Tahoma"/>
              </a:rPr>
              <a:t>Operating system</a:t>
            </a:r>
          </a:p>
          <a:p>
            <a:pPr lvl="2">
              <a:defRPr/>
            </a:pPr>
            <a:r>
              <a:rPr lang="en-US">
                <a:latin typeface="Tahoma"/>
                <a:cs typeface="Tahoma"/>
              </a:rPr>
              <a:t>Libraries</a:t>
            </a:r>
          </a:p>
          <a:p>
            <a:pPr lvl="2">
              <a:defRPr/>
            </a:pPr>
            <a:r>
              <a:rPr lang="en-US">
                <a:latin typeface="Tahoma"/>
                <a:cs typeface="Tahoma"/>
              </a:rPr>
              <a:t>Applications</a:t>
            </a:r>
          </a:p>
          <a:p>
            <a:pPr>
              <a:defRPr/>
            </a:pPr>
            <a:endParaRPr lang="en-US" sz="2200">
              <a:latin typeface="Tahoma"/>
              <a:cs typeface="Tahoma"/>
            </a:endParaRPr>
          </a:p>
          <a:p>
            <a:pPr>
              <a:defRPr/>
            </a:pPr>
            <a:endParaRPr lang="en-US" sz="2000">
              <a:latin typeface="Arial" charset="0"/>
            </a:endParaRPr>
          </a:p>
        </p:txBody>
      </p:sp>
      <p:sp>
        <p:nvSpPr>
          <p:cNvPr id="13315"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C9A28E7-BC52-D547-AF53-FCF1437D2F00}" type="slidenum">
              <a:rPr lang="en-US" sz="1400">
                <a:latin typeface="Tahoma"/>
                <a:cs typeface="Tahoma"/>
              </a:rPr>
              <a:pPr algn="r" eaLnBrk="1" hangingPunct="1"/>
              <a:t>7</a:t>
            </a:fld>
            <a:endParaRPr lang="en-US" sz="140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228600" y="81960"/>
            <a:ext cx="8639175" cy="646331"/>
          </a:xfrm>
        </p:spPr>
        <p:txBody>
          <a:bodyPr/>
          <a:lstStyle/>
          <a:p>
            <a:r>
              <a:rPr lang="en-US">
                <a:latin typeface="Tahoma"/>
                <a:ea typeface="ＭＳ Ｐゴシック" charset="0"/>
                <a:cs typeface="Tahoma"/>
              </a:rPr>
              <a:t>Interfaces</a:t>
            </a:r>
          </a:p>
        </p:txBody>
      </p:sp>
      <p:sp>
        <p:nvSpPr>
          <p:cNvPr id="9219" name="Content Placeholder 2"/>
          <p:cNvSpPr>
            <a:spLocks noGrp="1"/>
          </p:cNvSpPr>
          <p:nvPr>
            <p:ph sz="quarter" idx="10"/>
          </p:nvPr>
        </p:nvSpPr>
        <p:spPr>
          <a:xfrm>
            <a:off x="97230" y="1200534"/>
            <a:ext cx="8956452" cy="3659716"/>
          </a:xfrm>
        </p:spPr>
        <p:txBody>
          <a:bodyPr/>
          <a:lstStyle/>
          <a:p>
            <a:pPr>
              <a:defRPr/>
            </a:pPr>
            <a:r>
              <a:rPr lang="en-US" sz="2000" b="1">
                <a:latin typeface="Tahoma"/>
                <a:cs typeface="Tahoma"/>
              </a:rPr>
              <a:t>Instruction Set Architecture</a:t>
            </a:r>
            <a:r>
              <a:rPr lang="en-US" sz="2000">
                <a:latin typeface="Tahoma"/>
                <a:cs typeface="Tahoma"/>
              </a:rPr>
              <a:t> (ISA) – at the boundary between hardware and software.</a:t>
            </a:r>
          </a:p>
          <a:p>
            <a:pPr>
              <a:defRPr/>
            </a:pPr>
            <a:endParaRPr lang="en-US" sz="2000">
              <a:latin typeface="Tahoma"/>
              <a:cs typeface="Tahoma"/>
            </a:endParaRPr>
          </a:p>
          <a:p>
            <a:pPr>
              <a:defRPr/>
            </a:pPr>
            <a:r>
              <a:rPr lang="en-US" sz="2000" b="1">
                <a:latin typeface="Tahoma"/>
                <a:cs typeface="Tahoma"/>
              </a:rPr>
              <a:t>Application Binary Interface </a:t>
            </a:r>
            <a:r>
              <a:rPr lang="en-US" sz="2000">
                <a:latin typeface="Tahoma"/>
                <a:cs typeface="Tahoma"/>
              </a:rPr>
              <a:t>(ABI) – allows the ensemble consisting of the application and the library modules to access the hardware; the ABI does not include </a:t>
            </a:r>
            <a:r>
              <a:rPr lang="en-US" sz="2000" i="1">
                <a:latin typeface="Tahoma"/>
                <a:cs typeface="Tahoma"/>
              </a:rPr>
              <a:t>privileged</a:t>
            </a:r>
            <a:r>
              <a:rPr lang="en-US" sz="2000">
                <a:latin typeface="Tahoma"/>
                <a:cs typeface="Tahoma"/>
              </a:rPr>
              <a:t> system instructions, instead it invokes system calls.</a:t>
            </a:r>
            <a:endParaRPr lang="en-US" sz="2000" b="1" u="sng">
              <a:latin typeface="Tahoma"/>
              <a:cs typeface="Tahoma"/>
            </a:endParaRPr>
          </a:p>
          <a:p>
            <a:pPr>
              <a:buFont typeface="Wingdings" charset="0"/>
              <a:buNone/>
              <a:defRPr/>
            </a:pPr>
            <a:endParaRPr lang="en-US" sz="2000" b="1" u="sng">
              <a:latin typeface="Tahoma"/>
              <a:cs typeface="Tahoma"/>
            </a:endParaRPr>
          </a:p>
          <a:p>
            <a:pPr>
              <a:defRPr/>
            </a:pPr>
            <a:r>
              <a:rPr lang="en-US" sz="2000" b="1">
                <a:latin typeface="Tahoma"/>
                <a:cs typeface="Tahoma"/>
              </a:rPr>
              <a:t>Application Program Interface </a:t>
            </a:r>
            <a:r>
              <a:rPr lang="en-US" sz="2000">
                <a:latin typeface="Tahoma"/>
                <a:cs typeface="Tahoma"/>
              </a:rPr>
              <a:t>(API) - defines the set of instructions the hardware was designed to execute and gives the application access to the ISA; it includes high-level language (HLL) library calls which often invoke system calls</a:t>
            </a:r>
          </a:p>
          <a:p>
            <a:pPr>
              <a:defRPr/>
            </a:pPr>
            <a:endParaRPr lang="en-US" sz="2000">
              <a:latin typeface="Tahoma"/>
              <a:cs typeface="Tahoma"/>
            </a:endParaRPr>
          </a:p>
          <a:p>
            <a:pPr marL="0" indent="0">
              <a:buNone/>
              <a:defRPr/>
            </a:pPr>
            <a:endParaRPr lang="en-US" sz="2000">
              <a:latin typeface="Tahoma"/>
              <a:cs typeface="Tahoma"/>
            </a:endParaRPr>
          </a:p>
        </p:txBody>
      </p:sp>
      <p:sp>
        <p:nvSpPr>
          <p:cNvPr id="1433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CF080673-5274-3C44-BADD-8F33EC3C76FC}" type="slidenum">
              <a:rPr lang="en-US" sz="1400">
                <a:latin typeface="Tahoma"/>
                <a:cs typeface="Tahoma"/>
              </a:rPr>
              <a:pPr algn="r" eaLnBrk="1" hangingPunct="1"/>
              <a:t>8</a:t>
            </a:fld>
            <a:endParaRPr lang="en-US" sz="14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4"/>
          <p:cNvSpPr>
            <a:spLocks noGrp="1"/>
          </p:cNvSpPr>
          <p:nvPr>
            <p:ph type="title"/>
          </p:nvPr>
        </p:nvSpPr>
        <p:spPr>
          <a:xfrm>
            <a:off x="228600" y="81960"/>
            <a:ext cx="8639175" cy="646331"/>
          </a:xfrm>
        </p:spPr>
        <p:txBody>
          <a:bodyPr/>
          <a:lstStyle/>
          <a:p>
            <a:r>
              <a:rPr lang="en-US">
                <a:latin typeface="Tahoma"/>
                <a:ea typeface="ＭＳ Ｐゴシック" charset="0"/>
                <a:cs typeface="Tahoma"/>
              </a:rPr>
              <a:t>Code portability</a:t>
            </a:r>
          </a:p>
        </p:txBody>
      </p:sp>
      <p:sp>
        <p:nvSpPr>
          <p:cNvPr id="11267" name="Content Placeholder 5"/>
          <p:cNvSpPr>
            <a:spLocks noGrp="1"/>
          </p:cNvSpPr>
          <p:nvPr>
            <p:ph sz="quarter" idx="10"/>
          </p:nvPr>
        </p:nvSpPr>
        <p:spPr/>
        <p:txBody>
          <a:bodyPr/>
          <a:lstStyle/>
          <a:p>
            <a:pPr>
              <a:defRPr/>
            </a:pPr>
            <a:r>
              <a:rPr lang="en-US" sz="2000">
                <a:latin typeface="Tahoma"/>
                <a:cs typeface="Tahoma"/>
              </a:rPr>
              <a:t>Binaries created by a compiler for a specific ISA and a specific operating systems are not portable</a:t>
            </a:r>
          </a:p>
          <a:p>
            <a:pPr>
              <a:buFont typeface="Wingdings" charset="0"/>
              <a:buNone/>
              <a:defRPr/>
            </a:pPr>
            <a:endParaRPr lang="en-US" sz="2000">
              <a:latin typeface="Tahoma"/>
              <a:cs typeface="Tahoma"/>
            </a:endParaRPr>
          </a:p>
          <a:p>
            <a:pPr>
              <a:defRPr/>
            </a:pPr>
            <a:r>
              <a:rPr lang="en-US" sz="2000">
                <a:latin typeface="Tahoma"/>
                <a:cs typeface="Tahoma"/>
              </a:rPr>
              <a:t>It is possible, though, to compile a HLL program for a virtual machine (VM) environment where portable code is produced and distributed and then converted by binary translators to the ISA of the host system</a:t>
            </a:r>
          </a:p>
          <a:p>
            <a:pPr marL="0" indent="0">
              <a:buNone/>
              <a:defRPr/>
            </a:pPr>
            <a:endParaRPr lang="en-US" sz="2000">
              <a:latin typeface="Tahoma"/>
              <a:cs typeface="Tahoma"/>
            </a:endParaRPr>
          </a:p>
          <a:p>
            <a:pPr>
              <a:defRPr/>
            </a:pPr>
            <a:r>
              <a:rPr lang="en-US" sz="2000">
                <a:latin typeface="Tahoma"/>
                <a:cs typeface="Tahoma"/>
              </a:rPr>
              <a:t>A </a:t>
            </a:r>
            <a:r>
              <a:rPr lang="en-US" sz="2000" b="1">
                <a:latin typeface="Tahoma"/>
                <a:cs typeface="Tahoma"/>
              </a:rPr>
              <a:t>dynamic binary translation </a:t>
            </a:r>
            <a:r>
              <a:rPr lang="en-US" sz="2000">
                <a:latin typeface="Tahoma"/>
                <a:cs typeface="Tahoma"/>
              </a:rPr>
              <a:t>converts blocks of guest instructions from the portable code to the host instruction and leads to a significant performance improvement, as such blocks are cached and reused</a:t>
            </a:r>
          </a:p>
        </p:txBody>
      </p:sp>
      <p:sp>
        <p:nvSpPr>
          <p:cNvPr id="16387"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726F605-DE8D-FE4C-B037-5716A18BF568}" type="slidenum">
              <a:rPr lang="en-US" sz="1400">
                <a:latin typeface="Tahoma"/>
                <a:cs typeface="Tahoma"/>
              </a:rPr>
              <a:pPr algn="r" eaLnBrk="1" hangingPunct="1"/>
              <a:t>9</a:t>
            </a:fld>
            <a:endParaRPr lang="en-US" sz="1400" dirty="0">
              <a:latin typeface="Tahoma"/>
              <a:cs typeface="Tahoma"/>
            </a:endParaRPr>
          </a:p>
        </p:txBody>
      </p:sp>
    </p:spTree>
  </p:cSld>
  <p:clrMapOvr>
    <a:masterClrMapping/>
  </p:clrMapOvr>
</p:sld>
</file>

<file path=ppt/theme/theme1.xml><?xml version="1.0" encoding="utf-8"?>
<a:theme xmlns:a="http://schemas.openxmlformats.org/drawingml/2006/main" name="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6F4E73-0837-41A5-AB09-77945E79B42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259149-AD0A-42BE-A8C1-780E26888F1B}">
  <ds:schemaRefs>
    <ds:schemaRef ds:uri="http://schemas.microsoft.com/sharepoint/v3/contenttype/forms"/>
  </ds:schemaRefs>
</ds:datastoreItem>
</file>

<file path=customXml/itemProps3.xml><?xml version="1.0" encoding="utf-8"?>
<ds:datastoreItem xmlns:ds="http://schemas.openxmlformats.org/officeDocument/2006/customXml" ds:itemID="{ECEE122A-A0CB-43A6-A6DB-C2B071212D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1e501-9981-4f71-8744-f09f5c3db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34</Slides>
  <Notes>6</Notes>
  <HiddenSlides>0</HiddenSlide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architecture slides </vt:lpstr>
      <vt:lpstr>systems theme latest</vt:lpstr>
      <vt:lpstr>cloud computing</vt:lpstr>
      <vt:lpstr>3_architecture slides </vt:lpstr>
      <vt:lpstr>4_architecture slides </vt:lpstr>
      <vt:lpstr>1_systems theme latest</vt:lpstr>
      <vt:lpstr>3_cloud computing</vt:lpstr>
      <vt:lpstr>PowerPoint Presentation</vt:lpstr>
      <vt:lpstr>Contents</vt:lpstr>
      <vt:lpstr>Motivation</vt:lpstr>
      <vt:lpstr>Motivation (cont’d)</vt:lpstr>
      <vt:lpstr>Motivation (cont’d)</vt:lpstr>
      <vt:lpstr>Virtualization</vt:lpstr>
      <vt:lpstr>Layering and Virtualization</vt:lpstr>
      <vt:lpstr>Interfaces</vt:lpstr>
      <vt:lpstr>Code portability</vt:lpstr>
      <vt:lpstr>History of Virtualization  (from “Modern Operating Systems” 4th Edition, p474 by Tanenbaum and Bos) </vt:lpstr>
      <vt:lpstr>Virtual Machine Monitor  (VMM / Hypervisor)</vt:lpstr>
      <vt:lpstr>VMM Virtualizes the CPU and the Memory</vt:lpstr>
      <vt:lpstr> Type 1 and 2 Hypervisors</vt:lpstr>
      <vt:lpstr>Examples of Hypervisors</vt:lpstr>
      <vt:lpstr>Performance and Security Isolation</vt:lpstr>
      <vt:lpstr>Conditions for Efficient Virtualization (from Popek and Goldberg): </vt:lpstr>
      <vt:lpstr>Dual-Mode Operation (recap)</vt:lpstr>
      <vt:lpstr>User-mode vs Kernel-mode (recap)</vt:lpstr>
      <vt:lpstr>Challenges of x86 CPU Virtualization</vt:lpstr>
      <vt:lpstr>Techniques for Virtualizing CPU on x86</vt:lpstr>
      <vt:lpstr>Techniques for Virtualizing CPU on x86</vt:lpstr>
      <vt:lpstr>Techniques for Virtualizing CPU on x86</vt:lpstr>
      <vt:lpstr>Techniques for Virtualizing CPU on x86</vt:lpstr>
      <vt:lpstr>Xen - a VMM based on Paravirtualization</vt:lpstr>
      <vt:lpstr>Dom0 Components</vt:lpstr>
      <vt:lpstr> Strategies for virtual memory management,  CPU multiplexing, and I/O devices</vt:lpstr>
      <vt:lpstr>Linux Containers</vt:lpstr>
      <vt:lpstr>Xen (old) Implementation on x86 Architecture</vt:lpstr>
      <vt:lpstr>Xen Abstractions for Networking and I/O</vt:lpstr>
      <vt:lpstr>Xen 2.0</vt:lpstr>
      <vt:lpstr>PowerPoint Presentation</vt:lpstr>
      <vt:lpstr>Performance Comparison of Virtual Machines </vt:lpstr>
      <vt:lpstr>The Darker Side of Virtualization</vt:lpstr>
      <vt:lpstr>Summary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revision>2</cp:revision>
  <dcterms:created xsi:type="dcterms:W3CDTF">2004-10-07T18:29:30Z</dcterms:created>
  <dcterms:modified xsi:type="dcterms:W3CDTF">2021-10-02T15:36:02Z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