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395" r:id="rId3"/>
    <p:sldId id="376" r:id="rId4"/>
    <p:sldId id="367" r:id="rId5"/>
    <p:sldId id="384" r:id="rId6"/>
    <p:sldId id="381" r:id="rId7"/>
    <p:sldId id="385" r:id="rId8"/>
    <p:sldId id="386" r:id="rId9"/>
    <p:sldId id="387" r:id="rId10"/>
    <p:sldId id="388" r:id="rId11"/>
    <p:sldId id="260" r:id="rId12"/>
    <p:sldId id="389" r:id="rId13"/>
    <p:sldId id="390" r:id="rId14"/>
    <p:sldId id="393" r:id="rId15"/>
    <p:sldId id="392" r:id="rId16"/>
    <p:sldId id="391" r:id="rId17"/>
    <p:sldId id="399" r:id="rId18"/>
    <p:sldId id="398" r:id="rId1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673" autoAdjust="0"/>
    <p:restoredTop sz="94660"/>
  </p:normalViewPr>
  <p:slideViewPr>
    <p:cSldViewPr>
      <p:cViewPr varScale="1">
        <p:scale>
          <a:sx n="82" d="100"/>
          <a:sy n="82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5146-FD07-4142-91E5-F4903203624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E61B-9923-41E8-A048-1B57D195D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27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8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200400"/>
            <a:ext cx="6629400" cy="236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Introduction to Cloud Computing</a:t>
            </a:r>
          </a:p>
          <a:p>
            <a:pPr algn="ctr"/>
            <a:endParaRPr lang="en-US" sz="32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800" i="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101C688-641A-4FB7-9868-1DA7E778D295}"/>
              </a:ext>
            </a:extLst>
          </p:cNvPr>
          <p:cNvSpPr/>
          <p:nvPr/>
        </p:nvSpPr>
        <p:spPr>
          <a:xfrm>
            <a:off x="6019800" y="5943600"/>
            <a:ext cx="3124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primary cloud deployment models :</a:t>
            </a:r>
          </a:p>
          <a:p>
            <a:pPr lvl="1"/>
            <a:r>
              <a:rPr lang="en-US" dirty="0"/>
              <a:t>Public Cloud</a:t>
            </a:r>
          </a:p>
          <a:p>
            <a:pPr lvl="1"/>
            <a:r>
              <a:rPr lang="en-US" dirty="0"/>
              <a:t>Private Cloud</a:t>
            </a:r>
          </a:p>
          <a:p>
            <a:pPr lvl="1"/>
            <a:r>
              <a:rPr lang="en-US" dirty="0"/>
              <a:t>Community Cloud</a:t>
            </a:r>
          </a:p>
          <a:p>
            <a:pPr lvl="1"/>
            <a:r>
              <a:rPr lang="en-US" dirty="0"/>
              <a:t>Hybrid Cloud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can exhibit the previously discussed characteristics; their differences lie primarily in the scope and access of published cloud services, as they are made available to service consumers.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Public cloud definition</a:t>
            </a:r>
          </a:p>
          <a:p>
            <a:pPr lvl="1"/>
            <a:r>
              <a:rPr lang="en-US" dirty="0"/>
              <a:t>The cloud infrastructure is made available to the general public or a large industry group and is owned by an organization selling cloud services.</a:t>
            </a:r>
          </a:p>
          <a:p>
            <a:pPr lvl="1"/>
            <a:r>
              <a:rPr lang="en-US" dirty="0"/>
              <a:t>Also known as external cloud or multi-tenant cloud, this model essentially represents a cloud environment that is openly accessible.</a:t>
            </a:r>
          </a:p>
          <a:p>
            <a:pPr lvl="1"/>
            <a:r>
              <a:rPr lang="en-US" dirty="0"/>
              <a:t>Basic characteristics :</a:t>
            </a:r>
          </a:p>
          <a:p>
            <a:pPr lvl="2"/>
            <a:r>
              <a:rPr lang="en-US" dirty="0"/>
              <a:t>Homogeneous infrastructure</a:t>
            </a:r>
          </a:p>
          <a:p>
            <a:pPr lvl="2"/>
            <a:r>
              <a:rPr lang="en-US" dirty="0"/>
              <a:t>Common policies</a:t>
            </a:r>
          </a:p>
          <a:p>
            <a:pPr lvl="2"/>
            <a:r>
              <a:rPr lang="en-US" dirty="0"/>
              <a:t>Shared resources and multi-tenant</a:t>
            </a:r>
          </a:p>
          <a:p>
            <a:pPr lvl="2"/>
            <a:r>
              <a:rPr lang="en-US" dirty="0"/>
              <a:t>Leased or rented infrastructure</a:t>
            </a:r>
          </a:p>
          <a:p>
            <a:pPr lvl="2"/>
            <a:r>
              <a:rPr lang="en-US" dirty="0"/>
              <a:t>Economies of scale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4093" y="3810000"/>
            <a:ext cx="303950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r>
              <a:rPr lang="en-US" dirty="0"/>
              <a:t>Private cloud definition</a:t>
            </a:r>
          </a:p>
          <a:p>
            <a:pPr lvl="1"/>
            <a:r>
              <a:rPr lang="en-US" dirty="0"/>
              <a:t>The cloud infrastructure is operated solely for an organization. It may be managed by the organization or a third party and may exist on premise or off premise.</a:t>
            </a:r>
          </a:p>
          <a:p>
            <a:pPr lvl="1"/>
            <a:r>
              <a:rPr lang="en-US" dirty="0"/>
              <a:t>Also referred to as internal cloud or on-premise cloud, a private cloud intentionally limits access to its resources to service consumers that belong to the same organization that owns the cloud.</a:t>
            </a:r>
          </a:p>
          <a:p>
            <a:pPr lvl="1"/>
            <a:r>
              <a:rPr lang="en-US" dirty="0"/>
              <a:t>Basic characteristics :</a:t>
            </a:r>
          </a:p>
          <a:p>
            <a:pPr lvl="2"/>
            <a:r>
              <a:rPr lang="en-US" dirty="0"/>
              <a:t>Heterogeneous infrastructure</a:t>
            </a:r>
          </a:p>
          <a:p>
            <a:pPr lvl="2"/>
            <a:r>
              <a:rPr lang="en-US" dirty="0"/>
              <a:t>Customized and tailored policies</a:t>
            </a:r>
          </a:p>
          <a:p>
            <a:pPr lvl="2"/>
            <a:r>
              <a:rPr lang="en-US" dirty="0"/>
              <a:t>Dedicated resources</a:t>
            </a:r>
          </a:p>
          <a:p>
            <a:pPr lvl="2"/>
            <a:r>
              <a:rPr lang="en-US" dirty="0"/>
              <a:t>In-house infrastructure</a:t>
            </a:r>
          </a:p>
          <a:p>
            <a:pPr lvl="2"/>
            <a:r>
              <a:rPr lang="en-US" dirty="0"/>
              <a:t>End-to-end control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600" y="3810000"/>
            <a:ext cx="3120776" cy="288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vs.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Comparison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575560"/>
          <a:ext cx="71628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Homogeneous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Heterogeneous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Policy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Common 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&amp; Tailored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Resource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 &amp; Multi-tenant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Dedicated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Cost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Operational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expenditure</a:t>
                      </a:r>
                      <a:endParaRPr lang="en-US" sz="18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expenditure</a:t>
                      </a:r>
                      <a:endParaRPr lang="en-US" sz="18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Economy</a:t>
                      </a:r>
                      <a:r>
                        <a:rPr lang="en-US" b="1" i="1" baseline="0" dirty="0"/>
                        <a:t> Model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economy of scale</a:t>
                      </a:r>
                      <a:endParaRPr lang="en-US" sz="18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End-to-end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control</a:t>
                      </a:r>
                      <a:endParaRPr lang="en-US" sz="18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Community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cloud definition</a:t>
            </a:r>
          </a:p>
          <a:p>
            <a:pPr lvl="1"/>
            <a:r>
              <a:rPr lang="en-US" dirty="0"/>
              <a:t>The cloud infrastructure is shared by several organizations and supports a specific community that has shared concerns (e.g., mission, security requirements, policy, and compliance considerations). </a:t>
            </a:r>
          </a:p>
        </p:txBody>
      </p:sp>
      <p:pic>
        <p:nvPicPr>
          <p:cNvPr id="10244" name="Picture 4" descr="[14.PN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00400"/>
            <a:ext cx="5295992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cloud definition</a:t>
            </a:r>
          </a:p>
          <a:p>
            <a:pPr lvl="1"/>
            <a:r>
              <a:rPr lang="en-US" dirty="0"/>
              <a:t>The cloud infrastructure is a composition of two or more clouds (private, community, or public) that remain unique entities but are bound together by standardized or proprietary technology that enables data and application</a:t>
            </a:r>
            <a:br>
              <a:rPr lang="en-US" dirty="0"/>
            </a:br>
            <a:r>
              <a:rPr lang="en-US" dirty="0"/>
              <a:t>portability (e.g., cloud bursting</a:t>
            </a:r>
            <a:br>
              <a:rPr lang="en-US" dirty="0"/>
            </a:br>
            <a:r>
              <a:rPr lang="en-US" dirty="0"/>
              <a:t>for load-balancing between</a:t>
            </a:r>
            <a:br>
              <a:rPr lang="en-US" dirty="0"/>
            </a:br>
            <a:r>
              <a:rPr lang="en-US" dirty="0"/>
              <a:t>clouds).</a:t>
            </a:r>
          </a:p>
        </p:txBody>
      </p:sp>
      <p:pic>
        <p:nvPicPr>
          <p:cNvPr id="11268" name="Picture 4" descr="[13.PN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048000"/>
            <a:ext cx="3929763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Ecosystem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028" y="1198710"/>
            <a:ext cx="6710171" cy="556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TW" dirty="0"/>
              <a:t>What is cloud computing in your mind</a:t>
            </a:r>
          </a:p>
          <a:p>
            <a:pPr lvl="1"/>
            <a:r>
              <a:rPr lang="en-US" altLang="zh-TW" dirty="0"/>
              <a:t>Clear or Cloudy?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Cloud computing is a new paradigm shift of computing </a:t>
            </a:r>
          </a:p>
          <a:p>
            <a:r>
              <a:rPr lang="en-US" altLang="zh-TW" dirty="0"/>
              <a:t>Cloud computing can provide high quality of properties and characteristics based on essentially central ideas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Service models and deployment models provide services that can be used to</a:t>
            </a:r>
          </a:p>
          <a:p>
            <a:pPr lvl="1"/>
            <a:r>
              <a:rPr lang="en-US" altLang="zh-TW" dirty="0"/>
              <a:t>Rent fundamental computing resources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Deploy and develop </a:t>
            </a:r>
            <a:r>
              <a:rPr lang="en-US" altLang="zh-TW" dirty="0">
                <a:ea typeface="新細明體" pitchFamily="18" charset="-120"/>
              </a:rPr>
              <a:t>customer-created applications on clouds </a:t>
            </a:r>
            <a:endParaRPr lang="en-US" altLang="ja-JP" dirty="0">
              <a:ea typeface="ＭＳ Ｐゴシック" pitchFamily="34" charset="-128"/>
            </a:endParaRPr>
          </a:p>
          <a:p>
            <a:pPr lvl="1"/>
            <a:r>
              <a:rPr lang="en-US" altLang="ja-JP" dirty="0">
                <a:ea typeface="ＭＳ Ｐゴシック" pitchFamily="34" charset="-128"/>
              </a:rPr>
              <a:t>Access provider’s applications over network (wired or wireless)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as a Service</a:t>
            </a:r>
          </a:p>
          <a:p>
            <a:r>
              <a:rPr lang="en-US" dirty="0"/>
              <a:t>Platform as a Service</a:t>
            </a:r>
          </a:p>
          <a:p>
            <a:r>
              <a:rPr lang="en-US" dirty="0">
                <a:solidFill>
                  <a:srgbClr val="C00000"/>
                </a:solidFill>
              </a:rPr>
              <a:t>Software as a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dirty="0"/>
              <a:t>Software as a Service - </a:t>
            </a:r>
            <a:r>
              <a:rPr lang="en-US" dirty="0" err="1"/>
              <a:t>SaaS</a:t>
            </a:r>
            <a:endParaRPr lang="en-US" dirty="0"/>
          </a:p>
          <a:p>
            <a:pPr lvl="1"/>
            <a:r>
              <a:rPr lang="en-US" dirty="0"/>
              <a:t>The capability provided to the consumer is to use the provider’s applications running on a cloud infrastructure. The applications are accessible from various client devices through a thin client interface such as a web browser (e.g., web-based email).</a:t>
            </a:r>
          </a:p>
          <a:p>
            <a:pPr lvl="1"/>
            <a:r>
              <a:rPr lang="en-US" dirty="0"/>
              <a:t>The consumer does not manage or control the underlying cloud infrastructure including network, servers, operating systems, storage, or even individual application capabilities, with the possible exception of limited user-specific application configuration settings.</a:t>
            </a:r>
          </a:p>
          <a:p>
            <a:r>
              <a:rPr lang="en-US" dirty="0"/>
              <a:t>Examples :</a:t>
            </a:r>
          </a:p>
          <a:p>
            <a:pPr lvl="1"/>
            <a:r>
              <a:rPr lang="en-US" dirty="0"/>
              <a:t>Google Apps (e.g., Gmail, Google Docs, Google sites, …etc)</a:t>
            </a:r>
          </a:p>
          <a:p>
            <a:pPr lvl="1"/>
            <a:r>
              <a:rPr lang="en-US" dirty="0"/>
              <a:t>SalesForce.com</a:t>
            </a:r>
          </a:p>
          <a:p>
            <a:pPr lvl="1"/>
            <a:r>
              <a:rPr lang="en-US" dirty="0" err="1"/>
              <a:t>EyeOS</a:t>
            </a:r>
            <a:endParaRPr lang="en-US" dirty="0"/>
          </a:p>
          <a:p>
            <a:pPr lvl="1"/>
            <a:r>
              <a:rPr lang="en-US" altLang="zh-TW" dirty="0"/>
              <a:t>… etc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3948"/>
          <a:stretch/>
        </p:blipFill>
        <p:spPr bwMode="auto">
          <a:xfrm>
            <a:off x="990600" y="1219200"/>
            <a:ext cx="7315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Enabling Technique – </a:t>
            </a:r>
            <a:r>
              <a:rPr lang="en-US" b="1" dirty="0"/>
              <a:t>Web Service</a:t>
            </a:r>
          </a:p>
          <a:p>
            <a:pPr lvl="1"/>
            <a:r>
              <a:rPr lang="en-US" dirty="0"/>
              <a:t>Web 2.0 is the trend of using the full potential of the web</a:t>
            </a:r>
          </a:p>
          <a:p>
            <a:pPr lvl="2"/>
            <a:r>
              <a:rPr lang="en-US" dirty="0"/>
              <a:t>Viewing the Internet as a computing platform</a:t>
            </a:r>
          </a:p>
          <a:p>
            <a:pPr lvl="2"/>
            <a:r>
              <a:rPr lang="en-US" dirty="0"/>
              <a:t>Running interactive applications through a web browser</a:t>
            </a:r>
          </a:p>
          <a:p>
            <a:pPr lvl="2"/>
            <a:r>
              <a:rPr lang="en-US" dirty="0"/>
              <a:t>Leveraging interconnectivity and mobility of devices</a:t>
            </a:r>
          </a:p>
          <a:p>
            <a:pPr lvl="2"/>
            <a:r>
              <a:rPr lang="en-US" dirty="0"/>
              <a:t>Enhanced effectiveness with greater human participation</a:t>
            </a:r>
          </a:p>
          <a:p>
            <a:r>
              <a:rPr lang="en-US" dirty="0"/>
              <a:t>Properties provided by Internet :</a:t>
            </a:r>
          </a:p>
          <a:p>
            <a:pPr lvl="1"/>
            <a:r>
              <a:rPr lang="en-US" dirty="0"/>
              <a:t>Accessibility and Portability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784" y="3276600"/>
            <a:ext cx="4700016" cy="352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service – </a:t>
            </a:r>
            <a:r>
              <a:rPr lang="en-US" b="1" dirty="0"/>
              <a:t>Web-based Applications</a:t>
            </a:r>
          </a:p>
          <a:p>
            <a:pPr lvl="1"/>
            <a:r>
              <a:rPr lang="en-US" dirty="0"/>
              <a:t>Conventional applications should translate their access interface onto web-based platform.</a:t>
            </a:r>
          </a:p>
          <a:p>
            <a:pPr lvl="1"/>
            <a:r>
              <a:rPr lang="en-US" dirty="0"/>
              <a:t>Applications in different domains</a:t>
            </a:r>
          </a:p>
          <a:p>
            <a:pPr lvl="2"/>
            <a:r>
              <a:rPr lang="en-US" b="1" i="1" dirty="0"/>
              <a:t>General Applications </a:t>
            </a:r>
            <a:r>
              <a:rPr lang="en-US" dirty="0"/>
              <a:t>– Applications which are designed for general propose, such as </a:t>
            </a:r>
            <a:r>
              <a:rPr lang="en-US" dirty="0">
                <a:solidFill>
                  <a:srgbClr val="C00000"/>
                </a:solidFill>
              </a:rPr>
              <a:t>office suit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multimedia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instant message</a:t>
            </a:r>
            <a:r>
              <a:rPr lang="en-US" dirty="0"/>
              <a:t>, …etc.</a:t>
            </a:r>
          </a:p>
          <a:p>
            <a:pPr lvl="2"/>
            <a:r>
              <a:rPr lang="en-US" b="1" i="1" dirty="0"/>
              <a:t>Business Applications </a:t>
            </a:r>
            <a:r>
              <a:rPr lang="en-US" dirty="0"/>
              <a:t>– Application which are designed for business propose, such as </a:t>
            </a:r>
            <a:r>
              <a:rPr lang="en-US" i="1" dirty="0">
                <a:solidFill>
                  <a:srgbClr val="C00000"/>
                </a:solidFill>
              </a:rPr>
              <a:t>ERP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CRM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market trading system</a:t>
            </a:r>
            <a:r>
              <a:rPr lang="en-US" dirty="0"/>
              <a:t>, …etc.</a:t>
            </a:r>
          </a:p>
          <a:p>
            <a:pPr lvl="2"/>
            <a:r>
              <a:rPr lang="en-US" b="1" i="1" dirty="0"/>
              <a:t>Scientific Applications </a:t>
            </a:r>
            <a:r>
              <a:rPr lang="en-US" dirty="0"/>
              <a:t>– Application which are designed for scientific propose, such as </a:t>
            </a:r>
            <a:r>
              <a:rPr lang="en-US" i="1" dirty="0">
                <a:solidFill>
                  <a:srgbClr val="C00000"/>
                </a:solidFill>
              </a:rPr>
              <a:t>aerospace simulation </a:t>
            </a:r>
            <a:r>
              <a:rPr lang="en-US" dirty="0"/>
              <a:t>and </a:t>
            </a:r>
            <a:r>
              <a:rPr lang="en-US" i="1" dirty="0">
                <a:solidFill>
                  <a:srgbClr val="C00000"/>
                </a:solidFill>
              </a:rPr>
              <a:t>biochemistry simulation</a:t>
            </a:r>
            <a:r>
              <a:rPr lang="en-US" dirty="0"/>
              <a:t>, …etc.</a:t>
            </a:r>
          </a:p>
          <a:p>
            <a:pPr lvl="2"/>
            <a:r>
              <a:rPr lang="en-US" b="1" i="1" dirty="0"/>
              <a:t>Government Applications</a:t>
            </a:r>
            <a:r>
              <a:rPr lang="en-US" dirty="0"/>
              <a:t> – Applications which are designed for government propose, such as </a:t>
            </a:r>
            <a:r>
              <a:rPr lang="en-US" i="1" dirty="0">
                <a:solidFill>
                  <a:srgbClr val="C00000"/>
                </a:solidFill>
              </a:rPr>
              <a:t>national medical system </a:t>
            </a:r>
            <a:r>
              <a:rPr lang="en-US" dirty="0"/>
              <a:t>and </a:t>
            </a:r>
            <a:r>
              <a:rPr lang="en-US" i="1" dirty="0">
                <a:solidFill>
                  <a:srgbClr val="C00000"/>
                </a:solidFill>
              </a:rPr>
              <a:t>public transportation system service</a:t>
            </a:r>
            <a:r>
              <a:rPr lang="en-US" dirty="0"/>
              <a:t>, …etc.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service – </a:t>
            </a:r>
            <a:r>
              <a:rPr lang="en-US" b="1" dirty="0"/>
              <a:t>Web Portal</a:t>
            </a:r>
          </a:p>
          <a:p>
            <a:pPr lvl="1"/>
            <a:r>
              <a:rPr lang="en-US" dirty="0"/>
              <a:t>Apart from the standard search engine feature, web portals offer other services such as e-mail, news, stock prices, information, databases and entertainment.</a:t>
            </a:r>
          </a:p>
          <a:p>
            <a:pPr lvl="1"/>
            <a:r>
              <a:rPr lang="en-US" dirty="0"/>
              <a:t>Portals provide a way for enterprises to provide a consistent look and feel with access control and procedures for multiple applications and databases, which otherwise would have been different entities altogether.</a:t>
            </a:r>
          </a:p>
          <a:p>
            <a:pPr lvl="1"/>
            <a:r>
              <a:rPr lang="en-US" dirty="0"/>
              <a:t>Some examples :</a:t>
            </a:r>
          </a:p>
          <a:p>
            <a:pPr lvl="2"/>
            <a:r>
              <a:rPr lang="en-US" dirty="0" err="1"/>
              <a:t>iGoogle</a:t>
            </a:r>
            <a:endParaRPr lang="en-US" dirty="0"/>
          </a:p>
          <a:p>
            <a:pPr lvl="2"/>
            <a:r>
              <a:rPr lang="en-US" dirty="0"/>
              <a:t>MSNBC</a:t>
            </a:r>
          </a:p>
          <a:p>
            <a:pPr lvl="2"/>
            <a:r>
              <a:rPr lang="en-US" dirty="0" err="1"/>
              <a:t>Netvibes</a:t>
            </a:r>
            <a:endParaRPr lang="en-US" dirty="0"/>
          </a:p>
          <a:p>
            <a:pPr lvl="2"/>
            <a:r>
              <a:rPr lang="en-US" dirty="0"/>
              <a:t>Yahoo!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SaaS</a:t>
            </a:r>
            <a:r>
              <a:rPr lang="en-US" dirty="0"/>
              <a:t>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SaaS</a:t>
            </a:r>
            <a:r>
              <a:rPr lang="en-US" sz="2000" b="1" dirty="0"/>
              <a:t> is the finished applications that you rent and customize.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dirty="0" err="1"/>
              <a:t>SaaS</a:t>
            </a:r>
            <a:r>
              <a:rPr lang="en-US" dirty="0"/>
              <a:t> enabling technique</a:t>
            </a:r>
          </a:p>
          <a:p>
            <a:pPr lvl="1"/>
            <a:r>
              <a:rPr lang="en-US" dirty="0"/>
              <a:t>Web Service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SaaS</a:t>
            </a:r>
            <a:r>
              <a:rPr lang="en-US" dirty="0"/>
              <a:t> provide services</a:t>
            </a:r>
          </a:p>
          <a:p>
            <a:pPr lvl="1"/>
            <a:r>
              <a:rPr lang="en-US" dirty="0"/>
              <a:t>Web-based Applications</a:t>
            </a:r>
          </a:p>
          <a:p>
            <a:pPr lvl="2"/>
            <a:r>
              <a:rPr lang="en-US" dirty="0"/>
              <a:t>General applications</a:t>
            </a:r>
          </a:p>
          <a:p>
            <a:pPr lvl="2"/>
            <a:r>
              <a:rPr lang="en-US" dirty="0"/>
              <a:t>Business applications</a:t>
            </a:r>
          </a:p>
          <a:p>
            <a:pPr lvl="2"/>
            <a:r>
              <a:rPr lang="en-US" dirty="0"/>
              <a:t>Scientific applications</a:t>
            </a:r>
          </a:p>
          <a:p>
            <a:pPr lvl="2"/>
            <a:r>
              <a:rPr lang="en-US" dirty="0"/>
              <a:t>Government applications</a:t>
            </a:r>
          </a:p>
          <a:p>
            <a:pPr lvl="1"/>
            <a:r>
              <a:rPr lang="en-US" dirty="0"/>
              <a:t>Web Portal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 deploy a cloud system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rse Th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8" ma:contentTypeDescription="Create a new document." ma:contentTypeScope="" ma:versionID="9b01982407a2a16a8be778ecd30c8290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17f1d37b7b754f221cc5d1d9e2fbcd1f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9D4171-A397-4D71-998E-B5F3F0A3895C}"/>
</file>

<file path=customXml/itemProps2.xml><?xml version="1.0" encoding="utf-8"?>
<ds:datastoreItem xmlns:ds="http://schemas.openxmlformats.org/officeDocument/2006/customXml" ds:itemID="{7719E090-113E-4838-A081-03BDB8C60207}"/>
</file>

<file path=customXml/itemProps3.xml><?xml version="1.0" encoding="utf-8"?>
<ds:datastoreItem xmlns:ds="http://schemas.openxmlformats.org/officeDocument/2006/customXml" ds:itemID="{D4FF5B89-449E-411E-AD69-9FE38B596703}"/>
</file>

<file path=docProps/app.xml><?xml version="1.0" encoding="utf-8"?>
<Properties xmlns="http://schemas.openxmlformats.org/officeDocument/2006/extended-properties" xmlns:vt="http://schemas.openxmlformats.org/officeDocument/2006/docPropsVTypes">
  <Template>Sky</Template>
  <TotalTime>20114</TotalTime>
  <Words>769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Sky</vt:lpstr>
      <vt:lpstr>Course Themes</vt:lpstr>
      <vt:lpstr>Slide 1</vt:lpstr>
      <vt:lpstr>Service Models</vt:lpstr>
      <vt:lpstr>Software as a Service</vt:lpstr>
      <vt:lpstr>Software as a Service</vt:lpstr>
      <vt:lpstr>Software as a Service</vt:lpstr>
      <vt:lpstr>Software as a Service</vt:lpstr>
      <vt:lpstr>Software as a Service</vt:lpstr>
      <vt:lpstr>SaaS - Summary</vt:lpstr>
      <vt:lpstr>Deployment models</vt:lpstr>
      <vt:lpstr>Deployment Model</vt:lpstr>
      <vt:lpstr>Public Cloud</vt:lpstr>
      <vt:lpstr>Private Cloud</vt:lpstr>
      <vt:lpstr>Public vs. Private</vt:lpstr>
      <vt:lpstr>Community Cloud</vt:lpstr>
      <vt:lpstr>Hybrid Cloud</vt:lpstr>
      <vt:lpstr>Cloud Ecosystem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</dc:title>
  <dc:creator>cyhuang</dc:creator>
  <cp:lastModifiedBy>sayantan nath</cp:lastModifiedBy>
  <cp:revision>1668</cp:revision>
  <dcterms:created xsi:type="dcterms:W3CDTF">2006-08-16T00:00:00Z</dcterms:created>
  <dcterms:modified xsi:type="dcterms:W3CDTF">2021-08-19T05:55:47Z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