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8" r:id="rId2"/>
    <p:sldId id="277" r:id="rId3"/>
    <p:sldId id="278" r:id="rId4"/>
    <p:sldId id="279" r:id="rId5"/>
    <p:sldId id="280" r:id="rId6"/>
    <p:sldId id="281" r:id="rId7"/>
    <p:sldId id="282" r:id="rId8"/>
    <p:sldId id="283" r:id="rId9"/>
    <p:sldId id="284" r:id="rId10"/>
    <p:sldId id="285" r:id="rId11"/>
    <p:sldId id="286" r:id="rId12"/>
    <p:sldId id="287" r:id="rId13"/>
    <p:sldId id="289" r:id="rId14"/>
    <p:sldId id="290" r:id="rId15"/>
    <p:sldId id="291" r:id="rId16"/>
    <p:sldId id="292" r:id="rId17"/>
    <p:sldId id="293" r:id="rId18"/>
    <p:sldId id="294" r:id="rId19"/>
    <p:sldId id="295" r:id="rId20"/>
    <p:sldId id="296" r:id="rId21"/>
    <p:sldId id="297" r:id="rId22"/>
    <p:sldId id="298" r:id="rId23"/>
    <p:sldId id="267" r:id="rId24"/>
    <p:sldId id="268" r:id="rId25"/>
    <p:sldId id="269" r:id="rId26"/>
    <p:sldId id="270" r:id="rId27"/>
    <p:sldId id="271" r:id="rId28"/>
    <p:sldId id="272" r:id="rId29"/>
    <p:sldId id="273" r:id="rId30"/>
    <p:sldId id="274" r:id="rId31"/>
    <p:sldId id="275" r:id="rId32"/>
    <p:sldId id="276"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992E4-E062-42F5-B30A-B08CE408EC6D}" type="datetimeFigureOut">
              <a:rPr lang="en-US" smtClean="0"/>
              <a:pPr/>
              <a:t>5/16/2013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60ED91-6684-4DF8-9F9E-34889DCE49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log.cobia.net/cobiacomm/2011/11/02/paas-evaluation-framework-for-cios-and-architec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blog post: </a:t>
            </a:r>
            <a:r>
              <a:rPr lang="en-US" u="sng" dirty="0" smtClean="0">
                <a:hlinkClick r:id="rId3"/>
              </a:rPr>
              <a:t>http://blog.cobia.net/cobiacomm/2011/11/02/paas-evaluation-framework-for-cios-and-architects/</a:t>
            </a:r>
            <a:endParaRPr lang="en-US" dirty="0" smtClean="0"/>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22</a:t>
            </a:fld>
            <a:endParaRPr lang="en-US"/>
          </a:p>
        </p:txBody>
      </p:sp>
    </p:spTree>
    <p:extLst>
      <p:ext uri="{BB962C8B-B14F-4D97-AF65-F5344CB8AC3E}">
        <p14:creationId xmlns:p14="http://schemas.microsoft.com/office/powerpoint/2010/main" xmlns="" val="320709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828C38-5738-4399-ADDB-98949785A256}"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8C38-5738-4399-ADDB-98949785A256}"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8C38-5738-4399-ADDB-98949785A256}"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8C38-5738-4399-ADDB-98949785A256}"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28C38-5738-4399-ADDB-98949785A256}"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828C38-5738-4399-ADDB-98949785A256}"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828C38-5738-4399-ADDB-98949785A256}" type="datetimeFigureOut">
              <a:rPr lang="en-US" smtClean="0"/>
              <a:pPr/>
              <a:t>5/16/2013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828C38-5738-4399-ADDB-98949785A256}" type="datetimeFigureOut">
              <a:rPr lang="en-US" smtClean="0"/>
              <a:pPr/>
              <a:t>5/16/2013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8C38-5738-4399-ADDB-98949785A256}" type="datetimeFigureOut">
              <a:rPr lang="en-US" smtClean="0"/>
              <a:pPr/>
              <a:t>5/16/2013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28C38-5738-4399-ADDB-98949785A256}"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28C38-5738-4399-ADDB-98949785A256}"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D9C44-3924-4B97-9775-DCF8E041DE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28C38-5738-4399-ADDB-98949785A256}" type="datetimeFigureOut">
              <a:rPr lang="en-US" smtClean="0"/>
              <a:pPr/>
              <a:t>5/16/2013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D9C44-3924-4B97-9775-DCF8E041DE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lideshare.net/cobiacomm/introduction-topaa-s" TargetMode="External"/><Relationship Id="rId2" Type="http://schemas.openxmlformats.org/officeDocument/2006/relationships/hyperlink" Target="http://www.openshift.com/" TargetMode="External"/><Relationship Id="rId1" Type="http://schemas.openxmlformats.org/officeDocument/2006/relationships/slideLayout" Target="../slideLayouts/slideLayout2.xml"/><Relationship Id="rId4" Type="http://schemas.openxmlformats.org/officeDocument/2006/relationships/hyperlink" Target="http://www.ibm.com/developerworks/training/kp/cl-kp-cloudsaa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24.jpe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hyperlink" Target="http://www.crunchbase.com/service-provider/rackspace" TargetMode="External"/><Relationship Id="rId16" Type="http://schemas.openxmlformats.org/officeDocument/2006/relationships/image" Target="../media/image31.png"/><Relationship Id="rId20"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hyperlink" Target="http://www.crunchbase.com/product/google-app-engine" TargetMode="External"/><Relationship Id="rId11" Type="http://schemas.openxmlformats.org/officeDocument/2006/relationships/hyperlink" Target="http://www.crunchbase.com/company/salesforce" TargetMode="External"/><Relationship Id="rId5" Type="http://schemas.openxmlformats.org/officeDocument/2006/relationships/image" Target="../media/image23.jpeg"/><Relationship Id="rId15" Type="http://schemas.openxmlformats.org/officeDocument/2006/relationships/image" Target="../media/image30.png"/><Relationship Id="rId10" Type="http://schemas.openxmlformats.org/officeDocument/2006/relationships/image" Target="../media/image26.png"/><Relationship Id="rId19" Type="http://schemas.openxmlformats.org/officeDocument/2006/relationships/image" Target="../media/image34.jpeg"/><Relationship Id="rId4" Type="http://schemas.openxmlformats.org/officeDocument/2006/relationships/hyperlink" Target="http://www.crunchbase.com/company/amazon" TargetMode="External"/><Relationship Id="rId9" Type="http://schemas.openxmlformats.org/officeDocument/2006/relationships/hyperlink" Target="http://www.crunchbase.com/company/flickr" TargetMode="External"/><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PaaS</a:t>
            </a:r>
            <a:r>
              <a:rPr lang="en-US" dirty="0" smtClean="0"/>
              <a:t>/</a:t>
            </a:r>
            <a:r>
              <a:rPr lang="en-US" dirty="0" err="1" smtClean="0"/>
              <a:t>SaaS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V="1">
            <a:off x="0" y="5765285"/>
            <a:ext cx="2396253" cy="600164"/>
          </a:xfrm>
          <a:prstGeom prst="rect">
            <a:avLst/>
          </a:prstGeom>
          <a:noFill/>
        </p:spPr>
        <p:txBody>
          <a:bodyPr wrap="square" rtlCol="0">
            <a:spAutoFit/>
          </a:bodyPr>
          <a:lstStyle/>
          <a:p>
            <a:r>
              <a:rPr lang="nl-NL" sz="1100" dirty="0" smtClean="0"/>
              <a:t>Source: http://</a:t>
            </a:r>
            <a:r>
              <a:rPr lang="nl-NL" sz="1100" dirty="0" err="1" smtClean="0"/>
              <a:t>www.katescomment.com</a:t>
            </a:r>
            <a:r>
              <a:rPr lang="nl-NL" sz="1100" dirty="0" smtClean="0"/>
              <a:t>/</a:t>
            </a:r>
            <a:r>
              <a:rPr lang="nl-NL" sz="1100" dirty="0" err="1" smtClean="0"/>
              <a:t>iaas</a:t>
            </a:r>
            <a:r>
              <a:rPr lang="nl-NL" sz="1100" dirty="0" smtClean="0"/>
              <a:t>-paas-</a:t>
            </a:r>
            <a:r>
              <a:rPr lang="nl-NL" sz="1100" dirty="0" err="1" smtClean="0"/>
              <a:t>saas</a:t>
            </a:r>
            <a:r>
              <a:rPr lang="nl-NL" sz="1100" dirty="0" smtClean="0"/>
              <a:t>-</a:t>
            </a:r>
            <a:r>
              <a:rPr lang="nl-NL" sz="1100" dirty="0" err="1" smtClean="0"/>
              <a:t>definition</a:t>
            </a:r>
            <a:r>
              <a:rPr lang="nl-NL" sz="1100" dirty="0" smtClean="0"/>
              <a:t>/</a:t>
            </a:r>
            <a:endParaRPr lang="en-US" sz="1100" dirty="0"/>
          </a:p>
        </p:txBody>
      </p:sp>
      <p:pic>
        <p:nvPicPr>
          <p:cNvPr id="4" name="Picture 3" descr="IaaS_PaaS_SaaS_definition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80702" y="0"/>
            <a:ext cx="5403273" cy="6858000"/>
          </a:xfrm>
          <a:prstGeom prst="rect">
            <a:avLst/>
          </a:prstGeom>
        </p:spPr>
      </p:pic>
    </p:spTree>
    <p:extLst>
      <p:ext uri="{BB962C8B-B14F-4D97-AF65-F5344CB8AC3E}">
        <p14:creationId xmlns:p14="http://schemas.microsoft.com/office/powerpoint/2010/main" xmlns="" val="2164836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5-16 at 3.40.19 A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5126" y="1261900"/>
            <a:ext cx="6258111" cy="5156406"/>
          </a:xfrm>
          <a:prstGeom prst="rect">
            <a:avLst/>
          </a:prstGeom>
        </p:spPr>
      </p:pic>
      <p:sp>
        <p:nvSpPr>
          <p:cNvPr id="3" name="TextBox 2"/>
          <p:cNvSpPr txBox="1"/>
          <p:nvPr/>
        </p:nvSpPr>
        <p:spPr>
          <a:xfrm>
            <a:off x="366371" y="6418307"/>
            <a:ext cx="5251407" cy="276999"/>
          </a:xfrm>
          <a:prstGeom prst="rect">
            <a:avLst/>
          </a:prstGeom>
          <a:noFill/>
        </p:spPr>
        <p:txBody>
          <a:bodyPr wrap="none" rtlCol="0">
            <a:spAutoFit/>
          </a:bodyPr>
          <a:lstStyle/>
          <a:p>
            <a:r>
              <a:rPr lang="en-US" sz="1200" dirty="0" smtClean="0"/>
              <a:t>Source: </a:t>
            </a:r>
            <a:r>
              <a:rPr lang="en-US" sz="1200" dirty="0" err="1" smtClean="0"/>
              <a:t>Goel</a:t>
            </a:r>
            <a:r>
              <a:rPr lang="en-US" sz="1200" dirty="0" smtClean="0"/>
              <a:t>, </a:t>
            </a:r>
            <a:r>
              <a:rPr lang="en-US" sz="1200" dirty="0" err="1" smtClean="0"/>
              <a:t>Pragati</a:t>
            </a:r>
            <a:r>
              <a:rPr lang="en-US" sz="1200" dirty="0" smtClean="0"/>
              <a:t>, and </a:t>
            </a:r>
            <a:r>
              <a:rPr lang="en-US" sz="1200" dirty="0" err="1" smtClean="0"/>
              <a:t>Mayank</a:t>
            </a:r>
            <a:r>
              <a:rPr lang="en-US" sz="1200" dirty="0" smtClean="0"/>
              <a:t> Kumar. "An overview of Cloud Computing."</a:t>
            </a:r>
            <a:endParaRPr lang="en-US" sz="1200" dirty="0"/>
          </a:p>
        </p:txBody>
      </p:sp>
      <p:sp>
        <p:nvSpPr>
          <p:cNvPr id="6" name="Title 5"/>
          <p:cNvSpPr>
            <a:spLocks noGrp="1"/>
          </p:cNvSpPr>
          <p:nvPr>
            <p:ph type="title"/>
          </p:nvPr>
        </p:nvSpPr>
        <p:spPr>
          <a:xfrm>
            <a:off x="457200" y="338328"/>
            <a:ext cx="8229600" cy="923572"/>
          </a:xfrm>
        </p:spPr>
        <p:txBody>
          <a:bodyPr/>
          <a:lstStyle/>
          <a:p>
            <a:r>
              <a:rPr lang="en-US" dirty="0" smtClean="0"/>
              <a:t>Core Stacks</a:t>
            </a:r>
            <a:endParaRPr lang="en-US" dirty="0"/>
          </a:p>
        </p:txBody>
      </p:sp>
    </p:spTree>
    <p:extLst>
      <p:ext uri="{BB962C8B-B14F-4D97-AF65-F5344CB8AC3E}">
        <p14:creationId xmlns:p14="http://schemas.microsoft.com/office/powerpoint/2010/main" xmlns="" val="2092842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672" y="488550"/>
            <a:ext cx="8573071" cy="5960292"/>
          </a:xfrm>
        </p:spPr>
        <p:txBody>
          <a:bodyPr>
            <a:normAutofit fontScale="77500" lnSpcReduction="20000"/>
          </a:bodyPr>
          <a:lstStyle/>
          <a:p>
            <a:r>
              <a:rPr lang="en-US" b="1" dirty="0" smtClean="0"/>
              <a:t>Resource Layer</a:t>
            </a:r>
            <a:endParaRPr lang="en-US" b="1" dirty="0"/>
          </a:p>
          <a:p>
            <a:pPr lvl="1"/>
            <a:r>
              <a:rPr lang="en-US" dirty="0"/>
              <a:t>infrastructure layer which is composed of physical and virtualized computing, storage and networking resources.</a:t>
            </a:r>
          </a:p>
          <a:p>
            <a:pPr lvl="1"/>
            <a:endParaRPr lang="en-US" dirty="0"/>
          </a:p>
          <a:p>
            <a:r>
              <a:rPr lang="en-US" b="1" dirty="0" smtClean="0"/>
              <a:t>Platform Layer</a:t>
            </a:r>
            <a:endParaRPr lang="en-US" b="1" dirty="0"/>
          </a:p>
          <a:p>
            <a:pPr lvl="1"/>
            <a:r>
              <a:rPr lang="en-US" dirty="0"/>
              <a:t>computing framework manages the transaction dispatching and task scheduling.</a:t>
            </a:r>
          </a:p>
          <a:p>
            <a:pPr lvl="1"/>
            <a:r>
              <a:rPr lang="en-US" dirty="0"/>
              <a:t>storage sub-layer provides storage and caching capability</a:t>
            </a:r>
          </a:p>
          <a:p>
            <a:pPr lvl="1"/>
            <a:endParaRPr lang="en-US" dirty="0"/>
          </a:p>
          <a:p>
            <a:r>
              <a:rPr lang="en-US" b="1" dirty="0" smtClean="0"/>
              <a:t>Application Layer</a:t>
            </a:r>
            <a:endParaRPr lang="en-US" b="1" dirty="0"/>
          </a:p>
          <a:p>
            <a:pPr lvl="1"/>
            <a:r>
              <a:rPr lang="en-US" dirty="0"/>
              <a:t>general application logic </a:t>
            </a:r>
          </a:p>
          <a:p>
            <a:pPr lvl="1"/>
            <a:r>
              <a:rPr lang="en-US" dirty="0"/>
              <a:t>either on-demand capability or flexible management.</a:t>
            </a:r>
          </a:p>
          <a:p>
            <a:pPr lvl="1"/>
            <a:r>
              <a:rPr lang="en-US" dirty="0"/>
              <a:t>no components will be the bottle neck of the whole system. </a:t>
            </a:r>
          </a:p>
          <a:p>
            <a:pPr lvl="1"/>
            <a:r>
              <a:rPr lang="en-US" dirty="0"/>
              <a:t>large and distributed transactions and management of huge volume of data.</a:t>
            </a:r>
          </a:p>
          <a:p>
            <a:pPr lvl="1"/>
            <a:r>
              <a:rPr lang="en-US" dirty="0"/>
              <a:t>All the layers provide external service through web service or other open interfaces.</a:t>
            </a:r>
          </a:p>
        </p:txBody>
      </p:sp>
    </p:spTree>
    <p:extLst>
      <p:ext uri="{BB962C8B-B14F-4D97-AF65-F5344CB8AC3E}">
        <p14:creationId xmlns:p14="http://schemas.microsoft.com/office/powerpoint/2010/main" xmlns="" val="3005890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PaaS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Platform?</a:t>
            </a:r>
            <a:br>
              <a:rPr lang="en-US" dirty="0" smtClean="0"/>
            </a:br>
            <a:r>
              <a:rPr lang="en-US" dirty="0"/>
              <a:t>	</a:t>
            </a:r>
          </a:p>
        </p:txBody>
      </p:sp>
      <p:sp>
        <p:nvSpPr>
          <p:cNvPr id="3" name="Content Placeholder 2"/>
          <p:cNvSpPr>
            <a:spLocks noGrp="1"/>
          </p:cNvSpPr>
          <p:nvPr>
            <p:ph idx="1"/>
          </p:nvPr>
        </p:nvSpPr>
        <p:spPr/>
        <p:txBody>
          <a:bodyPr/>
          <a:lstStyle/>
          <a:p>
            <a:r>
              <a:rPr lang="en-US" dirty="0"/>
              <a:t>A platform is anything you can leverage to accomplish something in a simpler, faster, or otherwise better way than you could without</a:t>
            </a:r>
            <a:r>
              <a:rPr lang="en-US" dirty="0" smtClean="0"/>
              <a:t>.</a:t>
            </a:r>
          </a:p>
          <a:p>
            <a:r>
              <a:rPr lang="en-US" dirty="0"/>
              <a:t> As a programmer, you leverage </a:t>
            </a:r>
            <a:r>
              <a:rPr lang="en-US" dirty="0" smtClean="0"/>
              <a:t>pre-existing </a:t>
            </a:r>
            <a:r>
              <a:rPr lang="en-US" dirty="0"/>
              <a:t>code rather than starting from scratch and writing everything</a:t>
            </a:r>
            <a:r>
              <a:rPr lang="en-US" dirty="0" smtClean="0"/>
              <a:t>.</a:t>
            </a:r>
          </a:p>
          <a:p>
            <a:r>
              <a:rPr lang="en-US" dirty="0"/>
              <a:t> The most well-known software platforms for desktop software are Windows and Mac OS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 (</a:t>
            </a:r>
            <a:r>
              <a:rPr lang="en-US" dirty="0" err="1" smtClean="0"/>
              <a:t>PaaS</a:t>
            </a:r>
            <a:r>
              <a:rPr lang="en-US" dirty="0" smtClean="0"/>
              <a:t>)</a:t>
            </a:r>
            <a:endParaRPr lang="en-US" dirty="0"/>
          </a:p>
        </p:txBody>
      </p:sp>
      <p:pic>
        <p:nvPicPr>
          <p:cNvPr id="4" name="Content Placeholder 3" descr="PaaS-Space.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t="1493" b="1493"/>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Platforms	</a:t>
            </a:r>
            <a:endParaRPr lang="en-US" dirty="0"/>
          </a:p>
        </p:txBody>
      </p:sp>
      <p:sp>
        <p:nvSpPr>
          <p:cNvPr id="3" name="Content Placeholder 2"/>
          <p:cNvSpPr>
            <a:spLocks noGrp="1"/>
          </p:cNvSpPr>
          <p:nvPr>
            <p:ph idx="1"/>
          </p:nvPr>
        </p:nvSpPr>
        <p:spPr/>
        <p:txBody>
          <a:bodyPr>
            <a:normAutofit lnSpcReduction="10000"/>
          </a:bodyPr>
          <a:lstStyle/>
          <a:p>
            <a:r>
              <a:rPr lang="en-US" dirty="0"/>
              <a:t> the infrastructure or hosting layer is analogous to desktop computer hardware and the platform layer is analogous to a desktop operating system</a:t>
            </a:r>
            <a:r>
              <a:rPr lang="en-US" dirty="0" smtClean="0"/>
              <a:t>.</a:t>
            </a:r>
          </a:p>
          <a:p>
            <a:r>
              <a:rPr lang="en-US" dirty="0"/>
              <a:t>Additional features such as email distribution lists, contact form handlers, e-commerce options and other tools that make it easier to build and run a website are part of almost every hosting service,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t>
            </a:r>
            <a:r>
              <a:rPr lang="en-US" dirty="0" err="1" smtClean="0"/>
              <a:t>PaaS</a:t>
            </a:r>
            <a:endParaRPr lang="en-US" dirty="0"/>
          </a:p>
        </p:txBody>
      </p:sp>
      <p:sp>
        <p:nvSpPr>
          <p:cNvPr id="3" name="Content Placeholder 2"/>
          <p:cNvSpPr>
            <a:spLocks noGrp="1"/>
          </p:cNvSpPr>
          <p:nvPr>
            <p:ph idx="1"/>
          </p:nvPr>
        </p:nvSpPr>
        <p:spPr/>
        <p:txBody>
          <a:bodyPr/>
          <a:lstStyle/>
          <a:p>
            <a:r>
              <a:rPr lang="en-US" dirty="0"/>
              <a:t>The ultimate goal of a </a:t>
            </a:r>
            <a:r>
              <a:rPr lang="en-US" dirty="0" err="1"/>
              <a:t>PaaS</a:t>
            </a:r>
            <a:r>
              <a:rPr lang="en-US" dirty="0"/>
              <a:t> is to make it easier for you to run your website or web application no matter how much traffic it </a:t>
            </a:r>
            <a:r>
              <a:rPr lang="en-US" dirty="0" smtClean="0"/>
              <a:t>gets.</a:t>
            </a:r>
          </a:p>
          <a:p>
            <a:r>
              <a:rPr lang="en-US" dirty="0"/>
              <a:t> You just deploy your application and the service figures out what to do with </a:t>
            </a:r>
            <a:r>
              <a:rPr lang="en-US" dirty="0" smtClean="0"/>
              <a:t>it.</a:t>
            </a:r>
          </a:p>
          <a:p>
            <a:r>
              <a:rPr lang="en-US" dirty="0"/>
              <a:t> A platform as a service should handle scaling seamlessly for you so you can just focus on your website and the code running it.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a:t>
            </a:r>
            <a:endParaRPr lang="en-US" dirty="0"/>
          </a:p>
        </p:txBody>
      </p:sp>
      <p:sp>
        <p:nvSpPr>
          <p:cNvPr id="3" name="Content Placeholder 2"/>
          <p:cNvSpPr>
            <a:spLocks noGrp="1"/>
          </p:cNvSpPr>
          <p:nvPr>
            <p:ph idx="1"/>
          </p:nvPr>
        </p:nvSpPr>
        <p:spPr/>
        <p:txBody>
          <a:bodyPr/>
          <a:lstStyle/>
          <a:p>
            <a:r>
              <a:rPr lang="en-US" dirty="0" smtClean="0"/>
              <a:t>There is always a conflict between the developers and the System Engineers</a:t>
            </a:r>
          </a:p>
          <a:p>
            <a:r>
              <a:rPr lang="en-US" dirty="0" smtClean="0"/>
              <a:t>Developers are keen on getting their environments up without waiting.</a:t>
            </a:r>
          </a:p>
          <a:p>
            <a:r>
              <a:rPr lang="en-US" dirty="0" smtClean="0"/>
              <a:t>System Engineers care about performance and stability</a:t>
            </a:r>
          </a:p>
          <a:p>
            <a:r>
              <a:rPr lang="en-US" dirty="0" smtClean="0"/>
              <a:t>Creates a peaceful environment for both parties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OpenShift</a:t>
            </a:r>
            <a:endParaRPr lang="en-US" dirty="0"/>
          </a:p>
        </p:txBody>
      </p:sp>
      <p:sp>
        <p:nvSpPr>
          <p:cNvPr id="3" name="Content Placeholder 2"/>
          <p:cNvSpPr>
            <a:spLocks noGrp="1"/>
          </p:cNvSpPr>
          <p:nvPr>
            <p:ph idx="1"/>
          </p:nvPr>
        </p:nvSpPr>
        <p:spPr/>
        <p:txBody>
          <a:bodyPr/>
          <a:lstStyle/>
          <a:p>
            <a:r>
              <a:rPr lang="en-US" dirty="0" smtClean="0"/>
              <a:t>The open source </a:t>
            </a:r>
            <a:r>
              <a:rPr lang="en-US" dirty="0" err="1" smtClean="0"/>
              <a:t>PaaS</a:t>
            </a:r>
            <a:r>
              <a:rPr lang="en-US" dirty="0" smtClean="0"/>
              <a:t> from </a:t>
            </a:r>
            <a:r>
              <a:rPr lang="en-US" dirty="0" err="1" smtClean="0"/>
              <a:t>RedHat</a:t>
            </a:r>
            <a:endParaRPr lang="en-US" dirty="0" smtClean="0"/>
          </a:p>
          <a:p>
            <a:r>
              <a:rPr lang="en-US" dirty="0" err="1" smtClean="0"/>
              <a:t>OpenShift</a:t>
            </a:r>
            <a:r>
              <a:rPr lang="en-US" dirty="0" smtClean="0"/>
              <a:t> runs on top of </a:t>
            </a:r>
            <a:r>
              <a:rPr lang="en-US" dirty="0" err="1" smtClean="0"/>
              <a:t>OpenStack</a:t>
            </a:r>
            <a:endParaRPr lang="en-US" dirty="0" smtClean="0"/>
          </a:p>
          <a:p>
            <a:r>
              <a:rPr lang="en-US" dirty="0" smtClean="0"/>
              <a:t>Companies can deploy </a:t>
            </a:r>
            <a:r>
              <a:rPr lang="en-US" dirty="0" err="1" smtClean="0"/>
              <a:t>OpenShift</a:t>
            </a:r>
            <a:r>
              <a:rPr lang="en-US" dirty="0" smtClean="0"/>
              <a:t> on top of their infrastructure</a:t>
            </a:r>
            <a:endParaRPr lang="en-US" dirty="0" smtClean="0"/>
          </a:p>
          <a:p>
            <a:r>
              <a:rPr lang="en-US" dirty="0" err="1" smtClean="0"/>
              <a:t>OpenStack</a:t>
            </a:r>
            <a:r>
              <a:rPr lang="en-US" dirty="0" smtClean="0"/>
              <a:t> is the infrastructure and </a:t>
            </a:r>
            <a:r>
              <a:rPr lang="en-US" dirty="0" err="1" smtClean="0"/>
              <a:t>OpenShift</a:t>
            </a:r>
            <a:r>
              <a:rPr lang="en-US" dirty="0" smtClean="0"/>
              <a:t> is the platform that run on top of it</a:t>
            </a:r>
          </a:p>
          <a:p>
            <a:r>
              <a:rPr lang="en-US" dirty="0" smtClean="0"/>
              <a:t>This analogous to Apache and MySQL that run on top of a Linux machine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cial_Media_and_the_Cloud_Print.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2726501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OpenShift</a:t>
            </a:r>
            <a:r>
              <a:rPr lang="en-US" dirty="0" smtClean="0"/>
              <a:t> Example	</a:t>
            </a:r>
            <a:endParaRPr lang="en-US" dirty="0"/>
          </a:p>
        </p:txBody>
      </p:sp>
      <p:sp>
        <p:nvSpPr>
          <p:cNvPr id="3" name="Content Placeholder 2"/>
          <p:cNvSpPr>
            <a:spLocks noGrp="1"/>
          </p:cNvSpPr>
          <p:nvPr>
            <p:ph idx="1"/>
          </p:nvPr>
        </p:nvSpPr>
        <p:spPr/>
        <p:txBody>
          <a:bodyPr/>
          <a:lstStyle/>
          <a:p>
            <a:r>
              <a:rPr lang="en-US" dirty="0" smtClean="0"/>
              <a:t>What is a cartridge?</a:t>
            </a:r>
          </a:p>
          <a:p>
            <a:pPr lvl="1"/>
            <a:r>
              <a:rPr lang="en-US" dirty="0" err="1" smtClean="0"/>
              <a:t>OpenShift</a:t>
            </a:r>
            <a:r>
              <a:rPr lang="en-US" dirty="0" smtClean="0"/>
              <a:t> offers cartridges to deploy on to Red Hat’s infrastructure</a:t>
            </a:r>
          </a:p>
          <a:p>
            <a:pPr lvl="1"/>
            <a:r>
              <a:rPr lang="en-US" dirty="0" smtClean="0"/>
              <a:t>Sign up for </a:t>
            </a:r>
            <a:r>
              <a:rPr lang="en-US" dirty="0" err="1" smtClean="0"/>
              <a:t>OpenShift</a:t>
            </a:r>
            <a:endParaRPr lang="en-US" dirty="0" smtClean="0"/>
          </a:p>
          <a:p>
            <a:pPr lvl="1"/>
            <a:r>
              <a:rPr lang="en-US" dirty="0" smtClean="0"/>
              <a:t>Create your own namespace</a:t>
            </a:r>
          </a:p>
          <a:p>
            <a:pPr lvl="1"/>
            <a:r>
              <a:rPr lang="en-US" dirty="0" smtClean="0"/>
              <a:t>Deploy Apps</a:t>
            </a:r>
          </a:p>
          <a:p>
            <a:pPr lvl="1"/>
            <a:r>
              <a:rPr lang="en-US" dirty="0" smtClean="0"/>
              <a:t>Sample cartridges – Java, PHP, Ruby, Python</a:t>
            </a:r>
          </a:p>
          <a:p>
            <a:pPr lvl="1"/>
            <a:r>
              <a:rPr lang="en-US" dirty="0" smtClean="0"/>
              <a:t>Framework support- </a:t>
            </a:r>
            <a:r>
              <a:rPr lang="en-US" dirty="0" err="1" smtClean="0"/>
              <a:t>CakePHP</a:t>
            </a:r>
            <a:r>
              <a:rPr lang="en-US" dirty="0" smtClean="0"/>
              <a:t>, </a:t>
            </a:r>
            <a:r>
              <a:rPr lang="en-US" dirty="0" err="1" smtClean="0"/>
              <a:t>CodeIgniter</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OpenShift</a:t>
            </a:r>
            <a:r>
              <a:rPr lang="en-US" dirty="0" smtClean="0"/>
              <a:t> PHP Cartridge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83601" y="1600200"/>
            <a:ext cx="75767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13"/>
            <a:ext cx="8229600" cy="452687"/>
          </a:xfrm>
        </p:spPr>
        <p:txBody>
          <a:bodyPr>
            <a:normAutofit fontScale="90000"/>
          </a:bodyPr>
          <a:lstStyle/>
          <a:p>
            <a:r>
              <a:rPr lang="en-US" sz="3200" dirty="0" smtClean="0"/>
              <a:t>Platform Comparison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86039953"/>
              </p:ext>
            </p:extLst>
          </p:nvPr>
        </p:nvGraphicFramePr>
        <p:xfrm>
          <a:off x="0" y="533400"/>
          <a:ext cx="8991600" cy="2514599"/>
        </p:xfrm>
        <a:graphic>
          <a:graphicData uri="http://schemas.openxmlformats.org/drawingml/2006/table">
            <a:tbl>
              <a:tblPr firstRow="1" bandRow="1">
                <a:tableStyleId>{5C22544A-7EE6-4342-B048-85BDC9FD1C3A}</a:tableStyleId>
              </a:tblPr>
              <a:tblGrid>
                <a:gridCol w="1676400"/>
                <a:gridCol w="571500"/>
                <a:gridCol w="1123950"/>
                <a:gridCol w="1123950"/>
                <a:gridCol w="1123950"/>
                <a:gridCol w="1123950"/>
                <a:gridCol w="1123950"/>
                <a:gridCol w="1123950"/>
              </a:tblGrid>
              <a:tr h="345364">
                <a:tc>
                  <a:txBody>
                    <a:bodyPr/>
                    <a:lstStyle/>
                    <a:p>
                      <a:pPr algn="ctr" fontAlgn="b"/>
                      <a:r>
                        <a:rPr lang="en-US" sz="1200" b="0" i="0" u="none" strike="noStrike" dirty="0">
                          <a:solidFill>
                            <a:srgbClr val="000000"/>
                          </a:solidFill>
                          <a:effectLst/>
                          <a:latin typeface="Calibri"/>
                        </a:rPr>
                        <a:t> </a:t>
                      </a:r>
                    </a:p>
                  </a:txBody>
                  <a:tcPr marL="12700" marR="12700" marT="12700" marB="0" anchor="b"/>
                </a:tc>
                <a:tc>
                  <a:txBody>
                    <a:bodyPr/>
                    <a:lstStyle/>
                    <a:p>
                      <a:pPr algn="ctr" fontAlgn="ctr"/>
                      <a:r>
                        <a:rPr lang="en-US" sz="1400" b="0" i="0" u="none" strike="noStrike">
                          <a:solidFill>
                            <a:srgbClr val="000000"/>
                          </a:solidFill>
                          <a:effectLst/>
                          <a:latin typeface="Calibri"/>
                        </a:rPr>
                        <a:t>Stratos</a:t>
                      </a:r>
                    </a:p>
                  </a:txBody>
                  <a:tcPr marL="12700" marR="12700" marT="12700" marB="0" anchor="ctr"/>
                </a:tc>
                <a:tc>
                  <a:txBody>
                    <a:bodyPr/>
                    <a:lstStyle/>
                    <a:p>
                      <a:pPr algn="ctr" fontAlgn="ctr"/>
                      <a:r>
                        <a:rPr lang="en-US" sz="1400" b="0" i="0" u="none" strike="noStrike">
                          <a:solidFill>
                            <a:srgbClr val="000000"/>
                          </a:solidFill>
                          <a:effectLst/>
                          <a:latin typeface="Calibri"/>
                        </a:rPr>
                        <a:t>Google App Engine</a:t>
                      </a:r>
                    </a:p>
                  </a:txBody>
                  <a:tcPr marL="12700" marR="12700" marT="12700" marB="0" anchor="ctr"/>
                </a:tc>
                <a:tc>
                  <a:txBody>
                    <a:bodyPr/>
                    <a:lstStyle/>
                    <a:p>
                      <a:pPr algn="ctr" fontAlgn="ctr"/>
                      <a:r>
                        <a:rPr lang="en-US" sz="1400" b="0" i="0" u="none" strike="noStrike">
                          <a:solidFill>
                            <a:srgbClr val="000000"/>
                          </a:solidFill>
                          <a:effectLst/>
                          <a:latin typeface="Calibri"/>
                        </a:rPr>
                        <a:t>Amazon Beanstalk</a:t>
                      </a:r>
                    </a:p>
                  </a:txBody>
                  <a:tcPr marL="12700" marR="12700" marT="12700" marB="0" anchor="ctr"/>
                </a:tc>
                <a:tc>
                  <a:txBody>
                    <a:bodyPr/>
                    <a:lstStyle/>
                    <a:p>
                      <a:pPr algn="ctr" fontAlgn="ctr"/>
                      <a:r>
                        <a:rPr lang="en-US" sz="1400" b="0" i="0" u="none" strike="noStrike">
                          <a:solidFill>
                            <a:srgbClr val="000000"/>
                          </a:solidFill>
                          <a:effectLst/>
                          <a:latin typeface="Calibri"/>
                        </a:rPr>
                        <a:t>Heroku</a:t>
                      </a:r>
                    </a:p>
                  </a:txBody>
                  <a:tcPr marL="12700" marR="12700" marT="12700" marB="0" anchor="ctr"/>
                </a:tc>
                <a:tc>
                  <a:txBody>
                    <a:bodyPr/>
                    <a:lstStyle/>
                    <a:p>
                      <a:pPr algn="ctr" fontAlgn="ctr"/>
                      <a:r>
                        <a:rPr lang="en-US" sz="1400" b="0" i="0" u="none" strike="noStrike">
                          <a:solidFill>
                            <a:srgbClr val="000000"/>
                          </a:solidFill>
                          <a:effectLst/>
                          <a:latin typeface="Calibri"/>
                        </a:rPr>
                        <a:t>CloudBees RUN@Cloud</a:t>
                      </a:r>
                    </a:p>
                  </a:txBody>
                  <a:tcPr marL="12700" marR="12700" marT="12700" marB="0" anchor="ctr"/>
                </a:tc>
                <a:tc>
                  <a:txBody>
                    <a:bodyPr/>
                    <a:lstStyle/>
                    <a:p>
                      <a:pPr algn="ctr" fontAlgn="ctr"/>
                      <a:r>
                        <a:rPr lang="en-US" sz="1400" b="0" i="0" u="none" strike="noStrike">
                          <a:solidFill>
                            <a:srgbClr val="000000"/>
                          </a:solidFill>
                          <a:effectLst/>
                          <a:latin typeface="Calibri"/>
                        </a:rPr>
                        <a:t>Red Hat OpenShift</a:t>
                      </a:r>
                    </a:p>
                  </a:txBody>
                  <a:tcPr marL="12700" marR="12700" marT="12700" marB="0" anchor="ctr"/>
                </a:tc>
                <a:tc>
                  <a:txBody>
                    <a:bodyPr/>
                    <a:lstStyle/>
                    <a:p>
                      <a:pPr algn="ctr" fontAlgn="ctr"/>
                      <a:r>
                        <a:rPr lang="en-US" sz="1400" b="0" i="0" u="none" strike="noStrike">
                          <a:solidFill>
                            <a:srgbClr val="000000"/>
                          </a:solidFill>
                          <a:effectLst/>
                          <a:latin typeface="Calibri"/>
                        </a:rPr>
                        <a:t>VMWare CloudFoundry</a:t>
                      </a:r>
                    </a:p>
                  </a:txBody>
                  <a:tcPr marL="12700" marR="12700" marT="12700" marB="0" anchor="ctr"/>
                </a:tc>
              </a:tr>
              <a:tr h="345364">
                <a:tc>
                  <a:txBody>
                    <a:bodyPr/>
                    <a:lstStyle/>
                    <a:p>
                      <a:pPr algn="l" fontAlgn="b"/>
                      <a:r>
                        <a:rPr lang="en-US" sz="1400" b="0" i="0" u="none" strike="noStrike">
                          <a:solidFill>
                            <a:srgbClr val="000000"/>
                          </a:solidFill>
                          <a:effectLst/>
                          <a:latin typeface="Calibri"/>
                        </a:rPr>
                        <a:t>Cloud Characteristics</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r>
              <a:tr h="226136">
                <a:tc>
                  <a:txBody>
                    <a:bodyPr/>
                    <a:lstStyle/>
                    <a:p>
                      <a:pPr algn="l" fontAlgn="b"/>
                      <a:r>
                        <a:rPr lang="en-US" sz="1400" b="0" i="0" u="none" strike="noStrike">
                          <a:solidFill>
                            <a:srgbClr val="000000"/>
                          </a:solidFill>
                          <a:effectLst/>
                          <a:latin typeface="Calibri"/>
                        </a:rPr>
                        <a:t>Cloud Dimensions</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r>
              <a:tr h="266623">
                <a:tc>
                  <a:txBody>
                    <a:bodyPr/>
                    <a:lstStyle/>
                    <a:p>
                      <a:pPr algn="l" fontAlgn="b"/>
                      <a:r>
                        <a:rPr lang="en-US" sz="1400" b="0" i="0" u="none" strike="noStrike">
                          <a:solidFill>
                            <a:srgbClr val="000000"/>
                          </a:solidFill>
                          <a:effectLst/>
                          <a:latin typeface="Calibri"/>
                        </a:rPr>
                        <a:t>Production Ready</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r>
              <a:tr h="345364">
                <a:tc>
                  <a:txBody>
                    <a:bodyPr/>
                    <a:lstStyle/>
                    <a:p>
                      <a:pPr algn="l" fontAlgn="b"/>
                      <a:r>
                        <a:rPr lang="en-US" sz="1400" b="0" i="0" u="none" strike="noStrike">
                          <a:solidFill>
                            <a:srgbClr val="000000"/>
                          </a:solidFill>
                          <a:effectLst/>
                          <a:latin typeface="Calibri"/>
                        </a:rPr>
                        <a:t>DevOps activities and phases</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r>
              <a:tr h="226136">
                <a:tc>
                  <a:txBody>
                    <a:bodyPr/>
                    <a:lstStyle/>
                    <a:p>
                      <a:pPr algn="l" fontAlgn="b"/>
                      <a:r>
                        <a:rPr lang="en-US" sz="1400" b="0" i="0" u="none" strike="noStrike">
                          <a:solidFill>
                            <a:srgbClr val="000000"/>
                          </a:solidFill>
                          <a:effectLst/>
                          <a:latin typeface="Calibri"/>
                        </a:rPr>
                        <a:t>Cloud Architecture</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r>
              <a:tr h="226136">
                <a:tc>
                  <a:txBody>
                    <a:bodyPr/>
                    <a:lstStyle/>
                    <a:p>
                      <a:pPr algn="l" fontAlgn="b"/>
                      <a:r>
                        <a:rPr lang="en-US" sz="1400" b="0" i="0" u="none" strike="noStrike">
                          <a:solidFill>
                            <a:srgbClr val="000000"/>
                          </a:solidFill>
                          <a:effectLst/>
                          <a:latin typeface="Calibri"/>
                        </a:rPr>
                        <a:t>Platform Services</a:t>
                      </a:r>
                    </a:p>
                  </a:txBody>
                  <a:tcPr marL="12700" marR="12700" marT="12700" marB="0" anchor="b"/>
                </a:tc>
                <a:tc>
                  <a:txBody>
                    <a:bodyPr/>
                    <a:lstStyle/>
                    <a:p>
                      <a:pPr algn="ctr" fontAlgn="b"/>
                      <a:r>
                        <a:rPr lang="en-US" sz="1400" b="0" i="0" u="none" strike="noStrike">
                          <a:solidFill>
                            <a:srgbClr val="000000"/>
                          </a:solidFill>
                          <a:effectLst/>
                          <a:latin typeface="Calibri"/>
                        </a:rPr>
                        <a:t>10</a:t>
                      </a:r>
                    </a:p>
                  </a:txBody>
                  <a:tcPr marL="12700" marR="12700" marT="12700" marB="0" anchor="b"/>
                </a:tc>
                <a:tc>
                  <a:txBody>
                    <a:bodyPr/>
                    <a:lstStyle/>
                    <a:p>
                      <a:pPr algn="ctr" fontAlgn="b"/>
                      <a:r>
                        <a:rPr lang="en-US" sz="1400" b="0" i="0" u="none" strike="noStrike">
                          <a:solidFill>
                            <a:srgbClr val="000000"/>
                          </a:solidFill>
                          <a:effectLst/>
                          <a:latin typeface="Calibri"/>
                        </a:rPr>
                        <a:t>4</a:t>
                      </a:r>
                    </a:p>
                  </a:txBody>
                  <a:tcPr marL="12700" marR="12700" marT="12700" marB="0" anchor="b"/>
                </a:tc>
                <a:tc>
                  <a:txBody>
                    <a:bodyPr/>
                    <a:lstStyle/>
                    <a:p>
                      <a:pPr algn="ctr" fontAlgn="b"/>
                      <a:r>
                        <a:rPr lang="en-US" sz="1400" b="0" i="0" u="none" strike="noStrike">
                          <a:solidFill>
                            <a:srgbClr val="000000"/>
                          </a:solidFill>
                          <a:effectLst/>
                          <a:latin typeface="Calibri"/>
                        </a:rPr>
                        <a:t>4</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r>
              <a:tr h="345364">
                <a:tc>
                  <a:txBody>
                    <a:bodyPr/>
                    <a:lstStyle/>
                    <a:p>
                      <a:pPr algn="l" fontAlgn="b"/>
                      <a:r>
                        <a:rPr lang="en-US" sz="1400" b="0" i="0" u="none" strike="noStrike">
                          <a:solidFill>
                            <a:srgbClr val="000000"/>
                          </a:solidFill>
                          <a:effectLst/>
                          <a:latin typeface="Calibri"/>
                        </a:rPr>
                        <a:t>Programming Model</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dirty="0">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dirty="0">
                          <a:solidFill>
                            <a:srgbClr val="000000"/>
                          </a:solidFill>
                          <a:effectLst/>
                          <a:latin typeface="Calibri"/>
                        </a:rPr>
                        <a:t>1</a:t>
                      </a:r>
                    </a:p>
                  </a:txBody>
                  <a:tcPr marL="12700" marR="12700" marT="12700" marB="0" anchor="b"/>
                </a:tc>
              </a:tr>
            </a:tbl>
          </a:graphicData>
        </a:graphic>
      </p:graphicFrame>
      <p:pic>
        <p:nvPicPr>
          <p:cNvPr id="5" name="Picture 4" descr="PaaSComparison-v2.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3048000"/>
            <a:ext cx="9144000" cy="3288741"/>
          </a:xfrm>
          <a:prstGeom prst="rect">
            <a:avLst/>
          </a:prstGeom>
        </p:spPr>
      </p:pic>
    </p:spTree>
    <p:extLst>
      <p:ext uri="{BB962C8B-B14F-4D97-AF65-F5344CB8AC3E}">
        <p14:creationId xmlns:p14="http://schemas.microsoft.com/office/powerpoint/2010/main" xmlns="" val="1892244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Definition</a:t>
            </a:r>
            <a:endParaRPr lang="en-US" dirty="0"/>
          </a:p>
        </p:txBody>
      </p:sp>
      <p:sp>
        <p:nvSpPr>
          <p:cNvPr id="3" name="Content Placeholder 2"/>
          <p:cNvSpPr>
            <a:spLocks noGrp="1"/>
          </p:cNvSpPr>
          <p:nvPr>
            <p:ph idx="1"/>
          </p:nvPr>
        </p:nvSpPr>
        <p:spPr>
          <a:xfrm>
            <a:off x="228600" y="1219200"/>
            <a:ext cx="8534400" cy="5334000"/>
          </a:xfrm>
        </p:spPr>
        <p:txBody>
          <a:bodyPr>
            <a:noAutofit/>
          </a:bodyPr>
          <a:lstStyle/>
          <a:p>
            <a:r>
              <a:rPr lang="en-US" sz="2400" dirty="0" smtClean="0"/>
              <a:t>Software as Service is a software delivery model in which software and data are hosted centrally and accessed via web. It can be rented .</a:t>
            </a:r>
          </a:p>
          <a:p>
            <a:r>
              <a:rPr lang="en-US" sz="2400" dirty="0" smtClean="0"/>
              <a:t>Configuration and customization </a:t>
            </a:r>
          </a:p>
          <a:p>
            <a:pPr>
              <a:buNone/>
            </a:pPr>
            <a:r>
              <a:rPr lang="en-US" sz="2400" dirty="0"/>
              <a:t>	</a:t>
            </a:r>
            <a:r>
              <a:rPr lang="en-US" sz="2400" dirty="0" smtClean="0"/>
              <a:t>	according to the customer</a:t>
            </a:r>
          </a:p>
          <a:p>
            <a:r>
              <a:rPr lang="en-US" sz="2400" dirty="0" smtClean="0"/>
              <a:t>Accelerated feature delivery</a:t>
            </a:r>
          </a:p>
          <a:p>
            <a:pPr>
              <a:buNone/>
            </a:pPr>
            <a:r>
              <a:rPr lang="en-US" sz="2400" dirty="0"/>
              <a:t>	</a:t>
            </a:r>
            <a:r>
              <a:rPr lang="en-US" sz="2400" dirty="0" smtClean="0"/>
              <a:t>	weekly updates</a:t>
            </a:r>
          </a:p>
          <a:p>
            <a:r>
              <a:rPr lang="en-US" sz="2400" dirty="0" smtClean="0"/>
              <a:t>Multi tenant architecture</a:t>
            </a:r>
          </a:p>
          <a:p>
            <a:pPr>
              <a:buNone/>
            </a:pPr>
            <a:r>
              <a:rPr lang="en-US" sz="2400" dirty="0"/>
              <a:t>	</a:t>
            </a:r>
            <a:r>
              <a:rPr lang="en-US" sz="2400" dirty="0" smtClean="0"/>
              <a:t>	single </a:t>
            </a:r>
            <a:r>
              <a:rPr lang="en-US" sz="2400" dirty="0"/>
              <a:t>instance of the software </a:t>
            </a:r>
            <a:r>
              <a:rPr lang="en-US" sz="2400" dirty="0" smtClean="0"/>
              <a:t>for </a:t>
            </a:r>
            <a:r>
              <a:rPr lang="en-US" sz="2400" dirty="0"/>
              <a:t>multiple client </a:t>
            </a:r>
            <a:r>
              <a:rPr lang="en-US" sz="2400" dirty="0" smtClean="0"/>
              <a:t>	organizations</a:t>
            </a:r>
          </a:p>
          <a:p>
            <a:r>
              <a:rPr lang="en-US" sz="2400" dirty="0" smtClean="0"/>
              <a:t>Open integration protocols</a:t>
            </a:r>
          </a:p>
          <a:p>
            <a:pPr>
              <a:buNone/>
            </a:pPr>
            <a:r>
              <a:rPr lang="en-US" sz="2400" dirty="0"/>
              <a:t>	</a:t>
            </a:r>
            <a:r>
              <a:rPr lang="en-US" sz="2400" dirty="0" smtClean="0"/>
              <a:t>	API’S and protocols for accessing company’s internal systems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Brief </a:t>
            </a:r>
            <a:r>
              <a:rPr lang="en-US" dirty="0" smtClean="0"/>
              <a:t>History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143000"/>
            <a:ext cx="5715000" cy="4821602"/>
          </a:xfrm>
          <a:prstGeom prst="rect">
            <a:avLst/>
          </a:prstGeom>
          <a:noFill/>
          <a:ln w="9525">
            <a:noFill/>
            <a:miter lim="800000"/>
            <a:headEnd/>
            <a:tailEnd/>
          </a:ln>
          <a:effectLst/>
        </p:spPr>
      </p:pic>
      <p:sp>
        <p:nvSpPr>
          <p:cNvPr id="6" name="TextBox 5"/>
          <p:cNvSpPr txBox="1"/>
          <p:nvPr/>
        </p:nvSpPr>
        <p:spPr>
          <a:xfrm>
            <a:off x="6172200" y="1447800"/>
            <a:ext cx="2667000" cy="5262979"/>
          </a:xfrm>
          <a:prstGeom prst="rect">
            <a:avLst/>
          </a:prstGeom>
          <a:noFill/>
        </p:spPr>
        <p:txBody>
          <a:bodyPr wrap="square" rtlCol="0">
            <a:spAutoFit/>
          </a:bodyPr>
          <a:lstStyle/>
          <a:p>
            <a:r>
              <a:rPr lang="en-US" sz="2400" dirty="0" smtClean="0"/>
              <a:t>1960-IBM and other main frame providers came up with time sharing or utility computing services.</a:t>
            </a:r>
          </a:p>
          <a:p>
            <a:endParaRPr lang="en-US" sz="2400" dirty="0" smtClean="0"/>
          </a:p>
          <a:p>
            <a:r>
              <a:rPr lang="en-US" sz="2400" dirty="0" smtClean="0"/>
              <a:t>1990- ASP with advent of internet</a:t>
            </a:r>
          </a:p>
          <a:p>
            <a:endParaRPr lang="en-US" sz="2400" dirty="0" smtClean="0"/>
          </a:p>
          <a:p>
            <a:r>
              <a:rPr lang="en-US" sz="2400" dirty="0" smtClean="0"/>
              <a:t>2000- Increased speed of internet resulted in more popularity of </a:t>
            </a:r>
            <a:r>
              <a:rPr lang="en-US" sz="2400" dirty="0" err="1" smtClean="0"/>
              <a:t>SaaS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295400"/>
            <a:ext cx="8229600" cy="4830763"/>
          </a:xfrm>
        </p:spPr>
        <p:txBody>
          <a:bodyPr/>
          <a:lstStyle/>
          <a:p>
            <a:pPr>
              <a:lnSpc>
                <a:spcPct val="80000"/>
              </a:lnSpc>
            </a:pPr>
            <a:endParaRPr lang="en-US" sz="1400" i="1" dirty="0" smtClean="0"/>
          </a:p>
          <a:p>
            <a:pPr>
              <a:lnSpc>
                <a:spcPct val="80000"/>
              </a:lnSpc>
              <a:buNone/>
            </a:pPr>
            <a:r>
              <a:rPr lang="en-US" sz="2400" i="1" dirty="0" smtClean="0"/>
              <a:t>USER BENEFITS:</a:t>
            </a:r>
            <a:endParaRPr lang="en-US" sz="2400" i="1" dirty="0"/>
          </a:p>
          <a:p>
            <a:pPr>
              <a:lnSpc>
                <a:spcPct val="80000"/>
              </a:lnSpc>
            </a:pPr>
            <a:r>
              <a:rPr lang="en-US" sz="2400" i="1" dirty="0" smtClean="0"/>
              <a:t>Lower Cost of Ownership </a:t>
            </a:r>
          </a:p>
          <a:p>
            <a:pPr>
              <a:lnSpc>
                <a:spcPct val="80000"/>
              </a:lnSpc>
            </a:pPr>
            <a:r>
              <a:rPr lang="en-US" sz="2400" i="1" dirty="0" smtClean="0"/>
              <a:t>Focus on Core Competency . </a:t>
            </a:r>
          </a:p>
          <a:p>
            <a:pPr>
              <a:lnSpc>
                <a:spcPct val="80000"/>
              </a:lnSpc>
            </a:pPr>
            <a:r>
              <a:rPr lang="en-US" sz="2400" i="1" dirty="0" smtClean="0"/>
              <a:t>Access Anywhere</a:t>
            </a:r>
          </a:p>
          <a:p>
            <a:pPr>
              <a:lnSpc>
                <a:spcPct val="80000"/>
              </a:lnSpc>
            </a:pPr>
            <a:r>
              <a:rPr lang="en-US" sz="2400" i="1" dirty="0" smtClean="0"/>
              <a:t>Freedom to Choose (or Better Software)  </a:t>
            </a:r>
          </a:p>
          <a:p>
            <a:pPr>
              <a:lnSpc>
                <a:spcPct val="80000"/>
              </a:lnSpc>
            </a:pPr>
            <a:r>
              <a:rPr lang="en-US" sz="2400" i="1" dirty="0" smtClean="0"/>
              <a:t>Faster Product Cycles </a:t>
            </a:r>
          </a:p>
          <a:p>
            <a:pPr>
              <a:buNone/>
            </a:pPr>
            <a:r>
              <a:rPr lang="en-US" sz="2400" i="1" dirty="0" smtClean="0"/>
              <a:t>VENDOR BENEFITS:</a:t>
            </a:r>
          </a:p>
          <a:p>
            <a:pPr>
              <a:buNone/>
            </a:pPr>
            <a:r>
              <a:rPr lang="en-US" sz="2400" i="1" dirty="0" smtClean="0"/>
              <a:t>.Increased Total Available Market</a:t>
            </a:r>
          </a:p>
          <a:p>
            <a:pPr>
              <a:buNone/>
            </a:pPr>
            <a:r>
              <a:rPr lang="en-US" sz="2400" i="1" dirty="0" smtClean="0"/>
              <a:t>. Lower Development Costs &amp; Quicker Time-to-Market </a:t>
            </a:r>
          </a:p>
          <a:p>
            <a:pPr>
              <a:buNone/>
            </a:pPr>
            <a:r>
              <a:rPr lang="en-US" sz="2400" i="1" dirty="0" smtClean="0"/>
              <a:t>. Improved Customer Relationships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Applicability and types of </a:t>
            </a:r>
            <a:r>
              <a:rPr lang="en-US" dirty="0" err="1" smtClean="0"/>
              <a:t>SaaS</a:t>
            </a:r>
            <a:endParaRPr lang="en-US" dirty="0"/>
          </a:p>
        </p:txBody>
      </p:sp>
      <p:sp>
        <p:nvSpPr>
          <p:cNvPr id="3" name="Content Placeholder 2"/>
          <p:cNvSpPr>
            <a:spLocks noGrp="1"/>
          </p:cNvSpPr>
          <p:nvPr>
            <p:ph idx="1"/>
          </p:nvPr>
        </p:nvSpPr>
        <p:spPr>
          <a:xfrm>
            <a:off x="0" y="1143000"/>
            <a:ext cx="9144000" cy="5562600"/>
          </a:xfrm>
        </p:spPr>
        <p:txBody>
          <a:bodyPr>
            <a:noAutofit/>
          </a:bodyPr>
          <a:lstStyle/>
          <a:p>
            <a:r>
              <a:rPr lang="en-US" sz="2400" dirty="0" smtClean="0"/>
              <a:t>Enterprise Software application:</a:t>
            </a:r>
          </a:p>
          <a:p>
            <a:pPr>
              <a:buNone/>
            </a:pPr>
            <a:r>
              <a:rPr lang="en-US" sz="2400" dirty="0"/>
              <a:t> </a:t>
            </a:r>
            <a:r>
              <a:rPr lang="en-US" sz="2400" dirty="0" smtClean="0"/>
              <a:t>  Sharing of data between internal and external users e.g. : Salesforce CRM application</a:t>
            </a:r>
          </a:p>
          <a:p>
            <a:r>
              <a:rPr lang="en-US" sz="2400" dirty="0" smtClean="0"/>
              <a:t>Single user Software application</a:t>
            </a:r>
          </a:p>
          <a:p>
            <a:pPr>
              <a:buNone/>
            </a:pPr>
            <a:r>
              <a:rPr lang="en-US" sz="2400" dirty="0"/>
              <a:t>	</a:t>
            </a:r>
            <a:r>
              <a:rPr lang="en-US" sz="2400" dirty="0" smtClean="0"/>
              <a:t>Runs on single user computer and serves 1 user at a time e.g. : Microsoft office</a:t>
            </a:r>
          </a:p>
          <a:p>
            <a:r>
              <a:rPr lang="en-US" sz="2400" dirty="0" smtClean="0"/>
              <a:t>Business Utility </a:t>
            </a:r>
            <a:r>
              <a:rPr lang="en-US" sz="2400" dirty="0" err="1" smtClean="0"/>
              <a:t>SaaS</a:t>
            </a:r>
            <a:r>
              <a:rPr lang="en-US" sz="2400" dirty="0" smtClean="0"/>
              <a:t> - Applications like Salesforce automation are used by businesses and individuals for managing and collecting data, streamlining collaborative processes and providing actionable analysis. Popular use cases are Customer Relationship Management (CRM), Human Resources and Accounting.</a:t>
            </a:r>
          </a:p>
          <a:p>
            <a:r>
              <a:rPr lang="en-US" sz="2400" dirty="0" smtClean="0"/>
              <a:t>Social Networking </a:t>
            </a:r>
            <a:r>
              <a:rPr lang="en-US" sz="2400" dirty="0" err="1" smtClean="0"/>
              <a:t>SaaS</a:t>
            </a:r>
            <a:r>
              <a:rPr lang="en-US" sz="2400" dirty="0" smtClean="0"/>
              <a:t> - Applications like </a:t>
            </a:r>
            <a:r>
              <a:rPr lang="en-US" sz="2400" dirty="0" err="1" smtClean="0"/>
              <a:t>Facebook</a:t>
            </a:r>
            <a:r>
              <a:rPr lang="en-US" sz="2400" dirty="0" smtClean="0"/>
              <a:t> are used by individuals for networking and sharing information, photos, videos, etc.</a:t>
            </a:r>
          </a:p>
          <a:p>
            <a:pPr>
              <a:buNone/>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factors for a good design</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t>Three key differentiators that separate  well-designed </a:t>
            </a:r>
            <a:r>
              <a:rPr lang="en-US" sz="2800" dirty="0" err="1" smtClean="0"/>
              <a:t>SaaS</a:t>
            </a:r>
            <a:r>
              <a:rPr lang="en-US" sz="2800" dirty="0" smtClean="0"/>
              <a:t> application from a poorly designed one</a:t>
            </a:r>
          </a:p>
          <a:p>
            <a:pPr lvl="1">
              <a:lnSpc>
                <a:spcPct val="90000"/>
              </a:lnSpc>
            </a:pPr>
            <a:r>
              <a:rPr lang="en-US" sz="2400" dirty="0" smtClean="0"/>
              <a:t> </a:t>
            </a:r>
            <a:r>
              <a:rPr lang="en-US" sz="2400" i="1" dirty="0" smtClean="0"/>
              <a:t>scalability</a:t>
            </a:r>
            <a:endParaRPr lang="en-US" sz="2400" dirty="0" smtClean="0"/>
          </a:p>
          <a:p>
            <a:pPr lvl="1">
              <a:lnSpc>
                <a:spcPct val="90000"/>
              </a:lnSpc>
            </a:pPr>
            <a:r>
              <a:rPr lang="en-US" sz="2400" i="1" dirty="0" smtClean="0"/>
              <a:t>Multi tenant efficient</a:t>
            </a:r>
            <a:endParaRPr lang="en-US" sz="2400" dirty="0" smtClean="0"/>
          </a:p>
          <a:p>
            <a:pPr lvl="1">
              <a:lnSpc>
                <a:spcPct val="90000"/>
              </a:lnSpc>
            </a:pPr>
            <a:r>
              <a:rPr lang="en-US" sz="2400" dirty="0" smtClean="0"/>
              <a:t> </a:t>
            </a:r>
            <a:r>
              <a:rPr lang="en-US" sz="2400" i="1" dirty="0" smtClean="0"/>
              <a:t>configurable</a:t>
            </a:r>
            <a:endParaRPr lang="en-US" sz="2400" dirty="0" smtClean="0"/>
          </a:p>
          <a:p>
            <a:pPr>
              <a:lnSpc>
                <a:spcPct val="90000"/>
              </a:lnSpc>
            </a:pPr>
            <a:r>
              <a:rPr lang="en-US" sz="2800" dirty="0" smtClean="0"/>
              <a:t>Scaling the application - maximizing concurrency, and  efficient use of resources</a:t>
            </a:r>
          </a:p>
          <a:p>
            <a:pPr lvl="1">
              <a:lnSpc>
                <a:spcPct val="90000"/>
              </a:lnSpc>
            </a:pPr>
            <a:r>
              <a:rPr lang="en-US" sz="2400" dirty="0" smtClean="0"/>
              <a:t>i.e. optimizing locking duration, statelessness, sharing pooled resources such as threads and network connections, caching reference data, and partitioning large databases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Multi-tenancy – important architectural shift from designing isolated, single-tenant applications </a:t>
            </a:r>
          </a:p>
          <a:p>
            <a:pPr lvl="1"/>
            <a:r>
              <a:rPr lang="en-US" sz="2400" dirty="0" smtClean="0"/>
              <a:t>One application instance  should accommodate users from multiple other companies at the same time while providing transparency </a:t>
            </a:r>
          </a:p>
          <a:p>
            <a:pPr lvl="1"/>
            <a:r>
              <a:rPr lang="en-US" sz="2400" dirty="0" smtClean="0"/>
              <a:t>This requires an architecture that maximizes the sharing of resources efficiently across tenants </a:t>
            </a:r>
          </a:p>
          <a:p>
            <a:pPr lvl="1">
              <a:buNone/>
            </a:pPr>
            <a:endParaRPr lang="en-US" sz="2400"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800" i="1" dirty="0" smtClean="0"/>
              <a:t>Configurable - </a:t>
            </a:r>
            <a:r>
              <a:rPr lang="en-US" sz="2800" dirty="0" smtClean="0"/>
              <a:t>a single application instance on a single server has to accommodate users from several different companies </a:t>
            </a:r>
          </a:p>
          <a:p>
            <a:pPr lvl="1">
              <a:lnSpc>
                <a:spcPct val="80000"/>
              </a:lnSpc>
            </a:pPr>
            <a:r>
              <a:rPr lang="en-US" sz="2400" dirty="0" smtClean="0"/>
              <a:t> Customizing the application for one customer will change the application for other customers as well. </a:t>
            </a:r>
          </a:p>
          <a:p>
            <a:pPr>
              <a:lnSpc>
                <a:spcPct val="80000"/>
              </a:lnSpc>
            </a:pPr>
            <a:r>
              <a:rPr lang="en-US" sz="2800" dirty="0" smtClean="0"/>
              <a:t>Traditionally customizing an application would mean  changes in the code.</a:t>
            </a:r>
          </a:p>
          <a:p>
            <a:pPr>
              <a:lnSpc>
                <a:spcPct val="80000"/>
              </a:lnSpc>
            </a:pPr>
            <a:r>
              <a:rPr lang="en-US" sz="2800" dirty="0" smtClean="0"/>
              <a:t>Each customer must use metadata to </a:t>
            </a:r>
            <a:r>
              <a:rPr lang="en-US" sz="2800" i="1" dirty="0" smtClean="0"/>
              <a:t>configure</a:t>
            </a:r>
            <a:r>
              <a:rPr lang="en-US" sz="2800" dirty="0" smtClean="0"/>
              <a:t> the way the application appears and behaves for its users. </a:t>
            </a:r>
          </a:p>
          <a:p>
            <a:pPr>
              <a:lnSpc>
                <a:spcPct val="80000"/>
              </a:lnSpc>
            </a:pPr>
            <a:r>
              <a:rPr lang="en-US" sz="2800" dirty="0" smtClean="0"/>
              <a:t>Customers configuring applications must be simple and easy without any extra development or operation costs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1813" y="322263"/>
            <a:ext cx="8061325" cy="5207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ea typeface="ＭＳ Ｐゴシック" charset="0"/>
                <a:cs typeface="ＭＳ Ｐゴシック" charset="0"/>
              </a:rPr>
              <a:t>Commercial Cloud Formation</a:t>
            </a:r>
            <a:endParaRPr lang="en-US" dirty="0">
              <a:ea typeface="ＭＳ Ｐゴシック" charset="0"/>
              <a:cs typeface="ＭＳ Ｐゴシック" charset="0"/>
            </a:endParaRPr>
          </a:p>
        </p:txBody>
      </p:sp>
      <p:pic>
        <p:nvPicPr>
          <p:cNvPr id="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475" y="1622425"/>
            <a:ext cx="5421313" cy="68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4"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2088" y="2886075"/>
            <a:ext cx="433863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5" name="Picture 6"/>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18438" y="3662363"/>
            <a:ext cx="989012" cy="155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03500" y="5532438"/>
            <a:ext cx="1857375" cy="69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76725" y="3406775"/>
            <a:ext cx="26543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0"/>
          <p:cNvPicPr>
            <a:picLocks noChangeAspect="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448425" y="1708150"/>
            <a:ext cx="2695575"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837113" y="5422900"/>
            <a:ext cx="1851025" cy="68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p:cNvPicPr>
            <a:picLocks noChangeAspect="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96925" y="3527425"/>
            <a:ext cx="1787525"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1"/>
          <p:cNvPicPr>
            <a:picLocks noChangeAspect="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725738" y="3794125"/>
            <a:ext cx="1131887"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2"/>
          <p:cNvPicPr>
            <a:picLocks noChangeAspect="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990600" y="1106488"/>
            <a:ext cx="3967163"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4"/>
          <p:cNvPicPr>
            <a:picLocks noChangeAspect="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6826250" y="5322888"/>
            <a:ext cx="1346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38138" y="4516438"/>
            <a:ext cx="2009775"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5"/>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154488" y="4714875"/>
            <a:ext cx="188595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6"/>
          <p:cNvPicPr>
            <a:picLocks noChangeAspect="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822700" y="2347913"/>
            <a:ext cx="21971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7"/>
          <p:cNvPicPr>
            <a:picLocks noChangeAspect="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223838" y="5465763"/>
            <a:ext cx="1911350"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8"/>
          <p:cNvPicPr>
            <a:picLocks noChangeAspect="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6745288" y="2676525"/>
            <a:ext cx="20447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9"/>
          <p:cNvPicPr>
            <a:picLocks noChangeAspect="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5518150" y="1058863"/>
            <a:ext cx="687388"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8"/>
          <p:cNvPicPr>
            <a:picLocks noChangeAspect="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327775" y="4321175"/>
            <a:ext cx="12319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p:cNvPicPr>
            <a:picLocks noChangeAspect="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1836738" y="2317750"/>
            <a:ext cx="1665287" cy="52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35053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411162"/>
          </a:xfrm>
        </p:spPr>
        <p:txBody>
          <a:bodyPr>
            <a:normAutofit fontScale="90000"/>
          </a:bodyPr>
          <a:lstStyle/>
          <a:p>
            <a:r>
              <a:rPr lang="en-US" dirty="0" smtClean="0"/>
              <a:t>Windows Azure</a:t>
            </a:r>
            <a:endParaRPr lang="en-US" dirty="0"/>
          </a:p>
        </p:txBody>
      </p:sp>
      <p:pic>
        <p:nvPicPr>
          <p:cNvPr id="6" name="Content Placeholder 5" descr="image.png"/>
          <p:cNvPicPr>
            <a:picLocks noGrp="1" noChangeAspect="1"/>
          </p:cNvPicPr>
          <p:nvPr>
            <p:ph idx="1"/>
          </p:nvPr>
        </p:nvPicPr>
        <p:blipFill>
          <a:blip r:embed="rId2" cstate="print"/>
          <a:stretch>
            <a:fillRect/>
          </a:stretch>
        </p:blipFill>
        <p:spPr>
          <a:xfrm>
            <a:off x="838200" y="1143000"/>
            <a:ext cx="6427002" cy="452596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Architecture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Web role </a:t>
            </a:r>
          </a:p>
          <a:p>
            <a:pPr>
              <a:buNone/>
            </a:pPr>
            <a:r>
              <a:rPr lang="en-US" dirty="0" smtClean="0"/>
              <a:t>	One for each instance of software</a:t>
            </a:r>
          </a:p>
          <a:p>
            <a:r>
              <a:rPr lang="en-US" dirty="0" smtClean="0"/>
              <a:t>Access control</a:t>
            </a:r>
          </a:p>
          <a:p>
            <a:pPr>
              <a:buNone/>
            </a:pPr>
            <a:r>
              <a:rPr lang="en-US" dirty="0"/>
              <a:t>	</a:t>
            </a:r>
            <a:r>
              <a:rPr lang="en-US" dirty="0" smtClean="0"/>
              <a:t>Definition of users, groups and roles. </a:t>
            </a:r>
            <a:r>
              <a:rPr lang="en-US" dirty="0"/>
              <a:t> A pre-built ASP.NET membership provider is included in the training </a:t>
            </a:r>
            <a:r>
              <a:rPr lang="en-US" dirty="0" smtClean="0"/>
              <a:t>kit.</a:t>
            </a:r>
          </a:p>
          <a:p>
            <a:r>
              <a:rPr lang="en-US" dirty="0" smtClean="0"/>
              <a:t>Databases</a:t>
            </a:r>
          </a:p>
          <a:p>
            <a:pPr>
              <a:buNone/>
            </a:pPr>
            <a:r>
              <a:rPr lang="en-US" dirty="0"/>
              <a:t>	</a:t>
            </a:r>
            <a:r>
              <a:rPr lang="en-US" dirty="0" smtClean="0"/>
              <a:t>Relational database for core operational data</a:t>
            </a:r>
          </a:p>
          <a:p>
            <a:r>
              <a:rPr lang="en-US" dirty="0" smtClean="0"/>
              <a:t>Worker role</a:t>
            </a:r>
          </a:p>
          <a:p>
            <a:pPr>
              <a:buNone/>
            </a:pPr>
            <a:r>
              <a:rPr lang="en-US" dirty="0"/>
              <a:t>	</a:t>
            </a:r>
            <a:r>
              <a:rPr lang="en-US" dirty="0" smtClean="0"/>
              <a:t>Autonomous background processing like billing</a:t>
            </a:r>
          </a:p>
          <a:p>
            <a:r>
              <a:rPr lang="en-US" dirty="0" smtClean="0"/>
              <a:t>Caching </a:t>
            </a:r>
          </a:p>
          <a:p>
            <a:pPr>
              <a:buNone/>
            </a:pPr>
            <a:r>
              <a:rPr lang="en-US" dirty="0" smtClean="0"/>
              <a:t>	 frequently used </a:t>
            </a:r>
            <a:r>
              <a:rPr lang="en-US" dirty="0"/>
              <a:t>read-only, user specific, and application resource data in a high-speed distributed in-memory for faster response </a:t>
            </a:r>
            <a:endParaRPr lang="en-US" dirty="0" smtClean="0"/>
          </a:p>
          <a:p>
            <a:r>
              <a:rPr lang="en-US" dirty="0" smtClean="0"/>
              <a:t>Blobs</a:t>
            </a:r>
          </a:p>
          <a:p>
            <a:pPr>
              <a:buNone/>
            </a:pPr>
            <a:r>
              <a:rPr lang="en-US" dirty="0" smtClean="0"/>
              <a:t>	Blob </a:t>
            </a:r>
            <a:r>
              <a:rPr lang="en-US" dirty="0"/>
              <a:t>storage provides a scalable, resilient way to store terabytes of user data</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a:t>
            </a:r>
            <a:r>
              <a:rPr lang="en-US" dirty="0" smtClean="0"/>
              <a:t>Drawbacks</a:t>
            </a:r>
            <a:endParaRPr lang="en-US" dirty="0"/>
          </a:p>
        </p:txBody>
      </p:sp>
      <p:sp>
        <p:nvSpPr>
          <p:cNvPr id="3" name="Content Placeholder 2"/>
          <p:cNvSpPr>
            <a:spLocks noGrp="1"/>
          </p:cNvSpPr>
          <p:nvPr>
            <p:ph idx="1"/>
          </p:nvPr>
        </p:nvSpPr>
        <p:spPr/>
        <p:txBody>
          <a:bodyPr/>
          <a:lstStyle/>
          <a:p>
            <a:r>
              <a:rPr lang="en-US" dirty="0" smtClean="0"/>
              <a:t>Robustness</a:t>
            </a:r>
          </a:p>
          <a:p>
            <a:pPr>
              <a:buNone/>
            </a:pPr>
            <a:r>
              <a:rPr lang="en-US" dirty="0"/>
              <a:t>	</a:t>
            </a:r>
            <a:r>
              <a:rPr lang="en-US" dirty="0" smtClean="0"/>
              <a:t>	Difference between </a:t>
            </a:r>
            <a:r>
              <a:rPr lang="en-US" dirty="0"/>
              <a:t>G</a:t>
            </a:r>
            <a:r>
              <a:rPr lang="en-US" dirty="0" smtClean="0"/>
              <a:t>oogle docs and </a:t>
            </a:r>
            <a:r>
              <a:rPr lang="en-US" dirty="0"/>
              <a:t>M</a:t>
            </a:r>
            <a:r>
              <a:rPr lang="en-US" dirty="0" smtClean="0"/>
              <a:t>icrosoft office.</a:t>
            </a:r>
          </a:p>
          <a:p>
            <a:r>
              <a:rPr lang="en-US" dirty="0" smtClean="0"/>
              <a:t>Privacy</a:t>
            </a:r>
          </a:p>
          <a:p>
            <a:pPr>
              <a:buNone/>
            </a:pPr>
            <a:r>
              <a:rPr lang="en-US" dirty="0"/>
              <a:t>	</a:t>
            </a:r>
            <a:r>
              <a:rPr lang="en-US" dirty="0" smtClean="0"/>
              <a:t>Storing all data in cloud prone to hacks</a:t>
            </a:r>
          </a:p>
          <a:p>
            <a:r>
              <a:rPr lang="en-US" dirty="0" smtClean="0"/>
              <a:t>Reliability</a:t>
            </a:r>
          </a:p>
          <a:p>
            <a:pPr>
              <a:buNone/>
            </a:pPr>
            <a:r>
              <a:rPr lang="en-US" dirty="0"/>
              <a:t> </a:t>
            </a:r>
            <a:r>
              <a:rPr lang="en-US" dirty="0" smtClean="0"/>
              <a:t>	Recovery during server downtime is difficult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nl-NL" dirty="0" smtClean="0"/>
              <a:t>Creeger, M. (2009). Cloud computing: An overview. ACM Queue, 7(5), 3-4.</a:t>
            </a:r>
            <a:endParaRPr lang="en-US" dirty="0" smtClean="0"/>
          </a:p>
          <a:p>
            <a:r>
              <a:rPr lang="en-US" dirty="0" err="1" smtClean="0"/>
              <a:t>OpenShift</a:t>
            </a:r>
            <a:r>
              <a:rPr lang="en-US" dirty="0" smtClean="0"/>
              <a:t> – </a:t>
            </a:r>
            <a:r>
              <a:rPr lang="en-US" dirty="0" smtClean="0">
                <a:hlinkClick r:id="rId2"/>
              </a:rPr>
              <a:t>www.openshift.com</a:t>
            </a:r>
            <a:endParaRPr lang="en-US" dirty="0" smtClean="0"/>
          </a:p>
          <a:p>
            <a:r>
              <a:rPr lang="en-US" dirty="0" smtClean="0">
                <a:hlinkClick r:id="rId3"/>
              </a:rPr>
              <a:t>http://</a:t>
            </a:r>
            <a:r>
              <a:rPr lang="en-US" dirty="0" smtClean="0">
                <a:hlinkClick r:id="rId3"/>
              </a:rPr>
              <a:t>www.slideshare.net/cobiacomm/introduction-topaa-s</a:t>
            </a:r>
            <a:endParaRPr lang="en-US" dirty="0" smtClean="0"/>
          </a:p>
          <a:p>
            <a:r>
              <a:rPr lang="en-US" smtClean="0">
                <a:hlinkClick r:id="rId4"/>
              </a:rPr>
              <a:t>http://www.ibm.com/developerworks/training/kp/cl-kp-cloudsaas/</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oud2.gif"/>
          <p:cNvPicPr>
            <a:picLocks noChangeAspect="1"/>
          </p:cNvPicPr>
          <p:nvPr/>
        </p:nvPicPr>
        <p:blipFill rotWithShape="1">
          <a:blip r:embed="rId2" cstate="print">
            <a:extLst>
              <a:ext uri="{28A0092B-C50C-407E-A947-70E740481C1C}">
                <a14:useLocalDpi xmlns:a14="http://schemas.microsoft.com/office/drawing/2010/main" xmlns="" val="0"/>
              </a:ext>
            </a:extLst>
          </a:blip>
          <a:srcRect t="20244"/>
          <a:stretch/>
        </p:blipFill>
        <p:spPr>
          <a:xfrm>
            <a:off x="0" y="1685492"/>
            <a:ext cx="9101862" cy="5196934"/>
          </a:xfrm>
          <a:prstGeom prst="rect">
            <a:avLst/>
          </a:prstGeom>
        </p:spPr>
      </p:pic>
    </p:spTree>
    <p:extLst>
      <p:ext uri="{BB962C8B-B14F-4D97-AF65-F5344CB8AC3E}">
        <p14:creationId xmlns:p14="http://schemas.microsoft.com/office/powerpoint/2010/main" xmlns="" val="3447269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noChangeShapeType="1"/>
          </p:cNvCxnSpPr>
          <p:nvPr/>
        </p:nvCxnSpPr>
        <p:spPr bwMode="auto">
          <a:xfrm rot="16200000" flipH="1">
            <a:off x="3924300" y="4019945"/>
            <a:ext cx="4495800" cy="0"/>
          </a:xfrm>
          <a:prstGeom prst="line">
            <a:avLst/>
          </a:prstGeom>
          <a:noFill/>
          <a:ln w="38100">
            <a:solidFill>
              <a:schemeClr val="tx1"/>
            </a:solidFill>
            <a:prstDash val="sysDot"/>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3" name="Straight Connector 2"/>
          <p:cNvCxnSpPr>
            <a:cxnSpLocks noChangeShapeType="1"/>
          </p:cNvCxnSpPr>
          <p:nvPr/>
        </p:nvCxnSpPr>
        <p:spPr bwMode="auto">
          <a:xfrm rot="5400000">
            <a:off x="991394" y="4057251"/>
            <a:ext cx="4419600" cy="1588"/>
          </a:xfrm>
          <a:prstGeom prst="line">
            <a:avLst/>
          </a:prstGeom>
          <a:noFill/>
          <a:ln w="38100">
            <a:solidFill>
              <a:schemeClr val="tx1"/>
            </a:solidFill>
            <a:prstDash val="sysDot"/>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pic>
        <p:nvPicPr>
          <p:cNvPr id="4" name="Picture 2" descr="Rackspace Picture">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4448570"/>
            <a:ext cx="1512888"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ounded Rectangle 4"/>
          <p:cNvSpPr>
            <a:spLocks noChangeArrowheads="1"/>
          </p:cNvSpPr>
          <p:nvPr/>
        </p:nvSpPr>
        <p:spPr bwMode="auto">
          <a:xfrm>
            <a:off x="381000" y="5277245"/>
            <a:ext cx="2667000" cy="685800"/>
          </a:xfrm>
          <a:prstGeom prst="roundRect">
            <a:avLst>
              <a:gd name="adj" fmla="val 16667"/>
            </a:avLst>
          </a:prstGeom>
          <a:gradFill rotWithShape="1">
            <a:gsLst>
              <a:gs pos="0">
                <a:srgbClr val="FFFFFF"/>
              </a:gs>
              <a:gs pos="35001">
                <a:srgbClr val="FFFFFF"/>
              </a:gs>
              <a:gs pos="100000">
                <a:srgbClr val="FFFFFF"/>
              </a:gs>
            </a:gsLst>
            <a:lin ang="16200000" scaled="1"/>
          </a:gradFill>
          <a:ln w="9525">
            <a:solidFill>
              <a:srgbClr val="F9F9F9"/>
            </a:solidFill>
            <a:round/>
            <a:headEnd/>
            <a:tailEnd/>
          </a:ln>
          <a:effectLst>
            <a:outerShdw blurRad="63500" dist="20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ea typeface="+mn-ea"/>
              </a:rPr>
              <a:t>Utility Computing</a:t>
            </a:r>
          </a:p>
        </p:txBody>
      </p:sp>
      <p:sp>
        <p:nvSpPr>
          <p:cNvPr id="6" name="Rounded Rectangle 5"/>
          <p:cNvSpPr>
            <a:spLocks noChangeArrowheads="1"/>
          </p:cNvSpPr>
          <p:nvPr/>
        </p:nvSpPr>
        <p:spPr bwMode="auto">
          <a:xfrm>
            <a:off x="3352800" y="5277245"/>
            <a:ext cx="2667000" cy="685800"/>
          </a:xfrm>
          <a:prstGeom prst="roundRect">
            <a:avLst>
              <a:gd name="adj" fmla="val 16667"/>
            </a:avLst>
          </a:prstGeom>
          <a:gradFill rotWithShape="1">
            <a:gsLst>
              <a:gs pos="0">
                <a:srgbClr val="CFFFFF"/>
              </a:gs>
              <a:gs pos="35001">
                <a:srgbClr val="DDFEFF"/>
              </a:gs>
              <a:gs pos="100000">
                <a:srgbClr val="F0FFFF"/>
              </a:gs>
            </a:gsLst>
            <a:lin ang="16200000" scaled="1"/>
          </a:gradFill>
          <a:ln w="9525">
            <a:solidFill>
              <a:srgbClr val="B6DCDF"/>
            </a:solidFill>
            <a:round/>
            <a:headEnd/>
            <a:tailEnd/>
          </a:ln>
          <a:effectLst>
            <a:outerShdw blurRad="63500" dist="20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ea typeface="+mn-ea"/>
              </a:rPr>
              <a:t>Platform as a Service (</a:t>
            </a:r>
            <a:r>
              <a:rPr lang="en-US" dirty="0" err="1">
                <a:solidFill>
                  <a:schemeClr val="dk1"/>
                </a:solidFill>
                <a:latin typeface="+mn-lt"/>
                <a:ea typeface="+mn-ea"/>
              </a:rPr>
              <a:t>PaaS</a:t>
            </a:r>
            <a:r>
              <a:rPr lang="en-US" dirty="0">
                <a:solidFill>
                  <a:schemeClr val="dk1"/>
                </a:solidFill>
                <a:latin typeface="+mn-lt"/>
                <a:ea typeface="+mn-ea"/>
              </a:rPr>
              <a:t>)</a:t>
            </a:r>
          </a:p>
        </p:txBody>
      </p:sp>
      <p:sp>
        <p:nvSpPr>
          <p:cNvPr id="7" name="Rounded Rectangle 6"/>
          <p:cNvSpPr>
            <a:spLocks noChangeArrowheads="1"/>
          </p:cNvSpPr>
          <p:nvPr/>
        </p:nvSpPr>
        <p:spPr bwMode="auto">
          <a:xfrm>
            <a:off x="6324600" y="5277245"/>
            <a:ext cx="2667000" cy="685800"/>
          </a:xfrm>
          <a:prstGeom prst="roundRect">
            <a:avLst>
              <a:gd name="adj" fmla="val 16667"/>
            </a:avLst>
          </a:prstGeom>
          <a:gradFill rotWithShape="1">
            <a:gsLst>
              <a:gs pos="0">
                <a:srgbClr val="ACACE1"/>
              </a:gs>
              <a:gs pos="35001">
                <a:srgbClr val="C5C5E9"/>
              </a:gs>
              <a:gs pos="100000">
                <a:srgbClr val="E9E9F7"/>
              </a:gs>
            </a:gsLst>
            <a:lin ang="16200000" scaled="1"/>
          </a:gradFill>
          <a:ln w="9525">
            <a:solidFill>
              <a:srgbClr val="292989"/>
            </a:solidFill>
            <a:round/>
            <a:headEnd/>
            <a:tailEnd/>
          </a:ln>
          <a:effectLst>
            <a:outerShdw blurRad="63500" dist="20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ea typeface="+mn-ea"/>
              </a:rPr>
              <a:t>Cloud-based User Applications</a:t>
            </a:r>
          </a:p>
        </p:txBody>
      </p:sp>
      <p:pic>
        <p:nvPicPr>
          <p:cNvPr id="8" name="Picture 4" descr="Amazon Picture">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1000" y="4058045"/>
            <a:ext cx="1752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6" descr="Google App Engine Picture">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505200" y="4667645"/>
            <a:ext cx="16002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http://www.techcrunch.com/wp-content/forcelogo.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4267200" y="3981845"/>
            <a:ext cx="16764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Flickr Picture">
            <a:hlinkClick r:id="rId9"/>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381750" y="4720033"/>
            <a:ext cx="1238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4" descr="Salesforce Picture">
            <a:hlinkClick r:id="rId11"/>
          </p:cNvP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7239000" y="4286645"/>
            <a:ext cx="1511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Group 47"/>
          <p:cNvGrpSpPr>
            <a:grpSpLocks/>
          </p:cNvGrpSpPr>
          <p:nvPr/>
        </p:nvGrpSpPr>
        <p:grpSpPr bwMode="auto">
          <a:xfrm>
            <a:off x="2590800" y="3143645"/>
            <a:ext cx="2438400" cy="457200"/>
            <a:chOff x="1752600" y="2438400"/>
            <a:chExt cx="4114800" cy="914400"/>
          </a:xfrm>
        </p:grpSpPr>
        <p:sp>
          <p:nvSpPr>
            <p:cNvPr id="14" name="Rounded Rectangle 13"/>
            <p:cNvSpPr>
              <a:spLocks noChangeArrowheads="1"/>
            </p:cNvSpPr>
            <p:nvPr/>
          </p:nvSpPr>
          <p:spPr bwMode="auto">
            <a:xfrm>
              <a:off x="1752600" y="2438400"/>
              <a:ext cx="4114800" cy="914400"/>
            </a:xfrm>
            <a:prstGeom prst="roundRect">
              <a:avLst>
                <a:gd name="adj" fmla="val 16667"/>
              </a:avLst>
            </a:prstGeom>
            <a:gradFill rotWithShape="1">
              <a:gsLst>
                <a:gs pos="0">
                  <a:srgbClr val="E4FEFF"/>
                </a:gs>
                <a:gs pos="35001">
                  <a:srgbClr val="EBFEFF"/>
                </a:gs>
                <a:gs pos="100000">
                  <a:srgbClr val="F6FFFF"/>
                </a:gs>
              </a:gsLst>
              <a:lin ang="16200000" scaled="1"/>
            </a:gradFill>
            <a:ln w="9525">
              <a:solidFill>
                <a:srgbClr val="D5E8EA"/>
              </a:solidFill>
              <a:round/>
              <a:headEnd/>
              <a:tailEnd/>
            </a:ln>
            <a:effectLst>
              <a:outerShdw blurRad="63500" dist="20000" dir="5400000" rotWithShape="0">
                <a:srgbClr val="000000">
                  <a:alpha val="37999"/>
                </a:srgbClr>
              </a:outerShdw>
            </a:effectLst>
          </p:spPr>
          <p:txBody>
            <a:bodyPr anchor="ctr"/>
            <a:lstStyle/>
            <a:p>
              <a:pPr algn="ctr">
                <a:defRPr/>
              </a:pPr>
              <a:endParaRPr lang="en-US">
                <a:solidFill>
                  <a:srgbClr val="000000"/>
                </a:solidFill>
                <a:latin typeface="+mn-lt"/>
                <a:ea typeface="+mn-ea"/>
                <a:cs typeface="Arial" pitchFamily="34" charset="0"/>
              </a:endParaRPr>
            </a:p>
          </p:txBody>
        </p:sp>
        <p:pic>
          <p:nvPicPr>
            <p:cNvPr id="15" name="Picture 17" descr="WinAzure_h_rgb.png"/>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209800" y="2590800"/>
              <a:ext cx="3223273" cy="605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6" name="Picture 6" descr="LiveServices_h_rgb.png"/>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700588" y="1957783"/>
            <a:ext cx="1243012" cy="34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2" descr="C:\Users\maryfj\Desktop\PDC Visuals\Assets\Strata3D architecture chart\Logos\SQL Services\SQLServices_h_rgb.pn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724400" y="2576908"/>
            <a:ext cx="12430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3" descr="C:\Users\maryfj\Desktop\PDC Visuals\Assets\Strata3D architecture chart\Logos\NET Services\NETServices_h_rgb.png"/>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4495800" y="2270520"/>
            <a:ext cx="145097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4" descr="C:\Users\maryfj\Desktop\PDC Visuals\Assets\Strata3D architecture chart\Logos\Office Live\ofc-Live_rgb_r.png"/>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6705600" y="2991245"/>
            <a:ext cx="114617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5" descr="C:\Users\maryfj\Desktop\PDC Visuals\Assets\Strata3D architecture chart\Logos\Windows Live\WLive_h_rgb_r.png"/>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6705600" y="2594370"/>
            <a:ext cx="13620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 descr="C:\Documents and Settings\chrisyeo\Desktop\images.jpe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5257800" y="4591445"/>
            <a:ext cx="622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 descr="C:\Documents and Settings\chrisyeo\Desktop\images.jpeg"/>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6477000" y="3829445"/>
            <a:ext cx="1019175"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Title 25"/>
          <p:cNvSpPr>
            <a:spLocks noGrp="1"/>
          </p:cNvSpPr>
          <p:nvPr>
            <p:ph type="title"/>
          </p:nvPr>
        </p:nvSpPr>
        <p:spPr/>
        <p:txBody>
          <a:bodyPr/>
          <a:lstStyle/>
          <a:p>
            <a:r>
              <a:rPr lang="en-US" dirty="0" smtClean="0"/>
              <a:t>Perspectives</a:t>
            </a:r>
            <a:endParaRPr lang="en-US" dirty="0"/>
          </a:p>
        </p:txBody>
      </p:sp>
    </p:spTree>
    <p:extLst>
      <p:ext uri="{BB962C8B-B14F-4D97-AF65-F5344CB8AC3E}">
        <p14:creationId xmlns:p14="http://schemas.microsoft.com/office/powerpoint/2010/main" xmlns="" val="41620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20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0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20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20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20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Computing-What </a:t>
            </a:r>
            <a:r>
              <a:rPr lang="en-US" dirty="0" smtClean="0"/>
              <a:t>is it?</a:t>
            </a:r>
            <a:endParaRPr lang="en-US" dirty="0"/>
          </a:p>
        </p:txBody>
      </p:sp>
      <p:sp>
        <p:nvSpPr>
          <p:cNvPr id="3" name="Content Placeholder 2"/>
          <p:cNvSpPr>
            <a:spLocks noGrp="1"/>
          </p:cNvSpPr>
          <p:nvPr>
            <p:ph idx="1"/>
          </p:nvPr>
        </p:nvSpPr>
        <p:spPr/>
        <p:txBody>
          <a:bodyPr/>
          <a:lstStyle/>
          <a:p>
            <a:r>
              <a:rPr lang="en-US" dirty="0"/>
              <a:t>moving services, computation </a:t>
            </a:r>
            <a:r>
              <a:rPr lang="en-US" dirty="0" smtClean="0"/>
              <a:t>and </a:t>
            </a:r>
            <a:r>
              <a:rPr lang="en-US" dirty="0"/>
              <a:t>to an internal or </a:t>
            </a:r>
            <a:r>
              <a:rPr lang="en-US" dirty="0" smtClean="0"/>
              <a:t>external, </a:t>
            </a:r>
            <a:r>
              <a:rPr lang="en-US" dirty="0"/>
              <a:t>centralized facility or </a:t>
            </a:r>
            <a:r>
              <a:rPr lang="en-US" dirty="0" smtClean="0"/>
              <a:t>contractor.</a:t>
            </a:r>
          </a:p>
          <a:p>
            <a:r>
              <a:rPr lang="en-US" dirty="0" smtClean="0"/>
              <a:t>Reason</a:t>
            </a:r>
          </a:p>
          <a:p>
            <a:pPr lvl="1"/>
            <a:r>
              <a:rPr lang="en-US" dirty="0"/>
              <a:t>easy and ubiquitous accessibility</a:t>
            </a:r>
          </a:p>
          <a:p>
            <a:pPr lvl="1"/>
            <a:r>
              <a:rPr lang="en-US" dirty="0"/>
              <a:t>cost</a:t>
            </a:r>
          </a:p>
          <a:p>
            <a:pPr lvl="1"/>
            <a:r>
              <a:rPr lang="en-US" dirty="0"/>
              <a:t>collaboration, integration, and analysis on a shared common platform.</a:t>
            </a:r>
            <a:endParaRPr lang="en-US" dirty="0" smtClean="0"/>
          </a:p>
          <a:p>
            <a:endParaRPr lang="en-US" dirty="0"/>
          </a:p>
        </p:txBody>
      </p:sp>
    </p:spTree>
    <p:extLst>
      <p:ext uri="{BB962C8B-B14F-4D97-AF65-F5344CB8AC3E}">
        <p14:creationId xmlns:p14="http://schemas.microsoft.com/office/powerpoint/2010/main" xmlns="" val="188390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1813" y="61913"/>
            <a:ext cx="8061325" cy="520700"/>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CLB Helvetica Condensed Black" charset="0"/>
                <a:ea typeface="ＭＳ Ｐゴシック" charset="0"/>
                <a:cs typeface="ＭＳ Ｐゴシック" charset="0"/>
              </a:rPr>
              <a:t>What is it?</a:t>
            </a:r>
            <a:endParaRPr lang="en-US" dirty="0">
              <a:latin typeface="CLB Helvetica Condensed Black" charset="0"/>
              <a:ea typeface="ＭＳ Ｐゴシック" charset="0"/>
              <a:cs typeface="ＭＳ Ｐゴシック" charset="0"/>
            </a:endParaRPr>
          </a:p>
        </p:txBody>
      </p:sp>
      <p:sp>
        <p:nvSpPr>
          <p:cNvPr id="3" name="Line 23"/>
          <p:cNvSpPr>
            <a:spLocks noChangeShapeType="1"/>
          </p:cNvSpPr>
          <p:nvPr/>
        </p:nvSpPr>
        <p:spPr bwMode="auto">
          <a:xfrm>
            <a:off x="2587625" y="2527300"/>
            <a:ext cx="809625" cy="760413"/>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 name="Line 24"/>
          <p:cNvSpPr>
            <a:spLocks noChangeShapeType="1"/>
          </p:cNvSpPr>
          <p:nvPr/>
        </p:nvSpPr>
        <p:spPr bwMode="auto">
          <a:xfrm>
            <a:off x="4329113" y="2370138"/>
            <a:ext cx="0" cy="339725"/>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 name="Line 25"/>
          <p:cNvSpPr>
            <a:spLocks noChangeShapeType="1"/>
          </p:cNvSpPr>
          <p:nvPr/>
        </p:nvSpPr>
        <p:spPr bwMode="auto">
          <a:xfrm flipH="1">
            <a:off x="5308600" y="2649538"/>
            <a:ext cx="871538" cy="690562"/>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Line 26"/>
          <p:cNvSpPr>
            <a:spLocks noChangeShapeType="1"/>
          </p:cNvSpPr>
          <p:nvPr/>
        </p:nvSpPr>
        <p:spPr bwMode="auto">
          <a:xfrm>
            <a:off x="4316413" y="4076700"/>
            <a:ext cx="0" cy="325438"/>
          </a:xfrm>
          <a:prstGeom prst="line">
            <a:avLst/>
          </a:prstGeom>
          <a:noFill/>
          <a:ln w="7620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pic>
        <p:nvPicPr>
          <p:cNvPr id="7" name="Picture 11" descr="slide2pic"/>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2463" y="4373563"/>
            <a:ext cx="4792662" cy="188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563" y="1023938"/>
            <a:ext cx="2051050"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9" name="Picture 2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49625" y="1057275"/>
            <a:ext cx="2055813" cy="136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10" name="Picture 2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83313" y="1041400"/>
            <a:ext cx="2438400" cy="162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11" name="Picture 2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55975" y="2727325"/>
            <a:ext cx="2024063" cy="133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sp>
        <p:nvSpPr>
          <p:cNvPr id="12" name="Text Box 28"/>
          <p:cNvSpPr txBox="1">
            <a:spLocks noChangeArrowheads="1"/>
          </p:cNvSpPr>
          <p:nvPr/>
        </p:nvSpPr>
        <p:spPr bwMode="auto">
          <a:xfrm>
            <a:off x="1287463" y="2798763"/>
            <a:ext cx="923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Geneva" charset="0"/>
                <a:ea typeface="ＭＳ Ｐゴシック" charset="0"/>
                <a:cs typeface="ＭＳ Ｐゴシック" charset="0"/>
              </a:defRPr>
            </a:lvl1pPr>
            <a:lvl2pPr marL="37931725" indent="-37474525">
              <a:defRPr sz="2400" b="1">
                <a:solidFill>
                  <a:schemeClr val="tx1"/>
                </a:solidFill>
                <a:latin typeface="Geneva" charset="0"/>
                <a:ea typeface="ＭＳ Ｐゴシック" charset="0"/>
              </a:defRPr>
            </a:lvl2pPr>
            <a:lvl3pPr>
              <a:defRPr sz="2400" b="1">
                <a:solidFill>
                  <a:schemeClr val="tx1"/>
                </a:solidFill>
                <a:latin typeface="Geneva" charset="0"/>
                <a:ea typeface="ＭＳ Ｐゴシック" charset="0"/>
              </a:defRPr>
            </a:lvl3pPr>
            <a:lvl4pPr>
              <a:defRPr sz="2400" b="1">
                <a:solidFill>
                  <a:schemeClr val="tx1"/>
                </a:solidFill>
                <a:latin typeface="Geneva" charset="0"/>
                <a:ea typeface="ＭＳ Ｐゴシック" charset="0"/>
              </a:defRPr>
            </a:lvl4pPr>
            <a:lvl5pPr>
              <a:defRPr sz="2400" b="1">
                <a:solidFill>
                  <a:schemeClr val="tx1"/>
                </a:solidFill>
                <a:latin typeface="Geneva" charset="0"/>
                <a:ea typeface="ＭＳ Ｐゴシック" charset="0"/>
              </a:defRPr>
            </a:lvl5pPr>
            <a:lvl6pPr marL="457200" eaLnBrk="0" fontAlgn="base" hangingPunct="0">
              <a:spcBef>
                <a:spcPct val="0"/>
              </a:spcBef>
              <a:spcAft>
                <a:spcPct val="0"/>
              </a:spcAft>
              <a:defRPr sz="2400" b="1">
                <a:solidFill>
                  <a:schemeClr val="tx1"/>
                </a:solidFill>
                <a:latin typeface="Geneva" charset="0"/>
                <a:ea typeface="ＭＳ Ｐゴシック" charset="0"/>
              </a:defRPr>
            </a:lvl6pPr>
            <a:lvl7pPr marL="914400" eaLnBrk="0" fontAlgn="base" hangingPunct="0">
              <a:spcBef>
                <a:spcPct val="0"/>
              </a:spcBef>
              <a:spcAft>
                <a:spcPct val="0"/>
              </a:spcAft>
              <a:defRPr sz="2400" b="1">
                <a:solidFill>
                  <a:schemeClr val="tx1"/>
                </a:solidFill>
                <a:latin typeface="Geneva" charset="0"/>
                <a:ea typeface="ＭＳ Ｐゴシック" charset="0"/>
              </a:defRPr>
            </a:lvl7pPr>
            <a:lvl8pPr marL="1371600" eaLnBrk="0" fontAlgn="base" hangingPunct="0">
              <a:spcBef>
                <a:spcPct val="0"/>
              </a:spcBef>
              <a:spcAft>
                <a:spcPct val="0"/>
              </a:spcAft>
              <a:defRPr sz="2400" b="1">
                <a:solidFill>
                  <a:schemeClr val="tx1"/>
                </a:solidFill>
                <a:latin typeface="Geneva" charset="0"/>
                <a:ea typeface="ＭＳ Ｐゴシック" charset="0"/>
              </a:defRPr>
            </a:lvl8pPr>
            <a:lvl9pPr marL="1828800" eaLnBrk="0" fontAlgn="base" hangingPunct="0">
              <a:spcBef>
                <a:spcPct val="0"/>
              </a:spcBef>
              <a:spcAft>
                <a:spcPct val="0"/>
              </a:spcAft>
              <a:defRPr sz="2400" b="1">
                <a:solidFill>
                  <a:schemeClr val="tx1"/>
                </a:solidFill>
                <a:latin typeface="Geneva" charset="0"/>
                <a:ea typeface="ＭＳ Ｐゴシック" charset="0"/>
              </a:defRPr>
            </a:lvl9pPr>
          </a:lstStyle>
          <a:p>
            <a:r>
              <a:rPr lang="en-US" dirty="0"/>
              <a:t>SLAs</a:t>
            </a:r>
          </a:p>
        </p:txBody>
      </p:sp>
      <p:sp>
        <p:nvSpPr>
          <p:cNvPr id="13" name="Line 29"/>
          <p:cNvSpPr>
            <a:spLocks noChangeShapeType="1"/>
          </p:cNvSpPr>
          <p:nvPr/>
        </p:nvSpPr>
        <p:spPr bwMode="auto">
          <a:xfrm flipV="1">
            <a:off x="2201863" y="2794000"/>
            <a:ext cx="652462" cy="18097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30"/>
          <p:cNvSpPr>
            <a:spLocks noChangeShapeType="1"/>
          </p:cNvSpPr>
          <p:nvPr/>
        </p:nvSpPr>
        <p:spPr bwMode="auto">
          <a:xfrm flipV="1">
            <a:off x="2225675" y="2576513"/>
            <a:ext cx="2092325" cy="39846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31"/>
          <p:cNvSpPr>
            <a:spLocks noChangeShapeType="1"/>
          </p:cNvSpPr>
          <p:nvPr/>
        </p:nvSpPr>
        <p:spPr bwMode="auto">
          <a:xfrm flipV="1">
            <a:off x="2212975" y="2817813"/>
            <a:ext cx="3749675" cy="169862"/>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Text Box 32"/>
          <p:cNvSpPr txBox="1">
            <a:spLocks noChangeArrowheads="1"/>
          </p:cNvSpPr>
          <p:nvPr/>
        </p:nvSpPr>
        <p:spPr bwMode="auto">
          <a:xfrm>
            <a:off x="6210300" y="3314700"/>
            <a:ext cx="2154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Geneva" charset="0"/>
                <a:ea typeface="ＭＳ Ｐゴシック" charset="0"/>
                <a:cs typeface="ＭＳ Ｐゴシック" charset="0"/>
              </a:defRPr>
            </a:lvl1pPr>
            <a:lvl2pPr marL="37931725" indent="-37474525">
              <a:defRPr sz="2400" b="1">
                <a:solidFill>
                  <a:schemeClr val="tx1"/>
                </a:solidFill>
                <a:latin typeface="Geneva" charset="0"/>
                <a:ea typeface="ＭＳ Ｐゴシック" charset="0"/>
              </a:defRPr>
            </a:lvl2pPr>
            <a:lvl3pPr>
              <a:defRPr sz="2400" b="1">
                <a:solidFill>
                  <a:schemeClr val="tx1"/>
                </a:solidFill>
                <a:latin typeface="Geneva" charset="0"/>
                <a:ea typeface="ＭＳ Ｐゴシック" charset="0"/>
              </a:defRPr>
            </a:lvl3pPr>
            <a:lvl4pPr>
              <a:defRPr sz="2400" b="1">
                <a:solidFill>
                  <a:schemeClr val="tx1"/>
                </a:solidFill>
                <a:latin typeface="Geneva" charset="0"/>
                <a:ea typeface="ＭＳ Ｐゴシック" charset="0"/>
              </a:defRPr>
            </a:lvl4pPr>
            <a:lvl5pPr>
              <a:defRPr sz="2400" b="1">
                <a:solidFill>
                  <a:schemeClr val="tx1"/>
                </a:solidFill>
                <a:latin typeface="Geneva" charset="0"/>
                <a:ea typeface="ＭＳ Ｐゴシック" charset="0"/>
              </a:defRPr>
            </a:lvl5pPr>
            <a:lvl6pPr marL="457200" eaLnBrk="0" fontAlgn="base" hangingPunct="0">
              <a:spcBef>
                <a:spcPct val="0"/>
              </a:spcBef>
              <a:spcAft>
                <a:spcPct val="0"/>
              </a:spcAft>
              <a:defRPr sz="2400" b="1">
                <a:solidFill>
                  <a:schemeClr val="tx1"/>
                </a:solidFill>
                <a:latin typeface="Geneva" charset="0"/>
                <a:ea typeface="ＭＳ Ｐゴシック" charset="0"/>
              </a:defRPr>
            </a:lvl6pPr>
            <a:lvl7pPr marL="914400" eaLnBrk="0" fontAlgn="base" hangingPunct="0">
              <a:spcBef>
                <a:spcPct val="0"/>
              </a:spcBef>
              <a:spcAft>
                <a:spcPct val="0"/>
              </a:spcAft>
              <a:defRPr sz="2400" b="1">
                <a:solidFill>
                  <a:schemeClr val="tx1"/>
                </a:solidFill>
                <a:latin typeface="Geneva" charset="0"/>
                <a:ea typeface="ＭＳ Ｐゴシック" charset="0"/>
              </a:defRPr>
            </a:lvl7pPr>
            <a:lvl8pPr marL="1371600" eaLnBrk="0" fontAlgn="base" hangingPunct="0">
              <a:spcBef>
                <a:spcPct val="0"/>
              </a:spcBef>
              <a:spcAft>
                <a:spcPct val="0"/>
              </a:spcAft>
              <a:defRPr sz="2400" b="1">
                <a:solidFill>
                  <a:schemeClr val="tx1"/>
                </a:solidFill>
                <a:latin typeface="Geneva" charset="0"/>
                <a:ea typeface="ＭＳ Ｐゴシック" charset="0"/>
              </a:defRPr>
            </a:lvl8pPr>
            <a:lvl9pPr marL="1828800" eaLnBrk="0" fontAlgn="base" hangingPunct="0">
              <a:spcBef>
                <a:spcPct val="0"/>
              </a:spcBef>
              <a:spcAft>
                <a:spcPct val="0"/>
              </a:spcAft>
              <a:defRPr sz="2400" b="1">
                <a:solidFill>
                  <a:schemeClr val="tx1"/>
                </a:solidFill>
                <a:latin typeface="Geneva" charset="0"/>
                <a:ea typeface="ＭＳ Ｐゴシック" charset="0"/>
              </a:defRPr>
            </a:lvl9pPr>
          </a:lstStyle>
          <a:p>
            <a:r>
              <a:rPr lang="en-US"/>
              <a:t>Web Services</a:t>
            </a:r>
          </a:p>
        </p:txBody>
      </p:sp>
      <p:sp>
        <p:nvSpPr>
          <p:cNvPr id="17" name="Line 33"/>
          <p:cNvSpPr>
            <a:spLocks noChangeShapeType="1"/>
          </p:cNvSpPr>
          <p:nvPr/>
        </p:nvSpPr>
        <p:spPr bwMode="auto">
          <a:xfrm flipH="1">
            <a:off x="4765675" y="3559175"/>
            <a:ext cx="1401763"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Text Box 34"/>
          <p:cNvSpPr txBox="1">
            <a:spLocks noChangeArrowheads="1"/>
          </p:cNvSpPr>
          <p:nvPr/>
        </p:nvSpPr>
        <p:spPr bwMode="auto">
          <a:xfrm>
            <a:off x="6862763" y="5060950"/>
            <a:ext cx="21256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a:defRPr sz="2400" b="1">
                <a:solidFill>
                  <a:schemeClr val="tx1"/>
                </a:solidFill>
                <a:latin typeface="Geneva" charset="0"/>
                <a:ea typeface="ＭＳ Ｐゴシック" charset="0"/>
                <a:cs typeface="ＭＳ Ｐゴシック" charset="0"/>
              </a:defRPr>
            </a:lvl1pPr>
            <a:lvl2pPr marL="37931725" indent="-37474525">
              <a:defRPr sz="2400" b="1">
                <a:solidFill>
                  <a:schemeClr val="tx1"/>
                </a:solidFill>
                <a:latin typeface="Geneva" charset="0"/>
                <a:ea typeface="ＭＳ Ｐゴシック" charset="0"/>
              </a:defRPr>
            </a:lvl2pPr>
            <a:lvl3pPr>
              <a:defRPr sz="2400" b="1">
                <a:solidFill>
                  <a:schemeClr val="tx1"/>
                </a:solidFill>
                <a:latin typeface="Geneva" charset="0"/>
                <a:ea typeface="ＭＳ Ｐゴシック" charset="0"/>
              </a:defRPr>
            </a:lvl3pPr>
            <a:lvl4pPr>
              <a:defRPr sz="2400" b="1">
                <a:solidFill>
                  <a:schemeClr val="tx1"/>
                </a:solidFill>
                <a:latin typeface="Geneva" charset="0"/>
                <a:ea typeface="ＭＳ Ｐゴシック" charset="0"/>
              </a:defRPr>
            </a:lvl4pPr>
            <a:lvl5pPr>
              <a:defRPr sz="2400" b="1">
                <a:solidFill>
                  <a:schemeClr val="tx1"/>
                </a:solidFill>
                <a:latin typeface="Geneva" charset="0"/>
                <a:ea typeface="ＭＳ Ｐゴシック" charset="0"/>
              </a:defRPr>
            </a:lvl5pPr>
            <a:lvl6pPr marL="457200" eaLnBrk="0" fontAlgn="base" hangingPunct="0">
              <a:spcBef>
                <a:spcPct val="0"/>
              </a:spcBef>
              <a:spcAft>
                <a:spcPct val="0"/>
              </a:spcAft>
              <a:defRPr sz="2400" b="1">
                <a:solidFill>
                  <a:schemeClr val="tx1"/>
                </a:solidFill>
                <a:latin typeface="Geneva" charset="0"/>
                <a:ea typeface="ＭＳ Ｐゴシック" charset="0"/>
              </a:defRPr>
            </a:lvl6pPr>
            <a:lvl7pPr marL="914400" eaLnBrk="0" fontAlgn="base" hangingPunct="0">
              <a:spcBef>
                <a:spcPct val="0"/>
              </a:spcBef>
              <a:spcAft>
                <a:spcPct val="0"/>
              </a:spcAft>
              <a:defRPr sz="2400" b="1">
                <a:solidFill>
                  <a:schemeClr val="tx1"/>
                </a:solidFill>
                <a:latin typeface="Geneva" charset="0"/>
                <a:ea typeface="ＭＳ Ｐゴシック" charset="0"/>
              </a:defRPr>
            </a:lvl7pPr>
            <a:lvl8pPr marL="1371600" eaLnBrk="0" fontAlgn="base" hangingPunct="0">
              <a:spcBef>
                <a:spcPct val="0"/>
              </a:spcBef>
              <a:spcAft>
                <a:spcPct val="0"/>
              </a:spcAft>
              <a:defRPr sz="2400" b="1">
                <a:solidFill>
                  <a:schemeClr val="tx1"/>
                </a:solidFill>
                <a:latin typeface="Geneva" charset="0"/>
                <a:ea typeface="ＭＳ Ｐゴシック" charset="0"/>
              </a:defRPr>
            </a:lvl8pPr>
            <a:lvl9pPr marL="1828800" eaLnBrk="0" fontAlgn="base" hangingPunct="0">
              <a:spcBef>
                <a:spcPct val="0"/>
              </a:spcBef>
              <a:spcAft>
                <a:spcPct val="0"/>
              </a:spcAft>
              <a:defRPr sz="2400" b="1">
                <a:solidFill>
                  <a:schemeClr val="tx1"/>
                </a:solidFill>
                <a:latin typeface="Geneva" charset="0"/>
                <a:ea typeface="ＭＳ Ｐゴシック" charset="0"/>
              </a:defRPr>
            </a:lvl9pPr>
          </a:lstStyle>
          <a:p>
            <a:r>
              <a:rPr lang="en-US"/>
              <a:t>Virtualization</a:t>
            </a:r>
          </a:p>
        </p:txBody>
      </p:sp>
      <p:sp>
        <p:nvSpPr>
          <p:cNvPr id="19" name="Line 35"/>
          <p:cNvSpPr>
            <a:spLocks noChangeShapeType="1"/>
          </p:cNvSpPr>
          <p:nvPr/>
        </p:nvSpPr>
        <p:spPr bwMode="auto">
          <a:xfrm flipH="1" flipV="1">
            <a:off x="4427538" y="5200650"/>
            <a:ext cx="2393950" cy="4921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36"/>
          <p:cNvSpPr>
            <a:spLocks noChangeShapeType="1"/>
          </p:cNvSpPr>
          <p:nvPr/>
        </p:nvSpPr>
        <p:spPr bwMode="auto">
          <a:xfrm flipH="1">
            <a:off x="2720975" y="5260975"/>
            <a:ext cx="4113213" cy="41116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pic>
        <p:nvPicPr>
          <p:cNvPr id="21" name="Picture 1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965325" y="4794250"/>
            <a:ext cx="763588" cy="60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2" name="Picture 1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441700" y="4424363"/>
            <a:ext cx="763588" cy="60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xmlns="" val="1859287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a:t>SaaS</a:t>
            </a:r>
            <a:r>
              <a:rPr lang="en-US" dirty="0"/>
              <a:t> (software-as-a-service). WAN-enabled application services (e.g., Google Apps, </a:t>
            </a:r>
            <a:r>
              <a:rPr lang="en-US" dirty="0" err="1"/>
              <a:t>Salesforce.com</a:t>
            </a:r>
            <a:r>
              <a:rPr lang="en-US" dirty="0"/>
              <a:t>, WebEx)</a:t>
            </a:r>
          </a:p>
          <a:p>
            <a:r>
              <a:rPr lang="en-US" dirty="0" err="1"/>
              <a:t>PaaS</a:t>
            </a:r>
            <a:r>
              <a:rPr lang="en-US" dirty="0"/>
              <a:t> (platform-as-a-service). Foundational elements to develop new applications (e.g., </a:t>
            </a:r>
            <a:r>
              <a:rPr lang="en-US" dirty="0" err="1"/>
              <a:t>Coghead</a:t>
            </a:r>
            <a:r>
              <a:rPr lang="en-US" dirty="0"/>
              <a:t>, Google Application Engine)</a:t>
            </a:r>
          </a:p>
          <a:p>
            <a:r>
              <a:rPr lang="en-US" dirty="0" err="1"/>
              <a:t>IaaS</a:t>
            </a:r>
            <a:r>
              <a:rPr lang="en-US" dirty="0"/>
              <a:t> (infrastructure-as-a-service). Providing computational and storage infrastructure in a centralized, location-transparent service (e.g., Amazon</a:t>
            </a:r>
            <a:r>
              <a:rPr lang="en-US" dirty="0" smtClean="0"/>
              <a:t>)</a:t>
            </a:r>
            <a:endParaRPr lang="en-US" dirty="0"/>
          </a:p>
        </p:txBody>
      </p:sp>
      <p:sp>
        <p:nvSpPr>
          <p:cNvPr id="3" name="Title 2"/>
          <p:cNvSpPr>
            <a:spLocks noGrp="1"/>
          </p:cNvSpPr>
          <p:nvPr>
            <p:ph type="title"/>
          </p:nvPr>
        </p:nvSpPr>
        <p:spPr/>
        <p:txBody>
          <a:bodyPr/>
          <a:lstStyle/>
          <a:p>
            <a:r>
              <a:rPr lang="en-US" dirty="0" smtClean="0"/>
              <a:t>What is it?</a:t>
            </a:r>
            <a:endParaRPr lang="en-US" dirty="0"/>
          </a:p>
        </p:txBody>
      </p:sp>
    </p:spTree>
    <p:extLst>
      <p:ext uri="{BB962C8B-B14F-4D97-AF65-F5344CB8AC3E}">
        <p14:creationId xmlns:p14="http://schemas.microsoft.com/office/powerpoint/2010/main" xmlns="" val="3435679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5-16 at 2.36.36 AM.png"/>
          <p:cNvPicPr>
            <a:picLocks noChangeAspect="1"/>
          </p:cNvPicPr>
          <p:nvPr/>
        </p:nvPicPr>
        <p:blipFill rotWithShape="1">
          <a:blip r:embed="rId2" cstate="print">
            <a:extLst>
              <a:ext uri="{28A0092B-C50C-407E-A947-70E740481C1C}">
                <a14:useLocalDpi xmlns:a14="http://schemas.microsoft.com/office/drawing/2010/main" xmlns="" val="0"/>
              </a:ext>
            </a:extLst>
          </a:blip>
          <a:srcRect t="13726"/>
          <a:stretch/>
        </p:blipFill>
        <p:spPr>
          <a:xfrm>
            <a:off x="0" y="1599122"/>
            <a:ext cx="9144000" cy="4138904"/>
          </a:xfrm>
          <a:prstGeom prst="rect">
            <a:avLst/>
          </a:prstGeom>
        </p:spPr>
      </p:pic>
      <p:sp>
        <p:nvSpPr>
          <p:cNvPr id="7" name="TextBox 6"/>
          <p:cNvSpPr txBox="1"/>
          <p:nvPr/>
        </p:nvSpPr>
        <p:spPr>
          <a:xfrm>
            <a:off x="1364250" y="5744092"/>
            <a:ext cx="7609776" cy="646331"/>
          </a:xfrm>
          <a:prstGeom prst="rect">
            <a:avLst/>
          </a:prstGeom>
          <a:noFill/>
        </p:spPr>
        <p:txBody>
          <a:bodyPr wrap="none" rtlCol="0">
            <a:spAutoFit/>
          </a:bodyPr>
          <a:lstStyle/>
          <a:p>
            <a:pPr marL="285750" indent="-285750">
              <a:buFont typeface="Arial"/>
              <a:buChar char="•"/>
            </a:pPr>
            <a:r>
              <a:rPr lang="en-US" dirty="0" smtClean="0">
                <a:latin typeface="Comic Sans MS"/>
                <a:cs typeface="Comic Sans MS"/>
              </a:rPr>
              <a:t>Green indicates the levels owned and operated by the organization </a:t>
            </a:r>
          </a:p>
          <a:p>
            <a:pPr marL="285750" indent="-285750">
              <a:buFont typeface="Arial"/>
              <a:buChar char="•"/>
            </a:pPr>
            <a:r>
              <a:rPr lang="en-US" dirty="0">
                <a:latin typeface="Comic Sans MS"/>
                <a:cs typeface="Comic Sans MS"/>
              </a:rPr>
              <a:t>R</a:t>
            </a:r>
            <a:r>
              <a:rPr lang="en-US" dirty="0" smtClean="0">
                <a:latin typeface="Comic Sans MS"/>
                <a:cs typeface="Comic Sans MS"/>
              </a:rPr>
              <a:t>ed levels are run and operated by the service provider</a:t>
            </a:r>
            <a:endParaRPr lang="en-US" dirty="0">
              <a:latin typeface="Comic Sans MS"/>
              <a:cs typeface="Comic Sans MS"/>
            </a:endParaRPr>
          </a:p>
        </p:txBody>
      </p:sp>
      <p:sp>
        <p:nvSpPr>
          <p:cNvPr id="8" name="Title 2"/>
          <p:cNvSpPr txBox="1">
            <a:spLocks/>
          </p:cNvSpPr>
          <p:nvPr/>
        </p:nvSpPr>
        <p:spPr>
          <a:xfrm>
            <a:off x="457200" y="338328"/>
            <a:ext cx="8229600" cy="1252728"/>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What is it?</a:t>
            </a:r>
            <a:endParaRPr lang="en-US" dirty="0"/>
          </a:p>
        </p:txBody>
      </p:sp>
    </p:spTree>
    <p:extLst>
      <p:ext uri="{BB962C8B-B14F-4D97-AF65-F5344CB8AC3E}">
        <p14:creationId xmlns:p14="http://schemas.microsoft.com/office/powerpoint/2010/main" xmlns="" val="2955604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D05955-5379-44D2-AB26-B0F007624BB3}"/>
</file>

<file path=customXml/itemProps2.xml><?xml version="1.0" encoding="utf-8"?>
<ds:datastoreItem xmlns:ds="http://schemas.openxmlformats.org/officeDocument/2006/customXml" ds:itemID="{65CBE6BF-C69E-4ED1-A4DB-65E3BAAAC29A}"/>
</file>

<file path=customXml/itemProps3.xml><?xml version="1.0" encoding="utf-8"?>
<ds:datastoreItem xmlns:ds="http://schemas.openxmlformats.org/officeDocument/2006/customXml" ds:itemID="{277F75E6-B2A6-4A1F-B809-28A3FF085688}"/>
</file>

<file path=docProps/app.xml><?xml version="1.0" encoding="utf-8"?>
<Properties xmlns="http://schemas.openxmlformats.org/officeDocument/2006/extended-properties" xmlns:vt="http://schemas.openxmlformats.org/officeDocument/2006/docPropsVTypes">
  <TotalTime>117</TotalTime>
  <Words>925</Words>
  <Application>Microsoft Office PowerPoint</Application>
  <PresentationFormat>On-screen Show (4:3)</PresentationFormat>
  <Paragraphs>215</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PaaS/SaaS</vt:lpstr>
      <vt:lpstr>Slide 2</vt:lpstr>
      <vt:lpstr>Slide 3</vt:lpstr>
      <vt:lpstr>Slide 4</vt:lpstr>
      <vt:lpstr>Perspectives</vt:lpstr>
      <vt:lpstr>Cloud Computing-What is it?</vt:lpstr>
      <vt:lpstr>Slide 7</vt:lpstr>
      <vt:lpstr>What is it?</vt:lpstr>
      <vt:lpstr>Slide 9</vt:lpstr>
      <vt:lpstr>Slide 10</vt:lpstr>
      <vt:lpstr>Core Stacks</vt:lpstr>
      <vt:lpstr>Slide 12</vt:lpstr>
      <vt:lpstr>Introduction to PaaS</vt:lpstr>
      <vt:lpstr>What is a Platform?  </vt:lpstr>
      <vt:lpstr>Platform as a Service (PaaS)</vt:lpstr>
      <vt:lpstr>Web Platforms </vt:lpstr>
      <vt:lpstr>Goals of PaaS</vt:lpstr>
      <vt:lpstr>Why PaaS? </vt:lpstr>
      <vt:lpstr>OpenShift</vt:lpstr>
      <vt:lpstr>OpenShift Example </vt:lpstr>
      <vt:lpstr>OpenShift PHP Cartridge</vt:lpstr>
      <vt:lpstr>Platform Comparison</vt:lpstr>
      <vt:lpstr>SaaS Definition</vt:lpstr>
      <vt:lpstr>A Brief History</vt:lpstr>
      <vt:lpstr>ADVANTAGES</vt:lpstr>
      <vt:lpstr>Applicability and types of SaaS</vt:lpstr>
      <vt:lpstr>Important factors for a good design</vt:lpstr>
      <vt:lpstr>Slide 28</vt:lpstr>
      <vt:lpstr>Slide 29</vt:lpstr>
      <vt:lpstr>Windows Azure</vt:lpstr>
      <vt:lpstr>Azure Architecture</vt:lpstr>
      <vt:lpstr>SaaS Drawbacks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PaaS</dc:title>
  <dc:creator>Ananthakrishnan Ravi</dc:creator>
  <cp:lastModifiedBy>Ananthakrishnan Ravi</cp:lastModifiedBy>
  <cp:revision>63</cp:revision>
  <dcterms:created xsi:type="dcterms:W3CDTF">2013-05-16T05:40:35Z</dcterms:created>
  <dcterms:modified xsi:type="dcterms:W3CDTF">2013-05-16T21:29:58Z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