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0.xml" ContentType="application/vnd.openxmlformats-officedocument.presentationml.slide+xml"/>
  <Override PartName="/ppt/slides/slide2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8.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9.xml" ContentType="application/vnd.openxmlformats-officedocument.presentationml.notesSlide+xml"/>
  <Override PartName="/ppt/slideLayouts/slideLayout1.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46" r:id="rId1"/>
  </p:sldMasterIdLst>
  <p:notesMasterIdLst>
    <p:notesMasterId r:id="rId41"/>
  </p:notesMasterIdLst>
  <p:handoutMasterIdLst>
    <p:handoutMasterId r:id="rId42"/>
  </p:handoutMasterIdLst>
  <p:sldIdLst>
    <p:sldId id="305" r:id="rId2"/>
    <p:sldId id="259" r:id="rId3"/>
    <p:sldId id="260" r:id="rId4"/>
    <p:sldId id="266" r:id="rId5"/>
    <p:sldId id="298" r:id="rId6"/>
    <p:sldId id="306" r:id="rId7"/>
    <p:sldId id="307" r:id="rId8"/>
    <p:sldId id="308" r:id="rId9"/>
    <p:sldId id="309" r:id="rId10"/>
    <p:sldId id="295" r:id="rId11"/>
    <p:sldId id="303" r:id="rId12"/>
    <p:sldId id="261" r:id="rId13"/>
    <p:sldId id="262" r:id="rId14"/>
    <p:sldId id="267" r:id="rId15"/>
    <p:sldId id="296" r:id="rId16"/>
    <p:sldId id="301" r:id="rId17"/>
    <p:sldId id="302" r:id="rId18"/>
    <p:sldId id="263" r:id="rId19"/>
    <p:sldId id="297" r:id="rId20"/>
    <p:sldId id="299" r:id="rId21"/>
    <p:sldId id="274" r:id="rId22"/>
    <p:sldId id="265" r:id="rId23"/>
    <p:sldId id="277" r:id="rId24"/>
    <p:sldId id="279" r:id="rId25"/>
    <p:sldId id="280" r:id="rId26"/>
    <p:sldId id="269" r:id="rId27"/>
    <p:sldId id="270" r:id="rId28"/>
    <p:sldId id="283" r:id="rId29"/>
    <p:sldId id="285" r:id="rId30"/>
    <p:sldId id="286" r:id="rId31"/>
    <p:sldId id="287" r:id="rId32"/>
    <p:sldId id="288" r:id="rId33"/>
    <p:sldId id="289" r:id="rId34"/>
    <p:sldId id="290" r:id="rId35"/>
    <p:sldId id="291" r:id="rId36"/>
    <p:sldId id="292" r:id="rId37"/>
    <p:sldId id="294" r:id="rId38"/>
    <p:sldId id="304" r:id="rId39"/>
    <p:sldId id="271" r:id="rId40"/>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Comic Sans MS" panose="030F0702030302020204" pitchFamily="66" charset="0"/>
        <a:ea typeface="ＭＳ Ｐゴシック"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4F4F4"/>
    <a:srgbClr val="FFFF00"/>
    <a:srgbClr val="FF0000"/>
    <a:srgbClr val="CC3399"/>
    <a:srgbClr val="D6009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1020BF2-E234-432E-8E73-7DB1D3B651D8}"/>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omic Sans MS" pitchFamily="-97" charset="0"/>
                <a:ea typeface="ＭＳ Ｐゴシック" pitchFamily="-97" charset="-128"/>
              </a:defRPr>
            </a:lvl1pPr>
          </a:lstStyle>
          <a:p>
            <a:pPr>
              <a:defRPr/>
            </a:pPr>
            <a:endParaRPr lang="en-US"/>
          </a:p>
        </p:txBody>
      </p:sp>
      <p:sp>
        <p:nvSpPr>
          <p:cNvPr id="3" name="Date Placeholder 2">
            <a:extLst>
              <a:ext uri="{FF2B5EF4-FFF2-40B4-BE49-F238E27FC236}">
                <a16:creationId xmlns:a16="http://schemas.microsoft.com/office/drawing/2014/main" xmlns="" id="{1BCE67CB-4BE9-4952-A598-5AFBC3C2415C}"/>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omic Sans MS" pitchFamily="-97" charset="0"/>
                <a:ea typeface="ＭＳ Ｐゴシック" pitchFamily="-97" charset="-128"/>
              </a:defRPr>
            </a:lvl1pPr>
          </a:lstStyle>
          <a:p>
            <a:pPr>
              <a:defRPr/>
            </a:pPr>
            <a:fld id="{5685B70C-EEA2-418B-B787-0B224E60A926}" type="datetime1">
              <a:rPr lang="en-US"/>
              <a:pPr>
                <a:defRPr/>
              </a:pPr>
              <a:t>8/23/2021</a:t>
            </a:fld>
            <a:endParaRPr lang="en-GB"/>
          </a:p>
        </p:txBody>
      </p:sp>
      <p:sp>
        <p:nvSpPr>
          <p:cNvPr id="4" name="Footer Placeholder 3">
            <a:extLst>
              <a:ext uri="{FF2B5EF4-FFF2-40B4-BE49-F238E27FC236}">
                <a16:creationId xmlns:a16="http://schemas.microsoft.com/office/drawing/2014/main" xmlns="" id="{2683EF12-2F23-416F-9289-B20461294958}"/>
              </a:ext>
            </a:extLst>
          </p:cNvPr>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omic Sans MS" pitchFamily="-97" charset="0"/>
                <a:ea typeface="ＭＳ Ｐゴシック" pitchFamily="-97" charset="-128"/>
              </a:defRPr>
            </a:lvl1pPr>
          </a:lstStyle>
          <a:p>
            <a:pPr>
              <a:defRPr/>
            </a:pPr>
            <a:endParaRPr lang="en-US"/>
          </a:p>
        </p:txBody>
      </p:sp>
      <p:sp>
        <p:nvSpPr>
          <p:cNvPr id="5" name="Slide Number Placeholder 4">
            <a:extLst>
              <a:ext uri="{FF2B5EF4-FFF2-40B4-BE49-F238E27FC236}">
                <a16:creationId xmlns:a16="http://schemas.microsoft.com/office/drawing/2014/main" xmlns="" id="{07853C53-B378-4EE6-B947-0D1BD128D9F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C2E138E-68F4-49A0-ABB9-69245638FAAF}" type="slidenum">
              <a:rPr lang="en-GB" altLang="en-US"/>
              <a:pPr/>
              <a:t>‹#›</a:t>
            </a:fld>
            <a:endParaRPr lang="en-GB"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8B00D2CB-A9BC-4580-9315-3DD626F4E1F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ＭＳ Ｐゴシック" pitchFamily="-97" charset="-128"/>
              </a:defRPr>
            </a:lvl1pPr>
          </a:lstStyle>
          <a:p>
            <a:pPr>
              <a:defRPr/>
            </a:pPr>
            <a:endParaRPr lang="en-US"/>
          </a:p>
        </p:txBody>
      </p:sp>
      <p:sp>
        <p:nvSpPr>
          <p:cNvPr id="21507" name="Rectangle 3">
            <a:extLst>
              <a:ext uri="{FF2B5EF4-FFF2-40B4-BE49-F238E27FC236}">
                <a16:creationId xmlns:a16="http://schemas.microsoft.com/office/drawing/2014/main" xmlns="" id="{9453859D-0F87-41AA-9C0F-F1E0D7D37346}"/>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ＭＳ Ｐゴシック" pitchFamily="-97" charset="-128"/>
              </a:defRPr>
            </a:lvl1pPr>
          </a:lstStyle>
          <a:p>
            <a:pPr>
              <a:defRPr/>
            </a:pPr>
            <a:endParaRPr lang="en-US"/>
          </a:p>
        </p:txBody>
      </p:sp>
      <p:sp>
        <p:nvSpPr>
          <p:cNvPr id="45060" name="Rectangle 4">
            <a:extLst>
              <a:ext uri="{FF2B5EF4-FFF2-40B4-BE49-F238E27FC236}">
                <a16:creationId xmlns:a16="http://schemas.microsoft.com/office/drawing/2014/main" xmlns="" id="{C7B0BF39-0249-4029-BE2A-B757012A9CF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1509" name="Rectangle 5">
            <a:extLst>
              <a:ext uri="{FF2B5EF4-FFF2-40B4-BE49-F238E27FC236}">
                <a16:creationId xmlns:a16="http://schemas.microsoft.com/office/drawing/2014/main" xmlns="" id="{2BBD0441-303A-4051-8318-687F53C320DC}"/>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1510" name="Rectangle 6">
            <a:extLst>
              <a:ext uri="{FF2B5EF4-FFF2-40B4-BE49-F238E27FC236}">
                <a16:creationId xmlns:a16="http://schemas.microsoft.com/office/drawing/2014/main" xmlns="" id="{C5337E69-D099-426F-8051-3BF9FA87EA10}"/>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ＭＳ Ｐゴシック" pitchFamily="-97" charset="-128"/>
              </a:defRPr>
            </a:lvl1pPr>
          </a:lstStyle>
          <a:p>
            <a:pPr>
              <a:defRPr/>
            </a:pPr>
            <a:endParaRPr lang="en-US"/>
          </a:p>
        </p:txBody>
      </p:sp>
      <p:sp>
        <p:nvSpPr>
          <p:cNvPr id="21511" name="Rectangle 7">
            <a:extLst>
              <a:ext uri="{FF2B5EF4-FFF2-40B4-BE49-F238E27FC236}">
                <a16:creationId xmlns:a16="http://schemas.microsoft.com/office/drawing/2014/main" xmlns="" id="{FE9A65B4-E65D-4BEA-8F0F-EB63247393A7}"/>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B130CBEF-A755-4345-A3A5-B8B1E53F009C}" type="slidenum">
              <a:rPr lang="en-GB" altLang="en-US"/>
              <a:pPr/>
              <a:t>‹#›</a:t>
            </a:fld>
            <a:endParaRPr lang="en-GB"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pital_expenditur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xmlns="" id="{3514330B-B8D1-42CE-A8FF-D4F63A631BDE}"/>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xmlns="" id="{5EC4E626-FB11-45E7-9720-57E26EED14ED}"/>
              </a:ext>
            </a:extLst>
          </p:cNvPr>
          <p:cNvSpPr>
            <a:spLocks noGrp="1"/>
          </p:cNvSpPr>
          <p:nvPr>
            <p:ph type="body" idx="1"/>
          </p:nvPr>
        </p:nvSpPr>
        <p:spPr/>
        <p:txBody>
          <a:bodyPr/>
          <a:lstStyle/>
          <a:p>
            <a:pPr>
              <a:defRPr/>
            </a:pPr>
            <a:r>
              <a:rPr lang="en-US" dirty="0">
                <a:latin typeface="+mn-lt"/>
                <a:ea typeface="+mn-ea"/>
                <a:cs typeface="+mn-cs"/>
              </a:rPr>
              <a:t>Cloud computing is a model for enabling convenient, on-demand network access to a shared pool of configurable computing resources (e.g., networks, servers, storage, applications, and services) that can be rapidly provisioned and released with minimal management effort or service provider interaction.</a:t>
            </a:r>
          </a:p>
          <a:p>
            <a:pPr>
              <a:defRPr/>
            </a:pPr>
            <a:r>
              <a:rPr lang="en-US" dirty="0"/>
              <a:t>cloud computing customers do not own the physical infrastructure.</a:t>
            </a:r>
          </a:p>
          <a:p>
            <a:pPr>
              <a:defRPr/>
            </a:pPr>
            <a:r>
              <a:rPr lang="en-US" dirty="0"/>
              <a:t>Cloud computing users avoid </a:t>
            </a:r>
            <a:r>
              <a:rPr lang="en-US" dirty="0">
                <a:hlinkClick r:id="rId3" action="ppaction://hlinkfile" tooltip="Capital expenditure"/>
              </a:rPr>
              <a:t>capital expenditure</a:t>
            </a:r>
            <a:r>
              <a:rPr lang="en-US" dirty="0"/>
              <a:t> (</a:t>
            </a:r>
            <a:r>
              <a:rPr lang="en-US" dirty="0" err="1"/>
              <a:t>CapEx</a:t>
            </a:r>
            <a:r>
              <a:rPr lang="en-US" dirty="0"/>
              <a:t>) on hardware, software, and services when they pay a provider only for what they use.</a:t>
            </a:r>
          </a:p>
          <a:p>
            <a:pPr>
              <a:defRPr/>
            </a:pPr>
            <a:r>
              <a:rPr lang="en-US" dirty="0"/>
              <a:t>Low shared infrastructure and costs, low management overhead, and immediate access to a broad range of applications</a:t>
            </a:r>
          </a:p>
          <a:p>
            <a:pPr>
              <a:defRPr/>
            </a:pPr>
            <a:endParaRPr lang="en-US" dirty="0"/>
          </a:p>
          <a:p>
            <a:pPr>
              <a:defRPr/>
            </a:pPr>
            <a:endParaRPr lang="en-US" dirty="0"/>
          </a:p>
        </p:txBody>
      </p:sp>
      <p:sp>
        <p:nvSpPr>
          <p:cNvPr id="46084" name="Slide Number Placeholder 3">
            <a:extLst>
              <a:ext uri="{FF2B5EF4-FFF2-40B4-BE49-F238E27FC236}">
                <a16:creationId xmlns:a16="http://schemas.microsoft.com/office/drawing/2014/main" xmlns="" id="{9DA053AC-4A2C-4E67-8BC1-C581C8D82AE4}"/>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A751B2F9-7421-4ADF-B3BD-4A7D2689445A}" type="slidenum">
              <a:rPr lang="en-US" altLang="en-US" sz="1200">
                <a:latin typeface="Times New Roman" panose="02020603050405020304" pitchFamily="18" charset="0"/>
              </a:rPr>
              <a:pPr eaLnBrk="1" hangingPunct="1"/>
              <a:t>6</a:t>
            </a:fld>
            <a:endParaRPr lang="en-US" altLang="en-US" sz="12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xmlns="" id="{D3208561-9C69-4140-9ADA-A67E94C92741}"/>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xmlns="" id="{85A6E31B-FFCE-4D86-ABCB-A2FB4E0A8E3A}"/>
              </a:ext>
            </a:extLst>
          </p:cNvPr>
          <p:cNvSpPr>
            <a:spLocks noGrp="1"/>
          </p:cNvSpPr>
          <p:nvPr>
            <p:ph type="body" idx="1"/>
          </p:nvPr>
        </p:nvSpPr>
        <p:spPr/>
        <p:txBody>
          <a:bodyPr/>
          <a:lstStyle/>
          <a:p>
            <a:pPr>
              <a:defRPr/>
            </a:pPr>
            <a:r>
              <a:rPr lang="en-US" b="1" dirty="0" err="1">
                <a:latin typeface="+mn-lt"/>
                <a:ea typeface="+mn-ea"/>
                <a:cs typeface="+mn-cs"/>
              </a:rPr>
              <a:t>Scalability</a:t>
            </a:r>
            <a:r>
              <a:rPr lang="en-US" dirty="0" err="1">
                <a:latin typeface="+mn-lt"/>
                <a:ea typeface="+mn-ea"/>
                <a:cs typeface="+mn-cs"/>
              </a:rPr>
              <a:t>Infrastructure</a:t>
            </a:r>
            <a:r>
              <a:rPr lang="en-US" dirty="0">
                <a:latin typeface="+mn-lt"/>
                <a:ea typeface="+mn-ea"/>
                <a:cs typeface="+mn-cs"/>
              </a:rPr>
              <a:t> capacity allows for traffic spikes and minimizes delays.</a:t>
            </a:r>
          </a:p>
          <a:p>
            <a:pPr>
              <a:defRPr/>
            </a:pPr>
            <a:r>
              <a:rPr lang="en-US" b="1" dirty="0" err="1">
                <a:latin typeface="+mn-lt"/>
                <a:ea typeface="+mn-ea"/>
                <a:cs typeface="+mn-cs"/>
              </a:rPr>
              <a:t>Resiliency</a:t>
            </a:r>
            <a:r>
              <a:rPr lang="en-US" dirty="0" err="1">
                <a:latin typeface="+mn-lt"/>
                <a:ea typeface="+mn-ea"/>
                <a:cs typeface="+mn-cs"/>
              </a:rPr>
              <a:t>Cloud</a:t>
            </a:r>
            <a:r>
              <a:rPr lang="en-US" dirty="0">
                <a:latin typeface="+mn-lt"/>
                <a:ea typeface="+mn-ea"/>
                <a:cs typeface="+mn-cs"/>
              </a:rPr>
              <a:t> providers have mirrored solutions to minimize downtime in the event of a disaster. This type of resiliency can give businesses the sustainability they need during unanticipated events.</a:t>
            </a:r>
          </a:p>
          <a:p>
            <a:pPr>
              <a:defRPr/>
            </a:pPr>
            <a:r>
              <a:rPr lang="en-US" dirty="0"/>
              <a:t>Homogeneity: </a:t>
            </a:r>
            <a:r>
              <a:rPr lang="en-US" dirty="0">
                <a:latin typeface="+mn-lt"/>
                <a:ea typeface="+mn-ea"/>
                <a:cs typeface="+mn-cs"/>
              </a:rPr>
              <a:t>No matter which cloud provider and architecture an organization uses, an open cloud will make it easy for them to work with other groups, even if those other groups choose different providers and architectures.</a:t>
            </a:r>
          </a:p>
          <a:p>
            <a:pPr>
              <a:defRPr/>
            </a:pPr>
            <a:r>
              <a:rPr lang="en-US" i="1" dirty="0">
                <a:latin typeface="+mn-lt"/>
                <a:ea typeface="+mn-ea"/>
                <a:cs typeface="+mn-cs"/>
              </a:rPr>
              <a:t>On-demand self-service.</a:t>
            </a:r>
            <a:r>
              <a:rPr lang="en-US" dirty="0">
                <a:latin typeface="+mn-lt"/>
                <a:ea typeface="+mn-ea"/>
                <a:cs typeface="+mn-cs"/>
              </a:rPr>
              <a:t> A consumer can unilaterally provision computing capabilities, such as server time and network storage, as needed automatically without requiring human interaction with each service’s provider. </a:t>
            </a:r>
          </a:p>
          <a:p>
            <a:pPr>
              <a:defRPr/>
            </a:pPr>
            <a:r>
              <a:rPr lang="en-US" i="1" dirty="0">
                <a:latin typeface="+mn-lt"/>
                <a:ea typeface="+mn-ea"/>
                <a:cs typeface="+mn-cs"/>
              </a:rPr>
              <a:t>Broad network access.</a:t>
            </a:r>
            <a:r>
              <a:rPr lang="en-US" dirty="0">
                <a:latin typeface="+mn-lt"/>
                <a:ea typeface="+mn-ea"/>
                <a:cs typeface="+mn-cs"/>
              </a:rPr>
              <a:t> Capabilities are available over the network and accessed through standard mechanisms that promote use by heterogeneous thin or thick client platforms (e.g., mobile phones, laptops, and PDAs).</a:t>
            </a:r>
          </a:p>
          <a:p>
            <a:pPr>
              <a:defRPr/>
            </a:pPr>
            <a:r>
              <a:rPr lang="en-US" i="1" dirty="0">
                <a:latin typeface="+mn-lt"/>
                <a:ea typeface="+mn-ea"/>
                <a:cs typeface="+mn-cs"/>
              </a:rPr>
              <a:t>Resource pooling.</a:t>
            </a:r>
            <a:r>
              <a:rPr lang="en-US" dirty="0">
                <a:latin typeface="+mn-lt"/>
                <a:ea typeface="+mn-ea"/>
                <a:cs typeface="+mn-cs"/>
              </a:rPr>
              <a:t> Multi-tenant model.. There is a sense of location independence in that the customer generally has no control or knowledge over the exact location of the provided resources but may be able to specify location at a higher level of abstraction (e.g., country, state, or datacenter). Examples of resources include storage, processing, memory, network bandwidth, and virtual machines.</a:t>
            </a:r>
          </a:p>
          <a:p>
            <a:pPr>
              <a:defRPr/>
            </a:pPr>
            <a:r>
              <a:rPr lang="en-US" i="1" dirty="0">
                <a:latin typeface="+mn-lt"/>
                <a:ea typeface="+mn-ea"/>
                <a:cs typeface="+mn-cs"/>
              </a:rPr>
              <a:t>Rapid elasticity.</a:t>
            </a:r>
            <a:r>
              <a:rPr lang="en-US" dirty="0">
                <a:latin typeface="+mn-lt"/>
                <a:ea typeface="+mn-ea"/>
                <a:cs typeface="+mn-cs"/>
              </a:rPr>
              <a:t> Capabilities can be rapidly and elastically provisioned, in some cases automatically, to quickly scale out and rapidly released to quickly scale in. To the consumer, the capabilities available for provisioning often appear to be unlimited and can be purchased in any quantity at any time.</a:t>
            </a:r>
          </a:p>
          <a:p>
            <a:pPr>
              <a:defRPr/>
            </a:pPr>
            <a:r>
              <a:rPr lang="en-US" i="1" dirty="0">
                <a:latin typeface="+mn-lt"/>
                <a:ea typeface="+mn-ea"/>
                <a:cs typeface="+mn-cs"/>
              </a:rPr>
              <a:t>Measured Service.</a:t>
            </a:r>
            <a:r>
              <a:rPr lang="en-US" dirty="0">
                <a:latin typeface="+mn-lt"/>
                <a:ea typeface="+mn-ea"/>
                <a:cs typeface="+mn-cs"/>
              </a:rPr>
              <a:t> Cloud systems automatically control and optimize resource use by leveraging a metering capability at some level of abstraction appropriate to the type of service (e.g., storage, processing, bandwidth, and active user accounts). </a:t>
            </a:r>
          </a:p>
          <a:p>
            <a:pPr>
              <a:defRPr/>
            </a:pPr>
            <a:endParaRPr lang="en-US" dirty="0"/>
          </a:p>
        </p:txBody>
      </p:sp>
      <p:sp>
        <p:nvSpPr>
          <p:cNvPr id="47108" name="Slide Number Placeholder 3">
            <a:extLst>
              <a:ext uri="{FF2B5EF4-FFF2-40B4-BE49-F238E27FC236}">
                <a16:creationId xmlns:a16="http://schemas.microsoft.com/office/drawing/2014/main" xmlns="" id="{D311D4B4-B676-4BD5-8ACE-8D9D285641C4}"/>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003059D3-6F78-4EC4-AE62-9FE95D7EDB35}" type="slidenum">
              <a:rPr lang="en-US" altLang="en-US" sz="1200">
                <a:latin typeface="Times New Roman" panose="02020603050405020304" pitchFamily="18" charset="0"/>
              </a:rPr>
              <a:pPr eaLnBrk="1" hangingPunct="1"/>
              <a:t>7</a:t>
            </a:fld>
            <a:endParaRPr lang="en-US" altLang="en-US" sz="12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xmlns="" id="{C6A49C90-D4AB-45AD-83D4-7CDDD5C2FE29}"/>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xmlns="" id="{D4222824-6323-4999-AD28-BE53637E17E4}"/>
              </a:ext>
            </a:extLst>
          </p:cNvPr>
          <p:cNvSpPr>
            <a:spLocks noGrp="1"/>
          </p:cNvSpPr>
          <p:nvPr>
            <p:ph type="body" idx="1"/>
          </p:nvPr>
        </p:nvSpPr>
        <p:spPr/>
        <p:txBody>
          <a:bodyPr/>
          <a:lstStyle/>
          <a:p>
            <a:pPr>
              <a:defRPr/>
            </a:pPr>
            <a:r>
              <a:rPr lang="en-US" dirty="0" err="1">
                <a:latin typeface="+mn-lt"/>
                <a:ea typeface="+mn-ea"/>
                <a:cs typeface="+mn-cs"/>
              </a:rPr>
              <a:t>IaaSdelivers</a:t>
            </a:r>
            <a:r>
              <a:rPr lang="en-US" dirty="0">
                <a:latin typeface="+mn-lt"/>
                <a:ea typeface="+mn-ea"/>
                <a:cs typeface="+mn-cs"/>
              </a:rPr>
              <a:t> computer infrastructure, typically a platform virtualization environment, as a service. Rather than purchasing servers, software, data center space or network equipment, clients instead buy those resources as a fully outsourced service. </a:t>
            </a:r>
          </a:p>
          <a:p>
            <a:pPr>
              <a:defRPr/>
            </a:pPr>
            <a:r>
              <a:rPr lang="en-US" dirty="0" err="1">
                <a:latin typeface="+mn-lt"/>
                <a:ea typeface="+mn-ea"/>
                <a:cs typeface="+mn-cs"/>
              </a:rPr>
              <a:t>PaaSdeliver</a:t>
            </a:r>
            <a:r>
              <a:rPr lang="en-US" dirty="0">
                <a:latin typeface="+mn-lt"/>
                <a:ea typeface="+mn-ea"/>
                <a:cs typeface="+mn-cs"/>
              </a:rPr>
              <a:t> a computing platform where the developers can develop their own applications.</a:t>
            </a:r>
          </a:p>
          <a:p>
            <a:pPr>
              <a:defRPr/>
            </a:pPr>
            <a:r>
              <a:rPr lang="en-US" dirty="0" err="1">
                <a:latin typeface="+mn-lt"/>
                <a:ea typeface="+mn-ea"/>
                <a:cs typeface="+mn-cs"/>
              </a:rPr>
              <a:t>SaaSis</a:t>
            </a:r>
            <a:r>
              <a:rPr lang="en-US" dirty="0">
                <a:latin typeface="+mn-lt"/>
                <a:ea typeface="+mn-ea"/>
                <a:cs typeface="+mn-cs"/>
              </a:rPr>
              <a:t> a model of software deployment where the software applications are provided to the customers as a service.</a:t>
            </a:r>
          </a:p>
          <a:p>
            <a:pPr>
              <a:defRPr/>
            </a:pPr>
            <a:endParaRPr lang="en-US" dirty="0"/>
          </a:p>
        </p:txBody>
      </p:sp>
      <p:sp>
        <p:nvSpPr>
          <p:cNvPr id="48132" name="Slide Number Placeholder 3">
            <a:extLst>
              <a:ext uri="{FF2B5EF4-FFF2-40B4-BE49-F238E27FC236}">
                <a16:creationId xmlns:a16="http://schemas.microsoft.com/office/drawing/2014/main" xmlns="" id="{6C515274-DC39-4122-8926-1FA650348C31}"/>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ABFCEBC0-C1FD-470F-99B9-FC6D9404C04F}" type="slidenum">
              <a:rPr lang="en-US" altLang="en-US" sz="1200">
                <a:latin typeface="Times New Roman" panose="02020603050405020304" pitchFamily="18" charset="0"/>
              </a:rPr>
              <a:pPr eaLnBrk="1" hangingPunct="1"/>
              <a:t>8</a:t>
            </a:fld>
            <a:endParaRPr lang="en-US" altLang="en-US" sz="12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4">
            <a:extLst>
              <a:ext uri="{FF2B5EF4-FFF2-40B4-BE49-F238E27FC236}">
                <a16:creationId xmlns:a16="http://schemas.microsoft.com/office/drawing/2014/main" xmlns="" id="{2501DACE-1B78-4791-AAC7-CB55E16B4BC7}"/>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3DD44A38-44F6-49EA-910D-CA12DA918EFF}" type="slidenum">
              <a:rPr lang="en-US" altLang="en-US" sz="1200">
                <a:latin typeface="Times New Roman" panose="02020603050405020304" pitchFamily="18" charset="0"/>
              </a:rPr>
              <a:pPr eaLnBrk="1" hangingPunct="1"/>
              <a:t>10</a:t>
            </a:fld>
            <a:endParaRPr lang="en-US" altLang="en-US" sz="1200">
              <a:latin typeface="Times New Roman" panose="02020603050405020304" pitchFamily="18" charset="0"/>
            </a:endParaRPr>
          </a:p>
        </p:txBody>
      </p:sp>
      <p:sp>
        <p:nvSpPr>
          <p:cNvPr id="49155" name="Text Box 1">
            <a:extLst>
              <a:ext uri="{FF2B5EF4-FFF2-40B4-BE49-F238E27FC236}">
                <a16:creationId xmlns:a16="http://schemas.microsoft.com/office/drawing/2014/main" xmlns="" id="{B1B950A8-44CD-45E0-B1CF-196F60DDD9C0}"/>
              </a:ext>
            </a:extLst>
          </p:cNvPr>
          <p:cNvSpPr txBox="1">
            <a:spLocks noChangeArrowheads="1"/>
          </p:cNvSpPr>
          <p:nvPr/>
        </p:nvSpPr>
        <p:spPr bwMode="auto">
          <a:xfrm>
            <a:off x="1209675" y="693738"/>
            <a:ext cx="4438650"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endParaRPr lang="en-US" altLang="en-US"/>
          </a:p>
        </p:txBody>
      </p:sp>
      <p:sp>
        <p:nvSpPr>
          <p:cNvPr id="49156" name="Text Box 2">
            <a:extLst>
              <a:ext uri="{FF2B5EF4-FFF2-40B4-BE49-F238E27FC236}">
                <a16:creationId xmlns:a16="http://schemas.microsoft.com/office/drawing/2014/main" xmlns="" id="{87C55E31-5E00-4926-8CD1-7327C7250AB8}"/>
              </a:ext>
            </a:extLst>
          </p:cNvPr>
          <p:cNvSpPr>
            <a:spLocks noGrp="1" noChangeArrowheads="1"/>
          </p:cNvSpPr>
          <p:nvPr>
            <p:ph type="body"/>
          </p:nvPr>
        </p:nvSpPr>
        <p:spPr>
          <a:xfrm>
            <a:off x="685800" y="4341813"/>
            <a:ext cx="5475288" cy="4103687"/>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xmlns="" id="{1CC0ACC1-69F6-4E28-A882-347853C72134}"/>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43E4E7A3-4894-4EEE-B8C8-54FA655D590A}" type="slidenum">
              <a:rPr lang="en-US" altLang="en-US" sz="1200">
                <a:latin typeface="Times New Roman" panose="02020603050405020304" pitchFamily="18" charset="0"/>
              </a:rPr>
              <a:pPr eaLnBrk="1" hangingPunct="1"/>
              <a:t>11</a:t>
            </a:fld>
            <a:endParaRPr lang="en-US" altLang="en-US" sz="1200">
              <a:latin typeface="Times New Roman" panose="02020603050405020304" pitchFamily="18" charset="0"/>
            </a:endParaRPr>
          </a:p>
        </p:txBody>
      </p:sp>
      <p:sp>
        <p:nvSpPr>
          <p:cNvPr id="50179" name="Rectangle 2">
            <a:extLst>
              <a:ext uri="{FF2B5EF4-FFF2-40B4-BE49-F238E27FC236}">
                <a16:creationId xmlns:a16="http://schemas.microsoft.com/office/drawing/2014/main" xmlns="" id="{5F04D41A-4DF6-4852-8DBE-3C9F046FF07C}"/>
              </a:ext>
            </a:extLst>
          </p:cNvPr>
          <p:cNvSpPr>
            <a:spLocks noGrp="1" noRot="1" noChangeAspect="1" noChangeArrowheads="1" noTextEdit="1"/>
          </p:cNvSpPr>
          <p:nvPr>
            <p:ph type="sldImg"/>
          </p:nvPr>
        </p:nvSpPr>
        <p:spPr>
          <a:xfrm>
            <a:off x="1150938" y="687388"/>
            <a:ext cx="4560887" cy="3421062"/>
          </a:xfrm>
          <a:ln/>
        </p:spPr>
      </p:sp>
      <p:sp>
        <p:nvSpPr>
          <p:cNvPr id="50180" name="Rectangle 3">
            <a:extLst>
              <a:ext uri="{FF2B5EF4-FFF2-40B4-BE49-F238E27FC236}">
                <a16:creationId xmlns:a16="http://schemas.microsoft.com/office/drawing/2014/main" xmlns="" id="{57583D57-41A9-45D7-BDFB-DC5FF504FE6F}"/>
              </a:ext>
            </a:extLst>
          </p:cNvPr>
          <p:cNvSpPr>
            <a:spLocks noGrp="1" noChangeArrowheads="1"/>
          </p:cNvSpPr>
          <p:nvPr>
            <p:ph type="body" idx="1"/>
          </p:nvPr>
        </p:nvSpPr>
        <p:spPr>
          <a:xfrm>
            <a:off x="912813" y="4348163"/>
            <a:ext cx="5032375" cy="41116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9">
            <a:extLst>
              <a:ext uri="{FF2B5EF4-FFF2-40B4-BE49-F238E27FC236}">
                <a16:creationId xmlns:a16="http://schemas.microsoft.com/office/drawing/2014/main" xmlns="" id="{C5B90B70-96AF-449B-8CD8-E23E0F8E9DF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188A7C33-7FA5-4AFE-8BD8-541FA8327C88}" type="slidenum">
              <a:rPr lang="en-GB" altLang="en-US" sz="1200">
                <a:latin typeface="Times New Roman" panose="02020603050405020304" pitchFamily="18" charset="0"/>
              </a:rPr>
              <a:pPr eaLnBrk="1" hangingPunct="1"/>
              <a:t>16</a:t>
            </a:fld>
            <a:endParaRPr lang="en-GB" altLang="en-US" sz="1200">
              <a:latin typeface="Times New Roman" panose="02020603050405020304" pitchFamily="18" charset="0"/>
            </a:endParaRPr>
          </a:p>
        </p:txBody>
      </p:sp>
      <p:sp>
        <p:nvSpPr>
          <p:cNvPr id="51203" name="Text Box 1">
            <a:extLst>
              <a:ext uri="{FF2B5EF4-FFF2-40B4-BE49-F238E27FC236}">
                <a16:creationId xmlns:a16="http://schemas.microsoft.com/office/drawing/2014/main" xmlns="" id="{2477AE9A-BD33-4B76-B142-0489B4288FA7}"/>
              </a:ext>
            </a:extLst>
          </p:cNvPr>
          <p:cNvSpPr>
            <a:spLocks noGrp="1" noRot="1" noChangeAspect="1" noChangeArrowheads="1" noTextEdit="1"/>
          </p:cNvSpPr>
          <p:nvPr>
            <p:ph type="sldImg"/>
          </p:nvPr>
        </p:nvSpPr>
        <p:spPr>
          <a:xfrm>
            <a:off x="1258888" y="720725"/>
            <a:ext cx="4800600" cy="3600450"/>
          </a:xfrm>
          <a:solidFill>
            <a:srgbClr val="FFFFFF"/>
          </a:solidFill>
          <a:ln/>
        </p:spPr>
      </p:sp>
      <p:sp>
        <p:nvSpPr>
          <p:cNvPr id="51204" name="Text Box 2">
            <a:extLst>
              <a:ext uri="{FF2B5EF4-FFF2-40B4-BE49-F238E27FC236}">
                <a16:creationId xmlns:a16="http://schemas.microsoft.com/office/drawing/2014/main" xmlns="" id="{6F80F24A-7F00-4092-9201-0242281875F5}"/>
              </a:ext>
            </a:extLst>
          </p:cNvPr>
          <p:cNvSpPr>
            <a:spLocks noGrp="1" noChangeArrowheads="1"/>
          </p:cNvSpPr>
          <p:nvPr>
            <p:ph type="body" idx="1"/>
          </p:nvPr>
        </p:nvSpPr>
        <p:spPr>
          <a:xfrm>
            <a:off x="974725" y="4560888"/>
            <a:ext cx="5365750" cy="4230687"/>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41">
            <a:extLst>
              <a:ext uri="{FF2B5EF4-FFF2-40B4-BE49-F238E27FC236}">
                <a16:creationId xmlns:a16="http://schemas.microsoft.com/office/drawing/2014/main" xmlns="" id="{4B40F78C-1EC8-4C69-8FEB-3D1978CFD6AF}"/>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0EED64BE-FDCC-49C0-8340-3B5B67BBB786}" type="slidenum">
              <a:rPr lang="en-US" altLang="en-US" sz="1200">
                <a:latin typeface="Times New Roman" panose="02020603050405020304" pitchFamily="18" charset="0"/>
              </a:rPr>
              <a:pPr eaLnBrk="1" hangingPunct="1"/>
              <a:t>19</a:t>
            </a:fld>
            <a:endParaRPr lang="en-US" altLang="en-US" sz="1200">
              <a:latin typeface="Times New Roman" panose="02020603050405020304" pitchFamily="18" charset="0"/>
            </a:endParaRPr>
          </a:p>
        </p:txBody>
      </p:sp>
      <p:sp>
        <p:nvSpPr>
          <p:cNvPr id="52227" name="Text Box 1">
            <a:extLst>
              <a:ext uri="{FF2B5EF4-FFF2-40B4-BE49-F238E27FC236}">
                <a16:creationId xmlns:a16="http://schemas.microsoft.com/office/drawing/2014/main" xmlns="" id="{DC45D61D-6AB9-42A2-8B60-5F823B006016}"/>
              </a:ext>
            </a:extLst>
          </p:cNvPr>
          <p:cNvSpPr txBox="1">
            <a:spLocks noChangeArrowheads="1"/>
          </p:cNvSpPr>
          <p:nvPr/>
        </p:nvSpPr>
        <p:spPr bwMode="auto">
          <a:xfrm>
            <a:off x="1209675" y="693738"/>
            <a:ext cx="4438650" cy="3429000"/>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endParaRPr lang="en-US" altLang="en-US"/>
          </a:p>
        </p:txBody>
      </p:sp>
      <p:sp>
        <p:nvSpPr>
          <p:cNvPr id="52228" name="Text Box 2">
            <a:extLst>
              <a:ext uri="{FF2B5EF4-FFF2-40B4-BE49-F238E27FC236}">
                <a16:creationId xmlns:a16="http://schemas.microsoft.com/office/drawing/2014/main" xmlns="" id="{8377B200-7085-4A18-8B1F-32FC0874FC52}"/>
              </a:ext>
            </a:extLst>
          </p:cNvPr>
          <p:cNvSpPr>
            <a:spLocks noGrp="1" noChangeArrowheads="1"/>
          </p:cNvSpPr>
          <p:nvPr>
            <p:ph type="body"/>
          </p:nvPr>
        </p:nvSpPr>
        <p:spPr>
          <a:xfrm>
            <a:off x="685800" y="4341813"/>
            <a:ext cx="5438775" cy="4065587"/>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xmlns="" id="{D8A05C54-8817-4227-B035-5C8A4845DF96}"/>
              </a:ext>
            </a:extLst>
          </p:cNvPr>
          <p:cNvSpPr>
            <a:spLocks noGrp="1" noRot="1" noChangeAspect="1" noTextEdit="1"/>
          </p:cNvSpPr>
          <p:nvPr>
            <p:ph type="sldImg"/>
          </p:nvPr>
        </p:nvSpPr>
        <p:spPr>
          <a:ln/>
        </p:spPr>
      </p:sp>
      <p:sp>
        <p:nvSpPr>
          <p:cNvPr id="53251" name="Notes Placeholder 2">
            <a:extLst>
              <a:ext uri="{FF2B5EF4-FFF2-40B4-BE49-F238E27FC236}">
                <a16:creationId xmlns:a16="http://schemas.microsoft.com/office/drawing/2014/main" xmlns="" id="{784096A6-5E76-4691-A381-42816596A107}"/>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a:latin typeface="Times New Roman" panose="02020603050405020304" pitchFamily="18" charset="0"/>
                <a:ea typeface="ＭＳ Ｐゴシック" panose="020B0600070205080204" pitchFamily="34" charset="-128"/>
              </a:rPr>
              <a:t>http://www.opencrowd.com/assets/images/views/views_cloud-tax-lrg.png</a:t>
            </a:r>
            <a:endParaRPr lang="en-GB" altLang="en-US">
              <a:latin typeface="Times New Roman" panose="02020603050405020304" pitchFamily="18" charset="0"/>
              <a:ea typeface="ＭＳ Ｐゴシック" panose="020B0600070205080204" pitchFamily="34" charset="-128"/>
            </a:endParaRPr>
          </a:p>
        </p:txBody>
      </p:sp>
      <p:sp>
        <p:nvSpPr>
          <p:cNvPr id="53252" name="Slide Number Placeholder 3">
            <a:extLst>
              <a:ext uri="{FF2B5EF4-FFF2-40B4-BE49-F238E27FC236}">
                <a16:creationId xmlns:a16="http://schemas.microsoft.com/office/drawing/2014/main" xmlns="" id="{2A2A257B-B4AF-4777-8BD4-291BF7533C86}"/>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A33A5998-A2E7-4B37-B68B-28BFDA731A9C}" type="slidenum">
              <a:rPr lang="en-GB" altLang="en-US" sz="1200">
                <a:latin typeface="Times New Roman" panose="02020603050405020304" pitchFamily="18" charset="0"/>
              </a:rPr>
              <a:pPr eaLnBrk="1" hangingPunct="1"/>
              <a:t>21</a:t>
            </a:fld>
            <a:endParaRPr lang="en-GB" altLang="en-US" sz="12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xmlns="" id="{43CDDF95-61D6-4D48-9ED7-EF5EDA243681}"/>
              </a:ext>
            </a:extLst>
          </p:cNvPr>
          <p:cNvSpPr>
            <a:spLocks noGrp="1" noRot="1" noChangeAspect="1" noTextEdit="1"/>
          </p:cNvSpPr>
          <p:nvPr>
            <p:ph type="sldImg"/>
          </p:nvPr>
        </p:nvSpPr>
        <p:spPr>
          <a:ln/>
        </p:spPr>
      </p:sp>
      <p:sp>
        <p:nvSpPr>
          <p:cNvPr id="54275" name="Notes Placeholder 2">
            <a:extLst>
              <a:ext uri="{FF2B5EF4-FFF2-40B4-BE49-F238E27FC236}">
                <a16:creationId xmlns:a16="http://schemas.microsoft.com/office/drawing/2014/main" xmlns="" id="{66A6987D-ADF5-4C0C-ABC1-BE2D071A8F28}"/>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a:latin typeface="Times New Roman" panose="02020603050405020304" pitchFamily="18" charset="0"/>
                <a:ea typeface="ＭＳ Ｐゴシック" panose="020B0600070205080204" pitchFamily="34" charset="-128"/>
              </a:rPr>
              <a:t>Freedom of Information == FOI</a:t>
            </a:r>
            <a:endParaRPr lang="en-GB" altLang="en-US">
              <a:latin typeface="Times New Roman" panose="02020603050405020304" pitchFamily="18" charset="0"/>
              <a:ea typeface="ＭＳ Ｐゴシック" panose="020B0600070205080204" pitchFamily="34" charset="-128"/>
            </a:endParaRPr>
          </a:p>
        </p:txBody>
      </p:sp>
      <p:sp>
        <p:nvSpPr>
          <p:cNvPr id="54276" name="Slide Number Placeholder 3">
            <a:extLst>
              <a:ext uri="{FF2B5EF4-FFF2-40B4-BE49-F238E27FC236}">
                <a16:creationId xmlns:a16="http://schemas.microsoft.com/office/drawing/2014/main" xmlns="" id="{71E187D5-6C9E-4E57-8EB4-ABEE99D0B588}"/>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C925583B-2427-444E-8565-6F9054E2D7C3}" type="slidenum">
              <a:rPr lang="en-GB" altLang="en-US" sz="1200">
                <a:latin typeface="Times New Roman" panose="02020603050405020304" pitchFamily="18" charset="0"/>
              </a:rPr>
              <a:pPr eaLnBrk="1" hangingPunct="1"/>
              <a:t>27</a:t>
            </a:fld>
            <a:endParaRPr lang="en-GB" altLang="en-US" sz="12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F53391E-4F62-46F2-8CF2-CCF85FA57056}"/>
              </a:ext>
            </a:extLst>
          </p:cNvPr>
          <p:cNvSpPr/>
          <p:nvPr/>
        </p:nvSpPr>
        <p:spPr>
          <a:xfrm>
            <a:off x="4724400" y="2133600"/>
            <a:ext cx="4419600" cy="47244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5" name="Rectangle 4">
            <a:extLst>
              <a:ext uri="{FF2B5EF4-FFF2-40B4-BE49-F238E27FC236}">
                <a16:creationId xmlns:a16="http://schemas.microsoft.com/office/drawing/2014/main" xmlns="" id="{F1053FED-F325-48E4-AD52-E93DF87F877C}"/>
              </a:ext>
            </a:extLst>
          </p:cNvPr>
          <p:cNvSpPr/>
          <p:nvPr/>
        </p:nvSpPr>
        <p:spPr>
          <a:xfrm>
            <a:off x="0" y="2133600"/>
            <a:ext cx="4724400" cy="4724400"/>
          </a:xfrm>
          <a:prstGeom prst="rect">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6" name="Rectangle 5">
            <a:extLst>
              <a:ext uri="{FF2B5EF4-FFF2-40B4-BE49-F238E27FC236}">
                <a16:creationId xmlns:a16="http://schemas.microsoft.com/office/drawing/2014/main" xmlns="" id="{EC33AE8B-5C13-4F44-B2A5-0F6C40B36E62}"/>
              </a:ext>
            </a:extLst>
          </p:cNvPr>
          <p:cNvSpPr/>
          <p:nvPr/>
        </p:nvSpPr>
        <p:spPr>
          <a:xfrm>
            <a:off x="0" y="0"/>
            <a:ext cx="9144000" cy="21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7" name="Rectangle 6">
            <a:extLst>
              <a:ext uri="{FF2B5EF4-FFF2-40B4-BE49-F238E27FC236}">
                <a16:creationId xmlns:a16="http://schemas.microsoft.com/office/drawing/2014/main" xmlns="" id="{3D5B9FB8-8D08-4451-AEC1-2C9727C88E26}"/>
              </a:ext>
            </a:extLst>
          </p:cNvPr>
          <p:cNvSpPr/>
          <p:nvPr/>
        </p:nvSpPr>
        <p:spPr>
          <a:xfrm>
            <a:off x="0" y="0"/>
            <a:ext cx="9144000" cy="8382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8" name="Rectangle 7">
            <a:extLst>
              <a:ext uri="{FF2B5EF4-FFF2-40B4-BE49-F238E27FC236}">
                <a16:creationId xmlns:a16="http://schemas.microsoft.com/office/drawing/2014/main" xmlns="" id="{523885F6-B4EC-4CA8-980E-546157D3767B}"/>
              </a:ext>
            </a:extLst>
          </p:cNvPr>
          <p:cNvSpPr/>
          <p:nvPr/>
        </p:nvSpPr>
        <p:spPr>
          <a:xfrm>
            <a:off x="228600" y="2743200"/>
            <a:ext cx="4343400" cy="3810000"/>
          </a:xfrm>
          <a:prstGeom prst="rect">
            <a:avLst/>
          </a:prstGeom>
          <a:solidFill>
            <a:srgbClr val="002E62">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ctrTitle"/>
          </p:nvPr>
        </p:nvSpPr>
        <p:spPr>
          <a:xfrm>
            <a:off x="304800" y="685801"/>
            <a:ext cx="8610600" cy="1470025"/>
          </a:xfrm>
        </p:spPr>
        <p:txBody>
          <a:bodyPr/>
          <a:lstStyle>
            <a:lvl1pPr>
              <a:defRPr>
                <a:solidFill>
                  <a:srgbClr val="002E62"/>
                </a:solidFill>
              </a:defRPr>
            </a:lvl1pPr>
          </a:lstStyle>
          <a:p>
            <a:r>
              <a:rPr lang="en-US"/>
              <a:t>Click to edit Master title style</a:t>
            </a:r>
            <a:endParaRPr lang="en-US" dirty="0"/>
          </a:p>
        </p:txBody>
      </p:sp>
      <p:sp>
        <p:nvSpPr>
          <p:cNvPr id="3" name="Subtitle 2"/>
          <p:cNvSpPr>
            <a:spLocks noGrp="1"/>
          </p:cNvSpPr>
          <p:nvPr>
            <p:ph type="subTitle" idx="1"/>
          </p:nvPr>
        </p:nvSpPr>
        <p:spPr>
          <a:xfrm>
            <a:off x="4343400" y="3276601"/>
            <a:ext cx="4724400" cy="2590800"/>
          </a:xfrm>
        </p:spPr>
        <p:txBody>
          <a:bodyPr>
            <a:normAutofit/>
          </a:bodyPr>
          <a:lstStyle>
            <a:lvl1pPr marL="0" indent="0" algn="ctr">
              <a:buNone/>
              <a:defRPr sz="2800">
                <a:solidFill>
                  <a:schemeClr val="bg1"/>
                </a:solidFill>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xmlns="" val="342230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E36DED8-EEC1-415D-B3D5-8188D2A8F32D}"/>
              </a:ext>
            </a:extLst>
          </p:cNvPr>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solidFill>
                <a:schemeClr val="bg1"/>
              </a:solidFill>
            </a:endParaRPr>
          </a:p>
        </p:txBody>
      </p:sp>
      <p:sp>
        <p:nvSpPr>
          <p:cNvPr id="5" name="Rectangle 4">
            <a:extLst>
              <a:ext uri="{FF2B5EF4-FFF2-40B4-BE49-F238E27FC236}">
                <a16:creationId xmlns:a16="http://schemas.microsoft.com/office/drawing/2014/main" xmlns="" id="{90327B78-611C-46AC-AE6B-031CD3229666}"/>
              </a:ext>
            </a:extLst>
          </p:cNvPr>
          <p:cNvSpPr/>
          <p:nvPr/>
        </p:nvSpPr>
        <p:spPr>
          <a:xfrm>
            <a:off x="0" y="334963"/>
            <a:ext cx="9144000" cy="6096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pic>
        <p:nvPicPr>
          <p:cNvPr id="6" name="Picture 8" descr="Nevada_N_RGB.jpg">
            <a:extLst>
              <a:ext uri="{FF2B5EF4-FFF2-40B4-BE49-F238E27FC236}">
                <a16:creationId xmlns:a16="http://schemas.microsoft.com/office/drawing/2014/main" xmlns="" id="{E91FCBE2-48CF-4ADD-BBAA-3698E037AEEE}"/>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182563"/>
            <a:ext cx="914400" cy="914400"/>
          </a:xfrm>
          <a:prstGeom prst="rect">
            <a:avLst/>
          </a:prstGeom>
          <a:noFill/>
          <a:ln w="15875">
            <a:solidFill>
              <a:schemeClr val="bg1"/>
            </a:solidFill>
            <a:miter lim="800000"/>
            <a:headEnd/>
            <a:tailEnd/>
          </a:ln>
          <a:extLst>
            <a:ext uri="{909E8E84-426E-40DD-AFC4-6F175D3DCCD1}">
              <a14:hiddenFill xmlns:a14="http://schemas.microsoft.com/office/drawing/2010/main" xmlns="">
                <a:solidFill>
                  <a:srgbClr val="FFFFFF"/>
                </a:solidFill>
              </a14:hiddenFill>
            </a:ext>
          </a:extLst>
        </p:spPr>
      </p:pic>
      <p:sp>
        <p:nvSpPr>
          <p:cNvPr id="7" name="Rectangle 6">
            <a:extLst>
              <a:ext uri="{FF2B5EF4-FFF2-40B4-BE49-F238E27FC236}">
                <a16:creationId xmlns:a16="http://schemas.microsoft.com/office/drawing/2014/main" xmlns="" id="{C686BC28-E9D8-43F6-A006-A0220659E002}"/>
              </a:ext>
            </a:extLst>
          </p:cNvPr>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2" name="Title 1"/>
          <p:cNvSpPr>
            <a:spLocks noGrp="1"/>
          </p:cNvSpPr>
          <p:nvPr>
            <p:ph type="title"/>
          </p:nvPr>
        </p:nvSpPr>
        <p:spPr>
          <a:xfrm>
            <a:off x="1752601" y="76200"/>
            <a:ext cx="7239000" cy="1143000"/>
          </a:xfrm>
        </p:spPr>
        <p:txBody>
          <a:bodyPr/>
          <a:lstStyle>
            <a:lvl1pPr algn="l">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295401"/>
            <a:ext cx="8229600" cy="4830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xmlns="" id="{05BA0062-DC30-4821-9395-6F6F1FB155DE}"/>
              </a:ext>
            </a:extLst>
          </p:cNvPr>
          <p:cNvSpPr>
            <a:spLocks noGrp="1"/>
          </p:cNvSpPr>
          <p:nvPr>
            <p:ph type="sldNum" sz="quarter" idx="10"/>
          </p:nvPr>
        </p:nvSpPr>
        <p:spPr/>
        <p:txBody>
          <a:bodyPr/>
          <a:lstStyle>
            <a:lvl1pPr algn="r" eaLnBrk="0" hangingPunct="0">
              <a:defRPr>
                <a:solidFill>
                  <a:schemeClr val="bg1"/>
                </a:solidFill>
              </a:defRPr>
            </a:lvl1pPr>
          </a:lstStyle>
          <a:p>
            <a:fld id="{F5676AD7-2705-4EEC-BBB3-54E6CD920051}" type="slidenum">
              <a:rPr lang="en-GB" altLang="en-US"/>
              <a:pPr/>
              <a:t>‹#›</a:t>
            </a:fld>
            <a:endParaRPr lang="en-GB" altLang="en-US"/>
          </a:p>
        </p:txBody>
      </p:sp>
    </p:spTree>
    <p:extLst>
      <p:ext uri="{BB962C8B-B14F-4D97-AF65-F5344CB8AC3E}">
        <p14:creationId xmlns:p14="http://schemas.microsoft.com/office/powerpoint/2010/main" xmlns="" val="70591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A985D46B-8921-406E-949B-B90B40171C2F}"/>
              </a:ext>
            </a:extLst>
          </p:cNvPr>
          <p:cNvSpPr/>
          <p:nvPr/>
        </p:nvSpPr>
        <p:spPr>
          <a:xfrm>
            <a:off x="0" y="0"/>
            <a:ext cx="9144000" cy="19812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5" name="Rectangle 4">
            <a:extLst>
              <a:ext uri="{FF2B5EF4-FFF2-40B4-BE49-F238E27FC236}">
                <a16:creationId xmlns:a16="http://schemas.microsoft.com/office/drawing/2014/main" xmlns="" id="{5FE38B9A-4D19-41E4-A0DC-4866983B6713}"/>
              </a:ext>
            </a:extLst>
          </p:cNvPr>
          <p:cNvSpPr/>
          <p:nvPr/>
        </p:nvSpPr>
        <p:spPr>
          <a:xfrm>
            <a:off x="0" y="1981200"/>
            <a:ext cx="9144000" cy="1295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6" name="Rectangle 5">
            <a:extLst>
              <a:ext uri="{FF2B5EF4-FFF2-40B4-BE49-F238E27FC236}">
                <a16:creationId xmlns:a16="http://schemas.microsoft.com/office/drawing/2014/main" xmlns="" id="{14259DA0-C4CA-4D33-85D7-B67733ADE32C}"/>
              </a:ext>
            </a:extLst>
          </p:cNvPr>
          <p:cNvSpPr/>
          <p:nvPr/>
        </p:nvSpPr>
        <p:spPr>
          <a:xfrm>
            <a:off x="0" y="3276600"/>
            <a:ext cx="9144000" cy="35814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title"/>
          </p:nvPr>
        </p:nvSpPr>
        <p:spPr>
          <a:xfrm>
            <a:off x="722313" y="2338388"/>
            <a:ext cx="7772400" cy="1362075"/>
          </a:xfrm>
        </p:spPr>
        <p:txBody>
          <a:bodyPr anchor="t"/>
          <a:lstStyle>
            <a:lvl1pPr algn="l">
              <a:defRPr sz="4000" b="1" cap="none">
                <a:solidFill>
                  <a:srgbClr val="002E6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838201"/>
            <a:ext cx="7772400" cy="1500187"/>
          </a:xfrm>
        </p:spPr>
        <p:txBody>
          <a:bodyPr anchor="b"/>
          <a:lstStyle>
            <a:lvl1pPr marL="0" indent="0">
              <a:buNone/>
              <a:defRPr sz="2000">
                <a:solidFill>
                  <a:schemeClr val="tx2">
                    <a:lumMod val="75000"/>
                  </a:schemeClr>
                </a:solidFill>
              </a:defRPr>
            </a:lvl1pPr>
            <a:lvl2pPr marL="457177" indent="0">
              <a:buNone/>
              <a:defRPr sz="1800">
                <a:solidFill>
                  <a:schemeClr val="tx1">
                    <a:tint val="75000"/>
                  </a:schemeClr>
                </a:solidFill>
              </a:defRPr>
            </a:lvl2pPr>
            <a:lvl3pPr marL="914353"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3"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xmlns="" val="21255793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F8392CF4-C1FE-4C44-BC8C-57E67FCCC6A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xmlns="" id="{85314A30-53B9-4D4F-9DBC-B946225B19C3}"/>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a:extLst>
              <a:ext uri="{FF2B5EF4-FFF2-40B4-BE49-F238E27FC236}">
                <a16:creationId xmlns:a16="http://schemas.microsoft.com/office/drawing/2014/main" xmlns="" id="{E0233269-935F-4FF8-98BA-F417BD25B373}"/>
              </a:ext>
            </a:extLst>
          </p:cNvPr>
          <p:cNvSpPr>
            <a:spLocks noGrp="1"/>
          </p:cNvSpPr>
          <p:nvPr>
            <p:ph type="sldNum" sz="quarter" idx="4"/>
          </p:nvPr>
        </p:nvSpPr>
        <p:spPr>
          <a:xfrm>
            <a:off x="6553200" y="6340475"/>
            <a:ext cx="2133600" cy="365125"/>
          </a:xfrm>
          <a:prstGeom prst="rect">
            <a:avLst/>
          </a:prstGeom>
        </p:spPr>
        <p:txBody>
          <a:bodyPr vert="horz" wrap="square" lIns="91435" tIns="45718" rIns="91435" bIns="45718" numCol="1" anchor="ctr" anchorCtr="0" compatLnSpc="1">
            <a:prstTxWarp prst="textNoShape">
              <a:avLst/>
            </a:prstTxWarp>
          </a:bodyPr>
          <a:lstStyle>
            <a:lvl1pPr algn="ctr">
              <a:defRPr sz="1200">
                <a:solidFill>
                  <a:srgbClr val="898989"/>
                </a:solidFill>
              </a:defRPr>
            </a:lvl1pPr>
          </a:lstStyle>
          <a:p>
            <a:fld id="{A34FC7E3-449D-4387-A520-8621212E48E3}"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177" algn="ctr" rtl="0" eaLnBrk="1" fontAlgn="base" hangingPunct="1">
        <a:spcBef>
          <a:spcPct val="0"/>
        </a:spcBef>
        <a:spcAft>
          <a:spcPct val="0"/>
        </a:spcAft>
        <a:defRPr sz="4400">
          <a:solidFill>
            <a:schemeClr val="tx1"/>
          </a:solidFill>
          <a:latin typeface="Calibri" pitchFamily="34" charset="0"/>
        </a:defRPr>
      </a:lvl6pPr>
      <a:lvl7pPr marL="914353" algn="ctr" rtl="0" eaLnBrk="1" fontAlgn="base" hangingPunct="1">
        <a:spcBef>
          <a:spcPct val="0"/>
        </a:spcBef>
        <a:spcAft>
          <a:spcPct val="0"/>
        </a:spcAft>
        <a:defRPr sz="4400">
          <a:solidFill>
            <a:schemeClr val="tx1"/>
          </a:solidFill>
          <a:latin typeface="Calibri" pitchFamily="34" charset="0"/>
        </a:defRPr>
      </a:lvl7pPr>
      <a:lvl8pPr marL="1371530" algn="ctr" rtl="0" eaLnBrk="1" fontAlgn="base" hangingPunct="1">
        <a:spcBef>
          <a:spcPct val="0"/>
        </a:spcBef>
        <a:spcAft>
          <a:spcPct val="0"/>
        </a:spcAft>
        <a:defRPr sz="4400">
          <a:solidFill>
            <a:schemeClr val="tx1"/>
          </a:solidFill>
          <a:latin typeface="Calibri" pitchFamily="34" charset="0"/>
        </a:defRPr>
      </a:lvl8pPr>
      <a:lvl9pPr marL="1828706" algn="ctr" rtl="0" eaLnBrk="1" fontAlgn="base" hangingPunct="1">
        <a:spcBef>
          <a:spcPct val="0"/>
        </a:spcBef>
        <a:spcAft>
          <a:spcPct val="0"/>
        </a:spcAft>
        <a:defRPr sz="4400">
          <a:solidFill>
            <a:schemeClr val="tx1"/>
          </a:solidFill>
          <a:latin typeface="Calibri" pitchFamily="34" charset="0"/>
        </a:defRPr>
      </a:lvl9pPr>
    </p:titleStyle>
    <p:bodyStyle>
      <a:lvl1pPr marL="341313" indent="-341313"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4163"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7013"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598613" indent="-227013"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7013"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rackspace.com/index.php" TargetMode="External"/><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aws.amazon.com/" TargetMode="External"/><Relationship Id="rId11" Type="http://schemas.openxmlformats.org/officeDocument/2006/relationships/image" Target="../media/image14.png"/><Relationship Id="rId5" Type="http://schemas.openxmlformats.org/officeDocument/2006/relationships/image" Target="../media/image10.pn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FE766D07-BBB7-4D59-AD25-15565F931185}"/>
              </a:ext>
            </a:extLst>
          </p:cNvPr>
          <p:cNvSpPr>
            <a:spLocks noGrp="1" noChangeArrowheads="1"/>
          </p:cNvSpPr>
          <p:nvPr>
            <p:ph type="ctrTitle"/>
          </p:nvPr>
        </p:nvSpPr>
        <p:spPr>
          <a:xfrm>
            <a:off x="304800" y="685800"/>
            <a:ext cx="8610600" cy="1470025"/>
          </a:xfrm>
        </p:spPr>
        <p:txBody>
          <a:bodyPr/>
          <a:lstStyle/>
          <a:p>
            <a:r>
              <a:rPr lang="en-US" altLang="en-US" dirty="0" smtClean="0"/>
              <a:t>Summery up – </a:t>
            </a:r>
            <a:r>
              <a:rPr lang="en-US" altLang="en-US" dirty="0" smtClean="0">
                <a:ea typeface="ＭＳ Ｐゴシック" panose="020B0600070205080204" pitchFamily="34" charset="-128"/>
              </a:rPr>
              <a:t>Cloud Computing</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xmlns="" id="{9C89B9B3-451F-4FC2-A703-E97DCAE523D4}"/>
              </a:ext>
            </a:extLst>
          </p:cNvPr>
          <p:cNvSpPr>
            <a:spLocks noGrp="1" noChangeArrowheads="1"/>
          </p:cNvSpPr>
          <p:nvPr>
            <p:ph type="title"/>
          </p:nvPr>
        </p:nvSpPr>
        <p:spPr>
          <a:xfrm>
            <a:off x="1752600" y="76200"/>
            <a:ext cx="7239000" cy="1143000"/>
          </a:xfrm>
        </p:spPr>
        <p:txBody>
          <a:bodyPr/>
          <a:lstStyle/>
          <a:p>
            <a:r>
              <a:rPr lang="en-US" altLang="en-US" sz="4000"/>
              <a:t>Different Cloud Computing Layers</a:t>
            </a:r>
            <a:r>
              <a:rPr lang="ar-SA" altLang="en-US" sz="4000"/>
              <a:t>‏</a:t>
            </a:r>
            <a:endParaRPr lang="en-US" altLang="en-US" sz="4000"/>
          </a:p>
        </p:txBody>
      </p:sp>
      <p:grpSp>
        <p:nvGrpSpPr>
          <p:cNvPr id="14339" name="Group 19">
            <a:extLst>
              <a:ext uri="{FF2B5EF4-FFF2-40B4-BE49-F238E27FC236}">
                <a16:creationId xmlns:a16="http://schemas.microsoft.com/office/drawing/2014/main" xmlns="" id="{BB124256-8DAC-4C5C-8B45-EAA36E10080C}"/>
              </a:ext>
            </a:extLst>
          </p:cNvPr>
          <p:cNvGrpSpPr>
            <a:grpSpLocks/>
          </p:cNvGrpSpPr>
          <p:nvPr/>
        </p:nvGrpSpPr>
        <p:grpSpPr bwMode="auto">
          <a:xfrm>
            <a:off x="533400" y="1143000"/>
            <a:ext cx="8077200" cy="4605338"/>
            <a:chOff x="685800" y="1524000"/>
            <a:chExt cx="7775575" cy="4224337"/>
          </a:xfrm>
        </p:grpSpPr>
        <p:sp>
          <p:nvSpPr>
            <p:cNvPr id="14342" name="AutoShape 2">
              <a:extLst>
                <a:ext uri="{FF2B5EF4-FFF2-40B4-BE49-F238E27FC236}">
                  <a16:creationId xmlns:a16="http://schemas.microsoft.com/office/drawing/2014/main" xmlns="" id="{AD9A4663-EFFD-4BCC-B731-70F2BA46B2DB}"/>
                </a:ext>
              </a:extLst>
            </p:cNvPr>
            <p:cNvSpPr>
              <a:spLocks noChangeArrowheads="1"/>
            </p:cNvSpPr>
            <p:nvPr/>
          </p:nvSpPr>
          <p:spPr bwMode="auto">
            <a:xfrm>
              <a:off x="685800" y="1524000"/>
              <a:ext cx="7775575" cy="4176713"/>
            </a:xfrm>
            <a:prstGeom prst="roundRect">
              <a:avLst>
                <a:gd name="adj" fmla="val 0"/>
              </a:avLst>
            </a:prstGeom>
            <a:solidFill>
              <a:srgbClr val="99CCFF"/>
            </a:solidFill>
            <a:ln w="9360">
              <a:solidFill>
                <a:srgbClr val="000000"/>
              </a:solidFill>
              <a:round/>
              <a:headEnd/>
              <a:tailEnd/>
            </a:ln>
          </p:spPr>
          <p:txBody>
            <a:bodyPr wrap="none" lIns="82945" tIns="41473" rIns="82945" bIns="41473"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endParaRPr lang="en-US" altLang="en-US"/>
            </a:p>
          </p:txBody>
        </p:sp>
        <p:sp>
          <p:nvSpPr>
            <p:cNvPr id="14343" name="Line 3">
              <a:extLst>
                <a:ext uri="{FF2B5EF4-FFF2-40B4-BE49-F238E27FC236}">
                  <a16:creationId xmlns:a16="http://schemas.microsoft.com/office/drawing/2014/main" xmlns="" id="{72E4E5E1-20CC-478F-AA38-D8AC48CBDA30}"/>
                </a:ext>
              </a:extLst>
            </p:cNvPr>
            <p:cNvSpPr>
              <a:spLocks noChangeShapeType="1"/>
            </p:cNvSpPr>
            <p:nvPr/>
          </p:nvSpPr>
          <p:spPr bwMode="auto">
            <a:xfrm flipH="1">
              <a:off x="4457700" y="1539875"/>
              <a:ext cx="38100" cy="4208462"/>
            </a:xfrm>
            <a:prstGeom prst="line">
              <a:avLst/>
            </a:prstGeom>
            <a:noFill/>
            <a:ln w="9360">
              <a:solidFill>
                <a:srgbClr val="000000"/>
              </a:solidFill>
              <a:round/>
              <a:headEnd/>
              <a:tailEnd/>
            </a:ln>
            <a:extLst>
              <a:ext uri="{909E8E84-426E-40DD-AFC4-6F175D3DCCD1}">
                <a14:hiddenFill xmlns:a14="http://schemas.microsoft.com/office/drawing/2010/main" xmlns="">
                  <a:noFill/>
                </a14:hiddenFill>
              </a:ext>
            </a:extLst>
          </p:spPr>
          <p:txBody>
            <a:bodyPr lIns="82945" tIns="41473" rIns="82945" bIns="41473"/>
            <a:lstStyle/>
            <a:p>
              <a:endParaRPr lang="en-US"/>
            </a:p>
          </p:txBody>
        </p:sp>
        <p:sp>
          <p:nvSpPr>
            <p:cNvPr id="14344" name="Line 4">
              <a:extLst>
                <a:ext uri="{FF2B5EF4-FFF2-40B4-BE49-F238E27FC236}">
                  <a16:creationId xmlns:a16="http://schemas.microsoft.com/office/drawing/2014/main" xmlns="" id="{CA7F5FF4-D540-47BC-9308-F3C49DB2B7E0}"/>
                </a:ext>
              </a:extLst>
            </p:cNvPr>
            <p:cNvSpPr>
              <a:spLocks noChangeShapeType="1"/>
            </p:cNvSpPr>
            <p:nvPr/>
          </p:nvSpPr>
          <p:spPr bwMode="auto">
            <a:xfrm>
              <a:off x="931862" y="2757487"/>
              <a:ext cx="7312025" cy="1588"/>
            </a:xfrm>
            <a:prstGeom prst="line">
              <a:avLst/>
            </a:prstGeom>
            <a:noFill/>
            <a:ln w="9360">
              <a:solidFill>
                <a:srgbClr val="000000"/>
              </a:solidFill>
              <a:round/>
              <a:headEnd/>
              <a:tailEnd/>
            </a:ln>
            <a:extLst>
              <a:ext uri="{909E8E84-426E-40DD-AFC4-6F175D3DCCD1}">
                <a14:hiddenFill xmlns:a14="http://schemas.microsoft.com/office/drawing/2010/main" xmlns="">
                  <a:noFill/>
                </a14:hiddenFill>
              </a:ext>
            </a:extLst>
          </p:spPr>
          <p:txBody>
            <a:bodyPr lIns="82945" tIns="41473" rIns="82945" bIns="41473"/>
            <a:lstStyle/>
            <a:p>
              <a:endParaRPr lang="en-US"/>
            </a:p>
          </p:txBody>
        </p:sp>
        <p:sp>
          <p:nvSpPr>
            <p:cNvPr id="14345" name="Line 5">
              <a:extLst>
                <a:ext uri="{FF2B5EF4-FFF2-40B4-BE49-F238E27FC236}">
                  <a16:creationId xmlns:a16="http://schemas.microsoft.com/office/drawing/2014/main" xmlns="" id="{DFC48D2A-E11E-48E9-823E-E308107D46D5}"/>
                </a:ext>
              </a:extLst>
            </p:cNvPr>
            <p:cNvSpPr>
              <a:spLocks noChangeShapeType="1"/>
            </p:cNvSpPr>
            <p:nvPr/>
          </p:nvSpPr>
          <p:spPr bwMode="auto">
            <a:xfrm>
              <a:off x="996950" y="3910012"/>
              <a:ext cx="7312025" cy="0"/>
            </a:xfrm>
            <a:prstGeom prst="line">
              <a:avLst/>
            </a:prstGeom>
            <a:noFill/>
            <a:ln w="9360">
              <a:solidFill>
                <a:srgbClr val="000000"/>
              </a:solidFill>
              <a:round/>
              <a:headEnd/>
              <a:tailEnd/>
            </a:ln>
            <a:extLst>
              <a:ext uri="{909E8E84-426E-40DD-AFC4-6F175D3DCCD1}">
                <a14:hiddenFill xmlns:a14="http://schemas.microsoft.com/office/drawing/2010/main" xmlns="">
                  <a:noFill/>
                </a14:hiddenFill>
              </a:ext>
            </a:extLst>
          </p:spPr>
          <p:txBody>
            <a:bodyPr lIns="82945" tIns="41473" rIns="82945" bIns="41473"/>
            <a:lstStyle/>
            <a:p>
              <a:endParaRPr lang="en-US"/>
            </a:p>
          </p:txBody>
        </p:sp>
        <p:sp>
          <p:nvSpPr>
            <p:cNvPr id="14346" name="Text Box 6">
              <a:extLst>
                <a:ext uri="{FF2B5EF4-FFF2-40B4-BE49-F238E27FC236}">
                  <a16:creationId xmlns:a16="http://schemas.microsoft.com/office/drawing/2014/main" xmlns="" id="{EB398021-4512-48B6-B026-B1AAAC277C06}"/>
                </a:ext>
              </a:extLst>
            </p:cNvPr>
            <p:cNvSpPr txBox="1">
              <a:spLocks noChangeArrowheads="1"/>
            </p:cNvSpPr>
            <p:nvPr/>
          </p:nvSpPr>
          <p:spPr bwMode="auto">
            <a:xfrm>
              <a:off x="1733550" y="1812925"/>
              <a:ext cx="1917700" cy="817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81639" tIns="40820" rIns="81639" bIns="40820"/>
            <a:lstStyle>
              <a:lvl1pPr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2500" b="1">
                  <a:solidFill>
                    <a:srgbClr val="000000"/>
                  </a:solidFill>
                </a:rPr>
                <a:t>Application Service</a:t>
              </a:r>
            </a:p>
            <a:p>
              <a:pPr algn="ctr" eaLnBrk="1" hangingPunct="1"/>
              <a:r>
                <a:rPr lang="en-US" altLang="en-US" sz="2500" b="1">
                  <a:solidFill>
                    <a:srgbClr val="000000"/>
                  </a:solidFill>
                </a:rPr>
                <a:t>(SaaS)</a:t>
              </a:r>
              <a:r>
                <a:rPr lang="ar-SA" altLang="en-US" sz="2500" b="1">
                  <a:solidFill>
                    <a:srgbClr val="000000"/>
                  </a:solidFill>
                </a:rPr>
                <a:t>‏</a:t>
              </a:r>
              <a:endParaRPr lang="en-US" altLang="en-US" sz="2500" b="1">
                <a:solidFill>
                  <a:srgbClr val="000000"/>
                </a:solidFill>
              </a:endParaRPr>
            </a:p>
          </p:txBody>
        </p:sp>
        <p:sp>
          <p:nvSpPr>
            <p:cNvPr id="14347" name="Text Box 7">
              <a:extLst>
                <a:ext uri="{FF2B5EF4-FFF2-40B4-BE49-F238E27FC236}">
                  <a16:creationId xmlns:a16="http://schemas.microsoft.com/office/drawing/2014/main" xmlns="" id="{B8229A55-761E-4193-BE2B-403A75EE4098}"/>
                </a:ext>
              </a:extLst>
            </p:cNvPr>
            <p:cNvSpPr txBox="1">
              <a:spLocks noChangeArrowheads="1"/>
            </p:cNvSpPr>
            <p:nvPr/>
          </p:nvSpPr>
          <p:spPr bwMode="auto">
            <a:xfrm>
              <a:off x="984250" y="3119437"/>
              <a:ext cx="3290887" cy="552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81639" tIns="40820" rIns="81639" bIns="40820"/>
            <a:lstStyle>
              <a:lvl1pPr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500" b="1">
                  <a:solidFill>
                    <a:srgbClr val="000000"/>
                  </a:solidFill>
                </a:rPr>
                <a:t>Application Platform</a:t>
              </a:r>
            </a:p>
          </p:txBody>
        </p:sp>
        <p:sp>
          <p:nvSpPr>
            <p:cNvPr id="14348" name="Line 8">
              <a:extLst>
                <a:ext uri="{FF2B5EF4-FFF2-40B4-BE49-F238E27FC236}">
                  <a16:creationId xmlns:a16="http://schemas.microsoft.com/office/drawing/2014/main" xmlns="" id="{BCECAA0A-F967-4654-A52E-E60F55DC11A5}"/>
                </a:ext>
              </a:extLst>
            </p:cNvPr>
            <p:cNvSpPr>
              <a:spLocks noChangeShapeType="1"/>
            </p:cNvSpPr>
            <p:nvPr/>
          </p:nvSpPr>
          <p:spPr bwMode="auto">
            <a:xfrm>
              <a:off x="915987" y="4789487"/>
              <a:ext cx="7312025" cy="1588"/>
            </a:xfrm>
            <a:prstGeom prst="line">
              <a:avLst/>
            </a:prstGeom>
            <a:noFill/>
            <a:ln w="9360">
              <a:solidFill>
                <a:srgbClr val="000000"/>
              </a:solidFill>
              <a:round/>
              <a:headEnd/>
              <a:tailEnd/>
            </a:ln>
            <a:extLst>
              <a:ext uri="{909E8E84-426E-40DD-AFC4-6F175D3DCCD1}">
                <a14:hiddenFill xmlns:a14="http://schemas.microsoft.com/office/drawing/2010/main" xmlns="">
                  <a:noFill/>
                </a14:hiddenFill>
              </a:ext>
            </a:extLst>
          </p:spPr>
          <p:txBody>
            <a:bodyPr lIns="82945" tIns="41473" rIns="82945" bIns="41473"/>
            <a:lstStyle/>
            <a:p>
              <a:endParaRPr lang="en-US"/>
            </a:p>
          </p:txBody>
        </p:sp>
        <p:sp>
          <p:nvSpPr>
            <p:cNvPr id="14349" name="Text Box 9">
              <a:extLst>
                <a:ext uri="{FF2B5EF4-FFF2-40B4-BE49-F238E27FC236}">
                  <a16:creationId xmlns:a16="http://schemas.microsoft.com/office/drawing/2014/main" xmlns="" id="{16E7195E-EC75-44EB-9F69-DD7B3DB0464F}"/>
                </a:ext>
              </a:extLst>
            </p:cNvPr>
            <p:cNvSpPr txBox="1">
              <a:spLocks noChangeArrowheads="1"/>
            </p:cNvSpPr>
            <p:nvPr/>
          </p:nvSpPr>
          <p:spPr bwMode="auto">
            <a:xfrm>
              <a:off x="1268412" y="4067175"/>
              <a:ext cx="2322513" cy="49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81639" tIns="40820" rIns="81639" bIns="40820"/>
            <a:lstStyle>
              <a:lvl1pPr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500" b="1">
                  <a:solidFill>
                    <a:srgbClr val="000000"/>
                  </a:solidFill>
                </a:rPr>
                <a:t>Server Platform</a:t>
              </a:r>
            </a:p>
          </p:txBody>
        </p:sp>
        <p:sp>
          <p:nvSpPr>
            <p:cNvPr id="14350" name="Text Box 10">
              <a:extLst>
                <a:ext uri="{FF2B5EF4-FFF2-40B4-BE49-F238E27FC236}">
                  <a16:creationId xmlns:a16="http://schemas.microsoft.com/office/drawing/2014/main" xmlns="" id="{9E3BFB9C-C2D1-4DDA-A478-9FF47F61D039}"/>
                </a:ext>
              </a:extLst>
            </p:cNvPr>
            <p:cNvSpPr txBox="1">
              <a:spLocks noChangeArrowheads="1"/>
            </p:cNvSpPr>
            <p:nvPr/>
          </p:nvSpPr>
          <p:spPr bwMode="auto">
            <a:xfrm>
              <a:off x="1195387" y="4975225"/>
              <a:ext cx="2563813" cy="50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81639" tIns="40820" rIns="81639" bIns="40820"/>
            <a:lstStyle>
              <a:lvl1pPr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500" b="1">
                  <a:solidFill>
                    <a:srgbClr val="000000"/>
                  </a:solidFill>
                </a:rPr>
                <a:t>Storage Platform</a:t>
              </a:r>
            </a:p>
          </p:txBody>
        </p:sp>
        <p:sp>
          <p:nvSpPr>
            <p:cNvPr id="14351" name="Text Box 11">
              <a:extLst>
                <a:ext uri="{FF2B5EF4-FFF2-40B4-BE49-F238E27FC236}">
                  <a16:creationId xmlns:a16="http://schemas.microsoft.com/office/drawing/2014/main" xmlns="" id="{3254E5E1-6E77-46AB-8EDF-FBA5EC2BCEE5}"/>
                </a:ext>
              </a:extLst>
            </p:cNvPr>
            <p:cNvSpPr txBox="1">
              <a:spLocks noChangeArrowheads="1"/>
            </p:cNvSpPr>
            <p:nvPr/>
          </p:nvSpPr>
          <p:spPr bwMode="auto">
            <a:xfrm>
              <a:off x="4692650" y="5060950"/>
              <a:ext cx="3452812" cy="390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81639" tIns="40820" rIns="81639" bIns="40820"/>
            <a:lstStyle>
              <a:lvl1pPr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200">
                  <a:solidFill>
                    <a:srgbClr val="000000"/>
                  </a:solidFill>
                </a:rPr>
                <a:t>Amazon S3, Dell, Apple, ...</a:t>
              </a:r>
            </a:p>
          </p:txBody>
        </p:sp>
        <p:sp>
          <p:nvSpPr>
            <p:cNvPr id="14352" name="Text Box 12">
              <a:extLst>
                <a:ext uri="{FF2B5EF4-FFF2-40B4-BE49-F238E27FC236}">
                  <a16:creationId xmlns:a16="http://schemas.microsoft.com/office/drawing/2014/main" xmlns="" id="{F79F694D-E9D2-4A1D-B138-C9FB70E4207F}"/>
                </a:ext>
              </a:extLst>
            </p:cNvPr>
            <p:cNvSpPr txBox="1">
              <a:spLocks noChangeArrowheads="1"/>
            </p:cNvSpPr>
            <p:nvPr/>
          </p:nvSpPr>
          <p:spPr bwMode="auto">
            <a:xfrm>
              <a:off x="4645025" y="4003675"/>
              <a:ext cx="3527425" cy="698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81639" tIns="40820" rIns="81639" bIns="40820"/>
            <a:lstStyle>
              <a:lvl1pPr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200">
                  <a:solidFill>
                    <a:srgbClr val="000000"/>
                  </a:solidFill>
                </a:rPr>
                <a:t>3Tera, EC2, SliceHost, </a:t>
              </a:r>
            </a:p>
            <a:p>
              <a:pPr eaLnBrk="1" hangingPunct="1"/>
              <a:r>
                <a:rPr lang="en-US" altLang="en-US" sz="2200">
                  <a:solidFill>
                    <a:srgbClr val="000000"/>
                  </a:solidFill>
                </a:rPr>
                <a:t>GoGrid, RightScale, Linode</a:t>
              </a:r>
            </a:p>
          </p:txBody>
        </p:sp>
        <p:sp>
          <p:nvSpPr>
            <p:cNvPr id="14353" name="Text Box 13">
              <a:extLst>
                <a:ext uri="{FF2B5EF4-FFF2-40B4-BE49-F238E27FC236}">
                  <a16:creationId xmlns:a16="http://schemas.microsoft.com/office/drawing/2014/main" xmlns="" id="{106763E8-C855-4D6A-BBFD-73B832310EE2}"/>
                </a:ext>
              </a:extLst>
            </p:cNvPr>
            <p:cNvSpPr txBox="1">
              <a:spLocks noChangeArrowheads="1"/>
            </p:cNvSpPr>
            <p:nvPr/>
          </p:nvSpPr>
          <p:spPr bwMode="auto">
            <a:xfrm>
              <a:off x="4629150" y="2852737"/>
              <a:ext cx="3589337"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81639" tIns="40820" rIns="81639" bIns="40820"/>
            <a:lstStyle>
              <a:lvl1pPr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200">
                  <a:solidFill>
                    <a:srgbClr val="000000"/>
                  </a:solidFill>
                </a:rPr>
                <a:t>Google App Engine, Mosso,</a:t>
              </a:r>
            </a:p>
            <a:p>
              <a:pPr eaLnBrk="1" hangingPunct="1"/>
              <a:r>
                <a:rPr lang="en-US" altLang="en-US" sz="2200">
                  <a:solidFill>
                    <a:srgbClr val="000000"/>
                  </a:solidFill>
                </a:rPr>
                <a:t>Force.com, Engine Yard,</a:t>
              </a:r>
            </a:p>
            <a:p>
              <a:pPr eaLnBrk="1" hangingPunct="1"/>
              <a:r>
                <a:rPr lang="en-US" altLang="en-US" sz="2200">
                  <a:solidFill>
                    <a:srgbClr val="000000"/>
                  </a:solidFill>
                </a:rPr>
                <a:t>Facebook, Heroku,  AWS</a:t>
              </a:r>
            </a:p>
          </p:txBody>
        </p:sp>
        <p:sp>
          <p:nvSpPr>
            <p:cNvPr id="14354" name="Text Box 14">
              <a:extLst>
                <a:ext uri="{FF2B5EF4-FFF2-40B4-BE49-F238E27FC236}">
                  <a16:creationId xmlns:a16="http://schemas.microsoft.com/office/drawing/2014/main" xmlns="" id="{1E10CDD7-7130-40F6-93C6-E95AC69271CC}"/>
                </a:ext>
              </a:extLst>
            </p:cNvPr>
            <p:cNvSpPr txBox="1">
              <a:spLocks noChangeArrowheads="1"/>
            </p:cNvSpPr>
            <p:nvPr/>
          </p:nvSpPr>
          <p:spPr bwMode="auto">
            <a:xfrm>
              <a:off x="4565650" y="1684337"/>
              <a:ext cx="3805237"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81639" tIns="40820" rIns="81639" bIns="40820"/>
            <a:lstStyle>
              <a:lvl1pPr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200">
                  <a:solidFill>
                    <a:srgbClr val="000000"/>
                  </a:solidFill>
                </a:rPr>
                <a:t>MS Live/ExchangeLabs, IBM, </a:t>
              </a:r>
            </a:p>
            <a:p>
              <a:pPr eaLnBrk="1" hangingPunct="1"/>
              <a:r>
                <a:rPr lang="en-US" altLang="en-US" sz="2200">
                  <a:solidFill>
                    <a:srgbClr val="000000"/>
                  </a:solidFill>
                </a:rPr>
                <a:t>Google Apps; Salesforce.com</a:t>
              </a:r>
            </a:p>
            <a:p>
              <a:pPr eaLnBrk="1" hangingPunct="1"/>
              <a:r>
                <a:rPr lang="en-US" altLang="en-US" sz="2200">
                  <a:solidFill>
                    <a:srgbClr val="000000"/>
                  </a:solidFill>
                </a:rPr>
                <a:t>Quicken Online, Zoho, Cisco</a:t>
              </a:r>
            </a:p>
          </p:txBody>
        </p:sp>
      </p:grpSp>
      <p:sp>
        <p:nvSpPr>
          <p:cNvPr id="14340" name="Text Box 15">
            <a:extLst>
              <a:ext uri="{FF2B5EF4-FFF2-40B4-BE49-F238E27FC236}">
                <a16:creationId xmlns:a16="http://schemas.microsoft.com/office/drawing/2014/main" xmlns="" id="{C69DB9A9-7C77-4798-8834-7EFFD35B01D0}"/>
              </a:ext>
            </a:extLst>
          </p:cNvPr>
          <p:cNvSpPr txBox="1">
            <a:spLocks noChangeArrowheads="1"/>
          </p:cNvSpPr>
          <p:nvPr/>
        </p:nvSpPr>
        <p:spPr bwMode="auto">
          <a:xfrm>
            <a:off x="2097088" y="6353175"/>
            <a:ext cx="4632325" cy="388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82945" tIns="41473" rIns="82945" bIns="41473"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endParaRPr lang="en-US" altLang="en-US"/>
          </a:p>
        </p:txBody>
      </p:sp>
      <p:sp>
        <p:nvSpPr>
          <p:cNvPr id="14341" name="Slide Number Placeholder 4">
            <a:extLst>
              <a:ext uri="{FF2B5EF4-FFF2-40B4-BE49-F238E27FC236}">
                <a16:creationId xmlns:a16="http://schemas.microsoft.com/office/drawing/2014/main" xmlns="" id="{B7891A7D-91DC-464C-AA72-C7150A28E7C0}"/>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A12D5905-2941-4BB7-91C3-3290C3083D70}" type="slidenum">
              <a:rPr lang="en-GB" altLang="en-US" sz="1200">
                <a:solidFill>
                  <a:schemeClr val="bg1"/>
                </a:solidFill>
              </a:rPr>
              <a:pPr/>
              <a:t>10</a:t>
            </a:fld>
            <a:endParaRPr lang="en-GB" altLang="en-US" sz="1200">
              <a:solidFill>
                <a:schemeClr val="bg1"/>
              </a:solidFill>
            </a:endParaRPr>
          </a:p>
        </p:txBody>
      </p:sp>
    </p:spTree>
  </p:cSld>
  <p:clrMapOvr>
    <a:masterClrMapping/>
  </p:clrMapOvr>
  <p:transition spd="med">
    <p:pull dir="ru"/>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5362" name="Group 32">
            <a:extLst>
              <a:ext uri="{FF2B5EF4-FFF2-40B4-BE49-F238E27FC236}">
                <a16:creationId xmlns:a16="http://schemas.microsoft.com/office/drawing/2014/main" xmlns="" id="{E3DC7AA4-E1E7-40AE-A791-399593717A2E}"/>
              </a:ext>
            </a:extLst>
          </p:cNvPr>
          <p:cNvGrpSpPr>
            <a:grpSpLocks/>
          </p:cNvGrpSpPr>
          <p:nvPr/>
        </p:nvGrpSpPr>
        <p:grpSpPr bwMode="auto">
          <a:xfrm>
            <a:off x="2438400" y="1447800"/>
            <a:ext cx="6324600" cy="4114800"/>
            <a:chOff x="1488" y="1296"/>
            <a:chExt cx="3696" cy="2592"/>
          </a:xfrm>
        </p:grpSpPr>
        <p:sp>
          <p:nvSpPr>
            <p:cNvPr id="15378" name="Rectangle 7">
              <a:extLst>
                <a:ext uri="{FF2B5EF4-FFF2-40B4-BE49-F238E27FC236}">
                  <a16:creationId xmlns:a16="http://schemas.microsoft.com/office/drawing/2014/main" xmlns="" id="{9EDF813F-179C-45F8-B314-96494DB67743}"/>
                </a:ext>
              </a:extLst>
            </p:cNvPr>
            <p:cNvSpPr>
              <a:spLocks noChangeArrowheads="1"/>
            </p:cNvSpPr>
            <p:nvPr/>
          </p:nvSpPr>
          <p:spPr bwMode="auto">
            <a:xfrm>
              <a:off x="1488" y="1296"/>
              <a:ext cx="3696" cy="432"/>
            </a:xfrm>
            <a:prstGeom prst="rect">
              <a:avLst/>
            </a:prstGeom>
            <a:gradFill rotWithShape="1">
              <a:gsLst>
                <a:gs pos="0">
                  <a:srgbClr val="EB2D4D">
                    <a:alpha val="39998"/>
                  </a:srgbClr>
                </a:gs>
                <a:gs pos="100000">
                  <a:srgbClr val="E943C9">
                    <a:alpha val="39998"/>
                  </a:srgbClr>
                </a:gs>
              </a:gsLst>
              <a:lin ang="5400000" scaled="1"/>
            </a:gradFill>
            <a:ln w="9525">
              <a:solidFill>
                <a:schemeClr val="tx1"/>
              </a:solidFill>
              <a:miter lim="800000"/>
              <a:headEnd type="none" w="sm" len="sm"/>
              <a:tailEnd type="none" w="sm" len="sm"/>
            </a:ln>
          </p:spPr>
          <p:txBody>
            <a:bodyPr wrap="none"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000" b="1"/>
                <a:t>Services</a:t>
              </a:r>
            </a:p>
          </p:txBody>
        </p:sp>
        <p:sp>
          <p:nvSpPr>
            <p:cNvPr id="15379" name="Rectangle 8">
              <a:extLst>
                <a:ext uri="{FF2B5EF4-FFF2-40B4-BE49-F238E27FC236}">
                  <a16:creationId xmlns:a16="http://schemas.microsoft.com/office/drawing/2014/main" xmlns="" id="{AD81B33D-41D1-4796-ACC0-AA5C5CD90878}"/>
                </a:ext>
              </a:extLst>
            </p:cNvPr>
            <p:cNvSpPr>
              <a:spLocks noChangeArrowheads="1"/>
            </p:cNvSpPr>
            <p:nvPr/>
          </p:nvSpPr>
          <p:spPr bwMode="auto">
            <a:xfrm>
              <a:off x="1488" y="1728"/>
              <a:ext cx="3696" cy="432"/>
            </a:xfrm>
            <a:prstGeom prst="rect">
              <a:avLst/>
            </a:prstGeom>
            <a:gradFill rotWithShape="1">
              <a:gsLst>
                <a:gs pos="0">
                  <a:srgbClr val="E943C9">
                    <a:alpha val="39998"/>
                  </a:srgbClr>
                </a:gs>
                <a:gs pos="100000">
                  <a:srgbClr val="523EEA">
                    <a:alpha val="39998"/>
                  </a:srgbClr>
                </a:gs>
              </a:gsLst>
              <a:lin ang="5400000" scaled="1"/>
            </a:gradFill>
            <a:ln w="9525">
              <a:solidFill>
                <a:schemeClr val="tx1"/>
              </a:solidFill>
              <a:miter lim="800000"/>
              <a:headEnd type="none" w="sm" len="sm"/>
              <a:tailEnd type="none" w="sm" len="sm"/>
            </a:ln>
          </p:spPr>
          <p:txBody>
            <a:bodyPr wrap="none"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000" b="1"/>
                <a:t>Application</a:t>
              </a:r>
            </a:p>
          </p:txBody>
        </p:sp>
        <p:sp>
          <p:nvSpPr>
            <p:cNvPr id="15380" name="Rectangle 9">
              <a:extLst>
                <a:ext uri="{FF2B5EF4-FFF2-40B4-BE49-F238E27FC236}">
                  <a16:creationId xmlns:a16="http://schemas.microsoft.com/office/drawing/2014/main" xmlns="" id="{73AABA66-4694-4205-9E66-EAD5178A0F95}"/>
                </a:ext>
              </a:extLst>
            </p:cNvPr>
            <p:cNvSpPr>
              <a:spLocks noChangeArrowheads="1"/>
            </p:cNvSpPr>
            <p:nvPr/>
          </p:nvSpPr>
          <p:spPr bwMode="auto">
            <a:xfrm>
              <a:off x="1488" y="2160"/>
              <a:ext cx="3696" cy="432"/>
            </a:xfrm>
            <a:prstGeom prst="rect">
              <a:avLst/>
            </a:prstGeom>
            <a:gradFill rotWithShape="1">
              <a:gsLst>
                <a:gs pos="0">
                  <a:srgbClr val="523EEA">
                    <a:alpha val="39998"/>
                  </a:srgbClr>
                </a:gs>
                <a:gs pos="100000">
                  <a:srgbClr val="2DCADF">
                    <a:alpha val="39998"/>
                  </a:srgbClr>
                </a:gs>
              </a:gsLst>
              <a:lin ang="5400000" scaled="1"/>
            </a:gradFill>
            <a:ln w="9525">
              <a:solidFill>
                <a:schemeClr val="tx1"/>
              </a:solidFill>
              <a:miter lim="800000"/>
              <a:headEnd type="none" w="sm" len="sm"/>
              <a:tailEnd type="none" w="sm" len="sm"/>
            </a:ln>
          </p:spPr>
          <p:txBody>
            <a:bodyPr wrap="none"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000" b="1"/>
                <a:t>Development</a:t>
              </a:r>
            </a:p>
          </p:txBody>
        </p:sp>
        <p:sp>
          <p:nvSpPr>
            <p:cNvPr id="15381" name="Rectangle 10">
              <a:extLst>
                <a:ext uri="{FF2B5EF4-FFF2-40B4-BE49-F238E27FC236}">
                  <a16:creationId xmlns:a16="http://schemas.microsoft.com/office/drawing/2014/main" xmlns="" id="{D82FAC87-4A12-4FE6-879D-9E2454A318B8}"/>
                </a:ext>
              </a:extLst>
            </p:cNvPr>
            <p:cNvSpPr>
              <a:spLocks noChangeArrowheads="1"/>
            </p:cNvSpPr>
            <p:nvPr/>
          </p:nvSpPr>
          <p:spPr bwMode="auto">
            <a:xfrm>
              <a:off x="1488" y="2592"/>
              <a:ext cx="3696" cy="432"/>
            </a:xfrm>
            <a:prstGeom prst="rect">
              <a:avLst/>
            </a:prstGeom>
            <a:gradFill rotWithShape="1">
              <a:gsLst>
                <a:gs pos="0">
                  <a:srgbClr val="2DCADF">
                    <a:alpha val="39998"/>
                  </a:srgbClr>
                </a:gs>
                <a:gs pos="100000">
                  <a:srgbClr val="1BC748">
                    <a:alpha val="39998"/>
                  </a:srgbClr>
                </a:gs>
              </a:gsLst>
              <a:lin ang="5400000" scaled="1"/>
            </a:gradFill>
            <a:ln w="9525">
              <a:solidFill>
                <a:schemeClr val="tx1"/>
              </a:solidFill>
              <a:miter lim="800000"/>
              <a:headEnd type="none" w="sm" len="sm"/>
              <a:tailEnd type="none" w="sm" len="sm"/>
            </a:ln>
          </p:spPr>
          <p:txBody>
            <a:bodyPr wrap="none"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000" b="1"/>
                <a:t>Platform</a:t>
              </a:r>
            </a:p>
          </p:txBody>
        </p:sp>
        <p:sp>
          <p:nvSpPr>
            <p:cNvPr id="15382" name="Rectangle 11">
              <a:extLst>
                <a:ext uri="{FF2B5EF4-FFF2-40B4-BE49-F238E27FC236}">
                  <a16:creationId xmlns:a16="http://schemas.microsoft.com/office/drawing/2014/main" xmlns="" id="{45B357F2-97A2-4261-B515-AD059301EA6A}"/>
                </a:ext>
              </a:extLst>
            </p:cNvPr>
            <p:cNvSpPr>
              <a:spLocks noChangeArrowheads="1"/>
            </p:cNvSpPr>
            <p:nvPr/>
          </p:nvSpPr>
          <p:spPr bwMode="auto">
            <a:xfrm>
              <a:off x="1488" y="3024"/>
              <a:ext cx="3696" cy="432"/>
            </a:xfrm>
            <a:prstGeom prst="rect">
              <a:avLst/>
            </a:prstGeom>
            <a:gradFill rotWithShape="1">
              <a:gsLst>
                <a:gs pos="0">
                  <a:srgbClr val="1BC748">
                    <a:alpha val="39998"/>
                  </a:srgbClr>
                </a:gs>
                <a:gs pos="100000">
                  <a:srgbClr val="EBE229">
                    <a:alpha val="39998"/>
                  </a:srgbClr>
                </a:gs>
              </a:gsLst>
              <a:lin ang="5400000" scaled="1"/>
            </a:gradFill>
            <a:ln w="9525">
              <a:solidFill>
                <a:schemeClr val="tx1"/>
              </a:solidFill>
              <a:miter lim="800000"/>
              <a:headEnd type="none" w="sm" len="sm"/>
              <a:tailEnd type="none" w="sm" len="sm"/>
            </a:ln>
          </p:spPr>
          <p:txBody>
            <a:bodyPr wrap="none"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000" b="1"/>
                <a:t>Storage</a:t>
              </a:r>
            </a:p>
          </p:txBody>
        </p:sp>
        <p:sp>
          <p:nvSpPr>
            <p:cNvPr id="15383" name="Rectangle 12">
              <a:extLst>
                <a:ext uri="{FF2B5EF4-FFF2-40B4-BE49-F238E27FC236}">
                  <a16:creationId xmlns:a16="http://schemas.microsoft.com/office/drawing/2014/main" xmlns="" id="{150FEBB6-6280-4E40-8526-2CD55F0993FC}"/>
                </a:ext>
              </a:extLst>
            </p:cNvPr>
            <p:cNvSpPr>
              <a:spLocks noChangeArrowheads="1"/>
            </p:cNvSpPr>
            <p:nvPr/>
          </p:nvSpPr>
          <p:spPr bwMode="auto">
            <a:xfrm>
              <a:off x="1488" y="3456"/>
              <a:ext cx="3696" cy="432"/>
            </a:xfrm>
            <a:prstGeom prst="rect">
              <a:avLst/>
            </a:prstGeom>
            <a:gradFill rotWithShape="1">
              <a:gsLst>
                <a:gs pos="0">
                  <a:srgbClr val="EBE229">
                    <a:alpha val="39998"/>
                  </a:srgbClr>
                </a:gs>
                <a:gs pos="100000">
                  <a:srgbClr val="E95B1B">
                    <a:alpha val="39998"/>
                  </a:srgbClr>
                </a:gs>
              </a:gsLst>
              <a:lin ang="5400000" scaled="1"/>
            </a:gradFill>
            <a:ln w="9525">
              <a:solidFill>
                <a:schemeClr val="tx1"/>
              </a:solidFill>
              <a:miter lim="800000"/>
              <a:headEnd type="none" w="sm" len="sm"/>
              <a:tailEnd type="none" w="sm" len="sm"/>
            </a:ln>
          </p:spPr>
          <p:txBody>
            <a:bodyPr wrap="none"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000" b="1"/>
                <a:t>Hosting</a:t>
              </a:r>
            </a:p>
          </p:txBody>
        </p:sp>
        <p:sp>
          <p:nvSpPr>
            <p:cNvPr id="15384" name="Rectangle 6">
              <a:extLst>
                <a:ext uri="{FF2B5EF4-FFF2-40B4-BE49-F238E27FC236}">
                  <a16:creationId xmlns:a16="http://schemas.microsoft.com/office/drawing/2014/main" xmlns="" id="{5E2D07E2-435B-4F15-987F-A9891C9D63D8}"/>
                </a:ext>
              </a:extLst>
            </p:cNvPr>
            <p:cNvSpPr>
              <a:spLocks noChangeArrowheads="1"/>
            </p:cNvSpPr>
            <p:nvPr/>
          </p:nvSpPr>
          <p:spPr bwMode="auto">
            <a:xfrm>
              <a:off x="1488" y="1296"/>
              <a:ext cx="3696" cy="2592"/>
            </a:xfrm>
            <a:prstGeom prst="rect">
              <a:avLst/>
            </a:prstGeom>
            <a:noFill/>
            <a:ln w="1905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endParaRPr lang="en-US" altLang="en-US"/>
            </a:p>
          </p:txBody>
        </p:sp>
      </p:grpSp>
      <p:sp>
        <p:nvSpPr>
          <p:cNvPr id="15363" name="Rectangle 5">
            <a:extLst>
              <a:ext uri="{FF2B5EF4-FFF2-40B4-BE49-F238E27FC236}">
                <a16:creationId xmlns:a16="http://schemas.microsoft.com/office/drawing/2014/main" xmlns="" id="{F73AFC83-9FE5-4F56-A03E-BBCB6EFF51E2}"/>
              </a:ext>
            </a:extLst>
          </p:cNvPr>
          <p:cNvSpPr>
            <a:spLocks noGrp="1" noChangeArrowheads="1"/>
          </p:cNvSpPr>
          <p:nvPr>
            <p:ph type="title"/>
          </p:nvPr>
        </p:nvSpPr>
        <p:spPr>
          <a:xfrm>
            <a:off x="1752600" y="76200"/>
            <a:ext cx="7239000" cy="1143000"/>
          </a:xfrm>
        </p:spPr>
        <p:txBody>
          <a:bodyPr/>
          <a:lstStyle/>
          <a:p>
            <a:r>
              <a:rPr lang="en-US" altLang="en-US" sz="4000"/>
              <a:t>Cloud Computing Service Layers</a:t>
            </a:r>
          </a:p>
        </p:txBody>
      </p:sp>
      <p:sp>
        <p:nvSpPr>
          <p:cNvPr id="15364" name="Text Box 20">
            <a:extLst>
              <a:ext uri="{FF2B5EF4-FFF2-40B4-BE49-F238E27FC236}">
                <a16:creationId xmlns:a16="http://schemas.microsoft.com/office/drawing/2014/main" xmlns="" id="{DB78D6D7-D1E0-41B3-835F-0A9548A6AA94}"/>
              </a:ext>
            </a:extLst>
          </p:cNvPr>
          <p:cNvSpPr txBox="1">
            <a:spLocks noChangeArrowheads="1"/>
          </p:cNvSpPr>
          <p:nvPr/>
        </p:nvSpPr>
        <p:spPr bwMode="auto">
          <a:xfrm>
            <a:off x="4343400" y="990600"/>
            <a:ext cx="42021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000" b="1"/>
              <a:t>Description</a:t>
            </a:r>
          </a:p>
        </p:txBody>
      </p:sp>
      <p:sp>
        <p:nvSpPr>
          <p:cNvPr id="15365" name="Text Box 21">
            <a:extLst>
              <a:ext uri="{FF2B5EF4-FFF2-40B4-BE49-F238E27FC236}">
                <a16:creationId xmlns:a16="http://schemas.microsoft.com/office/drawing/2014/main" xmlns="" id="{6103026F-7BE9-4085-81BD-60C509A34780}"/>
              </a:ext>
            </a:extLst>
          </p:cNvPr>
          <p:cNvSpPr txBox="1">
            <a:spLocks noChangeArrowheads="1"/>
          </p:cNvSpPr>
          <p:nvPr/>
        </p:nvSpPr>
        <p:spPr bwMode="auto">
          <a:xfrm>
            <a:off x="4343400" y="1447800"/>
            <a:ext cx="4114800"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ts val="1400"/>
              </a:lnSpc>
            </a:pPr>
            <a:r>
              <a:rPr lang="en-US" altLang="en-US" sz="1200" b="1"/>
              <a:t>Services – Complete business services such as PayPal, OpenID, OAuth, Google Maps, Alexa</a:t>
            </a:r>
          </a:p>
        </p:txBody>
      </p:sp>
      <p:sp>
        <p:nvSpPr>
          <p:cNvPr id="15366" name="Text Box 13">
            <a:extLst>
              <a:ext uri="{FF2B5EF4-FFF2-40B4-BE49-F238E27FC236}">
                <a16:creationId xmlns:a16="http://schemas.microsoft.com/office/drawing/2014/main" xmlns="" id="{95C24211-AA0A-464A-ABAA-4164EE609D72}"/>
              </a:ext>
            </a:extLst>
          </p:cNvPr>
          <p:cNvSpPr txBox="1">
            <a:spLocks noChangeArrowheads="1"/>
          </p:cNvSpPr>
          <p:nvPr/>
        </p:nvSpPr>
        <p:spPr bwMode="auto">
          <a:xfrm>
            <a:off x="2438400" y="990600"/>
            <a:ext cx="18288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2000" b="1"/>
              <a:t>Services</a:t>
            </a:r>
          </a:p>
        </p:txBody>
      </p:sp>
      <p:sp>
        <p:nvSpPr>
          <p:cNvPr id="15367" name="Text Box 2">
            <a:extLst>
              <a:ext uri="{FF2B5EF4-FFF2-40B4-BE49-F238E27FC236}">
                <a16:creationId xmlns:a16="http://schemas.microsoft.com/office/drawing/2014/main" xmlns="" id="{466C1942-A7F3-4B40-9BF7-F7CE2F612F8E}"/>
              </a:ext>
            </a:extLst>
          </p:cNvPr>
          <p:cNvSpPr txBox="1">
            <a:spLocks noChangeArrowheads="1"/>
          </p:cNvSpPr>
          <p:nvPr/>
        </p:nvSpPr>
        <p:spPr bwMode="auto">
          <a:xfrm>
            <a:off x="566738" y="2133600"/>
            <a:ext cx="1566862"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r" eaLnBrk="1" hangingPunct="1"/>
            <a:r>
              <a:rPr lang="en-US" altLang="en-US" sz="2000" b="1">
                <a:solidFill>
                  <a:schemeClr val="accent2"/>
                </a:solidFill>
              </a:rPr>
              <a:t>Application</a:t>
            </a:r>
          </a:p>
          <a:p>
            <a:pPr algn="r" eaLnBrk="1" hangingPunct="1"/>
            <a:r>
              <a:rPr lang="en-US" altLang="en-US" sz="2000" b="1">
                <a:solidFill>
                  <a:schemeClr val="accent2"/>
                </a:solidFill>
              </a:rPr>
              <a:t>Focused </a:t>
            </a:r>
          </a:p>
        </p:txBody>
      </p:sp>
      <p:sp>
        <p:nvSpPr>
          <p:cNvPr id="15368" name="Text Box 3">
            <a:extLst>
              <a:ext uri="{FF2B5EF4-FFF2-40B4-BE49-F238E27FC236}">
                <a16:creationId xmlns:a16="http://schemas.microsoft.com/office/drawing/2014/main" xmlns="" id="{BCA2568D-8B61-40F6-BFD1-6162EA6E2DA7}"/>
              </a:ext>
            </a:extLst>
          </p:cNvPr>
          <p:cNvSpPr txBox="1">
            <a:spLocks noChangeArrowheads="1"/>
          </p:cNvSpPr>
          <p:nvPr/>
        </p:nvSpPr>
        <p:spPr bwMode="auto">
          <a:xfrm>
            <a:off x="-152400" y="4267200"/>
            <a:ext cx="21336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r" eaLnBrk="1" hangingPunct="1"/>
            <a:r>
              <a:rPr lang="en-US" altLang="en-US" sz="2000" b="1">
                <a:solidFill>
                  <a:srgbClr val="663300"/>
                </a:solidFill>
              </a:rPr>
              <a:t>Infrastructure</a:t>
            </a:r>
          </a:p>
          <a:p>
            <a:pPr algn="r" eaLnBrk="1" hangingPunct="1"/>
            <a:r>
              <a:rPr lang="en-US" altLang="en-US" sz="2000" b="1">
                <a:solidFill>
                  <a:srgbClr val="663300"/>
                </a:solidFill>
              </a:rPr>
              <a:t>Focused</a:t>
            </a:r>
          </a:p>
        </p:txBody>
      </p:sp>
      <p:sp>
        <p:nvSpPr>
          <p:cNvPr id="15369" name="AutoShape 15">
            <a:extLst>
              <a:ext uri="{FF2B5EF4-FFF2-40B4-BE49-F238E27FC236}">
                <a16:creationId xmlns:a16="http://schemas.microsoft.com/office/drawing/2014/main" xmlns="" id="{EFB9A26B-062B-4D94-A69F-F22A2C93AD95}"/>
              </a:ext>
            </a:extLst>
          </p:cNvPr>
          <p:cNvSpPr>
            <a:spLocks/>
          </p:cNvSpPr>
          <p:nvPr/>
        </p:nvSpPr>
        <p:spPr bwMode="auto">
          <a:xfrm flipH="1">
            <a:off x="2057400" y="1447800"/>
            <a:ext cx="304800" cy="2057400"/>
          </a:xfrm>
          <a:prstGeom prst="rightBrace">
            <a:avLst>
              <a:gd name="adj1" fmla="val 56250"/>
              <a:gd name="adj2" fmla="val 51616"/>
            </a:avLst>
          </a:prstGeom>
          <a:noFill/>
          <a:ln w="19050">
            <a:solidFill>
              <a:schemeClr val="accent2"/>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endParaRPr lang="en-US" altLang="en-US"/>
          </a:p>
        </p:txBody>
      </p:sp>
      <p:sp>
        <p:nvSpPr>
          <p:cNvPr id="15370" name="AutoShape 16">
            <a:extLst>
              <a:ext uri="{FF2B5EF4-FFF2-40B4-BE49-F238E27FC236}">
                <a16:creationId xmlns:a16="http://schemas.microsoft.com/office/drawing/2014/main" xmlns="" id="{C2A6EDA0-445B-4378-87B0-F4356A109CB5}"/>
              </a:ext>
            </a:extLst>
          </p:cNvPr>
          <p:cNvSpPr>
            <a:spLocks/>
          </p:cNvSpPr>
          <p:nvPr/>
        </p:nvSpPr>
        <p:spPr bwMode="auto">
          <a:xfrm flipH="1">
            <a:off x="1981200" y="3505200"/>
            <a:ext cx="381000" cy="2057400"/>
          </a:xfrm>
          <a:prstGeom prst="rightBrace">
            <a:avLst>
              <a:gd name="adj1" fmla="val 58400"/>
              <a:gd name="adj2" fmla="val 51542"/>
            </a:avLst>
          </a:prstGeom>
          <a:noFill/>
          <a:ln w="19050">
            <a:solidFill>
              <a:srgbClr val="996633"/>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endParaRPr lang="en-US" altLang="en-US"/>
          </a:p>
        </p:txBody>
      </p:sp>
      <p:sp>
        <p:nvSpPr>
          <p:cNvPr id="15371" name="Line 31">
            <a:extLst>
              <a:ext uri="{FF2B5EF4-FFF2-40B4-BE49-F238E27FC236}">
                <a16:creationId xmlns:a16="http://schemas.microsoft.com/office/drawing/2014/main" xmlns="" id="{91094974-6530-4165-BD19-8870452F8AD7}"/>
              </a:ext>
            </a:extLst>
          </p:cNvPr>
          <p:cNvSpPr>
            <a:spLocks noChangeShapeType="1"/>
          </p:cNvSpPr>
          <p:nvPr/>
        </p:nvSpPr>
        <p:spPr bwMode="auto">
          <a:xfrm flipV="1">
            <a:off x="4267200" y="990600"/>
            <a:ext cx="0" cy="457200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5372" name="Text Box 33">
            <a:extLst>
              <a:ext uri="{FF2B5EF4-FFF2-40B4-BE49-F238E27FC236}">
                <a16:creationId xmlns:a16="http://schemas.microsoft.com/office/drawing/2014/main" xmlns="" id="{A7FA0617-E25E-421D-80F7-AADAA032A320}"/>
              </a:ext>
            </a:extLst>
          </p:cNvPr>
          <p:cNvSpPr txBox="1">
            <a:spLocks noChangeArrowheads="1"/>
          </p:cNvSpPr>
          <p:nvPr/>
        </p:nvSpPr>
        <p:spPr bwMode="auto">
          <a:xfrm>
            <a:off x="4343400" y="2133600"/>
            <a:ext cx="4114800" cy="625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ts val="1400"/>
              </a:lnSpc>
            </a:pPr>
            <a:r>
              <a:rPr lang="en-US" altLang="en-US" sz="1200" b="1"/>
              <a:t>Application – Cloud based software that eliminates the need for local installation such as Google Apps, Microsoft Online</a:t>
            </a:r>
          </a:p>
        </p:txBody>
      </p:sp>
      <p:sp>
        <p:nvSpPr>
          <p:cNvPr id="15373" name="Text Box 34">
            <a:extLst>
              <a:ext uri="{FF2B5EF4-FFF2-40B4-BE49-F238E27FC236}">
                <a16:creationId xmlns:a16="http://schemas.microsoft.com/office/drawing/2014/main" xmlns="" id="{1AA273E2-6341-4771-BB8B-AEEC76F3B13D}"/>
              </a:ext>
            </a:extLst>
          </p:cNvPr>
          <p:cNvSpPr txBox="1">
            <a:spLocks noChangeArrowheads="1"/>
          </p:cNvSpPr>
          <p:nvPr/>
        </p:nvSpPr>
        <p:spPr bwMode="auto">
          <a:xfrm>
            <a:off x="4343400" y="4191000"/>
            <a:ext cx="4114800"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ts val="1400"/>
              </a:lnSpc>
            </a:pPr>
            <a:r>
              <a:rPr lang="en-US" altLang="en-US" sz="1200" b="1"/>
              <a:t>Storage – Data storage or cloud based  NAS such as CTERA, iDisk, CloudNAS</a:t>
            </a:r>
          </a:p>
        </p:txBody>
      </p:sp>
      <p:sp>
        <p:nvSpPr>
          <p:cNvPr id="15374" name="Text Box 35">
            <a:extLst>
              <a:ext uri="{FF2B5EF4-FFF2-40B4-BE49-F238E27FC236}">
                <a16:creationId xmlns:a16="http://schemas.microsoft.com/office/drawing/2014/main" xmlns="" id="{EC7AA296-0FED-40B9-B5A5-E4A3FDE76059}"/>
              </a:ext>
            </a:extLst>
          </p:cNvPr>
          <p:cNvSpPr txBox="1">
            <a:spLocks noChangeArrowheads="1"/>
          </p:cNvSpPr>
          <p:nvPr/>
        </p:nvSpPr>
        <p:spPr bwMode="auto">
          <a:xfrm>
            <a:off x="4343400" y="2819400"/>
            <a:ext cx="4114800" cy="625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ts val="1400"/>
              </a:lnSpc>
            </a:pPr>
            <a:r>
              <a:rPr lang="en-US" altLang="en-US" sz="1200" b="1"/>
              <a:t>Development – Software development platforms used to build custom cloud based applications (PAAS &amp; SAAS) such as SalesForce</a:t>
            </a:r>
          </a:p>
        </p:txBody>
      </p:sp>
      <p:sp>
        <p:nvSpPr>
          <p:cNvPr id="15375" name="Text Box 36">
            <a:extLst>
              <a:ext uri="{FF2B5EF4-FFF2-40B4-BE49-F238E27FC236}">
                <a16:creationId xmlns:a16="http://schemas.microsoft.com/office/drawing/2014/main" xmlns="" id="{5C00E22E-B8A8-4C3A-B38A-7043EAC82D42}"/>
              </a:ext>
            </a:extLst>
          </p:cNvPr>
          <p:cNvSpPr txBox="1">
            <a:spLocks noChangeArrowheads="1"/>
          </p:cNvSpPr>
          <p:nvPr/>
        </p:nvSpPr>
        <p:spPr bwMode="auto">
          <a:xfrm>
            <a:off x="4343400" y="3505200"/>
            <a:ext cx="4114800"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ts val="1400"/>
              </a:lnSpc>
            </a:pPr>
            <a:r>
              <a:rPr lang="en-US" altLang="en-US" sz="1200" b="1"/>
              <a:t>Platform – Cloud based platforms, typically provided using virtualization, such as Amazon ECC, Sun Grid</a:t>
            </a:r>
          </a:p>
        </p:txBody>
      </p:sp>
      <p:sp>
        <p:nvSpPr>
          <p:cNvPr id="15376" name="Text Box 37">
            <a:extLst>
              <a:ext uri="{FF2B5EF4-FFF2-40B4-BE49-F238E27FC236}">
                <a16:creationId xmlns:a16="http://schemas.microsoft.com/office/drawing/2014/main" xmlns="" id="{6A7D3617-236C-493B-9786-12082D9F9C37}"/>
              </a:ext>
            </a:extLst>
          </p:cNvPr>
          <p:cNvSpPr txBox="1">
            <a:spLocks noChangeArrowheads="1"/>
          </p:cNvSpPr>
          <p:nvPr/>
        </p:nvSpPr>
        <p:spPr bwMode="auto">
          <a:xfrm>
            <a:off x="4343400" y="4876800"/>
            <a:ext cx="4114800" cy="44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ts val="1400"/>
              </a:lnSpc>
            </a:pPr>
            <a:r>
              <a:rPr lang="en-US" altLang="en-US" sz="1200" b="1"/>
              <a:t>Hosting – Physical data centers such as those run by IBM, HP, NaviSite, etc.</a:t>
            </a:r>
          </a:p>
        </p:txBody>
      </p:sp>
      <p:sp>
        <p:nvSpPr>
          <p:cNvPr id="15377" name="Slide Number Placeholder 4">
            <a:extLst>
              <a:ext uri="{FF2B5EF4-FFF2-40B4-BE49-F238E27FC236}">
                <a16:creationId xmlns:a16="http://schemas.microsoft.com/office/drawing/2014/main" xmlns="" id="{D4A6E15B-CEA4-4EB4-AE1D-F136B2F5A740}"/>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6D23C95B-08AF-4771-8655-A3C166082FD1}" type="slidenum">
              <a:rPr lang="en-GB" altLang="en-US" sz="1200">
                <a:solidFill>
                  <a:schemeClr val="bg1"/>
                </a:solidFill>
              </a:rPr>
              <a:pPr/>
              <a:t>11</a:t>
            </a:fld>
            <a:endParaRPr lang="en-GB" altLang="en-US" sz="1200">
              <a:solidFill>
                <a:schemeClr val="bg1"/>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xmlns="" id="{500FFCB2-C94F-4482-9873-7DC5443EDE5A}"/>
              </a:ext>
            </a:extLst>
          </p:cNvPr>
          <p:cNvSpPr>
            <a:spLocks noGrp="1"/>
          </p:cNvSpPr>
          <p:nvPr>
            <p:ph type="title"/>
          </p:nvPr>
        </p:nvSpPr>
        <p:spPr>
          <a:xfrm>
            <a:off x="1752600" y="76200"/>
            <a:ext cx="7239000" cy="1143000"/>
          </a:xfrm>
        </p:spPr>
        <p:txBody>
          <a:bodyPr/>
          <a:lstStyle/>
          <a:p>
            <a:r>
              <a:rPr lang="en-US" altLang="en-US"/>
              <a:t>Basic Cloud Characteristics</a:t>
            </a:r>
            <a:endParaRPr lang="en-GB" altLang="en-US"/>
          </a:p>
        </p:txBody>
      </p:sp>
      <p:sp>
        <p:nvSpPr>
          <p:cNvPr id="16387" name="Content Placeholder 2">
            <a:extLst>
              <a:ext uri="{FF2B5EF4-FFF2-40B4-BE49-F238E27FC236}">
                <a16:creationId xmlns:a16="http://schemas.microsoft.com/office/drawing/2014/main" xmlns="" id="{CE18B8CE-5BFE-431C-B9F7-364493A62895}"/>
              </a:ext>
            </a:extLst>
          </p:cNvPr>
          <p:cNvSpPr>
            <a:spLocks noGrp="1"/>
          </p:cNvSpPr>
          <p:nvPr>
            <p:ph idx="1"/>
          </p:nvPr>
        </p:nvSpPr>
        <p:spPr>
          <a:xfrm>
            <a:off x="457200" y="1295400"/>
            <a:ext cx="8229600" cy="4830763"/>
          </a:xfrm>
        </p:spPr>
        <p:txBody>
          <a:bodyPr/>
          <a:lstStyle/>
          <a:p>
            <a:r>
              <a:rPr lang="en-US" altLang="en-US" sz="2800"/>
              <a:t>The “</a:t>
            </a:r>
            <a:r>
              <a:rPr lang="en-US" altLang="en-US" sz="2800" b="1"/>
              <a:t>no-need-to-know</a:t>
            </a:r>
            <a:r>
              <a:rPr lang="en-US" altLang="en-US" sz="2800"/>
              <a:t>” in terms of the underlying details of infrastructure, applications interface with the infrastructure via the APIs.</a:t>
            </a:r>
          </a:p>
          <a:p>
            <a:r>
              <a:rPr lang="en-US" altLang="en-US" sz="2800"/>
              <a:t>The “</a:t>
            </a:r>
            <a:r>
              <a:rPr lang="en-US" altLang="en-US" sz="2800" b="1"/>
              <a:t>flexibility and elasticity</a:t>
            </a:r>
            <a:r>
              <a:rPr lang="en-US" altLang="en-US" sz="2800"/>
              <a:t>” allows these systems to scale up and down at will</a:t>
            </a:r>
          </a:p>
          <a:p>
            <a:pPr lvl="1"/>
            <a:r>
              <a:rPr lang="en-US" altLang="en-US" sz="2400"/>
              <a:t>utilising the resources of all kinds</a:t>
            </a:r>
          </a:p>
          <a:p>
            <a:pPr lvl="2"/>
            <a:r>
              <a:rPr lang="en-US" altLang="en-US" sz="2000"/>
              <a:t>CPU, storage, server capacity, load balancing, and databases</a:t>
            </a:r>
          </a:p>
          <a:p>
            <a:r>
              <a:rPr lang="en-US" altLang="en-US" sz="2800"/>
              <a:t>The “</a:t>
            </a:r>
            <a:r>
              <a:rPr lang="en-US" altLang="en-US" sz="2800" b="1"/>
              <a:t>pay as much as used and needed</a:t>
            </a:r>
            <a:r>
              <a:rPr lang="en-US" altLang="en-US" sz="2800"/>
              <a:t>” type of utility computing and the “</a:t>
            </a:r>
            <a:r>
              <a:rPr lang="en-US" altLang="en-US" sz="2800" b="1"/>
              <a:t>always on!, anywhere and any place</a:t>
            </a:r>
            <a:r>
              <a:rPr lang="en-US" altLang="en-US" sz="2800"/>
              <a:t>” type of network-based computing.</a:t>
            </a:r>
          </a:p>
        </p:txBody>
      </p:sp>
      <p:sp>
        <p:nvSpPr>
          <p:cNvPr id="16388" name="Slide Number Placeholder 4">
            <a:extLst>
              <a:ext uri="{FF2B5EF4-FFF2-40B4-BE49-F238E27FC236}">
                <a16:creationId xmlns:a16="http://schemas.microsoft.com/office/drawing/2014/main" xmlns="" id="{46894BA6-3E18-490B-9C56-143686862178}"/>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418ACF14-1006-48D8-B445-CA2B07B21B86}" type="slidenum">
              <a:rPr lang="en-GB" altLang="en-US" sz="1200">
                <a:solidFill>
                  <a:schemeClr val="bg1"/>
                </a:solidFill>
              </a:rPr>
              <a:pPr/>
              <a:t>12</a:t>
            </a:fld>
            <a:endParaRPr lang="en-GB" altLang="en-US" sz="12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xmlns="" id="{B6CCF61B-572E-4962-9FD7-4F226EF5E992}"/>
              </a:ext>
            </a:extLst>
          </p:cNvPr>
          <p:cNvSpPr>
            <a:spLocks noGrp="1"/>
          </p:cNvSpPr>
          <p:nvPr>
            <p:ph type="title"/>
          </p:nvPr>
        </p:nvSpPr>
        <p:spPr>
          <a:xfrm>
            <a:off x="1752600" y="76200"/>
            <a:ext cx="7239000" cy="1143000"/>
          </a:xfrm>
        </p:spPr>
        <p:txBody>
          <a:bodyPr/>
          <a:lstStyle/>
          <a:p>
            <a:r>
              <a:rPr lang="en-US" altLang="en-US"/>
              <a:t>Basic Cloud Characteristics</a:t>
            </a:r>
            <a:endParaRPr lang="en-GB" altLang="en-US"/>
          </a:p>
        </p:txBody>
      </p:sp>
      <p:sp>
        <p:nvSpPr>
          <p:cNvPr id="17411" name="Content Placeholder 2">
            <a:extLst>
              <a:ext uri="{FF2B5EF4-FFF2-40B4-BE49-F238E27FC236}">
                <a16:creationId xmlns:a16="http://schemas.microsoft.com/office/drawing/2014/main" xmlns="" id="{1A3D538B-B412-4A23-9E67-5D3786B52FAB}"/>
              </a:ext>
            </a:extLst>
          </p:cNvPr>
          <p:cNvSpPr>
            <a:spLocks noGrp="1"/>
          </p:cNvSpPr>
          <p:nvPr>
            <p:ph idx="1"/>
          </p:nvPr>
        </p:nvSpPr>
        <p:spPr>
          <a:xfrm>
            <a:off x="457200" y="1295400"/>
            <a:ext cx="8229600" cy="4830763"/>
          </a:xfrm>
        </p:spPr>
        <p:txBody>
          <a:bodyPr/>
          <a:lstStyle/>
          <a:p>
            <a:r>
              <a:rPr lang="en-US" altLang="en-US"/>
              <a:t>Cloud are transparent to users and applications, they can be built in multiple ways </a:t>
            </a:r>
          </a:p>
          <a:p>
            <a:pPr lvl="1"/>
            <a:r>
              <a:rPr lang="en-US" altLang="en-US"/>
              <a:t>branded products, proprietary open source, hardware or software, or just off-the-shelf PCs.</a:t>
            </a:r>
          </a:p>
          <a:p>
            <a:r>
              <a:rPr lang="en-US" altLang="en-US"/>
              <a:t>In general, they are built on clusters of PC servers and off-the-shelf components plus Open Source software combined with in-house applications and/or system software.</a:t>
            </a:r>
            <a:endParaRPr lang="en-GB" altLang="en-US"/>
          </a:p>
        </p:txBody>
      </p:sp>
      <p:sp>
        <p:nvSpPr>
          <p:cNvPr id="17412" name="Slide Number Placeholder 4">
            <a:extLst>
              <a:ext uri="{FF2B5EF4-FFF2-40B4-BE49-F238E27FC236}">
                <a16:creationId xmlns:a16="http://schemas.microsoft.com/office/drawing/2014/main" xmlns="" id="{0020BA7A-8DFE-4548-9F0A-E66D134412E8}"/>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26487142-DC42-43B0-9B53-AC84FBEF24A8}" type="slidenum">
              <a:rPr lang="en-GB" altLang="en-US" sz="1200">
                <a:solidFill>
                  <a:schemeClr val="bg1"/>
                </a:solidFill>
              </a:rPr>
              <a:pPr/>
              <a:t>13</a:t>
            </a:fld>
            <a:endParaRPr lang="en-GB" altLang="en-US" sz="120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xmlns="" id="{C63DEF18-C741-4160-B651-E491A4D40871}"/>
              </a:ext>
            </a:extLst>
          </p:cNvPr>
          <p:cNvSpPr>
            <a:spLocks noGrp="1"/>
          </p:cNvSpPr>
          <p:nvPr>
            <p:ph type="title"/>
          </p:nvPr>
        </p:nvSpPr>
        <p:spPr>
          <a:xfrm>
            <a:off x="1752600" y="76200"/>
            <a:ext cx="7239000" cy="1143000"/>
          </a:xfrm>
        </p:spPr>
        <p:txBody>
          <a:bodyPr/>
          <a:lstStyle/>
          <a:p>
            <a:r>
              <a:rPr lang="en-GB" altLang="en-US"/>
              <a:t>Software as a Service (SaaS)</a:t>
            </a:r>
          </a:p>
        </p:txBody>
      </p:sp>
      <p:sp>
        <p:nvSpPr>
          <p:cNvPr id="18435" name="Content Placeholder 2">
            <a:extLst>
              <a:ext uri="{FF2B5EF4-FFF2-40B4-BE49-F238E27FC236}">
                <a16:creationId xmlns:a16="http://schemas.microsoft.com/office/drawing/2014/main" xmlns="" id="{9081F45B-0024-4044-A360-27915CFC95D9}"/>
              </a:ext>
            </a:extLst>
          </p:cNvPr>
          <p:cNvSpPr>
            <a:spLocks noGrp="1"/>
          </p:cNvSpPr>
          <p:nvPr>
            <p:ph idx="1"/>
          </p:nvPr>
        </p:nvSpPr>
        <p:spPr>
          <a:xfrm>
            <a:off x="457200" y="1295400"/>
            <a:ext cx="8229600" cy="4830763"/>
          </a:xfrm>
        </p:spPr>
        <p:txBody>
          <a:bodyPr/>
          <a:lstStyle/>
          <a:p>
            <a:r>
              <a:rPr lang="en-GB" altLang="en-US" sz="2800"/>
              <a:t>SaaS is a model of software deployment where an application is hosted as a service provided to customers across the Internet. </a:t>
            </a:r>
          </a:p>
          <a:p>
            <a:r>
              <a:rPr lang="en-GB" altLang="en-US" sz="2800"/>
              <a:t>Saas alleviates the burden of software maintenance/support</a:t>
            </a:r>
          </a:p>
          <a:p>
            <a:pPr lvl="1"/>
            <a:r>
              <a:rPr lang="en-GB" altLang="en-US" sz="2400"/>
              <a:t>but users relinquish control over software versions and requirements.</a:t>
            </a:r>
          </a:p>
          <a:p>
            <a:r>
              <a:rPr lang="en-GB" altLang="en-US" sz="2800"/>
              <a:t>Terms that are used in this sphere include </a:t>
            </a:r>
          </a:p>
          <a:p>
            <a:pPr lvl="1"/>
            <a:r>
              <a:rPr lang="en-GB" altLang="en-US" sz="2400" b="1"/>
              <a:t>Platform as a Servic</a:t>
            </a:r>
            <a:r>
              <a:rPr lang="en-GB" altLang="en-US" sz="2400"/>
              <a:t>e (PaaS) and </a:t>
            </a:r>
          </a:p>
          <a:p>
            <a:pPr lvl="1"/>
            <a:r>
              <a:rPr lang="en-GB" altLang="en-US" sz="2400" b="1"/>
              <a:t>Infrastructure as a Service </a:t>
            </a:r>
            <a:r>
              <a:rPr lang="en-GB" altLang="en-US" sz="2400"/>
              <a:t>(IaaS)</a:t>
            </a:r>
          </a:p>
          <a:p>
            <a:endParaRPr lang="en-GB" altLang="en-US" sz="2800"/>
          </a:p>
        </p:txBody>
      </p:sp>
      <p:sp>
        <p:nvSpPr>
          <p:cNvPr id="18436" name="Slide Number Placeholder 4">
            <a:extLst>
              <a:ext uri="{FF2B5EF4-FFF2-40B4-BE49-F238E27FC236}">
                <a16:creationId xmlns:a16="http://schemas.microsoft.com/office/drawing/2014/main" xmlns="" id="{5F06CBC6-F0DE-4F36-A346-F8C548CD1E1F}"/>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D106682B-8A14-4F84-B0D6-FBA7460D7D4F}" type="slidenum">
              <a:rPr lang="en-GB" altLang="en-US" sz="1200">
                <a:solidFill>
                  <a:schemeClr val="bg1"/>
                </a:solidFill>
              </a:rPr>
              <a:pPr/>
              <a:t>14</a:t>
            </a:fld>
            <a:endParaRPr lang="en-GB" altLang="en-US" sz="12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xmlns="" id="{A25F4A93-EFCD-4196-B42F-1887848C5895}"/>
              </a:ext>
            </a:extLst>
          </p:cNvPr>
          <p:cNvSpPr>
            <a:spLocks noGrp="1"/>
          </p:cNvSpPr>
          <p:nvPr>
            <p:ph type="title"/>
          </p:nvPr>
        </p:nvSpPr>
        <p:spPr>
          <a:xfrm>
            <a:off x="1752600" y="76200"/>
            <a:ext cx="7239000" cy="1143000"/>
          </a:xfrm>
        </p:spPr>
        <p:txBody>
          <a:bodyPr/>
          <a:lstStyle/>
          <a:p>
            <a:r>
              <a:rPr lang="en-US" altLang="en-US"/>
              <a:t>Virtualization</a:t>
            </a:r>
          </a:p>
        </p:txBody>
      </p:sp>
      <p:sp>
        <p:nvSpPr>
          <p:cNvPr id="15363" name="Content Placeholder 2">
            <a:extLst>
              <a:ext uri="{FF2B5EF4-FFF2-40B4-BE49-F238E27FC236}">
                <a16:creationId xmlns:a16="http://schemas.microsoft.com/office/drawing/2014/main" xmlns="" id="{F55A1CC2-F485-4183-8E5A-175119C33037}"/>
              </a:ext>
            </a:extLst>
          </p:cNvPr>
          <p:cNvSpPr>
            <a:spLocks noGrp="1"/>
          </p:cNvSpPr>
          <p:nvPr>
            <p:ph idx="1"/>
          </p:nvPr>
        </p:nvSpPr>
        <p:spPr>
          <a:xfrm>
            <a:off x="457200" y="1262063"/>
            <a:ext cx="8229600" cy="4830762"/>
          </a:xfrm>
        </p:spPr>
        <p:txBody>
          <a:bodyPr/>
          <a:lstStyle/>
          <a:p>
            <a:r>
              <a:rPr lang="en-US" altLang="en-US" sz="2400"/>
              <a:t>Virtual workspaces: </a:t>
            </a:r>
          </a:p>
          <a:p>
            <a:pPr lvl="1"/>
            <a:r>
              <a:rPr lang="en-US" altLang="en-US" sz="2000"/>
              <a:t>An abstraction of an execution environment that can be made dynamically available to authorized clients by using well-defined protocols, </a:t>
            </a:r>
          </a:p>
          <a:p>
            <a:pPr lvl="1"/>
            <a:r>
              <a:rPr lang="en-US" altLang="en-US" sz="2000"/>
              <a:t>Resource quota (e.g. CPU, memory share),</a:t>
            </a:r>
          </a:p>
          <a:p>
            <a:pPr lvl="1"/>
            <a:r>
              <a:rPr lang="en-US" altLang="en-US" sz="2000"/>
              <a:t>Software configuration (e.g. O/S, provided services). </a:t>
            </a:r>
          </a:p>
          <a:p>
            <a:r>
              <a:rPr lang="en-US" altLang="en-US" sz="2400"/>
              <a:t>Implement on Virtual Machines (VMs): </a:t>
            </a:r>
          </a:p>
          <a:p>
            <a:pPr lvl="1"/>
            <a:r>
              <a:rPr lang="en-US" altLang="en-US" sz="2000"/>
              <a:t>Abstraction of a physical host machine,</a:t>
            </a:r>
          </a:p>
          <a:p>
            <a:pPr lvl="1"/>
            <a:r>
              <a:rPr lang="en-US" altLang="en-US" sz="2000"/>
              <a:t>Hypervisor intercepts and emulates instructions from VMs, and allows management of VMs,</a:t>
            </a:r>
          </a:p>
          <a:p>
            <a:pPr lvl="1"/>
            <a:r>
              <a:rPr lang="en-US" altLang="en-US" sz="2000"/>
              <a:t>VMWare, Xen, etc.</a:t>
            </a:r>
          </a:p>
          <a:p>
            <a:r>
              <a:rPr lang="en-US" altLang="en-US" sz="2400"/>
              <a:t>Provide infrastructure API:</a:t>
            </a:r>
          </a:p>
          <a:p>
            <a:pPr lvl="1"/>
            <a:r>
              <a:rPr lang="en-US" altLang="en-US" sz="2000"/>
              <a:t>Plug-ins to hardware/support structures</a:t>
            </a:r>
          </a:p>
        </p:txBody>
      </p:sp>
      <p:grpSp>
        <p:nvGrpSpPr>
          <p:cNvPr id="2" name="Group 23">
            <a:extLst>
              <a:ext uri="{FF2B5EF4-FFF2-40B4-BE49-F238E27FC236}">
                <a16:creationId xmlns:a16="http://schemas.microsoft.com/office/drawing/2014/main" xmlns="" id="{B2EE5412-0004-4B5D-9799-4C9B2C482327}"/>
              </a:ext>
            </a:extLst>
          </p:cNvPr>
          <p:cNvGrpSpPr>
            <a:grpSpLocks/>
          </p:cNvGrpSpPr>
          <p:nvPr/>
        </p:nvGrpSpPr>
        <p:grpSpPr bwMode="auto">
          <a:xfrm>
            <a:off x="7013575" y="4710113"/>
            <a:ext cx="1879600" cy="1671637"/>
            <a:chOff x="5638800" y="1676400"/>
            <a:chExt cx="2975327" cy="2615193"/>
          </a:xfrm>
        </p:grpSpPr>
        <p:sp>
          <p:nvSpPr>
            <p:cNvPr id="19461" name="Rounded Rectangle 12">
              <a:extLst>
                <a:ext uri="{FF2B5EF4-FFF2-40B4-BE49-F238E27FC236}">
                  <a16:creationId xmlns:a16="http://schemas.microsoft.com/office/drawing/2014/main" xmlns="" id="{AA605798-4EB9-4B36-A025-57837A554D79}"/>
                </a:ext>
              </a:extLst>
            </p:cNvPr>
            <p:cNvSpPr>
              <a:spLocks noChangeArrowheads="1"/>
            </p:cNvSpPr>
            <p:nvPr/>
          </p:nvSpPr>
          <p:spPr bwMode="auto">
            <a:xfrm>
              <a:off x="5638800" y="3276600"/>
              <a:ext cx="2895600" cy="457200"/>
            </a:xfrm>
            <a:prstGeom prst="roundRect">
              <a:avLst>
                <a:gd name="adj" fmla="val 16667"/>
              </a:avLst>
            </a:prstGeom>
            <a:solidFill>
              <a:srgbClr val="FFCC99"/>
            </a:solidFill>
            <a:ln w="9525">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1400">
                  <a:solidFill>
                    <a:srgbClr val="C00000"/>
                  </a:solidFill>
                </a:rPr>
                <a:t>Hardware</a:t>
              </a:r>
            </a:p>
          </p:txBody>
        </p:sp>
        <p:sp>
          <p:nvSpPr>
            <p:cNvPr id="19462" name="Rounded Rectangle 13">
              <a:extLst>
                <a:ext uri="{FF2B5EF4-FFF2-40B4-BE49-F238E27FC236}">
                  <a16:creationId xmlns:a16="http://schemas.microsoft.com/office/drawing/2014/main" xmlns="" id="{AF7B245B-05DB-4D4F-884B-82E9CF071D6E}"/>
                </a:ext>
              </a:extLst>
            </p:cNvPr>
            <p:cNvSpPr>
              <a:spLocks noChangeArrowheads="1"/>
            </p:cNvSpPr>
            <p:nvPr/>
          </p:nvSpPr>
          <p:spPr bwMode="auto">
            <a:xfrm>
              <a:off x="5638800" y="2209800"/>
              <a:ext cx="914400" cy="457200"/>
            </a:xfrm>
            <a:prstGeom prst="roundRect">
              <a:avLst>
                <a:gd name="adj" fmla="val 16667"/>
              </a:avLst>
            </a:prstGeom>
            <a:solidFill>
              <a:srgbClr val="CCFF99"/>
            </a:solidFill>
            <a:ln w="9525">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1400">
                  <a:solidFill>
                    <a:srgbClr val="C00000"/>
                  </a:solidFill>
                </a:rPr>
                <a:t>OS</a:t>
              </a:r>
            </a:p>
          </p:txBody>
        </p:sp>
        <p:sp>
          <p:nvSpPr>
            <p:cNvPr id="19463" name="Rounded Rectangle 14">
              <a:extLst>
                <a:ext uri="{FF2B5EF4-FFF2-40B4-BE49-F238E27FC236}">
                  <a16:creationId xmlns:a16="http://schemas.microsoft.com/office/drawing/2014/main" xmlns="" id="{5DF35A25-A973-4F57-8630-7FEEF1AA6EE1}"/>
                </a:ext>
              </a:extLst>
            </p:cNvPr>
            <p:cNvSpPr>
              <a:spLocks noChangeArrowheads="1"/>
            </p:cNvSpPr>
            <p:nvPr/>
          </p:nvSpPr>
          <p:spPr bwMode="auto">
            <a:xfrm>
              <a:off x="5638800" y="1676400"/>
              <a:ext cx="914400" cy="457201"/>
            </a:xfrm>
            <a:prstGeom prst="roundRect">
              <a:avLst>
                <a:gd name="adj" fmla="val 16667"/>
              </a:avLst>
            </a:prstGeom>
            <a:solidFill>
              <a:schemeClr val="accent1"/>
            </a:solidFill>
            <a:ln w="9525">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1400">
                  <a:solidFill>
                    <a:srgbClr val="C00000"/>
                  </a:solidFill>
                </a:rPr>
                <a:t>App</a:t>
              </a:r>
            </a:p>
          </p:txBody>
        </p:sp>
        <p:sp>
          <p:nvSpPr>
            <p:cNvPr id="19464" name="Rounded Rectangle 15">
              <a:extLst>
                <a:ext uri="{FF2B5EF4-FFF2-40B4-BE49-F238E27FC236}">
                  <a16:creationId xmlns:a16="http://schemas.microsoft.com/office/drawing/2014/main" xmlns="" id="{E1BA6C8C-29B9-4086-A4F4-4D9BBCD4D102}"/>
                </a:ext>
              </a:extLst>
            </p:cNvPr>
            <p:cNvSpPr>
              <a:spLocks noChangeArrowheads="1"/>
            </p:cNvSpPr>
            <p:nvPr/>
          </p:nvSpPr>
          <p:spPr bwMode="auto">
            <a:xfrm>
              <a:off x="6629400" y="1676400"/>
              <a:ext cx="914400" cy="457200"/>
            </a:xfrm>
            <a:prstGeom prst="roundRect">
              <a:avLst>
                <a:gd name="adj" fmla="val 16667"/>
              </a:avLst>
            </a:prstGeom>
            <a:solidFill>
              <a:schemeClr val="accent1"/>
            </a:solidFill>
            <a:ln w="9525">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1400">
                  <a:solidFill>
                    <a:srgbClr val="C00000"/>
                  </a:solidFill>
                </a:rPr>
                <a:t>App</a:t>
              </a:r>
            </a:p>
          </p:txBody>
        </p:sp>
        <p:sp>
          <p:nvSpPr>
            <p:cNvPr id="19465" name="Rounded Rectangle 16">
              <a:extLst>
                <a:ext uri="{FF2B5EF4-FFF2-40B4-BE49-F238E27FC236}">
                  <a16:creationId xmlns:a16="http://schemas.microsoft.com/office/drawing/2014/main" xmlns="" id="{9A706298-51C2-4522-AE27-FA087F7652A3}"/>
                </a:ext>
              </a:extLst>
            </p:cNvPr>
            <p:cNvSpPr>
              <a:spLocks noChangeArrowheads="1"/>
            </p:cNvSpPr>
            <p:nvPr/>
          </p:nvSpPr>
          <p:spPr bwMode="auto">
            <a:xfrm>
              <a:off x="7620000" y="1676400"/>
              <a:ext cx="914400" cy="457200"/>
            </a:xfrm>
            <a:prstGeom prst="roundRect">
              <a:avLst>
                <a:gd name="adj" fmla="val 16667"/>
              </a:avLst>
            </a:prstGeom>
            <a:solidFill>
              <a:schemeClr val="accent1"/>
            </a:solidFill>
            <a:ln w="9525">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1400">
                  <a:solidFill>
                    <a:srgbClr val="C00000"/>
                  </a:solidFill>
                </a:rPr>
                <a:t>App</a:t>
              </a:r>
            </a:p>
          </p:txBody>
        </p:sp>
        <p:sp>
          <p:nvSpPr>
            <p:cNvPr id="19466" name="Rounded Rectangle 17">
              <a:extLst>
                <a:ext uri="{FF2B5EF4-FFF2-40B4-BE49-F238E27FC236}">
                  <a16:creationId xmlns:a16="http://schemas.microsoft.com/office/drawing/2014/main" xmlns="" id="{26A0BF1A-D623-4617-81CA-FC60EB5EC8D3}"/>
                </a:ext>
              </a:extLst>
            </p:cNvPr>
            <p:cNvSpPr>
              <a:spLocks noChangeArrowheads="1"/>
            </p:cNvSpPr>
            <p:nvPr/>
          </p:nvSpPr>
          <p:spPr bwMode="auto">
            <a:xfrm>
              <a:off x="5638800" y="2743200"/>
              <a:ext cx="2895600" cy="457200"/>
            </a:xfrm>
            <a:prstGeom prst="roundRect">
              <a:avLst>
                <a:gd name="adj" fmla="val 16667"/>
              </a:avLst>
            </a:prstGeom>
            <a:solidFill>
              <a:srgbClr val="CC99FF"/>
            </a:solidFill>
            <a:ln w="9525">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1400">
                  <a:solidFill>
                    <a:srgbClr val="C00000"/>
                  </a:solidFill>
                </a:rPr>
                <a:t>Hypervisor</a:t>
              </a:r>
            </a:p>
          </p:txBody>
        </p:sp>
        <p:sp>
          <p:nvSpPr>
            <p:cNvPr id="19467" name="Rounded Rectangle 18">
              <a:extLst>
                <a:ext uri="{FF2B5EF4-FFF2-40B4-BE49-F238E27FC236}">
                  <a16:creationId xmlns:a16="http://schemas.microsoft.com/office/drawing/2014/main" xmlns="" id="{ED168E60-3B2E-483F-BD7D-F1D4E952B214}"/>
                </a:ext>
              </a:extLst>
            </p:cNvPr>
            <p:cNvSpPr>
              <a:spLocks noChangeArrowheads="1"/>
            </p:cNvSpPr>
            <p:nvPr/>
          </p:nvSpPr>
          <p:spPr bwMode="auto">
            <a:xfrm>
              <a:off x="6629400" y="2209800"/>
              <a:ext cx="914400" cy="457200"/>
            </a:xfrm>
            <a:prstGeom prst="roundRect">
              <a:avLst>
                <a:gd name="adj" fmla="val 16667"/>
              </a:avLst>
            </a:prstGeom>
            <a:solidFill>
              <a:srgbClr val="CCFF99"/>
            </a:solidFill>
            <a:ln w="9525">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1400">
                  <a:solidFill>
                    <a:srgbClr val="C00000"/>
                  </a:solidFill>
                </a:rPr>
                <a:t>OS</a:t>
              </a:r>
            </a:p>
          </p:txBody>
        </p:sp>
        <p:sp>
          <p:nvSpPr>
            <p:cNvPr id="19468" name="Rounded Rectangle 19">
              <a:extLst>
                <a:ext uri="{FF2B5EF4-FFF2-40B4-BE49-F238E27FC236}">
                  <a16:creationId xmlns:a16="http://schemas.microsoft.com/office/drawing/2014/main" xmlns="" id="{982DCA0F-9D42-43FD-A8E1-6F734B9CB4C6}"/>
                </a:ext>
              </a:extLst>
            </p:cNvPr>
            <p:cNvSpPr>
              <a:spLocks noChangeArrowheads="1"/>
            </p:cNvSpPr>
            <p:nvPr/>
          </p:nvSpPr>
          <p:spPr bwMode="auto">
            <a:xfrm>
              <a:off x="7620000" y="2209800"/>
              <a:ext cx="914400" cy="457200"/>
            </a:xfrm>
            <a:prstGeom prst="roundRect">
              <a:avLst>
                <a:gd name="adj" fmla="val 16667"/>
              </a:avLst>
            </a:prstGeom>
            <a:solidFill>
              <a:srgbClr val="CCFF99"/>
            </a:solidFill>
            <a:ln w="9525">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1400">
                  <a:solidFill>
                    <a:srgbClr val="C00000"/>
                  </a:solidFill>
                </a:rPr>
                <a:t>OS</a:t>
              </a:r>
            </a:p>
          </p:txBody>
        </p:sp>
        <p:sp>
          <p:nvSpPr>
            <p:cNvPr id="19469" name="TextBox 21">
              <a:extLst>
                <a:ext uri="{FF2B5EF4-FFF2-40B4-BE49-F238E27FC236}">
                  <a16:creationId xmlns:a16="http://schemas.microsoft.com/office/drawing/2014/main" xmlns="" id="{5FFEED80-B2BA-40E5-8E94-65DEE49BA4F5}"/>
                </a:ext>
              </a:extLst>
            </p:cNvPr>
            <p:cNvSpPr txBox="1">
              <a:spLocks noChangeArrowheads="1"/>
            </p:cNvSpPr>
            <p:nvPr/>
          </p:nvSpPr>
          <p:spPr bwMode="auto">
            <a:xfrm>
              <a:off x="5999309" y="3810001"/>
              <a:ext cx="2614818" cy="4815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400">
                  <a:solidFill>
                    <a:srgbClr val="C00000"/>
                  </a:solidFill>
                </a:rPr>
                <a:t>Virtualized Stack</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5363">
                                            <p:txEl>
                                              <p:pRg st="4" end="4"/>
                                            </p:txEl>
                                          </p:spTgt>
                                        </p:tgtEl>
                                        <p:attrNameLst>
                                          <p:attrName>style.visibility</p:attrName>
                                        </p:attrNameLst>
                                      </p:cBhvr>
                                      <p:to>
                                        <p:strVal val="visible"/>
                                      </p:to>
                                    </p:set>
                                    <p:animEffect transition="in" filter="randombar(horizontal)">
                                      <p:cBhvr>
                                        <p:cTn id="12" dur="500"/>
                                        <p:tgtEl>
                                          <p:spTgt spid="15363">
                                            <p:txEl>
                                              <p:pRg st="4" end="4"/>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15363">
                                            <p:txEl>
                                              <p:pRg st="5" end="5"/>
                                            </p:txEl>
                                          </p:spTgt>
                                        </p:tgtEl>
                                        <p:attrNameLst>
                                          <p:attrName>style.visibility</p:attrName>
                                        </p:attrNameLst>
                                      </p:cBhvr>
                                      <p:to>
                                        <p:strVal val="visible"/>
                                      </p:to>
                                    </p:set>
                                    <p:animEffect transition="in" filter="randombar(horizontal)">
                                      <p:cBhvr>
                                        <p:cTn id="15" dur="500"/>
                                        <p:tgtEl>
                                          <p:spTgt spid="15363">
                                            <p:txEl>
                                              <p:pRg st="5" end="5"/>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15363">
                                            <p:txEl>
                                              <p:pRg st="6" end="6"/>
                                            </p:txEl>
                                          </p:spTgt>
                                        </p:tgtEl>
                                        <p:attrNameLst>
                                          <p:attrName>style.visibility</p:attrName>
                                        </p:attrNameLst>
                                      </p:cBhvr>
                                      <p:to>
                                        <p:strVal val="visible"/>
                                      </p:to>
                                    </p:set>
                                    <p:animEffect transition="in" filter="randombar(horizontal)">
                                      <p:cBhvr>
                                        <p:cTn id="18" dur="500"/>
                                        <p:tgtEl>
                                          <p:spTgt spid="15363">
                                            <p:txEl>
                                              <p:pRg st="6" end="6"/>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15363">
                                            <p:txEl>
                                              <p:pRg st="7" end="7"/>
                                            </p:txEl>
                                          </p:spTgt>
                                        </p:tgtEl>
                                        <p:attrNameLst>
                                          <p:attrName>style.visibility</p:attrName>
                                        </p:attrNameLst>
                                      </p:cBhvr>
                                      <p:to>
                                        <p:strVal val="visible"/>
                                      </p:to>
                                    </p:set>
                                    <p:animEffect transition="in" filter="randombar(horizontal)">
                                      <p:cBhvr>
                                        <p:cTn id="21" dur="500"/>
                                        <p:tgtEl>
                                          <p:spTgt spid="15363">
                                            <p:txEl>
                                              <p:pRg st="7" end="7"/>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4" presetClass="entr" presetSubtype="10" fill="hold" nodeType="clickEffect">
                                  <p:stCondLst>
                                    <p:cond delay="0"/>
                                  </p:stCondLst>
                                  <p:childTnLst>
                                    <p:set>
                                      <p:cBhvr>
                                        <p:cTn id="25" dur="1" fill="hold">
                                          <p:stCondLst>
                                            <p:cond delay="0"/>
                                          </p:stCondLst>
                                        </p:cTn>
                                        <p:tgtEl>
                                          <p:spTgt spid="15363">
                                            <p:txEl>
                                              <p:pRg st="8" end="8"/>
                                            </p:txEl>
                                          </p:spTgt>
                                        </p:tgtEl>
                                        <p:attrNameLst>
                                          <p:attrName>style.visibility</p:attrName>
                                        </p:attrNameLst>
                                      </p:cBhvr>
                                      <p:to>
                                        <p:strVal val="visible"/>
                                      </p:to>
                                    </p:set>
                                    <p:animEffect transition="in" filter="randombar(horizontal)">
                                      <p:cBhvr>
                                        <p:cTn id="26" dur="500"/>
                                        <p:tgtEl>
                                          <p:spTgt spid="15363">
                                            <p:txEl>
                                              <p:pRg st="8" end="8"/>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15363">
                                            <p:txEl>
                                              <p:pRg st="9" end="9"/>
                                            </p:txEl>
                                          </p:spTgt>
                                        </p:tgtEl>
                                        <p:attrNameLst>
                                          <p:attrName>style.visibility</p:attrName>
                                        </p:attrNameLst>
                                      </p:cBhvr>
                                      <p:to>
                                        <p:strVal val="visible"/>
                                      </p:to>
                                    </p:set>
                                    <p:animEffect transition="in" filter="randombar(horizontal)">
                                      <p:cBhvr>
                                        <p:cTn id="29" dur="500"/>
                                        <p:tgtEl>
                                          <p:spTgt spid="153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xmlns="" id="{6709995A-FD01-4DFC-A436-651EF422D504}"/>
              </a:ext>
            </a:extLst>
          </p:cNvPr>
          <p:cNvSpPr>
            <a:spLocks noGrp="1" noChangeArrowheads="1"/>
          </p:cNvSpPr>
          <p:nvPr>
            <p:ph type="title"/>
          </p:nvPr>
        </p:nvSpPr>
        <p:spPr>
          <a:xfrm>
            <a:off x="1752600" y="76200"/>
            <a:ext cx="7239000" cy="1143000"/>
          </a:xfrm>
        </p:spPr>
        <p:txBody>
          <a:bodyPr/>
          <a:lstStyle/>
          <a:p>
            <a:r>
              <a:rPr lang="en-GB" altLang="en-US"/>
              <a:t>Virtual Machines</a:t>
            </a:r>
          </a:p>
        </p:txBody>
      </p:sp>
      <p:sp>
        <p:nvSpPr>
          <p:cNvPr id="20483" name="Rectangle 2">
            <a:extLst>
              <a:ext uri="{FF2B5EF4-FFF2-40B4-BE49-F238E27FC236}">
                <a16:creationId xmlns:a16="http://schemas.microsoft.com/office/drawing/2014/main" xmlns="" id="{2E0B56C4-990D-4B8A-BCD9-D7E8E1614800}"/>
              </a:ext>
            </a:extLst>
          </p:cNvPr>
          <p:cNvSpPr>
            <a:spLocks noGrp="1" noChangeArrowheads="1"/>
          </p:cNvSpPr>
          <p:nvPr>
            <p:ph idx="1"/>
          </p:nvPr>
        </p:nvSpPr>
        <p:spPr>
          <a:xfrm>
            <a:off x="457200" y="1295400"/>
            <a:ext cx="8229600" cy="4830763"/>
          </a:xfrm>
        </p:spPr>
        <p:txBody>
          <a:bodyPr/>
          <a:lstStyle/>
          <a:p>
            <a:r>
              <a:rPr lang="en-GB" altLang="en-US"/>
              <a:t>VM technology allows multiple virtual machines to run on a single physical machine.</a:t>
            </a:r>
          </a:p>
        </p:txBody>
      </p:sp>
      <p:sp>
        <p:nvSpPr>
          <p:cNvPr id="20484" name="Rectangle 3">
            <a:extLst>
              <a:ext uri="{FF2B5EF4-FFF2-40B4-BE49-F238E27FC236}">
                <a16:creationId xmlns:a16="http://schemas.microsoft.com/office/drawing/2014/main" xmlns="" id="{ACAEE0DC-0873-4ED7-A5D5-F0644A8874B2}"/>
              </a:ext>
            </a:extLst>
          </p:cNvPr>
          <p:cNvSpPr>
            <a:spLocks noChangeArrowheads="1"/>
          </p:cNvSpPr>
          <p:nvPr/>
        </p:nvSpPr>
        <p:spPr bwMode="auto">
          <a:xfrm>
            <a:off x="828675" y="4764088"/>
            <a:ext cx="5029200" cy="381000"/>
          </a:xfrm>
          <a:prstGeom prst="rect">
            <a:avLst/>
          </a:prstGeom>
          <a:solidFill>
            <a:srgbClr val="00CCFF"/>
          </a:solidFill>
          <a:ln w="12600">
            <a:solidFill>
              <a:srgbClr val="0000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lnSpc>
                <a:spcPct val="102000"/>
              </a:lnSpc>
            </a:pPr>
            <a:r>
              <a:rPr lang="en-GB" altLang="en-US" sz="1600">
                <a:solidFill>
                  <a:srgbClr val="000000"/>
                </a:solidFill>
                <a:cs typeface="Arial" panose="020B0604020202020204" pitchFamily="34" charset="0"/>
              </a:rPr>
              <a:t>Hardware</a:t>
            </a:r>
          </a:p>
        </p:txBody>
      </p:sp>
      <p:sp>
        <p:nvSpPr>
          <p:cNvPr id="20485" name="Rectangle 4">
            <a:extLst>
              <a:ext uri="{FF2B5EF4-FFF2-40B4-BE49-F238E27FC236}">
                <a16:creationId xmlns:a16="http://schemas.microsoft.com/office/drawing/2014/main" xmlns="" id="{8991C63F-3FE2-4254-A72D-3DC8C46AE904}"/>
              </a:ext>
            </a:extLst>
          </p:cNvPr>
          <p:cNvSpPr>
            <a:spLocks noChangeArrowheads="1"/>
          </p:cNvSpPr>
          <p:nvPr/>
        </p:nvSpPr>
        <p:spPr bwMode="auto">
          <a:xfrm>
            <a:off x="828675" y="4154488"/>
            <a:ext cx="5029200" cy="457200"/>
          </a:xfrm>
          <a:prstGeom prst="rect">
            <a:avLst/>
          </a:prstGeom>
          <a:solidFill>
            <a:srgbClr val="FFFF00"/>
          </a:solidFill>
          <a:ln w="12600">
            <a:solidFill>
              <a:srgbClr val="0000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lnSpc>
                <a:spcPct val="102000"/>
              </a:lnSpc>
            </a:pPr>
            <a:r>
              <a:rPr lang="en-GB" altLang="en-US" sz="1600">
                <a:solidFill>
                  <a:srgbClr val="000000"/>
                </a:solidFill>
                <a:cs typeface="Arial" panose="020B0604020202020204" pitchFamily="34" charset="0"/>
              </a:rPr>
              <a:t>Virtual Machine Monitor (VMM) / Hypervisor</a:t>
            </a:r>
          </a:p>
        </p:txBody>
      </p:sp>
      <p:sp>
        <p:nvSpPr>
          <p:cNvPr id="20486" name="Rectangle 5">
            <a:extLst>
              <a:ext uri="{FF2B5EF4-FFF2-40B4-BE49-F238E27FC236}">
                <a16:creationId xmlns:a16="http://schemas.microsoft.com/office/drawing/2014/main" xmlns="" id="{18220BFA-4329-4E3E-AFAF-BD5D19FE78DC}"/>
              </a:ext>
            </a:extLst>
          </p:cNvPr>
          <p:cNvSpPr>
            <a:spLocks noChangeArrowheads="1"/>
          </p:cNvSpPr>
          <p:nvPr/>
        </p:nvSpPr>
        <p:spPr bwMode="auto">
          <a:xfrm>
            <a:off x="981075" y="3087688"/>
            <a:ext cx="1295400" cy="609600"/>
          </a:xfrm>
          <a:prstGeom prst="rect">
            <a:avLst/>
          </a:prstGeom>
          <a:solidFill>
            <a:srgbClr val="00FF00"/>
          </a:solidFill>
          <a:ln w="12600">
            <a:solidFill>
              <a:srgbClr val="0000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lnSpc>
                <a:spcPct val="102000"/>
              </a:lnSpc>
            </a:pPr>
            <a:r>
              <a:rPr lang="en-GB" altLang="en-US" sz="1400">
                <a:solidFill>
                  <a:srgbClr val="000000"/>
                </a:solidFill>
                <a:cs typeface="Arial" panose="020B0604020202020204" pitchFamily="34" charset="0"/>
              </a:rPr>
              <a:t>Guest OS</a:t>
            </a:r>
          </a:p>
          <a:p>
            <a:pPr algn="ctr" eaLnBrk="1" hangingPunct="1">
              <a:lnSpc>
                <a:spcPct val="102000"/>
              </a:lnSpc>
            </a:pPr>
            <a:r>
              <a:rPr lang="en-GB" altLang="en-US" sz="1400">
                <a:solidFill>
                  <a:srgbClr val="000000"/>
                </a:solidFill>
                <a:cs typeface="Arial" panose="020B0604020202020204" pitchFamily="34" charset="0"/>
              </a:rPr>
              <a:t>(Linux)</a:t>
            </a:r>
          </a:p>
        </p:txBody>
      </p:sp>
      <p:sp>
        <p:nvSpPr>
          <p:cNvPr id="20487" name="Rectangle 6">
            <a:extLst>
              <a:ext uri="{FF2B5EF4-FFF2-40B4-BE49-F238E27FC236}">
                <a16:creationId xmlns:a16="http://schemas.microsoft.com/office/drawing/2014/main" xmlns="" id="{33D69103-EC00-490C-87BD-2CEC8D500545}"/>
              </a:ext>
            </a:extLst>
          </p:cNvPr>
          <p:cNvSpPr>
            <a:spLocks noChangeArrowheads="1"/>
          </p:cNvSpPr>
          <p:nvPr/>
        </p:nvSpPr>
        <p:spPr bwMode="auto">
          <a:xfrm>
            <a:off x="2657475" y="3087688"/>
            <a:ext cx="1295400" cy="609600"/>
          </a:xfrm>
          <a:prstGeom prst="rect">
            <a:avLst/>
          </a:prstGeom>
          <a:solidFill>
            <a:srgbClr val="FF00FF"/>
          </a:solidFill>
          <a:ln w="12600">
            <a:solidFill>
              <a:srgbClr val="0000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lnSpc>
                <a:spcPct val="102000"/>
              </a:lnSpc>
            </a:pPr>
            <a:r>
              <a:rPr lang="en-GB" altLang="en-US" sz="1400">
                <a:solidFill>
                  <a:srgbClr val="000000"/>
                </a:solidFill>
                <a:cs typeface="Arial" panose="020B0604020202020204" pitchFamily="34" charset="0"/>
              </a:rPr>
              <a:t>Guest OS</a:t>
            </a:r>
          </a:p>
          <a:p>
            <a:pPr algn="ctr" eaLnBrk="1" hangingPunct="1">
              <a:lnSpc>
                <a:spcPct val="102000"/>
              </a:lnSpc>
            </a:pPr>
            <a:r>
              <a:rPr lang="en-GB" altLang="en-US" sz="1400">
                <a:solidFill>
                  <a:srgbClr val="000000"/>
                </a:solidFill>
                <a:cs typeface="Arial" panose="020B0604020202020204" pitchFamily="34" charset="0"/>
              </a:rPr>
              <a:t>(NetBSD)</a:t>
            </a:r>
          </a:p>
        </p:txBody>
      </p:sp>
      <p:sp>
        <p:nvSpPr>
          <p:cNvPr id="20488" name="Rectangle 7">
            <a:extLst>
              <a:ext uri="{FF2B5EF4-FFF2-40B4-BE49-F238E27FC236}">
                <a16:creationId xmlns:a16="http://schemas.microsoft.com/office/drawing/2014/main" xmlns="" id="{4B0CEB85-B4BE-4EF8-81CC-6DB238CCA3E4}"/>
              </a:ext>
            </a:extLst>
          </p:cNvPr>
          <p:cNvSpPr>
            <a:spLocks noChangeArrowheads="1"/>
          </p:cNvSpPr>
          <p:nvPr/>
        </p:nvSpPr>
        <p:spPr bwMode="auto">
          <a:xfrm>
            <a:off x="4410075" y="3087688"/>
            <a:ext cx="1295400" cy="609600"/>
          </a:xfrm>
          <a:prstGeom prst="rect">
            <a:avLst/>
          </a:prstGeom>
          <a:solidFill>
            <a:srgbClr val="C0C0C0"/>
          </a:solidFill>
          <a:ln w="12600">
            <a:solidFill>
              <a:srgbClr val="0000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lnSpc>
                <a:spcPct val="102000"/>
              </a:lnSpc>
            </a:pPr>
            <a:r>
              <a:rPr lang="en-GB" altLang="en-US" sz="1400">
                <a:solidFill>
                  <a:srgbClr val="000000"/>
                </a:solidFill>
                <a:cs typeface="Arial" panose="020B0604020202020204" pitchFamily="34" charset="0"/>
              </a:rPr>
              <a:t>Guest OS</a:t>
            </a:r>
          </a:p>
          <a:p>
            <a:pPr algn="ctr" eaLnBrk="1" hangingPunct="1">
              <a:lnSpc>
                <a:spcPct val="102000"/>
              </a:lnSpc>
            </a:pPr>
            <a:r>
              <a:rPr lang="en-GB" altLang="en-US" sz="1400">
                <a:solidFill>
                  <a:srgbClr val="000000"/>
                </a:solidFill>
                <a:cs typeface="Arial" panose="020B0604020202020204" pitchFamily="34" charset="0"/>
              </a:rPr>
              <a:t>(Windows)</a:t>
            </a:r>
          </a:p>
        </p:txBody>
      </p:sp>
      <p:grpSp>
        <p:nvGrpSpPr>
          <p:cNvPr id="20489" name="Group 8">
            <a:extLst>
              <a:ext uri="{FF2B5EF4-FFF2-40B4-BE49-F238E27FC236}">
                <a16:creationId xmlns:a16="http://schemas.microsoft.com/office/drawing/2014/main" xmlns="" id="{A98CBE60-DEF4-4F13-A219-99E8BBBFE4B9}"/>
              </a:ext>
            </a:extLst>
          </p:cNvPr>
          <p:cNvGrpSpPr>
            <a:grpSpLocks/>
          </p:cNvGrpSpPr>
          <p:nvPr/>
        </p:nvGrpSpPr>
        <p:grpSpPr bwMode="auto">
          <a:xfrm>
            <a:off x="904875" y="2706688"/>
            <a:ext cx="1446213" cy="1293812"/>
            <a:chOff x="570" y="1779"/>
            <a:chExt cx="911" cy="815"/>
          </a:xfrm>
        </p:grpSpPr>
        <p:sp>
          <p:nvSpPr>
            <p:cNvPr id="53286" name="Line 9">
              <a:extLst>
                <a:ext uri="{FF2B5EF4-FFF2-40B4-BE49-F238E27FC236}">
                  <a16:creationId xmlns:a16="http://schemas.microsoft.com/office/drawing/2014/main" xmlns="" id="{B2AE01E7-AC31-4EDB-B830-44AE01045932}"/>
                </a:ext>
              </a:extLst>
            </p:cNvPr>
            <p:cNvSpPr>
              <a:spLocks noChangeShapeType="1"/>
            </p:cNvSpPr>
            <p:nvPr/>
          </p:nvSpPr>
          <p:spPr bwMode="auto">
            <a:xfrm>
              <a:off x="570" y="1779"/>
              <a:ext cx="1" cy="816"/>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53287" name="Line 10">
              <a:extLst>
                <a:ext uri="{FF2B5EF4-FFF2-40B4-BE49-F238E27FC236}">
                  <a16:creationId xmlns:a16="http://schemas.microsoft.com/office/drawing/2014/main" xmlns="" id="{E4DB19BD-640A-4547-B85E-4F28FEC070EF}"/>
                </a:ext>
              </a:extLst>
            </p:cNvPr>
            <p:cNvSpPr>
              <a:spLocks noChangeShapeType="1"/>
            </p:cNvSpPr>
            <p:nvPr/>
          </p:nvSpPr>
          <p:spPr bwMode="auto">
            <a:xfrm>
              <a:off x="1482" y="1779"/>
              <a:ext cx="1" cy="816"/>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53288" name="Line 11">
              <a:extLst>
                <a:ext uri="{FF2B5EF4-FFF2-40B4-BE49-F238E27FC236}">
                  <a16:creationId xmlns:a16="http://schemas.microsoft.com/office/drawing/2014/main" xmlns="" id="{45277351-0BB2-400F-A3B4-84F13FE56A47}"/>
                </a:ext>
              </a:extLst>
            </p:cNvPr>
            <p:cNvSpPr>
              <a:spLocks noChangeShapeType="1"/>
            </p:cNvSpPr>
            <p:nvPr/>
          </p:nvSpPr>
          <p:spPr bwMode="auto">
            <a:xfrm>
              <a:off x="570" y="2595"/>
              <a:ext cx="912" cy="1"/>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20520" name="Rectangle 12">
              <a:extLst>
                <a:ext uri="{FF2B5EF4-FFF2-40B4-BE49-F238E27FC236}">
                  <a16:creationId xmlns:a16="http://schemas.microsoft.com/office/drawing/2014/main" xmlns="" id="{392171B2-824C-4EBC-BFC1-93F3684D7EA6}"/>
                </a:ext>
              </a:extLst>
            </p:cNvPr>
            <p:cNvSpPr>
              <a:spLocks noChangeArrowheads="1"/>
            </p:cNvSpPr>
            <p:nvPr/>
          </p:nvSpPr>
          <p:spPr bwMode="auto">
            <a:xfrm>
              <a:off x="570" y="2451"/>
              <a:ext cx="912" cy="144"/>
            </a:xfrm>
            <a:prstGeom prst="rect">
              <a:avLst/>
            </a:prstGeom>
            <a:solidFill>
              <a:srgbClr val="00CCFF">
                <a:alpha val="32156"/>
              </a:srgbClr>
            </a:solidFill>
            <a:ln w="12600">
              <a:solidFill>
                <a:srgbClr val="0000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lnSpc>
                  <a:spcPct val="102000"/>
                </a:lnSpc>
              </a:pPr>
              <a:r>
                <a:rPr lang="en-GB" altLang="en-US" sz="1600">
                  <a:solidFill>
                    <a:srgbClr val="000000"/>
                  </a:solidFill>
                  <a:cs typeface="Arial" panose="020B0604020202020204" pitchFamily="34" charset="0"/>
                </a:rPr>
                <a:t>VM</a:t>
              </a:r>
            </a:p>
          </p:txBody>
        </p:sp>
      </p:grpSp>
      <p:grpSp>
        <p:nvGrpSpPr>
          <p:cNvPr id="20490" name="Group 13">
            <a:extLst>
              <a:ext uri="{FF2B5EF4-FFF2-40B4-BE49-F238E27FC236}">
                <a16:creationId xmlns:a16="http://schemas.microsoft.com/office/drawing/2014/main" xmlns="" id="{09DF77C0-AB7A-4CB3-9C2A-076475380758}"/>
              </a:ext>
            </a:extLst>
          </p:cNvPr>
          <p:cNvGrpSpPr>
            <a:grpSpLocks/>
          </p:cNvGrpSpPr>
          <p:nvPr/>
        </p:nvGrpSpPr>
        <p:grpSpPr bwMode="auto">
          <a:xfrm>
            <a:off x="2581275" y="2706688"/>
            <a:ext cx="1446213" cy="1293812"/>
            <a:chOff x="1626" y="1779"/>
            <a:chExt cx="911" cy="815"/>
          </a:xfrm>
        </p:grpSpPr>
        <p:sp>
          <p:nvSpPr>
            <p:cNvPr id="53282" name="Line 14">
              <a:extLst>
                <a:ext uri="{FF2B5EF4-FFF2-40B4-BE49-F238E27FC236}">
                  <a16:creationId xmlns:a16="http://schemas.microsoft.com/office/drawing/2014/main" xmlns="" id="{F019D880-441B-4A99-93BE-3D6AA019440F}"/>
                </a:ext>
              </a:extLst>
            </p:cNvPr>
            <p:cNvSpPr>
              <a:spLocks noChangeShapeType="1"/>
            </p:cNvSpPr>
            <p:nvPr/>
          </p:nvSpPr>
          <p:spPr bwMode="auto">
            <a:xfrm>
              <a:off x="1626" y="1779"/>
              <a:ext cx="1" cy="816"/>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53283" name="Line 15">
              <a:extLst>
                <a:ext uri="{FF2B5EF4-FFF2-40B4-BE49-F238E27FC236}">
                  <a16:creationId xmlns:a16="http://schemas.microsoft.com/office/drawing/2014/main" xmlns="" id="{278E3FED-8D34-4DE3-9460-20015BF2013F}"/>
                </a:ext>
              </a:extLst>
            </p:cNvPr>
            <p:cNvSpPr>
              <a:spLocks noChangeShapeType="1"/>
            </p:cNvSpPr>
            <p:nvPr/>
          </p:nvSpPr>
          <p:spPr bwMode="auto">
            <a:xfrm>
              <a:off x="2538" y="1779"/>
              <a:ext cx="1" cy="816"/>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53284" name="Line 16">
              <a:extLst>
                <a:ext uri="{FF2B5EF4-FFF2-40B4-BE49-F238E27FC236}">
                  <a16:creationId xmlns:a16="http://schemas.microsoft.com/office/drawing/2014/main" xmlns="" id="{6B23FEEF-EA2F-44C0-867B-FD06CD2F3C75}"/>
                </a:ext>
              </a:extLst>
            </p:cNvPr>
            <p:cNvSpPr>
              <a:spLocks noChangeShapeType="1"/>
            </p:cNvSpPr>
            <p:nvPr/>
          </p:nvSpPr>
          <p:spPr bwMode="auto">
            <a:xfrm>
              <a:off x="1626" y="2595"/>
              <a:ext cx="912" cy="1"/>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20516" name="Rectangle 17">
              <a:extLst>
                <a:ext uri="{FF2B5EF4-FFF2-40B4-BE49-F238E27FC236}">
                  <a16:creationId xmlns:a16="http://schemas.microsoft.com/office/drawing/2014/main" xmlns="" id="{81D9C7D1-B30D-46E1-A26F-EABFBB14DDF8}"/>
                </a:ext>
              </a:extLst>
            </p:cNvPr>
            <p:cNvSpPr>
              <a:spLocks noChangeArrowheads="1"/>
            </p:cNvSpPr>
            <p:nvPr/>
          </p:nvSpPr>
          <p:spPr bwMode="auto">
            <a:xfrm>
              <a:off x="1626" y="2451"/>
              <a:ext cx="912" cy="144"/>
            </a:xfrm>
            <a:prstGeom prst="rect">
              <a:avLst/>
            </a:prstGeom>
            <a:solidFill>
              <a:srgbClr val="00CCFF">
                <a:alpha val="32156"/>
              </a:srgbClr>
            </a:solidFill>
            <a:ln w="12600">
              <a:solidFill>
                <a:srgbClr val="0000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lnSpc>
                  <a:spcPct val="102000"/>
                </a:lnSpc>
              </a:pPr>
              <a:r>
                <a:rPr lang="en-GB" altLang="en-US" sz="1600">
                  <a:solidFill>
                    <a:srgbClr val="000000"/>
                  </a:solidFill>
                  <a:cs typeface="Arial" panose="020B0604020202020204" pitchFamily="34" charset="0"/>
                </a:rPr>
                <a:t>VM</a:t>
              </a:r>
            </a:p>
          </p:txBody>
        </p:sp>
      </p:grpSp>
      <p:grpSp>
        <p:nvGrpSpPr>
          <p:cNvPr id="20491" name="Group 18">
            <a:extLst>
              <a:ext uri="{FF2B5EF4-FFF2-40B4-BE49-F238E27FC236}">
                <a16:creationId xmlns:a16="http://schemas.microsoft.com/office/drawing/2014/main" xmlns="" id="{312C36A4-4327-43CE-A023-B2CAE020376A}"/>
              </a:ext>
            </a:extLst>
          </p:cNvPr>
          <p:cNvGrpSpPr>
            <a:grpSpLocks/>
          </p:cNvGrpSpPr>
          <p:nvPr/>
        </p:nvGrpSpPr>
        <p:grpSpPr bwMode="auto">
          <a:xfrm>
            <a:off x="4333875" y="2706688"/>
            <a:ext cx="1446213" cy="1293812"/>
            <a:chOff x="2730" y="1779"/>
            <a:chExt cx="911" cy="815"/>
          </a:xfrm>
        </p:grpSpPr>
        <p:sp>
          <p:nvSpPr>
            <p:cNvPr id="53278" name="Line 19">
              <a:extLst>
                <a:ext uri="{FF2B5EF4-FFF2-40B4-BE49-F238E27FC236}">
                  <a16:creationId xmlns:a16="http://schemas.microsoft.com/office/drawing/2014/main" xmlns="" id="{6D5D3E68-BC38-4ACF-AF20-4E022191FA61}"/>
                </a:ext>
              </a:extLst>
            </p:cNvPr>
            <p:cNvSpPr>
              <a:spLocks noChangeShapeType="1"/>
            </p:cNvSpPr>
            <p:nvPr/>
          </p:nvSpPr>
          <p:spPr bwMode="auto">
            <a:xfrm>
              <a:off x="2730" y="1779"/>
              <a:ext cx="1" cy="816"/>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53279" name="Line 20">
              <a:extLst>
                <a:ext uri="{FF2B5EF4-FFF2-40B4-BE49-F238E27FC236}">
                  <a16:creationId xmlns:a16="http://schemas.microsoft.com/office/drawing/2014/main" xmlns="" id="{0B67CA3A-3ECE-476F-ADCA-F00EA8EA3F8F}"/>
                </a:ext>
              </a:extLst>
            </p:cNvPr>
            <p:cNvSpPr>
              <a:spLocks noChangeShapeType="1"/>
            </p:cNvSpPr>
            <p:nvPr/>
          </p:nvSpPr>
          <p:spPr bwMode="auto">
            <a:xfrm>
              <a:off x="3642" y="1779"/>
              <a:ext cx="1" cy="816"/>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53280" name="Line 21">
              <a:extLst>
                <a:ext uri="{FF2B5EF4-FFF2-40B4-BE49-F238E27FC236}">
                  <a16:creationId xmlns:a16="http://schemas.microsoft.com/office/drawing/2014/main" xmlns="" id="{343A48EC-51D3-418C-9786-B89666630501}"/>
                </a:ext>
              </a:extLst>
            </p:cNvPr>
            <p:cNvSpPr>
              <a:spLocks noChangeShapeType="1"/>
            </p:cNvSpPr>
            <p:nvPr/>
          </p:nvSpPr>
          <p:spPr bwMode="auto">
            <a:xfrm>
              <a:off x="2730" y="2595"/>
              <a:ext cx="912" cy="1"/>
            </a:xfrm>
            <a:prstGeom prst="line">
              <a:avLst/>
            </a:prstGeom>
            <a:noFill/>
            <a:ln w="12600">
              <a:solidFill>
                <a:srgbClr val="000000"/>
              </a:solidFill>
              <a:miter lim="800000"/>
              <a:headEnd/>
              <a:tailEnd/>
            </a:ln>
          </p:spPr>
          <p:txBody>
            <a:bodyPr/>
            <a:lstStyle/>
            <a:p>
              <a:pPr>
                <a:defRPr/>
              </a:pPr>
              <a:endParaRPr lang="en-GB">
                <a:latin typeface="+mn-lt"/>
                <a:ea typeface="ＭＳ Ｐゴシック" pitchFamily="-97" charset="-128"/>
                <a:cs typeface="ＭＳ Ｐゴシック" pitchFamily="-97" charset="-128"/>
              </a:endParaRPr>
            </a:p>
          </p:txBody>
        </p:sp>
        <p:sp>
          <p:nvSpPr>
            <p:cNvPr id="20512" name="Rectangle 22">
              <a:extLst>
                <a:ext uri="{FF2B5EF4-FFF2-40B4-BE49-F238E27FC236}">
                  <a16:creationId xmlns:a16="http://schemas.microsoft.com/office/drawing/2014/main" xmlns="" id="{8E718DA0-2C8F-40A0-BC2B-5950AA707588}"/>
                </a:ext>
              </a:extLst>
            </p:cNvPr>
            <p:cNvSpPr>
              <a:spLocks noChangeArrowheads="1"/>
            </p:cNvSpPr>
            <p:nvPr/>
          </p:nvSpPr>
          <p:spPr bwMode="auto">
            <a:xfrm>
              <a:off x="2730" y="2451"/>
              <a:ext cx="912" cy="144"/>
            </a:xfrm>
            <a:prstGeom prst="rect">
              <a:avLst/>
            </a:prstGeom>
            <a:solidFill>
              <a:srgbClr val="00CCFF">
                <a:alpha val="32156"/>
              </a:srgbClr>
            </a:solidFill>
            <a:ln w="12600">
              <a:solidFill>
                <a:srgbClr val="000000"/>
              </a:solidFill>
              <a:miter lim="800000"/>
              <a:headEnd/>
              <a:tailEnd/>
            </a:ln>
          </p:spPr>
          <p:txBody>
            <a:bodyPr wrap="none"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lnSpc>
                  <a:spcPct val="102000"/>
                </a:lnSpc>
              </a:pPr>
              <a:r>
                <a:rPr lang="en-GB" altLang="en-US" sz="1600">
                  <a:solidFill>
                    <a:srgbClr val="000000"/>
                  </a:solidFill>
                  <a:cs typeface="Arial" panose="020B0604020202020204" pitchFamily="34" charset="0"/>
                </a:rPr>
                <a:t>VM</a:t>
              </a:r>
            </a:p>
          </p:txBody>
        </p:sp>
      </p:grpSp>
      <p:sp>
        <p:nvSpPr>
          <p:cNvPr id="20492" name="Text Box 23">
            <a:extLst>
              <a:ext uri="{FF2B5EF4-FFF2-40B4-BE49-F238E27FC236}">
                <a16:creationId xmlns:a16="http://schemas.microsoft.com/office/drawing/2014/main" xmlns="" id="{1FCFC64B-4AFB-4C33-8E78-E12F1E46A11C}"/>
              </a:ext>
            </a:extLst>
          </p:cNvPr>
          <p:cNvSpPr txBox="1">
            <a:spLocks noChangeArrowheads="1"/>
          </p:cNvSpPr>
          <p:nvPr/>
        </p:nvSpPr>
        <p:spPr bwMode="auto">
          <a:xfrm>
            <a:off x="4410075" y="2630488"/>
            <a:ext cx="550863" cy="344487"/>
          </a:xfrm>
          <a:prstGeom prst="rect">
            <a:avLst/>
          </a:prstGeom>
          <a:solidFill>
            <a:srgbClr val="99CCFF"/>
          </a:solidFill>
          <a:ln w="12600">
            <a:solidFill>
              <a:srgbClr val="000000"/>
            </a:solidFill>
            <a:miter lim="800000"/>
            <a:headEnd/>
            <a:tailEnd/>
          </a:ln>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ct val="102000"/>
              </a:lnSpc>
            </a:pPr>
            <a:r>
              <a:rPr lang="en-GB" altLang="en-US" sz="1600">
                <a:solidFill>
                  <a:srgbClr val="000000"/>
                </a:solidFill>
                <a:cs typeface="Arial" panose="020B0604020202020204" pitchFamily="34" charset="0"/>
              </a:rPr>
              <a:t>App</a:t>
            </a:r>
          </a:p>
        </p:txBody>
      </p:sp>
      <p:sp>
        <p:nvSpPr>
          <p:cNvPr id="20493" name="Text Box 24">
            <a:extLst>
              <a:ext uri="{FF2B5EF4-FFF2-40B4-BE49-F238E27FC236}">
                <a16:creationId xmlns:a16="http://schemas.microsoft.com/office/drawing/2014/main" xmlns="" id="{3599C3F8-5DA8-418C-895F-84825A286115}"/>
              </a:ext>
            </a:extLst>
          </p:cNvPr>
          <p:cNvSpPr txBox="1">
            <a:spLocks noChangeArrowheads="1"/>
          </p:cNvSpPr>
          <p:nvPr/>
        </p:nvSpPr>
        <p:spPr bwMode="auto">
          <a:xfrm>
            <a:off x="1666875" y="2630488"/>
            <a:ext cx="550863" cy="344487"/>
          </a:xfrm>
          <a:prstGeom prst="rect">
            <a:avLst/>
          </a:prstGeom>
          <a:solidFill>
            <a:srgbClr val="FFFF99"/>
          </a:solidFill>
          <a:ln w="12600">
            <a:solidFill>
              <a:srgbClr val="000000"/>
            </a:solidFill>
            <a:miter lim="800000"/>
            <a:headEnd/>
            <a:tailEnd/>
          </a:ln>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ct val="102000"/>
              </a:lnSpc>
            </a:pPr>
            <a:r>
              <a:rPr lang="en-GB" altLang="en-US" sz="1600">
                <a:solidFill>
                  <a:srgbClr val="000000"/>
                </a:solidFill>
                <a:cs typeface="Arial" panose="020B0604020202020204" pitchFamily="34" charset="0"/>
              </a:rPr>
              <a:t>App</a:t>
            </a:r>
          </a:p>
        </p:txBody>
      </p:sp>
      <p:sp>
        <p:nvSpPr>
          <p:cNvPr id="20494" name="Text Box 25">
            <a:extLst>
              <a:ext uri="{FF2B5EF4-FFF2-40B4-BE49-F238E27FC236}">
                <a16:creationId xmlns:a16="http://schemas.microsoft.com/office/drawing/2014/main" xmlns="" id="{101D81A5-6C26-46F7-8900-62CD9EDB4CAA}"/>
              </a:ext>
            </a:extLst>
          </p:cNvPr>
          <p:cNvSpPr txBox="1">
            <a:spLocks noChangeArrowheads="1"/>
          </p:cNvSpPr>
          <p:nvPr/>
        </p:nvSpPr>
        <p:spPr bwMode="auto">
          <a:xfrm>
            <a:off x="5095875" y="2630488"/>
            <a:ext cx="550863" cy="344487"/>
          </a:xfrm>
          <a:prstGeom prst="rect">
            <a:avLst/>
          </a:prstGeom>
          <a:solidFill>
            <a:srgbClr val="FF99CC"/>
          </a:solidFill>
          <a:ln w="12600">
            <a:solidFill>
              <a:srgbClr val="000000"/>
            </a:solidFill>
            <a:miter lim="800000"/>
            <a:headEnd/>
            <a:tailEnd/>
          </a:ln>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ct val="102000"/>
              </a:lnSpc>
            </a:pPr>
            <a:r>
              <a:rPr lang="en-GB" altLang="en-US" sz="1600">
                <a:solidFill>
                  <a:srgbClr val="000000"/>
                </a:solidFill>
                <a:cs typeface="Arial" panose="020B0604020202020204" pitchFamily="34" charset="0"/>
              </a:rPr>
              <a:t>App</a:t>
            </a:r>
          </a:p>
        </p:txBody>
      </p:sp>
      <p:sp>
        <p:nvSpPr>
          <p:cNvPr id="20495" name="Text Box 26">
            <a:extLst>
              <a:ext uri="{FF2B5EF4-FFF2-40B4-BE49-F238E27FC236}">
                <a16:creationId xmlns:a16="http://schemas.microsoft.com/office/drawing/2014/main" xmlns="" id="{F2801C00-BAD1-4F28-B57A-7497BDB9D639}"/>
              </a:ext>
            </a:extLst>
          </p:cNvPr>
          <p:cNvSpPr txBox="1">
            <a:spLocks noChangeArrowheads="1"/>
          </p:cNvSpPr>
          <p:nvPr/>
        </p:nvSpPr>
        <p:spPr bwMode="auto">
          <a:xfrm>
            <a:off x="2657475" y="2630488"/>
            <a:ext cx="550863" cy="344487"/>
          </a:xfrm>
          <a:prstGeom prst="rect">
            <a:avLst/>
          </a:prstGeom>
          <a:solidFill>
            <a:srgbClr val="CC99FF"/>
          </a:solidFill>
          <a:ln w="12600">
            <a:solidFill>
              <a:srgbClr val="000000"/>
            </a:solidFill>
            <a:miter lim="800000"/>
            <a:headEnd/>
            <a:tailEnd/>
          </a:ln>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ct val="102000"/>
              </a:lnSpc>
            </a:pPr>
            <a:r>
              <a:rPr lang="en-GB" altLang="en-US" sz="1600">
                <a:solidFill>
                  <a:srgbClr val="000000"/>
                </a:solidFill>
                <a:cs typeface="Arial" panose="020B0604020202020204" pitchFamily="34" charset="0"/>
              </a:rPr>
              <a:t>App</a:t>
            </a:r>
          </a:p>
        </p:txBody>
      </p:sp>
      <p:sp>
        <p:nvSpPr>
          <p:cNvPr id="20496" name="Text Box 27">
            <a:extLst>
              <a:ext uri="{FF2B5EF4-FFF2-40B4-BE49-F238E27FC236}">
                <a16:creationId xmlns:a16="http://schemas.microsoft.com/office/drawing/2014/main" xmlns="" id="{EF603F0B-6552-44CB-9D01-CBF8E8115B55}"/>
              </a:ext>
            </a:extLst>
          </p:cNvPr>
          <p:cNvSpPr txBox="1">
            <a:spLocks noChangeArrowheads="1"/>
          </p:cNvSpPr>
          <p:nvPr/>
        </p:nvSpPr>
        <p:spPr bwMode="auto">
          <a:xfrm>
            <a:off x="981075" y="2630488"/>
            <a:ext cx="550863" cy="344487"/>
          </a:xfrm>
          <a:prstGeom prst="rect">
            <a:avLst/>
          </a:prstGeom>
          <a:solidFill>
            <a:srgbClr val="CCFFCC"/>
          </a:solidFill>
          <a:ln w="12600">
            <a:solidFill>
              <a:srgbClr val="000000"/>
            </a:solidFill>
            <a:miter lim="800000"/>
            <a:headEnd/>
            <a:tailEnd/>
          </a:ln>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ct val="102000"/>
              </a:lnSpc>
            </a:pPr>
            <a:r>
              <a:rPr lang="en-GB" altLang="en-US" sz="1600">
                <a:solidFill>
                  <a:srgbClr val="000000"/>
                </a:solidFill>
                <a:cs typeface="Arial" panose="020B0604020202020204" pitchFamily="34" charset="0"/>
              </a:rPr>
              <a:t>App</a:t>
            </a:r>
          </a:p>
        </p:txBody>
      </p:sp>
      <p:sp>
        <p:nvSpPr>
          <p:cNvPr id="20497" name="Text Box 28">
            <a:extLst>
              <a:ext uri="{FF2B5EF4-FFF2-40B4-BE49-F238E27FC236}">
                <a16:creationId xmlns:a16="http://schemas.microsoft.com/office/drawing/2014/main" xmlns="" id="{9938A1F1-B185-451F-B1C3-82A4682232A1}"/>
              </a:ext>
            </a:extLst>
          </p:cNvPr>
          <p:cNvSpPr txBox="1">
            <a:spLocks noChangeArrowheads="1"/>
          </p:cNvSpPr>
          <p:nvPr/>
        </p:nvSpPr>
        <p:spPr bwMode="auto">
          <a:xfrm>
            <a:off x="6689725" y="2847975"/>
            <a:ext cx="752475"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000" tIns="45000" rIns="90000" bIns="450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ct val="90000"/>
              </a:lnSpc>
            </a:pPr>
            <a:r>
              <a:rPr lang="en-GB" altLang="en-US">
                <a:solidFill>
                  <a:srgbClr val="000000"/>
                </a:solidFill>
                <a:ea typeface="MS Gothic" panose="020B0609070205080204" pitchFamily="49" charset="-128"/>
              </a:rPr>
              <a:t>Xen</a:t>
            </a:r>
          </a:p>
        </p:txBody>
      </p:sp>
      <p:sp>
        <p:nvSpPr>
          <p:cNvPr id="20498" name="Text Box 29">
            <a:extLst>
              <a:ext uri="{FF2B5EF4-FFF2-40B4-BE49-F238E27FC236}">
                <a16:creationId xmlns:a16="http://schemas.microsoft.com/office/drawing/2014/main" xmlns="" id="{29B841FE-F939-4644-9AFC-5D10849DD81D}"/>
              </a:ext>
            </a:extLst>
          </p:cNvPr>
          <p:cNvSpPr txBox="1">
            <a:spLocks noChangeArrowheads="1"/>
          </p:cNvSpPr>
          <p:nvPr/>
        </p:nvSpPr>
        <p:spPr bwMode="auto">
          <a:xfrm>
            <a:off x="6691313" y="3448050"/>
            <a:ext cx="24034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ct val="90000"/>
              </a:lnSpc>
            </a:pPr>
            <a:r>
              <a:rPr lang="en-GB" altLang="en-US">
                <a:solidFill>
                  <a:srgbClr val="000000"/>
                </a:solidFill>
                <a:ea typeface="MS Gothic" panose="020B0609070205080204" pitchFamily="49" charset="-128"/>
              </a:rPr>
              <a:t>VMWare</a:t>
            </a:r>
          </a:p>
        </p:txBody>
      </p:sp>
      <p:sp>
        <p:nvSpPr>
          <p:cNvPr id="20499" name="Text Box 30">
            <a:extLst>
              <a:ext uri="{FF2B5EF4-FFF2-40B4-BE49-F238E27FC236}">
                <a16:creationId xmlns:a16="http://schemas.microsoft.com/office/drawing/2014/main" xmlns="" id="{48030816-E068-46C8-8731-B6005E52EBF1}"/>
              </a:ext>
            </a:extLst>
          </p:cNvPr>
          <p:cNvSpPr txBox="1">
            <a:spLocks noChangeArrowheads="1"/>
          </p:cNvSpPr>
          <p:nvPr/>
        </p:nvSpPr>
        <p:spPr bwMode="auto">
          <a:xfrm>
            <a:off x="6691313" y="4046538"/>
            <a:ext cx="240347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ct val="90000"/>
              </a:lnSpc>
            </a:pPr>
            <a:r>
              <a:rPr lang="en-GB" altLang="en-US">
                <a:solidFill>
                  <a:srgbClr val="000000"/>
                </a:solidFill>
                <a:ea typeface="MS Gothic" panose="020B0609070205080204" pitchFamily="49" charset="-128"/>
              </a:rPr>
              <a:t>UML</a:t>
            </a:r>
          </a:p>
        </p:txBody>
      </p:sp>
      <p:sp>
        <p:nvSpPr>
          <p:cNvPr id="20500" name="Text Box 31">
            <a:extLst>
              <a:ext uri="{FF2B5EF4-FFF2-40B4-BE49-F238E27FC236}">
                <a16:creationId xmlns:a16="http://schemas.microsoft.com/office/drawing/2014/main" xmlns="" id="{07A1DE7E-6C55-4B37-819C-9ADFA5E8BEED}"/>
              </a:ext>
            </a:extLst>
          </p:cNvPr>
          <p:cNvSpPr txBox="1">
            <a:spLocks noChangeArrowheads="1"/>
          </p:cNvSpPr>
          <p:nvPr/>
        </p:nvSpPr>
        <p:spPr bwMode="auto">
          <a:xfrm>
            <a:off x="6692900" y="4622800"/>
            <a:ext cx="24034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ct val="90000"/>
              </a:lnSpc>
            </a:pPr>
            <a:r>
              <a:rPr lang="en-GB" altLang="en-US">
                <a:solidFill>
                  <a:srgbClr val="000000"/>
                </a:solidFill>
                <a:ea typeface="MS Gothic" panose="020B0609070205080204" pitchFamily="49" charset="-128"/>
              </a:rPr>
              <a:t>Denali</a:t>
            </a:r>
          </a:p>
        </p:txBody>
      </p:sp>
      <p:sp>
        <p:nvSpPr>
          <p:cNvPr id="20501" name="Text Box 32">
            <a:extLst>
              <a:ext uri="{FF2B5EF4-FFF2-40B4-BE49-F238E27FC236}">
                <a16:creationId xmlns:a16="http://schemas.microsoft.com/office/drawing/2014/main" xmlns="" id="{826EF97D-8943-42F9-BD51-3B68FC8CF313}"/>
              </a:ext>
            </a:extLst>
          </p:cNvPr>
          <p:cNvSpPr txBox="1">
            <a:spLocks noChangeArrowheads="1"/>
          </p:cNvSpPr>
          <p:nvPr/>
        </p:nvSpPr>
        <p:spPr bwMode="auto">
          <a:xfrm>
            <a:off x="6692900" y="5127625"/>
            <a:ext cx="24034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ct val="90000"/>
              </a:lnSpc>
            </a:pPr>
            <a:r>
              <a:rPr lang="en-GB" altLang="en-US">
                <a:solidFill>
                  <a:srgbClr val="000000"/>
                </a:solidFill>
                <a:ea typeface="MS Gothic" panose="020B0609070205080204" pitchFamily="49" charset="-128"/>
              </a:rPr>
              <a:t>etc.</a:t>
            </a:r>
          </a:p>
        </p:txBody>
      </p:sp>
      <p:cxnSp>
        <p:nvCxnSpPr>
          <p:cNvPr id="20502" name="AutoShape 33">
            <a:extLst>
              <a:ext uri="{FF2B5EF4-FFF2-40B4-BE49-F238E27FC236}">
                <a16:creationId xmlns:a16="http://schemas.microsoft.com/office/drawing/2014/main" xmlns="" id="{FC30E28F-FD2E-4CD0-8E09-9DF1EADC112C}"/>
              </a:ext>
            </a:extLst>
          </p:cNvPr>
          <p:cNvCxnSpPr>
            <a:cxnSpLocks noChangeShapeType="1"/>
            <a:stCxn id="20485" idx="3"/>
            <a:endCxn id="20497" idx="1"/>
          </p:cNvCxnSpPr>
          <p:nvPr/>
        </p:nvCxnSpPr>
        <p:spPr bwMode="auto">
          <a:xfrm flipV="1">
            <a:off x="5857875" y="3078163"/>
            <a:ext cx="831850" cy="1304925"/>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cxnSp>
        <p:nvCxnSpPr>
          <p:cNvPr id="20503" name="AutoShape 34">
            <a:extLst>
              <a:ext uri="{FF2B5EF4-FFF2-40B4-BE49-F238E27FC236}">
                <a16:creationId xmlns:a16="http://schemas.microsoft.com/office/drawing/2014/main" xmlns="" id="{CC8E6E44-F8DC-452A-B694-85B266FF2AD1}"/>
              </a:ext>
            </a:extLst>
          </p:cNvPr>
          <p:cNvCxnSpPr>
            <a:cxnSpLocks noChangeShapeType="1"/>
            <a:stCxn id="20485" idx="3"/>
          </p:cNvCxnSpPr>
          <p:nvPr/>
        </p:nvCxnSpPr>
        <p:spPr bwMode="auto">
          <a:xfrm flipV="1">
            <a:off x="5857875" y="3700463"/>
            <a:ext cx="833438" cy="682625"/>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cxnSp>
        <p:nvCxnSpPr>
          <p:cNvPr id="20504" name="AutoShape 35">
            <a:extLst>
              <a:ext uri="{FF2B5EF4-FFF2-40B4-BE49-F238E27FC236}">
                <a16:creationId xmlns:a16="http://schemas.microsoft.com/office/drawing/2014/main" xmlns="" id="{71BED71C-321A-468D-B104-B1757784D34E}"/>
              </a:ext>
            </a:extLst>
          </p:cNvPr>
          <p:cNvCxnSpPr>
            <a:cxnSpLocks noChangeShapeType="1"/>
            <a:stCxn id="20485" idx="3"/>
            <a:endCxn id="20499" idx="1"/>
          </p:cNvCxnSpPr>
          <p:nvPr/>
        </p:nvCxnSpPr>
        <p:spPr bwMode="auto">
          <a:xfrm flipV="1">
            <a:off x="5857875" y="4276725"/>
            <a:ext cx="833438" cy="106363"/>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cxnSp>
        <p:nvCxnSpPr>
          <p:cNvPr id="20505" name="AutoShape 36">
            <a:extLst>
              <a:ext uri="{FF2B5EF4-FFF2-40B4-BE49-F238E27FC236}">
                <a16:creationId xmlns:a16="http://schemas.microsoft.com/office/drawing/2014/main" xmlns="" id="{59A52BF2-4CEF-4120-B07D-0892A6A5B3FF}"/>
              </a:ext>
            </a:extLst>
          </p:cNvPr>
          <p:cNvCxnSpPr>
            <a:cxnSpLocks noChangeShapeType="1"/>
            <a:stCxn id="20485" idx="3"/>
            <a:endCxn id="20500" idx="1"/>
          </p:cNvCxnSpPr>
          <p:nvPr/>
        </p:nvCxnSpPr>
        <p:spPr bwMode="auto">
          <a:xfrm>
            <a:off x="5857875" y="4383088"/>
            <a:ext cx="835025" cy="469900"/>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cxnSp>
        <p:nvCxnSpPr>
          <p:cNvPr id="20506" name="AutoShape 37">
            <a:extLst>
              <a:ext uri="{FF2B5EF4-FFF2-40B4-BE49-F238E27FC236}">
                <a16:creationId xmlns:a16="http://schemas.microsoft.com/office/drawing/2014/main" xmlns="" id="{5D4FDF9C-172A-4974-86F5-AD084645CD28}"/>
              </a:ext>
            </a:extLst>
          </p:cNvPr>
          <p:cNvCxnSpPr>
            <a:cxnSpLocks noChangeShapeType="1"/>
            <a:stCxn id="20485" idx="3"/>
            <a:endCxn id="20501" idx="1"/>
          </p:cNvCxnSpPr>
          <p:nvPr/>
        </p:nvCxnSpPr>
        <p:spPr bwMode="auto">
          <a:xfrm>
            <a:off x="5857875" y="4383088"/>
            <a:ext cx="835025" cy="974725"/>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sp>
        <p:nvSpPr>
          <p:cNvPr id="20507" name="Text Box 38">
            <a:extLst>
              <a:ext uri="{FF2B5EF4-FFF2-40B4-BE49-F238E27FC236}">
                <a16:creationId xmlns:a16="http://schemas.microsoft.com/office/drawing/2014/main" xmlns="" id="{06F03D57-2736-4380-A24D-8108D76AA2C3}"/>
              </a:ext>
            </a:extLst>
          </p:cNvPr>
          <p:cNvSpPr txBox="1">
            <a:spLocks noChangeArrowheads="1"/>
          </p:cNvSpPr>
          <p:nvPr/>
        </p:nvSpPr>
        <p:spPr bwMode="auto">
          <a:xfrm>
            <a:off x="304800" y="5767388"/>
            <a:ext cx="8839200" cy="614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5000" rIns="90000" bIns="4500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lnSpc>
                <a:spcPct val="90000"/>
              </a:lnSpc>
            </a:pPr>
            <a:r>
              <a:rPr lang="en-GB" altLang="en-US" sz="1800" i="1">
                <a:solidFill>
                  <a:srgbClr val="000000"/>
                </a:solidFill>
                <a:ea typeface="MS Gothic" panose="020B0609070205080204" pitchFamily="49" charset="-128"/>
              </a:rPr>
              <a:t>Performance</a:t>
            </a:r>
            <a:r>
              <a:rPr lang="en-GB" altLang="en-US" sz="1800">
                <a:solidFill>
                  <a:srgbClr val="000000"/>
                </a:solidFill>
                <a:ea typeface="MS Gothic" panose="020B0609070205080204" pitchFamily="49" charset="-128"/>
              </a:rPr>
              <a:t>: Para-virtualization (e.g. Xen) is very close to raw physical performance!</a:t>
            </a:r>
          </a:p>
        </p:txBody>
      </p:sp>
      <p:sp>
        <p:nvSpPr>
          <p:cNvPr id="20508" name="Slide Number Placeholder 4">
            <a:extLst>
              <a:ext uri="{FF2B5EF4-FFF2-40B4-BE49-F238E27FC236}">
                <a16:creationId xmlns:a16="http://schemas.microsoft.com/office/drawing/2014/main" xmlns="" id="{9B96D4D2-EBEE-4D80-82AE-B636C8ACFCD5}"/>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519C2015-2C07-44EB-8410-C31F606E0CFE}" type="slidenum">
              <a:rPr lang="en-GB" altLang="en-US" sz="1200">
                <a:solidFill>
                  <a:schemeClr val="bg1"/>
                </a:solidFill>
              </a:rPr>
              <a:pPr/>
              <a:t>16</a:t>
            </a:fld>
            <a:endParaRPr lang="en-GB" altLang="en-US" sz="1200">
              <a:solidFill>
                <a:schemeClr val="bg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F978E61C-1BC8-4DA0-AAC9-6C4D9944E5A9}"/>
              </a:ext>
            </a:extLst>
          </p:cNvPr>
          <p:cNvSpPr>
            <a:spLocks noGrp="1" noChangeArrowheads="1"/>
          </p:cNvSpPr>
          <p:nvPr>
            <p:ph type="title"/>
          </p:nvPr>
        </p:nvSpPr>
        <p:spPr>
          <a:xfrm>
            <a:off x="1752600" y="76200"/>
            <a:ext cx="7239000" cy="1143000"/>
          </a:xfrm>
        </p:spPr>
        <p:txBody>
          <a:bodyPr/>
          <a:lstStyle/>
          <a:p>
            <a:r>
              <a:rPr lang="en-US" altLang="en-US"/>
              <a:t>Virtualization in General</a:t>
            </a:r>
          </a:p>
        </p:txBody>
      </p:sp>
      <p:sp>
        <p:nvSpPr>
          <p:cNvPr id="21507" name="Rectangle 3">
            <a:extLst>
              <a:ext uri="{FF2B5EF4-FFF2-40B4-BE49-F238E27FC236}">
                <a16:creationId xmlns:a16="http://schemas.microsoft.com/office/drawing/2014/main" xmlns="" id="{E05652CF-D055-4E20-82C3-C23575E2AF30}"/>
              </a:ext>
            </a:extLst>
          </p:cNvPr>
          <p:cNvSpPr>
            <a:spLocks noGrp="1" noChangeArrowheads="1"/>
          </p:cNvSpPr>
          <p:nvPr>
            <p:ph idx="1"/>
          </p:nvPr>
        </p:nvSpPr>
        <p:spPr>
          <a:xfrm>
            <a:off x="457200" y="1295400"/>
            <a:ext cx="8686800" cy="4830763"/>
          </a:xfrm>
        </p:spPr>
        <p:txBody>
          <a:bodyPr/>
          <a:lstStyle/>
          <a:p>
            <a:r>
              <a:rPr lang="en-US" altLang="en-US" sz="2800"/>
              <a:t>Advantages of virtual machines:</a:t>
            </a:r>
          </a:p>
          <a:p>
            <a:pPr lvl="1"/>
            <a:r>
              <a:rPr lang="en-US" altLang="en-US" sz="2400"/>
              <a:t>Run operating systems where the physical hardware is unavailable,</a:t>
            </a:r>
          </a:p>
          <a:p>
            <a:pPr lvl="1"/>
            <a:r>
              <a:rPr lang="en-US" altLang="en-US" sz="2400"/>
              <a:t>Easier to create new machines, backup machines, etc.,</a:t>
            </a:r>
          </a:p>
          <a:p>
            <a:pPr lvl="1"/>
            <a:r>
              <a:rPr lang="en-US" altLang="en-US" sz="2400"/>
              <a:t>Software testing using “clean” installs of operating systems and software,</a:t>
            </a:r>
          </a:p>
          <a:p>
            <a:pPr lvl="1"/>
            <a:r>
              <a:rPr lang="en-US" altLang="en-US" sz="2400"/>
              <a:t>Emulate more machines than are physically available,</a:t>
            </a:r>
          </a:p>
          <a:p>
            <a:pPr lvl="1"/>
            <a:r>
              <a:rPr lang="en-US" altLang="en-US" sz="2400"/>
              <a:t>Timeshare lightly loaded systems on one host,</a:t>
            </a:r>
          </a:p>
          <a:p>
            <a:pPr lvl="1"/>
            <a:r>
              <a:rPr lang="en-US" altLang="en-US" sz="2400"/>
              <a:t>Debug problems (suspend and resume the problem machine),</a:t>
            </a:r>
          </a:p>
          <a:p>
            <a:pPr lvl="1"/>
            <a:r>
              <a:rPr lang="en-US" altLang="en-US" sz="2400"/>
              <a:t>Easy migration of virtual machines (shutdown needed or not).</a:t>
            </a:r>
          </a:p>
          <a:p>
            <a:pPr lvl="1"/>
            <a:r>
              <a:rPr lang="en-US" altLang="en-US" sz="2400"/>
              <a:t>Run legacy systems!</a:t>
            </a:r>
          </a:p>
          <a:p>
            <a:pPr lvl="1"/>
            <a:endParaRPr lang="en-US" altLang="en-US" sz="2400"/>
          </a:p>
        </p:txBody>
      </p:sp>
      <p:sp>
        <p:nvSpPr>
          <p:cNvPr id="21508" name="Slide Number Placeholder 4">
            <a:extLst>
              <a:ext uri="{FF2B5EF4-FFF2-40B4-BE49-F238E27FC236}">
                <a16:creationId xmlns:a16="http://schemas.microsoft.com/office/drawing/2014/main" xmlns="" id="{303D2B7D-27A6-43CA-B2A3-B6680EAA0C82}"/>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3B26DD75-9481-4578-9C84-CA632D450574}" type="slidenum">
              <a:rPr lang="en-GB" altLang="en-US" sz="1200">
                <a:solidFill>
                  <a:schemeClr val="bg1"/>
                </a:solidFill>
              </a:rPr>
              <a:pPr/>
              <a:t>17</a:t>
            </a:fld>
            <a:endParaRPr lang="en-GB" altLang="en-US" sz="1200">
              <a:solidFill>
                <a:schemeClr val="bg1"/>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xmlns="" id="{99261F5E-ECB2-4C70-83B2-1B814F9DAA82}"/>
              </a:ext>
            </a:extLst>
          </p:cNvPr>
          <p:cNvSpPr>
            <a:spLocks noGrp="1"/>
          </p:cNvSpPr>
          <p:nvPr>
            <p:ph type="title"/>
          </p:nvPr>
        </p:nvSpPr>
        <p:spPr>
          <a:xfrm>
            <a:off x="1752600" y="76200"/>
            <a:ext cx="7239000" cy="1143000"/>
          </a:xfrm>
        </p:spPr>
        <p:txBody>
          <a:bodyPr/>
          <a:lstStyle/>
          <a:p>
            <a:r>
              <a:rPr lang="en-US" altLang="en-US" sz="3600"/>
              <a:t>What is the purpose and benefits?</a:t>
            </a:r>
            <a:endParaRPr lang="en-GB" altLang="en-US" sz="3600"/>
          </a:p>
        </p:txBody>
      </p:sp>
      <p:sp>
        <p:nvSpPr>
          <p:cNvPr id="22531" name="Content Placeholder 2">
            <a:extLst>
              <a:ext uri="{FF2B5EF4-FFF2-40B4-BE49-F238E27FC236}">
                <a16:creationId xmlns:a16="http://schemas.microsoft.com/office/drawing/2014/main" xmlns="" id="{634DBEB7-2B13-4DBB-80B3-DE657C669070}"/>
              </a:ext>
            </a:extLst>
          </p:cNvPr>
          <p:cNvSpPr>
            <a:spLocks noGrp="1"/>
          </p:cNvSpPr>
          <p:nvPr>
            <p:ph idx="1"/>
          </p:nvPr>
        </p:nvSpPr>
        <p:spPr>
          <a:xfrm>
            <a:off x="457200" y="1295400"/>
            <a:ext cx="8229600" cy="4830763"/>
          </a:xfrm>
        </p:spPr>
        <p:txBody>
          <a:bodyPr/>
          <a:lstStyle/>
          <a:p>
            <a:r>
              <a:rPr lang="en-US" altLang="en-US" sz="2800"/>
              <a:t>Cloud computing enables companies and applications, which are system infrastructure dependent, to be infrastructure-less.</a:t>
            </a:r>
          </a:p>
          <a:p>
            <a:r>
              <a:rPr lang="en-US" altLang="en-US" sz="2800"/>
              <a:t>By using the Cloud infrastructure on “pay as used and on demand”, all of us can save in capital and operational investment!</a:t>
            </a:r>
          </a:p>
          <a:p>
            <a:r>
              <a:rPr lang="en-US" altLang="en-US" sz="2800"/>
              <a:t>Clients can:</a:t>
            </a:r>
          </a:p>
          <a:p>
            <a:pPr lvl="1"/>
            <a:r>
              <a:rPr lang="en-US" altLang="en-US" sz="2400"/>
              <a:t>Put their data on the platform instead of on their own desktop PCs and/or on their own servers.</a:t>
            </a:r>
          </a:p>
          <a:p>
            <a:pPr lvl="1"/>
            <a:r>
              <a:rPr lang="en-US" altLang="en-US" sz="2400"/>
              <a:t>They can put their applications on the cloud and use the servers within the cloud to do processing and data manipulations etc. </a:t>
            </a:r>
          </a:p>
        </p:txBody>
      </p:sp>
      <p:sp>
        <p:nvSpPr>
          <p:cNvPr id="22532" name="Slide Number Placeholder 4">
            <a:extLst>
              <a:ext uri="{FF2B5EF4-FFF2-40B4-BE49-F238E27FC236}">
                <a16:creationId xmlns:a16="http://schemas.microsoft.com/office/drawing/2014/main" xmlns="" id="{F448003D-207D-4397-9200-684D9C3F2331}"/>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2B67EB3F-431B-4D3D-9330-C0B76E0729BA}" type="slidenum">
              <a:rPr lang="en-GB" altLang="en-US" sz="1200">
                <a:solidFill>
                  <a:schemeClr val="bg1"/>
                </a:solidFill>
              </a:rPr>
              <a:pPr/>
              <a:t>18</a:t>
            </a:fld>
            <a:endParaRPr lang="en-GB" altLang="en-US" sz="120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xmlns="" id="{68376454-4024-4560-80F5-543604BE31D7}"/>
              </a:ext>
            </a:extLst>
          </p:cNvPr>
          <p:cNvSpPr>
            <a:spLocks noGrp="1" noChangeArrowheads="1"/>
          </p:cNvSpPr>
          <p:nvPr>
            <p:ph type="title"/>
          </p:nvPr>
        </p:nvSpPr>
        <p:spPr>
          <a:xfrm>
            <a:off x="1752600" y="76200"/>
            <a:ext cx="7239000" cy="1143000"/>
          </a:xfrm>
        </p:spPr>
        <p:txBody>
          <a:bodyPr/>
          <a:lstStyle/>
          <a:p>
            <a:r>
              <a:rPr lang="en-US" altLang="en-US"/>
              <a:t>Cloud-Sourcing</a:t>
            </a:r>
          </a:p>
        </p:txBody>
      </p:sp>
      <p:sp>
        <p:nvSpPr>
          <p:cNvPr id="20483" name="Rectangle 2">
            <a:extLst>
              <a:ext uri="{FF2B5EF4-FFF2-40B4-BE49-F238E27FC236}">
                <a16:creationId xmlns:a16="http://schemas.microsoft.com/office/drawing/2014/main" xmlns="" id="{0618327D-7EDE-4A4E-957F-B82B947AD314}"/>
              </a:ext>
            </a:extLst>
          </p:cNvPr>
          <p:cNvSpPr>
            <a:spLocks noGrp="1" noChangeArrowheads="1"/>
          </p:cNvSpPr>
          <p:nvPr>
            <p:ph idx="1"/>
          </p:nvPr>
        </p:nvSpPr>
        <p:spPr>
          <a:xfrm>
            <a:off x="457200" y="1196975"/>
            <a:ext cx="8229600" cy="4830763"/>
          </a:xfrm>
        </p:spPr>
        <p:txBody>
          <a:bodyPr/>
          <a:lstStyle/>
          <a:p>
            <a:pPr>
              <a:lnSpc>
                <a:spcPct val="95000"/>
              </a:lnSpc>
              <a:spcBef>
                <a:spcPts val="600"/>
              </a:spcBef>
            </a:pPr>
            <a:r>
              <a:rPr lang="en-US" altLang="en-US" sz="2800"/>
              <a:t>Why is it becoming a Big Deal:</a:t>
            </a:r>
          </a:p>
          <a:p>
            <a:pPr lvl="1">
              <a:lnSpc>
                <a:spcPct val="95000"/>
              </a:lnSpc>
              <a:spcBef>
                <a:spcPts val="600"/>
              </a:spcBef>
            </a:pPr>
            <a:r>
              <a:rPr lang="en-US" altLang="en-US" sz="2400"/>
              <a:t>Using high-scale/low-cost providers,</a:t>
            </a:r>
          </a:p>
          <a:p>
            <a:pPr lvl="1">
              <a:lnSpc>
                <a:spcPct val="95000"/>
              </a:lnSpc>
              <a:spcBef>
                <a:spcPts val="600"/>
              </a:spcBef>
            </a:pPr>
            <a:r>
              <a:rPr lang="en-US" altLang="en-US" sz="2400"/>
              <a:t>Any time/place access via web browser,</a:t>
            </a:r>
          </a:p>
          <a:p>
            <a:pPr lvl="1">
              <a:lnSpc>
                <a:spcPct val="95000"/>
              </a:lnSpc>
              <a:spcBef>
                <a:spcPts val="600"/>
              </a:spcBef>
            </a:pPr>
            <a:r>
              <a:rPr lang="en-US" altLang="en-US" sz="2400"/>
              <a:t>Rapid scalability; incremental cost and load sharing,</a:t>
            </a:r>
          </a:p>
          <a:p>
            <a:pPr lvl="1">
              <a:lnSpc>
                <a:spcPct val="95000"/>
              </a:lnSpc>
              <a:spcBef>
                <a:spcPts val="600"/>
              </a:spcBef>
            </a:pPr>
            <a:r>
              <a:rPr lang="en-US" altLang="en-US" sz="2400"/>
              <a:t>Can forget need to focus on local IT.</a:t>
            </a:r>
          </a:p>
          <a:p>
            <a:pPr>
              <a:lnSpc>
                <a:spcPct val="95000"/>
              </a:lnSpc>
              <a:spcBef>
                <a:spcPts val="600"/>
              </a:spcBef>
            </a:pPr>
            <a:r>
              <a:rPr lang="en-US" altLang="en-US" sz="2800"/>
              <a:t>Concerns:</a:t>
            </a:r>
          </a:p>
          <a:p>
            <a:pPr lvl="1">
              <a:lnSpc>
                <a:spcPct val="95000"/>
              </a:lnSpc>
              <a:spcBef>
                <a:spcPts val="600"/>
              </a:spcBef>
            </a:pPr>
            <a:r>
              <a:rPr lang="en-US" altLang="en-US" sz="2400"/>
              <a:t>Performance, reliability, and SLAs,</a:t>
            </a:r>
          </a:p>
          <a:p>
            <a:pPr lvl="1">
              <a:lnSpc>
                <a:spcPct val="95000"/>
              </a:lnSpc>
              <a:spcBef>
                <a:spcPts val="600"/>
              </a:spcBef>
            </a:pPr>
            <a:r>
              <a:rPr lang="en-US" altLang="en-US" sz="2400"/>
              <a:t>Control of data, and service parameters,</a:t>
            </a:r>
          </a:p>
          <a:p>
            <a:pPr lvl="1">
              <a:lnSpc>
                <a:spcPct val="95000"/>
              </a:lnSpc>
              <a:spcBef>
                <a:spcPts val="600"/>
              </a:spcBef>
            </a:pPr>
            <a:r>
              <a:rPr lang="en-US" altLang="en-US" sz="2400"/>
              <a:t>Application features and choices,</a:t>
            </a:r>
          </a:p>
          <a:p>
            <a:pPr lvl="1">
              <a:lnSpc>
                <a:spcPct val="95000"/>
              </a:lnSpc>
              <a:spcBef>
                <a:spcPts val="600"/>
              </a:spcBef>
            </a:pPr>
            <a:r>
              <a:rPr lang="en-US" altLang="en-US" sz="2400"/>
              <a:t>Interaction between Cloud providers,</a:t>
            </a:r>
          </a:p>
          <a:p>
            <a:pPr lvl="1">
              <a:lnSpc>
                <a:spcPct val="95000"/>
              </a:lnSpc>
              <a:spcBef>
                <a:spcPts val="600"/>
              </a:spcBef>
            </a:pPr>
            <a:r>
              <a:rPr lang="en-US" altLang="en-US" sz="2400"/>
              <a:t>No standard API – mix of SOAP and REST!</a:t>
            </a:r>
          </a:p>
          <a:p>
            <a:pPr lvl="1">
              <a:lnSpc>
                <a:spcPct val="95000"/>
              </a:lnSpc>
              <a:spcBef>
                <a:spcPts val="600"/>
              </a:spcBef>
            </a:pPr>
            <a:r>
              <a:rPr lang="en-US" altLang="en-US" sz="2400"/>
              <a:t>Privacy, security, compliance, trust…</a:t>
            </a:r>
          </a:p>
        </p:txBody>
      </p:sp>
      <p:sp>
        <p:nvSpPr>
          <p:cNvPr id="23556" name="Slide Number Placeholder 4">
            <a:extLst>
              <a:ext uri="{FF2B5EF4-FFF2-40B4-BE49-F238E27FC236}">
                <a16:creationId xmlns:a16="http://schemas.microsoft.com/office/drawing/2014/main" xmlns="" id="{85EC2C41-D13F-4DB9-A0C7-4AEAEEF30619}"/>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C134C847-4089-4E2D-8C55-768E61C4CA50}" type="slidenum">
              <a:rPr lang="en-GB" altLang="en-US" sz="1200">
                <a:solidFill>
                  <a:schemeClr val="bg1"/>
                </a:solidFill>
              </a:rPr>
              <a:pPr/>
              <a:t>19</a:t>
            </a:fld>
            <a:endParaRPr lang="en-GB" altLang="en-US" sz="1200">
              <a:solidFill>
                <a:schemeClr val="bg1"/>
              </a:solidFill>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0483">
                                            <p:txEl>
                                              <p:pRg st="5" end="5"/>
                                            </p:txEl>
                                          </p:spTgt>
                                        </p:tgtEl>
                                        <p:attrNameLst>
                                          <p:attrName>style.visibility</p:attrName>
                                        </p:attrNameLst>
                                      </p:cBhvr>
                                      <p:to>
                                        <p:strVal val="visible"/>
                                      </p:to>
                                    </p:set>
                                    <p:animEffect transition="in" filter="randombar(horizontal)">
                                      <p:cBhvr>
                                        <p:cTn id="7" dur="500"/>
                                        <p:tgtEl>
                                          <p:spTgt spid="20483">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0483">
                                            <p:txEl>
                                              <p:pRg st="6" end="6"/>
                                            </p:txEl>
                                          </p:spTgt>
                                        </p:tgtEl>
                                        <p:attrNameLst>
                                          <p:attrName>style.visibility</p:attrName>
                                        </p:attrNameLst>
                                      </p:cBhvr>
                                      <p:to>
                                        <p:strVal val="visible"/>
                                      </p:to>
                                    </p:set>
                                    <p:animEffect transition="in" filter="randombar(horizontal)">
                                      <p:cBhvr>
                                        <p:cTn id="10" dur="500"/>
                                        <p:tgtEl>
                                          <p:spTgt spid="20483">
                                            <p:txEl>
                                              <p:pRg st="6" end="6"/>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0483">
                                            <p:txEl>
                                              <p:pRg st="7" end="7"/>
                                            </p:txEl>
                                          </p:spTgt>
                                        </p:tgtEl>
                                        <p:attrNameLst>
                                          <p:attrName>style.visibility</p:attrName>
                                        </p:attrNameLst>
                                      </p:cBhvr>
                                      <p:to>
                                        <p:strVal val="visible"/>
                                      </p:to>
                                    </p:set>
                                    <p:animEffect transition="in" filter="randombar(horizontal)">
                                      <p:cBhvr>
                                        <p:cTn id="13" dur="500"/>
                                        <p:tgtEl>
                                          <p:spTgt spid="20483">
                                            <p:txEl>
                                              <p:pRg st="7" end="7"/>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0483">
                                            <p:txEl>
                                              <p:pRg st="8" end="8"/>
                                            </p:txEl>
                                          </p:spTgt>
                                        </p:tgtEl>
                                        <p:attrNameLst>
                                          <p:attrName>style.visibility</p:attrName>
                                        </p:attrNameLst>
                                      </p:cBhvr>
                                      <p:to>
                                        <p:strVal val="visible"/>
                                      </p:to>
                                    </p:set>
                                    <p:animEffect transition="in" filter="randombar(horizontal)">
                                      <p:cBhvr>
                                        <p:cTn id="16" dur="500"/>
                                        <p:tgtEl>
                                          <p:spTgt spid="20483">
                                            <p:txEl>
                                              <p:pRg st="8" end="8"/>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0483">
                                            <p:txEl>
                                              <p:pRg st="9" end="9"/>
                                            </p:txEl>
                                          </p:spTgt>
                                        </p:tgtEl>
                                        <p:attrNameLst>
                                          <p:attrName>style.visibility</p:attrName>
                                        </p:attrNameLst>
                                      </p:cBhvr>
                                      <p:to>
                                        <p:strVal val="visible"/>
                                      </p:to>
                                    </p:set>
                                    <p:animEffect transition="in" filter="randombar(horizontal)">
                                      <p:cBhvr>
                                        <p:cTn id="19" dur="500"/>
                                        <p:tgtEl>
                                          <p:spTgt spid="20483">
                                            <p:txEl>
                                              <p:pRg st="9" end="9"/>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0483">
                                            <p:txEl>
                                              <p:pRg st="10" end="10"/>
                                            </p:txEl>
                                          </p:spTgt>
                                        </p:tgtEl>
                                        <p:attrNameLst>
                                          <p:attrName>style.visibility</p:attrName>
                                        </p:attrNameLst>
                                      </p:cBhvr>
                                      <p:to>
                                        <p:strVal val="visible"/>
                                      </p:to>
                                    </p:set>
                                    <p:animEffect transition="in" filter="randombar(horizontal)">
                                      <p:cBhvr>
                                        <p:cTn id="22" dur="500"/>
                                        <p:tgtEl>
                                          <p:spTgt spid="20483">
                                            <p:txEl>
                                              <p:pRg st="10" end="10"/>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0483">
                                            <p:txEl>
                                              <p:pRg st="11" end="11"/>
                                            </p:txEl>
                                          </p:spTgt>
                                        </p:tgtEl>
                                        <p:attrNameLst>
                                          <p:attrName>style.visibility</p:attrName>
                                        </p:attrNameLst>
                                      </p:cBhvr>
                                      <p:to>
                                        <p:strVal val="visible"/>
                                      </p:to>
                                    </p:set>
                                    <p:animEffect transition="in" filter="randombar(horizontal)">
                                      <p:cBhvr>
                                        <p:cTn id="25" dur="500"/>
                                        <p:tgtEl>
                                          <p:spTgt spid="204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xmlns="" id="{3AA99B0C-F1B2-4A86-BAAD-011CA426F913}"/>
              </a:ext>
            </a:extLst>
          </p:cNvPr>
          <p:cNvSpPr>
            <a:spLocks noGrp="1"/>
          </p:cNvSpPr>
          <p:nvPr>
            <p:ph type="title"/>
          </p:nvPr>
        </p:nvSpPr>
        <p:spPr>
          <a:xfrm>
            <a:off x="1752600" y="76200"/>
            <a:ext cx="7239000" cy="1143000"/>
          </a:xfrm>
        </p:spPr>
        <p:txBody>
          <a:bodyPr/>
          <a:lstStyle/>
          <a:p>
            <a:r>
              <a:rPr lang="en-GB" altLang="en-US"/>
              <a:t>What is Cloud Computing?</a:t>
            </a:r>
          </a:p>
        </p:txBody>
      </p:sp>
      <p:sp>
        <p:nvSpPr>
          <p:cNvPr id="5123" name="Content Placeholder 2">
            <a:extLst>
              <a:ext uri="{FF2B5EF4-FFF2-40B4-BE49-F238E27FC236}">
                <a16:creationId xmlns:a16="http://schemas.microsoft.com/office/drawing/2014/main" xmlns="" id="{37221D33-7657-48DB-BFC7-41A736FA9EF4}"/>
              </a:ext>
            </a:extLst>
          </p:cNvPr>
          <p:cNvSpPr>
            <a:spLocks noGrp="1"/>
          </p:cNvSpPr>
          <p:nvPr>
            <p:ph idx="1"/>
          </p:nvPr>
        </p:nvSpPr>
        <p:spPr>
          <a:xfrm>
            <a:off x="457200" y="1295400"/>
            <a:ext cx="8229600" cy="4830763"/>
          </a:xfrm>
        </p:spPr>
        <p:txBody>
          <a:bodyPr/>
          <a:lstStyle/>
          <a:p>
            <a:r>
              <a:rPr lang="en-US" altLang="en-US" sz="2400" b="1"/>
              <a:t>Cloud Computing </a:t>
            </a:r>
            <a:r>
              <a:rPr lang="en-US" altLang="en-US" sz="2400"/>
              <a:t>is a general term used to describe a new class of network based computing that takes place over the Internet, </a:t>
            </a:r>
          </a:p>
          <a:p>
            <a:pPr lvl="1"/>
            <a:r>
              <a:rPr lang="en-US" altLang="en-US" sz="2400"/>
              <a:t>basically a step on from Utility Computing</a:t>
            </a:r>
          </a:p>
          <a:p>
            <a:pPr lvl="1"/>
            <a:r>
              <a:rPr lang="en-US" altLang="en-US" sz="2400"/>
              <a:t>a collection/group of integrated and networked hardware, software and Internet infrastructure (called a platform).</a:t>
            </a:r>
          </a:p>
          <a:p>
            <a:pPr lvl="1"/>
            <a:r>
              <a:rPr lang="en-US" altLang="en-US" sz="2400"/>
              <a:t>Using the Internet for communication and transport provides hardware, software and networking services to clients</a:t>
            </a:r>
          </a:p>
          <a:p>
            <a:r>
              <a:rPr lang="en-US" altLang="en-US" sz="2400"/>
              <a:t>These platforms hide the complexity and details of the underlying infrastructure from users and applications by providing very simple graphical interface or API (Applications Programming Interface).</a:t>
            </a:r>
          </a:p>
        </p:txBody>
      </p:sp>
      <p:sp>
        <p:nvSpPr>
          <p:cNvPr id="6148" name="Slide Number Placeholder 7">
            <a:extLst>
              <a:ext uri="{FF2B5EF4-FFF2-40B4-BE49-F238E27FC236}">
                <a16:creationId xmlns:a16="http://schemas.microsoft.com/office/drawing/2014/main" xmlns="" id="{8912205E-C771-4804-AF44-46EC33EB707F}"/>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6A42FE5C-BE55-48BB-9B72-BE654A9D3735}" type="slidenum">
              <a:rPr lang="en-GB" altLang="en-US" sz="1200">
                <a:solidFill>
                  <a:schemeClr val="bg1"/>
                </a:solidFill>
              </a:rPr>
              <a:pPr/>
              <a:t>2</a:t>
            </a:fld>
            <a:endParaRPr lang="en-GB" altLang="en-US" sz="12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randombar(horizontal)">
                                      <p:cBhvr>
                                        <p:cTn id="7" dur="500"/>
                                        <p:tgtEl>
                                          <p:spTgt spid="512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123">
                                            <p:txEl>
                                              <p:pRg st="2" end="2"/>
                                            </p:txEl>
                                          </p:spTgt>
                                        </p:tgtEl>
                                        <p:attrNameLst>
                                          <p:attrName>style.visibility</p:attrName>
                                        </p:attrNameLst>
                                      </p:cBhvr>
                                      <p:to>
                                        <p:strVal val="visible"/>
                                      </p:to>
                                    </p:set>
                                    <p:animEffect transition="in" filter="randombar(horizontal)">
                                      <p:cBhvr>
                                        <p:cTn id="10" dur="500"/>
                                        <p:tgtEl>
                                          <p:spTgt spid="512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animEffect transition="in" filter="randombar(horizontal)">
                                      <p:cBhvr>
                                        <p:cTn id="13" dur="500"/>
                                        <p:tgtEl>
                                          <p:spTgt spid="512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5123">
                                            <p:txEl>
                                              <p:pRg st="4" end="4"/>
                                            </p:txEl>
                                          </p:spTgt>
                                        </p:tgtEl>
                                        <p:attrNameLst>
                                          <p:attrName>style.visibility</p:attrName>
                                        </p:attrNameLst>
                                      </p:cBhvr>
                                      <p:to>
                                        <p:strVal val="visible"/>
                                      </p:to>
                                    </p:set>
                                    <p:animEffect transition="in" filter="randombar(horizontal)">
                                      <p:cBhvr>
                                        <p:cTn id="18" dur="5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CBBB84A3-B01C-46FC-A7D8-7593B526276B}"/>
              </a:ext>
            </a:extLst>
          </p:cNvPr>
          <p:cNvSpPr>
            <a:spLocks noGrp="1" noChangeArrowheads="1"/>
          </p:cNvSpPr>
          <p:nvPr>
            <p:ph type="title"/>
          </p:nvPr>
        </p:nvSpPr>
        <p:spPr>
          <a:xfrm>
            <a:off x="1752600" y="76200"/>
            <a:ext cx="7239000" cy="1143000"/>
          </a:xfrm>
        </p:spPr>
        <p:txBody>
          <a:bodyPr/>
          <a:lstStyle/>
          <a:p>
            <a:r>
              <a:rPr lang="en-US" altLang="en-US" sz="4000"/>
              <a:t>Some Commercial Cloud Offerings</a:t>
            </a:r>
          </a:p>
        </p:txBody>
      </p:sp>
      <p:pic>
        <p:nvPicPr>
          <p:cNvPr id="24579" name="Picture 4">
            <a:extLst>
              <a:ext uri="{FF2B5EF4-FFF2-40B4-BE49-F238E27FC236}">
                <a16:creationId xmlns:a16="http://schemas.microsoft.com/office/drawing/2014/main" xmlns="" id="{CECBA78C-AF3D-4BD9-9606-D8407408B3F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4163" y="1235075"/>
            <a:ext cx="5421312" cy="681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pic>
      <p:pic>
        <p:nvPicPr>
          <p:cNvPr id="24580" name="Picture 5">
            <a:extLst>
              <a:ext uri="{FF2B5EF4-FFF2-40B4-BE49-F238E27FC236}">
                <a16:creationId xmlns:a16="http://schemas.microsoft.com/office/drawing/2014/main" xmlns="" id="{71B04085-7B76-4E8B-8E9E-F0E30257E7B8}"/>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046663" y="2155825"/>
            <a:ext cx="3529012"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pic>
      <p:pic>
        <p:nvPicPr>
          <p:cNvPr id="24581" name="Picture 6">
            <a:extLst>
              <a:ext uri="{FF2B5EF4-FFF2-40B4-BE49-F238E27FC236}">
                <a16:creationId xmlns:a16="http://schemas.microsoft.com/office/drawing/2014/main" xmlns="" id="{CC5A3DB4-C44D-4FE3-8B60-47B47D81BFDE}"/>
              </a:ext>
            </a:extLst>
          </p:cNvPr>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7653338" y="3514725"/>
            <a:ext cx="989012" cy="155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2" name="Picture 7">
            <a:extLst>
              <a:ext uri="{FF2B5EF4-FFF2-40B4-BE49-F238E27FC236}">
                <a16:creationId xmlns:a16="http://schemas.microsoft.com/office/drawing/2014/main" xmlns="" id="{C9FF45E5-3EED-4869-8056-4108697FB260}"/>
              </a:ext>
            </a:extLst>
          </p:cNvPr>
          <p:cNvPicPr>
            <a:picLocks noChangeAspect="1"/>
          </p:cNvPicPr>
          <p:nvPr/>
        </p:nvPicPr>
        <p:blipFill>
          <a:blip r:embed="rId5">
            <a:extLst>
              <a:ext uri="{28A0092B-C50C-407E-A947-70E740481C1C}">
                <a14:useLocalDpi xmlns:a14="http://schemas.microsoft.com/office/drawing/2010/main" xmlns="" val="0"/>
              </a:ext>
            </a:extLst>
          </a:blip>
          <a:srcRect/>
          <a:stretch>
            <a:fillRect/>
          </a:stretch>
        </p:blipFill>
        <p:spPr bwMode="auto">
          <a:xfrm>
            <a:off x="1652588" y="4849813"/>
            <a:ext cx="1857375" cy="690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3" name="Picture 9">
            <a:extLst>
              <a:ext uri="{FF2B5EF4-FFF2-40B4-BE49-F238E27FC236}">
                <a16:creationId xmlns:a16="http://schemas.microsoft.com/office/drawing/2014/main" xmlns="" id="{ACBA6B2E-9807-4F01-9142-C9382B38E1FF}"/>
              </a:ext>
            </a:extLst>
          </p:cNvPr>
          <p:cNvPicPr>
            <a:picLocks noChangeAspect="1"/>
          </p:cNvPicPr>
          <p:nvPr/>
        </p:nvPicPr>
        <p:blipFill>
          <a:blip r:embed="rId6">
            <a:extLst>
              <a:ext uri="{28A0092B-C50C-407E-A947-70E740481C1C}">
                <a14:useLocalDpi xmlns:a14="http://schemas.microsoft.com/office/drawing/2010/main" xmlns="" val="0"/>
              </a:ext>
            </a:extLst>
          </a:blip>
          <a:srcRect/>
          <a:stretch>
            <a:fillRect/>
          </a:stretch>
        </p:blipFill>
        <p:spPr bwMode="auto">
          <a:xfrm>
            <a:off x="4094163" y="3467100"/>
            <a:ext cx="2654300" cy="71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4" name="Picture 10">
            <a:extLst>
              <a:ext uri="{FF2B5EF4-FFF2-40B4-BE49-F238E27FC236}">
                <a16:creationId xmlns:a16="http://schemas.microsoft.com/office/drawing/2014/main" xmlns="" id="{8A39B63B-69F2-4CBC-9F80-19E966A02BEE}"/>
              </a:ext>
            </a:extLst>
          </p:cNvPr>
          <p:cNvPicPr>
            <a:picLocks noChangeAspect="1"/>
          </p:cNvPicPr>
          <p:nvPr/>
        </p:nvPicPr>
        <p:blipFill>
          <a:blip r:embed="rId7">
            <a:extLst>
              <a:ext uri="{28A0092B-C50C-407E-A947-70E740481C1C}">
                <a14:useLocalDpi xmlns:a14="http://schemas.microsoft.com/office/drawing/2010/main" xmlns="" val="0"/>
              </a:ext>
            </a:extLst>
          </a:blip>
          <a:srcRect/>
          <a:stretch>
            <a:fillRect/>
          </a:stretch>
        </p:blipFill>
        <p:spPr bwMode="auto">
          <a:xfrm>
            <a:off x="6089650" y="1587500"/>
            <a:ext cx="2695575" cy="598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5" name="Picture 11">
            <a:extLst>
              <a:ext uri="{FF2B5EF4-FFF2-40B4-BE49-F238E27FC236}">
                <a16:creationId xmlns:a16="http://schemas.microsoft.com/office/drawing/2014/main" xmlns="" id="{65FB075C-E5DF-4A72-A453-3910689CFD32}"/>
              </a:ext>
            </a:extLst>
          </p:cNvPr>
          <p:cNvPicPr>
            <a:picLocks noChangeAspect="1"/>
          </p:cNvPicPr>
          <p:nvPr/>
        </p:nvPicPr>
        <p:blipFill>
          <a:blip r:embed="rId8">
            <a:extLst>
              <a:ext uri="{28A0092B-C50C-407E-A947-70E740481C1C}">
                <a14:useLocalDpi xmlns:a14="http://schemas.microsoft.com/office/drawing/2010/main" xmlns="" val="0"/>
              </a:ext>
            </a:extLst>
          </a:blip>
          <a:srcRect/>
          <a:stretch>
            <a:fillRect/>
          </a:stretch>
        </p:blipFill>
        <p:spPr bwMode="auto">
          <a:xfrm>
            <a:off x="4529138" y="4979988"/>
            <a:ext cx="1851025" cy="681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6" name="Picture 12">
            <a:extLst>
              <a:ext uri="{FF2B5EF4-FFF2-40B4-BE49-F238E27FC236}">
                <a16:creationId xmlns:a16="http://schemas.microsoft.com/office/drawing/2014/main" xmlns="" id="{311A206C-FB25-4388-84CD-9260548194FE}"/>
              </a:ext>
            </a:extLst>
          </p:cNvPr>
          <p:cNvPicPr>
            <a:picLocks noChangeAspect="1"/>
          </p:cNvPicPr>
          <p:nvPr/>
        </p:nvPicPr>
        <p:blipFill>
          <a:blip r:embed="rId9">
            <a:extLst>
              <a:ext uri="{28A0092B-C50C-407E-A947-70E740481C1C}">
                <a14:useLocalDpi xmlns:a14="http://schemas.microsoft.com/office/drawing/2010/main" xmlns="" val="0"/>
              </a:ext>
            </a:extLst>
          </a:blip>
          <a:srcRect/>
          <a:stretch>
            <a:fillRect/>
          </a:stretch>
        </p:blipFill>
        <p:spPr bwMode="auto">
          <a:xfrm>
            <a:off x="598488" y="3478213"/>
            <a:ext cx="1787525" cy="850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7" name="Picture 11">
            <a:extLst>
              <a:ext uri="{FF2B5EF4-FFF2-40B4-BE49-F238E27FC236}">
                <a16:creationId xmlns:a16="http://schemas.microsoft.com/office/drawing/2014/main" xmlns="" id="{75BE5EFF-7A6E-4D7E-ADB7-6F2F37537EFD}"/>
              </a:ext>
            </a:extLst>
          </p:cNvPr>
          <p:cNvPicPr>
            <a:picLocks noChangeAspect="1"/>
          </p:cNvPicPr>
          <p:nvPr/>
        </p:nvPicPr>
        <p:blipFill>
          <a:blip r:embed="rId10">
            <a:extLst>
              <a:ext uri="{28A0092B-C50C-407E-A947-70E740481C1C}">
                <a14:useLocalDpi xmlns:a14="http://schemas.microsoft.com/office/drawing/2010/main" xmlns="" val="0"/>
              </a:ext>
            </a:extLst>
          </a:blip>
          <a:srcRect/>
          <a:stretch>
            <a:fillRect/>
          </a:stretch>
        </p:blipFill>
        <p:spPr bwMode="auto">
          <a:xfrm>
            <a:off x="2682875" y="3519488"/>
            <a:ext cx="1131888" cy="115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8" name="Picture 7">
            <a:extLst>
              <a:ext uri="{FF2B5EF4-FFF2-40B4-BE49-F238E27FC236}">
                <a16:creationId xmlns:a16="http://schemas.microsoft.com/office/drawing/2014/main" xmlns="" id="{A824DFE9-3655-47B0-83B6-D42852B1068B}"/>
              </a:ext>
            </a:extLst>
          </p:cNvPr>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490538" y="2290763"/>
            <a:ext cx="4338637"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pic>
      <p:sp>
        <p:nvSpPr>
          <p:cNvPr id="24589" name="Slide Number Placeholder 4">
            <a:extLst>
              <a:ext uri="{FF2B5EF4-FFF2-40B4-BE49-F238E27FC236}">
                <a16:creationId xmlns:a16="http://schemas.microsoft.com/office/drawing/2014/main" xmlns="" id="{A375EB57-D5CE-4507-A0FB-182594A1448B}"/>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3A52F553-65DE-45EE-8548-F53A12511FF5}" type="slidenum">
              <a:rPr lang="en-GB" altLang="en-US" sz="1200">
                <a:solidFill>
                  <a:schemeClr val="bg1"/>
                </a:solidFill>
              </a:rPr>
              <a:pPr/>
              <a:t>20</a:t>
            </a:fld>
            <a:endParaRPr lang="en-GB" altLang="en-US" sz="1200">
              <a:solidFill>
                <a:schemeClr val="bg1"/>
              </a:solidFill>
            </a:endParaRP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xmlns="" id="{18FA4F91-52DE-4E13-BDBE-4A688DDD39FD}"/>
              </a:ext>
            </a:extLst>
          </p:cNvPr>
          <p:cNvSpPr>
            <a:spLocks noGrp="1"/>
          </p:cNvSpPr>
          <p:nvPr>
            <p:ph type="title"/>
          </p:nvPr>
        </p:nvSpPr>
        <p:spPr>
          <a:xfrm>
            <a:off x="1752600" y="76200"/>
            <a:ext cx="7239000" cy="1143000"/>
          </a:xfrm>
        </p:spPr>
        <p:txBody>
          <a:bodyPr/>
          <a:lstStyle/>
          <a:p>
            <a:r>
              <a:rPr lang="en-GB" altLang="en-US"/>
              <a:t>Cloud Taxonomy</a:t>
            </a:r>
          </a:p>
        </p:txBody>
      </p:sp>
      <p:pic>
        <p:nvPicPr>
          <p:cNvPr id="25603" name="Picture 5">
            <a:extLst>
              <a:ext uri="{FF2B5EF4-FFF2-40B4-BE49-F238E27FC236}">
                <a16:creationId xmlns:a16="http://schemas.microsoft.com/office/drawing/2014/main" xmlns="" id="{1578F3F1-3133-4E67-9DF7-C076D5F190F8}"/>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977900" y="1098550"/>
            <a:ext cx="7099300" cy="571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4" name="Slide Number Placeholder 4">
            <a:extLst>
              <a:ext uri="{FF2B5EF4-FFF2-40B4-BE49-F238E27FC236}">
                <a16:creationId xmlns:a16="http://schemas.microsoft.com/office/drawing/2014/main" xmlns="" id="{29B6E1A8-F5FD-43BB-B82B-AAE134C0A590}"/>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4DE83BC5-2E44-42DF-94B9-28EFE6C3795B}" type="slidenum">
              <a:rPr lang="en-GB" altLang="en-US" sz="1200">
                <a:solidFill>
                  <a:schemeClr val="bg1"/>
                </a:solidFill>
              </a:rPr>
              <a:pPr/>
              <a:t>21</a:t>
            </a:fld>
            <a:endParaRPr lang="en-GB" altLang="en-US" sz="120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xmlns="" id="{F599D09D-B682-49CB-893B-EDA8FD8D9F43}"/>
              </a:ext>
            </a:extLst>
          </p:cNvPr>
          <p:cNvSpPr>
            <a:spLocks noGrp="1"/>
          </p:cNvSpPr>
          <p:nvPr>
            <p:ph type="title"/>
          </p:nvPr>
        </p:nvSpPr>
        <p:spPr>
          <a:xfrm>
            <a:off x="1752600" y="76200"/>
            <a:ext cx="7239000" cy="1143000"/>
          </a:xfrm>
        </p:spPr>
        <p:txBody>
          <a:bodyPr/>
          <a:lstStyle/>
          <a:p>
            <a:r>
              <a:rPr lang="en-GB" altLang="en-US"/>
              <a:t>Cloud Storage</a:t>
            </a:r>
          </a:p>
        </p:txBody>
      </p:sp>
      <p:sp>
        <p:nvSpPr>
          <p:cNvPr id="26627" name="Content Placeholder 2">
            <a:extLst>
              <a:ext uri="{FF2B5EF4-FFF2-40B4-BE49-F238E27FC236}">
                <a16:creationId xmlns:a16="http://schemas.microsoft.com/office/drawing/2014/main" xmlns="" id="{CD507302-62B8-4DD8-8E46-4836355D1C97}"/>
              </a:ext>
            </a:extLst>
          </p:cNvPr>
          <p:cNvSpPr>
            <a:spLocks noGrp="1"/>
          </p:cNvSpPr>
          <p:nvPr>
            <p:ph idx="1"/>
          </p:nvPr>
        </p:nvSpPr>
        <p:spPr>
          <a:xfrm>
            <a:off x="457200" y="1295400"/>
            <a:ext cx="8229600" cy="4830763"/>
          </a:xfrm>
        </p:spPr>
        <p:txBody>
          <a:bodyPr/>
          <a:lstStyle/>
          <a:p>
            <a:r>
              <a:rPr lang="en-GB" altLang="en-US" sz="2800"/>
              <a:t>Several large Web companies are now exploiting the fact that they have data storage capacity that can be hired out to others. </a:t>
            </a:r>
          </a:p>
          <a:p>
            <a:pPr lvl="1"/>
            <a:r>
              <a:rPr lang="en-GB" altLang="en-US" sz="2400"/>
              <a:t>allows data stored remotely to be temporarily cached on desktop computers, mobile phones or other Internet-linked devices. </a:t>
            </a:r>
          </a:p>
          <a:p>
            <a:pPr lvl="1"/>
            <a:endParaRPr lang="en-GB" altLang="en-US" sz="2400"/>
          </a:p>
          <a:p>
            <a:r>
              <a:rPr lang="en-GB" altLang="en-US" sz="2800"/>
              <a:t>Amazon’s Elastic Compute Cloud (EC2) and Simple Storage Solution (S3) are well known examples</a:t>
            </a:r>
            <a:endParaRPr lang="en-US" altLang="en-US" sz="2400">
              <a:ea typeface="ＭＳ Ｐゴシック" panose="020B0600070205080204" pitchFamily="34" charset="-128"/>
            </a:endParaRPr>
          </a:p>
          <a:p>
            <a:pPr lvl="1" hangingPunct="0"/>
            <a:r>
              <a:rPr lang="en-US" altLang="en-US" sz="2400">
                <a:ea typeface="ＭＳ Ｐゴシック" panose="020B0600070205080204" pitchFamily="34" charset="-128"/>
              </a:rPr>
              <a:t>Mechanical Turk</a:t>
            </a:r>
          </a:p>
        </p:txBody>
      </p:sp>
      <p:sp>
        <p:nvSpPr>
          <p:cNvPr id="26628" name="Slide Number Placeholder 4">
            <a:extLst>
              <a:ext uri="{FF2B5EF4-FFF2-40B4-BE49-F238E27FC236}">
                <a16:creationId xmlns:a16="http://schemas.microsoft.com/office/drawing/2014/main" xmlns="" id="{FE3BD242-43F0-47A3-A2F6-A11942212E6E}"/>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C12F020F-9D83-4552-A1F0-EF77DD2160C9}" type="slidenum">
              <a:rPr lang="en-GB" altLang="en-US" sz="1200">
                <a:solidFill>
                  <a:schemeClr val="bg1"/>
                </a:solidFill>
              </a:rPr>
              <a:pPr/>
              <a:t>22</a:t>
            </a:fld>
            <a:endParaRPr lang="en-GB" altLang="en-US" sz="120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23CBDC09-0D51-450E-9C11-81210F47CF5B}"/>
              </a:ext>
            </a:extLst>
          </p:cNvPr>
          <p:cNvSpPr>
            <a:spLocks noGrp="1" noChangeArrowheads="1"/>
          </p:cNvSpPr>
          <p:nvPr>
            <p:ph type="title"/>
          </p:nvPr>
        </p:nvSpPr>
        <p:spPr>
          <a:xfrm>
            <a:off x="1752600" y="76200"/>
            <a:ext cx="7239000" cy="1143000"/>
          </a:xfrm>
        </p:spPr>
        <p:txBody>
          <a:bodyPr/>
          <a:lstStyle/>
          <a:p>
            <a:r>
              <a:rPr lang="en-AU" altLang="en-US" sz="3600"/>
              <a:t>Amazon Simple Storage Service (S3) </a:t>
            </a:r>
          </a:p>
        </p:txBody>
      </p:sp>
      <p:sp>
        <p:nvSpPr>
          <p:cNvPr id="27651" name="Rectangle 3">
            <a:extLst>
              <a:ext uri="{FF2B5EF4-FFF2-40B4-BE49-F238E27FC236}">
                <a16:creationId xmlns:a16="http://schemas.microsoft.com/office/drawing/2014/main" xmlns="" id="{B00FBCFE-26D6-4166-AEBA-96F124B3B551}"/>
              </a:ext>
            </a:extLst>
          </p:cNvPr>
          <p:cNvSpPr>
            <a:spLocks noGrp="1" noChangeArrowheads="1"/>
          </p:cNvSpPr>
          <p:nvPr>
            <p:ph idx="1"/>
          </p:nvPr>
        </p:nvSpPr>
        <p:spPr>
          <a:xfrm>
            <a:off x="457200" y="1295400"/>
            <a:ext cx="8229600" cy="4830763"/>
          </a:xfrm>
        </p:spPr>
        <p:txBody>
          <a:bodyPr/>
          <a:lstStyle/>
          <a:p>
            <a:r>
              <a:rPr lang="en-AU" altLang="en-US"/>
              <a:t>Unlimited Storage.</a:t>
            </a:r>
          </a:p>
          <a:p>
            <a:r>
              <a:rPr lang="en-AU" altLang="en-US"/>
              <a:t>Pay for what you use:</a:t>
            </a:r>
          </a:p>
          <a:p>
            <a:pPr lvl="1"/>
            <a:r>
              <a:rPr lang="en-AU" altLang="en-US"/>
              <a:t>$0.20 per GByte of data transferred,</a:t>
            </a:r>
          </a:p>
          <a:p>
            <a:pPr lvl="1"/>
            <a:r>
              <a:rPr lang="en-AU" altLang="en-US"/>
              <a:t>$0.15 per GByte-Month for storage used,</a:t>
            </a:r>
          </a:p>
          <a:p>
            <a:pPr lvl="1"/>
            <a:r>
              <a:rPr lang="en-AU" altLang="en-US"/>
              <a:t>Second Life Update:</a:t>
            </a:r>
          </a:p>
          <a:p>
            <a:pPr lvl="2"/>
            <a:r>
              <a:rPr lang="en-AU" altLang="en-US"/>
              <a:t>1TBytes, 40,000 downloads in 24 hours - $200,</a:t>
            </a:r>
          </a:p>
        </p:txBody>
      </p:sp>
      <p:pic>
        <p:nvPicPr>
          <p:cNvPr id="27652" name="Picture 4">
            <a:extLst>
              <a:ext uri="{FF2B5EF4-FFF2-40B4-BE49-F238E27FC236}">
                <a16:creationId xmlns:a16="http://schemas.microsoft.com/office/drawing/2014/main" xmlns="" id="{F70ED1C5-A67B-4387-8909-5138F24933F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l="28810"/>
          <a:stretch>
            <a:fillRect/>
          </a:stretch>
        </p:blipFill>
        <p:spPr bwMode="auto">
          <a:xfrm>
            <a:off x="2971800" y="4419600"/>
            <a:ext cx="2847975"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653" name="Slide Number Placeholder 4">
            <a:extLst>
              <a:ext uri="{FF2B5EF4-FFF2-40B4-BE49-F238E27FC236}">
                <a16:creationId xmlns:a16="http://schemas.microsoft.com/office/drawing/2014/main" xmlns="" id="{7D223A40-3E41-4F5D-8011-141F02757CC1}"/>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4A34FD9C-7C1F-4C24-B556-732F6556AFCC}" type="slidenum">
              <a:rPr lang="en-GB" altLang="en-US" sz="1200">
                <a:solidFill>
                  <a:schemeClr val="bg1"/>
                </a:solidFill>
              </a:rPr>
              <a:pPr/>
              <a:t>23</a:t>
            </a:fld>
            <a:endParaRPr lang="en-GB" altLang="en-US" sz="1200">
              <a:solidFill>
                <a:schemeClr val="bg1"/>
              </a:solidFill>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xmlns="" id="{F5C05288-6D6D-4D94-9971-F7ABF9C6D9B7}"/>
              </a:ext>
            </a:extLst>
          </p:cNvPr>
          <p:cNvSpPr>
            <a:spLocks noGrp="1" noChangeArrowheads="1"/>
          </p:cNvSpPr>
          <p:nvPr>
            <p:ph type="title"/>
          </p:nvPr>
        </p:nvSpPr>
        <p:spPr>
          <a:xfrm>
            <a:off x="1752600" y="76200"/>
            <a:ext cx="7239000" cy="1143000"/>
          </a:xfrm>
        </p:spPr>
        <p:txBody>
          <a:bodyPr/>
          <a:lstStyle/>
          <a:p>
            <a:r>
              <a:rPr lang="en-AU" altLang="en-US"/>
              <a:t>Utility Computing – EC2</a:t>
            </a:r>
          </a:p>
        </p:txBody>
      </p:sp>
      <p:sp>
        <p:nvSpPr>
          <p:cNvPr id="28675" name="Rectangle 3">
            <a:extLst>
              <a:ext uri="{FF2B5EF4-FFF2-40B4-BE49-F238E27FC236}">
                <a16:creationId xmlns:a16="http://schemas.microsoft.com/office/drawing/2014/main" xmlns="" id="{F7463D33-34DD-479F-8600-C42EA7586BDF}"/>
              </a:ext>
            </a:extLst>
          </p:cNvPr>
          <p:cNvSpPr>
            <a:spLocks noGrp="1" noChangeArrowheads="1"/>
          </p:cNvSpPr>
          <p:nvPr>
            <p:ph idx="1"/>
          </p:nvPr>
        </p:nvSpPr>
        <p:spPr>
          <a:xfrm>
            <a:off x="457200" y="1295400"/>
            <a:ext cx="8229600" cy="4830763"/>
          </a:xfrm>
        </p:spPr>
        <p:txBody>
          <a:bodyPr/>
          <a:lstStyle/>
          <a:p>
            <a:r>
              <a:rPr lang="en-AU" altLang="en-US" sz="2400"/>
              <a:t>Amazon Elastic Compute Cloud (EC2):</a:t>
            </a:r>
          </a:p>
          <a:p>
            <a:pPr lvl="1"/>
            <a:r>
              <a:rPr lang="en-AU" altLang="en-US" sz="2200"/>
              <a:t>Elastic, marshal 1 to 100+ PCs via WS,</a:t>
            </a:r>
          </a:p>
          <a:p>
            <a:pPr lvl="1"/>
            <a:r>
              <a:rPr lang="en-AU" altLang="en-US" sz="2200"/>
              <a:t>Machine Specs</a:t>
            </a:r>
            <a:r>
              <a:rPr lang="en-US" altLang="en-US" sz="2200"/>
              <a:t>…,</a:t>
            </a:r>
            <a:endParaRPr lang="en-AU" altLang="en-US" sz="2200"/>
          </a:p>
          <a:p>
            <a:pPr lvl="1"/>
            <a:r>
              <a:rPr lang="en-AU" altLang="en-US" sz="2200"/>
              <a:t>Fairly cheap!</a:t>
            </a:r>
          </a:p>
          <a:p>
            <a:r>
              <a:rPr lang="en-AU" altLang="en-US" sz="2400"/>
              <a:t>Powered by Xen – a Virtual Machine:</a:t>
            </a:r>
          </a:p>
          <a:p>
            <a:pPr lvl="1"/>
            <a:r>
              <a:rPr lang="en-AU" altLang="en-US" sz="2000"/>
              <a:t>Different from Vmware and VPC as uses “para-virtualization” where the guest OS is modified to use special hyper-calls:</a:t>
            </a:r>
          </a:p>
          <a:p>
            <a:pPr lvl="1"/>
            <a:r>
              <a:rPr lang="en-AU" altLang="en-US" sz="2000"/>
              <a:t>Hardware contributions by Intel (VT-x/Vanderpool) and AMD (AMD-V).</a:t>
            </a:r>
          </a:p>
          <a:p>
            <a:pPr lvl="1"/>
            <a:r>
              <a:rPr lang="en-AU" altLang="en-US" sz="2000"/>
              <a:t>Supports “Live Migration” of a virtual machine between hosts.</a:t>
            </a:r>
          </a:p>
          <a:p>
            <a:r>
              <a:rPr lang="en-US" altLang="en-US" sz="2400"/>
              <a:t>Linux, Windows, OpenSolaris</a:t>
            </a:r>
          </a:p>
          <a:p>
            <a:r>
              <a:rPr lang="en-US" altLang="en-US" sz="2400"/>
              <a:t>Management Console/AP</a:t>
            </a:r>
            <a:endParaRPr lang="en-AU" altLang="en-US" sz="2400"/>
          </a:p>
          <a:p>
            <a:pPr lvl="2"/>
            <a:endParaRPr lang="en-AU" altLang="en-US" sz="1800"/>
          </a:p>
        </p:txBody>
      </p:sp>
      <p:sp>
        <p:nvSpPr>
          <p:cNvPr id="28676" name="Slide Number Placeholder 4">
            <a:extLst>
              <a:ext uri="{FF2B5EF4-FFF2-40B4-BE49-F238E27FC236}">
                <a16:creationId xmlns:a16="http://schemas.microsoft.com/office/drawing/2014/main" xmlns="" id="{1C43F606-5350-4FFB-B99F-41A0F1DF71CE}"/>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7F31D31C-7EF7-431E-AA8D-1D313D444B11}" type="slidenum">
              <a:rPr lang="en-GB" altLang="en-US" sz="1200">
                <a:solidFill>
                  <a:schemeClr val="bg1"/>
                </a:solidFill>
              </a:rPr>
              <a:pPr/>
              <a:t>24</a:t>
            </a:fld>
            <a:endParaRPr lang="en-GB" altLang="en-US" sz="1200">
              <a:solidFill>
                <a:schemeClr val="bg1"/>
              </a:solidFill>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E981722C-CEC8-453F-90C8-F14F4B295B85}"/>
              </a:ext>
            </a:extLst>
          </p:cNvPr>
          <p:cNvSpPr>
            <a:spLocks noGrp="1" noChangeArrowheads="1"/>
          </p:cNvSpPr>
          <p:nvPr>
            <p:ph type="title"/>
          </p:nvPr>
        </p:nvSpPr>
        <p:spPr>
          <a:xfrm>
            <a:off x="1752600" y="76200"/>
            <a:ext cx="7239000" cy="1143000"/>
          </a:xfrm>
        </p:spPr>
        <p:txBody>
          <a:bodyPr/>
          <a:lstStyle/>
          <a:p>
            <a:r>
              <a:rPr lang="en-AU" altLang="en-US"/>
              <a:t>EC2 – The Basics</a:t>
            </a:r>
          </a:p>
        </p:txBody>
      </p:sp>
      <p:sp>
        <p:nvSpPr>
          <p:cNvPr id="29699" name="Rectangle 3">
            <a:extLst>
              <a:ext uri="{FF2B5EF4-FFF2-40B4-BE49-F238E27FC236}">
                <a16:creationId xmlns:a16="http://schemas.microsoft.com/office/drawing/2014/main" xmlns="" id="{330DEFF7-37A4-413C-AC1F-E6E8F2C6466E}"/>
              </a:ext>
            </a:extLst>
          </p:cNvPr>
          <p:cNvSpPr>
            <a:spLocks noGrp="1" noChangeArrowheads="1"/>
          </p:cNvSpPr>
          <p:nvPr>
            <p:ph idx="1"/>
          </p:nvPr>
        </p:nvSpPr>
        <p:spPr>
          <a:xfrm>
            <a:off x="457200" y="1295400"/>
            <a:ext cx="8229600" cy="4830763"/>
          </a:xfrm>
        </p:spPr>
        <p:txBody>
          <a:bodyPr/>
          <a:lstStyle/>
          <a:p>
            <a:r>
              <a:rPr lang="en-AU" altLang="en-US"/>
              <a:t>Load your image onto S3 and register it.</a:t>
            </a:r>
          </a:p>
          <a:p>
            <a:r>
              <a:rPr lang="en-AU" altLang="en-US"/>
              <a:t>Boot your image from the Web Service.</a:t>
            </a:r>
          </a:p>
          <a:p>
            <a:r>
              <a:rPr lang="en-AU" altLang="en-US"/>
              <a:t>Open up required ports for your image.</a:t>
            </a:r>
          </a:p>
          <a:p>
            <a:r>
              <a:rPr lang="en-AU" altLang="en-US"/>
              <a:t>Connect to your image through SSH.</a:t>
            </a:r>
          </a:p>
          <a:p>
            <a:r>
              <a:rPr lang="en-AU" altLang="en-US"/>
              <a:t>Execute you application</a:t>
            </a:r>
            <a:r>
              <a:rPr lang="en-US" altLang="en-US"/>
              <a:t>…</a:t>
            </a:r>
            <a:endParaRPr lang="en-AU" altLang="en-US"/>
          </a:p>
          <a:p>
            <a:endParaRPr lang="en-AU" altLang="en-US"/>
          </a:p>
        </p:txBody>
      </p:sp>
      <p:sp>
        <p:nvSpPr>
          <p:cNvPr id="29700" name="Slide Number Placeholder 4">
            <a:extLst>
              <a:ext uri="{FF2B5EF4-FFF2-40B4-BE49-F238E27FC236}">
                <a16:creationId xmlns:a16="http://schemas.microsoft.com/office/drawing/2014/main" xmlns="" id="{5DCACFD1-CD53-4556-B082-5E457FDEE229}"/>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6B502E79-F253-4A8B-B7C7-2FB1EB2631C7}" type="slidenum">
              <a:rPr lang="en-GB" altLang="en-US" sz="1200">
                <a:solidFill>
                  <a:schemeClr val="bg1"/>
                </a:solidFill>
              </a:rPr>
              <a:pPr/>
              <a:t>25</a:t>
            </a:fld>
            <a:endParaRPr lang="en-GB" altLang="en-US" sz="1200">
              <a:solidFill>
                <a:schemeClr val="bg1"/>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xmlns="" id="{2582AADF-3E3D-4976-97EC-13F80DD02882}"/>
              </a:ext>
            </a:extLst>
          </p:cNvPr>
          <p:cNvSpPr>
            <a:spLocks noGrp="1"/>
          </p:cNvSpPr>
          <p:nvPr>
            <p:ph type="title"/>
          </p:nvPr>
        </p:nvSpPr>
        <p:spPr>
          <a:xfrm>
            <a:off x="1752600" y="76200"/>
            <a:ext cx="7239000" cy="1143000"/>
          </a:xfrm>
        </p:spPr>
        <p:txBody>
          <a:bodyPr/>
          <a:lstStyle/>
          <a:p>
            <a:r>
              <a:rPr lang="en-GB" altLang="en-US"/>
              <a:t>Opportunities and Challenges</a:t>
            </a:r>
          </a:p>
        </p:txBody>
      </p:sp>
      <p:sp>
        <p:nvSpPr>
          <p:cNvPr id="30723" name="Content Placeholder 2">
            <a:extLst>
              <a:ext uri="{FF2B5EF4-FFF2-40B4-BE49-F238E27FC236}">
                <a16:creationId xmlns:a16="http://schemas.microsoft.com/office/drawing/2014/main" xmlns="" id="{F5DAC364-0FF1-47BA-B9D1-6A5A6FD6DC87}"/>
              </a:ext>
            </a:extLst>
          </p:cNvPr>
          <p:cNvSpPr>
            <a:spLocks noGrp="1"/>
          </p:cNvSpPr>
          <p:nvPr>
            <p:ph idx="1"/>
          </p:nvPr>
        </p:nvSpPr>
        <p:spPr>
          <a:xfrm>
            <a:off x="457200" y="1295400"/>
            <a:ext cx="8229600" cy="4830763"/>
          </a:xfrm>
        </p:spPr>
        <p:txBody>
          <a:bodyPr/>
          <a:lstStyle/>
          <a:p>
            <a:r>
              <a:rPr lang="en-GB" altLang="en-US" sz="2800"/>
              <a:t>The use of the cloud provides a number of opportunities: </a:t>
            </a:r>
          </a:p>
          <a:p>
            <a:pPr lvl="1"/>
            <a:r>
              <a:rPr lang="en-GB" altLang="en-US" sz="2400"/>
              <a:t>It enables services to be used without any understanding of their infrastructure.</a:t>
            </a:r>
          </a:p>
          <a:p>
            <a:pPr lvl="1"/>
            <a:r>
              <a:rPr lang="en-GB" altLang="en-US" sz="2400"/>
              <a:t>Cloud computing works using economies of scale:</a:t>
            </a:r>
          </a:p>
          <a:p>
            <a:pPr lvl="2"/>
            <a:r>
              <a:rPr lang="en-GB" altLang="en-US" sz="2000"/>
              <a:t>It potentially lowers the outlay expense for start up companies, as they would no longer need to buy their own software or servers. </a:t>
            </a:r>
          </a:p>
          <a:p>
            <a:pPr lvl="2"/>
            <a:r>
              <a:rPr lang="en-GB" altLang="en-US" sz="2000"/>
              <a:t>Cost would be by on-demand pricing. </a:t>
            </a:r>
          </a:p>
          <a:p>
            <a:pPr lvl="2"/>
            <a:r>
              <a:rPr lang="en-GB" altLang="en-US" sz="2000"/>
              <a:t>Vendors and Service providers claim costs by establishing an ongoing revenue stream.</a:t>
            </a:r>
          </a:p>
          <a:p>
            <a:pPr lvl="1"/>
            <a:r>
              <a:rPr lang="en-GB" altLang="en-US" sz="2400"/>
              <a:t>Data and services are stored remotely but accessible from “anywhere”. </a:t>
            </a:r>
          </a:p>
        </p:txBody>
      </p:sp>
      <p:sp>
        <p:nvSpPr>
          <p:cNvPr id="30724" name="Slide Number Placeholder 4">
            <a:extLst>
              <a:ext uri="{FF2B5EF4-FFF2-40B4-BE49-F238E27FC236}">
                <a16:creationId xmlns:a16="http://schemas.microsoft.com/office/drawing/2014/main" xmlns="" id="{5B5BFCCB-3C4E-41E1-AAAD-7B50AD325B38}"/>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A82920C4-9C2C-4C9D-8B62-31DF728B5BE7}" type="slidenum">
              <a:rPr lang="en-GB" altLang="en-US" sz="1200">
                <a:solidFill>
                  <a:schemeClr val="bg1"/>
                </a:solidFill>
              </a:rPr>
              <a:pPr/>
              <a:t>26</a:t>
            </a:fld>
            <a:endParaRPr lang="en-GB" altLang="en-US" sz="120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xmlns="" id="{BCCF73ED-3942-4FE3-8A86-33D94858A0BC}"/>
              </a:ext>
            </a:extLst>
          </p:cNvPr>
          <p:cNvSpPr>
            <a:spLocks noGrp="1"/>
          </p:cNvSpPr>
          <p:nvPr>
            <p:ph type="title"/>
          </p:nvPr>
        </p:nvSpPr>
        <p:spPr>
          <a:xfrm>
            <a:off x="1752600" y="76200"/>
            <a:ext cx="7239000" cy="1143000"/>
          </a:xfrm>
        </p:spPr>
        <p:txBody>
          <a:bodyPr/>
          <a:lstStyle/>
          <a:p>
            <a:r>
              <a:rPr lang="en-GB" altLang="en-US"/>
              <a:t>Opportunities and Challenges</a:t>
            </a:r>
          </a:p>
        </p:txBody>
      </p:sp>
      <p:sp>
        <p:nvSpPr>
          <p:cNvPr id="32771" name="Content Placeholder 2">
            <a:extLst>
              <a:ext uri="{FF2B5EF4-FFF2-40B4-BE49-F238E27FC236}">
                <a16:creationId xmlns:a16="http://schemas.microsoft.com/office/drawing/2014/main" xmlns="" id="{9DC29570-1FD8-4132-BB2B-BEA54DF92EF4}"/>
              </a:ext>
            </a:extLst>
          </p:cNvPr>
          <p:cNvSpPr>
            <a:spLocks noGrp="1"/>
          </p:cNvSpPr>
          <p:nvPr>
            <p:ph idx="1"/>
          </p:nvPr>
        </p:nvSpPr>
        <p:spPr>
          <a:xfrm>
            <a:off x="457200" y="1125538"/>
            <a:ext cx="8229600" cy="4830762"/>
          </a:xfrm>
        </p:spPr>
        <p:txBody>
          <a:bodyPr/>
          <a:lstStyle/>
          <a:p>
            <a:r>
              <a:rPr lang="en-GB" altLang="en-US" sz="2400"/>
              <a:t>In parallel there has been backlash against cloud computing:</a:t>
            </a:r>
          </a:p>
          <a:p>
            <a:pPr lvl="1"/>
            <a:r>
              <a:rPr lang="en-GB" altLang="en-US" sz="2000"/>
              <a:t>Use of cloud computing means dependence on others and that could possibly limit flexibility and innovation:</a:t>
            </a:r>
          </a:p>
          <a:p>
            <a:pPr lvl="2"/>
            <a:r>
              <a:rPr lang="en-GB" altLang="en-US" sz="1800"/>
              <a:t>The others are likely become the bigger Internet companies like Google and IBM, who may monopolise the market. </a:t>
            </a:r>
          </a:p>
          <a:p>
            <a:pPr lvl="2"/>
            <a:r>
              <a:rPr lang="en-GB" altLang="en-US" sz="1800"/>
              <a:t>Some argue that this use of supercomputers is a return to the time of mainframe computing that the PC was a reaction against.</a:t>
            </a:r>
          </a:p>
          <a:p>
            <a:pPr lvl="1"/>
            <a:r>
              <a:rPr lang="en-GB" altLang="en-US" sz="2000"/>
              <a:t>Security could prove to be a big issue:</a:t>
            </a:r>
          </a:p>
          <a:p>
            <a:pPr lvl="2"/>
            <a:r>
              <a:rPr lang="en-GB" altLang="en-US" sz="1800"/>
              <a:t>It is still unclear how safe out-sourced data is and when using these services ownership of data is not always clear.</a:t>
            </a:r>
          </a:p>
          <a:p>
            <a:pPr lvl="1"/>
            <a:r>
              <a:rPr lang="en-GB" altLang="en-US" sz="2000"/>
              <a:t>There are also issues relating to policy and access: </a:t>
            </a:r>
          </a:p>
          <a:p>
            <a:pPr lvl="2"/>
            <a:r>
              <a:rPr lang="en-GB" altLang="en-US" sz="1800"/>
              <a:t>If your data is stored abroad whose policy do you adhere to? </a:t>
            </a:r>
          </a:p>
          <a:p>
            <a:pPr lvl="2"/>
            <a:r>
              <a:rPr lang="en-GB" altLang="en-US" sz="1800"/>
              <a:t>What happens if the remote server goes down? </a:t>
            </a:r>
          </a:p>
          <a:p>
            <a:pPr lvl="2"/>
            <a:r>
              <a:rPr lang="en-GB" altLang="en-US" sz="1800"/>
              <a:t>How will you then access files? </a:t>
            </a:r>
          </a:p>
          <a:p>
            <a:pPr lvl="2"/>
            <a:r>
              <a:rPr lang="en-GB" altLang="en-US" sz="1800"/>
              <a:t>There have been cases of users being locked out of accounts and losing access to data.</a:t>
            </a:r>
          </a:p>
          <a:p>
            <a:endParaRPr lang="en-GB" altLang="en-US" sz="2400"/>
          </a:p>
        </p:txBody>
      </p:sp>
      <p:sp>
        <p:nvSpPr>
          <p:cNvPr id="31748" name="Slide Number Placeholder 4">
            <a:extLst>
              <a:ext uri="{FF2B5EF4-FFF2-40B4-BE49-F238E27FC236}">
                <a16:creationId xmlns:a16="http://schemas.microsoft.com/office/drawing/2014/main" xmlns="" id="{05DF7A39-C563-46E0-92C3-8C8BEB6BFFC2}"/>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2FD5D974-1523-416E-AAD8-5F188BA263BE}" type="slidenum">
              <a:rPr lang="en-GB" altLang="en-US" sz="1200">
                <a:solidFill>
                  <a:schemeClr val="bg1"/>
                </a:solidFill>
              </a:rPr>
              <a:pPr/>
              <a:t>27</a:t>
            </a:fld>
            <a:endParaRPr lang="en-GB" altLang="en-US" sz="12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randombar(horizontal)">
                                      <p:cBhvr>
                                        <p:cTn id="7" dur="500"/>
                                        <p:tgtEl>
                                          <p:spTgt spid="32771">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2771">
                                            <p:txEl>
                                              <p:pRg st="2" end="2"/>
                                            </p:txEl>
                                          </p:spTgt>
                                        </p:tgtEl>
                                        <p:attrNameLst>
                                          <p:attrName>style.visibility</p:attrName>
                                        </p:attrNameLst>
                                      </p:cBhvr>
                                      <p:to>
                                        <p:strVal val="visible"/>
                                      </p:to>
                                    </p:set>
                                    <p:animEffect transition="in" filter="randombar(horizontal)">
                                      <p:cBhvr>
                                        <p:cTn id="10" dur="500"/>
                                        <p:tgtEl>
                                          <p:spTgt spid="32771">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2771">
                                            <p:txEl>
                                              <p:pRg st="3" end="3"/>
                                            </p:txEl>
                                          </p:spTgt>
                                        </p:tgtEl>
                                        <p:attrNameLst>
                                          <p:attrName>style.visibility</p:attrName>
                                        </p:attrNameLst>
                                      </p:cBhvr>
                                      <p:to>
                                        <p:strVal val="visible"/>
                                      </p:to>
                                    </p:set>
                                    <p:animEffect transition="in" filter="randombar(horizontal)">
                                      <p:cBhvr>
                                        <p:cTn id="13" dur="500"/>
                                        <p:tgtEl>
                                          <p:spTgt spid="32771">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32771">
                                            <p:txEl>
                                              <p:pRg st="4" end="4"/>
                                            </p:txEl>
                                          </p:spTgt>
                                        </p:tgtEl>
                                        <p:attrNameLst>
                                          <p:attrName>style.visibility</p:attrName>
                                        </p:attrNameLst>
                                      </p:cBhvr>
                                      <p:to>
                                        <p:strVal val="visible"/>
                                      </p:to>
                                    </p:set>
                                    <p:animEffect transition="in" filter="randombar(horizontal)">
                                      <p:cBhvr>
                                        <p:cTn id="18" dur="500"/>
                                        <p:tgtEl>
                                          <p:spTgt spid="32771">
                                            <p:txEl>
                                              <p:pRg st="4" end="4"/>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2771">
                                            <p:txEl>
                                              <p:pRg st="5" end="5"/>
                                            </p:txEl>
                                          </p:spTgt>
                                        </p:tgtEl>
                                        <p:attrNameLst>
                                          <p:attrName>style.visibility</p:attrName>
                                        </p:attrNameLst>
                                      </p:cBhvr>
                                      <p:to>
                                        <p:strVal val="visible"/>
                                      </p:to>
                                    </p:set>
                                    <p:animEffect transition="in" filter="randombar(horizontal)">
                                      <p:cBhvr>
                                        <p:cTn id="21" dur="500"/>
                                        <p:tgtEl>
                                          <p:spTgt spid="32771">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4" presetClass="entr" presetSubtype="10" fill="hold" nodeType="clickEffect">
                                  <p:stCondLst>
                                    <p:cond delay="0"/>
                                  </p:stCondLst>
                                  <p:childTnLst>
                                    <p:set>
                                      <p:cBhvr>
                                        <p:cTn id="25" dur="1" fill="hold">
                                          <p:stCondLst>
                                            <p:cond delay="0"/>
                                          </p:stCondLst>
                                        </p:cTn>
                                        <p:tgtEl>
                                          <p:spTgt spid="32771">
                                            <p:txEl>
                                              <p:pRg st="6" end="6"/>
                                            </p:txEl>
                                          </p:spTgt>
                                        </p:tgtEl>
                                        <p:attrNameLst>
                                          <p:attrName>style.visibility</p:attrName>
                                        </p:attrNameLst>
                                      </p:cBhvr>
                                      <p:to>
                                        <p:strVal val="visible"/>
                                      </p:to>
                                    </p:set>
                                    <p:animEffect transition="in" filter="randombar(horizontal)">
                                      <p:cBhvr>
                                        <p:cTn id="26" dur="500"/>
                                        <p:tgtEl>
                                          <p:spTgt spid="32771">
                                            <p:txEl>
                                              <p:pRg st="6" end="6"/>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2771">
                                            <p:txEl>
                                              <p:pRg st="7" end="7"/>
                                            </p:txEl>
                                          </p:spTgt>
                                        </p:tgtEl>
                                        <p:attrNameLst>
                                          <p:attrName>style.visibility</p:attrName>
                                        </p:attrNameLst>
                                      </p:cBhvr>
                                      <p:to>
                                        <p:strVal val="visible"/>
                                      </p:to>
                                    </p:set>
                                    <p:animEffect transition="in" filter="randombar(horizontal)">
                                      <p:cBhvr>
                                        <p:cTn id="29" dur="500"/>
                                        <p:tgtEl>
                                          <p:spTgt spid="32771">
                                            <p:txEl>
                                              <p:pRg st="7" end="7"/>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32771">
                                            <p:txEl>
                                              <p:pRg st="8" end="8"/>
                                            </p:txEl>
                                          </p:spTgt>
                                        </p:tgtEl>
                                        <p:attrNameLst>
                                          <p:attrName>style.visibility</p:attrName>
                                        </p:attrNameLst>
                                      </p:cBhvr>
                                      <p:to>
                                        <p:strVal val="visible"/>
                                      </p:to>
                                    </p:set>
                                    <p:animEffect transition="in" filter="randombar(horizontal)">
                                      <p:cBhvr>
                                        <p:cTn id="32" dur="500"/>
                                        <p:tgtEl>
                                          <p:spTgt spid="32771">
                                            <p:txEl>
                                              <p:pRg st="8" end="8"/>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32771">
                                            <p:txEl>
                                              <p:pRg st="9" end="9"/>
                                            </p:txEl>
                                          </p:spTgt>
                                        </p:tgtEl>
                                        <p:attrNameLst>
                                          <p:attrName>style.visibility</p:attrName>
                                        </p:attrNameLst>
                                      </p:cBhvr>
                                      <p:to>
                                        <p:strVal val="visible"/>
                                      </p:to>
                                    </p:set>
                                    <p:animEffect transition="in" filter="randombar(horizontal)">
                                      <p:cBhvr>
                                        <p:cTn id="35" dur="500"/>
                                        <p:tgtEl>
                                          <p:spTgt spid="32771">
                                            <p:txEl>
                                              <p:pRg st="9" end="9"/>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32771">
                                            <p:txEl>
                                              <p:pRg st="10" end="10"/>
                                            </p:txEl>
                                          </p:spTgt>
                                        </p:tgtEl>
                                        <p:attrNameLst>
                                          <p:attrName>style.visibility</p:attrName>
                                        </p:attrNameLst>
                                      </p:cBhvr>
                                      <p:to>
                                        <p:strVal val="visible"/>
                                      </p:to>
                                    </p:set>
                                    <p:animEffect transition="in" filter="randombar(horizontal)">
                                      <p:cBhvr>
                                        <p:cTn id="38" dur="500"/>
                                        <p:tgtEl>
                                          <p:spTgt spid="327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xmlns="" id="{A942308B-B52E-41C9-B767-E6F1CB718626}"/>
              </a:ext>
            </a:extLst>
          </p:cNvPr>
          <p:cNvSpPr>
            <a:spLocks noGrp="1"/>
          </p:cNvSpPr>
          <p:nvPr>
            <p:ph type="title"/>
          </p:nvPr>
        </p:nvSpPr>
        <p:spPr>
          <a:xfrm>
            <a:off x="1752600" y="76200"/>
            <a:ext cx="7239000" cy="1143000"/>
          </a:xfrm>
        </p:spPr>
        <p:txBody>
          <a:bodyPr/>
          <a:lstStyle/>
          <a:p>
            <a:r>
              <a:rPr lang="en-US" altLang="en-US" sz="4000"/>
              <a:t>Advantages of Cloud Computing</a:t>
            </a:r>
            <a:endParaRPr lang="en-GB" altLang="en-US" sz="4000"/>
          </a:p>
        </p:txBody>
      </p:sp>
      <p:sp>
        <p:nvSpPr>
          <p:cNvPr id="32771" name="Content Placeholder 2">
            <a:extLst>
              <a:ext uri="{FF2B5EF4-FFF2-40B4-BE49-F238E27FC236}">
                <a16:creationId xmlns:a16="http://schemas.microsoft.com/office/drawing/2014/main" xmlns="" id="{95E942F7-5204-420D-A3B9-FAA96526DFA1}"/>
              </a:ext>
            </a:extLst>
          </p:cNvPr>
          <p:cNvSpPr>
            <a:spLocks noGrp="1"/>
          </p:cNvSpPr>
          <p:nvPr>
            <p:ph idx="1"/>
          </p:nvPr>
        </p:nvSpPr>
        <p:spPr>
          <a:xfrm>
            <a:off x="457200" y="1295400"/>
            <a:ext cx="8507413" cy="4830763"/>
          </a:xfrm>
        </p:spPr>
        <p:txBody>
          <a:bodyPr/>
          <a:lstStyle/>
          <a:p>
            <a:r>
              <a:rPr lang="en-US" altLang="en-US" sz="2800"/>
              <a:t>Lower computer costs: </a:t>
            </a:r>
          </a:p>
          <a:p>
            <a:pPr lvl="1"/>
            <a:r>
              <a:rPr lang="en-US" altLang="en-US" sz="2400"/>
              <a:t>You do not need a high-powered and high-priced computer to run cloud computing's web-based applications. </a:t>
            </a:r>
          </a:p>
          <a:p>
            <a:pPr lvl="1"/>
            <a:r>
              <a:rPr lang="en-US" altLang="en-US" sz="2400"/>
              <a:t>Since applications run in the cloud, not on the desktop PC, your desktop PC does not need the processing power or hard disk space demanded by traditional desktop software. </a:t>
            </a:r>
          </a:p>
          <a:p>
            <a:pPr lvl="1"/>
            <a:r>
              <a:rPr lang="en-US" altLang="en-US" sz="2400"/>
              <a:t>When you are using web-based applications, your PC can be less expensive, with a smaller hard disk, less memory, more efficient processor... </a:t>
            </a:r>
          </a:p>
          <a:p>
            <a:pPr lvl="1"/>
            <a:r>
              <a:rPr lang="en-US" altLang="en-US" sz="2400"/>
              <a:t>In fact, your PC in this scenario does not even need a CD or DVD drive, as no software programs have to be loaded and no document files need to be saved.</a:t>
            </a:r>
            <a:endParaRPr lang="en-GB" altLang="en-US" sz="2400"/>
          </a:p>
        </p:txBody>
      </p:sp>
      <p:sp>
        <p:nvSpPr>
          <p:cNvPr id="32772" name="Slide Number Placeholder 4">
            <a:extLst>
              <a:ext uri="{FF2B5EF4-FFF2-40B4-BE49-F238E27FC236}">
                <a16:creationId xmlns:a16="http://schemas.microsoft.com/office/drawing/2014/main" xmlns="" id="{F00F2878-9B77-43E5-BCF0-DE5A2BA43572}"/>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F2036B73-5B9D-43C4-B093-3A4AC83D6874}" type="slidenum">
              <a:rPr lang="en-GB" altLang="en-US" sz="1200">
                <a:solidFill>
                  <a:schemeClr val="bg1"/>
                </a:solidFill>
              </a:rPr>
              <a:pPr/>
              <a:t>28</a:t>
            </a:fld>
            <a:endParaRPr lang="en-GB" altLang="en-US" sz="120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xmlns="" id="{AB7FF4B0-A826-440C-A76C-165C2C8837D9}"/>
              </a:ext>
            </a:extLst>
          </p:cNvPr>
          <p:cNvSpPr>
            <a:spLocks noGrp="1"/>
          </p:cNvSpPr>
          <p:nvPr>
            <p:ph type="title"/>
          </p:nvPr>
        </p:nvSpPr>
        <p:spPr>
          <a:xfrm>
            <a:off x="1752600" y="76200"/>
            <a:ext cx="7239000" cy="1143000"/>
          </a:xfrm>
        </p:spPr>
        <p:txBody>
          <a:bodyPr/>
          <a:lstStyle/>
          <a:p>
            <a:r>
              <a:rPr lang="en-US" altLang="en-US" sz="4000"/>
              <a:t>Advantages of Cloud Computing</a:t>
            </a:r>
            <a:endParaRPr lang="en-GB" altLang="en-US" sz="4000"/>
          </a:p>
        </p:txBody>
      </p:sp>
      <p:sp>
        <p:nvSpPr>
          <p:cNvPr id="34819" name="Content Placeholder 2">
            <a:extLst>
              <a:ext uri="{FF2B5EF4-FFF2-40B4-BE49-F238E27FC236}">
                <a16:creationId xmlns:a16="http://schemas.microsoft.com/office/drawing/2014/main" xmlns="" id="{1D4F4754-EE1E-4A20-BA2D-E5DFD9163D4E}"/>
              </a:ext>
            </a:extLst>
          </p:cNvPr>
          <p:cNvSpPr>
            <a:spLocks noGrp="1"/>
          </p:cNvSpPr>
          <p:nvPr>
            <p:ph idx="1"/>
          </p:nvPr>
        </p:nvSpPr>
        <p:spPr>
          <a:xfrm>
            <a:off x="457200" y="1295400"/>
            <a:ext cx="8229600" cy="4830763"/>
          </a:xfrm>
        </p:spPr>
        <p:txBody>
          <a:bodyPr/>
          <a:lstStyle/>
          <a:p>
            <a:r>
              <a:rPr lang="en-US" altLang="en-US" sz="2800"/>
              <a:t>Improved performance:</a:t>
            </a:r>
          </a:p>
          <a:p>
            <a:pPr lvl="1"/>
            <a:r>
              <a:rPr lang="en-US" altLang="en-US" sz="2400"/>
              <a:t>With few large programs hogging your computer's memory, you will see better performance from your PC. </a:t>
            </a:r>
          </a:p>
          <a:p>
            <a:pPr lvl="1"/>
            <a:r>
              <a:rPr lang="en-US" altLang="en-US" sz="2400"/>
              <a:t>Computers in a cloud computing system boot and run faster because they have fewer programs and processes loaded into memory…</a:t>
            </a:r>
          </a:p>
          <a:p>
            <a:r>
              <a:rPr lang="en-US" altLang="en-US" sz="2800"/>
              <a:t>Reduced software costs: </a:t>
            </a:r>
          </a:p>
          <a:p>
            <a:pPr lvl="1"/>
            <a:r>
              <a:rPr lang="en-US" altLang="en-US" sz="2400"/>
              <a:t>Instead of purchasing expensive software applications, you can get most of what you need for free-ish!</a:t>
            </a:r>
          </a:p>
          <a:p>
            <a:pPr lvl="2"/>
            <a:r>
              <a:rPr lang="en-US" altLang="en-US" sz="1800"/>
              <a:t>most cloud computing applications today, such as the Google Docs suite.</a:t>
            </a:r>
          </a:p>
          <a:p>
            <a:pPr lvl="1"/>
            <a:r>
              <a:rPr lang="en-US" altLang="en-US" sz="2400"/>
              <a:t>better than paying for similar commercial software</a:t>
            </a:r>
          </a:p>
          <a:p>
            <a:pPr lvl="2"/>
            <a:r>
              <a:rPr lang="en-US" altLang="en-US" sz="1800"/>
              <a:t>which alone may be justification for switching to cloud applications.</a:t>
            </a:r>
            <a:endParaRPr lang="en-GB" altLang="en-US" sz="1800"/>
          </a:p>
        </p:txBody>
      </p:sp>
      <p:sp>
        <p:nvSpPr>
          <p:cNvPr id="33796" name="Slide Number Placeholder 4">
            <a:extLst>
              <a:ext uri="{FF2B5EF4-FFF2-40B4-BE49-F238E27FC236}">
                <a16:creationId xmlns:a16="http://schemas.microsoft.com/office/drawing/2014/main" xmlns="" id="{36C67552-82F3-4124-B925-5249AF8141BE}"/>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99B765C7-2B1E-480C-87B1-927CA71C12ED}" type="slidenum">
              <a:rPr lang="en-GB" altLang="en-US" sz="1200">
                <a:solidFill>
                  <a:schemeClr val="bg1"/>
                </a:solidFill>
              </a:rPr>
              <a:pPr/>
              <a:t>29</a:t>
            </a:fld>
            <a:endParaRPr lang="en-GB" altLang="en-US" sz="12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4819">
                                            <p:txEl>
                                              <p:pRg st="3" end="3"/>
                                            </p:txEl>
                                          </p:spTgt>
                                        </p:tgtEl>
                                        <p:attrNameLst>
                                          <p:attrName>style.visibility</p:attrName>
                                        </p:attrNameLst>
                                      </p:cBhvr>
                                      <p:to>
                                        <p:strVal val="visible"/>
                                      </p:to>
                                    </p:set>
                                    <p:animEffect transition="in" filter="randombar(horizontal)">
                                      <p:cBhvr>
                                        <p:cTn id="7" dur="500"/>
                                        <p:tgtEl>
                                          <p:spTgt spid="34819">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4819">
                                            <p:txEl>
                                              <p:pRg st="4" end="4"/>
                                            </p:txEl>
                                          </p:spTgt>
                                        </p:tgtEl>
                                        <p:attrNameLst>
                                          <p:attrName>style.visibility</p:attrName>
                                        </p:attrNameLst>
                                      </p:cBhvr>
                                      <p:to>
                                        <p:strVal val="visible"/>
                                      </p:to>
                                    </p:set>
                                    <p:animEffect transition="in" filter="randombar(horizontal)">
                                      <p:cBhvr>
                                        <p:cTn id="10" dur="500"/>
                                        <p:tgtEl>
                                          <p:spTgt spid="34819">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4819">
                                            <p:txEl>
                                              <p:pRg st="5" end="5"/>
                                            </p:txEl>
                                          </p:spTgt>
                                        </p:tgtEl>
                                        <p:attrNameLst>
                                          <p:attrName>style.visibility</p:attrName>
                                        </p:attrNameLst>
                                      </p:cBhvr>
                                      <p:to>
                                        <p:strVal val="visible"/>
                                      </p:to>
                                    </p:set>
                                    <p:animEffect transition="in" filter="randombar(horizontal)">
                                      <p:cBhvr>
                                        <p:cTn id="13" dur="500"/>
                                        <p:tgtEl>
                                          <p:spTgt spid="34819">
                                            <p:txEl>
                                              <p:pRg st="5" end="5"/>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4819">
                                            <p:txEl>
                                              <p:pRg st="6" end="6"/>
                                            </p:txEl>
                                          </p:spTgt>
                                        </p:tgtEl>
                                        <p:attrNameLst>
                                          <p:attrName>style.visibility</p:attrName>
                                        </p:attrNameLst>
                                      </p:cBhvr>
                                      <p:to>
                                        <p:strVal val="visible"/>
                                      </p:to>
                                    </p:set>
                                    <p:animEffect transition="in" filter="randombar(horizontal)">
                                      <p:cBhvr>
                                        <p:cTn id="16" dur="500"/>
                                        <p:tgtEl>
                                          <p:spTgt spid="34819">
                                            <p:txEl>
                                              <p:pRg st="6" end="6"/>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4819">
                                            <p:txEl>
                                              <p:pRg st="7" end="7"/>
                                            </p:txEl>
                                          </p:spTgt>
                                        </p:tgtEl>
                                        <p:attrNameLst>
                                          <p:attrName>style.visibility</p:attrName>
                                        </p:attrNameLst>
                                      </p:cBhvr>
                                      <p:to>
                                        <p:strVal val="visible"/>
                                      </p:to>
                                    </p:set>
                                    <p:animEffect transition="in" filter="randombar(horizontal)">
                                      <p:cBhvr>
                                        <p:cTn id="19" dur="500"/>
                                        <p:tgtEl>
                                          <p:spTgt spid="348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xmlns="" id="{16014A47-0315-4270-9E84-9854460142F6}"/>
              </a:ext>
            </a:extLst>
          </p:cNvPr>
          <p:cNvSpPr>
            <a:spLocks noGrp="1"/>
          </p:cNvSpPr>
          <p:nvPr>
            <p:ph type="title"/>
          </p:nvPr>
        </p:nvSpPr>
        <p:spPr>
          <a:xfrm>
            <a:off x="1752600" y="76200"/>
            <a:ext cx="7239000" cy="1143000"/>
          </a:xfrm>
        </p:spPr>
        <p:txBody>
          <a:bodyPr/>
          <a:lstStyle/>
          <a:p>
            <a:r>
              <a:rPr lang="en-GB" altLang="en-US"/>
              <a:t>What is Cloud Computing?</a:t>
            </a:r>
          </a:p>
        </p:txBody>
      </p:sp>
      <p:sp>
        <p:nvSpPr>
          <p:cNvPr id="7171" name="Content Placeholder 2">
            <a:extLst>
              <a:ext uri="{FF2B5EF4-FFF2-40B4-BE49-F238E27FC236}">
                <a16:creationId xmlns:a16="http://schemas.microsoft.com/office/drawing/2014/main" xmlns="" id="{58A9D4B0-646D-4DA5-A939-83309794279F}"/>
              </a:ext>
            </a:extLst>
          </p:cNvPr>
          <p:cNvSpPr>
            <a:spLocks noGrp="1"/>
          </p:cNvSpPr>
          <p:nvPr>
            <p:ph idx="1"/>
          </p:nvPr>
        </p:nvSpPr>
        <p:spPr>
          <a:xfrm>
            <a:off x="457200" y="1295400"/>
            <a:ext cx="8229600" cy="4830763"/>
          </a:xfrm>
        </p:spPr>
        <p:txBody>
          <a:bodyPr/>
          <a:lstStyle/>
          <a:p>
            <a:r>
              <a:rPr lang="en-US" altLang="en-US"/>
              <a:t>In addition, the platform provides on demand services, that are always on, anywhere, anytime and any place. </a:t>
            </a:r>
          </a:p>
          <a:p>
            <a:r>
              <a:rPr lang="en-US" altLang="en-US"/>
              <a:t>Pay for use and as needed, elastic</a:t>
            </a:r>
          </a:p>
          <a:p>
            <a:pPr lvl="1"/>
            <a:r>
              <a:rPr lang="en-US" altLang="en-US"/>
              <a:t>scale up and down in capacity and functionalities</a:t>
            </a:r>
          </a:p>
          <a:p>
            <a:r>
              <a:rPr lang="en-US" altLang="en-US"/>
              <a:t>The hardware and software services are available to</a:t>
            </a:r>
          </a:p>
          <a:p>
            <a:pPr lvl="1"/>
            <a:r>
              <a:rPr lang="en-US" altLang="en-US"/>
              <a:t>general public, enterprises, corporations and businesses markets</a:t>
            </a:r>
          </a:p>
        </p:txBody>
      </p:sp>
      <p:sp>
        <p:nvSpPr>
          <p:cNvPr id="7172" name="Slide Number Placeholder 4">
            <a:extLst>
              <a:ext uri="{FF2B5EF4-FFF2-40B4-BE49-F238E27FC236}">
                <a16:creationId xmlns:a16="http://schemas.microsoft.com/office/drawing/2014/main" xmlns="" id="{41642DB7-CF67-4A04-8773-2C8D1C4B66A4}"/>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B8885AC9-8C6B-47F5-9EFF-BB73A0C31D50}" type="slidenum">
              <a:rPr lang="en-GB" altLang="en-US" sz="1200">
                <a:solidFill>
                  <a:schemeClr val="bg1"/>
                </a:solidFill>
              </a:rPr>
              <a:pPr/>
              <a:t>3</a:t>
            </a:fld>
            <a:endParaRPr lang="en-GB" altLang="en-US" sz="120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xmlns="" id="{1198A09C-BCD0-4C73-B5F3-8D64EAE4588E}"/>
              </a:ext>
            </a:extLst>
          </p:cNvPr>
          <p:cNvSpPr>
            <a:spLocks noGrp="1"/>
          </p:cNvSpPr>
          <p:nvPr>
            <p:ph type="title"/>
          </p:nvPr>
        </p:nvSpPr>
        <p:spPr>
          <a:xfrm>
            <a:off x="1752600" y="76200"/>
            <a:ext cx="7239000" cy="1143000"/>
          </a:xfrm>
        </p:spPr>
        <p:txBody>
          <a:bodyPr/>
          <a:lstStyle/>
          <a:p>
            <a:r>
              <a:rPr lang="en-US" altLang="en-US" sz="4000"/>
              <a:t>Advantages of Cloud Computing</a:t>
            </a:r>
            <a:endParaRPr lang="en-GB" altLang="en-US" sz="4000"/>
          </a:p>
        </p:txBody>
      </p:sp>
      <p:sp>
        <p:nvSpPr>
          <p:cNvPr id="35843" name="Content Placeholder 2">
            <a:extLst>
              <a:ext uri="{FF2B5EF4-FFF2-40B4-BE49-F238E27FC236}">
                <a16:creationId xmlns:a16="http://schemas.microsoft.com/office/drawing/2014/main" xmlns="" id="{1F03DA17-E45F-473E-B85D-72466AF8FC2E}"/>
              </a:ext>
            </a:extLst>
          </p:cNvPr>
          <p:cNvSpPr>
            <a:spLocks noGrp="1"/>
          </p:cNvSpPr>
          <p:nvPr>
            <p:ph idx="1"/>
          </p:nvPr>
        </p:nvSpPr>
        <p:spPr>
          <a:xfrm>
            <a:off x="457200" y="1295400"/>
            <a:ext cx="8229600" cy="4830763"/>
          </a:xfrm>
        </p:spPr>
        <p:txBody>
          <a:bodyPr/>
          <a:lstStyle/>
          <a:p>
            <a:r>
              <a:rPr lang="en-US" altLang="en-US" sz="2400"/>
              <a:t>Instant software updates:</a:t>
            </a:r>
          </a:p>
          <a:p>
            <a:pPr lvl="1"/>
            <a:r>
              <a:rPr lang="en-US" altLang="en-US" sz="2000"/>
              <a:t>Another advantage to cloud computing is that you are no longer faced with choosing between obsolete software and high upgrade costs.</a:t>
            </a:r>
          </a:p>
          <a:p>
            <a:pPr lvl="1"/>
            <a:r>
              <a:rPr lang="en-US" altLang="en-US" sz="2000"/>
              <a:t>When the application is web-based, updates happen automatically </a:t>
            </a:r>
          </a:p>
          <a:p>
            <a:pPr lvl="2"/>
            <a:r>
              <a:rPr lang="en-US" altLang="en-US" sz="1600"/>
              <a:t>available the next time you log into the cloud. </a:t>
            </a:r>
          </a:p>
          <a:p>
            <a:pPr lvl="1"/>
            <a:r>
              <a:rPr lang="en-US" altLang="en-US" sz="2000"/>
              <a:t>When you access a web-based application, you get the latest version </a:t>
            </a:r>
          </a:p>
          <a:p>
            <a:pPr lvl="2"/>
            <a:r>
              <a:rPr lang="en-US" altLang="en-US" sz="1600"/>
              <a:t>without needing to pay for or download an upgrade.</a:t>
            </a:r>
          </a:p>
          <a:p>
            <a:pPr lvl="2"/>
            <a:endParaRPr lang="en-US" altLang="en-US" sz="1600"/>
          </a:p>
          <a:p>
            <a:r>
              <a:rPr lang="en-US" altLang="en-US" sz="2400"/>
              <a:t>Improved document format compatibility. </a:t>
            </a:r>
          </a:p>
          <a:p>
            <a:pPr lvl="1"/>
            <a:r>
              <a:rPr lang="en-US" altLang="en-US" sz="2000"/>
              <a:t>You do not have to worry about the documents you create on your machine being compatible with other users' applications or OSes</a:t>
            </a:r>
          </a:p>
          <a:p>
            <a:pPr lvl="1"/>
            <a:r>
              <a:rPr lang="en-US" altLang="en-US" sz="2000"/>
              <a:t>There are potentially no format incompatibilities when everyone is sharing documents and applications in the cloud.</a:t>
            </a:r>
            <a:endParaRPr lang="en-GB" altLang="en-US" sz="2000"/>
          </a:p>
        </p:txBody>
      </p:sp>
      <p:sp>
        <p:nvSpPr>
          <p:cNvPr id="34820" name="Slide Number Placeholder 4">
            <a:extLst>
              <a:ext uri="{FF2B5EF4-FFF2-40B4-BE49-F238E27FC236}">
                <a16:creationId xmlns:a16="http://schemas.microsoft.com/office/drawing/2014/main" xmlns="" id="{99F8EEBD-9485-4844-AC51-465E84402F5C}"/>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EEBF682D-1661-4FAF-8BF9-6E5D559B5843}" type="slidenum">
              <a:rPr lang="en-GB" altLang="en-US" sz="1200">
                <a:solidFill>
                  <a:schemeClr val="bg1"/>
                </a:solidFill>
              </a:rPr>
              <a:pPr/>
              <a:t>30</a:t>
            </a:fld>
            <a:endParaRPr lang="en-GB" altLang="en-US" sz="12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5843">
                                            <p:txEl>
                                              <p:pRg st="7" end="7"/>
                                            </p:txEl>
                                          </p:spTgt>
                                        </p:tgtEl>
                                        <p:attrNameLst>
                                          <p:attrName>style.visibility</p:attrName>
                                        </p:attrNameLst>
                                      </p:cBhvr>
                                      <p:to>
                                        <p:strVal val="visible"/>
                                      </p:to>
                                    </p:set>
                                    <p:animEffect transition="in" filter="randombar(horizontal)">
                                      <p:cBhvr>
                                        <p:cTn id="7" dur="500"/>
                                        <p:tgtEl>
                                          <p:spTgt spid="35843">
                                            <p:txEl>
                                              <p:pRg st="7" end="7"/>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5843">
                                            <p:txEl>
                                              <p:pRg st="8" end="8"/>
                                            </p:txEl>
                                          </p:spTgt>
                                        </p:tgtEl>
                                        <p:attrNameLst>
                                          <p:attrName>style.visibility</p:attrName>
                                        </p:attrNameLst>
                                      </p:cBhvr>
                                      <p:to>
                                        <p:strVal val="visible"/>
                                      </p:to>
                                    </p:set>
                                    <p:animEffect transition="in" filter="randombar(horizontal)">
                                      <p:cBhvr>
                                        <p:cTn id="10" dur="500"/>
                                        <p:tgtEl>
                                          <p:spTgt spid="35843">
                                            <p:txEl>
                                              <p:pRg st="8" end="8"/>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5843">
                                            <p:txEl>
                                              <p:pRg st="9" end="9"/>
                                            </p:txEl>
                                          </p:spTgt>
                                        </p:tgtEl>
                                        <p:attrNameLst>
                                          <p:attrName>style.visibility</p:attrName>
                                        </p:attrNameLst>
                                      </p:cBhvr>
                                      <p:to>
                                        <p:strVal val="visible"/>
                                      </p:to>
                                    </p:set>
                                    <p:animEffect transition="in" filter="randombar(horizontal)">
                                      <p:cBhvr>
                                        <p:cTn id="13" dur="500"/>
                                        <p:tgtEl>
                                          <p:spTgt spid="358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xmlns="" id="{E3574406-C1B1-4381-968D-6AA6211B42E6}"/>
              </a:ext>
            </a:extLst>
          </p:cNvPr>
          <p:cNvSpPr>
            <a:spLocks noGrp="1"/>
          </p:cNvSpPr>
          <p:nvPr>
            <p:ph type="title"/>
          </p:nvPr>
        </p:nvSpPr>
        <p:spPr>
          <a:xfrm>
            <a:off x="1752600" y="76200"/>
            <a:ext cx="7239000" cy="1143000"/>
          </a:xfrm>
        </p:spPr>
        <p:txBody>
          <a:bodyPr/>
          <a:lstStyle/>
          <a:p>
            <a:r>
              <a:rPr lang="en-US" altLang="en-US" sz="4000"/>
              <a:t>Advantages of Cloud Computing</a:t>
            </a:r>
            <a:endParaRPr lang="en-GB" altLang="en-US" sz="4000"/>
          </a:p>
        </p:txBody>
      </p:sp>
      <p:sp>
        <p:nvSpPr>
          <p:cNvPr id="36867" name="Content Placeholder 2">
            <a:extLst>
              <a:ext uri="{FF2B5EF4-FFF2-40B4-BE49-F238E27FC236}">
                <a16:creationId xmlns:a16="http://schemas.microsoft.com/office/drawing/2014/main" xmlns="" id="{B8D6375F-7530-4FF6-A1A5-CF78A13CD007}"/>
              </a:ext>
            </a:extLst>
          </p:cNvPr>
          <p:cNvSpPr>
            <a:spLocks noGrp="1"/>
          </p:cNvSpPr>
          <p:nvPr>
            <p:ph idx="1"/>
          </p:nvPr>
        </p:nvSpPr>
        <p:spPr>
          <a:xfrm>
            <a:off x="457200" y="1196975"/>
            <a:ext cx="8229600" cy="4830763"/>
          </a:xfrm>
        </p:spPr>
        <p:txBody>
          <a:bodyPr/>
          <a:lstStyle/>
          <a:p>
            <a:r>
              <a:rPr lang="en-US" altLang="en-US" sz="2800"/>
              <a:t>Unlimited storage capacity:</a:t>
            </a:r>
          </a:p>
          <a:p>
            <a:pPr lvl="1"/>
            <a:r>
              <a:rPr lang="en-US" altLang="en-US" sz="2400"/>
              <a:t>Cloud computing offers virtually limitless storage. </a:t>
            </a:r>
          </a:p>
          <a:p>
            <a:pPr lvl="1"/>
            <a:r>
              <a:rPr lang="en-US" altLang="en-US" sz="2400"/>
              <a:t>Your computer's current 1 Tbyte hard drive is small compared to the hundreds of Pbytes available in the cloud.</a:t>
            </a:r>
          </a:p>
          <a:p>
            <a:r>
              <a:rPr lang="en-US" altLang="en-US" sz="2800"/>
              <a:t>Increased data reliability:</a:t>
            </a:r>
          </a:p>
          <a:p>
            <a:pPr lvl="1"/>
            <a:r>
              <a:rPr lang="en-US" altLang="en-US" sz="2400"/>
              <a:t>Unlike desktop computing, in which if a hard disk crashes and destroy all your valuable data, a computer crashing in the cloud should not affect the storage of your data.</a:t>
            </a:r>
          </a:p>
          <a:p>
            <a:pPr lvl="2"/>
            <a:r>
              <a:rPr lang="en-US" altLang="en-US" sz="2000"/>
              <a:t>if your personal computer crashes, all your data is still out there in the cloud, still accessible</a:t>
            </a:r>
          </a:p>
          <a:p>
            <a:pPr lvl="1"/>
            <a:r>
              <a:rPr lang="en-US" altLang="en-US" sz="2400"/>
              <a:t>In a world where few individual desktop PC users back up their data on a regular basis, cloud computing is a data-safe computing platform!</a:t>
            </a:r>
            <a:endParaRPr lang="en-GB" altLang="en-US" sz="2400"/>
          </a:p>
        </p:txBody>
      </p:sp>
      <p:sp>
        <p:nvSpPr>
          <p:cNvPr id="35844" name="Slide Number Placeholder 4">
            <a:extLst>
              <a:ext uri="{FF2B5EF4-FFF2-40B4-BE49-F238E27FC236}">
                <a16:creationId xmlns:a16="http://schemas.microsoft.com/office/drawing/2014/main" xmlns="" id="{680791A5-C4C3-4F19-B7BE-C75FA25EF687}"/>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1CB62584-2892-4E01-8510-4E3A6F1AA318}" type="slidenum">
              <a:rPr lang="en-GB" altLang="en-US" sz="1200">
                <a:solidFill>
                  <a:schemeClr val="bg1"/>
                </a:solidFill>
              </a:rPr>
              <a:pPr/>
              <a:t>31</a:t>
            </a:fld>
            <a:endParaRPr lang="en-GB" altLang="en-US" sz="12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6867">
                                            <p:txEl>
                                              <p:pRg st="3" end="3"/>
                                            </p:txEl>
                                          </p:spTgt>
                                        </p:tgtEl>
                                        <p:attrNameLst>
                                          <p:attrName>style.visibility</p:attrName>
                                        </p:attrNameLst>
                                      </p:cBhvr>
                                      <p:to>
                                        <p:strVal val="visible"/>
                                      </p:to>
                                    </p:set>
                                    <p:animEffect transition="in" filter="randombar(horizontal)">
                                      <p:cBhvr>
                                        <p:cTn id="7" dur="500"/>
                                        <p:tgtEl>
                                          <p:spTgt spid="36867">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6867">
                                            <p:txEl>
                                              <p:pRg st="4" end="4"/>
                                            </p:txEl>
                                          </p:spTgt>
                                        </p:tgtEl>
                                        <p:attrNameLst>
                                          <p:attrName>style.visibility</p:attrName>
                                        </p:attrNameLst>
                                      </p:cBhvr>
                                      <p:to>
                                        <p:strVal val="visible"/>
                                      </p:to>
                                    </p:set>
                                    <p:animEffect transition="in" filter="randombar(horizontal)">
                                      <p:cBhvr>
                                        <p:cTn id="10" dur="500"/>
                                        <p:tgtEl>
                                          <p:spTgt spid="36867">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animEffect transition="in" filter="randombar(horizontal)">
                                      <p:cBhvr>
                                        <p:cTn id="13" dur="500"/>
                                        <p:tgtEl>
                                          <p:spTgt spid="36867">
                                            <p:txEl>
                                              <p:pRg st="5" end="5"/>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6867">
                                            <p:txEl>
                                              <p:pRg st="6" end="6"/>
                                            </p:txEl>
                                          </p:spTgt>
                                        </p:tgtEl>
                                        <p:attrNameLst>
                                          <p:attrName>style.visibility</p:attrName>
                                        </p:attrNameLst>
                                      </p:cBhvr>
                                      <p:to>
                                        <p:strVal val="visible"/>
                                      </p:to>
                                    </p:set>
                                    <p:animEffect transition="in" filter="randombar(horizontal)">
                                      <p:cBhvr>
                                        <p:cTn id="16" dur="500"/>
                                        <p:tgtEl>
                                          <p:spTgt spid="368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xmlns="" id="{4011E77D-703D-44BE-88F6-319A25CE4BE0}"/>
              </a:ext>
            </a:extLst>
          </p:cNvPr>
          <p:cNvSpPr>
            <a:spLocks noGrp="1"/>
          </p:cNvSpPr>
          <p:nvPr>
            <p:ph type="title"/>
          </p:nvPr>
        </p:nvSpPr>
        <p:spPr>
          <a:xfrm>
            <a:off x="1752600" y="76200"/>
            <a:ext cx="7239000" cy="1143000"/>
          </a:xfrm>
        </p:spPr>
        <p:txBody>
          <a:bodyPr/>
          <a:lstStyle/>
          <a:p>
            <a:r>
              <a:rPr lang="en-US" altLang="en-US" sz="4000"/>
              <a:t>Advantages of Cloud Computing</a:t>
            </a:r>
            <a:endParaRPr lang="en-GB" altLang="en-US" sz="4000"/>
          </a:p>
        </p:txBody>
      </p:sp>
      <p:sp>
        <p:nvSpPr>
          <p:cNvPr id="37891" name="Content Placeholder 2">
            <a:extLst>
              <a:ext uri="{FF2B5EF4-FFF2-40B4-BE49-F238E27FC236}">
                <a16:creationId xmlns:a16="http://schemas.microsoft.com/office/drawing/2014/main" xmlns="" id="{0F965595-D686-4A67-91D2-F89FA13EC793}"/>
              </a:ext>
            </a:extLst>
          </p:cNvPr>
          <p:cNvSpPr>
            <a:spLocks noGrp="1"/>
          </p:cNvSpPr>
          <p:nvPr>
            <p:ph idx="1"/>
          </p:nvPr>
        </p:nvSpPr>
        <p:spPr>
          <a:xfrm>
            <a:off x="457200" y="1295400"/>
            <a:ext cx="8362950" cy="4830763"/>
          </a:xfrm>
        </p:spPr>
        <p:txBody>
          <a:bodyPr/>
          <a:lstStyle/>
          <a:p>
            <a:r>
              <a:rPr lang="en-US" altLang="en-US" sz="2800"/>
              <a:t>Universal document access:</a:t>
            </a:r>
          </a:p>
          <a:p>
            <a:pPr lvl="1"/>
            <a:r>
              <a:rPr lang="en-US" altLang="en-US" sz="2400"/>
              <a:t>That is not a problem with cloud computing, because you do not take your documents with you. </a:t>
            </a:r>
          </a:p>
          <a:p>
            <a:pPr lvl="1"/>
            <a:r>
              <a:rPr lang="en-US" altLang="en-US" sz="2400"/>
              <a:t>Instead, they stay in the cloud, and you can access them whenever you have a computer and an Internet connection</a:t>
            </a:r>
          </a:p>
          <a:p>
            <a:pPr lvl="1"/>
            <a:r>
              <a:rPr lang="en-US" altLang="en-US" sz="2400"/>
              <a:t>Documents are instantly available from wherever you are</a:t>
            </a:r>
          </a:p>
          <a:p>
            <a:r>
              <a:rPr lang="en-US" altLang="en-US" sz="2800"/>
              <a:t>Latest version availability:</a:t>
            </a:r>
          </a:p>
          <a:p>
            <a:pPr lvl="1"/>
            <a:r>
              <a:rPr lang="en-US" altLang="en-US" sz="2400"/>
              <a:t>When you edit a document at home, that edited version is what you see when you access the document at work. </a:t>
            </a:r>
          </a:p>
          <a:p>
            <a:pPr lvl="1"/>
            <a:r>
              <a:rPr lang="en-US" altLang="en-US" sz="2400"/>
              <a:t>The cloud always hosts the latest version of your documents</a:t>
            </a:r>
          </a:p>
          <a:p>
            <a:pPr lvl="2"/>
            <a:r>
              <a:rPr lang="en-US" altLang="en-US" sz="1800"/>
              <a:t>as long as you are connected, you are not in danger of having an outdated version</a:t>
            </a:r>
            <a:endParaRPr lang="en-GB" altLang="en-US" sz="1800"/>
          </a:p>
        </p:txBody>
      </p:sp>
      <p:sp>
        <p:nvSpPr>
          <p:cNvPr id="36868" name="Slide Number Placeholder 4">
            <a:extLst>
              <a:ext uri="{FF2B5EF4-FFF2-40B4-BE49-F238E27FC236}">
                <a16:creationId xmlns:a16="http://schemas.microsoft.com/office/drawing/2014/main" xmlns="" id="{4B9F85A5-0EA1-4433-8DE1-1049400DA604}"/>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ACA2AC55-BFB7-4579-BFCD-EEA52C70D99C}" type="slidenum">
              <a:rPr lang="en-GB" altLang="en-US" sz="1200">
                <a:solidFill>
                  <a:schemeClr val="bg1"/>
                </a:solidFill>
              </a:rPr>
              <a:pPr/>
              <a:t>32</a:t>
            </a:fld>
            <a:endParaRPr lang="en-GB" altLang="en-US" sz="12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7891">
                                            <p:txEl>
                                              <p:pRg st="4" end="4"/>
                                            </p:txEl>
                                          </p:spTgt>
                                        </p:tgtEl>
                                        <p:attrNameLst>
                                          <p:attrName>style.visibility</p:attrName>
                                        </p:attrNameLst>
                                      </p:cBhvr>
                                      <p:to>
                                        <p:strVal val="visible"/>
                                      </p:to>
                                    </p:set>
                                    <p:animEffect transition="in" filter="randombar(horizontal)">
                                      <p:cBhvr>
                                        <p:cTn id="7" dur="500"/>
                                        <p:tgtEl>
                                          <p:spTgt spid="37891">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7891">
                                            <p:txEl>
                                              <p:pRg st="5" end="5"/>
                                            </p:txEl>
                                          </p:spTgt>
                                        </p:tgtEl>
                                        <p:attrNameLst>
                                          <p:attrName>style.visibility</p:attrName>
                                        </p:attrNameLst>
                                      </p:cBhvr>
                                      <p:to>
                                        <p:strVal val="visible"/>
                                      </p:to>
                                    </p:set>
                                    <p:animEffect transition="in" filter="randombar(horizontal)">
                                      <p:cBhvr>
                                        <p:cTn id="10" dur="500"/>
                                        <p:tgtEl>
                                          <p:spTgt spid="37891">
                                            <p:txEl>
                                              <p:pRg st="5" end="5"/>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7891">
                                            <p:txEl>
                                              <p:pRg st="6" end="6"/>
                                            </p:txEl>
                                          </p:spTgt>
                                        </p:tgtEl>
                                        <p:attrNameLst>
                                          <p:attrName>style.visibility</p:attrName>
                                        </p:attrNameLst>
                                      </p:cBhvr>
                                      <p:to>
                                        <p:strVal val="visible"/>
                                      </p:to>
                                    </p:set>
                                    <p:animEffect transition="in" filter="randombar(horizontal)">
                                      <p:cBhvr>
                                        <p:cTn id="13" dur="500"/>
                                        <p:tgtEl>
                                          <p:spTgt spid="37891">
                                            <p:txEl>
                                              <p:pRg st="6" end="6"/>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7891">
                                            <p:txEl>
                                              <p:pRg st="7" end="7"/>
                                            </p:txEl>
                                          </p:spTgt>
                                        </p:tgtEl>
                                        <p:attrNameLst>
                                          <p:attrName>style.visibility</p:attrName>
                                        </p:attrNameLst>
                                      </p:cBhvr>
                                      <p:to>
                                        <p:strVal val="visible"/>
                                      </p:to>
                                    </p:set>
                                    <p:animEffect transition="in" filter="randombar(horizontal)">
                                      <p:cBhvr>
                                        <p:cTn id="16" dur="500"/>
                                        <p:tgtEl>
                                          <p:spTgt spid="378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xmlns="" id="{981DC3AE-3435-4305-AFEA-1EA0702391EB}"/>
              </a:ext>
            </a:extLst>
          </p:cNvPr>
          <p:cNvSpPr>
            <a:spLocks noGrp="1"/>
          </p:cNvSpPr>
          <p:nvPr>
            <p:ph type="title"/>
          </p:nvPr>
        </p:nvSpPr>
        <p:spPr>
          <a:xfrm>
            <a:off x="1752600" y="76200"/>
            <a:ext cx="7239000" cy="1143000"/>
          </a:xfrm>
        </p:spPr>
        <p:txBody>
          <a:bodyPr/>
          <a:lstStyle/>
          <a:p>
            <a:r>
              <a:rPr lang="en-US" altLang="en-US" sz="4000"/>
              <a:t>Advantages of Cloud Computing</a:t>
            </a:r>
            <a:endParaRPr lang="en-GB" altLang="en-US" sz="4000"/>
          </a:p>
        </p:txBody>
      </p:sp>
      <p:sp>
        <p:nvSpPr>
          <p:cNvPr id="38915" name="Content Placeholder 2">
            <a:extLst>
              <a:ext uri="{FF2B5EF4-FFF2-40B4-BE49-F238E27FC236}">
                <a16:creationId xmlns:a16="http://schemas.microsoft.com/office/drawing/2014/main" xmlns="" id="{C06FB05C-404F-45F3-9FE6-FA4BE73E5FC2}"/>
              </a:ext>
            </a:extLst>
          </p:cNvPr>
          <p:cNvSpPr>
            <a:spLocks noGrp="1"/>
          </p:cNvSpPr>
          <p:nvPr>
            <p:ph idx="1"/>
          </p:nvPr>
        </p:nvSpPr>
        <p:spPr>
          <a:xfrm>
            <a:off x="457200" y="1295400"/>
            <a:ext cx="8435975" cy="4830763"/>
          </a:xfrm>
        </p:spPr>
        <p:txBody>
          <a:bodyPr/>
          <a:lstStyle/>
          <a:p>
            <a:r>
              <a:rPr lang="en-US" altLang="en-US" sz="2800"/>
              <a:t>Easier group collaboration:</a:t>
            </a:r>
          </a:p>
          <a:p>
            <a:pPr lvl="1"/>
            <a:r>
              <a:rPr lang="en-US" altLang="en-US" sz="2400"/>
              <a:t>Sharing documents leads directly to better collaboration.</a:t>
            </a:r>
          </a:p>
          <a:p>
            <a:pPr lvl="1"/>
            <a:r>
              <a:rPr lang="en-US" altLang="en-US" sz="2400"/>
              <a:t>Many users do this as it is an important advantages of cloud computing</a:t>
            </a:r>
          </a:p>
          <a:p>
            <a:pPr lvl="2"/>
            <a:r>
              <a:rPr lang="en-US" altLang="en-US" sz="2000"/>
              <a:t>multiple users can collaborate easily on documents and projects</a:t>
            </a:r>
          </a:p>
          <a:p>
            <a:r>
              <a:rPr lang="en-US" altLang="en-US" sz="2800"/>
              <a:t>Device independence. </a:t>
            </a:r>
          </a:p>
          <a:p>
            <a:pPr lvl="1"/>
            <a:r>
              <a:rPr lang="en-US" altLang="en-US" sz="2400"/>
              <a:t>You are no longer tethered to a single computer or network. </a:t>
            </a:r>
          </a:p>
          <a:p>
            <a:pPr lvl="1"/>
            <a:r>
              <a:rPr lang="en-US" altLang="en-US" sz="2400"/>
              <a:t>Changes to computers, applications and documents follow you through the cloud. </a:t>
            </a:r>
          </a:p>
          <a:p>
            <a:pPr lvl="1"/>
            <a:r>
              <a:rPr lang="en-US" altLang="en-US" sz="2400"/>
              <a:t>Move to a portable device, and your applications and documents are still available.</a:t>
            </a:r>
          </a:p>
        </p:txBody>
      </p:sp>
      <p:sp>
        <p:nvSpPr>
          <p:cNvPr id="37892" name="Slide Number Placeholder 4">
            <a:extLst>
              <a:ext uri="{FF2B5EF4-FFF2-40B4-BE49-F238E27FC236}">
                <a16:creationId xmlns:a16="http://schemas.microsoft.com/office/drawing/2014/main" xmlns="" id="{74BE2ED7-7506-4E06-81BB-B83930B418E2}"/>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D66D9522-FDFB-43B5-A6B2-82B59284500F}" type="slidenum">
              <a:rPr lang="en-GB" altLang="en-US" sz="1200">
                <a:solidFill>
                  <a:schemeClr val="bg1"/>
                </a:solidFill>
              </a:rPr>
              <a:pPr/>
              <a:t>33</a:t>
            </a:fld>
            <a:endParaRPr lang="en-GB" altLang="en-US" sz="12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8915">
                                            <p:txEl>
                                              <p:pRg st="4" end="4"/>
                                            </p:txEl>
                                          </p:spTgt>
                                        </p:tgtEl>
                                        <p:attrNameLst>
                                          <p:attrName>style.visibility</p:attrName>
                                        </p:attrNameLst>
                                      </p:cBhvr>
                                      <p:to>
                                        <p:strVal val="visible"/>
                                      </p:to>
                                    </p:set>
                                    <p:animEffect transition="in" filter="randombar(horizontal)">
                                      <p:cBhvr>
                                        <p:cTn id="7" dur="500"/>
                                        <p:tgtEl>
                                          <p:spTgt spid="38915">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8915">
                                            <p:txEl>
                                              <p:pRg st="5" end="5"/>
                                            </p:txEl>
                                          </p:spTgt>
                                        </p:tgtEl>
                                        <p:attrNameLst>
                                          <p:attrName>style.visibility</p:attrName>
                                        </p:attrNameLst>
                                      </p:cBhvr>
                                      <p:to>
                                        <p:strVal val="visible"/>
                                      </p:to>
                                    </p:set>
                                    <p:animEffect transition="in" filter="randombar(horizontal)">
                                      <p:cBhvr>
                                        <p:cTn id="10" dur="500"/>
                                        <p:tgtEl>
                                          <p:spTgt spid="38915">
                                            <p:txEl>
                                              <p:pRg st="5" end="5"/>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8915">
                                            <p:txEl>
                                              <p:pRg st="6" end="6"/>
                                            </p:txEl>
                                          </p:spTgt>
                                        </p:tgtEl>
                                        <p:attrNameLst>
                                          <p:attrName>style.visibility</p:attrName>
                                        </p:attrNameLst>
                                      </p:cBhvr>
                                      <p:to>
                                        <p:strVal val="visible"/>
                                      </p:to>
                                    </p:set>
                                    <p:animEffect transition="in" filter="randombar(horizontal)">
                                      <p:cBhvr>
                                        <p:cTn id="13" dur="500"/>
                                        <p:tgtEl>
                                          <p:spTgt spid="38915">
                                            <p:txEl>
                                              <p:pRg st="6" end="6"/>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8915">
                                            <p:txEl>
                                              <p:pRg st="7" end="7"/>
                                            </p:txEl>
                                          </p:spTgt>
                                        </p:tgtEl>
                                        <p:attrNameLst>
                                          <p:attrName>style.visibility</p:attrName>
                                        </p:attrNameLst>
                                      </p:cBhvr>
                                      <p:to>
                                        <p:strVal val="visible"/>
                                      </p:to>
                                    </p:set>
                                    <p:animEffect transition="in" filter="randombar(horizontal)">
                                      <p:cBhvr>
                                        <p:cTn id="16" dur="500"/>
                                        <p:tgtEl>
                                          <p:spTgt spid="389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xmlns="" id="{21DAF039-CFDA-4D3F-8D67-9DB38BAEFACA}"/>
              </a:ext>
            </a:extLst>
          </p:cNvPr>
          <p:cNvSpPr>
            <a:spLocks noGrp="1"/>
          </p:cNvSpPr>
          <p:nvPr>
            <p:ph type="title"/>
          </p:nvPr>
        </p:nvSpPr>
        <p:spPr>
          <a:xfrm>
            <a:off x="1752600" y="76200"/>
            <a:ext cx="7239000" cy="1143000"/>
          </a:xfrm>
        </p:spPr>
        <p:txBody>
          <a:bodyPr/>
          <a:lstStyle/>
          <a:p>
            <a:r>
              <a:rPr lang="en-US" altLang="en-US" sz="3600"/>
              <a:t>Disadvantages of Cloud Computing</a:t>
            </a:r>
            <a:endParaRPr lang="en-GB" altLang="en-US" sz="3600"/>
          </a:p>
        </p:txBody>
      </p:sp>
      <p:sp>
        <p:nvSpPr>
          <p:cNvPr id="38915" name="Content Placeholder 2">
            <a:extLst>
              <a:ext uri="{FF2B5EF4-FFF2-40B4-BE49-F238E27FC236}">
                <a16:creationId xmlns:a16="http://schemas.microsoft.com/office/drawing/2014/main" xmlns="" id="{CAD343E3-8721-4AB5-9596-CECF224A040D}"/>
              </a:ext>
            </a:extLst>
          </p:cNvPr>
          <p:cNvSpPr>
            <a:spLocks noGrp="1"/>
          </p:cNvSpPr>
          <p:nvPr>
            <p:ph idx="1"/>
          </p:nvPr>
        </p:nvSpPr>
        <p:spPr>
          <a:xfrm>
            <a:off x="457200" y="1295400"/>
            <a:ext cx="8229600" cy="4830763"/>
          </a:xfrm>
        </p:spPr>
        <p:txBody>
          <a:bodyPr/>
          <a:lstStyle/>
          <a:p>
            <a:r>
              <a:rPr lang="en-US" altLang="en-US" sz="2800"/>
              <a:t>Requires a constant Internet connection:</a:t>
            </a:r>
          </a:p>
          <a:p>
            <a:pPr lvl="1"/>
            <a:r>
              <a:rPr lang="en-US" altLang="en-US" sz="2400"/>
              <a:t>Cloud computing is impossible if you cannot connect to the Internet. </a:t>
            </a:r>
          </a:p>
          <a:p>
            <a:pPr lvl="1"/>
            <a:r>
              <a:rPr lang="en-US" altLang="en-US" sz="2400"/>
              <a:t>Since you use the Internet to connect to both your applications and documents, if you do not have an Internet connection you cannot access anything, even your own documents. </a:t>
            </a:r>
          </a:p>
          <a:p>
            <a:pPr lvl="1"/>
            <a:r>
              <a:rPr lang="en-US" altLang="en-US" sz="2400"/>
              <a:t>A dead Internet connection means no work and in areas where Internet connections are few or inherently unreliable, this could be a deal-breaker. </a:t>
            </a:r>
          </a:p>
        </p:txBody>
      </p:sp>
      <p:sp>
        <p:nvSpPr>
          <p:cNvPr id="38916" name="Slide Number Placeholder 4">
            <a:extLst>
              <a:ext uri="{FF2B5EF4-FFF2-40B4-BE49-F238E27FC236}">
                <a16:creationId xmlns:a16="http://schemas.microsoft.com/office/drawing/2014/main" xmlns="" id="{7C90426B-FF71-4157-8274-664D18E4C017}"/>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F72925A8-7C3B-472F-B81E-FA5C16E27081}" type="slidenum">
              <a:rPr lang="en-GB" altLang="en-US" sz="1200">
                <a:solidFill>
                  <a:schemeClr val="bg1"/>
                </a:solidFill>
              </a:rPr>
              <a:pPr/>
              <a:t>34</a:t>
            </a:fld>
            <a:endParaRPr lang="en-GB" altLang="en-US" sz="1200">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xmlns="" id="{BA3C4C47-44F9-4E08-BD67-EFA380C39128}"/>
              </a:ext>
            </a:extLst>
          </p:cNvPr>
          <p:cNvSpPr>
            <a:spLocks noGrp="1"/>
          </p:cNvSpPr>
          <p:nvPr>
            <p:ph type="title"/>
          </p:nvPr>
        </p:nvSpPr>
        <p:spPr>
          <a:xfrm>
            <a:off x="1752600" y="76200"/>
            <a:ext cx="7239000" cy="1143000"/>
          </a:xfrm>
        </p:spPr>
        <p:txBody>
          <a:bodyPr/>
          <a:lstStyle/>
          <a:p>
            <a:r>
              <a:rPr lang="en-US" altLang="en-US" sz="3600"/>
              <a:t>Disadvantages of Cloud Computing</a:t>
            </a:r>
            <a:endParaRPr lang="en-GB" altLang="en-US" sz="3600"/>
          </a:p>
        </p:txBody>
      </p:sp>
      <p:sp>
        <p:nvSpPr>
          <p:cNvPr id="40963" name="Content Placeholder 2">
            <a:extLst>
              <a:ext uri="{FF2B5EF4-FFF2-40B4-BE49-F238E27FC236}">
                <a16:creationId xmlns:a16="http://schemas.microsoft.com/office/drawing/2014/main" xmlns="" id="{6C78EA15-61B9-4A1D-BF8D-7DE18F35855F}"/>
              </a:ext>
            </a:extLst>
          </p:cNvPr>
          <p:cNvSpPr>
            <a:spLocks noGrp="1"/>
          </p:cNvSpPr>
          <p:nvPr>
            <p:ph idx="1"/>
          </p:nvPr>
        </p:nvSpPr>
        <p:spPr>
          <a:xfrm>
            <a:off x="457200" y="1295400"/>
            <a:ext cx="8229600" cy="4830763"/>
          </a:xfrm>
        </p:spPr>
        <p:txBody>
          <a:bodyPr/>
          <a:lstStyle/>
          <a:p>
            <a:r>
              <a:rPr lang="en-US" altLang="en-US" sz="2800"/>
              <a:t>Does not work well with low-speed connections: </a:t>
            </a:r>
          </a:p>
          <a:p>
            <a:pPr lvl="1"/>
            <a:r>
              <a:rPr lang="en-US" altLang="en-US" sz="2400"/>
              <a:t>Similarly, a low-speed Internet connection, such as that found with dial-up services, makes cloud computing painful at best and often impossible. </a:t>
            </a:r>
          </a:p>
          <a:p>
            <a:pPr lvl="1"/>
            <a:r>
              <a:rPr lang="en-US" altLang="en-US" sz="2400"/>
              <a:t>Web-based applications require a lot of bandwidth to download, as do large documents. </a:t>
            </a:r>
          </a:p>
          <a:p>
            <a:r>
              <a:rPr lang="en-US" altLang="en-US" sz="2800"/>
              <a:t>Features might be limited:</a:t>
            </a:r>
          </a:p>
          <a:p>
            <a:pPr lvl="1"/>
            <a:r>
              <a:rPr lang="en-US" altLang="en-US" sz="2400"/>
              <a:t>This situation is bound to change, but today many web-based applications simply are not as full-featured as their desktop-based applications.</a:t>
            </a:r>
          </a:p>
          <a:p>
            <a:pPr lvl="2"/>
            <a:r>
              <a:rPr lang="en-US" altLang="en-US" sz="2000"/>
              <a:t>For example, you can do a lot more with Microsoft PowerPoint than with Google Presentation's web-based offering</a:t>
            </a:r>
          </a:p>
          <a:p>
            <a:pPr lvl="1"/>
            <a:endParaRPr lang="en-US" altLang="en-US" sz="2400"/>
          </a:p>
        </p:txBody>
      </p:sp>
      <p:sp>
        <p:nvSpPr>
          <p:cNvPr id="39940" name="Slide Number Placeholder 4">
            <a:extLst>
              <a:ext uri="{FF2B5EF4-FFF2-40B4-BE49-F238E27FC236}">
                <a16:creationId xmlns:a16="http://schemas.microsoft.com/office/drawing/2014/main" xmlns="" id="{AEC2C0DE-BE76-4D86-9714-93D0ACD54CBD}"/>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F0C10891-4A40-4502-A8ED-6F411AB9040D}" type="slidenum">
              <a:rPr lang="en-GB" altLang="en-US" sz="1200">
                <a:solidFill>
                  <a:schemeClr val="bg1"/>
                </a:solidFill>
              </a:rPr>
              <a:pPr/>
              <a:t>35</a:t>
            </a:fld>
            <a:endParaRPr lang="en-GB" altLang="en-US" sz="12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0963">
                                            <p:txEl>
                                              <p:pRg st="3" end="3"/>
                                            </p:txEl>
                                          </p:spTgt>
                                        </p:tgtEl>
                                        <p:attrNameLst>
                                          <p:attrName>style.visibility</p:attrName>
                                        </p:attrNameLst>
                                      </p:cBhvr>
                                      <p:to>
                                        <p:strVal val="visible"/>
                                      </p:to>
                                    </p:set>
                                    <p:animEffect transition="in" filter="randombar(horizontal)">
                                      <p:cBhvr>
                                        <p:cTn id="7" dur="500"/>
                                        <p:tgtEl>
                                          <p:spTgt spid="4096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0963">
                                            <p:txEl>
                                              <p:pRg st="4" end="4"/>
                                            </p:txEl>
                                          </p:spTgt>
                                        </p:tgtEl>
                                        <p:attrNameLst>
                                          <p:attrName>style.visibility</p:attrName>
                                        </p:attrNameLst>
                                      </p:cBhvr>
                                      <p:to>
                                        <p:strVal val="visible"/>
                                      </p:to>
                                    </p:set>
                                    <p:animEffect transition="in" filter="randombar(horizontal)">
                                      <p:cBhvr>
                                        <p:cTn id="10" dur="500"/>
                                        <p:tgtEl>
                                          <p:spTgt spid="40963">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0963">
                                            <p:txEl>
                                              <p:pRg st="5" end="5"/>
                                            </p:txEl>
                                          </p:spTgt>
                                        </p:tgtEl>
                                        <p:attrNameLst>
                                          <p:attrName>style.visibility</p:attrName>
                                        </p:attrNameLst>
                                      </p:cBhvr>
                                      <p:to>
                                        <p:strVal val="visible"/>
                                      </p:to>
                                    </p:set>
                                    <p:animEffect transition="in" filter="randombar(horizontal)">
                                      <p:cBhvr>
                                        <p:cTn id="13" dur="500"/>
                                        <p:tgtEl>
                                          <p:spTgt spid="40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xmlns="" id="{1F326ECE-E6B0-4644-8B6A-455F68BB5164}"/>
              </a:ext>
            </a:extLst>
          </p:cNvPr>
          <p:cNvSpPr>
            <a:spLocks noGrp="1"/>
          </p:cNvSpPr>
          <p:nvPr>
            <p:ph type="title"/>
          </p:nvPr>
        </p:nvSpPr>
        <p:spPr>
          <a:xfrm>
            <a:off x="1752600" y="76200"/>
            <a:ext cx="7239000" cy="1143000"/>
          </a:xfrm>
        </p:spPr>
        <p:txBody>
          <a:bodyPr/>
          <a:lstStyle/>
          <a:p>
            <a:r>
              <a:rPr lang="en-US" altLang="en-US" sz="3600"/>
              <a:t>Disadvantages of Cloud Computing</a:t>
            </a:r>
            <a:endParaRPr lang="en-GB" altLang="en-US" sz="3600"/>
          </a:p>
        </p:txBody>
      </p:sp>
      <p:sp>
        <p:nvSpPr>
          <p:cNvPr id="40963" name="Content Placeholder 2">
            <a:extLst>
              <a:ext uri="{FF2B5EF4-FFF2-40B4-BE49-F238E27FC236}">
                <a16:creationId xmlns:a16="http://schemas.microsoft.com/office/drawing/2014/main" xmlns="" id="{A5EB86A8-403F-48E6-B19F-41B044351D85}"/>
              </a:ext>
            </a:extLst>
          </p:cNvPr>
          <p:cNvSpPr>
            <a:spLocks noGrp="1"/>
          </p:cNvSpPr>
          <p:nvPr>
            <p:ph idx="1"/>
          </p:nvPr>
        </p:nvSpPr>
        <p:spPr>
          <a:xfrm>
            <a:off x="457200" y="1295400"/>
            <a:ext cx="8229600" cy="4830763"/>
          </a:xfrm>
        </p:spPr>
        <p:txBody>
          <a:bodyPr/>
          <a:lstStyle/>
          <a:p>
            <a:r>
              <a:rPr lang="en-US" altLang="en-US" sz="2800"/>
              <a:t>Can be slow:</a:t>
            </a:r>
          </a:p>
          <a:p>
            <a:pPr lvl="1"/>
            <a:r>
              <a:rPr lang="en-US" altLang="en-US" sz="2400"/>
              <a:t>Even with a fast connection, web-based applications can sometimes be slower than accessing a similar software program on your desktop PC. </a:t>
            </a:r>
          </a:p>
          <a:p>
            <a:pPr lvl="1"/>
            <a:r>
              <a:rPr lang="en-US" altLang="en-US" sz="2400"/>
              <a:t>Everything about the program, from the interface to the current document, has to be sent back and forth from your computer to the computers in the cloud. </a:t>
            </a:r>
          </a:p>
          <a:p>
            <a:pPr lvl="1"/>
            <a:r>
              <a:rPr lang="en-US" altLang="en-US" sz="2400"/>
              <a:t>If the cloud servers happen to be backed up at that moment, or if the Internet is having a slow day, you would not get the instantaneous access you might expect from desktop applications.</a:t>
            </a:r>
            <a:endParaRPr lang="en-GB" altLang="en-US" sz="2400"/>
          </a:p>
        </p:txBody>
      </p:sp>
      <p:sp>
        <p:nvSpPr>
          <p:cNvPr id="40964" name="Slide Number Placeholder 4">
            <a:extLst>
              <a:ext uri="{FF2B5EF4-FFF2-40B4-BE49-F238E27FC236}">
                <a16:creationId xmlns:a16="http://schemas.microsoft.com/office/drawing/2014/main" xmlns="" id="{E309B47C-BA41-44EF-B267-EE3FF4143261}"/>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01A30197-B296-46AB-907A-99F6E6865A5B}" type="slidenum">
              <a:rPr lang="en-GB" altLang="en-US" sz="1200">
                <a:solidFill>
                  <a:schemeClr val="bg1"/>
                </a:solidFill>
              </a:rPr>
              <a:pPr/>
              <a:t>36</a:t>
            </a:fld>
            <a:endParaRPr lang="en-GB" altLang="en-US" sz="120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xmlns="" id="{3BC82CC2-15BE-4478-8732-D0A106528E8C}"/>
              </a:ext>
            </a:extLst>
          </p:cNvPr>
          <p:cNvSpPr>
            <a:spLocks noGrp="1"/>
          </p:cNvSpPr>
          <p:nvPr>
            <p:ph type="title"/>
          </p:nvPr>
        </p:nvSpPr>
        <p:spPr>
          <a:xfrm>
            <a:off x="1752600" y="76200"/>
            <a:ext cx="7239000" cy="1143000"/>
          </a:xfrm>
        </p:spPr>
        <p:txBody>
          <a:bodyPr/>
          <a:lstStyle/>
          <a:p>
            <a:r>
              <a:rPr lang="en-US" altLang="en-US" sz="3600"/>
              <a:t>Disadvantages of Cloud Computing</a:t>
            </a:r>
            <a:endParaRPr lang="en-GB" altLang="en-US" sz="3600"/>
          </a:p>
        </p:txBody>
      </p:sp>
      <p:sp>
        <p:nvSpPr>
          <p:cNvPr id="44035" name="Content Placeholder 2">
            <a:extLst>
              <a:ext uri="{FF2B5EF4-FFF2-40B4-BE49-F238E27FC236}">
                <a16:creationId xmlns:a16="http://schemas.microsoft.com/office/drawing/2014/main" xmlns="" id="{319B2100-8524-486C-ACE0-B537F8E742B7}"/>
              </a:ext>
            </a:extLst>
          </p:cNvPr>
          <p:cNvSpPr>
            <a:spLocks noGrp="1"/>
          </p:cNvSpPr>
          <p:nvPr>
            <p:ph idx="1"/>
          </p:nvPr>
        </p:nvSpPr>
        <p:spPr>
          <a:xfrm>
            <a:off x="457200" y="1295400"/>
            <a:ext cx="8578850" cy="4830763"/>
          </a:xfrm>
        </p:spPr>
        <p:txBody>
          <a:bodyPr/>
          <a:lstStyle/>
          <a:p>
            <a:r>
              <a:rPr lang="en-US" altLang="en-US" sz="2800"/>
              <a:t> Stored data might not be secure:</a:t>
            </a:r>
          </a:p>
          <a:p>
            <a:pPr lvl="1"/>
            <a:r>
              <a:rPr lang="en-US" altLang="en-US" sz="2400"/>
              <a:t>With cloud computing, all your data is stored on the cloud. </a:t>
            </a:r>
          </a:p>
          <a:p>
            <a:pPr lvl="2"/>
            <a:r>
              <a:rPr lang="en-US" altLang="en-US" sz="2000"/>
              <a:t>The questions is How secure is the cloud? </a:t>
            </a:r>
          </a:p>
          <a:p>
            <a:pPr lvl="1"/>
            <a:r>
              <a:rPr lang="en-US" altLang="en-US" sz="2400"/>
              <a:t>Can unauthorised users gain access to your confidential data? </a:t>
            </a:r>
          </a:p>
          <a:p>
            <a:r>
              <a:rPr lang="en-US" altLang="en-US" sz="2800"/>
              <a:t>Stored data can be lost:</a:t>
            </a:r>
          </a:p>
          <a:p>
            <a:pPr lvl="1"/>
            <a:r>
              <a:rPr lang="en-US" altLang="en-US" sz="2400"/>
              <a:t>Theoretically, data stored in the cloud is safe, replicated across multiple machines. </a:t>
            </a:r>
          </a:p>
          <a:p>
            <a:pPr lvl="1"/>
            <a:r>
              <a:rPr lang="en-US" altLang="en-US" sz="2400"/>
              <a:t>But on the off chance that your data goes missing, you have no physical or local backup. </a:t>
            </a:r>
          </a:p>
          <a:p>
            <a:pPr lvl="2"/>
            <a:r>
              <a:rPr lang="en-US" altLang="en-US" sz="2000"/>
              <a:t>Put simply, relying on the cloud puts you at risk if the cloud lets you down.</a:t>
            </a:r>
          </a:p>
        </p:txBody>
      </p:sp>
      <p:sp>
        <p:nvSpPr>
          <p:cNvPr id="41988" name="Slide Number Placeholder 4">
            <a:extLst>
              <a:ext uri="{FF2B5EF4-FFF2-40B4-BE49-F238E27FC236}">
                <a16:creationId xmlns:a16="http://schemas.microsoft.com/office/drawing/2014/main" xmlns="" id="{5F7640A6-AFD3-48A5-9E59-3B453E13670A}"/>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B64B532E-3505-4230-8D53-8C6D1AE9F014}" type="slidenum">
              <a:rPr lang="en-GB" altLang="en-US" sz="1200">
                <a:solidFill>
                  <a:schemeClr val="bg1"/>
                </a:solidFill>
              </a:rPr>
              <a:pPr/>
              <a:t>37</a:t>
            </a:fld>
            <a:endParaRPr lang="en-GB" altLang="en-US" sz="12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4035">
                                            <p:txEl>
                                              <p:pRg st="4" end="4"/>
                                            </p:txEl>
                                          </p:spTgt>
                                        </p:tgtEl>
                                        <p:attrNameLst>
                                          <p:attrName>style.visibility</p:attrName>
                                        </p:attrNameLst>
                                      </p:cBhvr>
                                      <p:to>
                                        <p:strVal val="visible"/>
                                      </p:to>
                                    </p:set>
                                    <p:animEffect transition="in" filter="randombar(horizontal)">
                                      <p:cBhvr>
                                        <p:cTn id="7" dur="500"/>
                                        <p:tgtEl>
                                          <p:spTgt spid="44035">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4035">
                                            <p:txEl>
                                              <p:pRg st="5" end="5"/>
                                            </p:txEl>
                                          </p:spTgt>
                                        </p:tgtEl>
                                        <p:attrNameLst>
                                          <p:attrName>style.visibility</p:attrName>
                                        </p:attrNameLst>
                                      </p:cBhvr>
                                      <p:to>
                                        <p:strVal val="visible"/>
                                      </p:to>
                                    </p:set>
                                    <p:animEffect transition="in" filter="randombar(horizontal)">
                                      <p:cBhvr>
                                        <p:cTn id="10" dur="500"/>
                                        <p:tgtEl>
                                          <p:spTgt spid="44035">
                                            <p:txEl>
                                              <p:pRg st="5" end="5"/>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4035">
                                            <p:txEl>
                                              <p:pRg st="6" end="6"/>
                                            </p:txEl>
                                          </p:spTgt>
                                        </p:tgtEl>
                                        <p:attrNameLst>
                                          <p:attrName>style.visibility</p:attrName>
                                        </p:attrNameLst>
                                      </p:cBhvr>
                                      <p:to>
                                        <p:strVal val="visible"/>
                                      </p:to>
                                    </p:set>
                                    <p:animEffect transition="in" filter="randombar(horizontal)">
                                      <p:cBhvr>
                                        <p:cTn id="13" dur="500"/>
                                        <p:tgtEl>
                                          <p:spTgt spid="44035">
                                            <p:txEl>
                                              <p:pRg st="6" end="6"/>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4035">
                                            <p:txEl>
                                              <p:pRg st="7" end="7"/>
                                            </p:txEl>
                                          </p:spTgt>
                                        </p:tgtEl>
                                        <p:attrNameLst>
                                          <p:attrName>style.visibility</p:attrName>
                                        </p:attrNameLst>
                                      </p:cBhvr>
                                      <p:to>
                                        <p:strVal val="visible"/>
                                      </p:to>
                                    </p:set>
                                    <p:animEffect transition="in" filter="randombar(horizontal)">
                                      <p:cBhvr>
                                        <p:cTn id="16" dur="500"/>
                                        <p:tgtEl>
                                          <p:spTgt spid="440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xmlns="" id="{72ADF0B7-11BB-4F9E-8E1A-C2E193329484}"/>
              </a:ext>
            </a:extLst>
          </p:cNvPr>
          <p:cNvSpPr>
            <a:spLocks noGrp="1"/>
          </p:cNvSpPr>
          <p:nvPr>
            <p:ph type="title"/>
          </p:nvPr>
        </p:nvSpPr>
        <p:spPr>
          <a:xfrm>
            <a:off x="1752600" y="76200"/>
            <a:ext cx="7239000" cy="1143000"/>
          </a:xfrm>
        </p:spPr>
        <p:txBody>
          <a:bodyPr/>
          <a:lstStyle/>
          <a:p>
            <a:r>
              <a:rPr lang="en-US" altLang="en-US" sz="3600"/>
              <a:t>Disadvantages of Cloud Computing</a:t>
            </a:r>
            <a:endParaRPr lang="en-GB" altLang="en-US" sz="3600"/>
          </a:p>
        </p:txBody>
      </p:sp>
      <p:sp>
        <p:nvSpPr>
          <p:cNvPr id="45059" name="Content Placeholder 2">
            <a:extLst>
              <a:ext uri="{FF2B5EF4-FFF2-40B4-BE49-F238E27FC236}">
                <a16:creationId xmlns:a16="http://schemas.microsoft.com/office/drawing/2014/main" xmlns="" id="{0C6DE8AC-7AF3-4E85-B21B-7615E41E2DC9}"/>
              </a:ext>
            </a:extLst>
          </p:cNvPr>
          <p:cNvSpPr>
            <a:spLocks noGrp="1"/>
          </p:cNvSpPr>
          <p:nvPr>
            <p:ph idx="1"/>
          </p:nvPr>
        </p:nvSpPr>
        <p:spPr>
          <a:xfrm>
            <a:off x="457200" y="1196975"/>
            <a:ext cx="8578850" cy="4830763"/>
          </a:xfrm>
        </p:spPr>
        <p:txBody>
          <a:bodyPr/>
          <a:lstStyle/>
          <a:p>
            <a:r>
              <a:rPr lang="en-US" altLang="en-US" sz="2800"/>
              <a:t> HPC Systems:</a:t>
            </a:r>
          </a:p>
          <a:p>
            <a:pPr lvl="1"/>
            <a:r>
              <a:rPr lang="en-US" altLang="en-US" sz="2400"/>
              <a:t>Not clear that you can run compute-intensive HPC applications that use MPI/OpenMP!</a:t>
            </a:r>
          </a:p>
          <a:p>
            <a:pPr lvl="1"/>
            <a:r>
              <a:rPr lang="en-US" altLang="en-US" sz="2400"/>
              <a:t>Scheduling is important with this type of application</a:t>
            </a:r>
          </a:p>
          <a:p>
            <a:pPr lvl="2"/>
            <a:r>
              <a:rPr lang="en-US" altLang="en-US" sz="2000"/>
              <a:t>as you want all the VM to be co-located to minimize communication latency!</a:t>
            </a:r>
          </a:p>
          <a:p>
            <a:r>
              <a:rPr lang="en-US" altLang="en-US" sz="2800"/>
              <a:t>General Concerns:</a:t>
            </a:r>
          </a:p>
          <a:p>
            <a:pPr lvl="1"/>
            <a:r>
              <a:rPr lang="en-US" altLang="en-US" sz="2400"/>
              <a:t>Each cloud systems uses different protocols and different APIs</a:t>
            </a:r>
          </a:p>
          <a:p>
            <a:pPr lvl="2"/>
            <a:r>
              <a:rPr lang="en-US" altLang="en-US" sz="2000"/>
              <a:t>may not be possible to run applications between cloud based systems</a:t>
            </a:r>
          </a:p>
          <a:p>
            <a:pPr lvl="1"/>
            <a:r>
              <a:rPr lang="en-US" altLang="en-US" sz="2400"/>
              <a:t>Amazon has created its own DB system (not SQL 92), and workflow system (many popular workflow systems out there)</a:t>
            </a:r>
          </a:p>
          <a:p>
            <a:pPr lvl="2"/>
            <a:r>
              <a:rPr lang="en-US" altLang="en-US" sz="2000"/>
              <a:t>so your normal applications will have to be adapted to execute on these platforms.</a:t>
            </a:r>
          </a:p>
          <a:p>
            <a:pPr lvl="1"/>
            <a:endParaRPr lang="en-US" altLang="en-US" sz="2400"/>
          </a:p>
        </p:txBody>
      </p:sp>
      <p:sp>
        <p:nvSpPr>
          <p:cNvPr id="43012" name="Slide Number Placeholder 4">
            <a:extLst>
              <a:ext uri="{FF2B5EF4-FFF2-40B4-BE49-F238E27FC236}">
                <a16:creationId xmlns:a16="http://schemas.microsoft.com/office/drawing/2014/main" xmlns="" id="{48590E2C-01AB-45F0-9561-FC20D476A628}"/>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E782C08F-93A9-4356-91DC-3463ECC25717}" type="slidenum">
              <a:rPr lang="en-GB" altLang="en-US" sz="1200">
                <a:solidFill>
                  <a:schemeClr val="bg1"/>
                </a:solidFill>
              </a:rPr>
              <a:pPr/>
              <a:t>38</a:t>
            </a:fld>
            <a:endParaRPr lang="en-GB" altLang="en-US" sz="12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5059">
                                            <p:txEl>
                                              <p:pRg st="4" end="4"/>
                                            </p:txEl>
                                          </p:spTgt>
                                        </p:tgtEl>
                                        <p:attrNameLst>
                                          <p:attrName>style.visibility</p:attrName>
                                        </p:attrNameLst>
                                      </p:cBhvr>
                                      <p:to>
                                        <p:strVal val="visible"/>
                                      </p:to>
                                    </p:set>
                                    <p:animEffect transition="in" filter="randombar(horizontal)">
                                      <p:cBhvr>
                                        <p:cTn id="7" dur="500"/>
                                        <p:tgtEl>
                                          <p:spTgt spid="45059">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5059">
                                            <p:txEl>
                                              <p:pRg st="5" end="5"/>
                                            </p:txEl>
                                          </p:spTgt>
                                        </p:tgtEl>
                                        <p:attrNameLst>
                                          <p:attrName>style.visibility</p:attrName>
                                        </p:attrNameLst>
                                      </p:cBhvr>
                                      <p:to>
                                        <p:strVal val="visible"/>
                                      </p:to>
                                    </p:set>
                                    <p:animEffect transition="in" filter="randombar(horizontal)">
                                      <p:cBhvr>
                                        <p:cTn id="10" dur="500"/>
                                        <p:tgtEl>
                                          <p:spTgt spid="45059">
                                            <p:txEl>
                                              <p:pRg st="5" end="5"/>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5059">
                                            <p:txEl>
                                              <p:pRg st="6" end="6"/>
                                            </p:txEl>
                                          </p:spTgt>
                                        </p:tgtEl>
                                        <p:attrNameLst>
                                          <p:attrName>style.visibility</p:attrName>
                                        </p:attrNameLst>
                                      </p:cBhvr>
                                      <p:to>
                                        <p:strVal val="visible"/>
                                      </p:to>
                                    </p:set>
                                    <p:animEffect transition="in" filter="randombar(horizontal)">
                                      <p:cBhvr>
                                        <p:cTn id="13" dur="500"/>
                                        <p:tgtEl>
                                          <p:spTgt spid="45059">
                                            <p:txEl>
                                              <p:pRg st="6" end="6"/>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5059">
                                            <p:txEl>
                                              <p:pRg st="7" end="7"/>
                                            </p:txEl>
                                          </p:spTgt>
                                        </p:tgtEl>
                                        <p:attrNameLst>
                                          <p:attrName>style.visibility</p:attrName>
                                        </p:attrNameLst>
                                      </p:cBhvr>
                                      <p:to>
                                        <p:strVal val="visible"/>
                                      </p:to>
                                    </p:set>
                                    <p:animEffect transition="in" filter="randombar(horizontal)">
                                      <p:cBhvr>
                                        <p:cTn id="16" dur="500"/>
                                        <p:tgtEl>
                                          <p:spTgt spid="45059">
                                            <p:txEl>
                                              <p:pRg st="7" end="7"/>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45059">
                                            <p:txEl>
                                              <p:pRg st="8" end="8"/>
                                            </p:txEl>
                                          </p:spTgt>
                                        </p:tgtEl>
                                        <p:attrNameLst>
                                          <p:attrName>style.visibility</p:attrName>
                                        </p:attrNameLst>
                                      </p:cBhvr>
                                      <p:to>
                                        <p:strVal val="visible"/>
                                      </p:to>
                                    </p:set>
                                    <p:animEffect transition="in" filter="randombar(horizontal)">
                                      <p:cBhvr>
                                        <p:cTn id="19" dur="500"/>
                                        <p:tgtEl>
                                          <p:spTgt spid="450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xmlns="" id="{B5649D07-10E9-4C88-AEAD-EE21BF9EA5E6}"/>
              </a:ext>
            </a:extLst>
          </p:cNvPr>
          <p:cNvSpPr>
            <a:spLocks noGrp="1"/>
          </p:cNvSpPr>
          <p:nvPr>
            <p:ph type="title"/>
          </p:nvPr>
        </p:nvSpPr>
        <p:spPr>
          <a:xfrm>
            <a:off x="1752600" y="76200"/>
            <a:ext cx="7239000" cy="1143000"/>
          </a:xfrm>
        </p:spPr>
        <p:txBody>
          <a:bodyPr/>
          <a:lstStyle/>
          <a:p>
            <a:r>
              <a:rPr lang="en-GB" altLang="en-US"/>
              <a:t>The Future</a:t>
            </a:r>
          </a:p>
        </p:txBody>
      </p:sp>
      <p:sp>
        <p:nvSpPr>
          <p:cNvPr id="44035" name="Content Placeholder 2">
            <a:extLst>
              <a:ext uri="{FF2B5EF4-FFF2-40B4-BE49-F238E27FC236}">
                <a16:creationId xmlns:a16="http://schemas.microsoft.com/office/drawing/2014/main" xmlns="" id="{DFAB4381-2059-4DA3-9852-411AD84F5D95}"/>
              </a:ext>
            </a:extLst>
          </p:cNvPr>
          <p:cNvSpPr>
            <a:spLocks noGrp="1"/>
          </p:cNvSpPr>
          <p:nvPr>
            <p:ph idx="1"/>
          </p:nvPr>
        </p:nvSpPr>
        <p:spPr>
          <a:xfrm>
            <a:off x="457200" y="1295400"/>
            <a:ext cx="8229600" cy="4830763"/>
          </a:xfrm>
        </p:spPr>
        <p:txBody>
          <a:bodyPr/>
          <a:lstStyle/>
          <a:p>
            <a:r>
              <a:rPr lang="en-GB" altLang="en-US" sz="2400"/>
              <a:t>Many of the activities loosely grouped together under cloud computing have already been happening and centralised computing activity is not a new phenomena</a:t>
            </a:r>
          </a:p>
          <a:p>
            <a:r>
              <a:rPr lang="en-GB" altLang="en-US" sz="2400"/>
              <a:t>Grid Computing was the last research-led centralised approach</a:t>
            </a:r>
          </a:p>
          <a:p>
            <a:r>
              <a:rPr lang="en-GB" altLang="en-US" sz="2400"/>
              <a:t>However there are concerns that the mainstream adoption of cloud computing could cause many problems for users</a:t>
            </a:r>
          </a:p>
          <a:p>
            <a:r>
              <a:rPr lang="en-GB" altLang="en-US" sz="2400"/>
              <a:t>Many new open source systems appearing that you can install and run on your local cluster</a:t>
            </a:r>
          </a:p>
          <a:p>
            <a:pPr lvl="1"/>
            <a:r>
              <a:rPr lang="en-GB" altLang="en-US" sz="2000"/>
              <a:t>should be able to run a variety of applications on these systems</a:t>
            </a:r>
          </a:p>
          <a:p>
            <a:endParaRPr lang="en-GB" altLang="en-US" sz="2400"/>
          </a:p>
        </p:txBody>
      </p:sp>
      <p:sp>
        <p:nvSpPr>
          <p:cNvPr id="44036" name="Slide Number Placeholder 4">
            <a:extLst>
              <a:ext uri="{FF2B5EF4-FFF2-40B4-BE49-F238E27FC236}">
                <a16:creationId xmlns:a16="http://schemas.microsoft.com/office/drawing/2014/main" xmlns="" id="{C3C1BC7A-0E26-498B-81A1-5D5F3BFB6244}"/>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0CE888E6-89F2-4593-8EC3-A60938E851F3}" type="slidenum">
              <a:rPr lang="en-GB" altLang="en-US" sz="1200">
                <a:solidFill>
                  <a:schemeClr val="bg1"/>
                </a:solidFill>
              </a:rPr>
              <a:pPr/>
              <a:t>39</a:t>
            </a:fld>
            <a:endParaRPr lang="en-GB" altLang="en-US" sz="12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xmlns="" id="{BBCD70C7-E46B-4E44-804F-C2F7BC5D9F1C}"/>
              </a:ext>
            </a:extLst>
          </p:cNvPr>
          <p:cNvSpPr>
            <a:spLocks noGrp="1"/>
          </p:cNvSpPr>
          <p:nvPr>
            <p:ph type="title"/>
          </p:nvPr>
        </p:nvSpPr>
        <p:spPr>
          <a:xfrm>
            <a:off x="1752600" y="76200"/>
            <a:ext cx="7239000" cy="1143000"/>
          </a:xfrm>
        </p:spPr>
        <p:txBody>
          <a:bodyPr/>
          <a:lstStyle/>
          <a:p>
            <a:r>
              <a:rPr lang="en-GB" altLang="en-US"/>
              <a:t>Cloud Summary</a:t>
            </a:r>
          </a:p>
        </p:txBody>
      </p:sp>
      <p:sp>
        <p:nvSpPr>
          <p:cNvPr id="7171" name="Content Placeholder 2">
            <a:extLst>
              <a:ext uri="{FF2B5EF4-FFF2-40B4-BE49-F238E27FC236}">
                <a16:creationId xmlns:a16="http://schemas.microsoft.com/office/drawing/2014/main" xmlns="" id="{A123E0A1-8A32-4886-8A6F-1D1953D7D71E}"/>
              </a:ext>
            </a:extLst>
          </p:cNvPr>
          <p:cNvSpPr>
            <a:spLocks noGrp="1"/>
          </p:cNvSpPr>
          <p:nvPr>
            <p:ph idx="1"/>
          </p:nvPr>
        </p:nvSpPr>
        <p:spPr>
          <a:xfrm>
            <a:off x="457200" y="1295400"/>
            <a:ext cx="8229600" cy="4830763"/>
          </a:xfrm>
        </p:spPr>
        <p:txBody>
          <a:bodyPr/>
          <a:lstStyle/>
          <a:p>
            <a:r>
              <a:rPr lang="en-GB" altLang="en-US" sz="2800"/>
              <a:t>Cloud computing is an umbrella term used to refer to Internet based development and services</a:t>
            </a:r>
          </a:p>
          <a:p>
            <a:endParaRPr lang="en-GB" altLang="en-US" sz="2800"/>
          </a:p>
          <a:p>
            <a:r>
              <a:rPr lang="en-GB" altLang="en-US" sz="2800"/>
              <a:t>A number of characteristics define cloud data, applications services and infrastructure:</a:t>
            </a:r>
          </a:p>
          <a:p>
            <a:pPr lvl="1"/>
            <a:r>
              <a:rPr lang="en-GB" altLang="en-US" sz="2400" b="1"/>
              <a:t>Remotely hosted</a:t>
            </a:r>
            <a:r>
              <a:rPr lang="en-GB" altLang="en-US" sz="2400"/>
              <a:t>: Services or data are hosted on remote infrastructure. </a:t>
            </a:r>
          </a:p>
          <a:p>
            <a:pPr lvl="1"/>
            <a:r>
              <a:rPr lang="en-GB" altLang="en-US" sz="2400" b="1"/>
              <a:t>Ubiquitous</a:t>
            </a:r>
            <a:r>
              <a:rPr lang="en-GB" altLang="en-US" sz="2400"/>
              <a:t>: Services or data are available from anywhere.</a:t>
            </a:r>
          </a:p>
          <a:p>
            <a:pPr lvl="1"/>
            <a:r>
              <a:rPr lang="en-GB" altLang="en-US" sz="2400" b="1"/>
              <a:t>Commodified</a:t>
            </a:r>
            <a:r>
              <a:rPr lang="en-GB" altLang="en-US" sz="2400"/>
              <a:t>: The result is a utility computing model similar to traditional that of traditional utilities, like gas and electricity - you pay for what you would want!</a:t>
            </a:r>
          </a:p>
          <a:p>
            <a:endParaRPr lang="en-GB" altLang="en-US" sz="2800"/>
          </a:p>
        </p:txBody>
      </p:sp>
      <p:sp>
        <p:nvSpPr>
          <p:cNvPr id="8196" name="Slide Number Placeholder 4">
            <a:extLst>
              <a:ext uri="{FF2B5EF4-FFF2-40B4-BE49-F238E27FC236}">
                <a16:creationId xmlns:a16="http://schemas.microsoft.com/office/drawing/2014/main" xmlns="" id="{15FA38A0-A4CC-48E7-87A7-DD845207D7DD}"/>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BBB943B3-A681-4439-95A7-71C33BF08FBF}" type="slidenum">
              <a:rPr lang="en-GB" altLang="en-US" sz="1200">
                <a:solidFill>
                  <a:schemeClr val="bg1"/>
                </a:solidFill>
              </a:rPr>
              <a:pPr/>
              <a:t>4</a:t>
            </a:fld>
            <a:endParaRPr lang="en-GB" altLang="en-US" sz="12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171">
                                            <p:txEl>
                                              <p:pRg st="3" end="3"/>
                                            </p:txEl>
                                          </p:spTgt>
                                        </p:tgtEl>
                                        <p:attrNameLst>
                                          <p:attrName>style.visibility</p:attrName>
                                        </p:attrNameLst>
                                      </p:cBhvr>
                                      <p:to>
                                        <p:strVal val="visible"/>
                                      </p:to>
                                    </p:set>
                                    <p:animEffect transition="in" filter="randombar(horizontal)">
                                      <p:cBhvr>
                                        <p:cTn id="7" dur="500"/>
                                        <p:tgtEl>
                                          <p:spTgt spid="7171">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171">
                                            <p:txEl>
                                              <p:pRg st="4" end="4"/>
                                            </p:txEl>
                                          </p:spTgt>
                                        </p:tgtEl>
                                        <p:attrNameLst>
                                          <p:attrName>style.visibility</p:attrName>
                                        </p:attrNameLst>
                                      </p:cBhvr>
                                      <p:to>
                                        <p:strVal val="visible"/>
                                      </p:to>
                                    </p:set>
                                    <p:animEffect transition="in" filter="randombar(horizontal)">
                                      <p:cBhvr>
                                        <p:cTn id="10" dur="500"/>
                                        <p:tgtEl>
                                          <p:spTgt spid="7171">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7171">
                                            <p:txEl>
                                              <p:pRg st="5" end="5"/>
                                            </p:txEl>
                                          </p:spTgt>
                                        </p:tgtEl>
                                        <p:attrNameLst>
                                          <p:attrName>style.visibility</p:attrName>
                                        </p:attrNameLst>
                                      </p:cBhvr>
                                      <p:to>
                                        <p:strVal val="visible"/>
                                      </p:to>
                                    </p:set>
                                    <p:animEffect transition="in" filter="randombar(horizontal)">
                                      <p:cBhvr>
                                        <p:cTn id="13" dur="500"/>
                                        <p:tgtEl>
                                          <p:spTgt spid="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el 1">
            <a:extLst>
              <a:ext uri="{FF2B5EF4-FFF2-40B4-BE49-F238E27FC236}">
                <a16:creationId xmlns:a16="http://schemas.microsoft.com/office/drawing/2014/main" xmlns="" id="{2AC282D0-20B6-4D54-9A3E-7700AC208CB6}"/>
              </a:ext>
            </a:extLst>
          </p:cNvPr>
          <p:cNvSpPr>
            <a:spLocks noGrp="1"/>
          </p:cNvSpPr>
          <p:nvPr>
            <p:ph type="title"/>
          </p:nvPr>
        </p:nvSpPr>
        <p:spPr>
          <a:xfrm>
            <a:off x="1752600" y="76200"/>
            <a:ext cx="7239000" cy="1143000"/>
          </a:xfrm>
        </p:spPr>
        <p:txBody>
          <a:bodyPr/>
          <a:lstStyle/>
          <a:p>
            <a:r>
              <a:rPr lang="en-US" altLang="en-US"/>
              <a:t>Cloud Architecture</a:t>
            </a:r>
          </a:p>
        </p:txBody>
      </p:sp>
      <p:pic>
        <p:nvPicPr>
          <p:cNvPr id="9219" name="Picture 2">
            <a:extLst>
              <a:ext uri="{FF2B5EF4-FFF2-40B4-BE49-F238E27FC236}">
                <a16:creationId xmlns:a16="http://schemas.microsoft.com/office/drawing/2014/main" xmlns="" id="{CB517930-15DC-43F6-88AE-9615610DD77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5288" y="1098550"/>
            <a:ext cx="7983537" cy="5786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20" name="Slide Number Placeholder 4">
            <a:extLst>
              <a:ext uri="{FF2B5EF4-FFF2-40B4-BE49-F238E27FC236}">
                <a16:creationId xmlns:a16="http://schemas.microsoft.com/office/drawing/2014/main" xmlns="" id="{19EC521E-B230-4D58-AF1E-64CF9FA03390}"/>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927F3B4B-6A8A-4B02-84D4-8DA3F93BFD82}" type="slidenum">
              <a:rPr lang="en-GB" altLang="en-US" sz="1200">
                <a:solidFill>
                  <a:schemeClr val="bg1"/>
                </a:solidFill>
              </a:rPr>
              <a:pPr/>
              <a:t>5</a:t>
            </a:fld>
            <a:endParaRPr lang="en-GB" altLang="en-US" sz="1200">
              <a:solidFill>
                <a:schemeClr val="bg1"/>
              </a:solidFill>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loud 4">
            <a:extLst>
              <a:ext uri="{FF2B5EF4-FFF2-40B4-BE49-F238E27FC236}">
                <a16:creationId xmlns:a16="http://schemas.microsoft.com/office/drawing/2014/main" xmlns="" id="{E509B99F-C1DD-445A-87D6-A3398C63B2D6}"/>
              </a:ext>
            </a:extLst>
          </p:cNvPr>
          <p:cNvSpPr/>
          <p:nvPr/>
        </p:nvSpPr>
        <p:spPr>
          <a:xfrm>
            <a:off x="762000" y="914400"/>
            <a:ext cx="7315200" cy="4038600"/>
          </a:xfrm>
          <a:prstGeom prst="cloud">
            <a:avLst/>
          </a:prstGeom>
        </p:spPr>
        <p:style>
          <a:lnRef idx="2">
            <a:schemeClr val="accent1"/>
          </a:lnRef>
          <a:fillRef idx="1001">
            <a:schemeClr val="lt2"/>
          </a:fillRef>
          <a:effectRef idx="0">
            <a:schemeClr val="accent1"/>
          </a:effectRef>
          <a:fontRef idx="minor">
            <a:schemeClr val="dk1"/>
          </a:fontRef>
        </p:style>
        <p:txBody>
          <a:bodyPr anchor="ctr"/>
          <a:lstStyle/>
          <a:p>
            <a:pPr lvl="7" algn="ctr">
              <a:defRPr/>
            </a:pPr>
            <a:endPar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243" name="Title 1">
            <a:extLst>
              <a:ext uri="{FF2B5EF4-FFF2-40B4-BE49-F238E27FC236}">
                <a16:creationId xmlns:a16="http://schemas.microsoft.com/office/drawing/2014/main" xmlns="" id="{2BDB004D-0048-40B8-9D74-71B94AB0579D}"/>
              </a:ext>
            </a:extLst>
          </p:cNvPr>
          <p:cNvSpPr>
            <a:spLocks noGrp="1"/>
          </p:cNvSpPr>
          <p:nvPr>
            <p:ph type="title"/>
          </p:nvPr>
        </p:nvSpPr>
        <p:spPr>
          <a:xfrm>
            <a:off x="1752600" y="76200"/>
            <a:ext cx="7239000" cy="1143000"/>
          </a:xfrm>
        </p:spPr>
        <p:txBody>
          <a:bodyPr/>
          <a:lstStyle/>
          <a:p>
            <a:r>
              <a:rPr lang="en-US" altLang="en-US"/>
              <a:t>What is Cloud Computing</a:t>
            </a:r>
          </a:p>
        </p:txBody>
      </p:sp>
      <p:sp>
        <p:nvSpPr>
          <p:cNvPr id="10244" name="Slide Number Placeholder 6">
            <a:extLst>
              <a:ext uri="{FF2B5EF4-FFF2-40B4-BE49-F238E27FC236}">
                <a16:creationId xmlns:a16="http://schemas.microsoft.com/office/drawing/2014/main" xmlns="" id="{004F43BB-EC93-40E3-A22F-99F62511689D}"/>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81B4AE09-8EB0-413E-9C7D-3A0FCB1A7D92}" type="slidenum">
              <a:rPr lang="en-US" altLang="en-US" sz="1200">
                <a:solidFill>
                  <a:schemeClr val="bg1"/>
                </a:solidFill>
              </a:rPr>
              <a:pPr/>
              <a:t>6</a:t>
            </a:fld>
            <a:endParaRPr lang="en-US" altLang="en-US" sz="1200">
              <a:solidFill>
                <a:schemeClr val="bg1"/>
              </a:solidFill>
            </a:endParaRPr>
          </a:p>
        </p:txBody>
      </p:sp>
      <p:pic>
        <p:nvPicPr>
          <p:cNvPr id="1043" name="Picture 19" descr="C:\Documents and Settings\hemaj\Local Settings\Temporary Internet Files\Content.IE5\94AVCMI7\MC900016667[1].wmf">
            <a:extLst>
              <a:ext uri="{FF2B5EF4-FFF2-40B4-BE49-F238E27FC236}">
                <a16:creationId xmlns:a16="http://schemas.microsoft.com/office/drawing/2014/main" xmlns="" id="{A1A77ACE-3714-49DF-B89A-1CA164D4B478}"/>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715000" y="1676400"/>
            <a:ext cx="1441450" cy="151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 name="TextBox 24">
            <a:extLst>
              <a:ext uri="{FF2B5EF4-FFF2-40B4-BE49-F238E27FC236}">
                <a16:creationId xmlns:a16="http://schemas.microsoft.com/office/drawing/2014/main" xmlns="" id="{6023EC69-150D-47DD-AA3D-5ED592798BB2}"/>
              </a:ext>
            </a:extLst>
          </p:cNvPr>
          <p:cNvSpPr txBox="1"/>
          <p:nvPr/>
        </p:nvSpPr>
        <p:spPr>
          <a:xfrm>
            <a:off x="5257800" y="3200400"/>
            <a:ext cx="2438400" cy="584775"/>
          </a:xfrm>
          <a:prstGeom prst="rect">
            <a:avLst/>
          </a:prstGeom>
          <a:noFill/>
        </p:spPr>
        <p:txBody>
          <a:bodyPr>
            <a:spAutoFit/>
          </a:bodyPr>
          <a:lstStyle/>
          <a:p>
            <a:pPr>
              <a:defRPr/>
            </a:pPr>
            <a:r>
              <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Computer Network</a:t>
            </a:r>
          </a:p>
        </p:txBody>
      </p:sp>
      <p:pic>
        <p:nvPicPr>
          <p:cNvPr id="1047" name="Picture 23" descr="C:\Documents and Settings\hemaj\Local Settings\Temporary Internet Files\Content.IE5\QAMRBPPQ\MC900434845[1].png">
            <a:extLst>
              <a:ext uri="{FF2B5EF4-FFF2-40B4-BE49-F238E27FC236}">
                <a16:creationId xmlns:a16="http://schemas.microsoft.com/office/drawing/2014/main" xmlns="" id="{AE38218B-E744-495A-8B52-ECC61F524657}"/>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752600" y="2286000"/>
            <a:ext cx="1714500" cy="171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48" name="Picture 24" descr="C:\Documents and Settings\hemaj\Local Settings\Temporary Internet Files\Content.IE5\6LL7HR2V\MC900197438[1].wmf">
            <a:extLst>
              <a:ext uri="{FF2B5EF4-FFF2-40B4-BE49-F238E27FC236}">
                <a16:creationId xmlns:a16="http://schemas.microsoft.com/office/drawing/2014/main" xmlns="" id="{24219659-0DB3-4382-8674-DFA8584C49FF}"/>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733800" y="2895600"/>
            <a:ext cx="1447800"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TextBox 32">
            <a:extLst>
              <a:ext uri="{FF2B5EF4-FFF2-40B4-BE49-F238E27FC236}">
                <a16:creationId xmlns:a16="http://schemas.microsoft.com/office/drawing/2014/main" xmlns="" id="{8AD4695D-6BD9-4141-9DF6-3FDBC831D202}"/>
              </a:ext>
            </a:extLst>
          </p:cNvPr>
          <p:cNvSpPr txBox="1"/>
          <p:nvPr/>
        </p:nvSpPr>
        <p:spPr>
          <a:xfrm>
            <a:off x="1447800" y="3886200"/>
            <a:ext cx="2362200" cy="584775"/>
          </a:xfrm>
          <a:prstGeom prst="rect">
            <a:avLst/>
          </a:prstGeom>
          <a:noFill/>
        </p:spPr>
        <p:txBody>
          <a:bodyPr>
            <a:spAutoFit/>
          </a:bodyPr>
          <a:lstStyle/>
          <a:p>
            <a:pPr>
              <a:defRPr/>
            </a:pPr>
            <a:r>
              <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Storage (Database)</a:t>
            </a:r>
          </a:p>
        </p:txBody>
      </p:sp>
      <p:sp>
        <p:nvSpPr>
          <p:cNvPr id="34" name="TextBox 33">
            <a:extLst>
              <a:ext uri="{FF2B5EF4-FFF2-40B4-BE49-F238E27FC236}">
                <a16:creationId xmlns:a16="http://schemas.microsoft.com/office/drawing/2014/main" xmlns="" id="{F8691483-5A92-478C-9B62-EAAAFFC5C1E4}"/>
              </a:ext>
            </a:extLst>
          </p:cNvPr>
          <p:cNvSpPr txBox="1"/>
          <p:nvPr/>
        </p:nvSpPr>
        <p:spPr>
          <a:xfrm>
            <a:off x="3962400" y="4495800"/>
            <a:ext cx="1143000" cy="338554"/>
          </a:xfrm>
          <a:prstGeom prst="rect">
            <a:avLst/>
          </a:prstGeom>
          <a:noFill/>
        </p:spPr>
        <p:txBody>
          <a:bodyPr>
            <a:spAutoFit/>
          </a:bodyPr>
          <a:lstStyle/>
          <a:p>
            <a:pPr>
              <a:defRPr/>
            </a:pPr>
            <a:r>
              <a:rPr lang="en-US" sz="1600" b="1" cap="all" dirty="0" err="1">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SERvers</a:t>
            </a:r>
            <a:endPar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endParaRPr>
          </a:p>
        </p:txBody>
      </p:sp>
      <p:pic>
        <p:nvPicPr>
          <p:cNvPr id="1075" name="Picture 51" descr="C:\Documents and Settings\hemaj\Local Settings\Temporary Internet Files\Content.IE5\6LL7HR2V\MC900149562[1].wmf">
            <a:extLst>
              <a:ext uri="{FF2B5EF4-FFF2-40B4-BE49-F238E27FC236}">
                <a16:creationId xmlns:a16="http://schemas.microsoft.com/office/drawing/2014/main" xmlns="" id="{B8565DF9-6029-4327-B252-FE2D212ED0E7}"/>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657600" y="1600200"/>
            <a:ext cx="1314450" cy="1149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TextBox 59">
            <a:extLst>
              <a:ext uri="{FF2B5EF4-FFF2-40B4-BE49-F238E27FC236}">
                <a16:creationId xmlns:a16="http://schemas.microsoft.com/office/drawing/2014/main" xmlns="" id="{08C665BD-AA14-4669-9BD0-065FCB467010}"/>
              </a:ext>
            </a:extLst>
          </p:cNvPr>
          <p:cNvSpPr txBox="1"/>
          <p:nvPr/>
        </p:nvSpPr>
        <p:spPr>
          <a:xfrm>
            <a:off x="2133600" y="1676400"/>
            <a:ext cx="1143000" cy="584775"/>
          </a:xfrm>
          <a:prstGeom prst="rect">
            <a:avLst/>
          </a:prstGeom>
          <a:noFill/>
        </p:spPr>
        <p:txBody>
          <a:bodyPr>
            <a:spAutoFit/>
          </a:bodyPr>
          <a:lstStyle/>
          <a:p>
            <a:pPr>
              <a:defRPr/>
            </a:pPr>
            <a:r>
              <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Services</a:t>
            </a:r>
          </a:p>
        </p:txBody>
      </p:sp>
      <p:sp>
        <p:nvSpPr>
          <p:cNvPr id="64" name="TextBox 63">
            <a:extLst>
              <a:ext uri="{FF2B5EF4-FFF2-40B4-BE49-F238E27FC236}">
                <a16:creationId xmlns:a16="http://schemas.microsoft.com/office/drawing/2014/main" xmlns="" id="{A38604A8-4E98-4B6C-A42C-84FF2E9F2908}"/>
              </a:ext>
            </a:extLst>
          </p:cNvPr>
          <p:cNvSpPr txBox="1"/>
          <p:nvPr/>
        </p:nvSpPr>
        <p:spPr>
          <a:xfrm>
            <a:off x="3429000" y="1371600"/>
            <a:ext cx="1600200" cy="584775"/>
          </a:xfrm>
          <a:prstGeom prst="rect">
            <a:avLst/>
          </a:prstGeom>
          <a:noFill/>
        </p:spPr>
        <p:txBody>
          <a:bodyPr>
            <a:spAutoFit/>
          </a:bodyPr>
          <a:lstStyle/>
          <a:p>
            <a:pPr>
              <a:defRPr/>
            </a:pPr>
            <a:r>
              <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Applications</a:t>
            </a:r>
          </a:p>
        </p:txBody>
      </p:sp>
      <p:sp>
        <p:nvSpPr>
          <p:cNvPr id="10254" name="TextBox 64">
            <a:extLst>
              <a:ext uri="{FF2B5EF4-FFF2-40B4-BE49-F238E27FC236}">
                <a16:creationId xmlns:a16="http://schemas.microsoft.com/office/drawing/2014/main" xmlns="" id="{B61B0F44-CFE2-45E5-BFE4-000B8FB3B0A1}"/>
              </a:ext>
            </a:extLst>
          </p:cNvPr>
          <p:cNvSpPr txBox="1">
            <a:spLocks noChangeArrowheads="1"/>
          </p:cNvSpPr>
          <p:nvPr/>
        </p:nvSpPr>
        <p:spPr bwMode="auto">
          <a:xfrm>
            <a:off x="838200" y="5181600"/>
            <a:ext cx="76200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endParaRPr lang="en-US" altLang="en-US" sz="1600"/>
          </a:p>
        </p:txBody>
      </p:sp>
      <p:cxnSp>
        <p:nvCxnSpPr>
          <p:cNvPr id="18" name="Straight Connector 17">
            <a:extLst>
              <a:ext uri="{FF2B5EF4-FFF2-40B4-BE49-F238E27FC236}">
                <a16:creationId xmlns:a16="http://schemas.microsoft.com/office/drawing/2014/main" xmlns="" id="{F0CD006A-5AA8-477E-9B36-46D685694D51}"/>
              </a:ext>
            </a:extLst>
          </p:cNvPr>
          <p:cNvCxnSpPr>
            <a:stCxn id="1048" idx="3"/>
          </p:cNvCxnSpPr>
          <p:nvPr/>
        </p:nvCxnSpPr>
        <p:spPr>
          <a:xfrm flipV="1">
            <a:off x="5181600" y="2590800"/>
            <a:ext cx="609600" cy="1143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A577052C-0D5F-4721-BA0A-7CD2BB02B585}"/>
              </a:ext>
            </a:extLst>
          </p:cNvPr>
          <p:cNvCxnSpPr>
            <a:endCxn id="1075" idx="3"/>
          </p:cNvCxnSpPr>
          <p:nvPr/>
        </p:nvCxnSpPr>
        <p:spPr>
          <a:xfrm rot="10800000">
            <a:off x="4972050" y="2174875"/>
            <a:ext cx="819150" cy="41592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04B61120-F45E-4A00-81E6-E93D5B793C3D}"/>
              </a:ext>
            </a:extLst>
          </p:cNvPr>
          <p:cNvCxnSpPr>
            <a:endCxn id="60" idx="2"/>
          </p:cNvCxnSpPr>
          <p:nvPr/>
        </p:nvCxnSpPr>
        <p:spPr>
          <a:xfrm flipV="1">
            <a:off x="2438400" y="2260600"/>
            <a:ext cx="266700" cy="1016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2216BA3F-0108-4B64-9B89-9E82E3210C03}"/>
              </a:ext>
            </a:extLst>
          </p:cNvPr>
          <p:cNvCxnSpPr/>
          <p:nvPr/>
        </p:nvCxnSpPr>
        <p:spPr>
          <a:xfrm rot="10800000">
            <a:off x="2971800" y="3200400"/>
            <a:ext cx="762000" cy="685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DB6D80B-0CA6-4AB6-A40E-68687901AB42}"/>
              </a:ext>
            </a:extLst>
          </p:cNvPr>
          <p:cNvCxnSpPr/>
          <p:nvPr/>
        </p:nvCxnSpPr>
        <p:spPr>
          <a:xfrm rot="10800000" flipV="1">
            <a:off x="2667000" y="1905000"/>
            <a:ext cx="990600" cy="152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260" name="TextBox 7">
            <a:extLst>
              <a:ext uri="{FF2B5EF4-FFF2-40B4-BE49-F238E27FC236}">
                <a16:creationId xmlns:a16="http://schemas.microsoft.com/office/drawing/2014/main" xmlns="" id="{D6B09850-38BF-4FA5-84F1-B32DA7646682}"/>
              </a:ext>
            </a:extLst>
          </p:cNvPr>
          <p:cNvSpPr txBox="1">
            <a:spLocks noChangeArrowheads="1"/>
          </p:cNvSpPr>
          <p:nvPr/>
        </p:nvSpPr>
        <p:spPr bwMode="auto">
          <a:xfrm>
            <a:off x="457200" y="6400800"/>
            <a:ext cx="5708650"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900">
                <a:solidFill>
                  <a:schemeClr val="bg1"/>
                </a:solidFill>
              </a:rPr>
              <a:t>Adopted from: Effectively and Securely Using the Cloud Computing Paradigm by peter Mell, Tim Grance</a:t>
            </a:r>
          </a:p>
        </p:txBody>
      </p:sp>
      <p:sp>
        <p:nvSpPr>
          <p:cNvPr id="4" name="Content Placeholder 3">
            <a:extLst>
              <a:ext uri="{FF2B5EF4-FFF2-40B4-BE49-F238E27FC236}">
                <a16:creationId xmlns:a16="http://schemas.microsoft.com/office/drawing/2014/main" xmlns="" id="{A58ECF13-49A2-47DF-9116-E6187E321081}"/>
              </a:ext>
            </a:extLst>
          </p:cNvPr>
          <p:cNvSpPr>
            <a:spLocks noGrp="1"/>
          </p:cNvSpPr>
          <p:nvPr>
            <p:ph idx="1"/>
          </p:nvPr>
        </p:nvSpPr>
        <p:spPr>
          <a:xfrm>
            <a:off x="457200" y="1295400"/>
            <a:ext cx="8229600" cy="4830763"/>
          </a:xfrm>
        </p:spPr>
        <p:txBody>
          <a:bodyPr/>
          <a:lstStyle/>
          <a:p>
            <a:pPr marL="342882" indent="-342882">
              <a:buFont typeface="Arial" charset="0"/>
              <a:buChar char="•"/>
              <a:defRPr/>
            </a:pPr>
            <a:endParaRPr lang="en-US" dirty="0"/>
          </a:p>
          <a:p>
            <a:pPr marL="342882" indent="-342882">
              <a:buFont typeface="Arial" charset="0"/>
              <a:buChar char="•"/>
              <a:defRPr/>
            </a:pPr>
            <a:endParaRPr lang="en-US" dirty="0"/>
          </a:p>
          <a:p>
            <a:pPr marL="342882" indent="-342882">
              <a:buFont typeface="Arial" charset="0"/>
              <a:buChar char="•"/>
              <a:defRPr/>
            </a:pPr>
            <a:endParaRPr lang="en-US" dirty="0"/>
          </a:p>
          <a:p>
            <a:pPr marL="342882" indent="-342882">
              <a:buFont typeface="Arial" charset="0"/>
              <a:buChar char="•"/>
              <a:defRPr/>
            </a:pPr>
            <a:endParaRPr lang="en-US" dirty="0"/>
          </a:p>
          <a:p>
            <a:pPr marL="342882" indent="-342882">
              <a:buFont typeface="Arial" charset="0"/>
              <a:buChar char="•"/>
              <a:defRPr/>
            </a:pPr>
            <a:endParaRPr lang="en-US" dirty="0"/>
          </a:p>
          <a:p>
            <a:pPr marL="0" indent="0">
              <a:buFont typeface="Arial" charset="0"/>
              <a:buNone/>
              <a:defRPr/>
            </a:pPr>
            <a:endParaRPr lang="en-US" dirty="0"/>
          </a:p>
          <a:p>
            <a:pPr marL="342882" indent="-342882">
              <a:buFont typeface="Arial" charset="0"/>
              <a:buChar char="•"/>
              <a:defRPr/>
            </a:pPr>
            <a:r>
              <a:rPr lang="en-US" sz="2800" dirty="0"/>
              <a:t>Shared pool of configurable computing resources</a:t>
            </a:r>
          </a:p>
          <a:p>
            <a:pPr marL="342882" indent="-342882">
              <a:buFont typeface="Arial" charset="0"/>
              <a:buChar char="•"/>
              <a:defRPr/>
            </a:pPr>
            <a:r>
              <a:rPr lang="en-US" sz="2800" dirty="0"/>
              <a:t>On-demand network access</a:t>
            </a:r>
          </a:p>
          <a:p>
            <a:pPr marL="342882" indent="-342882">
              <a:buFont typeface="Arial" charset="0"/>
              <a:buChar char="•"/>
              <a:defRPr/>
            </a:pPr>
            <a:r>
              <a:rPr lang="en-US" sz="2800" dirty="0"/>
              <a:t>Provisioned by the Service Provider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500"/>
                                        <p:tgtEl>
                                          <p:spTgt spid="5"/>
                                        </p:tgtEl>
                                      </p:cBhvr>
                                    </p:animEffect>
                                  </p:childTnLst>
                                </p:cTn>
                              </p:par>
                              <p:par>
                                <p:cTn id="8" presetID="6" presetClass="entr" presetSubtype="16" fill="hold" nodeType="withEffect">
                                  <p:stCondLst>
                                    <p:cond delay="0"/>
                                  </p:stCondLst>
                                  <p:childTnLst>
                                    <p:set>
                                      <p:cBhvr>
                                        <p:cTn id="9" dur="1" fill="hold">
                                          <p:stCondLst>
                                            <p:cond delay="0"/>
                                          </p:stCondLst>
                                        </p:cTn>
                                        <p:tgtEl>
                                          <p:spTgt spid="1043"/>
                                        </p:tgtEl>
                                        <p:attrNameLst>
                                          <p:attrName>style.visibility</p:attrName>
                                        </p:attrNameLst>
                                      </p:cBhvr>
                                      <p:to>
                                        <p:strVal val="visible"/>
                                      </p:to>
                                    </p:set>
                                    <p:animEffect transition="in" filter="circle(in)">
                                      <p:cBhvr>
                                        <p:cTn id="10" dur="500"/>
                                        <p:tgtEl>
                                          <p:spTgt spid="1043"/>
                                        </p:tgtEl>
                                      </p:cBhvr>
                                    </p:animEffect>
                                  </p:childTnLst>
                                </p:cTn>
                              </p:par>
                              <p:par>
                                <p:cTn id="11" presetID="6" presetClass="entr" presetSubtype="16"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circle(in)">
                                      <p:cBhvr>
                                        <p:cTn id="13" dur="500"/>
                                        <p:tgtEl>
                                          <p:spTgt spid="2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nodeType="clickEffect">
                                  <p:stCondLst>
                                    <p:cond delay="0"/>
                                  </p:stCondLst>
                                  <p:childTnLst>
                                    <p:set>
                                      <p:cBhvr>
                                        <p:cTn id="17" dur="1" fill="hold">
                                          <p:stCondLst>
                                            <p:cond delay="0"/>
                                          </p:stCondLst>
                                        </p:cTn>
                                        <p:tgtEl>
                                          <p:spTgt spid="1048"/>
                                        </p:tgtEl>
                                        <p:attrNameLst>
                                          <p:attrName>style.visibility</p:attrName>
                                        </p:attrNameLst>
                                      </p:cBhvr>
                                      <p:to>
                                        <p:strVal val="visible"/>
                                      </p:to>
                                    </p:set>
                                    <p:animEffect transition="in" filter="circle(in)">
                                      <p:cBhvr>
                                        <p:cTn id="18" dur="500"/>
                                        <p:tgtEl>
                                          <p:spTgt spid="1048"/>
                                        </p:tgtEl>
                                      </p:cBhvr>
                                    </p:animEffect>
                                  </p:childTnLst>
                                </p:cTn>
                              </p:par>
                              <p:par>
                                <p:cTn id="19" presetID="6" presetClass="entr" presetSubtype="16"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circle(in)">
                                      <p:cBhvr>
                                        <p:cTn id="21" dur="500"/>
                                        <p:tgtEl>
                                          <p:spTgt spid="34"/>
                                        </p:tgtEl>
                                      </p:cBhvr>
                                    </p:animEffect>
                                  </p:childTnLst>
                                </p:cTn>
                              </p:par>
                              <p:par>
                                <p:cTn id="22" presetID="6" presetClass="entr" presetSubtype="16"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circle(in)">
                                      <p:cBhvr>
                                        <p:cTn id="24" dur="500"/>
                                        <p:tgtEl>
                                          <p:spTgt spid="1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6" presetClass="entr" presetSubtype="16" fill="hold" nodeType="clickEffect">
                                  <p:stCondLst>
                                    <p:cond delay="0"/>
                                  </p:stCondLst>
                                  <p:childTnLst>
                                    <p:set>
                                      <p:cBhvr>
                                        <p:cTn id="28" dur="1" fill="hold">
                                          <p:stCondLst>
                                            <p:cond delay="0"/>
                                          </p:stCondLst>
                                        </p:cTn>
                                        <p:tgtEl>
                                          <p:spTgt spid="1047"/>
                                        </p:tgtEl>
                                        <p:attrNameLst>
                                          <p:attrName>style.visibility</p:attrName>
                                        </p:attrNameLst>
                                      </p:cBhvr>
                                      <p:to>
                                        <p:strVal val="visible"/>
                                      </p:to>
                                    </p:set>
                                    <p:animEffect transition="in" filter="circle(in)">
                                      <p:cBhvr>
                                        <p:cTn id="29" dur="500"/>
                                        <p:tgtEl>
                                          <p:spTgt spid="1047"/>
                                        </p:tgtEl>
                                      </p:cBhvr>
                                    </p:animEffect>
                                  </p:childTnLst>
                                </p:cTn>
                              </p:par>
                              <p:par>
                                <p:cTn id="30" presetID="6" presetClass="entr" presetSubtype="16"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circle(in)">
                                      <p:cBhvr>
                                        <p:cTn id="32" dur="500"/>
                                        <p:tgtEl>
                                          <p:spTgt spid="33"/>
                                        </p:tgtEl>
                                      </p:cBhvr>
                                    </p:animEffect>
                                  </p:childTnLst>
                                </p:cTn>
                              </p:par>
                              <p:par>
                                <p:cTn id="33" presetID="6" presetClass="entr" presetSubtype="16"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circle(in)">
                                      <p:cBhvr>
                                        <p:cTn id="35" dur="500"/>
                                        <p:tgtEl>
                                          <p:spTgt spid="2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6" presetClass="entr" presetSubtype="16" fill="hold" nodeType="clickEffect">
                                  <p:stCondLst>
                                    <p:cond delay="0"/>
                                  </p:stCondLst>
                                  <p:childTnLst>
                                    <p:set>
                                      <p:cBhvr>
                                        <p:cTn id="39" dur="1" fill="hold">
                                          <p:stCondLst>
                                            <p:cond delay="0"/>
                                          </p:stCondLst>
                                        </p:cTn>
                                        <p:tgtEl>
                                          <p:spTgt spid="1075"/>
                                        </p:tgtEl>
                                        <p:attrNameLst>
                                          <p:attrName>style.visibility</p:attrName>
                                        </p:attrNameLst>
                                      </p:cBhvr>
                                      <p:to>
                                        <p:strVal val="visible"/>
                                      </p:to>
                                    </p:set>
                                    <p:animEffect transition="in" filter="circle(in)">
                                      <p:cBhvr>
                                        <p:cTn id="40" dur="500"/>
                                        <p:tgtEl>
                                          <p:spTgt spid="1075"/>
                                        </p:tgtEl>
                                      </p:cBhvr>
                                    </p:animEffect>
                                  </p:childTnLst>
                                </p:cTn>
                              </p:par>
                              <p:par>
                                <p:cTn id="41" presetID="6" presetClass="entr" presetSubtype="16"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circle(in)">
                                      <p:cBhvr>
                                        <p:cTn id="43" dur="500"/>
                                        <p:tgtEl>
                                          <p:spTgt spid="64"/>
                                        </p:tgtEl>
                                      </p:cBhvr>
                                    </p:animEffect>
                                  </p:childTnLst>
                                </p:cTn>
                              </p:par>
                              <p:par>
                                <p:cTn id="44" presetID="6" presetClass="entr" presetSubtype="16"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circle(in)">
                                      <p:cBhvr>
                                        <p:cTn id="46" dur="500"/>
                                        <p:tgtEl>
                                          <p:spTgt spid="2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6" presetClass="entr" presetSubtype="16"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circle(in)">
                                      <p:cBhvr>
                                        <p:cTn id="51" dur="500"/>
                                        <p:tgtEl>
                                          <p:spTgt spid="60"/>
                                        </p:tgtEl>
                                      </p:cBhvr>
                                    </p:animEffect>
                                  </p:childTnLst>
                                </p:cTn>
                              </p:par>
                              <p:par>
                                <p:cTn id="52" presetID="6" presetClass="entr" presetSubtype="16"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circle(in)">
                                      <p:cBhvr>
                                        <p:cTn id="54" dur="500"/>
                                        <p:tgtEl>
                                          <p:spTgt spid="22"/>
                                        </p:tgtEl>
                                      </p:cBhvr>
                                    </p:animEffect>
                                  </p:childTnLst>
                                </p:cTn>
                              </p:par>
                              <p:par>
                                <p:cTn id="55" presetID="6" presetClass="entr" presetSubtype="16"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circle(in)">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xmlns="" id="{22203AEA-363B-417E-A171-9E0809C93778}"/>
              </a:ext>
            </a:extLst>
          </p:cNvPr>
          <p:cNvSpPr>
            <a:spLocks noGrp="1"/>
          </p:cNvSpPr>
          <p:nvPr>
            <p:ph type="title"/>
          </p:nvPr>
        </p:nvSpPr>
        <p:spPr>
          <a:xfrm>
            <a:off x="1752600" y="76200"/>
            <a:ext cx="7239000" cy="1143000"/>
          </a:xfrm>
        </p:spPr>
        <p:txBody>
          <a:bodyPr/>
          <a:lstStyle/>
          <a:p>
            <a:r>
              <a:rPr lang="en-US" altLang="en-US" sz="4000"/>
              <a:t>Cloud Computing Characteristics</a:t>
            </a:r>
          </a:p>
        </p:txBody>
      </p:sp>
      <p:sp>
        <p:nvSpPr>
          <p:cNvPr id="11267" name="Slide Number Placeholder 5">
            <a:extLst>
              <a:ext uri="{FF2B5EF4-FFF2-40B4-BE49-F238E27FC236}">
                <a16:creationId xmlns:a16="http://schemas.microsoft.com/office/drawing/2014/main" xmlns="" id="{9B83177E-29C3-40B8-82A3-211233C7A33E}"/>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734D0620-B879-4A97-A17E-A70944BAC623}" type="slidenum">
              <a:rPr lang="en-US" altLang="en-US" sz="1200">
                <a:solidFill>
                  <a:schemeClr val="bg1"/>
                </a:solidFill>
              </a:rPr>
              <a:pPr/>
              <a:t>7</a:t>
            </a:fld>
            <a:endParaRPr lang="en-US" altLang="en-US" sz="1200">
              <a:solidFill>
                <a:schemeClr val="bg1"/>
              </a:solidFill>
            </a:endParaRPr>
          </a:p>
        </p:txBody>
      </p:sp>
      <p:sp>
        <p:nvSpPr>
          <p:cNvPr id="5" name="TextBox 14">
            <a:extLst>
              <a:ext uri="{FF2B5EF4-FFF2-40B4-BE49-F238E27FC236}">
                <a16:creationId xmlns:a16="http://schemas.microsoft.com/office/drawing/2014/main" xmlns="" id="{40BB0207-86B2-4D3D-8D65-607F1F3B2920}"/>
              </a:ext>
            </a:extLst>
          </p:cNvPr>
          <p:cNvSpPr txBox="1">
            <a:spLocks noChangeArrowheads="1"/>
          </p:cNvSpPr>
          <p:nvPr/>
        </p:nvSpPr>
        <p:spPr bwMode="auto">
          <a:xfrm>
            <a:off x="995363" y="1219200"/>
            <a:ext cx="393223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defRPr/>
            </a:pPr>
            <a:r>
              <a:rPr lang="en-US" b="1" kern="0" dirty="0">
                <a:solidFill>
                  <a:srgbClr val="000000"/>
                </a:solidFill>
                <a:ea typeface="ＭＳ Ｐゴシック" pitchFamily="-97" charset="-128"/>
              </a:rPr>
              <a:t>Common Characteristics:</a:t>
            </a:r>
          </a:p>
        </p:txBody>
      </p:sp>
      <p:sp>
        <p:nvSpPr>
          <p:cNvPr id="7" name="Rectangle 6">
            <a:extLst>
              <a:ext uri="{FF2B5EF4-FFF2-40B4-BE49-F238E27FC236}">
                <a16:creationId xmlns:a16="http://schemas.microsoft.com/office/drawing/2014/main" xmlns="" id="{1680B6B3-27D5-4D54-8B8C-F0B5DB4017C5}"/>
              </a:ext>
            </a:extLst>
          </p:cNvPr>
          <p:cNvSpPr/>
          <p:nvPr/>
        </p:nvSpPr>
        <p:spPr bwMode="auto">
          <a:xfrm>
            <a:off x="895350" y="1828800"/>
            <a:ext cx="6553200" cy="1998663"/>
          </a:xfrm>
          <a:prstGeom prst="rect">
            <a:avLst/>
          </a:prstGeom>
          <a:solidFill>
            <a:schemeClr val="bg1"/>
          </a:solidFill>
          <a:ln w="25400" cap="flat" cmpd="sng" algn="ctr">
            <a:solidFill>
              <a:schemeClr val="bg1"/>
            </a:solidFill>
            <a:prstDash val="solid"/>
          </a:ln>
          <a:effectLst/>
        </p:spPr>
        <p:txBody>
          <a:bodyPr anchor="ctr"/>
          <a:lstStyle/>
          <a:p>
            <a:pPr algn="ctr" fontAlgn="auto">
              <a:spcBef>
                <a:spcPts val="0"/>
              </a:spcBef>
              <a:spcAft>
                <a:spcPts val="0"/>
              </a:spcAft>
              <a:defRPr/>
            </a:pPr>
            <a:endParaRPr lang="en-US" sz="1800" kern="0">
              <a:solidFill>
                <a:srgbClr val="FFFFFF"/>
              </a:solidFill>
              <a:latin typeface="Arial"/>
              <a:ea typeface="+mn-ea"/>
            </a:endParaRPr>
          </a:p>
        </p:txBody>
      </p:sp>
      <p:sp>
        <p:nvSpPr>
          <p:cNvPr id="8" name="Rounded Rectangle 7">
            <a:extLst>
              <a:ext uri="{FF2B5EF4-FFF2-40B4-BE49-F238E27FC236}">
                <a16:creationId xmlns:a16="http://schemas.microsoft.com/office/drawing/2014/main" xmlns="" id="{1742CCBC-5283-41DA-A88A-F5F8DAC1E4C9}"/>
              </a:ext>
            </a:extLst>
          </p:cNvPr>
          <p:cNvSpPr/>
          <p:nvPr/>
        </p:nvSpPr>
        <p:spPr bwMode="auto">
          <a:xfrm>
            <a:off x="1047750" y="3311525"/>
            <a:ext cx="3043238" cy="36512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Low Cost Software</a:t>
            </a:r>
          </a:p>
        </p:txBody>
      </p:sp>
      <p:sp>
        <p:nvSpPr>
          <p:cNvPr id="9" name="Rounded Rectangle 8">
            <a:extLst>
              <a:ext uri="{FF2B5EF4-FFF2-40B4-BE49-F238E27FC236}">
                <a16:creationId xmlns:a16="http://schemas.microsoft.com/office/drawing/2014/main" xmlns="" id="{74EC9008-1426-494F-A3B2-BB2AF33D730B}"/>
              </a:ext>
            </a:extLst>
          </p:cNvPr>
          <p:cNvSpPr/>
          <p:nvPr/>
        </p:nvSpPr>
        <p:spPr bwMode="auto">
          <a:xfrm>
            <a:off x="1028700" y="2819400"/>
            <a:ext cx="3043238" cy="366713"/>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Virtualization</a:t>
            </a:r>
          </a:p>
        </p:txBody>
      </p:sp>
      <p:sp>
        <p:nvSpPr>
          <p:cNvPr id="10" name="Rounded Rectangle 9">
            <a:extLst>
              <a:ext uri="{FF2B5EF4-FFF2-40B4-BE49-F238E27FC236}">
                <a16:creationId xmlns:a16="http://schemas.microsoft.com/office/drawing/2014/main" xmlns="" id="{4B93611E-F383-4435-ABAC-3F6BB250687E}"/>
              </a:ext>
            </a:extLst>
          </p:cNvPr>
          <p:cNvSpPr/>
          <p:nvPr/>
        </p:nvSpPr>
        <p:spPr bwMode="auto">
          <a:xfrm>
            <a:off x="4246563" y="2819400"/>
            <a:ext cx="3041650" cy="36512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Service Orientation</a:t>
            </a:r>
          </a:p>
        </p:txBody>
      </p:sp>
      <p:sp>
        <p:nvSpPr>
          <p:cNvPr id="11" name="Rounded Rectangle 10">
            <a:extLst>
              <a:ext uri="{FF2B5EF4-FFF2-40B4-BE49-F238E27FC236}">
                <a16:creationId xmlns:a16="http://schemas.microsoft.com/office/drawing/2014/main" xmlns="" id="{19F8BA51-150E-4130-BC86-066991DE66B7}"/>
              </a:ext>
            </a:extLst>
          </p:cNvPr>
          <p:cNvSpPr/>
          <p:nvPr/>
        </p:nvSpPr>
        <p:spPr bwMode="auto">
          <a:xfrm>
            <a:off x="4246563" y="3298825"/>
            <a:ext cx="3041650" cy="36512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Advanced Security</a:t>
            </a:r>
          </a:p>
        </p:txBody>
      </p:sp>
      <p:sp>
        <p:nvSpPr>
          <p:cNvPr id="12" name="Rounded Rectangle 11">
            <a:extLst>
              <a:ext uri="{FF2B5EF4-FFF2-40B4-BE49-F238E27FC236}">
                <a16:creationId xmlns:a16="http://schemas.microsoft.com/office/drawing/2014/main" xmlns="" id="{3B1F0857-62B4-4D56-88C4-0148355D42E3}"/>
              </a:ext>
            </a:extLst>
          </p:cNvPr>
          <p:cNvSpPr/>
          <p:nvPr/>
        </p:nvSpPr>
        <p:spPr>
          <a:xfrm>
            <a:off x="1047750" y="2362200"/>
            <a:ext cx="3043238"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Homogeneity</a:t>
            </a:r>
          </a:p>
        </p:txBody>
      </p:sp>
      <p:sp>
        <p:nvSpPr>
          <p:cNvPr id="13" name="Rounded Rectangle 12">
            <a:extLst>
              <a:ext uri="{FF2B5EF4-FFF2-40B4-BE49-F238E27FC236}">
                <a16:creationId xmlns:a16="http://schemas.microsoft.com/office/drawing/2014/main" xmlns="" id="{B20AEBA9-451B-4041-8402-7781C1996AD1}"/>
              </a:ext>
            </a:extLst>
          </p:cNvPr>
          <p:cNvSpPr/>
          <p:nvPr/>
        </p:nvSpPr>
        <p:spPr>
          <a:xfrm>
            <a:off x="1047750" y="1917700"/>
            <a:ext cx="3043238"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Massive Scale</a:t>
            </a:r>
          </a:p>
        </p:txBody>
      </p:sp>
      <p:sp>
        <p:nvSpPr>
          <p:cNvPr id="14" name="Rounded Rectangle 13">
            <a:extLst>
              <a:ext uri="{FF2B5EF4-FFF2-40B4-BE49-F238E27FC236}">
                <a16:creationId xmlns:a16="http://schemas.microsoft.com/office/drawing/2014/main" xmlns="" id="{7D549CB2-0D57-444C-8A94-903FA01BE82A}"/>
              </a:ext>
            </a:extLst>
          </p:cNvPr>
          <p:cNvSpPr/>
          <p:nvPr/>
        </p:nvSpPr>
        <p:spPr>
          <a:xfrm>
            <a:off x="4246563" y="1905000"/>
            <a:ext cx="3041650"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Resilient Computing</a:t>
            </a:r>
          </a:p>
        </p:txBody>
      </p:sp>
      <p:sp>
        <p:nvSpPr>
          <p:cNvPr id="15" name="Rounded Rectangle 14">
            <a:extLst>
              <a:ext uri="{FF2B5EF4-FFF2-40B4-BE49-F238E27FC236}">
                <a16:creationId xmlns:a16="http://schemas.microsoft.com/office/drawing/2014/main" xmlns="" id="{10514251-B2CE-48BE-955C-B61632D0A3C7}"/>
              </a:ext>
            </a:extLst>
          </p:cNvPr>
          <p:cNvSpPr/>
          <p:nvPr/>
        </p:nvSpPr>
        <p:spPr>
          <a:xfrm>
            <a:off x="4246563" y="2362200"/>
            <a:ext cx="3041650"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Geographic</a:t>
            </a:r>
            <a:r>
              <a:rPr lang="en-US" sz="1800" kern="0" dirty="0">
                <a:solidFill>
                  <a:srgbClr val="000000"/>
                </a:solidFill>
                <a:latin typeface="Arial"/>
              </a:rPr>
              <a:t> </a:t>
            </a:r>
            <a:r>
              <a:rPr lang="en-US" sz="1800" b="1" kern="0" dirty="0">
                <a:solidFill>
                  <a:srgbClr val="000000"/>
                </a:solidFill>
                <a:latin typeface="Arial"/>
              </a:rPr>
              <a:t>Distribution</a:t>
            </a:r>
          </a:p>
        </p:txBody>
      </p:sp>
      <p:sp>
        <p:nvSpPr>
          <p:cNvPr id="28" name="TextBox 14">
            <a:extLst>
              <a:ext uri="{FF2B5EF4-FFF2-40B4-BE49-F238E27FC236}">
                <a16:creationId xmlns:a16="http://schemas.microsoft.com/office/drawing/2014/main" xmlns="" id="{7AD9F5C5-2FF1-486E-AA33-F9DA00932009}"/>
              </a:ext>
            </a:extLst>
          </p:cNvPr>
          <p:cNvSpPr txBox="1">
            <a:spLocks noChangeArrowheads="1"/>
          </p:cNvSpPr>
          <p:nvPr/>
        </p:nvSpPr>
        <p:spPr bwMode="auto">
          <a:xfrm>
            <a:off x="912813" y="4033838"/>
            <a:ext cx="3951287"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defRPr/>
            </a:pPr>
            <a:r>
              <a:rPr lang="en-US" b="1" kern="0" dirty="0">
                <a:solidFill>
                  <a:srgbClr val="000000"/>
                </a:solidFill>
                <a:ea typeface="ＭＳ Ｐゴシック" pitchFamily="-97" charset="-128"/>
              </a:rPr>
              <a:t>Essential Characteristics:</a:t>
            </a:r>
          </a:p>
        </p:txBody>
      </p:sp>
      <p:sp>
        <p:nvSpPr>
          <p:cNvPr id="37" name="Rectangle 36">
            <a:extLst>
              <a:ext uri="{FF2B5EF4-FFF2-40B4-BE49-F238E27FC236}">
                <a16:creationId xmlns:a16="http://schemas.microsoft.com/office/drawing/2014/main" xmlns="" id="{78FA7BA4-F270-4631-AE7F-17349F4FD694}"/>
              </a:ext>
            </a:extLst>
          </p:cNvPr>
          <p:cNvSpPr/>
          <p:nvPr/>
        </p:nvSpPr>
        <p:spPr bwMode="auto">
          <a:xfrm>
            <a:off x="995363" y="4724400"/>
            <a:ext cx="6553200" cy="1219200"/>
          </a:xfrm>
          <a:prstGeom prst="rect">
            <a:avLst/>
          </a:prstGeom>
          <a:solidFill>
            <a:schemeClr val="bg1"/>
          </a:solidFill>
          <a:ln w="25400" cap="flat" cmpd="sng" algn="ctr">
            <a:noFill/>
            <a:prstDash val="solid"/>
          </a:ln>
          <a:effectLst/>
        </p:spPr>
        <p:txBody>
          <a:bodyPr anchor="ctr"/>
          <a:lstStyle/>
          <a:p>
            <a:pPr algn="ctr" fontAlgn="auto">
              <a:spcBef>
                <a:spcPts val="0"/>
              </a:spcBef>
              <a:spcAft>
                <a:spcPts val="0"/>
              </a:spcAft>
              <a:defRPr/>
            </a:pPr>
            <a:endParaRPr lang="en-US" sz="1800" kern="0">
              <a:solidFill>
                <a:srgbClr val="FFFFFF"/>
              </a:solidFill>
              <a:latin typeface="Arial"/>
              <a:ea typeface="+mn-ea"/>
            </a:endParaRPr>
          </a:p>
        </p:txBody>
      </p:sp>
      <p:sp>
        <p:nvSpPr>
          <p:cNvPr id="38" name="Rounded Rectangle 37">
            <a:extLst>
              <a:ext uri="{FF2B5EF4-FFF2-40B4-BE49-F238E27FC236}">
                <a16:creationId xmlns:a16="http://schemas.microsoft.com/office/drawing/2014/main" xmlns="" id="{2B9B1E8F-5874-4DEB-85FF-808DAC636F83}"/>
              </a:ext>
            </a:extLst>
          </p:cNvPr>
          <p:cNvSpPr/>
          <p:nvPr/>
        </p:nvSpPr>
        <p:spPr bwMode="auto">
          <a:xfrm>
            <a:off x="1150938" y="5557838"/>
            <a:ext cx="3043237" cy="322262"/>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Resource</a:t>
            </a:r>
            <a:r>
              <a:rPr lang="en-US" sz="1800" kern="0" dirty="0">
                <a:solidFill>
                  <a:srgbClr val="000000"/>
                </a:solidFill>
                <a:latin typeface="Arial"/>
              </a:rPr>
              <a:t> </a:t>
            </a:r>
            <a:r>
              <a:rPr lang="en-US" sz="1800" b="1" kern="0" dirty="0">
                <a:solidFill>
                  <a:srgbClr val="000000"/>
                </a:solidFill>
                <a:latin typeface="Arial"/>
              </a:rPr>
              <a:t>Pooling</a:t>
            </a:r>
          </a:p>
        </p:txBody>
      </p:sp>
      <p:sp>
        <p:nvSpPr>
          <p:cNvPr id="39" name="Rounded Rectangle 38">
            <a:extLst>
              <a:ext uri="{FF2B5EF4-FFF2-40B4-BE49-F238E27FC236}">
                <a16:creationId xmlns:a16="http://schemas.microsoft.com/office/drawing/2014/main" xmlns="" id="{0893B63B-DD35-4CCE-8FF1-6D54DC579A56}"/>
              </a:ext>
            </a:extLst>
          </p:cNvPr>
          <p:cNvSpPr/>
          <p:nvPr/>
        </p:nvSpPr>
        <p:spPr bwMode="auto">
          <a:xfrm>
            <a:off x="1150938" y="5173663"/>
            <a:ext cx="3043237"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Broad</a:t>
            </a:r>
            <a:r>
              <a:rPr lang="en-US" sz="1800" kern="0" dirty="0">
                <a:solidFill>
                  <a:srgbClr val="000000"/>
                </a:solidFill>
                <a:latin typeface="Arial"/>
              </a:rPr>
              <a:t> </a:t>
            </a:r>
            <a:r>
              <a:rPr lang="en-US" sz="1800" b="1" kern="0" dirty="0">
                <a:solidFill>
                  <a:srgbClr val="000000"/>
                </a:solidFill>
                <a:latin typeface="Arial"/>
              </a:rPr>
              <a:t>Network</a:t>
            </a:r>
            <a:r>
              <a:rPr lang="en-US" sz="1800" kern="0" dirty="0">
                <a:solidFill>
                  <a:srgbClr val="000000"/>
                </a:solidFill>
                <a:latin typeface="Arial"/>
              </a:rPr>
              <a:t> </a:t>
            </a:r>
            <a:r>
              <a:rPr lang="en-US" sz="1800" b="1" kern="0" dirty="0">
                <a:solidFill>
                  <a:srgbClr val="000000"/>
                </a:solidFill>
                <a:latin typeface="Arial"/>
              </a:rPr>
              <a:t>Access</a:t>
            </a:r>
          </a:p>
        </p:txBody>
      </p:sp>
      <p:sp>
        <p:nvSpPr>
          <p:cNvPr id="40" name="Rounded Rectangle 39">
            <a:extLst>
              <a:ext uri="{FF2B5EF4-FFF2-40B4-BE49-F238E27FC236}">
                <a16:creationId xmlns:a16="http://schemas.microsoft.com/office/drawing/2014/main" xmlns="" id="{FD65E869-C0DD-4175-982C-E3DA6A8AD67A}"/>
              </a:ext>
            </a:extLst>
          </p:cNvPr>
          <p:cNvSpPr/>
          <p:nvPr/>
        </p:nvSpPr>
        <p:spPr bwMode="auto">
          <a:xfrm>
            <a:off x="4349750" y="5173663"/>
            <a:ext cx="3043238"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Rapid</a:t>
            </a:r>
            <a:r>
              <a:rPr lang="en-US" sz="1800" kern="0" dirty="0">
                <a:solidFill>
                  <a:srgbClr val="000000"/>
                </a:solidFill>
                <a:latin typeface="Arial"/>
              </a:rPr>
              <a:t> </a:t>
            </a:r>
            <a:r>
              <a:rPr lang="en-US" sz="1800" b="1" kern="0" dirty="0">
                <a:solidFill>
                  <a:srgbClr val="000000"/>
                </a:solidFill>
                <a:latin typeface="Arial"/>
              </a:rPr>
              <a:t>Elasticity</a:t>
            </a:r>
          </a:p>
        </p:txBody>
      </p:sp>
      <p:sp>
        <p:nvSpPr>
          <p:cNvPr id="41" name="Rounded Rectangle 40">
            <a:extLst>
              <a:ext uri="{FF2B5EF4-FFF2-40B4-BE49-F238E27FC236}">
                <a16:creationId xmlns:a16="http://schemas.microsoft.com/office/drawing/2014/main" xmlns="" id="{944E84F3-4B26-4C96-84DE-2EDEA721927D}"/>
              </a:ext>
            </a:extLst>
          </p:cNvPr>
          <p:cNvSpPr/>
          <p:nvPr/>
        </p:nvSpPr>
        <p:spPr bwMode="auto">
          <a:xfrm>
            <a:off x="4349750" y="5557838"/>
            <a:ext cx="3043238" cy="322262"/>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Measured</a:t>
            </a:r>
            <a:r>
              <a:rPr lang="en-US" sz="1800" kern="0" dirty="0">
                <a:solidFill>
                  <a:srgbClr val="000000"/>
                </a:solidFill>
                <a:latin typeface="Arial"/>
              </a:rPr>
              <a:t> </a:t>
            </a:r>
            <a:r>
              <a:rPr lang="en-US" sz="1800" b="1" kern="0" dirty="0">
                <a:solidFill>
                  <a:srgbClr val="000000"/>
                </a:solidFill>
                <a:latin typeface="Arial"/>
              </a:rPr>
              <a:t>Service</a:t>
            </a:r>
          </a:p>
        </p:txBody>
      </p:sp>
      <p:sp>
        <p:nvSpPr>
          <p:cNvPr id="42" name="Rounded Rectangle 41">
            <a:extLst>
              <a:ext uri="{FF2B5EF4-FFF2-40B4-BE49-F238E27FC236}">
                <a16:creationId xmlns:a16="http://schemas.microsoft.com/office/drawing/2014/main" xmlns="" id="{0A996312-45A5-446B-9ECB-0C00CC120255}"/>
              </a:ext>
            </a:extLst>
          </p:cNvPr>
          <p:cNvSpPr/>
          <p:nvPr/>
        </p:nvSpPr>
        <p:spPr bwMode="auto">
          <a:xfrm>
            <a:off x="1139825" y="4768850"/>
            <a:ext cx="6242050" cy="322263"/>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On Demand Self-Service</a:t>
            </a:r>
          </a:p>
        </p:txBody>
      </p:sp>
      <p:sp>
        <p:nvSpPr>
          <p:cNvPr id="11285" name="TextBox 24">
            <a:extLst>
              <a:ext uri="{FF2B5EF4-FFF2-40B4-BE49-F238E27FC236}">
                <a16:creationId xmlns:a16="http://schemas.microsoft.com/office/drawing/2014/main" xmlns="" id="{6DC3815C-448F-47B5-BE9B-F431F1B4F31A}"/>
              </a:ext>
            </a:extLst>
          </p:cNvPr>
          <p:cNvSpPr txBox="1">
            <a:spLocks noChangeArrowheads="1"/>
          </p:cNvSpPr>
          <p:nvPr/>
        </p:nvSpPr>
        <p:spPr bwMode="auto">
          <a:xfrm>
            <a:off x="457200" y="6400800"/>
            <a:ext cx="5708650"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900">
                <a:solidFill>
                  <a:schemeClr val="bg1"/>
                </a:solidFill>
              </a:rPr>
              <a:t>Adopted from: Effectively and Securely Using the Cloud Computing Paradigm by peter Mell, Tim Grance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500"/>
                                        <p:tgtEl>
                                          <p:spTgt spid="13"/>
                                        </p:tgtEl>
                                      </p:cBhvr>
                                    </p:animEffect>
                                  </p:childTnLst>
                                </p:cTn>
                              </p:par>
                            </p:childTnLst>
                          </p:cTn>
                        </p:par>
                        <p:par>
                          <p:cTn id="8" fill="hold" nodeType="afterGroup">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circle(in)">
                                      <p:cBhvr>
                                        <p:cTn id="11" dur="500"/>
                                        <p:tgtEl>
                                          <p:spTgt spid="12"/>
                                        </p:tgtEl>
                                      </p:cBhvr>
                                    </p:animEffect>
                                  </p:childTnLst>
                                </p:cTn>
                              </p:par>
                            </p:childTnLst>
                          </p:cTn>
                        </p:par>
                        <p:par>
                          <p:cTn id="12" fill="hold" nodeType="afterGroup">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ircle(in)">
                                      <p:cBhvr>
                                        <p:cTn id="15" dur="500"/>
                                        <p:tgtEl>
                                          <p:spTgt spid="9"/>
                                        </p:tgtEl>
                                      </p:cBhvr>
                                    </p:animEffect>
                                  </p:childTnLst>
                                </p:cTn>
                              </p:par>
                            </p:childTnLst>
                          </p:cTn>
                        </p:par>
                        <p:par>
                          <p:cTn id="16" fill="hold" nodeType="afterGroup">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500"/>
                                        <p:tgtEl>
                                          <p:spTgt spid="8"/>
                                        </p:tgtEl>
                                      </p:cBhvr>
                                    </p:animEffect>
                                  </p:childTnLst>
                                </p:cTn>
                              </p:par>
                            </p:childTnLst>
                          </p:cTn>
                        </p:par>
                        <p:par>
                          <p:cTn id="20" fill="hold" nodeType="afterGroup">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circle(in)">
                                      <p:cBhvr>
                                        <p:cTn id="23" dur="500"/>
                                        <p:tgtEl>
                                          <p:spTgt spid="14"/>
                                        </p:tgtEl>
                                      </p:cBhvr>
                                    </p:animEffect>
                                  </p:childTnLst>
                                </p:cTn>
                              </p:par>
                            </p:childTnLst>
                          </p:cTn>
                        </p:par>
                        <p:par>
                          <p:cTn id="24" fill="hold" nodeType="afterGroup">
                            <p:stCondLst>
                              <p:cond delay="2500"/>
                            </p:stCondLst>
                            <p:childTnLst>
                              <p:par>
                                <p:cTn id="25" presetID="6" presetClass="entr" presetSubtype="16"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circle(in)">
                                      <p:cBhvr>
                                        <p:cTn id="27" dur="500"/>
                                        <p:tgtEl>
                                          <p:spTgt spid="15"/>
                                        </p:tgtEl>
                                      </p:cBhvr>
                                    </p:animEffect>
                                  </p:childTnLst>
                                </p:cTn>
                              </p:par>
                            </p:childTnLst>
                          </p:cTn>
                        </p:par>
                        <p:par>
                          <p:cTn id="28" fill="hold" nodeType="afterGroup">
                            <p:stCondLst>
                              <p:cond delay="3000"/>
                            </p:stCondLst>
                            <p:childTnLst>
                              <p:par>
                                <p:cTn id="29" presetID="6" presetClass="entr" presetSubtype="16"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ircle(in)">
                                      <p:cBhvr>
                                        <p:cTn id="31" dur="500"/>
                                        <p:tgtEl>
                                          <p:spTgt spid="10"/>
                                        </p:tgtEl>
                                      </p:cBhvr>
                                    </p:animEffect>
                                  </p:childTnLst>
                                </p:cTn>
                              </p:par>
                            </p:childTnLst>
                          </p:cTn>
                        </p:par>
                        <p:par>
                          <p:cTn id="32" fill="hold" nodeType="afterGroup">
                            <p:stCondLst>
                              <p:cond delay="3500"/>
                            </p:stCondLst>
                            <p:childTnLst>
                              <p:par>
                                <p:cTn id="33" presetID="6" presetClass="entr" presetSubtype="16"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circle(in)">
                                      <p:cBhvr>
                                        <p:cTn id="35" dur="500"/>
                                        <p:tgtEl>
                                          <p:spTgt spid="1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circle(in)">
                                      <p:cBhvr>
                                        <p:cTn id="40" dur="500"/>
                                        <p:tgtEl>
                                          <p:spTgt spid="42"/>
                                        </p:tgtEl>
                                      </p:cBhvr>
                                    </p:animEffect>
                                  </p:childTnLst>
                                </p:cTn>
                              </p:par>
                            </p:childTnLst>
                          </p:cTn>
                        </p:par>
                        <p:par>
                          <p:cTn id="41" fill="hold" nodeType="afterGroup">
                            <p:stCondLst>
                              <p:cond delay="500"/>
                            </p:stCondLst>
                            <p:childTnLst>
                              <p:par>
                                <p:cTn id="42" presetID="6" presetClass="entr" presetSubtype="16"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circle(in)">
                                      <p:cBhvr>
                                        <p:cTn id="44" dur="500"/>
                                        <p:tgtEl>
                                          <p:spTgt spid="39"/>
                                        </p:tgtEl>
                                      </p:cBhvr>
                                    </p:animEffect>
                                  </p:childTnLst>
                                </p:cTn>
                              </p:par>
                            </p:childTnLst>
                          </p:cTn>
                        </p:par>
                        <p:par>
                          <p:cTn id="45" fill="hold" nodeType="afterGroup">
                            <p:stCondLst>
                              <p:cond delay="1000"/>
                            </p:stCondLst>
                            <p:childTnLst>
                              <p:par>
                                <p:cTn id="46" presetID="6" presetClass="entr" presetSubtype="16" fill="hold" grpId="0" nodeType="after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circle(in)">
                                      <p:cBhvr>
                                        <p:cTn id="48" dur="500"/>
                                        <p:tgtEl>
                                          <p:spTgt spid="38"/>
                                        </p:tgtEl>
                                      </p:cBhvr>
                                    </p:animEffect>
                                  </p:childTnLst>
                                </p:cTn>
                              </p:par>
                            </p:childTnLst>
                          </p:cTn>
                        </p:par>
                        <p:par>
                          <p:cTn id="49" fill="hold" nodeType="afterGroup">
                            <p:stCondLst>
                              <p:cond delay="1500"/>
                            </p:stCondLst>
                            <p:childTnLst>
                              <p:par>
                                <p:cTn id="50" presetID="6" presetClass="entr" presetSubtype="16" fill="hold" grpId="0" nodeType="after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circle(in)">
                                      <p:cBhvr>
                                        <p:cTn id="52" dur="500"/>
                                        <p:tgtEl>
                                          <p:spTgt spid="40"/>
                                        </p:tgtEl>
                                      </p:cBhvr>
                                    </p:animEffect>
                                  </p:childTnLst>
                                </p:cTn>
                              </p:par>
                            </p:childTnLst>
                          </p:cTn>
                        </p:par>
                        <p:par>
                          <p:cTn id="53" fill="hold" nodeType="afterGroup">
                            <p:stCondLst>
                              <p:cond delay="2000"/>
                            </p:stCondLst>
                            <p:childTnLst>
                              <p:par>
                                <p:cTn id="54" presetID="6" presetClass="entr" presetSubtype="16"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circle(in)">
                                      <p:cBhvr>
                                        <p:cTn id="5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38" grpId="0" animBg="1"/>
      <p:bldP spid="39" grpId="0" animBg="1"/>
      <p:bldP spid="40" grpId="0" animBg="1"/>
      <p:bldP spid="41"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xmlns="" id="{C447FFE7-F64C-4B81-84DA-173E9D0316D7}"/>
              </a:ext>
            </a:extLst>
          </p:cNvPr>
          <p:cNvSpPr>
            <a:spLocks noGrp="1"/>
          </p:cNvSpPr>
          <p:nvPr>
            <p:ph type="title"/>
          </p:nvPr>
        </p:nvSpPr>
        <p:spPr>
          <a:xfrm>
            <a:off x="1752600" y="76200"/>
            <a:ext cx="7239000" cy="1143000"/>
          </a:xfrm>
        </p:spPr>
        <p:txBody>
          <a:bodyPr/>
          <a:lstStyle/>
          <a:p>
            <a:r>
              <a:rPr lang="en-US" altLang="en-US"/>
              <a:t>Cloud Service Models</a:t>
            </a:r>
          </a:p>
        </p:txBody>
      </p:sp>
      <p:sp>
        <p:nvSpPr>
          <p:cNvPr id="12291" name="Slide Number Placeholder 4">
            <a:extLst>
              <a:ext uri="{FF2B5EF4-FFF2-40B4-BE49-F238E27FC236}">
                <a16:creationId xmlns:a16="http://schemas.microsoft.com/office/drawing/2014/main" xmlns="" id="{9570B652-53DA-4B89-86FD-F00B45767EA6}"/>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F3D2B3D3-FB57-4FFC-891D-CE2942C9E788}" type="slidenum">
              <a:rPr lang="en-US" altLang="en-US" sz="1200">
                <a:solidFill>
                  <a:schemeClr val="bg1"/>
                </a:solidFill>
              </a:rPr>
              <a:pPr/>
              <a:t>8</a:t>
            </a:fld>
            <a:endParaRPr lang="en-US" altLang="en-US" sz="1200">
              <a:solidFill>
                <a:schemeClr val="bg1"/>
              </a:solidFill>
            </a:endParaRPr>
          </a:p>
        </p:txBody>
      </p:sp>
      <p:sp>
        <p:nvSpPr>
          <p:cNvPr id="43" name="Rounded Rectangle 42">
            <a:extLst>
              <a:ext uri="{FF2B5EF4-FFF2-40B4-BE49-F238E27FC236}">
                <a16:creationId xmlns:a16="http://schemas.microsoft.com/office/drawing/2014/main" xmlns="" id="{498057D5-6639-437F-8FB3-06B56E63D362}"/>
              </a:ext>
            </a:extLst>
          </p:cNvPr>
          <p:cNvSpPr/>
          <p:nvPr/>
        </p:nvSpPr>
        <p:spPr bwMode="auto">
          <a:xfrm>
            <a:off x="1447800" y="1066800"/>
            <a:ext cx="2162175" cy="609600"/>
          </a:xfrm>
          <a:prstGeom prst="roundRect">
            <a:avLst/>
          </a:prstGeom>
          <a:solidFill>
            <a:srgbClr val="2D2D8A"/>
          </a:solidFill>
          <a:ln w="25400" cap="flat" cmpd="sng" algn="ctr">
            <a:solidFill>
              <a:srgbClr val="2D2D8A">
                <a:shade val="50000"/>
              </a:srgbClr>
            </a:solidFill>
            <a:prstDash val="solid"/>
          </a:ln>
          <a:effectLst/>
        </p:spPr>
        <p:txBody>
          <a:bodyPr anchor="ctr"/>
          <a:lstStyle/>
          <a:p>
            <a:pPr algn="ctr" fontAlgn="auto">
              <a:spcBef>
                <a:spcPts val="0"/>
              </a:spcBef>
              <a:spcAft>
                <a:spcPts val="0"/>
              </a:spcAft>
              <a:defRPr/>
            </a:pPr>
            <a:r>
              <a:rPr lang="en-US" sz="1800" kern="0" dirty="0">
                <a:solidFill>
                  <a:srgbClr val="FFFFFF"/>
                </a:solidFill>
                <a:latin typeface="Arial"/>
                <a:ea typeface="+mn-ea"/>
              </a:rPr>
              <a:t>Software as a Service (</a:t>
            </a:r>
            <a:r>
              <a:rPr lang="en-US" sz="1800" kern="0" dirty="0" err="1">
                <a:solidFill>
                  <a:srgbClr val="FFFFFF"/>
                </a:solidFill>
                <a:latin typeface="Arial"/>
                <a:ea typeface="+mn-ea"/>
              </a:rPr>
              <a:t>SaaS</a:t>
            </a:r>
            <a:r>
              <a:rPr lang="en-US" sz="1800" kern="0" dirty="0">
                <a:solidFill>
                  <a:srgbClr val="FFFFFF"/>
                </a:solidFill>
                <a:latin typeface="Arial"/>
                <a:ea typeface="+mn-ea"/>
              </a:rPr>
              <a:t>)</a:t>
            </a:r>
          </a:p>
        </p:txBody>
      </p:sp>
      <p:sp>
        <p:nvSpPr>
          <p:cNvPr id="44" name="Rounded Rectangle 43">
            <a:extLst>
              <a:ext uri="{FF2B5EF4-FFF2-40B4-BE49-F238E27FC236}">
                <a16:creationId xmlns:a16="http://schemas.microsoft.com/office/drawing/2014/main" xmlns="" id="{1D26CAEC-DB76-4DF7-8ACE-B1EA16831123}"/>
              </a:ext>
            </a:extLst>
          </p:cNvPr>
          <p:cNvSpPr/>
          <p:nvPr/>
        </p:nvSpPr>
        <p:spPr bwMode="auto">
          <a:xfrm>
            <a:off x="4117975" y="1066800"/>
            <a:ext cx="2162175" cy="609600"/>
          </a:xfrm>
          <a:prstGeom prst="roundRect">
            <a:avLst/>
          </a:prstGeom>
          <a:solidFill>
            <a:srgbClr val="2D2D8A"/>
          </a:solidFill>
          <a:ln w="25400" cap="flat" cmpd="sng" algn="ctr">
            <a:solidFill>
              <a:srgbClr val="2D2D8A">
                <a:shade val="50000"/>
              </a:srgbClr>
            </a:solidFill>
            <a:prstDash val="solid"/>
          </a:ln>
          <a:effectLst/>
        </p:spPr>
        <p:txBody>
          <a:bodyPr anchor="ctr"/>
          <a:lstStyle/>
          <a:p>
            <a:pPr algn="ctr" fontAlgn="auto">
              <a:spcBef>
                <a:spcPts val="0"/>
              </a:spcBef>
              <a:spcAft>
                <a:spcPts val="0"/>
              </a:spcAft>
              <a:defRPr/>
            </a:pPr>
            <a:r>
              <a:rPr lang="en-US" sz="1800" kern="0" dirty="0">
                <a:solidFill>
                  <a:srgbClr val="FFFFFF"/>
                </a:solidFill>
                <a:latin typeface="Arial"/>
                <a:ea typeface="+mn-ea"/>
              </a:rPr>
              <a:t>Platform as a Service (</a:t>
            </a:r>
            <a:r>
              <a:rPr lang="en-US" sz="1800" kern="0" dirty="0" err="1">
                <a:solidFill>
                  <a:srgbClr val="FFFFFF"/>
                </a:solidFill>
                <a:latin typeface="Arial"/>
                <a:ea typeface="+mn-ea"/>
              </a:rPr>
              <a:t>PaaS</a:t>
            </a:r>
            <a:r>
              <a:rPr lang="en-US" sz="1800" kern="0" dirty="0">
                <a:solidFill>
                  <a:srgbClr val="FFFFFF"/>
                </a:solidFill>
                <a:latin typeface="Arial"/>
                <a:ea typeface="+mn-ea"/>
              </a:rPr>
              <a:t>)</a:t>
            </a:r>
          </a:p>
        </p:txBody>
      </p:sp>
      <p:sp>
        <p:nvSpPr>
          <p:cNvPr id="45" name="Rounded Rectangle 44">
            <a:extLst>
              <a:ext uri="{FF2B5EF4-FFF2-40B4-BE49-F238E27FC236}">
                <a16:creationId xmlns:a16="http://schemas.microsoft.com/office/drawing/2014/main" xmlns="" id="{01766F91-0098-4A33-8FC1-3D393DD5B122}"/>
              </a:ext>
            </a:extLst>
          </p:cNvPr>
          <p:cNvSpPr/>
          <p:nvPr/>
        </p:nvSpPr>
        <p:spPr bwMode="auto">
          <a:xfrm>
            <a:off x="6705600" y="1066800"/>
            <a:ext cx="2162175" cy="609600"/>
          </a:xfrm>
          <a:prstGeom prst="roundRect">
            <a:avLst/>
          </a:prstGeom>
          <a:solidFill>
            <a:srgbClr val="2D2D8A"/>
          </a:solidFill>
          <a:ln w="25400" cap="flat" cmpd="sng" algn="ctr">
            <a:solidFill>
              <a:srgbClr val="2D2D8A">
                <a:shade val="50000"/>
              </a:srgbClr>
            </a:solidFill>
            <a:prstDash val="solid"/>
          </a:ln>
          <a:effectLst/>
        </p:spPr>
        <p:txBody>
          <a:bodyPr anchor="ctr"/>
          <a:lstStyle/>
          <a:p>
            <a:pPr algn="ctr" fontAlgn="auto">
              <a:spcBef>
                <a:spcPts val="0"/>
              </a:spcBef>
              <a:spcAft>
                <a:spcPts val="0"/>
              </a:spcAft>
              <a:defRPr/>
            </a:pPr>
            <a:r>
              <a:rPr lang="en-US" sz="1800" kern="0" dirty="0">
                <a:solidFill>
                  <a:srgbClr val="FFFFFF"/>
                </a:solidFill>
                <a:latin typeface="Arial"/>
                <a:ea typeface="+mn-ea"/>
              </a:rPr>
              <a:t>Infrastructure as a Service (</a:t>
            </a:r>
            <a:r>
              <a:rPr lang="en-US" sz="1800" kern="0" dirty="0" err="1">
                <a:solidFill>
                  <a:srgbClr val="FFFFFF"/>
                </a:solidFill>
                <a:latin typeface="Arial"/>
                <a:ea typeface="+mn-ea"/>
              </a:rPr>
              <a:t>IaaS</a:t>
            </a:r>
            <a:r>
              <a:rPr lang="en-US" sz="1800" kern="0" dirty="0">
                <a:solidFill>
                  <a:srgbClr val="FFFFFF"/>
                </a:solidFill>
                <a:latin typeface="Arial"/>
                <a:ea typeface="+mn-ea"/>
              </a:rPr>
              <a:t>)</a:t>
            </a:r>
          </a:p>
        </p:txBody>
      </p:sp>
      <p:pic>
        <p:nvPicPr>
          <p:cNvPr id="2057" name="Picture 9">
            <a:extLst>
              <a:ext uri="{FF2B5EF4-FFF2-40B4-BE49-F238E27FC236}">
                <a16:creationId xmlns:a16="http://schemas.microsoft.com/office/drawing/2014/main" xmlns="" id="{E1632EA2-D8D5-4E52-AEC3-96DAC93081A5}"/>
              </a:ext>
            </a:extLst>
          </p:cNvPr>
          <p:cNvPicPr>
            <a:picLocks noChangeAspect="1" noChangeArrowheads="1"/>
          </p:cNvPicPr>
          <p:nvPr/>
        </p:nvPicPr>
        <p:blipFill>
          <a:blip r:embed="rId3"/>
          <a:srcRect/>
          <a:stretch>
            <a:fillRect/>
          </a:stretch>
        </p:blipFill>
        <p:spPr bwMode="auto">
          <a:xfrm>
            <a:off x="2147888" y="4876800"/>
            <a:ext cx="6157912" cy="1457325"/>
          </a:xfrm>
          <a:prstGeom prst="rect">
            <a:avLst/>
          </a:prstGeom>
          <a:ln/>
        </p:spPr>
        <p:style>
          <a:lnRef idx="1">
            <a:schemeClr val="dk1"/>
          </a:lnRef>
          <a:fillRef idx="2">
            <a:schemeClr val="dk1"/>
          </a:fillRef>
          <a:effectRef idx="1">
            <a:schemeClr val="dk1"/>
          </a:effectRef>
          <a:fontRef idx="minor">
            <a:schemeClr val="dk1"/>
          </a:fontRef>
        </p:style>
      </p:pic>
      <p:pic>
        <p:nvPicPr>
          <p:cNvPr id="2058" name="Picture 10">
            <a:extLst>
              <a:ext uri="{FF2B5EF4-FFF2-40B4-BE49-F238E27FC236}">
                <a16:creationId xmlns:a16="http://schemas.microsoft.com/office/drawing/2014/main" xmlns="" id="{E0C1DC2E-38B6-48B4-95D1-C47EB2E5758B}"/>
              </a:ext>
            </a:extLst>
          </p:cNvPr>
          <p:cNvPicPr>
            <a:picLocks noChangeAspect="1" noChangeArrowheads="1"/>
          </p:cNvPicPr>
          <p:nvPr/>
        </p:nvPicPr>
        <p:blipFill>
          <a:blip r:embed="rId4"/>
          <a:srcRect/>
          <a:stretch>
            <a:fillRect/>
          </a:stretch>
        </p:blipFill>
        <p:spPr bwMode="auto">
          <a:xfrm>
            <a:off x="2136775" y="3200400"/>
            <a:ext cx="6157913" cy="1447800"/>
          </a:xfrm>
          <a:prstGeom prst="rect">
            <a:avLst/>
          </a:prstGeom>
          <a:ln/>
        </p:spPr>
        <p:style>
          <a:lnRef idx="1">
            <a:schemeClr val="dk1"/>
          </a:lnRef>
          <a:fillRef idx="2">
            <a:schemeClr val="dk1"/>
          </a:fillRef>
          <a:effectRef idx="1">
            <a:schemeClr val="dk1"/>
          </a:effectRef>
          <a:fontRef idx="minor">
            <a:schemeClr val="dk1"/>
          </a:fontRef>
        </p:style>
      </p:pic>
      <p:pic>
        <p:nvPicPr>
          <p:cNvPr id="2059" name="Picture 11">
            <a:extLst>
              <a:ext uri="{FF2B5EF4-FFF2-40B4-BE49-F238E27FC236}">
                <a16:creationId xmlns:a16="http://schemas.microsoft.com/office/drawing/2014/main" xmlns="" id="{D712FB3C-50C5-4358-B31A-AA4B363D1D0D}"/>
              </a:ext>
            </a:extLst>
          </p:cNvPr>
          <p:cNvPicPr>
            <a:picLocks noChangeAspect="1" noChangeArrowheads="1"/>
          </p:cNvPicPr>
          <p:nvPr/>
        </p:nvPicPr>
        <p:blipFill>
          <a:blip r:embed="rId5"/>
          <a:srcRect/>
          <a:stretch>
            <a:fillRect/>
          </a:stretch>
        </p:blipFill>
        <p:spPr bwMode="auto">
          <a:xfrm>
            <a:off x="2147888" y="1828800"/>
            <a:ext cx="6157912" cy="1219200"/>
          </a:xfrm>
          <a:prstGeom prst="rect">
            <a:avLst/>
          </a:prstGeom>
          <a:ln/>
        </p:spPr>
        <p:style>
          <a:lnRef idx="1">
            <a:schemeClr val="dk1"/>
          </a:lnRef>
          <a:fillRef idx="2">
            <a:schemeClr val="dk1"/>
          </a:fillRef>
          <a:effectRef idx="1">
            <a:schemeClr val="dk1"/>
          </a:effectRef>
          <a:fontRef idx="minor">
            <a:schemeClr val="dk1"/>
          </a:fontRef>
        </p:style>
      </p:pic>
      <p:pic>
        <p:nvPicPr>
          <p:cNvPr id="2061" name="Picture 13" descr="Amazon Web Services">
            <a:hlinkClick r:id="rId6"/>
            <a:extLst>
              <a:ext uri="{FF2B5EF4-FFF2-40B4-BE49-F238E27FC236}">
                <a16:creationId xmlns:a16="http://schemas.microsoft.com/office/drawing/2014/main" xmlns="" id="{8C35D614-09CE-4E74-A2C4-D9DDB7D03E9B}"/>
              </a:ext>
            </a:extLst>
          </p:cNvP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271463" y="5033963"/>
            <a:ext cx="156210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9" name="Picture 21" descr="Dedicated Server, Managed Hosting &amp; Web Hosting from Rackspace">
            <a:hlinkClick r:id="rId8"/>
            <a:extLst>
              <a:ext uri="{FF2B5EF4-FFF2-40B4-BE49-F238E27FC236}">
                <a16:creationId xmlns:a16="http://schemas.microsoft.com/office/drawing/2014/main" xmlns="" id="{5E3BCC49-A900-4C3E-8646-AC4A18AB9278}"/>
              </a:ext>
            </a:extLst>
          </p:cNvPr>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300038" y="5762625"/>
            <a:ext cx="15049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0" name="Group 49">
            <a:extLst>
              <a:ext uri="{FF2B5EF4-FFF2-40B4-BE49-F238E27FC236}">
                <a16:creationId xmlns:a16="http://schemas.microsoft.com/office/drawing/2014/main" xmlns="" id="{78AB27A8-71A7-4EDB-800C-97EABB984507}"/>
              </a:ext>
            </a:extLst>
          </p:cNvPr>
          <p:cNvGrpSpPr>
            <a:grpSpLocks/>
          </p:cNvGrpSpPr>
          <p:nvPr/>
        </p:nvGrpSpPr>
        <p:grpSpPr bwMode="auto">
          <a:xfrm>
            <a:off x="55563" y="3200400"/>
            <a:ext cx="2092325" cy="646113"/>
            <a:chOff x="55539" y="3200400"/>
            <a:chExt cx="2092347" cy="646331"/>
          </a:xfrm>
        </p:grpSpPr>
        <p:pic>
          <p:nvPicPr>
            <p:cNvPr id="12305" name="Picture 23" descr="App Engine icon">
              <a:extLst>
                <a:ext uri="{FF2B5EF4-FFF2-40B4-BE49-F238E27FC236}">
                  <a16:creationId xmlns:a16="http://schemas.microsoft.com/office/drawing/2014/main" xmlns="" id="{7C1FDCDD-38D1-4E18-90C9-9DB9F389250D}"/>
                </a:ext>
              </a:extLst>
            </p:cNvPr>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55539" y="3200401"/>
              <a:ext cx="554061" cy="567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306" name="TextBox 48">
              <a:extLst>
                <a:ext uri="{FF2B5EF4-FFF2-40B4-BE49-F238E27FC236}">
                  <a16:creationId xmlns:a16="http://schemas.microsoft.com/office/drawing/2014/main" xmlns="" id="{0789691E-032F-4FC5-BE7B-BBBB55239869}"/>
                </a:ext>
              </a:extLst>
            </p:cNvPr>
            <p:cNvSpPr txBox="1">
              <a:spLocks noChangeArrowheads="1"/>
            </p:cNvSpPr>
            <p:nvPr/>
          </p:nvSpPr>
          <p:spPr bwMode="auto">
            <a:xfrm>
              <a:off x="761999" y="3200400"/>
              <a:ext cx="138588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b="1"/>
                <a:t>Google App Engine</a:t>
              </a:r>
            </a:p>
          </p:txBody>
        </p:sp>
      </p:grpSp>
      <p:pic>
        <p:nvPicPr>
          <p:cNvPr id="2073" name="Picture 25" descr="Windows Azure Platform">
            <a:extLst>
              <a:ext uri="{FF2B5EF4-FFF2-40B4-BE49-F238E27FC236}">
                <a16:creationId xmlns:a16="http://schemas.microsoft.com/office/drawing/2014/main" xmlns="" id="{F30EEBA3-F408-4EC7-BD53-D994513216C0}"/>
              </a:ext>
            </a:extLst>
          </p:cNvPr>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331788" y="3932238"/>
            <a:ext cx="1725612"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 name="Rectangle 50">
            <a:extLst>
              <a:ext uri="{FF2B5EF4-FFF2-40B4-BE49-F238E27FC236}">
                <a16:creationId xmlns:a16="http://schemas.microsoft.com/office/drawing/2014/main" xmlns="" id="{33C4C926-A537-4567-BEAE-22E44428FF7B}"/>
              </a:ext>
            </a:extLst>
          </p:cNvPr>
          <p:cNvSpPr>
            <a:spLocks noChangeArrowheads="1"/>
          </p:cNvSpPr>
          <p:nvPr/>
        </p:nvSpPr>
        <p:spPr bwMode="auto">
          <a:xfrm>
            <a:off x="163513" y="2079625"/>
            <a:ext cx="17780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600" b="1"/>
              <a:t>SalesForce CRM</a:t>
            </a:r>
          </a:p>
        </p:txBody>
      </p:sp>
      <p:sp>
        <p:nvSpPr>
          <p:cNvPr id="72" name="Rectangle 71">
            <a:extLst>
              <a:ext uri="{FF2B5EF4-FFF2-40B4-BE49-F238E27FC236}">
                <a16:creationId xmlns:a16="http://schemas.microsoft.com/office/drawing/2014/main" xmlns="" id="{53342B77-90A0-4C18-A29C-57D8C52470C4}"/>
              </a:ext>
            </a:extLst>
          </p:cNvPr>
          <p:cNvSpPr>
            <a:spLocks noChangeArrowheads="1"/>
          </p:cNvSpPr>
          <p:nvPr/>
        </p:nvSpPr>
        <p:spPr bwMode="auto">
          <a:xfrm>
            <a:off x="168275" y="2520950"/>
            <a:ext cx="17764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600" b="1"/>
              <a:t>LotusLive</a:t>
            </a:r>
          </a:p>
        </p:txBody>
      </p:sp>
      <p:sp>
        <p:nvSpPr>
          <p:cNvPr id="12304" name="TextBox 18">
            <a:extLst>
              <a:ext uri="{FF2B5EF4-FFF2-40B4-BE49-F238E27FC236}">
                <a16:creationId xmlns:a16="http://schemas.microsoft.com/office/drawing/2014/main" xmlns="" id="{ACF79F89-F46A-463F-9542-CA72034B6521}"/>
              </a:ext>
            </a:extLst>
          </p:cNvPr>
          <p:cNvSpPr txBox="1">
            <a:spLocks noChangeArrowheads="1"/>
          </p:cNvSpPr>
          <p:nvPr/>
        </p:nvSpPr>
        <p:spPr bwMode="auto">
          <a:xfrm>
            <a:off x="457200" y="6400800"/>
            <a:ext cx="5708650" cy="23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900">
                <a:solidFill>
                  <a:schemeClr val="bg1"/>
                </a:solidFill>
              </a:rPr>
              <a:t>Adopted from: Effectively and Securely Using the Cloud Computing Paradigm by peter Mell, Tim Grance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circle(in)">
                                      <p:cBhvr>
                                        <p:cTn id="7" dur="500"/>
                                        <p:tgtEl>
                                          <p:spTgt spid="45"/>
                                        </p:tgtEl>
                                      </p:cBhvr>
                                    </p:animEffect>
                                  </p:childTnLst>
                                </p:cTn>
                              </p:par>
                              <p:par>
                                <p:cTn id="8" presetID="6" presetClass="entr" presetSubtype="16" fill="hold" nodeType="withEffect">
                                  <p:stCondLst>
                                    <p:cond delay="0"/>
                                  </p:stCondLst>
                                  <p:childTnLst>
                                    <p:set>
                                      <p:cBhvr>
                                        <p:cTn id="9" dur="1" fill="hold">
                                          <p:stCondLst>
                                            <p:cond delay="0"/>
                                          </p:stCondLst>
                                        </p:cTn>
                                        <p:tgtEl>
                                          <p:spTgt spid="2057"/>
                                        </p:tgtEl>
                                        <p:attrNameLst>
                                          <p:attrName>style.visibility</p:attrName>
                                        </p:attrNameLst>
                                      </p:cBhvr>
                                      <p:to>
                                        <p:strVal val="visible"/>
                                      </p:to>
                                    </p:set>
                                    <p:animEffect transition="in" filter="circle(in)">
                                      <p:cBhvr>
                                        <p:cTn id="10" dur="500"/>
                                        <p:tgtEl>
                                          <p:spTgt spid="2057"/>
                                        </p:tgtEl>
                                      </p:cBhvr>
                                    </p:animEffect>
                                  </p:childTnLst>
                                </p:cTn>
                              </p:par>
                              <p:par>
                                <p:cTn id="11" presetID="6" presetClass="entr" presetSubtype="16" fill="hold" nodeType="withEffect">
                                  <p:stCondLst>
                                    <p:cond delay="0"/>
                                  </p:stCondLst>
                                  <p:childTnLst>
                                    <p:set>
                                      <p:cBhvr>
                                        <p:cTn id="12" dur="1" fill="hold">
                                          <p:stCondLst>
                                            <p:cond delay="0"/>
                                          </p:stCondLst>
                                        </p:cTn>
                                        <p:tgtEl>
                                          <p:spTgt spid="2061"/>
                                        </p:tgtEl>
                                        <p:attrNameLst>
                                          <p:attrName>style.visibility</p:attrName>
                                        </p:attrNameLst>
                                      </p:cBhvr>
                                      <p:to>
                                        <p:strVal val="visible"/>
                                      </p:to>
                                    </p:set>
                                    <p:animEffect transition="in" filter="circle(in)">
                                      <p:cBhvr>
                                        <p:cTn id="13" dur="500"/>
                                        <p:tgtEl>
                                          <p:spTgt spid="2061"/>
                                        </p:tgtEl>
                                      </p:cBhvr>
                                    </p:animEffect>
                                  </p:childTnLst>
                                </p:cTn>
                              </p:par>
                              <p:par>
                                <p:cTn id="14" presetID="6" presetClass="entr" presetSubtype="16" fill="hold" nodeType="withEffect">
                                  <p:stCondLst>
                                    <p:cond delay="0"/>
                                  </p:stCondLst>
                                  <p:childTnLst>
                                    <p:set>
                                      <p:cBhvr>
                                        <p:cTn id="15" dur="1" fill="hold">
                                          <p:stCondLst>
                                            <p:cond delay="0"/>
                                          </p:stCondLst>
                                        </p:cTn>
                                        <p:tgtEl>
                                          <p:spTgt spid="2069"/>
                                        </p:tgtEl>
                                        <p:attrNameLst>
                                          <p:attrName>style.visibility</p:attrName>
                                        </p:attrNameLst>
                                      </p:cBhvr>
                                      <p:to>
                                        <p:strVal val="visible"/>
                                      </p:to>
                                    </p:set>
                                    <p:animEffect transition="in" filter="circle(in)">
                                      <p:cBhvr>
                                        <p:cTn id="16" dur="500"/>
                                        <p:tgtEl>
                                          <p:spTgt spid="20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circle(in)">
                                      <p:cBhvr>
                                        <p:cTn id="21" dur="500"/>
                                        <p:tgtEl>
                                          <p:spTgt spid="44"/>
                                        </p:tgtEl>
                                      </p:cBhvr>
                                    </p:animEffect>
                                  </p:childTnLst>
                                </p:cTn>
                              </p:par>
                              <p:par>
                                <p:cTn id="22" presetID="6" presetClass="entr" presetSubtype="16" fill="hold" nodeType="withEffect">
                                  <p:stCondLst>
                                    <p:cond delay="0"/>
                                  </p:stCondLst>
                                  <p:childTnLst>
                                    <p:set>
                                      <p:cBhvr>
                                        <p:cTn id="23" dur="1" fill="hold">
                                          <p:stCondLst>
                                            <p:cond delay="0"/>
                                          </p:stCondLst>
                                        </p:cTn>
                                        <p:tgtEl>
                                          <p:spTgt spid="2058"/>
                                        </p:tgtEl>
                                        <p:attrNameLst>
                                          <p:attrName>style.visibility</p:attrName>
                                        </p:attrNameLst>
                                      </p:cBhvr>
                                      <p:to>
                                        <p:strVal val="visible"/>
                                      </p:to>
                                    </p:set>
                                    <p:animEffect transition="in" filter="circle(in)">
                                      <p:cBhvr>
                                        <p:cTn id="24" dur="500"/>
                                        <p:tgtEl>
                                          <p:spTgt spid="2058"/>
                                        </p:tgtEl>
                                      </p:cBhvr>
                                    </p:animEffect>
                                  </p:childTnLst>
                                </p:cTn>
                              </p:par>
                              <p:par>
                                <p:cTn id="25" presetID="6" presetClass="entr" presetSubtype="16"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circle(in)">
                                      <p:cBhvr>
                                        <p:cTn id="27" dur="500"/>
                                        <p:tgtEl>
                                          <p:spTgt spid="50"/>
                                        </p:tgtEl>
                                      </p:cBhvr>
                                    </p:animEffect>
                                  </p:childTnLst>
                                </p:cTn>
                              </p:par>
                              <p:par>
                                <p:cTn id="28" presetID="6" presetClass="entr" presetSubtype="16" fill="hold" nodeType="withEffect">
                                  <p:stCondLst>
                                    <p:cond delay="0"/>
                                  </p:stCondLst>
                                  <p:childTnLst>
                                    <p:set>
                                      <p:cBhvr>
                                        <p:cTn id="29" dur="1" fill="hold">
                                          <p:stCondLst>
                                            <p:cond delay="0"/>
                                          </p:stCondLst>
                                        </p:cTn>
                                        <p:tgtEl>
                                          <p:spTgt spid="2073"/>
                                        </p:tgtEl>
                                        <p:attrNameLst>
                                          <p:attrName>style.visibility</p:attrName>
                                        </p:attrNameLst>
                                      </p:cBhvr>
                                      <p:to>
                                        <p:strVal val="visible"/>
                                      </p:to>
                                    </p:set>
                                    <p:animEffect transition="in" filter="circle(in)">
                                      <p:cBhvr>
                                        <p:cTn id="30" dur="500"/>
                                        <p:tgtEl>
                                          <p:spTgt spid="207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circle(in)">
                                      <p:cBhvr>
                                        <p:cTn id="35" dur="500"/>
                                        <p:tgtEl>
                                          <p:spTgt spid="43"/>
                                        </p:tgtEl>
                                      </p:cBhvr>
                                    </p:animEffect>
                                  </p:childTnLst>
                                </p:cTn>
                              </p:par>
                              <p:par>
                                <p:cTn id="36" presetID="6" presetClass="entr" presetSubtype="16" fill="hold" nodeType="withEffect">
                                  <p:stCondLst>
                                    <p:cond delay="0"/>
                                  </p:stCondLst>
                                  <p:childTnLst>
                                    <p:set>
                                      <p:cBhvr>
                                        <p:cTn id="37" dur="1" fill="hold">
                                          <p:stCondLst>
                                            <p:cond delay="0"/>
                                          </p:stCondLst>
                                        </p:cTn>
                                        <p:tgtEl>
                                          <p:spTgt spid="2059"/>
                                        </p:tgtEl>
                                        <p:attrNameLst>
                                          <p:attrName>style.visibility</p:attrName>
                                        </p:attrNameLst>
                                      </p:cBhvr>
                                      <p:to>
                                        <p:strVal val="visible"/>
                                      </p:to>
                                    </p:set>
                                    <p:animEffect transition="in" filter="circle(in)">
                                      <p:cBhvr>
                                        <p:cTn id="38" dur="500"/>
                                        <p:tgtEl>
                                          <p:spTgt spid="2059"/>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circle(in)">
                                      <p:cBhvr>
                                        <p:cTn id="41" dur="500"/>
                                        <p:tgtEl>
                                          <p:spTgt spid="51"/>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circle(in)">
                                      <p:cBhvr>
                                        <p:cTn id="4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51" grpId="0"/>
      <p:bldP spid="7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xmlns="" id="{672A025B-DF1B-4127-9062-EB2CBE04BE17}"/>
              </a:ext>
            </a:extLst>
          </p:cNvPr>
          <p:cNvSpPr>
            <a:spLocks noGrp="1"/>
          </p:cNvSpPr>
          <p:nvPr>
            <p:ph type="title"/>
          </p:nvPr>
        </p:nvSpPr>
        <p:spPr>
          <a:xfrm>
            <a:off x="1752600" y="76200"/>
            <a:ext cx="7239000" cy="1143000"/>
          </a:xfrm>
        </p:spPr>
        <p:txBody>
          <a:bodyPr/>
          <a:lstStyle/>
          <a:p>
            <a:r>
              <a:rPr lang="en-US" altLang="en-US"/>
              <a:t>SaaS Maturity Model</a:t>
            </a:r>
          </a:p>
        </p:txBody>
      </p:sp>
      <p:sp>
        <p:nvSpPr>
          <p:cNvPr id="13315" name="Slide Number Placeholder 4">
            <a:extLst>
              <a:ext uri="{FF2B5EF4-FFF2-40B4-BE49-F238E27FC236}">
                <a16:creationId xmlns:a16="http://schemas.microsoft.com/office/drawing/2014/main" xmlns="" id="{074BDF47-3A1D-4C54-996D-98DA2BECD62B}"/>
              </a:ext>
            </a:extLst>
          </p:cNvPr>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FE54ABE3-D6E6-49F4-A3DB-2330C54860EF}" type="slidenum">
              <a:rPr lang="en-US" altLang="en-US" sz="1200">
                <a:solidFill>
                  <a:schemeClr val="bg1"/>
                </a:solidFill>
              </a:rPr>
              <a:pPr/>
              <a:t>9</a:t>
            </a:fld>
            <a:endParaRPr lang="en-US" altLang="en-US" sz="1200">
              <a:solidFill>
                <a:schemeClr val="bg1"/>
              </a:solidFill>
            </a:endParaRPr>
          </a:p>
        </p:txBody>
      </p:sp>
      <p:sp>
        <p:nvSpPr>
          <p:cNvPr id="13316" name="TextBox 33">
            <a:extLst>
              <a:ext uri="{FF2B5EF4-FFF2-40B4-BE49-F238E27FC236}">
                <a16:creationId xmlns:a16="http://schemas.microsoft.com/office/drawing/2014/main" xmlns="" id="{AF80A8CC-FB85-4496-A5C5-AD75AFDD6102}"/>
              </a:ext>
            </a:extLst>
          </p:cNvPr>
          <p:cNvSpPr txBox="1">
            <a:spLocks noChangeArrowheads="1"/>
          </p:cNvSpPr>
          <p:nvPr/>
        </p:nvSpPr>
        <p:spPr bwMode="auto">
          <a:xfrm>
            <a:off x="1524000" y="6507163"/>
            <a:ext cx="6553200" cy="231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900"/>
              <a:t>Source: Frederick Chong and Gianpaolo Carraro, “Architectures Strategies for Catching the  Long Tail”</a:t>
            </a:r>
          </a:p>
        </p:txBody>
      </p:sp>
      <p:pic>
        <p:nvPicPr>
          <p:cNvPr id="65538" name="Picture 2">
            <a:extLst>
              <a:ext uri="{FF2B5EF4-FFF2-40B4-BE49-F238E27FC236}">
                <a16:creationId xmlns:a16="http://schemas.microsoft.com/office/drawing/2014/main" xmlns="" id="{E9481A4D-A55B-433D-BF2A-5574ABCF8DF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173538" y="1611313"/>
            <a:ext cx="1933575" cy="181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5540" name="Picture 4">
            <a:extLst>
              <a:ext uri="{FF2B5EF4-FFF2-40B4-BE49-F238E27FC236}">
                <a16:creationId xmlns:a16="http://schemas.microsoft.com/office/drawing/2014/main" xmlns="" id="{662A6A22-DA1F-415F-9BF1-2D4385EA269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067425" y="1600200"/>
            <a:ext cx="2057400" cy="186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5541" name="Picture 5">
            <a:extLst>
              <a:ext uri="{FF2B5EF4-FFF2-40B4-BE49-F238E27FC236}">
                <a16:creationId xmlns:a16="http://schemas.microsoft.com/office/drawing/2014/main" xmlns="" id="{3FA287F1-94C8-4672-874E-75A09ED39FE7}"/>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162425" y="3416300"/>
            <a:ext cx="1933575" cy="205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5542" name="Picture 6">
            <a:extLst>
              <a:ext uri="{FF2B5EF4-FFF2-40B4-BE49-F238E27FC236}">
                <a16:creationId xmlns:a16="http://schemas.microsoft.com/office/drawing/2014/main" xmlns="" id="{F12AABD0-784A-4BC2-9EF8-955C8D881987}"/>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096000" y="3429000"/>
            <a:ext cx="2066925" cy="2138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1" name="Content Placeholder 2">
            <a:extLst>
              <a:ext uri="{FF2B5EF4-FFF2-40B4-BE49-F238E27FC236}">
                <a16:creationId xmlns:a16="http://schemas.microsoft.com/office/drawing/2014/main" xmlns="" id="{222E962E-B9F6-4915-AB8D-68222285A64C}"/>
              </a:ext>
            </a:extLst>
          </p:cNvPr>
          <p:cNvSpPr>
            <a:spLocks noGrp="1"/>
          </p:cNvSpPr>
          <p:nvPr>
            <p:ph idx="1"/>
          </p:nvPr>
        </p:nvSpPr>
        <p:spPr>
          <a:xfrm>
            <a:off x="304800" y="2667000"/>
            <a:ext cx="3276600" cy="646113"/>
          </a:xfrm>
        </p:spPr>
        <p:txBody>
          <a:bodyPr>
            <a:noAutofit/>
          </a:bodyPr>
          <a:lstStyle/>
          <a:p>
            <a:pPr marL="0" indent="0" fontAlgn="auto">
              <a:spcBef>
                <a:spcPts val="0"/>
              </a:spcBef>
              <a:spcAft>
                <a:spcPts val="0"/>
              </a:spcAft>
              <a:buFontTx/>
              <a:buNone/>
              <a:defRPr/>
            </a:pPr>
            <a:r>
              <a:rPr lang="en-US" sz="2000" kern="0"/>
              <a:t>Level 2: Configurable per customer</a:t>
            </a:r>
            <a:endParaRPr lang="en-US" sz="2000" kern="0" dirty="0"/>
          </a:p>
        </p:txBody>
      </p:sp>
      <p:sp>
        <p:nvSpPr>
          <p:cNvPr id="22" name="Content Placeholder 2">
            <a:extLst>
              <a:ext uri="{FF2B5EF4-FFF2-40B4-BE49-F238E27FC236}">
                <a16:creationId xmlns:a16="http://schemas.microsoft.com/office/drawing/2014/main" xmlns="" id="{CCC46F71-364C-43C8-BF64-36C3853CEA40}"/>
              </a:ext>
            </a:extLst>
          </p:cNvPr>
          <p:cNvSpPr txBox="1">
            <a:spLocks/>
          </p:cNvSpPr>
          <p:nvPr/>
        </p:nvSpPr>
        <p:spPr bwMode="auto">
          <a:xfrm>
            <a:off x="304800" y="3767138"/>
            <a:ext cx="31242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Bef>
                <a:spcPts val="0"/>
              </a:spcBef>
              <a:spcAft>
                <a:spcPts val="0"/>
              </a:spcAft>
              <a:buFontTx/>
              <a:buNone/>
              <a:defRPr/>
            </a:pPr>
            <a:r>
              <a:rPr lang="en-US" sz="2000" kern="0" dirty="0"/>
              <a:t>Level 3: configurable &amp; Multi-Tenant-Efficient</a:t>
            </a:r>
          </a:p>
        </p:txBody>
      </p:sp>
      <p:sp>
        <p:nvSpPr>
          <p:cNvPr id="24" name="Content Placeholder 2">
            <a:extLst>
              <a:ext uri="{FF2B5EF4-FFF2-40B4-BE49-F238E27FC236}">
                <a16:creationId xmlns:a16="http://schemas.microsoft.com/office/drawing/2014/main" xmlns="" id="{933CB6B7-8A10-4E84-8935-AC5D0AF12BA3}"/>
              </a:ext>
            </a:extLst>
          </p:cNvPr>
          <p:cNvSpPr txBox="1">
            <a:spLocks/>
          </p:cNvSpPr>
          <p:nvPr/>
        </p:nvSpPr>
        <p:spPr bwMode="auto">
          <a:xfrm>
            <a:off x="304800" y="1752600"/>
            <a:ext cx="31242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Bef>
                <a:spcPts val="0"/>
              </a:spcBef>
              <a:spcAft>
                <a:spcPts val="0"/>
              </a:spcAft>
              <a:buFontTx/>
              <a:buNone/>
              <a:defRPr/>
            </a:pPr>
            <a:r>
              <a:rPr lang="en-US" sz="2000" kern="0" dirty="0"/>
              <a:t>Level 1: Ad-Hoc/Custom – One Instance per customer</a:t>
            </a:r>
          </a:p>
          <a:p>
            <a:pPr marL="0" indent="0" fontAlgn="auto">
              <a:spcBef>
                <a:spcPts val="0"/>
              </a:spcBef>
              <a:spcAft>
                <a:spcPts val="0"/>
              </a:spcAft>
              <a:buFontTx/>
              <a:buNone/>
              <a:defRPr/>
            </a:pPr>
            <a:endParaRPr lang="en-US" sz="1800" kern="0" dirty="0"/>
          </a:p>
        </p:txBody>
      </p:sp>
      <p:sp>
        <p:nvSpPr>
          <p:cNvPr id="23" name="Content Placeholder 2">
            <a:extLst>
              <a:ext uri="{FF2B5EF4-FFF2-40B4-BE49-F238E27FC236}">
                <a16:creationId xmlns:a16="http://schemas.microsoft.com/office/drawing/2014/main" xmlns="" id="{8921091E-5459-4037-971D-FE8855BC27B3}"/>
              </a:ext>
            </a:extLst>
          </p:cNvPr>
          <p:cNvSpPr txBox="1">
            <a:spLocks/>
          </p:cNvSpPr>
          <p:nvPr/>
        </p:nvSpPr>
        <p:spPr bwMode="auto">
          <a:xfrm>
            <a:off x="304800" y="4724400"/>
            <a:ext cx="33528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Bef>
                <a:spcPts val="0"/>
              </a:spcBef>
              <a:spcAft>
                <a:spcPts val="0"/>
              </a:spcAft>
              <a:buFontTx/>
              <a:buNone/>
              <a:defRPr/>
            </a:pPr>
            <a:r>
              <a:rPr lang="en-US" sz="2000" kern="0" dirty="0"/>
              <a:t>Level 4: Scalable, Configurable &amp; Multi-Tenant-Efficient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circle(in)">
                                      <p:cBhvr>
                                        <p:cTn id="7" dur="500"/>
                                        <p:tgtEl>
                                          <p:spTgt spid="6553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circle(in)">
                                      <p:cBhvr>
                                        <p:cTn id="10" dur="500"/>
                                        <p:tgtEl>
                                          <p:spTgt spid="24">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nodeType="clickEffect">
                                  <p:stCondLst>
                                    <p:cond delay="0"/>
                                  </p:stCondLst>
                                  <p:childTnLst>
                                    <p:set>
                                      <p:cBhvr>
                                        <p:cTn id="14" dur="1" fill="hold">
                                          <p:stCondLst>
                                            <p:cond delay="0"/>
                                          </p:stCondLst>
                                        </p:cTn>
                                        <p:tgtEl>
                                          <p:spTgt spid="65540"/>
                                        </p:tgtEl>
                                        <p:attrNameLst>
                                          <p:attrName>style.visibility</p:attrName>
                                        </p:attrNameLst>
                                      </p:cBhvr>
                                      <p:to>
                                        <p:strVal val="visible"/>
                                      </p:to>
                                    </p:set>
                                    <p:animEffect transition="in" filter="circle(in)">
                                      <p:cBhvr>
                                        <p:cTn id="15" dur="500"/>
                                        <p:tgtEl>
                                          <p:spTgt spid="65540"/>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21">
                                            <p:txEl>
                                              <p:pRg st="0" end="0"/>
                                            </p:txEl>
                                          </p:spTgt>
                                        </p:tgtEl>
                                        <p:attrNameLst>
                                          <p:attrName>style.visibility</p:attrName>
                                        </p:attrNameLst>
                                      </p:cBhvr>
                                      <p:to>
                                        <p:strVal val="visible"/>
                                      </p:to>
                                    </p:set>
                                    <p:animEffect transition="in" filter="circle(in)">
                                      <p:cBhvr>
                                        <p:cTn id="18" dur="500"/>
                                        <p:tgtEl>
                                          <p:spTgt spid="2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nodeType="clickEffect">
                                  <p:stCondLst>
                                    <p:cond delay="0"/>
                                  </p:stCondLst>
                                  <p:childTnLst>
                                    <p:set>
                                      <p:cBhvr>
                                        <p:cTn id="22" dur="1" fill="hold">
                                          <p:stCondLst>
                                            <p:cond delay="0"/>
                                          </p:stCondLst>
                                        </p:cTn>
                                        <p:tgtEl>
                                          <p:spTgt spid="65541"/>
                                        </p:tgtEl>
                                        <p:attrNameLst>
                                          <p:attrName>style.visibility</p:attrName>
                                        </p:attrNameLst>
                                      </p:cBhvr>
                                      <p:to>
                                        <p:strVal val="visible"/>
                                      </p:to>
                                    </p:set>
                                    <p:animEffect transition="in" filter="circle(in)">
                                      <p:cBhvr>
                                        <p:cTn id="23" dur="500"/>
                                        <p:tgtEl>
                                          <p:spTgt spid="65541"/>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22">
                                            <p:txEl>
                                              <p:pRg st="0" end="0"/>
                                            </p:txEl>
                                          </p:spTgt>
                                        </p:tgtEl>
                                        <p:attrNameLst>
                                          <p:attrName>style.visibility</p:attrName>
                                        </p:attrNameLst>
                                      </p:cBhvr>
                                      <p:to>
                                        <p:strVal val="visible"/>
                                      </p:to>
                                    </p:set>
                                    <p:animEffect transition="in" filter="circle(in)">
                                      <p:cBhvr>
                                        <p:cTn id="26" dur="500"/>
                                        <p:tgtEl>
                                          <p:spTgt spid="22">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6" presetClass="entr" presetSubtype="16" fill="hold" nodeType="clickEffect">
                                  <p:stCondLst>
                                    <p:cond delay="0"/>
                                  </p:stCondLst>
                                  <p:childTnLst>
                                    <p:set>
                                      <p:cBhvr>
                                        <p:cTn id="30" dur="1" fill="hold">
                                          <p:stCondLst>
                                            <p:cond delay="0"/>
                                          </p:stCondLst>
                                        </p:cTn>
                                        <p:tgtEl>
                                          <p:spTgt spid="65542"/>
                                        </p:tgtEl>
                                        <p:attrNameLst>
                                          <p:attrName>style.visibility</p:attrName>
                                        </p:attrNameLst>
                                      </p:cBhvr>
                                      <p:to>
                                        <p:strVal val="visible"/>
                                      </p:to>
                                    </p:set>
                                    <p:animEffect transition="in" filter="circle(in)">
                                      <p:cBhvr>
                                        <p:cTn id="31" dur="500"/>
                                        <p:tgtEl>
                                          <p:spTgt spid="65542"/>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3">
                                            <p:txEl>
                                              <p:pRg st="0" end="0"/>
                                            </p:txEl>
                                          </p:spTgt>
                                        </p:tgtEl>
                                        <p:attrNameLst>
                                          <p:attrName>style.visibility</p:attrName>
                                        </p:attrNameLst>
                                      </p:cBhvr>
                                      <p:to>
                                        <p:strVal val="visible"/>
                                      </p:to>
                                    </p:set>
                                    <p:animEffect transition="in" filter="circle(in)">
                                      <p:cBhvr>
                                        <p:cTn id="34"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2" grpId="0" build="p"/>
      <p:bldP spid="24" grpId="0" build="p"/>
      <p:bldP spid="23" grpId="0" build="p"/>
    </p:bldLst>
  </p:timing>
</p:sld>
</file>

<file path=ppt/theme/theme1.xml><?xml version="1.0" encoding="utf-8"?>
<a:theme xmlns:a="http://schemas.openxmlformats.org/drawingml/2006/main" name="UN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F64751AF73494BA5AD4405005AB343" ma:contentTypeVersion="8" ma:contentTypeDescription="Create a new document." ma:contentTypeScope="" ma:versionID="9b01982407a2a16a8be778ecd30c8290">
  <xsd:schema xmlns:xsd="http://www.w3.org/2001/XMLSchema" xmlns:xs="http://www.w3.org/2001/XMLSchema" xmlns:p="http://schemas.microsoft.com/office/2006/metadata/properties" xmlns:ns2="3e71e501-9981-4f71-8744-f09f5c3dbf6f" targetNamespace="http://schemas.microsoft.com/office/2006/metadata/properties" ma:root="true" ma:fieldsID="17f1d37b7b754f221cc5d1d9e2fbcd1f" ns2:_="">
    <xsd:import namespace="3e71e501-9981-4f71-8744-f09f5c3dbf6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71e501-9981-4f71-8744-f09f5c3db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704146-7DE7-4B35-8E29-A4CB2A4FEB27}"/>
</file>

<file path=customXml/itemProps2.xml><?xml version="1.0" encoding="utf-8"?>
<ds:datastoreItem xmlns:ds="http://schemas.openxmlformats.org/officeDocument/2006/customXml" ds:itemID="{0DC43E3B-2136-4F09-B4A1-27ADA55C18FD}"/>
</file>

<file path=customXml/itemProps3.xml><?xml version="1.0" encoding="utf-8"?>
<ds:datastoreItem xmlns:ds="http://schemas.openxmlformats.org/officeDocument/2006/customXml" ds:itemID="{9E278410-3FAC-4825-B057-BFE97B8FF499}"/>
</file>

<file path=docProps/app.xml><?xml version="1.0" encoding="utf-8"?>
<Properties xmlns="http://schemas.openxmlformats.org/officeDocument/2006/extended-properties" xmlns:vt="http://schemas.openxmlformats.org/officeDocument/2006/docPropsVTypes">
  <Template>UNR</Template>
  <TotalTime>20191</TotalTime>
  <Words>3516</Words>
  <Application>Microsoft Office PowerPoint</Application>
  <PresentationFormat>On-screen Show (4:3)</PresentationFormat>
  <Paragraphs>401</Paragraphs>
  <Slides>39</Slides>
  <Notes>9</Notes>
  <HiddenSlides>1</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UNR</vt:lpstr>
      <vt:lpstr>Summery up – Cloud Computing</vt:lpstr>
      <vt:lpstr>What is Cloud Computing?</vt:lpstr>
      <vt:lpstr>What is Cloud Computing?</vt:lpstr>
      <vt:lpstr>Cloud Summary</vt:lpstr>
      <vt:lpstr>Cloud Architecture</vt:lpstr>
      <vt:lpstr>What is Cloud Computing</vt:lpstr>
      <vt:lpstr>Cloud Computing Characteristics</vt:lpstr>
      <vt:lpstr>Cloud Service Models</vt:lpstr>
      <vt:lpstr>SaaS Maturity Model</vt:lpstr>
      <vt:lpstr>Different Cloud Computing Layers‏</vt:lpstr>
      <vt:lpstr>Cloud Computing Service Layers</vt:lpstr>
      <vt:lpstr>Basic Cloud Characteristics</vt:lpstr>
      <vt:lpstr>Basic Cloud Characteristics</vt:lpstr>
      <vt:lpstr>Software as a Service (SaaS)</vt:lpstr>
      <vt:lpstr>Virtualization</vt:lpstr>
      <vt:lpstr>Virtual Machines</vt:lpstr>
      <vt:lpstr>Virtualization in General</vt:lpstr>
      <vt:lpstr>What is the purpose and benefits?</vt:lpstr>
      <vt:lpstr>Cloud-Sourcing</vt:lpstr>
      <vt:lpstr>Some Commercial Cloud Offerings</vt:lpstr>
      <vt:lpstr>Cloud Taxonomy</vt:lpstr>
      <vt:lpstr>Cloud Storage</vt:lpstr>
      <vt:lpstr>Amazon Simple Storage Service (S3) </vt:lpstr>
      <vt:lpstr>Utility Computing – EC2</vt:lpstr>
      <vt:lpstr>EC2 – The Basics</vt:lpstr>
      <vt:lpstr>Opportunities and Challenges</vt:lpstr>
      <vt:lpstr>Opportunities and Challenges</vt:lpstr>
      <vt:lpstr>Advantages of Cloud Computing</vt:lpstr>
      <vt:lpstr>Advantages of Cloud Computing</vt:lpstr>
      <vt:lpstr>Advantages of Cloud Computing</vt:lpstr>
      <vt:lpstr>Advantages of Cloud Computing</vt:lpstr>
      <vt:lpstr>Advantages of Cloud Computing</vt:lpstr>
      <vt:lpstr>Advantages of Cloud Computing</vt:lpstr>
      <vt:lpstr>Disadvantages of Cloud Computing</vt:lpstr>
      <vt:lpstr>Disadvantages of Cloud Computing</vt:lpstr>
      <vt:lpstr>Disadvantages of Cloud Computing</vt:lpstr>
      <vt:lpstr>Disadvantages of Cloud Computing</vt:lpstr>
      <vt:lpstr>Disadvantages of Cloud Computing</vt:lpstr>
      <vt:lpstr>The Future</vt:lpstr>
    </vt:vector>
  </TitlesOfParts>
  <Company>UoP/UoR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Baker</dc:creator>
  <cp:lastModifiedBy>CSE</cp:lastModifiedBy>
  <cp:revision>615</cp:revision>
  <cp:lastPrinted>2007-02-07T13:52:18Z</cp:lastPrinted>
  <dcterms:created xsi:type="dcterms:W3CDTF">2009-05-15T13:00:11Z</dcterms:created>
  <dcterms:modified xsi:type="dcterms:W3CDTF">2021-08-23T10:05:31Z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0x010100B4F64751AF73494BA5AD4405005AB343</vt:lpwstr>
  </property>
</Properties>
</file>