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7" Type="http://schemas.openxmlformats.org/officeDocument/2006/relationships/slide" Target="slides/slide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08090"/>
            <a:ext cx="9144000" cy="549910"/>
          </a:xfrm>
          <a:custGeom>
            <a:avLst/>
            <a:gdLst/>
            <a:ahLst/>
            <a:cxnLst/>
            <a:rect l="l" t="t" r="r" b="b"/>
            <a:pathLst>
              <a:path w="9144000" h="549909">
                <a:moveTo>
                  <a:pt x="9144000" y="0"/>
                </a:moveTo>
                <a:lnTo>
                  <a:pt x="0" y="0"/>
                </a:lnTo>
                <a:lnTo>
                  <a:pt x="0" y="549910"/>
                </a:lnTo>
                <a:lnTo>
                  <a:pt x="9144000" y="549910"/>
                </a:lnTo>
                <a:close/>
              </a:path>
            </a:pathLst>
          </a:custGeom>
          <a:solidFill>
            <a:srgbClr val="757C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08090"/>
            <a:ext cx="9144000" cy="17780"/>
          </a:xfrm>
          <a:custGeom>
            <a:avLst/>
            <a:gdLst/>
            <a:ahLst/>
            <a:cxnLst/>
            <a:rect l="l" t="t" r="r" b="b"/>
            <a:pathLst>
              <a:path w="9144000" h="17779">
                <a:moveTo>
                  <a:pt x="9144000" y="0"/>
                </a:moveTo>
                <a:lnTo>
                  <a:pt x="0" y="0"/>
                </a:lnTo>
                <a:lnTo>
                  <a:pt x="0" y="17780"/>
                </a:lnTo>
                <a:lnTo>
                  <a:pt x="9144000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9070" y="6380480"/>
            <a:ext cx="792480" cy="461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1459" y="431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57C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51459" y="711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767C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51459" y="9906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77D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51459" y="12700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87E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51459" y="15494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797F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51459" y="1828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A80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51459" y="21081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7B81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51459" y="2387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C82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51459" y="26670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D83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51459" y="2946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7E84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51459" y="3225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7F85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51459" y="35052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808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51459" y="3771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18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51459" y="4051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8288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51459" y="4330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389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51459" y="46101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48A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51459" y="4889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58B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51459" y="5168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68C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51459" y="5448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878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51459" y="5727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88E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51459" y="60071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98F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51459" y="6286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A9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51459" y="6565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8B91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251459" y="684530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0" y="10160"/>
                </a:moveTo>
                <a:lnTo>
                  <a:pt x="38100" y="10160"/>
                </a:lnTo>
                <a:lnTo>
                  <a:pt x="3810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8C9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251459" y="765809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40">
                <a:moveTo>
                  <a:pt x="0" y="2539"/>
                </a:moveTo>
                <a:lnTo>
                  <a:pt x="38100" y="2539"/>
                </a:lnTo>
                <a:lnTo>
                  <a:pt x="3810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8E93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51459" y="76834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8F94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51459" y="795019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09">
                <a:moveTo>
                  <a:pt x="38100" y="0"/>
                </a:moveTo>
                <a:lnTo>
                  <a:pt x="0" y="0"/>
                </a:lnTo>
                <a:lnTo>
                  <a:pt x="0" y="29209"/>
                </a:lnTo>
                <a:lnTo>
                  <a:pt x="38100" y="29209"/>
                </a:lnTo>
                <a:lnTo>
                  <a:pt x="38100" y="0"/>
                </a:lnTo>
                <a:close/>
              </a:path>
            </a:pathLst>
          </a:custGeom>
          <a:solidFill>
            <a:srgbClr val="9095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51459" y="82422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9196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51459" y="850899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09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9297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51459" y="88010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9399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51459" y="9067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9499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51459" y="93471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59A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51459" y="9626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69B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51459" y="99060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79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51459" y="10185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99D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51459" y="10464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999E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51459" y="107441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A9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251459" y="11023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BA0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251459" y="113030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CA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251459" y="11582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DA2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251459" y="11861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9EA3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251459" y="121411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9FA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251459" y="124205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A0A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251459" y="1268729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09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A1A6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251459" y="129794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A2A7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251459" y="13246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3A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251459" y="135255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4A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251459" y="138049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5A9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251459" y="140842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A6AA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251459" y="143636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7A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251459" y="14643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8AC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251459" y="149225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9A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251459" y="152019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AAE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251459" y="154812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ABA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251459" y="157606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CB0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251459" y="16040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DB1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251459" y="16319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EB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251459" y="165989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AFB3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251459" y="168782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B0B4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251459" y="17157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1B5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251459" y="174370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B2B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251459" y="17703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B3B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251459" y="17983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4B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251459" y="18262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5B9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251459" y="18541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6B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251459" y="188214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7BB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251459" y="19100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B8BC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251459" y="19380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9B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251459" y="19659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ABD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251459" y="19938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B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251459" y="202184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CB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251459" y="204977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BDC0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251459" y="20777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EC1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251459" y="21056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BFC2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251459" y="21335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0C3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251459" y="216154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C1C4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251459" y="2188209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C2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251459" y="221742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C3C6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251459" y="2244090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C4C7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251459" y="227329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C5C8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251459" y="22999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6C9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251459" y="23279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7CA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251459" y="23558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8CC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251459" y="238379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9CC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251459" y="24117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CACD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251459" y="24396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CCE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251459" y="24676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CCF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251459" y="24955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DD0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251459" y="25234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CED1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251459" y="25514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CFD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251459" y="25793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0D2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251459" y="26073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1D3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251459" y="26352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2D4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251459" y="26631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3D5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251459" y="269113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D4D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251459" y="27177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5D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251459" y="27457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6D8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251459" y="27736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D7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251459" y="28016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8D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251459" y="28295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9DB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251459" y="28574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251459" y="28854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BDD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251459" y="29133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DCD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251459" y="29413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DD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251459" y="29692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EE0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251459" y="29971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251459" y="30251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0E2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251459" y="30530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E1E3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251459" y="30810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2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251459" y="31089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3E5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251459" y="313689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69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E4E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251459" y="31635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5E7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251459" y="31915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6E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251459" y="32194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7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251459" y="32473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8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251459" y="32753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E9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251459" y="33032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A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251459" y="33312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B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251459" y="33591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251459" y="33870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D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251459" y="341503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EE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251459" y="344297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EF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251459" y="34709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251459" y="349884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251459" y="352678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2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251459" y="3554730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F3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251459" y="3581399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F4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251459" y="361060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38100" y="0"/>
                </a:moveTo>
                <a:lnTo>
                  <a:pt x="0" y="0"/>
                </a:lnTo>
                <a:lnTo>
                  <a:pt x="0" y="26669"/>
                </a:lnTo>
                <a:lnTo>
                  <a:pt x="38100" y="26669"/>
                </a:lnTo>
                <a:lnTo>
                  <a:pt x="38100" y="0"/>
                </a:lnTo>
                <a:close/>
              </a:path>
            </a:pathLst>
          </a:custGeom>
          <a:solidFill>
            <a:srgbClr val="F5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251459" y="3637280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38100" y="0"/>
                </a:moveTo>
                <a:lnTo>
                  <a:pt x="0" y="0"/>
                </a:lnTo>
                <a:lnTo>
                  <a:pt x="0" y="29210"/>
                </a:lnTo>
                <a:lnTo>
                  <a:pt x="38100" y="29210"/>
                </a:lnTo>
                <a:lnTo>
                  <a:pt x="38100" y="0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251459" y="3666489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38100" y="0"/>
                </a:moveTo>
                <a:lnTo>
                  <a:pt x="0" y="0"/>
                </a:lnTo>
                <a:lnTo>
                  <a:pt x="0" y="26670"/>
                </a:lnTo>
                <a:lnTo>
                  <a:pt x="38100" y="26670"/>
                </a:lnTo>
                <a:lnTo>
                  <a:pt x="38100" y="0"/>
                </a:lnTo>
                <a:close/>
              </a:path>
            </a:pathLst>
          </a:custGeom>
          <a:solidFill>
            <a:srgbClr val="F7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251459" y="369315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8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251459" y="372109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251459" y="374903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FA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251459" y="377698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40"/>
                </a:lnTo>
                <a:lnTo>
                  <a:pt x="38100" y="27940"/>
                </a:lnTo>
                <a:lnTo>
                  <a:pt x="38100" y="0"/>
                </a:lnTo>
                <a:close/>
              </a:path>
            </a:pathLst>
          </a:custGeom>
          <a:solidFill>
            <a:srgbClr val="FB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251459" y="3804920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8100" y="0"/>
                </a:moveTo>
                <a:lnTo>
                  <a:pt x="0" y="0"/>
                </a:lnTo>
                <a:lnTo>
                  <a:pt x="0" y="27939"/>
                </a:lnTo>
                <a:lnTo>
                  <a:pt x="38100" y="27939"/>
                </a:lnTo>
                <a:lnTo>
                  <a:pt x="38100" y="0"/>
                </a:lnTo>
                <a:close/>
              </a:path>
            </a:pathLst>
          </a:custGeom>
          <a:solidFill>
            <a:srgbClr val="FC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3429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0" y="71120"/>
                </a:move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1028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0" y="71120"/>
                </a:move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17017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0" y="71120"/>
                </a:move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2374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0" y="71120"/>
                </a:move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3047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0" y="71120"/>
                </a:move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3721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0" y="71120"/>
                </a:move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4394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0" y="71120"/>
                </a:move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lnTo>
                  <a:pt x="0" y="7112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5067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57404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4262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7099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7772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8445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91185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9791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104647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111505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11823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124967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13169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138430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145160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15201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158750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165480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1722120" y="694689"/>
            <a:ext cx="134620" cy="71120"/>
          </a:xfrm>
          <a:custGeom>
            <a:avLst/>
            <a:gdLst/>
            <a:ahLst/>
            <a:cxnLst/>
            <a:rect l="l" t="t" r="r" b="b"/>
            <a:pathLst>
              <a:path w="134619" h="71120">
                <a:moveTo>
                  <a:pt x="134620" y="0"/>
                </a:moveTo>
                <a:lnTo>
                  <a:pt x="67310" y="0"/>
                </a:lnTo>
                <a:lnTo>
                  <a:pt x="0" y="0"/>
                </a:lnTo>
                <a:lnTo>
                  <a:pt x="0" y="71120"/>
                </a:lnTo>
                <a:lnTo>
                  <a:pt x="67310" y="71120"/>
                </a:lnTo>
                <a:lnTo>
                  <a:pt x="134620" y="71120"/>
                </a:lnTo>
                <a:lnTo>
                  <a:pt x="13462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18567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192405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19913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205866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212725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21945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22618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232917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23964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246380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253111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bg object 191"/>
          <p:cNvSpPr/>
          <p:nvPr/>
        </p:nvSpPr>
        <p:spPr>
          <a:xfrm>
            <a:off x="25996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bg object 192"/>
          <p:cNvSpPr/>
          <p:nvPr/>
        </p:nvSpPr>
        <p:spPr>
          <a:xfrm>
            <a:off x="266700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g object 193"/>
          <p:cNvSpPr/>
          <p:nvPr/>
        </p:nvSpPr>
        <p:spPr>
          <a:xfrm>
            <a:off x="27343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bg object 194"/>
          <p:cNvSpPr/>
          <p:nvPr/>
        </p:nvSpPr>
        <p:spPr>
          <a:xfrm>
            <a:off x="28016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bg object 195"/>
          <p:cNvSpPr/>
          <p:nvPr/>
        </p:nvSpPr>
        <p:spPr>
          <a:xfrm>
            <a:off x="286892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bg object 196"/>
          <p:cNvSpPr/>
          <p:nvPr/>
        </p:nvSpPr>
        <p:spPr>
          <a:xfrm>
            <a:off x="293624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80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bg object 197"/>
          <p:cNvSpPr/>
          <p:nvPr/>
        </p:nvSpPr>
        <p:spPr>
          <a:xfrm>
            <a:off x="30048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bg object 198"/>
          <p:cNvSpPr/>
          <p:nvPr/>
        </p:nvSpPr>
        <p:spPr>
          <a:xfrm>
            <a:off x="307212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bg object 199"/>
          <p:cNvSpPr/>
          <p:nvPr/>
        </p:nvSpPr>
        <p:spPr>
          <a:xfrm>
            <a:off x="31394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bg object 200"/>
          <p:cNvSpPr/>
          <p:nvPr/>
        </p:nvSpPr>
        <p:spPr>
          <a:xfrm>
            <a:off x="320675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bg object 201"/>
          <p:cNvSpPr/>
          <p:nvPr/>
        </p:nvSpPr>
        <p:spPr>
          <a:xfrm>
            <a:off x="32740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bg object 202"/>
          <p:cNvSpPr/>
          <p:nvPr/>
        </p:nvSpPr>
        <p:spPr>
          <a:xfrm>
            <a:off x="33413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bg object 203"/>
          <p:cNvSpPr/>
          <p:nvPr/>
        </p:nvSpPr>
        <p:spPr>
          <a:xfrm>
            <a:off x="34086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g object 204"/>
          <p:cNvSpPr/>
          <p:nvPr/>
        </p:nvSpPr>
        <p:spPr>
          <a:xfrm>
            <a:off x="34759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g object 205"/>
          <p:cNvSpPr/>
          <p:nvPr/>
        </p:nvSpPr>
        <p:spPr>
          <a:xfrm>
            <a:off x="35432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bg object 206"/>
          <p:cNvSpPr/>
          <p:nvPr/>
        </p:nvSpPr>
        <p:spPr>
          <a:xfrm>
            <a:off x="36106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bg object 207"/>
          <p:cNvSpPr/>
          <p:nvPr/>
        </p:nvSpPr>
        <p:spPr>
          <a:xfrm>
            <a:off x="367791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bg object 208"/>
          <p:cNvSpPr/>
          <p:nvPr/>
        </p:nvSpPr>
        <p:spPr>
          <a:xfrm>
            <a:off x="37464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bg object 209"/>
          <p:cNvSpPr/>
          <p:nvPr/>
        </p:nvSpPr>
        <p:spPr>
          <a:xfrm>
            <a:off x="38138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bg object 210"/>
          <p:cNvSpPr/>
          <p:nvPr/>
        </p:nvSpPr>
        <p:spPr>
          <a:xfrm>
            <a:off x="38811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bg object 211"/>
          <p:cNvSpPr/>
          <p:nvPr/>
        </p:nvSpPr>
        <p:spPr>
          <a:xfrm>
            <a:off x="39484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bg object 212"/>
          <p:cNvSpPr/>
          <p:nvPr/>
        </p:nvSpPr>
        <p:spPr>
          <a:xfrm>
            <a:off x="40157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bg object 213"/>
          <p:cNvSpPr/>
          <p:nvPr/>
        </p:nvSpPr>
        <p:spPr>
          <a:xfrm>
            <a:off x="40830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bg object 214"/>
          <p:cNvSpPr/>
          <p:nvPr/>
        </p:nvSpPr>
        <p:spPr>
          <a:xfrm>
            <a:off x="415036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bg object 215"/>
          <p:cNvSpPr/>
          <p:nvPr/>
        </p:nvSpPr>
        <p:spPr>
          <a:xfrm>
            <a:off x="42189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bg object 216"/>
          <p:cNvSpPr/>
          <p:nvPr/>
        </p:nvSpPr>
        <p:spPr>
          <a:xfrm>
            <a:off x="42862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bg object 217"/>
          <p:cNvSpPr/>
          <p:nvPr/>
        </p:nvSpPr>
        <p:spPr>
          <a:xfrm>
            <a:off x="43535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bg object 218"/>
          <p:cNvSpPr/>
          <p:nvPr/>
        </p:nvSpPr>
        <p:spPr>
          <a:xfrm>
            <a:off x="44208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g object 219"/>
          <p:cNvSpPr/>
          <p:nvPr/>
        </p:nvSpPr>
        <p:spPr>
          <a:xfrm>
            <a:off x="44881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bg object 220"/>
          <p:cNvSpPr/>
          <p:nvPr/>
        </p:nvSpPr>
        <p:spPr>
          <a:xfrm>
            <a:off x="455549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bg object 221"/>
          <p:cNvSpPr/>
          <p:nvPr/>
        </p:nvSpPr>
        <p:spPr>
          <a:xfrm>
            <a:off x="46240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bg object 222"/>
          <p:cNvSpPr/>
          <p:nvPr/>
        </p:nvSpPr>
        <p:spPr>
          <a:xfrm>
            <a:off x="46913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bg object 223"/>
          <p:cNvSpPr/>
          <p:nvPr/>
        </p:nvSpPr>
        <p:spPr>
          <a:xfrm>
            <a:off x="47586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bg object 224"/>
          <p:cNvSpPr/>
          <p:nvPr/>
        </p:nvSpPr>
        <p:spPr>
          <a:xfrm>
            <a:off x="48259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bg object 225"/>
          <p:cNvSpPr/>
          <p:nvPr/>
        </p:nvSpPr>
        <p:spPr>
          <a:xfrm>
            <a:off x="48933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bg object 226"/>
          <p:cNvSpPr/>
          <p:nvPr/>
        </p:nvSpPr>
        <p:spPr>
          <a:xfrm>
            <a:off x="49606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g object 227"/>
          <p:cNvSpPr/>
          <p:nvPr/>
        </p:nvSpPr>
        <p:spPr>
          <a:xfrm>
            <a:off x="50279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bg object 228"/>
          <p:cNvSpPr/>
          <p:nvPr/>
        </p:nvSpPr>
        <p:spPr>
          <a:xfrm>
            <a:off x="50952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bg object 229"/>
          <p:cNvSpPr/>
          <p:nvPr/>
        </p:nvSpPr>
        <p:spPr>
          <a:xfrm>
            <a:off x="5162550" y="694689"/>
            <a:ext cx="135890" cy="71120"/>
          </a:xfrm>
          <a:custGeom>
            <a:avLst/>
            <a:gdLst/>
            <a:ahLst/>
            <a:cxnLst/>
            <a:rect l="l" t="t" r="r" b="b"/>
            <a:pathLst>
              <a:path w="135889" h="71120">
                <a:moveTo>
                  <a:pt x="135890" y="0"/>
                </a:moveTo>
                <a:lnTo>
                  <a:pt x="68580" y="0"/>
                </a:lnTo>
                <a:lnTo>
                  <a:pt x="0" y="0"/>
                </a:lnTo>
                <a:lnTo>
                  <a:pt x="0" y="71120"/>
                </a:lnTo>
                <a:lnTo>
                  <a:pt x="68580" y="71120"/>
                </a:lnTo>
                <a:lnTo>
                  <a:pt x="135890" y="71120"/>
                </a:lnTo>
                <a:lnTo>
                  <a:pt x="13589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bg object 230"/>
          <p:cNvSpPr/>
          <p:nvPr/>
        </p:nvSpPr>
        <p:spPr>
          <a:xfrm>
            <a:off x="52984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bg object 231"/>
          <p:cNvSpPr/>
          <p:nvPr/>
        </p:nvSpPr>
        <p:spPr>
          <a:xfrm>
            <a:off x="53657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bg object 232"/>
          <p:cNvSpPr/>
          <p:nvPr/>
        </p:nvSpPr>
        <p:spPr>
          <a:xfrm>
            <a:off x="54330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bg object 233"/>
          <p:cNvSpPr/>
          <p:nvPr/>
        </p:nvSpPr>
        <p:spPr>
          <a:xfrm>
            <a:off x="55003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bg object 234"/>
          <p:cNvSpPr/>
          <p:nvPr/>
        </p:nvSpPr>
        <p:spPr>
          <a:xfrm>
            <a:off x="55676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g object 235"/>
          <p:cNvSpPr/>
          <p:nvPr/>
        </p:nvSpPr>
        <p:spPr>
          <a:xfrm>
            <a:off x="563499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g object 236"/>
          <p:cNvSpPr/>
          <p:nvPr/>
        </p:nvSpPr>
        <p:spPr>
          <a:xfrm>
            <a:off x="570356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bg object 237"/>
          <p:cNvSpPr/>
          <p:nvPr/>
        </p:nvSpPr>
        <p:spPr>
          <a:xfrm>
            <a:off x="57708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bg object 238"/>
          <p:cNvSpPr/>
          <p:nvPr/>
        </p:nvSpPr>
        <p:spPr>
          <a:xfrm>
            <a:off x="58381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g object 239"/>
          <p:cNvSpPr/>
          <p:nvPr/>
        </p:nvSpPr>
        <p:spPr>
          <a:xfrm>
            <a:off x="59054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g object 240"/>
          <p:cNvSpPr/>
          <p:nvPr/>
        </p:nvSpPr>
        <p:spPr>
          <a:xfrm>
            <a:off x="59728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bg object 241"/>
          <p:cNvSpPr/>
          <p:nvPr/>
        </p:nvSpPr>
        <p:spPr>
          <a:xfrm>
            <a:off x="604011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bg object 242"/>
          <p:cNvSpPr/>
          <p:nvPr/>
        </p:nvSpPr>
        <p:spPr>
          <a:xfrm>
            <a:off x="61086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bg object 243"/>
          <p:cNvSpPr/>
          <p:nvPr/>
        </p:nvSpPr>
        <p:spPr>
          <a:xfrm>
            <a:off x="617601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bg object 244"/>
          <p:cNvSpPr/>
          <p:nvPr/>
        </p:nvSpPr>
        <p:spPr>
          <a:xfrm>
            <a:off x="624331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bg object 245"/>
          <p:cNvSpPr/>
          <p:nvPr/>
        </p:nvSpPr>
        <p:spPr>
          <a:xfrm>
            <a:off x="63106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bg object 246"/>
          <p:cNvSpPr/>
          <p:nvPr/>
        </p:nvSpPr>
        <p:spPr>
          <a:xfrm>
            <a:off x="63779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10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bg object 247"/>
          <p:cNvSpPr/>
          <p:nvPr/>
        </p:nvSpPr>
        <p:spPr>
          <a:xfrm>
            <a:off x="64452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bg object 248"/>
          <p:cNvSpPr/>
          <p:nvPr/>
        </p:nvSpPr>
        <p:spPr>
          <a:xfrm>
            <a:off x="651256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bg object 249"/>
          <p:cNvSpPr/>
          <p:nvPr/>
        </p:nvSpPr>
        <p:spPr>
          <a:xfrm>
            <a:off x="65798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bg object 250"/>
          <p:cNvSpPr/>
          <p:nvPr/>
        </p:nvSpPr>
        <p:spPr>
          <a:xfrm>
            <a:off x="664718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bg object 251"/>
          <p:cNvSpPr/>
          <p:nvPr/>
        </p:nvSpPr>
        <p:spPr>
          <a:xfrm>
            <a:off x="671575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bg object 252"/>
          <p:cNvSpPr/>
          <p:nvPr/>
        </p:nvSpPr>
        <p:spPr>
          <a:xfrm>
            <a:off x="67830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bg object 253"/>
          <p:cNvSpPr/>
          <p:nvPr/>
        </p:nvSpPr>
        <p:spPr>
          <a:xfrm>
            <a:off x="68503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bg object 254"/>
          <p:cNvSpPr/>
          <p:nvPr/>
        </p:nvSpPr>
        <p:spPr>
          <a:xfrm>
            <a:off x="69176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bg object 255"/>
          <p:cNvSpPr/>
          <p:nvPr/>
        </p:nvSpPr>
        <p:spPr>
          <a:xfrm>
            <a:off x="69849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bg object 256"/>
          <p:cNvSpPr/>
          <p:nvPr/>
        </p:nvSpPr>
        <p:spPr>
          <a:xfrm>
            <a:off x="705230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bg object 257"/>
          <p:cNvSpPr/>
          <p:nvPr/>
        </p:nvSpPr>
        <p:spPr>
          <a:xfrm>
            <a:off x="7119620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bg object 258"/>
          <p:cNvSpPr/>
          <p:nvPr/>
        </p:nvSpPr>
        <p:spPr>
          <a:xfrm>
            <a:off x="71881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bg object 259"/>
          <p:cNvSpPr/>
          <p:nvPr/>
        </p:nvSpPr>
        <p:spPr>
          <a:xfrm>
            <a:off x="725550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bg object 260"/>
          <p:cNvSpPr/>
          <p:nvPr/>
        </p:nvSpPr>
        <p:spPr>
          <a:xfrm>
            <a:off x="732282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bg object 261"/>
          <p:cNvSpPr/>
          <p:nvPr/>
        </p:nvSpPr>
        <p:spPr>
          <a:xfrm>
            <a:off x="73901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bg object 262"/>
          <p:cNvSpPr/>
          <p:nvPr/>
        </p:nvSpPr>
        <p:spPr>
          <a:xfrm>
            <a:off x="74574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bg object 263"/>
          <p:cNvSpPr/>
          <p:nvPr/>
        </p:nvSpPr>
        <p:spPr>
          <a:xfrm>
            <a:off x="752474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79" y="71120"/>
                </a:moveTo>
                <a:lnTo>
                  <a:pt x="0" y="71120"/>
                </a:lnTo>
                <a:lnTo>
                  <a:pt x="0" y="0"/>
                </a:lnTo>
                <a:lnTo>
                  <a:pt x="68579" y="0"/>
                </a:lnTo>
                <a:lnTo>
                  <a:pt x="68579" y="7112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bg object 264"/>
          <p:cNvSpPr/>
          <p:nvPr/>
        </p:nvSpPr>
        <p:spPr>
          <a:xfrm>
            <a:off x="75933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bg object 265"/>
          <p:cNvSpPr/>
          <p:nvPr/>
        </p:nvSpPr>
        <p:spPr>
          <a:xfrm>
            <a:off x="766064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bg object 266"/>
          <p:cNvSpPr/>
          <p:nvPr/>
        </p:nvSpPr>
        <p:spPr>
          <a:xfrm>
            <a:off x="772794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bg object 267"/>
          <p:cNvSpPr/>
          <p:nvPr/>
        </p:nvSpPr>
        <p:spPr>
          <a:xfrm>
            <a:off x="779525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bg object 268"/>
          <p:cNvSpPr/>
          <p:nvPr/>
        </p:nvSpPr>
        <p:spPr>
          <a:xfrm>
            <a:off x="786257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bg object 269"/>
          <p:cNvSpPr/>
          <p:nvPr/>
        </p:nvSpPr>
        <p:spPr>
          <a:xfrm>
            <a:off x="792988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bg object 270"/>
          <p:cNvSpPr/>
          <p:nvPr/>
        </p:nvSpPr>
        <p:spPr>
          <a:xfrm>
            <a:off x="79971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bg object 271"/>
          <p:cNvSpPr/>
          <p:nvPr/>
        </p:nvSpPr>
        <p:spPr>
          <a:xfrm>
            <a:off x="80644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bg object 272"/>
          <p:cNvSpPr/>
          <p:nvPr/>
        </p:nvSpPr>
        <p:spPr>
          <a:xfrm>
            <a:off x="8131809" y="694690"/>
            <a:ext cx="68580" cy="71120"/>
          </a:xfrm>
          <a:custGeom>
            <a:avLst/>
            <a:gdLst/>
            <a:ahLst/>
            <a:cxnLst/>
            <a:rect l="l" t="t" r="r" b="b"/>
            <a:pathLst>
              <a:path w="68579" h="71120">
                <a:moveTo>
                  <a:pt x="68580" y="71120"/>
                </a:moveTo>
                <a:lnTo>
                  <a:pt x="0" y="71120"/>
                </a:lnTo>
                <a:lnTo>
                  <a:pt x="0" y="0"/>
                </a:lnTo>
                <a:lnTo>
                  <a:pt x="68580" y="0"/>
                </a:lnTo>
                <a:lnTo>
                  <a:pt x="68580" y="7112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bg object 273"/>
          <p:cNvSpPr/>
          <p:nvPr/>
        </p:nvSpPr>
        <p:spPr>
          <a:xfrm>
            <a:off x="820039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bg object 274"/>
          <p:cNvSpPr/>
          <p:nvPr/>
        </p:nvSpPr>
        <p:spPr>
          <a:xfrm>
            <a:off x="826769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bg object 275"/>
          <p:cNvSpPr/>
          <p:nvPr/>
        </p:nvSpPr>
        <p:spPr>
          <a:xfrm>
            <a:off x="8335009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bg object 276"/>
          <p:cNvSpPr/>
          <p:nvPr/>
        </p:nvSpPr>
        <p:spPr>
          <a:xfrm>
            <a:off x="840232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09" y="71120"/>
                </a:moveTo>
                <a:lnTo>
                  <a:pt x="0" y="71120"/>
                </a:lnTo>
                <a:lnTo>
                  <a:pt x="0" y="0"/>
                </a:lnTo>
                <a:lnTo>
                  <a:pt x="67309" y="0"/>
                </a:lnTo>
                <a:lnTo>
                  <a:pt x="67309" y="7112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bg object 277"/>
          <p:cNvSpPr/>
          <p:nvPr/>
        </p:nvSpPr>
        <p:spPr>
          <a:xfrm>
            <a:off x="8469630" y="694690"/>
            <a:ext cx="67310" cy="71120"/>
          </a:xfrm>
          <a:custGeom>
            <a:avLst/>
            <a:gdLst/>
            <a:ahLst/>
            <a:cxnLst/>
            <a:rect l="l" t="t" r="r" b="b"/>
            <a:pathLst>
              <a:path w="67309" h="71120">
                <a:moveTo>
                  <a:pt x="67310" y="71120"/>
                </a:moveTo>
                <a:lnTo>
                  <a:pt x="0" y="71120"/>
                </a:lnTo>
                <a:lnTo>
                  <a:pt x="0" y="0"/>
                </a:lnTo>
                <a:lnTo>
                  <a:pt x="67310" y="0"/>
                </a:lnTo>
                <a:lnTo>
                  <a:pt x="67310" y="7112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990" y="149859"/>
            <a:ext cx="82880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130" y="1121409"/>
            <a:ext cx="8079739" cy="185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839720" y="6513026"/>
            <a:ext cx="36722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5209" y="6546046"/>
            <a:ext cx="2476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70" y="1413510"/>
            <a:ext cx="1971039" cy="2406650"/>
            <a:chOff x="179070" y="1413510"/>
            <a:chExt cx="1971039" cy="2406650"/>
          </a:xfrm>
        </p:grpSpPr>
        <p:sp>
          <p:nvSpPr>
            <p:cNvPr id="3" name="object 3"/>
            <p:cNvSpPr/>
            <p:nvPr/>
          </p:nvSpPr>
          <p:spPr>
            <a:xfrm>
              <a:off x="278130" y="1511300"/>
              <a:ext cx="1871980" cy="2308860"/>
            </a:xfrm>
            <a:custGeom>
              <a:avLst/>
              <a:gdLst/>
              <a:ahLst/>
              <a:cxnLst/>
              <a:rect l="l" t="t" r="r" b="b"/>
              <a:pathLst>
                <a:path w="1871980" h="2308860">
                  <a:moveTo>
                    <a:pt x="187198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1871980" y="2308860"/>
                  </a:lnTo>
                  <a:lnTo>
                    <a:pt x="1871980" y="0"/>
                  </a:lnTo>
                  <a:close/>
                </a:path>
              </a:pathLst>
            </a:custGeom>
            <a:solidFill>
              <a:srgbClr val="33333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9070" y="1413510"/>
              <a:ext cx="1871980" cy="2307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764540"/>
            </a:xfrm>
            <a:custGeom>
              <a:avLst/>
              <a:gdLst/>
              <a:ahLst/>
              <a:cxnLst/>
              <a:rect l="l" t="t" r="r" b="b"/>
              <a:pathLst>
                <a:path w="9144000" h="764540">
                  <a:moveTo>
                    <a:pt x="9144000" y="0"/>
                  </a:moveTo>
                  <a:lnTo>
                    <a:pt x="0" y="0"/>
                  </a:lnTo>
                  <a:lnTo>
                    <a:pt x="0" y="764539"/>
                  </a:lnTo>
                  <a:lnTo>
                    <a:pt x="9144000" y="764539"/>
                  </a:lnTo>
                  <a:close/>
                </a:path>
              </a:pathLst>
            </a:custGeom>
            <a:solidFill>
              <a:srgbClr val="757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64540"/>
              <a:ext cx="9144000" cy="17780"/>
            </a:xfrm>
            <a:custGeom>
              <a:avLst/>
              <a:gdLst/>
              <a:ahLst/>
              <a:cxnLst/>
              <a:rect l="l" t="t" r="r" b="b"/>
              <a:pathLst>
                <a:path w="9144000" h="17779">
                  <a:moveTo>
                    <a:pt x="914400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9144000" y="1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7950" y="50800"/>
              <a:ext cx="1228090" cy="713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97100" y="7645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97100" y="81025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97100" y="85471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97100" y="90043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97100" y="94488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97100" y="99060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97100" y="103505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7100" y="108076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7100" y="112521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97100" y="117093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97100" y="121666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97100" y="126111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97100" y="130556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97100" y="135128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97100" y="139700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97100" y="144145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97100" y="148716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97100" y="153161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97100" y="157733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97100" y="162178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97100" y="166751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97100" y="171196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97100" y="175767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97100" y="180340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97100" y="184785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97100" y="1893569"/>
              <a:ext cx="46990" cy="90170"/>
            </a:xfrm>
            <a:custGeom>
              <a:avLst/>
              <a:gdLst/>
              <a:ahLst/>
              <a:cxnLst/>
              <a:rect l="l" t="t" r="r" b="b"/>
              <a:pathLst>
                <a:path w="46989" h="90169">
                  <a:moveTo>
                    <a:pt x="4699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0" y="90170"/>
                  </a:lnTo>
                  <a:lnTo>
                    <a:pt x="46990" y="90170"/>
                  </a:lnTo>
                  <a:lnTo>
                    <a:pt x="46990" y="4445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97100" y="198373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97100" y="202818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97100" y="207391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97100" y="211836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97100" y="216407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97100" y="220980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97100" y="22542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97100" y="22987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97100" y="234442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97100" y="239013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97100" y="243458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97100" y="248031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97100" y="252476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97100" y="25704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197100" y="26149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97100" y="266065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197100" y="270637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97100" y="275082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197100" y="279653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197100" y="284098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97100" y="288671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197100" y="293116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97100" y="29768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97100" y="30213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197100" y="306705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197100" y="311277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97100" y="315722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19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197100" y="320293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197100" y="324738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97100" y="329310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197100" y="33375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197100" y="33832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197100" y="34277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197100" y="34734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197100" y="35179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97100" y="35636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197100" y="36080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97100" y="365379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197100" y="369950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197100" y="37439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197100" y="37896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197100" y="38341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197100" y="38798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197100" y="39243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197100" y="39700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197100" y="40144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197100" y="406019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197100" y="410590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197100" y="41503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97100" y="4196079"/>
              <a:ext cx="46990" cy="90170"/>
            </a:xfrm>
            <a:custGeom>
              <a:avLst/>
              <a:gdLst/>
              <a:ahLst/>
              <a:cxnLst/>
              <a:rect l="l" t="t" r="r" b="b"/>
              <a:pathLst>
                <a:path w="46989" h="90170">
                  <a:moveTo>
                    <a:pt x="4699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0" y="90170"/>
                  </a:lnTo>
                  <a:lnTo>
                    <a:pt x="46990" y="90170"/>
                  </a:lnTo>
                  <a:lnTo>
                    <a:pt x="46990" y="4445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197100" y="42862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197100" y="43307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197100" y="437642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197100" y="442214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197100" y="446659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197100" y="45110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197100" y="45567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197100" y="46024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197100" y="46469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197100" y="46926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197100" y="47371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197100" y="47828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197100" y="48272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197100" y="487299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197100" y="49174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197100" y="49631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197100" y="50088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197100" y="505332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197100" y="509905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197100" y="51435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197100" y="51892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197100" y="52336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197100" y="527939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197100" y="53238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197100" y="536955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197100" y="541527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197100" y="545972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197100" y="550417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197100" y="55499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197100" y="55956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197100" y="56400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197100" y="568579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197100" y="57302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197100" y="577595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197100" y="582040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197100" y="586612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197100" y="591057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197100" y="595630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197100" y="600202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197100" y="604647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197100" y="6092190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46989" y="4445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197100" y="6136640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6989" y="457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197100" y="6182359"/>
              <a:ext cx="46990" cy="44450"/>
            </a:xfrm>
            <a:custGeom>
              <a:avLst/>
              <a:gdLst/>
              <a:ahLst/>
              <a:cxnLst/>
              <a:rect l="l" t="t" r="r" b="b"/>
              <a:pathLst>
                <a:path w="46989" h="44450">
                  <a:moveTo>
                    <a:pt x="46989" y="0"/>
                  </a:moveTo>
                  <a:lnTo>
                    <a:pt x="0" y="0"/>
                  </a:lnTo>
                  <a:lnTo>
                    <a:pt x="0" y="44449"/>
                  </a:lnTo>
                  <a:lnTo>
                    <a:pt x="46989" y="4444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197100" y="6226809"/>
              <a:ext cx="46990" cy="45720"/>
            </a:xfrm>
            <a:custGeom>
              <a:avLst/>
              <a:gdLst/>
              <a:ahLst/>
              <a:cxnLst/>
              <a:rect l="l" t="t" r="r" b="b"/>
              <a:pathLst>
                <a:path w="46989" h="45720">
                  <a:moveTo>
                    <a:pt x="46989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6989" y="457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197100" y="6272529"/>
              <a:ext cx="46990" cy="35560"/>
            </a:xfrm>
            <a:custGeom>
              <a:avLst/>
              <a:gdLst/>
              <a:ahLst/>
              <a:cxnLst/>
              <a:rect l="l" t="t" r="r" b="b"/>
              <a:pathLst>
                <a:path w="46989" h="35560">
                  <a:moveTo>
                    <a:pt x="0" y="35560"/>
                  </a:moveTo>
                  <a:lnTo>
                    <a:pt x="46989" y="35560"/>
                  </a:lnTo>
                  <a:lnTo>
                    <a:pt x="46989" y="0"/>
                  </a:lnTo>
                  <a:lnTo>
                    <a:pt x="0" y="0"/>
                  </a:lnTo>
                  <a:lnTo>
                    <a:pt x="0" y="3556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559050" y="119506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57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559050" y="12230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67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2559050" y="12509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77D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2559050" y="12788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87E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2559050" y="130683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97F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559050" y="133476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A8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559050" y="136271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B81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2559050" y="138938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09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C82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559050" y="141858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D83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559050" y="14452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E84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559050" y="14732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7F85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2559050" y="15011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08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559050" y="152908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187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559050" y="155701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28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559050" y="15849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40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389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2559050" y="16129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48A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559050" y="16408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58B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2559050" y="16687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68C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59050" y="16967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78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2559050" y="17246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88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559050" y="17526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98F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559050" y="17805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A90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2559050" y="18084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B91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2559050" y="183642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C9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559050" y="18630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D92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559050" y="18910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93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559050" y="19189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F9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559050" y="19469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09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559050" y="19748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19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559050" y="20027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297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559050" y="20307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399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559050" y="20586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49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559050" y="20866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59A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559050" y="21145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69B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2559050" y="21424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79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559050" y="21704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99D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559050" y="21983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99E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559050" y="222631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A9F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559050" y="2252979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BA0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2559050" y="228218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CA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559050" y="230886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D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2559050" y="233807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EA3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2559050" y="23647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FA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2559050" y="23926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0A5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2559050" y="24206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1A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2559050" y="24485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2A7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2559050" y="24765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3A7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2559050" y="25044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4A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2559050" y="25323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5A9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2559050" y="25603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6A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2559050" y="25882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7AB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2559050" y="26162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8AC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2559050" y="264413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9AD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559050" y="26720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AAE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559050" y="27000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BA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559050" y="272796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CB0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2559050" y="275590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DB1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2559050" y="27825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EB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2559050" y="28105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FB3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2559050" y="28384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0B4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2559050" y="28663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1B5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2559050" y="28943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2B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2559050" y="29222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3B7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2559050" y="29502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4B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2559050" y="29781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5B9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2559050" y="300608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6B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2559050" y="30340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7BB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2559050" y="30619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8B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2559050" y="308991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9B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2559050" y="31178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ABD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2559050" y="314578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BB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2559050" y="317246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CB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2559050" y="320167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69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DC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2559050" y="3228339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EC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2559050" y="325755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BFC2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2559050" y="32842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0C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2559050" y="33121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1C4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2559050" y="33401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2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2559050" y="336804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3C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2559050" y="33959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4C7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2559050" y="34239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5C8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559050" y="34518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6C9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2559050" y="34798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7CA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2559050" y="350774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8CC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559050" y="35356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9CC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2559050" y="35636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AC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2559050" y="35915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CCE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2559050" y="361950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CCF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2559050" y="364617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45719" y="2920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DD0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2559050" y="367537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ED1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2559050" y="37020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CFD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2559050" y="372999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0D2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2559050" y="37579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1D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2559050" y="37858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2D4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2559050" y="381380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3D5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2559050" y="38417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4D6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559050" y="386969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5D7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2559050" y="38976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6D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2559050" y="39255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7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2559050" y="395350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8D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2559050" y="39814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9DB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2559050" y="400939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2559050" y="40373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BDD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2559050" y="406527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CDE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2559050" y="409194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D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2559050" y="4121150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EE0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2559050" y="41478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DFE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2559050" y="41757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0E2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2559050" y="42037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1E3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2559050" y="423164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2E4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2559050" y="42595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3E5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2559050" y="42875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4E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2559050" y="43154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5E7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2559050" y="43434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6E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2559050" y="437134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7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2559050" y="43992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8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2559050" y="442722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9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2559050" y="445515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A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2559050" y="448310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B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2559050" y="451104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2559050" y="453897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5719" y="2667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D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2559050" y="4565650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19" h="29210">
                  <a:moveTo>
                    <a:pt x="4571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5719" y="292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E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2559050" y="4594859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19" h="26670">
                  <a:moveTo>
                    <a:pt x="457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45719" y="2666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EF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2559050" y="46215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2559050" y="46494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2559050" y="467740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2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2559050" y="47053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3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2559050" y="473329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4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2559050" y="47612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5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2559050" y="47891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6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2559050" y="481710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2559050" y="484505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8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2559050" y="487299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2559050" y="490092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5719" y="2794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A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2559050" y="492887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BFC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2559050" y="495680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4571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45719" y="2793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C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234061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0" y="45720"/>
                  </a:move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238252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0" y="45720"/>
                  </a:move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242442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0" y="45720"/>
                  </a:move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246507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0" y="45720"/>
                  </a:move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616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250697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0" y="45720"/>
                  </a:move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254888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0" y="45720"/>
                  </a:move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25895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0" y="45720"/>
                  </a:move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2631440" y="1916429"/>
              <a:ext cx="82550" cy="45720"/>
            </a:xfrm>
            <a:custGeom>
              <a:avLst/>
              <a:gdLst/>
              <a:ahLst/>
              <a:cxnLst/>
              <a:rect l="l" t="t" r="r" b="b"/>
              <a:pathLst>
                <a:path w="82550" h="45719">
                  <a:moveTo>
                    <a:pt x="82550" y="0"/>
                  </a:moveTo>
                  <a:lnTo>
                    <a:pt x="40640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0640" y="45720"/>
                  </a:lnTo>
                  <a:lnTo>
                    <a:pt x="82550" y="4572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271398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27559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279653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28384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287908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29210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296291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30035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6E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304546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30861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312801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316992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321056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325247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32931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333502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337692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341757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345947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350012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35420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35839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362457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366649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37071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37490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378967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38315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38735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39141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39560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39966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40386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40805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41211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416305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42037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42456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42862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43281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437007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44107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445262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44932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453517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457707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461772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465962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470027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4742180" y="1916429"/>
              <a:ext cx="82550" cy="45720"/>
            </a:xfrm>
            <a:custGeom>
              <a:avLst/>
              <a:gdLst/>
              <a:ahLst/>
              <a:cxnLst/>
              <a:rect l="l" t="t" r="r" b="b"/>
              <a:pathLst>
                <a:path w="82550" h="45719">
                  <a:moveTo>
                    <a:pt x="82550" y="0"/>
                  </a:moveTo>
                  <a:lnTo>
                    <a:pt x="41910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1910" y="45720"/>
                  </a:lnTo>
                  <a:lnTo>
                    <a:pt x="82550" y="4572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48247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48666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490727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49491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49911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50317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50736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51142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51562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51981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52387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528065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53213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53632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40512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4457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48767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5283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57022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56121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56540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569467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573659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577722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58191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58610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59016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9436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59842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60261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606805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61087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61506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61912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62331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627507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63157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635762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63982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10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644017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39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64808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652271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656463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660526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664718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668781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672973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67716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681228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6854190" y="1916429"/>
              <a:ext cx="82550" cy="45720"/>
            </a:xfrm>
            <a:custGeom>
              <a:avLst/>
              <a:gdLst/>
              <a:ahLst/>
              <a:cxnLst/>
              <a:rect l="l" t="t" r="r" b="b"/>
              <a:pathLst>
                <a:path w="82550" h="45719">
                  <a:moveTo>
                    <a:pt x="82550" y="0"/>
                  </a:moveTo>
                  <a:lnTo>
                    <a:pt x="40640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0640" y="45720"/>
                  </a:lnTo>
                  <a:lnTo>
                    <a:pt x="82550" y="4572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69367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69786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70192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70612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71018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71437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718565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72263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72682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73088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73507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739266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74333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747521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75158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755776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759968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764031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768223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772286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776478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780669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784733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78892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792988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79717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801370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805434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809625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813689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81788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822070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826135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830325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834390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83858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842771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846835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8510269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855090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859281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863473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867536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871728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4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40" y="0"/>
                  </a:lnTo>
                  <a:lnTo>
                    <a:pt x="40640" y="4572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8757919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0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09" y="0"/>
                  </a:lnTo>
                  <a:lnTo>
                    <a:pt x="41909" y="4572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879983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8841740" y="1916429"/>
              <a:ext cx="40640" cy="45720"/>
            </a:xfrm>
            <a:custGeom>
              <a:avLst/>
              <a:gdLst/>
              <a:ahLst/>
              <a:cxnLst/>
              <a:rect l="l" t="t" r="r" b="b"/>
              <a:pathLst>
                <a:path w="40640" h="45719">
                  <a:moveTo>
                    <a:pt x="40639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0639" y="0"/>
                  </a:lnTo>
                  <a:lnTo>
                    <a:pt x="40639" y="4572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8882380" y="1916429"/>
              <a:ext cx="41910" cy="45720"/>
            </a:xfrm>
            <a:custGeom>
              <a:avLst/>
              <a:gdLst/>
              <a:ahLst/>
              <a:cxnLst/>
              <a:rect l="l" t="t" r="r" b="b"/>
              <a:pathLst>
                <a:path w="41909" h="45719">
                  <a:moveTo>
                    <a:pt x="41910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41910" y="0"/>
                  </a:lnTo>
                  <a:lnTo>
                    <a:pt x="41910" y="4572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0" y="6308090"/>
              <a:ext cx="9144000" cy="549910"/>
            </a:xfrm>
            <a:custGeom>
              <a:avLst/>
              <a:gdLst/>
              <a:ahLst/>
              <a:cxnLst/>
              <a:rect l="l" t="t" r="r" b="b"/>
              <a:pathLst>
                <a:path w="9144000" h="549909">
                  <a:moveTo>
                    <a:pt x="9144000" y="0"/>
                  </a:moveTo>
                  <a:lnTo>
                    <a:pt x="0" y="0"/>
                  </a:lnTo>
                  <a:lnTo>
                    <a:pt x="0" y="549910"/>
                  </a:lnTo>
                  <a:lnTo>
                    <a:pt x="9144000" y="549910"/>
                  </a:lnTo>
                  <a:close/>
                </a:path>
              </a:pathLst>
            </a:custGeom>
            <a:solidFill>
              <a:srgbClr val="757C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0" y="6308090"/>
              <a:ext cx="9144000" cy="17780"/>
            </a:xfrm>
            <a:custGeom>
              <a:avLst/>
              <a:gdLst/>
              <a:ahLst/>
              <a:cxnLst/>
              <a:rect l="l" t="t" r="r" b="b"/>
              <a:pathLst>
                <a:path w="9144000" h="17779">
                  <a:moveTo>
                    <a:pt x="914400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9144000" y="1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179070" y="6380479"/>
              <a:ext cx="792480" cy="4610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5" name="object 425"/>
          <p:cNvSpPr txBox="1"/>
          <p:nvPr/>
        </p:nvSpPr>
        <p:spPr>
          <a:xfrm>
            <a:off x="2919729" y="1287779"/>
            <a:ext cx="4718685" cy="131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000099"/>
                </a:solidFill>
                <a:latin typeface="Arial"/>
                <a:cs typeface="Arial"/>
              </a:rPr>
              <a:t>Chapter </a:t>
            </a:r>
            <a:r>
              <a:rPr dirty="0" sz="320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dirty="0" sz="3200" spc="-5">
                <a:solidFill>
                  <a:srgbClr val="0066FF"/>
                </a:solidFill>
                <a:latin typeface="Arial"/>
                <a:cs typeface="Arial"/>
              </a:rPr>
              <a:t>Memory Hierarchy</a:t>
            </a:r>
            <a:r>
              <a:rPr dirty="0" sz="3200" spc="-7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66FF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7" name="object 4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428" name="object 4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26" name="object 426"/>
          <p:cNvSpPr txBox="1">
            <a:spLocks noGrp="1"/>
          </p:cNvSpPr>
          <p:nvPr>
            <p:ph type="title"/>
          </p:nvPr>
        </p:nvSpPr>
        <p:spPr>
          <a:xfrm>
            <a:off x="2908300" y="0"/>
            <a:ext cx="4258945" cy="909319"/>
          </a:xfrm>
          <a:prstGeom prst="rect"/>
        </p:spPr>
        <p:txBody>
          <a:bodyPr wrap="square" lIns="0" tIns="1016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800"/>
              </a:spcBef>
            </a:pP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2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5" b="0">
                <a:solidFill>
                  <a:srgbClr val="FFFFFF"/>
                </a:solidFill>
                <a:latin typeface="Arial"/>
                <a:cs typeface="Arial"/>
              </a:rPr>
              <a:t>Quantitative </a:t>
            </a: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Approach, </a:t>
            </a:r>
            <a:r>
              <a:rPr dirty="0" sz="2000" spc="-5" b="0">
                <a:solidFill>
                  <a:srgbClr val="FFFFFF"/>
                </a:solidFill>
                <a:latin typeface="Arial"/>
                <a:cs typeface="Arial"/>
              </a:rPr>
              <a:t>Fifth</a:t>
            </a:r>
            <a:r>
              <a:rPr dirty="0" sz="2000" spc="-6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0">
                <a:solidFill>
                  <a:srgbClr val="FFFFFF"/>
                </a:solidFill>
                <a:latin typeface="Arial"/>
                <a:cs typeface="Arial"/>
              </a:rPr>
              <a:t>Edition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32931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69" y="3220720"/>
            <a:ext cx="6741795" cy="16243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8100" marR="304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Note that speculative and multithreaded  processors may execute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other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instructions  during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miss</a:t>
            </a:r>
            <a:endParaRPr sz="28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27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Reduces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performance impact of</a:t>
            </a:r>
            <a:r>
              <a:rPr dirty="0" sz="2400" spc="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4739" y="2606202"/>
            <a:ext cx="7077075" cy="238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8785" y="1699078"/>
            <a:ext cx="8114691" cy="523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25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Basics</a:t>
            </a:r>
          </a:p>
        </p:txBody>
      </p:sp>
      <p:sp>
        <p:nvSpPr>
          <p:cNvPr id="7" name="object 7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25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15059"/>
            <a:ext cx="51136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Six basic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cache</a:t>
            </a:r>
            <a:r>
              <a:rPr dirty="0" sz="2800" spc="-3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optimizations: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163449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219" y="1574800"/>
            <a:ext cx="1950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Larger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block</a:t>
            </a:r>
            <a:r>
              <a:rPr dirty="0" sz="2000" spc="-7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1960879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270" y="1880870"/>
            <a:ext cx="5647055" cy="5638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Reduces compulsory</a:t>
            </a:r>
            <a:r>
              <a:rPr dirty="0" sz="1600" spc="-3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misses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Increases capacity and </a:t>
            </a:r>
            <a:r>
              <a:rPr dirty="0" sz="1600">
                <a:solidFill>
                  <a:srgbClr val="000066"/>
                </a:solidFill>
                <a:latin typeface="Arial"/>
                <a:cs typeface="Arial"/>
              </a:rPr>
              <a:t>conflict misses,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increases </a:t>
            </a:r>
            <a:r>
              <a:rPr dirty="0" sz="1600">
                <a:solidFill>
                  <a:srgbClr val="000066"/>
                </a:solidFill>
                <a:latin typeface="Arial"/>
                <a:cs typeface="Arial"/>
              </a:rPr>
              <a:t>miss</a:t>
            </a:r>
            <a:r>
              <a:rPr dirty="0" sz="1600" spc="-6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penalty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2230120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251205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19" y="2452370"/>
            <a:ext cx="5297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Larger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total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cache capacity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reduce miss</a:t>
            </a:r>
            <a:r>
              <a:rPr dirty="0" sz="2000" spc="-7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670" y="2838450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270" y="2782570"/>
            <a:ext cx="44126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Increases hit time, increases </a:t>
            </a:r>
            <a:r>
              <a:rPr dirty="0" sz="1600" spc="-10">
                <a:solidFill>
                  <a:srgbClr val="000066"/>
                </a:solidFill>
                <a:latin typeface="Arial"/>
                <a:cs typeface="Arial"/>
              </a:rPr>
              <a:t>power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 consumption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469" y="311912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6219" y="3059429"/>
            <a:ext cx="2216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Higher</a:t>
            </a:r>
            <a:r>
              <a:rPr dirty="0" sz="20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associativity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7670" y="3445509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6270" y="3362959"/>
            <a:ext cx="4412615" cy="56642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Reduces conflict </a:t>
            </a:r>
            <a:r>
              <a:rPr dirty="0" sz="1600">
                <a:solidFill>
                  <a:srgbClr val="000066"/>
                </a:solidFill>
                <a:latin typeface="Arial"/>
                <a:cs typeface="Arial"/>
              </a:rPr>
              <a:t>misses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Increases hit time, increases </a:t>
            </a:r>
            <a:r>
              <a:rPr dirty="0" sz="1600" spc="-10">
                <a:solidFill>
                  <a:srgbClr val="000066"/>
                </a:solidFill>
                <a:latin typeface="Arial"/>
                <a:cs typeface="Arial"/>
              </a:rPr>
              <a:t>power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 consumption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7670" y="3714750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0469" y="399542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219" y="3935729"/>
            <a:ext cx="34594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Higher number of cache</a:t>
            </a:r>
            <a:r>
              <a:rPr dirty="0" sz="2000" spc="-8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levels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7670" y="4321809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6270" y="4267200"/>
            <a:ext cx="33966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Reduces overall memory </a:t>
            </a:r>
            <a:r>
              <a:rPr dirty="0" sz="1600">
                <a:solidFill>
                  <a:srgbClr val="000066"/>
                </a:solidFill>
                <a:latin typeface="Arial"/>
                <a:cs typeface="Arial"/>
              </a:rPr>
              <a:t>access</a:t>
            </a:r>
            <a:r>
              <a:rPr dirty="0" sz="1600" spc="-7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469" y="460375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6219" y="4544059"/>
            <a:ext cx="4601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Giving priority to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read misses over</a:t>
            </a:r>
            <a:r>
              <a:rPr dirty="0" sz="2000" spc="-3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writes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7670" y="4930140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6270" y="4874259"/>
            <a:ext cx="20129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Reduces </a:t>
            </a:r>
            <a:r>
              <a:rPr dirty="0" sz="1600">
                <a:solidFill>
                  <a:srgbClr val="000066"/>
                </a:solidFill>
                <a:latin typeface="Arial"/>
                <a:cs typeface="Arial"/>
              </a:rPr>
              <a:t>miss</a:t>
            </a:r>
            <a:r>
              <a:rPr dirty="0" sz="1600" spc="-7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penalty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0469" y="521080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6219" y="5151120"/>
            <a:ext cx="5254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Avoiding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address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translation in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cache</a:t>
            </a:r>
            <a:r>
              <a:rPr dirty="0" sz="2000" spc="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indexing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7670" y="5537200"/>
            <a:ext cx="1016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6270" y="5481320"/>
            <a:ext cx="15379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Reduces hit</a:t>
            </a:r>
            <a:r>
              <a:rPr dirty="0" sz="1600" spc="-7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98245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Ten </a:t>
            </a:r>
            <a:r>
              <a:rPr dirty="0" spc="-10"/>
              <a:t>Advanced</a:t>
            </a:r>
            <a:r>
              <a:rPr dirty="0" spc="-95"/>
              <a:t> </a:t>
            </a:r>
            <a:r>
              <a:rPr dirty="0" spc="-5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5829300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Small and simple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first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level</a:t>
            </a:r>
            <a:r>
              <a:rPr dirty="0" sz="28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caches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Critical timing path: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3863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272415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1946909"/>
            <a:ext cx="354711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800"/>
              </a:lnSpc>
              <a:spcBef>
                <a:spcPts val="10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addressing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tag memory, then 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comparing tags,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then  selecting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correct</a:t>
            </a:r>
            <a:r>
              <a:rPr dirty="0" sz="20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07086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219" y="2999740"/>
            <a:ext cx="7099934" cy="1454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Direct-mapped caches can overlap tag compare and  transmission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 data</a:t>
            </a:r>
            <a:endParaRPr sz="2400">
              <a:latin typeface="Arial"/>
              <a:cs typeface="Arial"/>
            </a:endParaRPr>
          </a:p>
          <a:p>
            <a:pPr marL="12700" marR="379095">
              <a:lnSpc>
                <a:spcPts val="2590"/>
              </a:lnSpc>
              <a:spcBef>
                <a:spcPts val="600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Lower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associativity reduces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power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because fewer  cache lines are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accessed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80492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0852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L1 Size and</a:t>
            </a:r>
            <a:r>
              <a:rPr dirty="0" spc="-105"/>
              <a:t> </a:t>
            </a:r>
            <a:r>
              <a:rPr dirty="0" spc="-5"/>
              <a:t>Associativity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570" y="5507990"/>
            <a:ext cx="5938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Access time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vs. size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associativity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3354" y="1103802"/>
            <a:ext cx="6142962" cy="430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0852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L1 Size and</a:t>
            </a:r>
            <a:r>
              <a:rPr dirty="0" spc="-105"/>
              <a:t> </a:t>
            </a:r>
            <a:r>
              <a:rPr dirty="0" spc="-5"/>
              <a:t>Associativity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069" y="5507990"/>
            <a:ext cx="65716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Energy per read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vs. size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associativity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208" y="1071870"/>
            <a:ext cx="6217934" cy="434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36880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Way</a:t>
            </a:r>
            <a:r>
              <a:rPr dirty="0" spc="-65"/>
              <a:t> </a:t>
            </a:r>
            <a:r>
              <a:rPr dirty="0" spc="-1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7239000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improve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hit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time, predict the way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pre-set  mux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44221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1925320"/>
            <a:ext cx="499872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10800"/>
              </a:lnSpc>
              <a:spcBef>
                <a:spcPts val="95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Mis-prediction gives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longer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hit time  Prediction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accuracy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317500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51282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2735579"/>
            <a:ext cx="4964430" cy="10388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&gt; 90%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for</a:t>
            </a:r>
            <a:r>
              <a:rPr dirty="0" sz="2000" spc="-2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two-way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&gt; 80%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for</a:t>
            </a:r>
            <a:r>
              <a:rPr dirty="0" sz="2000" spc="-2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four-way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I-cache has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better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accuracy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than</a:t>
            </a:r>
            <a:r>
              <a:rPr dirty="0" sz="2000" spc="-5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D-cache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769" y="3749040"/>
            <a:ext cx="5729605" cy="13081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381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First used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on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MIPS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R10000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in</a:t>
            </a:r>
            <a:r>
              <a:rPr dirty="0" sz="2400" spc="-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mid-90s</a:t>
            </a:r>
            <a:endParaRPr sz="24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3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Used on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ARM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Cortex-A8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9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Extend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predict block as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well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69" y="46774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5069" y="5031740"/>
            <a:ext cx="4727575" cy="8356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“Way selection”</a:t>
            </a:r>
            <a:endParaRPr sz="240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3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Increases mis-prediction</a:t>
            </a:r>
            <a:r>
              <a:rPr dirty="0" sz="2400" spc="-4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penalty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1109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Pipelining</a:t>
            </a:r>
            <a:r>
              <a:rPr dirty="0" spc="-50"/>
              <a:t> </a:t>
            </a:r>
            <a:r>
              <a:rPr dirty="0" spc="-1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7393305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Pipeline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cache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access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improve</a:t>
            </a:r>
            <a:r>
              <a:rPr dirty="0" sz="2800" spc="-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3863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272415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1946909"/>
            <a:ext cx="4274185" cy="10388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  <a:tab pos="138303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Pentium:	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marL="241300" marR="5080">
              <a:lnSpc>
                <a:spcPct val="110800"/>
              </a:lnSpc>
              <a:tabLst>
                <a:tab pos="2695575" algn="l"/>
                <a:tab pos="3342004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Pentium Pro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–</a:t>
            </a:r>
            <a:r>
              <a:rPr dirty="0" sz="2000" spc="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Pentium</a:t>
            </a:r>
            <a:r>
              <a:rPr dirty="0" sz="2000" spc="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III:	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2</a:t>
            </a:r>
            <a:r>
              <a:rPr dirty="0" sz="2000" spc="-9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cycles 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Pentium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4 –</a:t>
            </a:r>
            <a:r>
              <a:rPr dirty="0" sz="2000" spc="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Core i7:	4</a:t>
            </a:r>
            <a:r>
              <a:rPr dirty="0" sz="20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361822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3500120"/>
            <a:ext cx="631571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Increases branch mis-prediction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penalty 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Makes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easier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increase</a:t>
            </a:r>
            <a:r>
              <a:rPr dirty="0" sz="28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associativity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409067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0368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Nonblocking</a:t>
            </a:r>
            <a:r>
              <a:rPr dirty="0" spc="-65"/>
              <a:t> </a:t>
            </a:r>
            <a:r>
              <a:rPr dirty="0" spc="-1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364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1121409"/>
            <a:ext cx="2258060" cy="1049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Allow hits</a:t>
            </a:r>
            <a:r>
              <a:rPr dirty="0" sz="2400" spc="-8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before  previous misses  complete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23774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4950" y="2145029"/>
            <a:ext cx="2088514" cy="9753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“Hit under</a:t>
            </a:r>
            <a:r>
              <a:rPr dirty="0" sz="2000" spc="-5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miss”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“Hit under</a:t>
            </a:r>
            <a:r>
              <a:rPr dirty="0" sz="2000" spc="-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multiple 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miss”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257555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319659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0" y="3094989"/>
            <a:ext cx="2769235" cy="18224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L2 must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support</a:t>
            </a:r>
            <a:r>
              <a:rPr dirty="0" sz="2400" spc="-7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 marL="12700" marR="23495">
              <a:lnSpc>
                <a:spcPts val="2590"/>
              </a:lnSpc>
              <a:spcBef>
                <a:spcPts val="635"/>
              </a:spcBef>
            </a:pPr>
            <a:r>
              <a:rPr dirty="0" sz="2400" spc="5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general,  processors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can</a:t>
            </a:r>
            <a:r>
              <a:rPr dirty="0" sz="24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hide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L1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miss penalty but  not L2 miss</a:t>
            </a:r>
            <a:r>
              <a:rPr dirty="0" sz="2400" spc="-5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penalty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69" y="360172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2374" y="1305442"/>
            <a:ext cx="4291708" cy="392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9250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Multibanked</a:t>
            </a:r>
            <a:r>
              <a:rPr dirty="0" spc="-60"/>
              <a:t> </a:t>
            </a:r>
            <a:r>
              <a:rPr dirty="0" spc="-1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6492240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Organize cache as independent banks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 support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simultaneous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44221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1925320"/>
            <a:ext cx="7082790" cy="8356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ARM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Cortex-A8 supports 1-4 banks for</a:t>
            </a:r>
            <a:r>
              <a:rPr dirty="0" sz="2400" spc="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L2</a:t>
            </a:r>
            <a:endParaRPr sz="2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09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Intel i7 supports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4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banks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L1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8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banks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for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 L2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33947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3322320"/>
            <a:ext cx="69672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Interleave banks according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block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5750" y="4049395"/>
            <a:ext cx="5953125" cy="178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78339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Critical </a:t>
            </a:r>
            <a:r>
              <a:rPr dirty="0" spc="-10"/>
              <a:t>Word </a:t>
            </a:r>
            <a:r>
              <a:rPr dirty="0" spc="-5"/>
              <a:t>First, Early</a:t>
            </a:r>
            <a:r>
              <a:rPr dirty="0" spc="-75"/>
              <a:t> </a:t>
            </a:r>
            <a:r>
              <a:rPr dirty="0" spc="-5"/>
              <a:t>Restart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6828155" cy="13087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Critical word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first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Request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missed word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memory</a:t>
            </a:r>
            <a:r>
              <a:rPr dirty="0" sz="2400" spc="2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Send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the processor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soon as it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arrives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4701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169" y="2397759"/>
            <a:ext cx="19431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Early</a:t>
            </a:r>
            <a:r>
              <a:rPr dirty="0" sz="2800" spc="-5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restart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69" y="2824480"/>
            <a:ext cx="6911975" cy="11645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Request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words in normal</a:t>
            </a:r>
            <a:r>
              <a:rPr dirty="0" sz="2400" spc="1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323850" marR="30480" indent="-285750">
              <a:lnSpc>
                <a:spcPts val="2590"/>
              </a:lnSpc>
              <a:spcBef>
                <a:spcPts val="635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Send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missed work 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the processor as soon as it  arrives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44869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4414520"/>
            <a:ext cx="7165340" cy="16027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Effectiveness of these strategies depends on  block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size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and likelihood of another access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the portion of the block that has not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yet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been  fetched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29832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364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586105" marR="205104">
              <a:lnSpc>
                <a:spcPts val="2590"/>
              </a:lnSpc>
              <a:spcBef>
                <a:spcPts val="425"/>
              </a:spcBef>
            </a:pPr>
            <a:r>
              <a:rPr dirty="0" spc="-5"/>
              <a:t>Programmers </a:t>
            </a:r>
            <a:r>
              <a:rPr dirty="0" spc="-10"/>
              <a:t>want </a:t>
            </a:r>
            <a:r>
              <a:rPr dirty="0" spc="-5"/>
              <a:t>unlimited amounts of memory with  low</a:t>
            </a:r>
            <a:r>
              <a:rPr dirty="0" spc="-10"/>
              <a:t> </a:t>
            </a:r>
            <a:r>
              <a:rPr dirty="0" spc="-5"/>
              <a:t>latency</a:t>
            </a:r>
          </a:p>
          <a:p>
            <a:pPr marL="586105" marR="5080">
              <a:lnSpc>
                <a:spcPts val="2590"/>
              </a:lnSpc>
              <a:spcBef>
                <a:spcPts val="600"/>
              </a:spcBef>
            </a:pPr>
            <a:r>
              <a:rPr dirty="0" spc="-5"/>
              <a:t>Fast memory technology is </a:t>
            </a:r>
            <a:r>
              <a:rPr dirty="0"/>
              <a:t>more </a:t>
            </a:r>
            <a:r>
              <a:rPr dirty="0" spc="-5"/>
              <a:t>expensive per bit than  slower memory</a:t>
            </a:r>
          </a:p>
          <a:p>
            <a:pPr marL="586105">
              <a:lnSpc>
                <a:spcPct val="100000"/>
              </a:lnSpc>
              <a:spcBef>
                <a:spcPts val="275"/>
              </a:spcBef>
              <a:tabLst>
                <a:tab pos="1938020" algn="l"/>
              </a:tabLst>
            </a:pPr>
            <a:r>
              <a:rPr dirty="0" spc="-10"/>
              <a:t>Solution:	</a:t>
            </a:r>
            <a:r>
              <a:rPr dirty="0" spc="-5"/>
              <a:t>organize memory system into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5"/>
              <a:t>hierarchy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269" y="191770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65176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04800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219" y="2988309"/>
            <a:ext cx="7050405" cy="14909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Entire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addressable memory space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available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in largest, slowest  memory</a:t>
            </a:r>
            <a:endParaRPr sz="2000">
              <a:latin typeface="Arial"/>
              <a:cs typeface="Arial"/>
            </a:endParaRPr>
          </a:p>
          <a:p>
            <a:pPr algn="just" marL="12700" marR="36195">
              <a:lnSpc>
                <a:spcPts val="2160"/>
              </a:lnSpc>
              <a:spcBef>
                <a:spcPts val="50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Incrementally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smaller and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faster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memories, each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containing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  subset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of the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memory below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it,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proceed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in steps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up toward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the 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66014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69" y="455549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169" y="4493259"/>
            <a:ext cx="6842759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Temporal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spatial locality insures that nearly all  references can be found in smaller</a:t>
            </a:r>
            <a:r>
              <a:rPr dirty="0" sz="2400" spc="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memories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528065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6219" y="5220970"/>
            <a:ext cx="7299325" cy="604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Gives the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allusion of a large, fast memory being presented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to the 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0399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4410" algn="l"/>
              </a:tabLst>
            </a:pP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rg</a:t>
            </a:r>
            <a:r>
              <a:rPr dirty="0" spc="5"/>
              <a:t>i</a:t>
            </a:r>
            <a:r>
              <a:rPr dirty="0" spc="-20"/>
              <a:t>n</a:t>
            </a:r>
            <a:r>
              <a:rPr dirty="0"/>
              <a:t>g</a:t>
            </a:r>
            <a:r>
              <a:rPr dirty="0" spc="-5"/>
              <a:t> </a:t>
            </a:r>
            <a:r>
              <a:rPr dirty="0" spc="-20"/>
              <a:t>W</a:t>
            </a:r>
            <a:r>
              <a:rPr dirty="0" spc="-5"/>
              <a:t>r</a:t>
            </a:r>
            <a:r>
              <a:rPr dirty="0" spc="5"/>
              <a:t>i</a:t>
            </a:r>
            <a:r>
              <a:rPr dirty="0" spc="-5"/>
              <a:t>t</a:t>
            </a:r>
            <a:r>
              <a:rPr dirty="0"/>
              <a:t>e	</a:t>
            </a:r>
            <a:r>
              <a:rPr dirty="0" spc="-10"/>
              <a:t>B</a:t>
            </a:r>
            <a:r>
              <a:rPr dirty="0" spc="-20"/>
              <a:t>u</a:t>
            </a:r>
            <a:r>
              <a:rPr dirty="0" spc="-5"/>
              <a:t>f</a:t>
            </a:r>
            <a:r>
              <a:rPr dirty="0"/>
              <a:t>f</a:t>
            </a:r>
            <a:r>
              <a:rPr dirty="0" spc="-5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364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586105" marR="5080">
              <a:lnSpc>
                <a:spcPts val="2590"/>
              </a:lnSpc>
              <a:spcBef>
                <a:spcPts val="425"/>
              </a:spcBef>
            </a:pPr>
            <a:r>
              <a:rPr dirty="0" spc="-5"/>
              <a:t>When storing </a:t>
            </a:r>
            <a:r>
              <a:rPr dirty="0"/>
              <a:t>to a </a:t>
            </a:r>
            <a:r>
              <a:rPr dirty="0" spc="-5"/>
              <a:t>block that is already </a:t>
            </a:r>
            <a:r>
              <a:rPr dirty="0" spc="-10"/>
              <a:t>pending </a:t>
            </a:r>
            <a:r>
              <a:rPr dirty="0" spc="-5"/>
              <a:t>in </a:t>
            </a:r>
            <a:r>
              <a:rPr dirty="0"/>
              <a:t>the  </a:t>
            </a:r>
            <a:r>
              <a:rPr dirty="0" spc="-5"/>
              <a:t>write buffer, update write</a:t>
            </a:r>
            <a:r>
              <a:rPr dirty="0"/>
              <a:t> </a:t>
            </a:r>
            <a:r>
              <a:rPr dirty="0" spc="-5"/>
              <a:t>buffer</a:t>
            </a:r>
          </a:p>
          <a:p>
            <a:pPr marL="586105" marR="2188210">
              <a:lnSpc>
                <a:spcPts val="3190"/>
              </a:lnSpc>
              <a:spcBef>
                <a:spcPts val="120"/>
              </a:spcBef>
            </a:pPr>
            <a:r>
              <a:rPr dirty="0" spc="-10"/>
              <a:t>Reduces </a:t>
            </a:r>
            <a:r>
              <a:rPr dirty="0" spc="-5"/>
              <a:t>stalls </a:t>
            </a:r>
            <a:r>
              <a:rPr dirty="0" spc="-10"/>
              <a:t>due </a:t>
            </a:r>
            <a:r>
              <a:rPr dirty="0"/>
              <a:t>to </a:t>
            </a:r>
            <a:r>
              <a:rPr dirty="0" spc="-5"/>
              <a:t>full write buffer  Do </a:t>
            </a:r>
            <a:r>
              <a:rPr dirty="0" spc="-10"/>
              <a:t>not apply </a:t>
            </a:r>
            <a:r>
              <a:rPr dirty="0" spc="5"/>
              <a:t>to </a:t>
            </a:r>
            <a:r>
              <a:rPr dirty="0"/>
              <a:t>I/O</a:t>
            </a:r>
            <a:r>
              <a:rPr dirty="0" spc="10"/>
              <a:t> </a:t>
            </a:r>
            <a:r>
              <a:rPr dirty="0" spc="-5"/>
              <a:t>addresses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269" y="191770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322829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600" y="3318509"/>
            <a:ext cx="1210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No write 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b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ffer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600" y="5090159"/>
            <a:ext cx="200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Write</a:t>
            </a:r>
            <a:r>
              <a:rPr dirty="0" sz="2400" spc="-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buffering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6360" y="2825402"/>
            <a:ext cx="4251520" cy="3145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7169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Compiler</a:t>
            </a:r>
            <a:r>
              <a:rPr dirty="0" spc="-75"/>
              <a:t> </a:t>
            </a:r>
            <a:r>
              <a:rPr dirty="0" spc="-5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6243955" cy="21101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Interchange</a:t>
            </a:r>
            <a:endParaRPr sz="2800">
              <a:latin typeface="Arial"/>
              <a:cs typeface="Arial"/>
            </a:endParaRPr>
          </a:p>
          <a:p>
            <a:pPr lvl="1" marL="767715" marR="17780" indent="-285750">
              <a:lnSpc>
                <a:spcPts val="2590"/>
              </a:lnSpc>
              <a:spcBef>
                <a:spcPts val="64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Swap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nested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loops 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access memory in  sequential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3399"/>
              </a:buClr>
              <a:buFont typeface="Wingdings"/>
              <a:buChar char=""/>
            </a:pPr>
            <a:endParaRPr sz="305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Blocking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399795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192779"/>
            <a:ext cx="6677025" cy="1454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8450" marR="361315" indent="-285750">
              <a:lnSpc>
                <a:spcPts val="2590"/>
              </a:lnSpc>
              <a:spcBef>
                <a:spcPts val="425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Instead of accessing entire rows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or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columns,  subdivide matrices into blocks</a:t>
            </a:r>
            <a:endParaRPr sz="240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600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Requires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more memory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accesses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but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improves  locality of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2679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5070" algn="l"/>
              </a:tabLst>
            </a:pPr>
            <a:r>
              <a:rPr dirty="0" spc="-10"/>
              <a:t>Hardware	Prefetching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6116320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Fetch two blocks on miss (include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next  sequential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block)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289" y="5694679"/>
            <a:ext cx="3121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Pentium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4</a:t>
            </a:r>
            <a:r>
              <a:rPr dirty="0" sz="2400" spc="-3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Pre-fetching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8247" y="2158020"/>
            <a:ext cx="6301576" cy="338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1536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Compiler</a:t>
            </a:r>
            <a:r>
              <a:rPr dirty="0" spc="-70"/>
              <a:t> </a:t>
            </a:r>
            <a:r>
              <a:rPr dirty="0" spc="-5"/>
              <a:t>Prefetching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643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1073150"/>
            <a:ext cx="6795134" cy="15646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4965" marR="5080" indent="-342900">
              <a:lnSpc>
                <a:spcPts val="2690"/>
              </a:lnSpc>
              <a:spcBef>
                <a:spcPts val="745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Insert prefetch instructions before data is  needed</a:t>
            </a:r>
            <a:endParaRPr sz="2800">
              <a:latin typeface="Arial"/>
              <a:cs typeface="Arial"/>
            </a:endParaRPr>
          </a:p>
          <a:p>
            <a:pPr marL="354965" marR="638175">
              <a:lnSpc>
                <a:spcPts val="2690"/>
              </a:lnSpc>
              <a:spcBef>
                <a:spcPts val="690"/>
              </a:spcBef>
              <a:tabLst>
                <a:tab pos="2568575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Non-faulting:	prefetch doesn’t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cause 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69" y="3045459"/>
            <a:ext cx="4050665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Register prefetch</a:t>
            </a:r>
            <a:endParaRPr sz="2800">
              <a:latin typeface="Arial"/>
              <a:cs typeface="Arial"/>
            </a:endParaRPr>
          </a:p>
          <a:p>
            <a:pPr lvl="1" marL="806450" indent="-286385">
              <a:lnSpc>
                <a:spcPct val="100000"/>
              </a:lnSpc>
              <a:spcBef>
                <a:spcPts val="2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805815" algn="l"/>
                <a:tab pos="8064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Loads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data into</a:t>
            </a:r>
            <a:r>
              <a:rPr dirty="0" sz="2400" spc="-4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Cache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prefetch</a:t>
            </a:r>
            <a:endParaRPr sz="2800">
              <a:latin typeface="Arial"/>
              <a:cs typeface="Arial"/>
            </a:endParaRPr>
          </a:p>
          <a:p>
            <a:pPr lvl="1" marL="806450" indent="-286385">
              <a:lnSpc>
                <a:spcPct val="100000"/>
              </a:lnSpc>
              <a:spcBef>
                <a:spcPts val="2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805815" algn="l"/>
                <a:tab pos="8064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Loads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data into</a:t>
            </a:r>
            <a:r>
              <a:rPr dirty="0" sz="2400" spc="-2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514350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5071109"/>
            <a:ext cx="6525895" cy="7937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Combine with loop unrolling and software  pipelining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23361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 spc="-5"/>
              <a:t>u</a:t>
            </a:r>
            <a:r>
              <a:rPr dirty="0" spc="-15"/>
              <a:t>m</a:t>
            </a:r>
            <a:r>
              <a:rPr dirty="0" spc="-10"/>
              <a:t>m</a:t>
            </a:r>
            <a:r>
              <a:rPr dirty="0" spc="-5"/>
              <a:t>ary</a:t>
            </a:r>
          </a:p>
        </p:txBody>
      </p:sp>
      <p:sp>
        <p:nvSpPr>
          <p:cNvPr id="3" name="object 3"/>
          <p:cNvSpPr/>
          <p:nvPr/>
        </p:nvSpPr>
        <p:spPr>
          <a:xfrm>
            <a:off x="8774430" y="0"/>
            <a:ext cx="369570" cy="2640330"/>
          </a:xfrm>
          <a:custGeom>
            <a:avLst/>
            <a:gdLst/>
            <a:ahLst/>
            <a:cxnLst/>
            <a:rect l="l" t="t" r="r" b="b"/>
            <a:pathLst>
              <a:path w="369570" h="2640330">
                <a:moveTo>
                  <a:pt x="369570" y="0"/>
                </a:moveTo>
                <a:lnTo>
                  <a:pt x="369570" y="2640329"/>
                </a:lnTo>
                <a:lnTo>
                  <a:pt x="0" y="2640329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7266" y="77109"/>
            <a:ext cx="285115" cy="24847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2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Advanced</a:t>
            </a:r>
            <a:r>
              <a:rPr dirty="0" sz="1800" spc="-2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Optimizatio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ns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0976" y="988866"/>
            <a:ext cx="6118491" cy="513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9530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m</a:t>
            </a:r>
            <a:r>
              <a:rPr dirty="0" spc="-15"/>
              <a:t>o</a:t>
            </a:r>
            <a:r>
              <a:rPr dirty="0" spc="-5"/>
              <a:t>r</a:t>
            </a:r>
            <a:r>
              <a:rPr dirty="0"/>
              <a:t>y	</a:t>
            </a:r>
            <a:r>
              <a:rPr dirty="0" spc="-20"/>
              <a:t>T</a:t>
            </a:r>
            <a:r>
              <a:rPr dirty="0" spc="-5"/>
              <a:t>echn</a:t>
            </a:r>
            <a:r>
              <a:rPr dirty="0" spc="-20"/>
              <a:t>o</a:t>
            </a:r>
            <a:r>
              <a:rPr dirty="0"/>
              <a:t>l</a:t>
            </a:r>
            <a:r>
              <a:rPr dirty="0" spc="-20"/>
              <a:t>o</a:t>
            </a:r>
            <a:r>
              <a:rPr dirty="0" spc="-5"/>
              <a:t>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15059"/>
            <a:ext cx="3647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Performance</a:t>
            </a:r>
            <a:r>
              <a:rPr dirty="0" sz="28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205866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46253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1541780"/>
            <a:ext cx="6844030" cy="12407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Latency is concern of</a:t>
            </a:r>
            <a:r>
              <a:rPr dirty="0" sz="2400" spc="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 marL="298450" marR="5080">
              <a:lnSpc>
                <a:spcPts val="3190"/>
              </a:lnSpc>
              <a:spcBef>
                <a:spcPts val="155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Bandwidth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is concern of multiprocessors and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I/O 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Access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285877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219" y="2790190"/>
            <a:ext cx="6222365" cy="10096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1275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Time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between read request and when desired</a:t>
            </a:r>
            <a:r>
              <a:rPr dirty="0" sz="2000" spc="-8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word  arrives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Cycle 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47980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169" y="3807459"/>
            <a:ext cx="6887209" cy="152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0" indent="-2286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812165" algn="l"/>
                <a:tab pos="8128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Minimum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time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between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unrelated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requests to</a:t>
            </a:r>
            <a:r>
              <a:rPr dirty="0" sz="2000" spc="-6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12700" marR="95250">
              <a:lnSpc>
                <a:spcPts val="3020"/>
              </a:lnSpc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DRAM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used for main memory, 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SRAM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used  for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cache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69" y="456819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9530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m</a:t>
            </a:r>
            <a:r>
              <a:rPr dirty="0" spc="-15"/>
              <a:t>o</a:t>
            </a:r>
            <a:r>
              <a:rPr dirty="0" spc="-5"/>
              <a:t>r</a:t>
            </a:r>
            <a:r>
              <a:rPr dirty="0"/>
              <a:t>y	</a:t>
            </a:r>
            <a:r>
              <a:rPr dirty="0" spc="-20"/>
              <a:t>T</a:t>
            </a:r>
            <a:r>
              <a:rPr dirty="0" spc="-5"/>
              <a:t>echn</a:t>
            </a:r>
            <a:r>
              <a:rPr dirty="0" spc="-20"/>
              <a:t>o</a:t>
            </a:r>
            <a:r>
              <a:rPr dirty="0"/>
              <a:t>l</a:t>
            </a:r>
            <a:r>
              <a:rPr dirty="0" spc="-20"/>
              <a:t>o</a:t>
            </a:r>
            <a:r>
              <a:rPr dirty="0" spc="-5"/>
              <a:t>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5081270" cy="13087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SRAM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Requires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low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power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retain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Requires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6</a:t>
            </a:r>
            <a:r>
              <a:rPr dirty="0" sz="2400" spc="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transistors/bit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87528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169" y="2802890"/>
            <a:ext cx="10699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74522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229609"/>
            <a:ext cx="496824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10800"/>
              </a:lnSpc>
              <a:spcBef>
                <a:spcPts val="95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Must be re-written after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being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read  Must also be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periodically</a:t>
            </a:r>
            <a:r>
              <a:rPr dirty="0" sz="2400" spc="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refeshed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4041140"/>
            <a:ext cx="5099050" cy="6985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5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66065" algn="l"/>
                <a:tab pos="26670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Every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~ 8</a:t>
            </a:r>
            <a:r>
              <a:rPr dirty="0" sz="20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25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66065" algn="l"/>
                <a:tab pos="2667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Each row can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be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refreshed</a:t>
            </a:r>
            <a:r>
              <a:rPr dirty="0" sz="2000" spc="-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simultaneously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482600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19" y="4714240"/>
            <a:ext cx="4083685" cy="8356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One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transistor/bit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Address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lines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are</a:t>
            </a:r>
            <a:r>
              <a:rPr dirty="0" sz="2400" spc="-4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multiplexed: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523112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670" y="596392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5524500"/>
            <a:ext cx="6121400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800"/>
              </a:lnSpc>
              <a:spcBef>
                <a:spcPts val="10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  <a:tab pos="28829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Upper half</a:t>
            </a:r>
            <a:r>
              <a:rPr dirty="0" sz="20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address:	row access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strobe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(RAS)  Lower half</a:t>
            </a:r>
            <a:r>
              <a:rPr dirty="0" sz="2000" spc="-1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address:	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column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access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strobe (CAS)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9530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m</a:t>
            </a:r>
            <a:r>
              <a:rPr dirty="0" spc="-15"/>
              <a:t>o</a:t>
            </a:r>
            <a:r>
              <a:rPr dirty="0" spc="-5"/>
              <a:t>r</a:t>
            </a:r>
            <a:r>
              <a:rPr dirty="0"/>
              <a:t>y	</a:t>
            </a:r>
            <a:r>
              <a:rPr dirty="0" spc="-20"/>
              <a:t>T</a:t>
            </a:r>
            <a:r>
              <a:rPr dirty="0" spc="-5"/>
              <a:t>echn</a:t>
            </a:r>
            <a:r>
              <a:rPr dirty="0" spc="-20"/>
              <a:t>o</a:t>
            </a:r>
            <a:r>
              <a:rPr dirty="0"/>
              <a:t>l</a:t>
            </a:r>
            <a:r>
              <a:rPr dirty="0" spc="-20"/>
              <a:t>o</a:t>
            </a:r>
            <a:r>
              <a:rPr dirty="0" spc="-5"/>
              <a:t>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21409"/>
            <a:ext cx="148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Amdahl: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157987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219" y="1487170"/>
            <a:ext cx="6741795" cy="97536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Memory capacity should grow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linearly with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processor</a:t>
            </a:r>
            <a:r>
              <a:rPr dirty="0" sz="2000" spc="-5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speed</a:t>
            </a:r>
            <a:endParaRPr sz="2000">
              <a:latin typeface="Arial"/>
              <a:cs typeface="Arial"/>
            </a:endParaRPr>
          </a:p>
          <a:p>
            <a:pPr marL="12700" marR="433705">
              <a:lnSpc>
                <a:spcPts val="2160"/>
              </a:lnSpc>
              <a:spcBef>
                <a:spcPts val="53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Unfortunately,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memory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capacity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and speed has not kept  pace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with</a:t>
            </a:r>
            <a:r>
              <a:rPr dirty="0" sz="2000" spc="-1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191770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287655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2814320"/>
            <a:ext cx="2766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Some</a:t>
            </a:r>
            <a:r>
              <a:rPr dirty="0" sz="2400" spc="-6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optimizations: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27279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19" y="3180079"/>
            <a:ext cx="3489325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Multiple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accesses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same row  Synchronous</a:t>
            </a:r>
            <a:r>
              <a:rPr dirty="0" sz="20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DRAM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360934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670" y="3945890"/>
            <a:ext cx="111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6270" y="3856989"/>
            <a:ext cx="3349625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800" spc="-10">
                <a:solidFill>
                  <a:srgbClr val="000066"/>
                </a:solidFill>
                <a:latin typeface="Arial"/>
                <a:cs typeface="Arial"/>
              </a:rPr>
              <a:t>Added </a:t>
            </a:r>
            <a:r>
              <a:rPr dirty="0" sz="1800" spc="-5">
                <a:solidFill>
                  <a:srgbClr val="000066"/>
                </a:solidFill>
                <a:latin typeface="Arial"/>
                <a:cs typeface="Arial"/>
              </a:rPr>
              <a:t>clock </a:t>
            </a:r>
            <a:r>
              <a:rPr dirty="0" sz="1800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000066"/>
                </a:solidFill>
                <a:latin typeface="Arial"/>
                <a:cs typeface="Arial"/>
              </a:rPr>
              <a:t>DRAM </a:t>
            </a:r>
            <a:r>
              <a:rPr dirty="0" sz="1800" spc="-10">
                <a:solidFill>
                  <a:srgbClr val="000066"/>
                </a:solidFill>
                <a:latin typeface="Arial"/>
                <a:cs typeface="Arial"/>
              </a:rPr>
              <a:t>interface  </a:t>
            </a:r>
            <a:r>
              <a:rPr dirty="0" sz="1800" spc="-5">
                <a:solidFill>
                  <a:srgbClr val="000066"/>
                </a:solidFill>
                <a:latin typeface="Arial"/>
                <a:cs typeface="Arial"/>
              </a:rPr>
              <a:t>Burst mode </a:t>
            </a:r>
            <a:r>
              <a:rPr dirty="0" sz="1800" spc="-15">
                <a:solidFill>
                  <a:srgbClr val="000066"/>
                </a:solidFill>
                <a:latin typeface="Arial"/>
                <a:cs typeface="Arial"/>
              </a:rPr>
              <a:t>with </a:t>
            </a:r>
            <a:r>
              <a:rPr dirty="0" sz="1800" spc="-5">
                <a:solidFill>
                  <a:srgbClr val="000066"/>
                </a:solidFill>
                <a:latin typeface="Arial"/>
                <a:cs typeface="Arial"/>
              </a:rPr>
              <a:t>critical </a:t>
            </a:r>
            <a:r>
              <a:rPr dirty="0" sz="1800" spc="-15">
                <a:solidFill>
                  <a:srgbClr val="000066"/>
                </a:solidFill>
                <a:latin typeface="Arial"/>
                <a:cs typeface="Arial"/>
              </a:rPr>
              <a:t>word</a:t>
            </a:r>
            <a:r>
              <a:rPr dirty="0" sz="1800" spc="-4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66"/>
                </a:solidFill>
                <a:latin typeface="Arial"/>
                <a:cs typeface="Arial"/>
              </a:rPr>
              <a:t>first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7670" y="4249420"/>
            <a:ext cx="111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0469" y="455422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6219" y="4461509"/>
            <a:ext cx="425069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57655">
              <a:lnSpc>
                <a:spcPct val="1108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Wider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interfaces 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Double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data rate</a:t>
            </a:r>
            <a:r>
              <a:rPr dirty="0" sz="2000" spc="-6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(DDR)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Multiple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banks on each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DRAM</a:t>
            </a:r>
            <a:r>
              <a:rPr dirty="0" sz="2000" spc="-5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469" y="489204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0469" y="522985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463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Optimizations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496" y="952489"/>
            <a:ext cx="7401675" cy="523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463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Optimizations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512" y="918512"/>
            <a:ext cx="7658775" cy="510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4494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</a:p>
        </p:txBody>
      </p:sp>
      <p:sp>
        <p:nvSpPr>
          <p:cNvPr id="3" name="object 3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062" y="1294862"/>
            <a:ext cx="6680768" cy="4573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463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1621790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DDR: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DDR2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3863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1946909"/>
            <a:ext cx="5866765" cy="7010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Lower power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(2.5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V -&gt;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1.8</a:t>
            </a:r>
            <a:r>
              <a:rPr dirty="0" sz="2000" spc="-3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V)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Higher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clock rates (266 MHz, 333 MHz, 400</a:t>
            </a:r>
            <a:r>
              <a:rPr dirty="0" sz="2000" spc="-7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MHz)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273303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219" y="2661920"/>
            <a:ext cx="85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dirty="0" sz="2400" spc="-15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4658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270" y="3027679"/>
            <a:ext cx="1322705" cy="7010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66065" algn="l"/>
                <a:tab pos="26670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1.5</a:t>
            </a:r>
            <a:r>
              <a:rPr dirty="0" sz="2000" spc="-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800</a:t>
            </a:r>
            <a:r>
              <a:rPr dirty="0" sz="2000" spc="-6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MHz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469" y="381380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6219" y="3742690"/>
            <a:ext cx="85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dirty="0" sz="2400" spc="-15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7670" y="454660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2270" y="4107179"/>
            <a:ext cx="1463675" cy="7010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66065" algn="l"/>
                <a:tab pos="26670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1-1.2</a:t>
            </a:r>
            <a:r>
              <a:rPr dirty="0" sz="2000" spc="-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1600</a:t>
            </a:r>
            <a:r>
              <a:rPr dirty="0" sz="2000" spc="-6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MHz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269" y="523875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169" y="5166359"/>
            <a:ext cx="70758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GDDR5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is graphics memory based on</a:t>
            </a:r>
            <a:r>
              <a:rPr dirty="0" sz="2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DDR3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463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7051675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Graphics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memory: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Achieve 2-5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X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bandwidth per DRAM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vs.</a:t>
            </a:r>
            <a:r>
              <a:rPr dirty="0" sz="2400" spc="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DDR3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3863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1946909"/>
            <a:ext cx="3702050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800"/>
              </a:lnSpc>
              <a:spcBef>
                <a:spcPts val="10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Wider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interfaces (32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vs. 16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bit)  Higher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clock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870" y="2696210"/>
            <a:ext cx="10922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0">
                <a:solidFill>
                  <a:srgbClr val="000066"/>
                </a:solidFill>
                <a:latin typeface="Wingdings"/>
                <a:cs typeface="Wingdings"/>
              </a:rPr>
              <a:t>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470" y="2649220"/>
            <a:ext cx="5371465" cy="4876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25"/>
              </a:spcBef>
            </a:pPr>
            <a:r>
              <a:rPr dirty="0" sz="1600" spc="-5">
                <a:solidFill>
                  <a:srgbClr val="0066FF"/>
                </a:solidFill>
                <a:latin typeface="Arial"/>
                <a:cs typeface="Arial"/>
              </a:rPr>
              <a:t>Possible because they </a:t>
            </a:r>
            <a:r>
              <a:rPr dirty="0" sz="1600" spc="-10">
                <a:solidFill>
                  <a:srgbClr val="0066FF"/>
                </a:solidFill>
                <a:latin typeface="Arial"/>
                <a:cs typeface="Arial"/>
              </a:rPr>
              <a:t>are </a:t>
            </a:r>
            <a:r>
              <a:rPr dirty="0" sz="1600" spc="-5">
                <a:solidFill>
                  <a:srgbClr val="0066FF"/>
                </a:solidFill>
                <a:latin typeface="Arial"/>
                <a:cs typeface="Arial"/>
              </a:rPr>
              <a:t>attached </a:t>
            </a:r>
            <a:r>
              <a:rPr dirty="0" sz="1600">
                <a:solidFill>
                  <a:srgbClr val="0066FF"/>
                </a:solidFill>
                <a:latin typeface="Arial"/>
                <a:cs typeface="Arial"/>
              </a:rPr>
              <a:t>via </a:t>
            </a:r>
            <a:r>
              <a:rPr dirty="0" sz="1600" spc="-5">
                <a:solidFill>
                  <a:srgbClr val="0066FF"/>
                </a:solidFill>
                <a:latin typeface="Arial"/>
                <a:cs typeface="Arial"/>
              </a:rPr>
              <a:t>soldering instead of  socketted DIMM</a:t>
            </a:r>
            <a:r>
              <a:rPr dirty="0" sz="160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66FF"/>
                </a:solidFill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370205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169" y="3629659"/>
            <a:ext cx="46247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Reducing power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dirty="0" sz="2800" spc="-6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SDRAMs: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469" y="457200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4055109"/>
            <a:ext cx="6403975" cy="11645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Lower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635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Low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power mode (ignores clock, continues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refresh)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70370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Power</a:t>
            </a:r>
            <a:r>
              <a:rPr dirty="0" spc="-65"/>
              <a:t> </a:t>
            </a:r>
            <a:r>
              <a:rPr dirty="0" spc="-10"/>
              <a:t>Consumption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522769"/>
            <a:ext cx="6972300" cy="359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34347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Flash</a:t>
            </a:r>
            <a:r>
              <a:rPr dirty="0" spc="-80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069339"/>
            <a:ext cx="7056755" cy="3627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Type </a:t>
            </a:r>
            <a:r>
              <a:rPr dirty="0" sz="2800" spc="5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EEPROM</a:t>
            </a:r>
            <a:endParaRPr sz="2800">
              <a:latin typeface="Arial"/>
              <a:cs typeface="Arial"/>
            </a:endParaRPr>
          </a:p>
          <a:p>
            <a:pPr marL="12700" marR="788035">
              <a:lnSpc>
                <a:spcPts val="3030"/>
              </a:lnSpc>
              <a:spcBef>
                <a:spcPts val="73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Must be erased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(in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blocks) before being  overwritten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Non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volatile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Limited number of write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cycles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745"/>
              </a:spcBef>
            </a:pP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Cheaper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than 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SDRAM,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more expensive than  disk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Slower than 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SRAM,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faster than</a:t>
            </a:r>
            <a:r>
              <a:rPr dirty="0" sz="2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disk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65988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51586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29883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346075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431672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4336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Dependability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069339"/>
            <a:ext cx="5918200" cy="9702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Memory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susceptible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cosmic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rays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971039" algn="l"/>
              </a:tabLst>
            </a:pPr>
            <a:r>
              <a:rPr dirty="0" sz="2800" spc="-5" i="1">
                <a:solidFill>
                  <a:srgbClr val="003399"/>
                </a:solidFill>
                <a:latin typeface="Arial"/>
                <a:cs typeface="Arial"/>
              </a:rPr>
              <a:t>Soft</a:t>
            </a:r>
            <a:r>
              <a:rPr dirty="0" sz="2800" spc="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3399"/>
                </a:solidFill>
                <a:latin typeface="Arial"/>
                <a:cs typeface="Arial"/>
              </a:rPr>
              <a:t>errors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:	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dynamic errors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65988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212598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169" y="2053590"/>
            <a:ext cx="6416040" cy="11925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1275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Detected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fixed by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error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correcting codes  (ECC)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109470" algn="l"/>
              </a:tabLst>
            </a:pPr>
            <a:r>
              <a:rPr dirty="0" sz="2800" spc="-5" i="1">
                <a:solidFill>
                  <a:srgbClr val="003399"/>
                </a:solidFill>
                <a:latin typeface="Arial"/>
                <a:cs typeface="Arial"/>
              </a:rPr>
              <a:t>Hard</a:t>
            </a:r>
            <a:r>
              <a:rPr dirty="0" sz="2800" i="1">
                <a:solidFill>
                  <a:srgbClr val="003399"/>
                </a:solidFill>
                <a:latin typeface="Arial"/>
                <a:cs typeface="Arial"/>
              </a:rPr>
              <a:t> errors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:	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permanent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errors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286638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260090"/>
            <a:ext cx="6031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Use sparse rows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replace defective</a:t>
            </a:r>
            <a:r>
              <a:rPr dirty="0" sz="2400" spc="-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69" y="4283710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6169" y="4211320"/>
            <a:ext cx="7219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415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Chipkill:	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RAID-like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error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recovery</a:t>
            </a:r>
            <a:r>
              <a:rPr dirty="0" sz="2800" spc="-4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4430" y="3810"/>
            <a:ext cx="369570" cy="2242820"/>
          </a:xfrm>
          <a:custGeom>
            <a:avLst/>
            <a:gdLst/>
            <a:ahLst/>
            <a:cxnLst/>
            <a:rect l="l" t="t" r="r" b="b"/>
            <a:pathLst>
              <a:path w="369570" h="2242820">
                <a:moveTo>
                  <a:pt x="369570" y="0"/>
                </a:moveTo>
                <a:lnTo>
                  <a:pt x="369570" y="2242820"/>
                </a:lnTo>
                <a:lnTo>
                  <a:pt x="0" y="224282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07266" y="79649"/>
            <a:ext cx="283845" cy="20897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Memory</a:t>
            </a:r>
            <a:r>
              <a:rPr dirty="0" sz="1800" spc="-5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36887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Virtual</a:t>
            </a:r>
            <a:r>
              <a:rPr dirty="0" spc="-85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6852920" cy="17811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Protection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via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virtual</a:t>
            </a:r>
            <a:r>
              <a:rPr dirty="0" sz="28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Keeps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processes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their own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memory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Wingdings"/>
              <a:buChar char=""/>
            </a:pPr>
            <a:endParaRPr sz="305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Role of architecture: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334010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74522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447928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88442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2824480"/>
            <a:ext cx="6825615" cy="2379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1035050" indent="-285750">
              <a:lnSpc>
                <a:spcPct val="110800"/>
              </a:lnSpc>
              <a:spcBef>
                <a:spcPts val="95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Provide user mode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supervisor mode  Protect certain aspects of CPU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 state</a:t>
            </a:r>
            <a:endParaRPr sz="240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64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Provide mechanisms for switching between user  mode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supervisor</a:t>
            </a:r>
            <a:r>
              <a:rPr dirty="0" sz="2400" spc="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298450" marR="187960">
              <a:lnSpc>
                <a:spcPts val="3190"/>
              </a:lnSpc>
              <a:spcBef>
                <a:spcPts val="12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Provide mechanisms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limit memory accesses  Provide TLB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translate</a:t>
            </a:r>
            <a:r>
              <a:rPr dirty="0" sz="2400" spc="-2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addresses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4430" y="0"/>
            <a:ext cx="369570" cy="3905250"/>
          </a:xfrm>
          <a:custGeom>
            <a:avLst/>
            <a:gdLst/>
            <a:ahLst/>
            <a:cxnLst/>
            <a:rect l="l" t="t" r="r" b="b"/>
            <a:pathLst>
              <a:path w="369570" h="3905250">
                <a:moveTo>
                  <a:pt x="369570" y="0"/>
                </a:moveTo>
                <a:lnTo>
                  <a:pt x="369570" y="3905250"/>
                </a:lnTo>
                <a:lnTo>
                  <a:pt x="0" y="390525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07266" y="77109"/>
            <a:ext cx="286385" cy="3749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Virtual Memory </a:t>
            </a:r>
            <a:r>
              <a:rPr dirty="0" sz="1800" spc="-5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irtual</a:t>
            </a:r>
            <a:r>
              <a:rPr dirty="0" baseline="1543" sz="2700" spc="-22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Machines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40544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Virtual</a:t>
            </a:r>
            <a:r>
              <a:rPr dirty="0" spc="-85"/>
              <a:t> </a:t>
            </a:r>
            <a:r>
              <a:rPr dirty="0" spc="-1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364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082039"/>
            <a:ext cx="6711315" cy="15697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Supports isolation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Sharing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computer among many unrelated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12700" marR="107950">
              <a:lnSpc>
                <a:spcPts val="2590"/>
              </a:lnSpc>
              <a:spcBef>
                <a:spcPts val="635"/>
              </a:spcBef>
            </a:pP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Enabled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raw speed of processors, making the  overhead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more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acceptable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588769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199390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3133090"/>
            <a:ext cx="16256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3070859"/>
            <a:ext cx="6726555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Allows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different ISAs 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operating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systems to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be  presented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user</a:t>
            </a:r>
            <a:r>
              <a:rPr dirty="0" sz="2400" spc="-1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85825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19" y="3765550"/>
            <a:ext cx="6679565" cy="158750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“System Virtual</a:t>
            </a:r>
            <a:r>
              <a:rPr dirty="0" sz="2000" spc="-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Machines”</a:t>
            </a:r>
            <a:endParaRPr sz="2000">
              <a:latin typeface="Arial"/>
              <a:cs typeface="Arial"/>
            </a:endParaRPr>
          </a:p>
          <a:p>
            <a:pPr marL="12700" marR="924560">
              <a:lnSpc>
                <a:spcPts val="2160"/>
              </a:lnSpc>
              <a:spcBef>
                <a:spcPts val="53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SVM software is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called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“virtual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machine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monitor”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or  “hypervisor”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500"/>
              </a:spcBef>
            </a:pP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Individual virtual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machines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run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under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the monitor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0033CC"/>
                </a:solidFill>
                <a:latin typeface="Arial"/>
                <a:cs typeface="Arial"/>
              </a:rPr>
              <a:t>called 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“guest</a:t>
            </a:r>
            <a:r>
              <a:rPr dirty="0" sz="2000" spc="-2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CC"/>
                </a:solidFill>
                <a:latin typeface="Arial"/>
                <a:cs typeface="Arial"/>
              </a:rPr>
              <a:t>VMs”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4196079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480822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74430" y="0"/>
            <a:ext cx="369570" cy="3905250"/>
          </a:xfrm>
          <a:custGeom>
            <a:avLst/>
            <a:gdLst/>
            <a:ahLst/>
            <a:cxnLst/>
            <a:rect l="l" t="t" r="r" b="b"/>
            <a:pathLst>
              <a:path w="369570" h="3905250">
                <a:moveTo>
                  <a:pt x="369570" y="0"/>
                </a:moveTo>
                <a:lnTo>
                  <a:pt x="369570" y="3905250"/>
                </a:lnTo>
                <a:lnTo>
                  <a:pt x="0" y="390525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07266" y="77109"/>
            <a:ext cx="286385" cy="3749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Virtual Memory </a:t>
            </a:r>
            <a:r>
              <a:rPr dirty="0" sz="1800" spc="-5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irtual</a:t>
            </a:r>
            <a:r>
              <a:rPr dirty="0" baseline="1543" sz="2700" spc="-22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Machines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  <a:tabLst>
                <a:tab pos="3851910" algn="l"/>
              </a:tabLst>
            </a:pPr>
            <a:r>
              <a:rPr dirty="0" spc="-10"/>
              <a:t>Impact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0"/>
              <a:t>VMs	</a:t>
            </a:r>
            <a:r>
              <a:rPr dirty="0" spc="-5"/>
              <a:t>on Virtual</a:t>
            </a:r>
            <a:r>
              <a:rPr dirty="0" spc="-90"/>
              <a:t> </a:t>
            </a:r>
            <a:r>
              <a:rPr dirty="0" spc="-1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7101205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Each guest OS maintains its own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set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of page  tables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77113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1964690"/>
            <a:ext cx="6674484" cy="14554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98450" marR="5080" indent="-285750">
              <a:lnSpc>
                <a:spcPts val="2600"/>
              </a:lnSpc>
              <a:spcBef>
                <a:spcPts val="42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VMM adds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level of memory between physical 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virtual memory called “real</a:t>
            </a:r>
            <a:r>
              <a:rPr dirty="0" sz="2400" spc="1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memory”</a:t>
            </a:r>
            <a:endParaRPr sz="2400">
              <a:latin typeface="Arial"/>
              <a:cs typeface="Arial"/>
            </a:endParaRPr>
          </a:p>
          <a:p>
            <a:pPr marL="298450" marR="208279">
              <a:lnSpc>
                <a:spcPts val="2600"/>
              </a:lnSpc>
              <a:spcBef>
                <a:spcPts val="58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VMM maintains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shadow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page table that maps 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guest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virtual addresses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physical addresses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410717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426459"/>
            <a:ext cx="6670040" cy="12166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Requires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VMM to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detect guest’s changes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to its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own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page  table</a:t>
            </a:r>
            <a:endParaRPr sz="2000">
              <a:latin typeface="Arial"/>
              <a:cs typeface="Arial"/>
            </a:endParaRPr>
          </a:p>
          <a:p>
            <a:pPr marL="241300" marR="187960">
              <a:lnSpc>
                <a:spcPts val="2160"/>
              </a:lnSpc>
              <a:spcBef>
                <a:spcPts val="500"/>
              </a:spcBef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Occurs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naturally if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accessing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page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table pointer is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 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privileged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4430" y="0"/>
            <a:ext cx="369570" cy="3905250"/>
          </a:xfrm>
          <a:custGeom>
            <a:avLst/>
            <a:gdLst/>
            <a:ahLst/>
            <a:cxnLst/>
            <a:rect l="l" t="t" r="r" b="b"/>
            <a:pathLst>
              <a:path w="369570" h="3905250">
                <a:moveTo>
                  <a:pt x="369570" y="0"/>
                </a:moveTo>
                <a:lnTo>
                  <a:pt x="369570" y="3905250"/>
                </a:lnTo>
                <a:lnTo>
                  <a:pt x="0" y="3905250"/>
                </a:lnTo>
                <a:lnTo>
                  <a:pt x="0" y="0"/>
                </a:lnTo>
                <a:lnTo>
                  <a:pt x="3695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07266" y="77109"/>
            <a:ext cx="286385" cy="3749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Virtual Memory </a:t>
            </a:r>
            <a:r>
              <a:rPr dirty="0" sz="1800" spc="-5">
                <a:solidFill>
                  <a:srgbClr val="0066FF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V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irtual</a:t>
            </a:r>
            <a:r>
              <a:rPr dirty="0" baseline="1543" sz="2700" spc="-22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baseline="1543" sz="2700" spc="-15">
                <a:solidFill>
                  <a:srgbClr val="0066FF"/>
                </a:solidFill>
                <a:latin typeface="Arial"/>
                <a:cs typeface="Arial"/>
              </a:rPr>
              <a:t>Machines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3366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Performance</a:t>
            </a:r>
            <a:r>
              <a:rPr dirty="0" spc="-70"/>
              <a:t> </a:t>
            </a:r>
            <a:r>
              <a:rPr dirty="0" spc="-5"/>
              <a:t>Gap</a:t>
            </a:r>
          </a:p>
        </p:txBody>
      </p:sp>
      <p:sp>
        <p:nvSpPr>
          <p:cNvPr id="3" name="object 3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179" y="1413510"/>
            <a:ext cx="8434070" cy="4479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807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7597140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Memory hierarchy design becomes more crucial  with recent multi-core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processors: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1964690"/>
            <a:ext cx="6620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Aggregate peak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bandwidth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grows with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#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cores: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2769870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2330450"/>
            <a:ext cx="7012305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800"/>
              </a:lnSpc>
              <a:spcBef>
                <a:spcPts val="10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Intel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Core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i7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can generate two references per core per clock 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Four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cores and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3.2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GHz</a:t>
            </a:r>
            <a:r>
              <a:rPr dirty="0" sz="2000" spc="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870" y="343662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870" y="377444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4870" y="3006089"/>
            <a:ext cx="5123815" cy="10388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000066"/>
              </a:buClr>
              <a:buSzPct val="55000"/>
              <a:buFont typeface="Wingdings"/>
              <a:buChar char=""/>
              <a:tabLst>
                <a:tab pos="241300" algn="l"/>
              </a:tabLst>
            </a:pP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25.6 billion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64-bit data references/second</a:t>
            </a:r>
            <a:r>
              <a:rPr dirty="0" sz="2000" spc="-6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12.8 billion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128-bit </a:t>
            </a: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instruction</a:t>
            </a:r>
            <a:r>
              <a:rPr dirty="0" sz="2000" spc="-15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= </a:t>
            </a: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409.6 GB/s!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670" y="4140200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270" y="4019550"/>
            <a:ext cx="6149975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-10">
                <a:solidFill>
                  <a:srgbClr val="000066"/>
                </a:solidFill>
                <a:latin typeface="Arial"/>
                <a:cs typeface="Arial"/>
              </a:rPr>
              <a:t>DRAM bandwidth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000066"/>
                </a:solidFill>
                <a:latin typeface="Arial"/>
                <a:cs typeface="Arial"/>
              </a:rPr>
              <a:t>only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6%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of this (25 GB/s)  Requires: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4545329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4870" y="525907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870" y="5596890"/>
            <a:ext cx="130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66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870" y="4831079"/>
            <a:ext cx="3887470" cy="10363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10600"/>
              </a:lnSpc>
              <a:spcBef>
                <a:spcPts val="95"/>
              </a:spcBef>
              <a:buClr>
                <a:srgbClr val="000066"/>
              </a:buClr>
              <a:buSzPct val="55000"/>
              <a:buFont typeface="Wingdings"/>
              <a:buChar char=""/>
              <a:tabLst>
                <a:tab pos="241300" algn="l"/>
              </a:tabLst>
            </a:pP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Multi-port, pipelined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caches  </a:t>
            </a: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Two levels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of cache per core  Shared </a:t>
            </a:r>
            <a:r>
              <a:rPr dirty="0" sz="2000" spc="-5">
                <a:solidFill>
                  <a:srgbClr val="0066FF"/>
                </a:solidFill>
                <a:latin typeface="Arial"/>
                <a:cs typeface="Arial"/>
              </a:rPr>
              <a:t>third-level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cache on</a:t>
            </a:r>
            <a:r>
              <a:rPr dirty="0" sz="2000" spc="-5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FF"/>
                </a:solidFill>
                <a:latin typeface="Arial"/>
                <a:cs typeface="Arial"/>
              </a:rPr>
              <a:t>chip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58280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</a:tabLst>
            </a:pPr>
            <a:r>
              <a:rPr dirty="0" spc="-10"/>
              <a:t>Performance	and</a:t>
            </a:r>
            <a:r>
              <a:rPr dirty="0" spc="-85"/>
              <a:t> </a:t>
            </a:r>
            <a:r>
              <a:rPr dirty="0" spc="-10"/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769" y="1115059"/>
            <a:ext cx="7695565" cy="12407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8100" marR="3048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High-end microprocessors have &gt;10 MB on-chip  cache</a:t>
            </a:r>
            <a:endParaRPr sz="2800">
              <a:latin typeface="Arial"/>
              <a:cs typeface="Arial"/>
            </a:endParaRPr>
          </a:p>
          <a:p>
            <a:pPr marL="438150" indent="-285750">
              <a:lnSpc>
                <a:spcPct val="100000"/>
              </a:lnSpc>
              <a:spcBef>
                <a:spcPts val="254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Consumes large amount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area and power</a:t>
            </a:r>
            <a:r>
              <a:rPr dirty="0" sz="2400" spc="-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budget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25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8744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15059"/>
            <a:ext cx="731139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When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word is not found in the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cache, a</a:t>
            </a:r>
            <a:r>
              <a:rPr dirty="0" sz="2800" spc="8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3399"/>
                </a:solidFill>
                <a:latin typeface="Arial"/>
                <a:cs typeface="Arial"/>
              </a:rPr>
              <a:t>miss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occurs: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77113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50520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1964690"/>
            <a:ext cx="7407909" cy="18592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98450" marR="113664" indent="-285750">
              <a:lnSpc>
                <a:spcPts val="2600"/>
              </a:lnSpc>
              <a:spcBef>
                <a:spcPts val="42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Fetch word from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lower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level in hierarchy, requiring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a 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higher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latency</a:t>
            </a:r>
            <a:r>
              <a:rPr dirty="0" sz="2400" spc="2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298450" marR="855980">
              <a:lnSpc>
                <a:spcPts val="2600"/>
              </a:lnSpc>
              <a:spcBef>
                <a:spcPts val="580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Lower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level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be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another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cache or the main  memory</a:t>
            </a:r>
            <a:endParaRPr sz="2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59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Also fetch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other words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contained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within the</a:t>
            </a:r>
            <a:r>
              <a:rPr dirty="0" sz="2400" spc="8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819" y="3798781"/>
            <a:ext cx="6967220" cy="14351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438150" indent="-228600">
              <a:lnSpc>
                <a:spcPct val="100000"/>
              </a:lnSpc>
              <a:spcBef>
                <a:spcPts val="355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Takes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advantage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of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spatial</a:t>
            </a:r>
            <a:r>
              <a:rPr dirty="0" sz="20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locality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ts val="2590"/>
              </a:lnSpc>
              <a:spcBef>
                <a:spcPts val="640"/>
              </a:spcBef>
            </a:pP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Place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block into cache in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any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location within its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set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,  determined by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438150" indent="-228600">
              <a:lnSpc>
                <a:spcPct val="100000"/>
              </a:lnSpc>
              <a:spcBef>
                <a:spcPts val="22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437515" algn="l"/>
                <a:tab pos="43815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block address MOD number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4248150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25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6557009" cy="13087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i="1">
                <a:solidFill>
                  <a:srgbClr val="003399"/>
                </a:solidFill>
                <a:latin typeface="Arial"/>
                <a:cs typeface="Arial"/>
              </a:rPr>
              <a:t>n 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sets =&gt; </a:t>
            </a:r>
            <a:r>
              <a:rPr dirty="0" sz="2800" spc="-5" i="1">
                <a:solidFill>
                  <a:srgbClr val="003399"/>
                </a:solidFill>
                <a:latin typeface="Arial"/>
                <a:cs typeface="Arial"/>
              </a:rPr>
              <a:t>n-way </a:t>
            </a:r>
            <a:r>
              <a:rPr dirty="0" sz="2800" i="1">
                <a:solidFill>
                  <a:srgbClr val="003399"/>
                </a:solidFill>
                <a:latin typeface="Arial"/>
                <a:cs typeface="Arial"/>
              </a:rPr>
              <a:t>set</a:t>
            </a:r>
            <a:r>
              <a:rPr dirty="0" sz="2800" spc="-5" i="1">
                <a:solidFill>
                  <a:srgbClr val="003399"/>
                </a:solidFill>
                <a:latin typeface="Arial"/>
                <a:cs typeface="Arial"/>
              </a:rPr>
              <a:t> associative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 i="1">
                <a:solidFill>
                  <a:srgbClr val="0033CC"/>
                </a:solidFill>
                <a:latin typeface="Arial"/>
                <a:cs typeface="Arial"/>
              </a:rPr>
              <a:t>Direct-mapped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cache </a:t>
            </a:r>
            <a:r>
              <a:rPr dirty="0" sz="2400" i="1">
                <a:solidFill>
                  <a:srgbClr val="0033CC"/>
                </a:solidFill>
                <a:latin typeface="Arial"/>
                <a:cs typeface="Arial"/>
              </a:rPr>
              <a:t>=&gt;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one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block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per</a:t>
            </a:r>
            <a:r>
              <a:rPr dirty="0" sz="2400" spc="65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10" i="1">
                <a:solidFill>
                  <a:srgbClr val="0033CC"/>
                </a:solidFill>
                <a:latin typeface="Arial"/>
                <a:cs typeface="Arial"/>
              </a:rPr>
              <a:t>Fully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associative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=&gt; </a:t>
            </a:r>
            <a:r>
              <a:rPr dirty="0" sz="2400" spc="-10">
                <a:solidFill>
                  <a:srgbClr val="0033CC"/>
                </a:solidFill>
                <a:latin typeface="Arial"/>
                <a:cs typeface="Arial"/>
              </a:rPr>
              <a:t>one</a:t>
            </a:r>
            <a:r>
              <a:rPr dirty="0" sz="2400" spc="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942589"/>
            <a:ext cx="1847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369" y="2824268"/>
            <a:ext cx="5928995" cy="16465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  <a:tabLst>
                <a:tab pos="290957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Writing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to</a:t>
            </a:r>
            <a:r>
              <a:rPr dirty="0" sz="2800" spc="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cache:	two</a:t>
            </a:r>
            <a:r>
              <a:rPr dirty="0" sz="2800" spc="-1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strategies</a:t>
            </a:r>
            <a:endParaRPr sz="2800">
              <a:latin typeface="Arial"/>
              <a:cs typeface="Arial"/>
            </a:endParaRPr>
          </a:p>
          <a:p>
            <a:pPr marL="463550" indent="-285750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62915" algn="l"/>
                <a:tab pos="463550" algn="l"/>
              </a:tabLst>
            </a:pP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Write-through</a:t>
            </a:r>
            <a:endParaRPr sz="2400">
              <a:latin typeface="Arial"/>
              <a:cs typeface="Arial"/>
            </a:endParaRPr>
          </a:p>
          <a:p>
            <a:pPr lvl="1" marL="863600" indent="-228600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862965" algn="l"/>
                <a:tab pos="863600" algn="l"/>
              </a:tabLst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Immediately update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lower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levels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hierarchy</a:t>
            </a:r>
            <a:endParaRPr sz="2000">
              <a:latin typeface="Arial"/>
              <a:cs typeface="Arial"/>
            </a:endParaRPr>
          </a:p>
          <a:p>
            <a:pPr marL="463550" indent="-285750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462915" algn="l"/>
                <a:tab pos="463550" algn="l"/>
              </a:tabLst>
            </a:pP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Write-back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4545329"/>
            <a:ext cx="120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33CC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219" y="4476750"/>
            <a:ext cx="7280275" cy="13398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12750" marR="5080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Only update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lower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levels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of hierarchy when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an updated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block 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is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replaced</a:t>
            </a:r>
            <a:endParaRPr sz="2000">
              <a:latin typeface="Arial"/>
              <a:cs typeface="Arial"/>
            </a:endParaRPr>
          </a:p>
          <a:p>
            <a:pPr marL="12700" marR="1006475">
              <a:lnSpc>
                <a:spcPts val="2600"/>
              </a:lnSpc>
              <a:spcBef>
                <a:spcPts val="600"/>
              </a:spcBef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Both strategies use </a:t>
            </a:r>
            <a:r>
              <a:rPr dirty="0" sz="2400" spc="-5" i="1">
                <a:solidFill>
                  <a:srgbClr val="0033CC"/>
                </a:solidFill>
                <a:latin typeface="Arial"/>
                <a:cs typeface="Arial"/>
              </a:rPr>
              <a:t>write buffer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make writes  asynchronous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5167629"/>
            <a:ext cx="1511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3399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149859"/>
            <a:ext cx="62255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dirty="0" spc="-10"/>
              <a:t>Memory	Hierarchy</a:t>
            </a:r>
            <a:r>
              <a:rPr dirty="0" spc="-40"/>
              <a:t> </a:t>
            </a:r>
            <a:r>
              <a:rPr dirty="0" spc="-1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069127"/>
            <a:ext cx="7811770" cy="45573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Miss</a:t>
            </a:r>
            <a:r>
              <a:rPr dirty="0" sz="28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10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Fraction of cache access that result in </a:t>
            </a:r>
            <a:r>
              <a:rPr dirty="0" sz="240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dirty="0" sz="2400" spc="3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miss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3399"/>
              </a:buClr>
              <a:buFont typeface="Wingdings"/>
              <a:buChar char=""/>
            </a:pPr>
            <a:endParaRPr sz="305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lr>
                <a:srgbClr val="00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dirty="0" sz="2800" spc="-5">
                <a:solidFill>
                  <a:srgbClr val="003399"/>
                </a:solidFill>
                <a:latin typeface="Arial"/>
                <a:cs typeface="Arial"/>
              </a:rPr>
              <a:t>Causes of misses</a:t>
            </a:r>
            <a:endParaRPr sz="28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Compulsory</a:t>
            </a:r>
            <a:endParaRPr sz="2400">
              <a:latin typeface="Arial"/>
              <a:cs typeface="Arial"/>
            </a:endParaRPr>
          </a:p>
          <a:p>
            <a:pPr lvl="2" marL="1168400" indent="-228600">
              <a:lnSpc>
                <a:spcPct val="100000"/>
              </a:lnSpc>
              <a:spcBef>
                <a:spcPts val="259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67765" algn="l"/>
                <a:tab pos="11684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First reference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dirty="0" sz="2000" spc="-2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  <a:p>
            <a:pPr lvl="2" marL="1168400" indent="-228600">
              <a:lnSpc>
                <a:spcPct val="100000"/>
              </a:lnSpc>
              <a:spcBef>
                <a:spcPts val="259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67765" algn="l"/>
                <a:tab pos="11684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Blocks discarded and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later</a:t>
            </a:r>
            <a:r>
              <a:rPr dirty="0" sz="2000" spc="-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retrieved</a:t>
            </a:r>
            <a:endParaRPr sz="2000">
              <a:latin typeface="Arial"/>
              <a:cs typeface="Arial"/>
            </a:endParaRPr>
          </a:p>
          <a:p>
            <a:pPr lvl="1" marL="768350" indent="-286385">
              <a:lnSpc>
                <a:spcPct val="100000"/>
              </a:lnSpc>
              <a:spcBef>
                <a:spcPts val="309"/>
              </a:spcBef>
              <a:buClr>
                <a:srgbClr val="003399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Conflict</a:t>
            </a:r>
            <a:endParaRPr sz="2400">
              <a:latin typeface="Arial"/>
              <a:cs typeface="Arial"/>
            </a:endParaRPr>
          </a:p>
          <a:p>
            <a:pPr lvl="2" marL="1168400" marR="17780" indent="-228600">
              <a:lnSpc>
                <a:spcPts val="2160"/>
              </a:lnSpc>
              <a:spcBef>
                <a:spcPts val="520"/>
              </a:spcBef>
              <a:buClr>
                <a:srgbClr val="0033CC"/>
              </a:buClr>
              <a:buSzPct val="50000"/>
              <a:buFont typeface="Wingdings"/>
              <a:buChar char=""/>
              <a:tabLst>
                <a:tab pos="1167765" algn="l"/>
                <a:tab pos="1168400" algn="l"/>
              </a:tabLst>
            </a:pP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Program makes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repeated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references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to multiple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addresses 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from different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blocks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that map to the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same </a:t>
            </a:r>
            <a:r>
              <a:rPr dirty="0" sz="2000" spc="-5">
                <a:solidFill>
                  <a:srgbClr val="000066"/>
                </a:solidFill>
                <a:latin typeface="Arial"/>
                <a:cs typeface="Arial"/>
              </a:rPr>
              <a:t>location in the  </a:t>
            </a:r>
            <a:r>
              <a:rPr dirty="0" sz="2000">
                <a:solidFill>
                  <a:srgbClr val="000066"/>
                </a:solidFill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6969" y="1270"/>
            <a:ext cx="368300" cy="1372870"/>
          </a:xfrm>
          <a:custGeom>
            <a:avLst/>
            <a:gdLst/>
            <a:ahLst/>
            <a:cxnLst/>
            <a:rect l="l" t="t" r="r" b="b"/>
            <a:pathLst>
              <a:path w="368300" h="1372870">
                <a:moveTo>
                  <a:pt x="368300" y="0"/>
                </a:moveTo>
                <a:lnTo>
                  <a:pt x="368300" y="1372869"/>
                </a:lnTo>
                <a:lnTo>
                  <a:pt x="0" y="1372869"/>
                </a:lnTo>
                <a:lnTo>
                  <a:pt x="0" y="0"/>
                </a:lnTo>
                <a:lnTo>
                  <a:pt x="3683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08536" y="78379"/>
            <a:ext cx="282575" cy="1217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00"/>
              </a:lnSpc>
            </a:pPr>
            <a:r>
              <a:rPr dirty="0" sz="1800" spc="-10">
                <a:solidFill>
                  <a:srgbClr val="0066FF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Copyright </a:t>
            </a:r>
            <a:r>
              <a:rPr dirty="0"/>
              <a:t>© 2012, </a:t>
            </a:r>
            <a:r>
              <a:rPr dirty="0" spc="-5"/>
              <a:t>Elsevier </a:t>
            </a:r>
            <a:r>
              <a:rPr dirty="0"/>
              <a:t>Inc. </a:t>
            </a:r>
            <a:r>
              <a:rPr dirty="0" spc="-15"/>
              <a:t>All </a:t>
            </a:r>
            <a:r>
              <a:rPr dirty="0" spc="-5"/>
              <a:t>rights</a:t>
            </a:r>
            <a:r>
              <a:rPr dirty="0" spc="10"/>
              <a:t> </a:t>
            </a:r>
            <a:r>
              <a:rPr dirty="0" spc="-5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4" ma:contentTypeDescription="Create a new document." ma:contentTypeScope="" ma:versionID="b81f839e308fa04bfbec0087aa77fb5e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32c54ace27f2e04cb87a3b4015bb740a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95269-40DA-47B8-8373-39ED316F8204}"/>
</file>

<file path=customXml/itemProps2.xml><?xml version="1.0" encoding="utf-8"?>
<ds:datastoreItem xmlns:ds="http://schemas.openxmlformats.org/officeDocument/2006/customXml" ds:itemID="{02FB0AB5-1EF2-48B9-B4CE-6BD863804264}"/>
</file>

<file path=customXml/itemProps3.xml><?xml version="1.0" encoding="utf-8"?>
<ds:datastoreItem xmlns:ds="http://schemas.openxmlformats.org/officeDocument/2006/customXml" ds:itemID="{E42914ED-E3D9-46F1-B94C-1EA4FC400A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Memory Hierarchy Design</dc:title>
  <dc:subject>Memory Hierarchy Design</dc:subject>
  <dc:creator>John L. Hennessy, David A. Patterson, Jason D. Bakos</dc:creator>
  <cp:keywords>memory system design, hardware-software co-design, high-performance memory systems, high-performance pipelines, virtual machines, memory hierarchy, locality, temporal locality, spatial locality, inclusion property, static power, dynamic power, block, set associative, tag, write-through, write-back, full associative, miss rate, misses per instruction, average memory access time, hit time</cp:keywords>
  <dcterms:created xsi:type="dcterms:W3CDTF">2020-09-30T07:00:33Z</dcterms:created>
  <dcterms:modified xsi:type="dcterms:W3CDTF">2020-09-30T07:00:33Z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2020-09-30T00:00:00Z</vt:filetime>
  </property>
  <property fmtid="{D5CDD505-2E9C-101B-9397-08002B2CF9AE}" pid="5" name="ContentTypeId">
    <vt:lpwstr>0x010100B4F64751AF73494BA5AD4405005AB343</vt:lpwstr>
  </property>
</Properties>
</file>