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60" r:id="rId7"/>
    <p:sldId id="261" r:id="rId8"/>
    <p:sldId id="282" r:id="rId9"/>
    <p:sldId id="264" r:id="rId10"/>
    <p:sldId id="262" r:id="rId11"/>
    <p:sldId id="263" r:id="rId12"/>
    <p:sldId id="266" r:id="rId13"/>
    <p:sldId id="267" r:id="rId14"/>
    <p:sldId id="268" r:id="rId15"/>
    <p:sldId id="274" r:id="rId16"/>
    <p:sldId id="275" r:id="rId17"/>
    <p:sldId id="276" r:id="rId18"/>
    <p:sldId id="277"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84FDF8-9301-4A9B-9546-56C8D84D7EF6}" v="1" dt="2021-08-25T11:02:59.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Adabala" userId="S::106119005@nitt.edu::7c0950d4-b40e-47e3-a2b8-6569851e44bf" providerId="AD" clId="Web-{AB84FDF8-9301-4A9B-9546-56C8D84D7EF6}"/>
    <pc:docChg chg="modSld">
      <pc:chgData name="Santhosh Adabala" userId="S::106119005@nitt.edu::7c0950d4-b40e-47e3-a2b8-6569851e44bf" providerId="AD" clId="Web-{AB84FDF8-9301-4A9B-9546-56C8D84D7EF6}" dt="2021-08-25T11:02:59.207" v="0" actId="1076"/>
      <pc:docMkLst>
        <pc:docMk/>
      </pc:docMkLst>
      <pc:sldChg chg="modSp">
        <pc:chgData name="Santhosh Adabala" userId="S::106119005@nitt.edu::7c0950d4-b40e-47e3-a2b8-6569851e44bf" providerId="AD" clId="Web-{AB84FDF8-9301-4A9B-9546-56C8D84D7EF6}" dt="2021-08-25T11:02:59.207" v="0" actId="1076"/>
        <pc:sldMkLst>
          <pc:docMk/>
          <pc:sldMk cId="965220472" sldId="276"/>
        </pc:sldMkLst>
        <pc:spChg chg="mod">
          <ac:chgData name="Santhosh Adabala" userId="S::106119005@nitt.edu::7c0950d4-b40e-47e3-a2b8-6569851e44bf" providerId="AD" clId="Web-{AB84FDF8-9301-4A9B-9546-56C8D84D7EF6}" dt="2021-08-25T11:02:59.207" v="0" actId="1076"/>
          <ac:spMkLst>
            <pc:docMk/>
            <pc:sldMk cId="965220472" sldId="27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CC3F6F-8790-4EF3-85A1-A5AF36EB5A8C}"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380420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CC3F6F-8790-4EF3-85A1-A5AF36EB5A8C}"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64245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CC3F6F-8790-4EF3-85A1-A5AF36EB5A8C}"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188136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CC3F6F-8790-4EF3-85A1-A5AF36EB5A8C}"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184152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CC3F6F-8790-4EF3-85A1-A5AF36EB5A8C}"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2483428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CC3F6F-8790-4EF3-85A1-A5AF36EB5A8C}"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40591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CC3F6F-8790-4EF3-85A1-A5AF36EB5A8C}" type="datetimeFigureOut">
              <a:rPr lang="en-IN" smtClean="0"/>
              <a:t>25-08-2021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428446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CC3F6F-8790-4EF3-85A1-A5AF36EB5A8C}" type="datetimeFigureOut">
              <a:rPr lang="en-IN" smtClean="0"/>
              <a:t>25-08-2021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36300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C3F6F-8790-4EF3-85A1-A5AF36EB5A8C}" type="datetimeFigureOut">
              <a:rPr lang="en-IN" smtClean="0"/>
              <a:t>25-08-2021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46951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CC3F6F-8790-4EF3-85A1-A5AF36EB5A8C}"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147528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CC3F6F-8790-4EF3-85A1-A5AF36EB5A8C}"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58315C-FD15-449C-A80D-0CAD36FBFD3C}" type="slidenum">
              <a:rPr lang="en-IN" smtClean="0"/>
              <a:t>‹#›</a:t>
            </a:fld>
            <a:endParaRPr lang="en-IN"/>
          </a:p>
        </p:txBody>
      </p:sp>
    </p:spTree>
    <p:extLst>
      <p:ext uri="{BB962C8B-B14F-4D97-AF65-F5344CB8AC3E}">
        <p14:creationId xmlns:p14="http://schemas.microsoft.com/office/powerpoint/2010/main" val="87181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C3F6F-8790-4EF3-85A1-A5AF36EB5A8C}" type="datetimeFigureOut">
              <a:rPr lang="en-IN" smtClean="0"/>
              <a:t>25-08-2021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8315C-FD15-449C-A80D-0CAD36FBFD3C}" type="slidenum">
              <a:rPr lang="en-IN" smtClean="0"/>
              <a:t>‹#›</a:t>
            </a:fld>
            <a:endParaRPr lang="en-IN"/>
          </a:p>
        </p:txBody>
      </p:sp>
    </p:spTree>
    <p:extLst>
      <p:ext uri="{BB962C8B-B14F-4D97-AF65-F5344CB8AC3E}">
        <p14:creationId xmlns:p14="http://schemas.microsoft.com/office/powerpoint/2010/main" val="3439421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Introduction to Computer Networks</a:t>
            </a:r>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08219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Numbers</a:t>
            </a:r>
          </a:p>
          <a:p>
            <a:pPr lvl="1"/>
            <a:r>
              <a:rPr lang="en-IN" dirty="0"/>
              <a:t>Represented by bit patterns. </a:t>
            </a:r>
          </a:p>
          <a:p>
            <a:pPr lvl="1"/>
            <a:r>
              <a:rPr lang="en-IN" dirty="0"/>
              <a:t>However, a code such as ASCII is not used to represent numbers; the number is directly converted to a binary number to simplify mathematical operations.</a:t>
            </a:r>
          </a:p>
          <a:p>
            <a:r>
              <a:rPr lang="en-IN" dirty="0"/>
              <a:t>Images</a:t>
            </a:r>
          </a:p>
          <a:p>
            <a:pPr lvl="1"/>
            <a:r>
              <a:rPr lang="en-IN" dirty="0"/>
              <a:t>Represented by bit patterns.</a:t>
            </a:r>
          </a:p>
          <a:p>
            <a:pPr lvl="1"/>
            <a:r>
              <a:rPr lang="en-IN" dirty="0"/>
              <a:t> In its simplest form, an image is composed of a matrix of pixels (picture elements), where each pixel is a small dot. </a:t>
            </a:r>
          </a:p>
          <a:p>
            <a:pPr lvl="1"/>
            <a:r>
              <a:rPr lang="en-IN" dirty="0"/>
              <a:t>The size of the pixel depends on the </a:t>
            </a:r>
            <a:r>
              <a:rPr lang="en-IN" i="1" dirty="0"/>
              <a:t>resolution.</a:t>
            </a:r>
            <a:endParaRPr lang="en-IN" dirty="0"/>
          </a:p>
        </p:txBody>
      </p:sp>
    </p:spTree>
    <p:extLst>
      <p:ext uri="{BB962C8B-B14F-4D97-AF65-F5344CB8AC3E}">
        <p14:creationId xmlns:p14="http://schemas.microsoft.com/office/powerpoint/2010/main" val="256597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Audio</a:t>
            </a:r>
          </a:p>
          <a:p>
            <a:pPr lvl="1"/>
            <a:r>
              <a:rPr lang="en-IN" dirty="0"/>
              <a:t>refers to the recording or broadcasting of sound or music.</a:t>
            </a:r>
          </a:p>
          <a:p>
            <a:pPr lvl="1"/>
            <a:r>
              <a:rPr lang="en-IN" dirty="0"/>
              <a:t>is by nature different from text, numbers, or images. It is continuous, not discrete.</a:t>
            </a:r>
          </a:p>
          <a:p>
            <a:r>
              <a:rPr lang="en-IN" dirty="0"/>
              <a:t>Video</a:t>
            </a:r>
          </a:p>
          <a:p>
            <a:pPr lvl="1"/>
            <a:r>
              <a:rPr lang="en-IN" dirty="0"/>
              <a:t>refers to the recording or broadcasting of a picture or movie. Video can either be produced as a continuous entity (e.g., by a TV camera), or it can be a combination of images, each a discrete entity, arranged to convey the idea of motion.</a:t>
            </a:r>
          </a:p>
        </p:txBody>
      </p:sp>
    </p:spTree>
    <p:extLst>
      <p:ext uri="{BB962C8B-B14F-4D97-AF65-F5344CB8AC3E}">
        <p14:creationId xmlns:p14="http://schemas.microsoft.com/office/powerpoint/2010/main" val="377077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Communication Media</a:t>
            </a:r>
          </a:p>
        </p:txBody>
      </p:sp>
      <p:sp>
        <p:nvSpPr>
          <p:cNvPr id="3" name="Content Placeholder 2"/>
          <p:cNvSpPr>
            <a:spLocks noGrp="1"/>
          </p:cNvSpPr>
          <p:nvPr>
            <p:ph idx="1"/>
          </p:nvPr>
        </p:nvSpPr>
        <p:spPr/>
        <p:txBody>
          <a:bodyPr>
            <a:normAutofit/>
          </a:bodyPr>
          <a:lstStyle/>
          <a:p>
            <a:r>
              <a:rPr lang="en-IN" dirty="0"/>
              <a:t>A path through which information are transmitted from one place to another is called communication media. It is also referred to as communication medium or link.</a:t>
            </a:r>
          </a:p>
          <a:p>
            <a:r>
              <a:rPr lang="en-IN" dirty="0"/>
              <a:t>In network communication, the communication media’ are wires, cables and other means through which information travels from its source to its destination.</a:t>
            </a:r>
          </a:p>
        </p:txBody>
      </p:sp>
    </p:spTree>
    <p:extLst>
      <p:ext uri="{BB962C8B-B14F-4D97-AF65-F5344CB8AC3E}">
        <p14:creationId xmlns:p14="http://schemas.microsoft.com/office/powerpoint/2010/main" val="662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of a communication Media</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Transmission speed </a:t>
            </a:r>
            <a:r>
              <a:rPr lang="en-IN" dirty="0"/>
              <a:t>(measured in bps)</a:t>
            </a:r>
          </a:p>
          <a:p>
            <a:r>
              <a:rPr lang="en-IN" b="1" dirty="0"/>
              <a:t>Bandwidth </a:t>
            </a:r>
            <a:r>
              <a:rPr lang="en-IN" dirty="0"/>
              <a:t>(capacity of communication media, measure is Hertz or bps)</a:t>
            </a:r>
          </a:p>
          <a:p>
            <a:r>
              <a:rPr lang="en-IN" dirty="0"/>
              <a:t>It measures the amount of information that can be transmitted through the media within the given period of time.</a:t>
            </a:r>
          </a:p>
          <a:p>
            <a:pPr lvl="1"/>
            <a:r>
              <a:rPr lang="en-IN" dirty="0"/>
              <a:t>For </a:t>
            </a:r>
            <a:r>
              <a:rPr lang="en-IN" dirty="0" err="1"/>
              <a:t>analog</a:t>
            </a:r>
            <a:r>
              <a:rPr lang="en-IN" dirty="0"/>
              <a:t> signals bandwidth is represented in hertz (Hz).</a:t>
            </a:r>
          </a:p>
          <a:p>
            <a:pPr lvl="1"/>
            <a:r>
              <a:rPr lang="en-IN" dirty="0"/>
              <a:t>For digital signals, it is represented in bits per second (bps).</a:t>
            </a:r>
          </a:p>
          <a:p>
            <a:r>
              <a:rPr lang="en-IN" b="1" dirty="0"/>
              <a:t>Transmission mode</a:t>
            </a:r>
          </a:p>
          <a:p>
            <a:pPr lvl="1"/>
            <a:r>
              <a:rPr lang="en-IN" dirty="0"/>
              <a:t>Asynchronous transmission</a:t>
            </a:r>
          </a:p>
          <a:p>
            <a:pPr lvl="1"/>
            <a:r>
              <a:rPr lang="en-IN" dirty="0"/>
              <a:t> Synchronous transmission</a:t>
            </a:r>
          </a:p>
          <a:p>
            <a:r>
              <a:rPr lang="en-IN" b="1" dirty="0"/>
              <a:t>Transmission direction</a:t>
            </a:r>
          </a:p>
          <a:p>
            <a:pPr lvl="1"/>
            <a:r>
              <a:rPr lang="en-IN" dirty="0"/>
              <a:t>Simplex</a:t>
            </a:r>
          </a:p>
          <a:p>
            <a:pPr lvl="1"/>
            <a:r>
              <a:rPr lang="en-IN" dirty="0"/>
              <a:t>Half duplex</a:t>
            </a:r>
          </a:p>
          <a:p>
            <a:pPr lvl="1"/>
            <a:r>
              <a:rPr lang="en-IN" dirty="0"/>
              <a:t>Full-duplex</a:t>
            </a:r>
          </a:p>
        </p:txBody>
      </p:sp>
    </p:spTree>
    <p:extLst>
      <p:ext uri="{BB962C8B-B14F-4D97-AF65-F5344CB8AC3E}">
        <p14:creationId xmlns:p14="http://schemas.microsoft.com/office/powerpoint/2010/main" val="271289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Asynchronous and Synchronous transmission</a:t>
            </a:r>
            <a:br>
              <a:rPr lang="en-IN" b="1" dirty="0"/>
            </a:br>
            <a:endParaRPr lang="en-IN" dirty="0"/>
          </a:p>
        </p:txBody>
      </p:sp>
      <p:sp>
        <p:nvSpPr>
          <p:cNvPr id="3" name="Content Placeholder 2"/>
          <p:cNvSpPr>
            <a:spLocks noGrp="1"/>
          </p:cNvSpPr>
          <p:nvPr>
            <p:ph idx="1"/>
          </p:nvPr>
        </p:nvSpPr>
        <p:spPr>
          <a:xfrm>
            <a:off x="838200" y="1784985"/>
            <a:ext cx="10515600" cy="4351338"/>
          </a:xfrm>
        </p:spPr>
        <p:txBody>
          <a:bodyPr>
            <a:normAutofit/>
          </a:bodyPr>
          <a:lstStyle/>
          <a:p>
            <a:r>
              <a:rPr lang="en-IN" dirty="0"/>
              <a:t>Asynchronous transmission is where data is transmitted one character at a time, where each character is five to eight bits in length.</a:t>
            </a:r>
          </a:p>
          <a:p>
            <a:r>
              <a:rPr lang="en-IN" dirty="0"/>
              <a:t>The most common transfer rates in these are between 1200 &amp; 19200 bits per second.</a:t>
            </a:r>
          </a:p>
          <a:p>
            <a:r>
              <a:rPr lang="en-IN" dirty="0"/>
              <a:t>This is used mainly to transfer medium quantities of data over a long distances.</a:t>
            </a:r>
          </a:p>
        </p:txBody>
      </p:sp>
    </p:spTree>
    <p:extLst>
      <p:ext uri="{BB962C8B-B14F-4D97-AF65-F5344CB8AC3E}">
        <p14:creationId xmlns:p14="http://schemas.microsoft.com/office/powerpoint/2010/main" val="96522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Synchronous transmission is a mode of transmission where data is transferred in a block of bits at a go without a start and stop.</a:t>
            </a:r>
          </a:p>
          <a:p>
            <a:r>
              <a:rPr lang="en-IN" dirty="0"/>
              <a:t>It is a more efficient mode of transfer used mainly to transfer large quantities of data e.g. contents in disk already assembled.</a:t>
            </a:r>
          </a:p>
        </p:txBody>
      </p:sp>
    </p:spTree>
    <p:extLst>
      <p:ext uri="{BB962C8B-B14F-4D97-AF65-F5344CB8AC3E}">
        <p14:creationId xmlns:p14="http://schemas.microsoft.com/office/powerpoint/2010/main" val="403529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Flow </a:t>
            </a:r>
            <a:endParaRPr lang="en-IN" dirty="0"/>
          </a:p>
        </p:txBody>
      </p:sp>
      <p:sp>
        <p:nvSpPr>
          <p:cNvPr id="3" name="Content Placeholder 2"/>
          <p:cNvSpPr>
            <a:spLocks noGrp="1"/>
          </p:cNvSpPr>
          <p:nvPr>
            <p:ph idx="1"/>
          </p:nvPr>
        </p:nvSpPr>
        <p:spPr/>
        <p:txBody>
          <a:bodyPr/>
          <a:lstStyle/>
          <a:p>
            <a:r>
              <a:rPr lang="en-IN" dirty="0"/>
              <a:t>Communication between two devices can be simplex, half-duplex, or full-duplex </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29650" y="3135086"/>
            <a:ext cx="6497229" cy="3176814"/>
          </a:xfrm>
          <a:prstGeom prst="rect">
            <a:avLst/>
          </a:prstGeom>
          <a:noFill/>
          <a:ln>
            <a:noFill/>
          </a:ln>
        </p:spPr>
      </p:pic>
    </p:spTree>
    <p:extLst>
      <p:ext uri="{BB962C8B-B14F-4D97-AF65-F5344CB8AC3E}">
        <p14:creationId xmlns:p14="http://schemas.microsoft.com/office/powerpoint/2010/main" val="238747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i="1" dirty="0"/>
              <a:t>Simplex </a:t>
            </a:r>
            <a:endParaRPr lang="en-IN" dirty="0"/>
          </a:p>
          <a:p>
            <a:pPr lvl="1"/>
            <a:r>
              <a:rPr lang="en-IN" dirty="0"/>
              <a:t>In simplex mode, the communication is unidirectional, as on a one way street. Only one of the two devices on a link can transmit; the other can only receive. Keyboards and traditional monitors are examples of simplex devices. </a:t>
            </a:r>
          </a:p>
          <a:p>
            <a:r>
              <a:rPr lang="en-IN" b="1" i="1" dirty="0"/>
              <a:t>Half-Duplex </a:t>
            </a:r>
            <a:endParaRPr lang="en-IN" dirty="0"/>
          </a:p>
          <a:p>
            <a:pPr lvl="1"/>
            <a:r>
              <a:rPr lang="en-IN" dirty="0"/>
              <a:t>In half-duplex mode, each station can both transmit and receive, but not at the same time. When one device is sending, the other can only receive, and vice versa. Walkie-talkies and CB (citizens band) radios are both half duplex systems. </a:t>
            </a:r>
          </a:p>
          <a:p>
            <a:r>
              <a:rPr lang="en-IN" b="1" i="1" dirty="0"/>
              <a:t>Full-Duplex </a:t>
            </a:r>
            <a:endParaRPr lang="en-IN" dirty="0"/>
          </a:p>
          <a:p>
            <a:pPr lvl="1"/>
            <a:r>
              <a:rPr lang="en-IN" dirty="0"/>
              <a:t>In full-duplex, both stations can transmit and receive simultaneously. One common example of full-duplex communication is the telephone network. When two people are communicating by a telephone line, both can talk and listen at the same time. The full-duplex mode is used when communication in both directions is required all the time.</a:t>
            </a:r>
          </a:p>
          <a:p>
            <a:endParaRPr lang="en-IN" dirty="0"/>
          </a:p>
        </p:txBody>
      </p:sp>
    </p:spTree>
    <p:extLst>
      <p:ext uri="{BB962C8B-B14F-4D97-AF65-F5344CB8AC3E}">
        <p14:creationId xmlns:p14="http://schemas.microsoft.com/office/powerpoint/2010/main" val="179334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We are living in a connected world which is dominated by information.</a:t>
            </a:r>
          </a:p>
          <a:p>
            <a:r>
              <a:rPr lang="en-IN" dirty="0"/>
              <a:t>Information can be </a:t>
            </a:r>
            <a:r>
              <a:rPr lang="en-IN" dirty="0" err="1"/>
              <a:t>analog</a:t>
            </a:r>
            <a:r>
              <a:rPr lang="en-IN" dirty="0"/>
              <a:t> or digital.</a:t>
            </a:r>
          </a:p>
          <a:p>
            <a:r>
              <a:rPr lang="en-IN" dirty="0"/>
              <a:t>Digital is better</a:t>
            </a:r>
          </a:p>
          <a:p>
            <a:pPr lvl="1"/>
            <a:r>
              <a:rPr lang="en-IN" dirty="0"/>
              <a:t>computers manipulate digital information</a:t>
            </a:r>
          </a:p>
          <a:p>
            <a:pPr lvl="1"/>
            <a:r>
              <a:rPr lang="en-IN" dirty="0"/>
              <a:t>infinitely replicable</a:t>
            </a:r>
          </a:p>
          <a:p>
            <a:pPr lvl="1"/>
            <a:r>
              <a:rPr lang="en-IN" dirty="0"/>
              <a:t>networks can move bits efficiently</a:t>
            </a:r>
          </a:p>
          <a:p>
            <a:r>
              <a:rPr lang="en-IN" dirty="0"/>
              <a:t>Information is being produced, exchanged, and traced across the globe in real time. </a:t>
            </a:r>
          </a:p>
          <a:p>
            <a:r>
              <a:rPr lang="en-IN" dirty="0"/>
              <a:t>It's possible as almost everyone and everything in the digital world is interconnected through one way or the other.</a:t>
            </a:r>
          </a:p>
          <a:p>
            <a:r>
              <a:rPr lang="en-IN" dirty="0"/>
              <a:t>We need</a:t>
            </a:r>
          </a:p>
          <a:p>
            <a:pPr lvl="1"/>
            <a:r>
              <a:rPr lang="en-IN" dirty="0"/>
              <a:t>Ways to represent all types of information as bits</a:t>
            </a:r>
          </a:p>
          <a:p>
            <a:pPr lvl="1"/>
            <a:r>
              <a:rPr lang="en-IN" dirty="0"/>
              <a:t>Ways to move lots of bits everywhere, cheaply, and with quality of service</a:t>
            </a:r>
          </a:p>
        </p:txBody>
      </p:sp>
    </p:spTree>
    <p:extLst>
      <p:ext uri="{BB962C8B-B14F-4D97-AF65-F5344CB8AC3E}">
        <p14:creationId xmlns:p14="http://schemas.microsoft.com/office/powerpoint/2010/main" val="225307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 Networks</a:t>
            </a:r>
          </a:p>
        </p:txBody>
      </p:sp>
      <p:sp>
        <p:nvSpPr>
          <p:cNvPr id="3" name="Content Placeholder 2"/>
          <p:cNvSpPr>
            <a:spLocks noGrp="1"/>
          </p:cNvSpPr>
          <p:nvPr>
            <p:ph idx="1"/>
          </p:nvPr>
        </p:nvSpPr>
        <p:spPr/>
        <p:txBody>
          <a:bodyPr>
            <a:normAutofit/>
          </a:bodyPr>
          <a:lstStyle/>
          <a:p>
            <a:endParaRPr lang="en-IN" dirty="0"/>
          </a:p>
          <a:p>
            <a:r>
              <a:rPr lang="en-IN" dirty="0"/>
              <a:t>A group of two or more similar things or people interconnected with each other is called network .</a:t>
            </a:r>
          </a:p>
          <a:p>
            <a:endParaRPr lang="en-IN" dirty="0"/>
          </a:p>
          <a:p>
            <a:r>
              <a:rPr lang="en-IN" dirty="0"/>
              <a:t>“Computer network is a collection of autonomous computers interconnected by a single technology. Two computers are said to be interconnected if they are able to exchange information.- </a:t>
            </a:r>
            <a:r>
              <a:rPr lang="en-IN" dirty="0" err="1"/>
              <a:t>Tanenbaum</a:t>
            </a:r>
            <a:endParaRPr lang="en-IN" dirty="0"/>
          </a:p>
        </p:txBody>
      </p:sp>
    </p:spTree>
    <p:extLst>
      <p:ext uri="{BB962C8B-B14F-4D97-AF65-F5344CB8AC3E}">
        <p14:creationId xmlns:p14="http://schemas.microsoft.com/office/powerpoint/2010/main" val="21774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endParaRPr lang="en-IN" dirty="0"/>
          </a:p>
          <a:p>
            <a:r>
              <a:rPr lang="en-IN" dirty="0"/>
              <a:t>A computer network is an interconnection among two or more computers or computing devices. Such interconnection allows computers to share data and resources among each other. </a:t>
            </a:r>
          </a:p>
          <a:p>
            <a:r>
              <a:rPr lang="en-IN" b="1" dirty="0"/>
              <a:t>Resource sharing</a:t>
            </a:r>
            <a:r>
              <a:rPr lang="en-IN" dirty="0"/>
              <a:t> - The goal is to make all programs, equipment, and especially data available to anyone on the network without regard to the physical location of the resource or the user.</a:t>
            </a:r>
          </a:p>
          <a:p>
            <a:r>
              <a:rPr lang="en-IN" dirty="0"/>
              <a:t>The network size may vary from small to large depending on the number of computers it connects. A computer network can include different types of hosts (also called nodes) like server, desktop, laptop, cellular phones. </a:t>
            </a:r>
          </a:p>
          <a:p>
            <a:endParaRPr lang="en-IN" dirty="0"/>
          </a:p>
        </p:txBody>
      </p:sp>
    </p:spTree>
    <p:extLst>
      <p:ext uri="{BB962C8B-B14F-4D97-AF65-F5344CB8AC3E}">
        <p14:creationId xmlns:p14="http://schemas.microsoft.com/office/powerpoint/2010/main" val="202383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a communication network, each device that is a part of a network and that can receive, create, store or send data to different network routes is called a node. </a:t>
            </a:r>
          </a:p>
          <a:p>
            <a:r>
              <a:rPr lang="en-IN" dirty="0"/>
              <a:t>In the context of data communication, a node can be a device such as a modem, hub, bridge, switch, router, digital telephone handset, a printer, a computer or a server. </a:t>
            </a:r>
          </a:p>
          <a:p>
            <a:endParaRPr lang="en-IN" dirty="0"/>
          </a:p>
        </p:txBody>
      </p:sp>
    </p:spTree>
    <p:extLst>
      <p:ext uri="{BB962C8B-B14F-4D97-AF65-F5344CB8AC3E}">
        <p14:creationId xmlns:p14="http://schemas.microsoft.com/office/powerpoint/2010/main" val="333412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USES OF COMPUTER NETWORKS </a:t>
            </a:r>
            <a:endParaRPr lang="en-IN" dirty="0"/>
          </a:p>
        </p:txBody>
      </p:sp>
      <p:sp>
        <p:nvSpPr>
          <p:cNvPr id="3" name="Content Placeholder 2"/>
          <p:cNvSpPr>
            <a:spLocks noGrp="1"/>
          </p:cNvSpPr>
          <p:nvPr>
            <p:ph idx="1"/>
          </p:nvPr>
        </p:nvSpPr>
        <p:spPr/>
        <p:txBody>
          <a:bodyPr>
            <a:normAutofit lnSpcReduction="10000"/>
          </a:bodyPr>
          <a:lstStyle/>
          <a:p>
            <a:r>
              <a:rPr lang="en-IN" b="1" dirty="0"/>
              <a:t>Business Applications </a:t>
            </a:r>
          </a:p>
          <a:p>
            <a:pPr lvl="1"/>
            <a:r>
              <a:rPr lang="en-IN" dirty="0"/>
              <a:t>Resource sharing - to distribute information throughout the company </a:t>
            </a:r>
          </a:p>
          <a:p>
            <a:pPr lvl="1"/>
            <a:r>
              <a:rPr lang="en-IN" dirty="0"/>
              <a:t>Client-server model</a:t>
            </a:r>
          </a:p>
          <a:p>
            <a:pPr lvl="1"/>
            <a:r>
              <a:rPr lang="en-IN" dirty="0"/>
              <a:t>Communication medium – email, VoIP</a:t>
            </a:r>
          </a:p>
          <a:p>
            <a:pPr lvl="1"/>
            <a:r>
              <a:rPr lang="en-IN" dirty="0"/>
              <a:t>Desktop sharing </a:t>
            </a:r>
          </a:p>
          <a:p>
            <a:pPr lvl="1"/>
            <a:r>
              <a:rPr lang="en-IN" dirty="0"/>
              <a:t>e-commerce </a:t>
            </a:r>
          </a:p>
          <a:p>
            <a:r>
              <a:rPr lang="en-IN" b="1" dirty="0"/>
              <a:t>Home Applications </a:t>
            </a:r>
            <a:endParaRPr lang="en-IN" dirty="0"/>
          </a:p>
          <a:p>
            <a:pPr lvl="1"/>
            <a:r>
              <a:rPr lang="en-IN" dirty="0"/>
              <a:t>peer-to-peer </a:t>
            </a:r>
          </a:p>
          <a:p>
            <a:r>
              <a:rPr lang="en-IN" b="1" dirty="0"/>
              <a:t>Mobile Users </a:t>
            </a:r>
            <a:endParaRPr lang="en-IN" dirty="0"/>
          </a:p>
          <a:p>
            <a:r>
              <a:rPr lang="en-IN" b="1" dirty="0"/>
              <a:t>Social Issues </a:t>
            </a:r>
            <a:endParaRPr lang="en-IN" dirty="0"/>
          </a:p>
          <a:p>
            <a:endParaRPr lang="en-IN" dirty="0"/>
          </a:p>
          <a:p>
            <a:endParaRPr lang="en-IN" dirty="0"/>
          </a:p>
        </p:txBody>
      </p:sp>
    </p:spTree>
    <p:extLst>
      <p:ext uri="{BB962C8B-B14F-4D97-AF65-F5344CB8AC3E}">
        <p14:creationId xmlns:p14="http://schemas.microsoft.com/office/powerpoint/2010/main" val="44168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Communication</a:t>
            </a:r>
            <a:endParaRPr lang="en-IN" dirty="0"/>
          </a:p>
        </p:txBody>
      </p:sp>
      <p:sp>
        <p:nvSpPr>
          <p:cNvPr id="3" name="Content Placeholder 2"/>
          <p:cNvSpPr>
            <a:spLocks noGrp="1"/>
          </p:cNvSpPr>
          <p:nvPr>
            <p:ph idx="1"/>
          </p:nvPr>
        </p:nvSpPr>
        <p:spPr/>
        <p:txBody>
          <a:bodyPr/>
          <a:lstStyle/>
          <a:p>
            <a:r>
              <a:rPr lang="en-IN" dirty="0"/>
              <a:t>When we communicate, we are sharing information. </a:t>
            </a:r>
          </a:p>
          <a:p>
            <a:r>
              <a:rPr lang="en-IN" dirty="0"/>
              <a:t>This sharing can be local or remote. </a:t>
            </a:r>
          </a:p>
          <a:p>
            <a:r>
              <a:rPr lang="en-IN" dirty="0"/>
              <a:t>Between individuals, local communication usually occurs face to face, while remote communication takes place over distance.</a:t>
            </a:r>
          </a:p>
          <a:p>
            <a:r>
              <a:rPr lang="en-IN" dirty="0"/>
              <a:t>A data communications system has five components </a:t>
            </a:r>
          </a:p>
          <a:p>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94263" y="4246653"/>
            <a:ext cx="7210697" cy="1930310"/>
          </a:xfrm>
          <a:prstGeom prst="rect">
            <a:avLst/>
          </a:prstGeom>
          <a:noFill/>
          <a:ln>
            <a:noFill/>
          </a:ln>
        </p:spPr>
      </p:pic>
    </p:spTree>
    <p:extLst>
      <p:ext uri="{BB962C8B-B14F-4D97-AF65-F5344CB8AC3E}">
        <p14:creationId xmlns:p14="http://schemas.microsoft.com/office/powerpoint/2010/main" val="217988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Message</a:t>
            </a:r>
          </a:p>
          <a:p>
            <a:pPr marL="0" indent="0">
              <a:buNone/>
            </a:pPr>
            <a:r>
              <a:rPr lang="en-IN" dirty="0"/>
              <a:t>	The message is the information (data) to be communicated. </a:t>
            </a:r>
          </a:p>
          <a:p>
            <a:r>
              <a:rPr lang="en-IN" dirty="0"/>
              <a:t>Sender</a:t>
            </a:r>
          </a:p>
          <a:p>
            <a:pPr marL="0" indent="0">
              <a:buNone/>
            </a:pPr>
            <a:r>
              <a:rPr lang="en-IN" dirty="0"/>
              <a:t>	The sender is the device that sends the data message. </a:t>
            </a:r>
          </a:p>
          <a:p>
            <a:r>
              <a:rPr lang="en-IN" dirty="0"/>
              <a:t>Receiver</a:t>
            </a:r>
          </a:p>
          <a:p>
            <a:pPr marL="0" indent="0">
              <a:buNone/>
            </a:pPr>
            <a:r>
              <a:rPr lang="en-IN" dirty="0"/>
              <a:t>	The receiver is the device that receives the message. </a:t>
            </a:r>
          </a:p>
          <a:p>
            <a:r>
              <a:rPr lang="en-IN" dirty="0"/>
              <a:t>Transmission medium </a:t>
            </a:r>
          </a:p>
          <a:p>
            <a:pPr marL="0" indent="0">
              <a:buNone/>
            </a:pPr>
            <a:r>
              <a:rPr lang="en-IN" dirty="0"/>
              <a:t>	The transmission medium is the physical path by  which a message travels from sender to receiver. </a:t>
            </a:r>
          </a:p>
          <a:p>
            <a:r>
              <a:rPr lang="en-IN" dirty="0"/>
              <a:t>Protocol. </a:t>
            </a:r>
          </a:p>
          <a:p>
            <a:pPr marL="0" indent="0">
              <a:buNone/>
            </a:pPr>
            <a:r>
              <a:rPr lang="en-IN" dirty="0"/>
              <a:t>	A protocol is a set of rules that govern data communications. It represents an agreement between the communicating devices. Without a protocol, two devices may be connected but not communicating, </a:t>
            </a:r>
          </a:p>
        </p:txBody>
      </p:sp>
    </p:spTree>
    <p:extLst>
      <p:ext uri="{BB962C8B-B14F-4D97-AF65-F5344CB8AC3E}">
        <p14:creationId xmlns:p14="http://schemas.microsoft.com/office/powerpoint/2010/main" val="162379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Representation</a:t>
            </a:r>
            <a:endParaRPr lang="en-IN" dirty="0"/>
          </a:p>
        </p:txBody>
      </p:sp>
      <p:sp>
        <p:nvSpPr>
          <p:cNvPr id="3" name="Content Placeholder 2"/>
          <p:cNvSpPr>
            <a:spLocks noGrp="1"/>
          </p:cNvSpPr>
          <p:nvPr>
            <p:ph idx="1"/>
          </p:nvPr>
        </p:nvSpPr>
        <p:spPr/>
        <p:txBody>
          <a:bodyPr>
            <a:normAutofit fontScale="92500"/>
          </a:bodyPr>
          <a:lstStyle/>
          <a:p>
            <a:r>
              <a:rPr lang="en-IN" dirty="0"/>
              <a:t>Information today comes in different forms such as text, numbers, images, audio, and video. </a:t>
            </a:r>
          </a:p>
          <a:p>
            <a:r>
              <a:rPr lang="en-IN" dirty="0"/>
              <a:t>Text </a:t>
            </a:r>
          </a:p>
          <a:p>
            <a:pPr lvl="1"/>
            <a:r>
              <a:rPr lang="en-IN" dirty="0"/>
              <a:t>In data communications, text is represented as a bit pattern, a sequence of bits (0s or 1s). </a:t>
            </a:r>
          </a:p>
          <a:p>
            <a:pPr lvl="1"/>
            <a:r>
              <a:rPr lang="en-IN" dirty="0"/>
              <a:t>Different sets of bit patterns have been designed to represent text symbols. Each set is called a code, and the process of representing symbols is called coding. </a:t>
            </a:r>
          </a:p>
          <a:p>
            <a:pPr lvl="1"/>
            <a:r>
              <a:rPr lang="en-IN" dirty="0"/>
              <a:t>Today, the prevalent coding system is called Unicode, which uses 32 bits to represent a symbol or character used in any language in the world. </a:t>
            </a:r>
          </a:p>
          <a:p>
            <a:pPr lvl="1"/>
            <a:r>
              <a:rPr lang="en-IN" dirty="0"/>
              <a:t>The American Standard Code for Information Interchange (ASCII), developed some decades ago in the United States, now constitutes the first 127 characters in Unicode and is also referred to as Basic Latin. </a:t>
            </a:r>
          </a:p>
          <a:p>
            <a:endParaRPr lang="en-IN" dirty="0"/>
          </a:p>
        </p:txBody>
      </p:sp>
    </p:spTree>
    <p:extLst>
      <p:ext uri="{BB962C8B-B14F-4D97-AF65-F5344CB8AC3E}">
        <p14:creationId xmlns:p14="http://schemas.microsoft.com/office/powerpoint/2010/main" val="2450120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7" ma:contentTypeDescription="Create a new document." ma:contentTypeScope="" ma:versionID="b87a91ba758b375791a8f1eef679b3cf">
  <xsd:schema xmlns:xsd="http://www.w3.org/2001/XMLSchema" xmlns:xs="http://www.w3.org/2001/XMLSchema" xmlns:p="http://schemas.microsoft.com/office/2006/metadata/properties" xmlns:ns2="3e71e501-9981-4f71-8744-f09f5c3dbf6f" xmlns:ns3="e57fd881-db3f-40e7-93b8-70a16e341b2c" targetNamespace="http://schemas.microsoft.com/office/2006/metadata/properties" ma:root="true" ma:fieldsID="952ebf5848f3e392f613142ffb4426e9" ns2:_="" ns3:_="">
    <xsd:import namespace="3e71e501-9981-4f71-8744-f09f5c3dbf6f"/>
    <xsd:import namespace="e57fd881-db3f-40e7-93b8-70a16e341b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7fd881-db3f-40e7-93b8-70a16e341b2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30941E-A771-4776-8938-885B72A0E25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3E5299-1C58-4774-96B2-0EEC496ACB34}">
  <ds:schemaRefs>
    <ds:schemaRef ds:uri="http://schemas.microsoft.com/sharepoint/v3/contenttype/forms"/>
  </ds:schemaRefs>
</ds:datastoreItem>
</file>

<file path=customXml/itemProps3.xml><?xml version="1.0" encoding="utf-8"?>
<ds:datastoreItem xmlns:ds="http://schemas.openxmlformats.org/officeDocument/2006/customXml" ds:itemID="{950F2237-7E63-430B-AC79-E7CF9E1CD345}"/>
</file>

<file path=docProps/app.xml><?xml version="1.0" encoding="utf-8"?>
<Properties xmlns="http://schemas.openxmlformats.org/officeDocument/2006/extended-properties" xmlns:vt="http://schemas.openxmlformats.org/officeDocument/2006/docPropsVTypes">
  <TotalTime>139</TotalTime>
  <Words>1120</Words>
  <Application>Microsoft Office PowerPoint</Application>
  <PresentationFormat>Widescreen</PresentationFormat>
  <Paragraphs>98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Introduction to Computer Networks</vt:lpstr>
      <vt:lpstr>PowerPoint Presentation</vt:lpstr>
      <vt:lpstr>Computer Networks</vt:lpstr>
      <vt:lpstr>PowerPoint Presentation</vt:lpstr>
      <vt:lpstr>PowerPoint Presentation</vt:lpstr>
      <vt:lpstr>USES OF COMPUTER NETWORKS </vt:lpstr>
      <vt:lpstr>Data Communication</vt:lpstr>
      <vt:lpstr>PowerPoint Presentation</vt:lpstr>
      <vt:lpstr>Data Representation</vt:lpstr>
      <vt:lpstr>PowerPoint Presentation</vt:lpstr>
      <vt:lpstr>PowerPoint Presentation</vt:lpstr>
      <vt:lpstr>Communication Media</vt:lpstr>
      <vt:lpstr>Features of a communication Media</vt:lpstr>
      <vt:lpstr>Asynchronous and Synchronous transmission </vt:lpstr>
      <vt:lpstr>PowerPoint Presentation</vt:lpstr>
      <vt:lpstr>Data Flow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CSPC53 Computer Networks</dc:title>
  <dc:creator>MSB</dc:creator>
  <cp:lastModifiedBy>csemsb</cp:lastModifiedBy>
  <cp:revision>39</cp:revision>
  <dcterms:created xsi:type="dcterms:W3CDTF">2021-08-02T13:45:46Z</dcterms:created>
  <dcterms:modified xsi:type="dcterms:W3CDTF">2021-08-25T11:02:59Z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