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8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37" r:id="rId3"/>
    <p:sldId id="257" r:id="rId4"/>
    <p:sldId id="260" r:id="rId5"/>
    <p:sldId id="261" r:id="rId6"/>
    <p:sldId id="262" r:id="rId7"/>
    <p:sldId id="277" r:id="rId8"/>
    <p:sldId id="263" r:id="rId9"/>
    <p:sldId id="279" r:id="rId10"/>
    <p:sldId id="268" r:id="rId11"/>
    <p:sldId id="269" r:id="rId12"/>
    <p:sldId id="270" r:id="rId13"/>
    <p:sldId id="271" r:id="rId14"/>
    <p:sldId id="304" r:id="rId15"/>
    <p:sldId id="305" r:id="rId16"/>
    <p:sldId id="297" r:id="rId17"/>
    <p:sldId id="284" r:id="rId18"/>
    <p:sldId id="280" r:id="rId19"/>
    <p:sldId id="281" r:id="rId20"/>
    <p:sldId id="298" r:id="rId21"/>
    <p:sldId id="299" r:id="rId22"/>
    <p:sldId id="300" r:id="rId23"/>
    <p:sldId id="301" r:id="rId24"/>
    <p:sldId id="302" r:id="rId25"/>
    <p:sldId id="282" r:id="rId26"/>
    <p:sldId id="296" r:id="rId27"/>
    <p:sldId id="291" r:id="rId28"/>
    <p:sldId id="292" r:id="rId29"/>
    <p:sldId id="293" r:id="rId30"/>
    <p:sldId id="294" r:id="rId31"/>
    <p:sldId id="303" r:id="rId32"/>
    <p:sldId id="295" r:id="rId33"/>
    <p:sldId id="326" r:id="rId34"/>
    <p:sldId id="327" r:id="rId35"/>
    <p:sldId id="322" r:id="rId36"/>
    <p:sldId id="331" r:id="rId37"/>
    <p:sldId id="332" r:id="rId38"/>
    <p:sldId id="324" r:id="rId39"/>
    <p:sldId id="328" r:id="rId40"/>
    <p:sldId id="329" r:id="rId41"/>
    <p:sldId id="333" r:id="rId42"/>
    <p:sldId id="314" r:id="rId43"/>
    <p:sldId id="306" r:id="rId44"/>
    <p:sldId id="335" r:id="rId45"/>
    <p:sldId id="317" r:id="rId46"/>
    <p:sldId id="308" r:id="rId47"/>
    <p:sldId id="334" r:id="rId48"/>
    <p:sldId id="336" r:id="rId49"/>
    <p:sldId id="309" r:id="rId50"/>
    <p:sldId id="310" r:id="rId51"/>
    <p:sldId id="33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35176-0883-4716-B48F-AF055A6833A3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D86F6-5526-4834-A214-24F5035BA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01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964DE-6B26-4431-82D7-A6280C82446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89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AEAD3-06E3-49F0-9EB7-75246C645F5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317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01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CA1BB-757F-42E2-BEF8-70EE3A18133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07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55EC2-AED1-4713-80D3-A9486E6373D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7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232C3-545B-43B7-8F14-B0DE3A24D61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770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FA202-D9AB-4590-B670-E0397C8E338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442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A4FDB-286C-4DBC-843D-CCA90B6CD02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280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2729-A684-4F12-BDB8-4ACF6472E57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91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47052-6E01-47DD-A31C-33B6F44496E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48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C268E5-7469-4A55-BB4B-4BAB0494E74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276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85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206B5-5576-4225-AA19-B90F9A81EEC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775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4BB15-8AFD-45C0-9060-339DD4F3AC7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4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051F0-DCF4-4D0E-AFCA-33C0F0B9FDC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913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89099-74D8-4D8D-88A3-E4105C2571C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763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99D61-F620-41D6-AC92-69C8A9F8265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03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208A22-EAA5-40B1-A74D-95C04C39A5C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14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1CEB-26A5-4AFB-AC7D-92C64052139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7D7-CFD0-48E5-9DE6-A04497181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1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1CEB-26A5-4AFB-AC7D-92C64052139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7D7-CFD0-48E5-9DE6-A04497181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25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1CEB-26A5-4AFB-AC7D-92C64052139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7D7-CFD0-48E5-9DE6-A04497181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36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1074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54356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295400"/>
            <a:ext cx="54356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416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IST 228\Ch1\Internetworking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652000" y="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5D96B72-2C6B-40FD-9595-CFCC938551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374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1074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54356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295400"/>
            <a:ext cx="5435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48400" y="3962400"/>
            <a:ext cx="5435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416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IST 228\Ch1\Internetworking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652000" y="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3D9BAA6-422B-400D-872D-9A2C2C6F0B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1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1CEB-26A5-4AFB-AC7D-92C64052139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7D7-CFD0-48E5-9DE6-A04497181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3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1CEB-26A5-4AFB-AC7D-92C64052139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7D7-CFD0-48E5-9DE6-A04497181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8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1CEB-26A5-4AFB-AC7D-92C64052139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7D7-CFD0-48E5-9DE6-A04497181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68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1CEB-26A5-4AFB-AC7D-92C64052139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7D7-CFD0-48E5-9DE6-A04497181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6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1CEB-26A5-4AFB-AC7D-92C64052139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7D7-CFD0-48E5-9DE6-A04497181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1CEB-26A5-4AFB-AC7D-92C64052139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7D7-CFD0-48E5-9DE6-A04497181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2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1CEB-26A5-4AFB-AC7D-92C64052139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7D7-CFD0-48E5-9DE6-A04497181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1CEB-26A5-4AFB-AC7D-92C64052139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67D7-CFD0-48E5-9DE6-A04497181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1CEB-26A5-4AFB-AC7D-92C64052139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67D7-CFD0-48E5-9DE6-A04497181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3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IEEE 802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EF37BF-6199-45CE-8C81-BDE137C10B7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947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Ethernet Networking with a Hub</a:t>
            </a:r>
          </a:p>
        </p:txBody>
      </p:sp>
      <p:sp>
        <p:nvSpPr>
          <p:cNvPr id="39948" name="Rectangle 12"/>
          <p:cNvSpPr>
            <a:spLocks noGrp="1" noChangeArrowheads="1"/>
          </p:cNvSpPr>
          <p:nvPr>
            <p:ph type="body" sz="half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Half-Duplex 10BaseT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endParaRPr lang="en-US" altLang="en-US" sz="2000"/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The network interface card (NIC) sends a frame.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The NIC loops the sent frame onto its receive pair.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The hub receives the frame.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The hub sends the frame across an internal bus so that all other NICs can receive the electrical signal. 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The hub repeats the signal to each receive pair to all other devices. </a:t>
            </a:r>
          </a:p>
        </p:txBody>
      </p:sp>
      <p:sp>
        <p:nvSpPr>
          <p:cNvPr id="39950" name="Rectangle 14"/>
          <p:cNvSpPr>
            <a:spLocks noGrp="1" noChangeArrowheads="1"/>
          </p:cNvSpPr>
          <p:nvPr>
            <p:ph sz="half" idx="2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000"/>
          </a:p>
        </p:txBody>
      </p:sp>
      <p:pic>
        <p:nvPicPr>
          <p:cNvPr id="39941" name="Picture 5" descr="graphics/04fig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6400"/>
            <a:ext cx="383063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083482-A9EF-4017-AEDD-AD4154BEA65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021" name="Rectangle 1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Ethernet Networking with a Switch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half" idx="1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Full Duplex Ethernet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Full-duplex means that an Ethernet card can send and receive concurrently.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Use a switch or direct connection from host to using a crossover cable.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switch interprets the electrical signal as an Ethernet frame and processes the frame to make a decision.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Hub – Layer 1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Switch – Layer 2</a:t>
            </a:r>
          </a:p>
        </p:txBody>
      </p:sp>
      <p:pic>
        <p:nvPicPr>
          <p:cNvPr id="43019" name="Picture 11" descr="switch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8400" y="1295400"/>
            <a:ext cx="3810000" cy="3733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28" name="AutoShape 20" descr="graphics/04fig03.gif"/>
          <p:cNvSpPr>
            <a:spLocks noChangeAspect="1" noChangeArrowheads="1"/>
          </p:cNvSpPr>
          <p:nvPr/>
        </p:nvSpPr>
        <p:spPr bwMode="auto">
          <a:xfrm>
            <a:off x="3238500" y="2668589"/>
            <a:ext cx="5715000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30" name="AutoShape 22" descr="graphics/04fig03.gif"/>
          <p:cNvSpPr>
            <a:spLocks noChangeAspect="1" noChangeArrowheads="1"/>
          </p:cNvSpPr>
          <p:nvPr/>
        </p:nvSpPr>
        <p:spPr bwMode="auto">
          <a:xfrm>
            <a:off x="3238500" y="2668589"/>
            <a:ext cx="5715000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32" name="AutoShape 24" descr="graphics/04fig03.gif"/>
          <p:cNvSpPr>
            <a:spLocks noChangeAspect="1" noChangeArrowheads="1"/>
          </p:cNvSpPr>
          <p:nvPr/>
        </p:nvSpPr>
        <p:spPr bwMode="auto">
          <a:xfrm>
            <a:off x="3238500" y="2668589"/>
            <a:ext cx="5715000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3033" name="Picture 25" descr="cross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05401"/>
            <a:ext cx="3581400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EC716D-D29D-4AC7-B80F-2B3BAEC1F24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6105" name="Rectangle 2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Basic Ethernet Features </a:t>
            </a:r>
          </a:p>
        </p:txBody>
      </p:sp>
      <p:graphicFrame>
        <p:nvGraphicFramePr>
          <p:cNvPr id="46121" name="Group 41"/>
          <p:cNvGraphicFramePr>
            <a:graphicFrameLocks noGrp="1"/>
          </p:cNvGraphicFramePr>
          <p:nvPr>
            <p:ph sz="half" idx="2"/>
          </p:nvPr>
        </p:nvGraphicFramePr>
        <p:xfrm>
          <a:off x="1981200" y="1295400"/>
          <a:ext cx="8305800" cy="5181602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6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10Base2, 10Base5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Single bus cabled serially between devices using coaxial cable.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10BaseT with a Hub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One electrical bus shared among all devices creating a single collision domain, cabled in a star topology using twisted-pair cabling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10BaseT with a Switch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One electrical bus per switch port creating multiple collision domains, cabled in a star topology using twisted-pair cabling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Half Duplex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Logic that requires a card to only send or receive at a single point in time. Used to avoid collisions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Full Duplex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Logic that enables concurrent sending and receiving, allowed when one device is attached to a switch port, ensuring that no collisions can occur.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6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Ethernet Addressing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2400" dirty="0"/>
              <a:t>Ethernet uses MAC address burned into each NIC.</a:t>
            </a:r>
          </a:p>
          <a:p>
            <a:r>
              <a:rPr lang="en-US" altLang="en-US" sz="2400" dirty="0"/>
              <a:t>48 bits (6 bytes)</a:t>
            </a:r>
          </a:p>
          <a:p>
            <a:r>
              <a:rPr lang="en-US" altLang="en-US" sz="2400" dirty="0"/>
              <a:t>First 3 bytes assigned by IEEE</a:t>
            </a:r>
          </a:p>
          <a:p>
            <a:r>
              <a:rPr lang="en-US" altLang="en-US" sz="2400" dirty="0"/>
              <a:t>Unicast MAC Address</a:t>
            </a:r>
          </a:p>
          <a:p>
            <a:r>
              <a:rPr lang="en-US" altLang="en-US" sz="2400" dirty="0"/>
              <a:t>Broadcast MAC Address (FFFF.FFFF.FFFF)</a:t>
            </a:r>
          </a:p>
          <a:p>
            <a:r>
              <a:rPr lang="en-US" altLang="en-US" sz="2400" dirty="0"/>
              <a:t>Multicast </a:t>
            </a:r>
            <a:r>
              <a:rPr lang="en-US" altLang="en-US" sz="2400" dirty="0" smtClean="0"/>
              <a:t>Address</a:t>
            </a:r>
          </a:p>
          <a:p>
            <a:r>
              <a:rPr lang="en-US" altLang="en-US" sz="2400" dirty="0"/>
              <a:t>The least significant bit of the first byte defines the type of address.</a:t>
            </a:r>
            <a:br>
              <a:rPr lang="en-US" altLang="en-US" sz="2400" dirty="0"/>
            </a:br>
            <a:r>
              <a:rPr lang="en-US" altLang="en-US" sz="2400" dirty="0"/>
              <a:t>If the bit is </a:t>
            </a:r>
            <a:r>
              <a:rPr lang="en-US" altLang="en-US" sz="2400" dirty="0">
                <a:solidFill>
                  <a:schemeClr val="hlink"/>
                </a:solidFill>
              </a:rPr>
              <a:t>0</a:t>
            </a:r>
            <a:r>
              <a:rPr lang="en-US" altLang="en-US" sz="2400" dirty="0"/>
              <a:t>, the address is unicast; otherwise, it is multicast.</a:t>
            </a:r>
          </a:p>
          <a:p>
            <a:r>
              <a:rPr lang="en-US" altLang="en-US" sz="2400" dirty="0"/>
              <a:t>The broadcast destination address is a special case of the multicast address in which all bits are 1s.</a:t>
            </a:r>
          </a:p>
          <a:p>
            <a:endParaRPr lang="en-US" altLang="en-US" sz="24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82" y="2619315"/>
            <a:ext cx="5600976" cy="149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6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E2E0-E171-426D-9FEA-CD6C04314BC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Cable topologies</a:t>
            </a:r>
          </a:p>
        </p:txBody>
      </p:sp>
      <p:pic>
        <p:nvPicPr>
          <p:cNvPr id="440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628775"/>
            <a:ext cx="9144000" cy="2527300"/>
          </a:xfrm>
          <a:noFill/>
          <a:ln/>
        </p:spPr>
      </p:pic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279650" y="4508500"/>
            <a:ext cx="8280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Linear         </a:t>
            </a:r>
            <a:r>
              <a:rPr lang="en-US" altLang="en-US" dirty="0" smtClean="0">
                <a:latin typeface="Arial" panose="020B0604020202020204" pitchFamily="34" charset="0"/>
              </a:rPr>
              <a:t>           Spine </a:t>
            </a:r>
            <a:r>
              <a:rPr lang="en-US" altLang="en-US" dirty="0">
                <a:latin typeface="Arial" panose="020B0604020202020204" pitchFamily="34" charset="0"/>
              </a:rPr>
              <a:t>(bus)         </a:t>
            </a:r>
            <a:r>
              <a:rPr lang="en-US" altLang="en-US" dirty="0" smtClean="0">
                <a:latin typeface="Arial" panose="020B0604020202020204" pitchFamily="34" charset="0"/>
              </a:rPr>
              <a:t>  Tree                                   </a:t>
            </a:r>
            <a:r>
              <a:rPr lang="en-US" altLang="en-US" dirty="0">
                <a:latin typeface="Arial" panose="020B0604020202020204" pitchFamily="34" charset="0"/>
              </a:rPr>
              <a:t>Segmented</a:t>
            </a:r>
          </a:p>
        </p:txBody>
      </p:sp>
    </p:spTree>
    <p:extLst>
      <p:ext uri="{BB962C8B-B14F-4D97-AF65-F5344CB8AC3E}">
        <p14:creationId xmlns:p14="http://schemas.microsoft.com/office/powerpoint/2010/main" val="26210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632A-17BB-4986-8B11-9274D4F032C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Manchester encoding</a:t>
            </a:r>
          </a:p>
        </p:txBody>
      </p:sp>
      <p:pic>
        <p:nvPicPr>
          <p:cNvPr id="460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836739"/>
            <a:ext cx="9144000" cy="362108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5157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Text Box 2"/>
          <p:cNvSpPr txBox="1">
            <a:spLocks noChangeArrowheads="1"/>
          </p:cNvSpPr>
          <p:nvPr/>
        </p:nvSpPr>
        <p:spPr bwMode="auto">
          <a:xfrm>
            <a:off x="2362200" y="1981200"/>
            <a:ext cx="5114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panose="02020603050405020304" pitchFamily="18" charset="0"/>
              </a:rPr>
              <a:t>Summary </a:t>
            </a:r>
            <a:r>
              <a:rPr lang="en-US" altLang="en-US" sz="2000" i="1" dirty="0">
                <a:latin typeface="Times New Roman" panose="02020603050405020304" pitchFamily="18" charset="0"/>
              </a:rPr>
              <a:t>of Standard Ethernet implementations</a:t>
            </a:r>
          </a:p>
        </p:txBody>
      </p:sp>
      <p:pic>
        <p:nvPicPr>
          <p:cNvPr id="8878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2559050"/>
            <a:ext cx="7797800" cy="183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9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 Box 3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Times" panose="02020603050405020304" pitchFamily="18" charset="0"/>
              </a:rPr>
              <a:t>FAST </a:t>
            </a:r>
            <a:r>
              <a:rPr lang="en-US" altLang="en-US" dirty="0">
                <a:latin typeface="Times" panose="02020603050405020304" pitchFamily="18" charset="0"/>
              </a:rPr>
              <a:t>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Fast Ethernet was designed to compete with LAN protocols such as FDDI or Fiber Channel.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IEEE </a:t>
            </a:r>
            <a:r>
              <a:rPr lang="en-US" altLang="en-US" dirty="0">
                <a:latin typeface="Times New Roman" panose="02020603050405020304" pitchFamily="18" charset="0"/>
              </a:rPr>
              <a:t>created Fast Ethernet under the name 802.3u.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Fast </a:t>
            </a:r>
            <a:r>
              <a:rPr lang="en-US" altLang="en-US" dirty="0">
                <a:latin typeface="Times New Roman" panose="02020603050405020304" pitchFamily="18" charset="0"/>
              </a:rPr>
              <a:t>Ethernet is backward-compatible with Standard Ethernet, but it can transmit data 10 times faster at a rate of 100 Mbps.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 dirty="0"/>
              <a:t>Fast Ethernet</a:t>
            </a:r>
            <a:endParaRPr lang="en-GB" altLang="en-US" sz="4000" b="1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8425" indent="0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r>
              <a:rPr lang="en-US" altLang="en-US" sz="2400" dirty="0"/>
              <a:t>100 Mbps bandwidth</a:t>
            </a:r>
          </a:p>
          <a:p>
            <a:pPr marL="98425" indent="0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r>
              <a:rPr lang="en-US" altLang="en-US" sz="2400" dirty="0"/>
              <a:t>Uses same CSMA/CD media access protocol and packet format as in Ethernet.</a:t>
            </a:r>
          </a:p>
          <a:p>
            <a:pPr marL="98425" indent="0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r>
              <a:rPr lang="en-US" altLang="en-US" sz="2400" dirty="0"/>
              <a:t>100BaseTX (UTP) and 100BaseFX (Fiber) standards </a:t>
            </a:r>
          </a:p>
          <a:p>
            <a:pPr marL="98425" indent="0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r>
              <a:rPr lang="en-US" altLang="en-US" sz="2400" dirty="0"/>
              <a:t>Physical media  :-</a:t>
            </a:r>
          </a:p>
          <a:p>
            <a:pPr marL="979487" lvl="2" indent="0" algn="just" defTabSz="414338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altLang="en-US" dirty="0"/>
              <a:t>100 </a:t>
            </a:r>
            <a:r>
              <a:rPr lang="en-US" altLang="en-US" dirty="0" err="1"/>
              <a:t>BaseTX</a:t>
            </a:r>
            <a:r>
              <a:rPr lang="en-US" altLang="en-US" dirty="0"/>
              <a:t>      - UTP Cat 5e</a:t>
            </a:r>
          </a:p>
          <a:p>
            <a:pPr marL="979487" lvl="2" indent="0" algn="just" defTabSz="414338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altLang="en-US" dirty="0"/>
              <a:t>100 </a:t>
            </a:r>
            <a:r>
              <a:rPr lang="en-US" altLang="en-US" dirty="0" err="1"/>
              <a:t>BaseFX</a:t>
            </a:r>
            <a:r>
              <a:rPr lang="en-US" altLang="en-US" dirty="0"/>
              <a:t>    - Multimode / </a:t>
            </a:r>
            <a:r>
              <a:rPr lang="en-US" altLang="en-US" dirty="0" err="1"/>
              <a:t>Singlemode</a:t>
            </a:r>
            <a:r>
              <a:rPr lang="en-US" altLang="en-US" dirty="0"/>
              <a:t> Fiber</a:t>
            </a:r>
          </a:p>
          <a:p>
            <a:pPr marL="98425" indent="0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r>
              <a:rPr lang="en-US" altLang="en-US" sz="2400" dirty="0" smtClean="0"/>
              <a:t>Full </a:t>
            </a:r>
            <a:r>
              <a:rPr lang="en-US" altLang="en-US" sz="2400" dirty="0"/>
              <a:t>Duplex/Half Duplex operations.</a:t>
            </a:r>
          </a:p>
          <a:p>
            <a:pPr marL="98425" indent="0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endParaRPr lang="en-US" altLang="en-US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27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 dirty="0"/>
              <a:t>Fast Ethernet</a:t>
            </a:r>
            <a:endParaRPr lang="en-GB" altLang="en-US" sz="4000" b="1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8425" indent="0" defTabSz="414338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altLang="en-US" sz="2400" dirty="0"/>
              <a:t>Provision for Auto-Negotiation of media speed: </a:t>
            </a:r>
            <a:br>
              <a:rPr lang="en-US" altLang="en-US" sz="2400" dirty="0"/>
            </a:br>
            <a:r>
              <a:rPr lang="en-US" altLang="en-US" sz="2400" dirty="0" smtClean="0"/>
              <a:t>   </a:t>
            </a:r>
          </a:p>
          <a:p>
            <a:pPr marL="98425" indent="0" defTabSz="414338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altLang="en-US" sz="2400" dirty="0" smtClean="0"/>
              <a:t>10 </a:t>
            </a:r>
            <a:r>
              <a:rPr lang="en-US" altLang="en-US" sz="2400" dirty="0"/>
              <a:t>Mbps or 100Mbps (popularly available for copper media only).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endParaRPr lang="en-US" altLang="en-US" sz="2400" dirty="0"/>
          </a:p>
          <a:p>
            <a:pPr marL="98425" indent="0" algn="just" defTabSz="414338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altLang="en-US" sz="2400" dirty="0"/>
              <a:t>Maximum Segment Length</a:t>
            </a:r>
          </a:p>
          <a:p>
            <a:pPr marL="979487" lvl="2" indent="0" algn="just" defTabSz="414338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altLang="en-US" dirty="0"/>
              <a:t>100 Base TX   -   100 m</a:t>
            </a:r>
          </a:p>
          <a:p>
            <a:pPr marL="979487" lvl="2" indent="0" algn="just" defTabSz="414338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altLang="en-US" dirty="0"/>
              <a:t>100 Base FX   -   2 Km (Multimode Fiber)</a:t>
            </a:r>
          </a:p>
          <a:p>
            <a:pPr marL="979487" lvl="2" indent="0" algn="just" defTabSz="414338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altLang="en-US" dirty="0"/>
              <a:t>100 Base FX   -   20 km   (</a:t>
            </a:r>
            <a:r>
              <a:rPr lang="en-US" altLang="en-US" dirty="0" err="1"/>
              <a:t>Singlemode</a:t>
            </a:r>
            <a:r>
              <a:rPr lang="en-US" altLang="en-US" dirty="0"/>
              <a:t> Fiber)</a:t>
            </a:r>
          </a:p>
          <a:p>
            <a:pPr marL="98425" indent="0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647826" y="104776"/>
            <a:ext cx="5819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LAN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64614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391400" cy="609600"/>
          </a:xfrm>
        </p:spPr>
        <p:txBody>
          <a:bodyPr/>
          <a:lstStyle/>
          <a:p>
            <a:r>
              <a:rPr lang="en-US" altLang="en-US" sz="3600"/>
              <a:t>IEEE 802 Standards Working Groups</a:t>
            </a:r>
          </a:p>
        </p:txBody>
      </p:sp>
      <p:pic>
        <p:nvPicPr>
          <p:cNvPr id="5123" name="Picture 3" descr="1-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/>
          <a:stretch>
            <a:fillRect/>
          </a:stretch>
        </p:blipFill>
        <p:spPr bwMode="auto">
          <a:xfrm>
            <a:off x="3051176" y="838201"/>
            <a:ext cx="586422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752600" y="5394326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000" dirty="0">
                <a:latin typeface="Times New Roman" panose="02020603050405020304" pitchFamily="18" charset="0"/>
              </a:rPr>
              <a:t>important ones are marked with *.  The ones marked with </a:t>
            </a:r>
            <a:r>
              <a:rPr lang="en-US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 are hibernating.  The one marked with  † gave up.</a:t>
            </a:r>
          </a:p>
        </p:txBody>
      </p:sp>
    </p:spTree>
    <p:extLst>
      <p:ext uri="{BB962C8B-B14F-4D97-AF65-F5344CB8AC3E}">
        <p14:creationId xmlns:p14="http://schemas.microsoft.com/office/powerpoint/2010/main" val="61032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4" y="2598738"/>
            <a:ext cx="6929437" cy="227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Fast Ethernet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7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514600"/>
            <a:ext cx="6654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Fast Ethernet implementations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6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918" y="1623786"/>
            <a:ext cx="5776912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62000"/>
            <a:ext cx="10515600" cy="928688"/>
          </a:xfrm>
        </p:spPr>
        <p:txBody>
          <a:bodyPr>
            <a:normAutofit fontScale="90000"/>
          </a:bodyPr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Encoding for Fast Ethernet implementation</a:t>
            </a:r>
            <a:br>
              <a:rPr lang="en-US" altLang="en-US" i="1" dirty="0"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5394" y="1799318"/>
            <a:ext cx="2716213" cy="435133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MLT -3 Multi Level transmit , three voltage levels </a:t>
            </a:r>
          </a:p>
          <a:p>
            <a:r>
              <a:rPr lang="en-IN" sz="2000" dirty="0" smtClean="0"/>
              <a:t>4B/5B – maps group of 4 bits of data onto groups of 5 bits for transmission</a:t>
            </a:r>
          </a:p>
          <a:p>
            <a:r>
              <a:rPr lang="en-IN" sz="2000" dirty="0" smtClean="0"/>
              <a:t>NRZ- I Non return to Zero Inverted</a:t>
            </a:r>
          </a:p>
          <a:p>
            <a:r>
              <a:rPr lang="en-IN" sz="2000" dirty="0" smtClean="0"/>
              <a:t>8B/6T – 8 data bits as six ternary(one of three voltage level) signals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986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Text Box 2"/>
          <p:cNvSpPr txBox="1">
            <a:spLocks noChangeArrowheads="1"/>
          </p:cNvSpPr>
          <p:nvPr/>
        </p:nvSpPr>
        <p:spPr bwMode="auto">
          <a:xfrm>
            <a:off x="2286000" y="1828800"/>
            <a:ext cx="4639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panose="02020603050405020304" pitchFamily="18" charset="0"/>
              </a:rPr>
              <a:t>Summary </a:t>
            </a:r>
            <a:r>
              <a:rPr lang="en-US" altLang="en-US" sz="2000" i="1" dirty="0">
                <a:latin typeface="Times New Roman" panose="02020603050405020304" pitchFamily="18" charset="0"/>
              </a:rPr>
              <a:t>of Fast Ethernet implementations</a:t>
            </a:r>
          </a:p>
        </p:txBody>
      </p:sp>
      <p:pic>
        <p:nvPicPr>
          <p:cNvPr id="888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6" y="2339976"/>
            <a:ext cx="7642225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2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" name="Text Box 3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Times" panose="02020603050405020304" pitchFamily="18" charset="0"/>
              </a:rPr>
              <a:t>GIGABIT </a:t>
            </a:r>
            <a:r>
              <a:rPr lang="en-US" altLang="en-US" dirty="0">
                <a:latin typeface="Times" panose="02020603050405020304" pitchFamily="18" charset="0"/>
              </a:rPr>
              <a:t>ETHERNET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The need for an even higher data rate resulted in the design of the Gigabit Ethernet protocol (1000 Mbps).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The IEEE committee calls the standard 802.3z.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 dirty="0"/>
              <a:t>Gigabit Ethernet</a:t>
            </a:r>
            <a:endParaRPr lang="en-GB" altLang="en-US" sz="4000" b="1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8425" indent="0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r>
              <a:rPr lang="en-US" altLang="en-US" sz="2400" dirty="0"/>
              <a:t>1 </a:t>
            </a:r>
            <a:r>
              <a:rPr lang="en-US" altLang="en-US" sz="2400" dirty="0" err="1"/>
              <a:t>Gbps</a:t>
            </a:r>
            <a:r>
              <a:rPr lang="en-US" altLang="en-US" sz="2400" dirty="0"/>
              <a:t> bandwidth.</a:t>
            </a:r>
          </a:p>
          <a:p>
            <a:pPr marL="98425" indent="0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r>
              <a:rPr lang="en-US" altLang="en-US" sz="2400" dirty="0"/>
              <a:t>Uses same CSMA/CD media access protocol as in Ethernet and is backward compatible (</a:t>
            </a:r>
            <a:r>
              <a:rPr lang="en-US" altLang="en-US" sz="2400" dirty="0" smtClean="0"/>
              <a:t>10/100 </a:t>
            </a:r>
            <a:r>
              <a:rPr lang="en-US" altLang="en-US" sz="2400" dirty="0"/>
              <a:t>modules are available).</a:t>
            </a:r>
          </a:p>
          <a:p>
            <a:pPr marL="98425" indent="0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r>
              <a:rPr lang="en-US" altLang="en-US" sz="2400" dirty="0"/>
              <a:t>1000BaseT (UTP), 1000BaseSX (Multimode Fiber) and 1000BaseLX (</a:t>
            </a:r>
            <a:r>
              <a:rPr lang="en-US" altLang="en-US" sz="2400" dirty="0" smtClean="0"/>
              <a:t>Multimode/Single mode </a:t>
            </a:r>
            <a:r>
              <a:rPr lang="en-US" altLang="en-US" sz="2400" dirty="0"/>
              <a:t>Fiber) standards.</a:t>
            </a:r>
          </a:p>
          <a:p>
            <a:pPr marL="98425" indent="0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r>
              <a:rPr lang="en-US" altLang="en-US" sz="2400" dirty="0"/>
              <a:t>Maximum Segment Length</a:t>
            </a:r>
          </a:p>
          <a:p>
            <a:pPr marL="979487" lvl="2" indent="0" algn="just" defTabSz="414338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altLang="en-US" dirty="0"/>
              <a:t>1000 Base T        -   100m (Cat 5e/6)</a:t>
            </a:r>
          </a:p>
          <a:p>
            <a:pPr marL="979487" lvl="2" indent="0" algn="just" defTabSz="414338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altLang="en-US" dirty="0"/>
              <a:t>1000 Base SX     -   275 m (Multimode Fiber)</a:t>
            </a:r>
          </a:p>
          <a:p>
            <a:pPr marL="979487" lvl="2" indent="0" algn="just" defTabSz="414338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altLang="en-US" dirty="0"/>
              <a:t>1000 Base LX     -   512 m (Multimode Fiber) </a:t>
            </a:r>
          </a:p>
          <a:p>
            <a:pPr marL="979487" lvl="2" indent="0" algn="just" defTabSz="414338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altLang="en-US" dirty="0"/>
              <a:t>1000 Base LX     -   20 Km (</a:t>
            </a:r>
            <a:r>
              <a:rPr lang="en-US" altLang="en-US" dirty="0" smtClean="0"/>
              <a:t>Single mode </a:t>
            </a:r>
            <a:r>
              <a:rPr lang="en-US" altLang="en-US" dirty="0"/>
              <a:t>Fiber)</a:t>
            </a:r>
          </a:p>
          <a:p>
            <a:pPr marL="979487" lvl="2" indent="0" algn="just" defTabSz="414338">
              <a:lnSpc>
                <a:spcPct val="80000"/>
              </a:lnSpc>
              <a:buClr>
                <a:srgbClr val="CC0000"/>
              </a:buClr>
              <a:buNone/>
            </a:pPr>
            <a:r>
              <a:rPr lang="en-US" altLang="en-US" dirty="0"/>
              <a:t>1000 Base LH     -   80 Km (</a:t>
            </a:r>
            <a:r>
              <a:rPr lang="en-US" altLang="en-US" dirty="0" smtClean="0"/>
              <a:t>Single mode </a:t>
            </a:r>
            <a:r>
              <a:rPr lang="en-US" altLang="en-US" dirty="0"/>
              <a:t>Fiber)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647826" y="104776"/>
            <a:ext cx="5819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LAN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1121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In the full-duplex mode of Gigabit Ethernet, there is no collision;</a:t>
            </a:r>
          </a:p>
          <a:p>
            <a:pPr marL="0" indent="0">
              <a:buNone/>
            </a:pPr>
            <a:r>
              <a:rPr lang="en-US" altLang="en-US" dirty="0" smtClean="0"/>
              <a:t>the maximum length of the cable is determined  by the signal attenuation in the cable.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8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6" name="Text Box 4"/>
          <p:cNvSpPr txBox="1">
            <a:spLocks noChangeArrowheads="1"/>
          </p:cNvSpPr>
          <p:nvPr/>
        </p:nvSpPr>
        <p:spPr bwMode="auto">
          <a:xfrm>
            <a:off x="1828800" y="228600"/>
            <a:ext cx="33543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panose="02020603050405020304" pitchFamily="18" charset="0"/>
              </a:rPr>
              <a:t>Topologies </a:t>
            </a:r>
            <a:r>
              <a:rPr lang="en-US" altLang="en-US" sz="2000" i="1" dirty="0">
                <a:latin typeface="Times New Roman" panose="02020603050405020304" pitchFamily="18" charset="0"/>
              </a:rPr>
              <a:t>of Gigabit Ethernet</a:t>
            </a:r>
          </a:p>
        </p:txBody>
      </p:sp>
      <p:pic>
        <p:nvPicPr>
          <p:cNvPr id="8837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6" y="850900"/>
            <a:ext cx="4479925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7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2209801"/>
            <a:ext cx="7961312" cy="289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Gigabit Ethernet implementations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4" name="Text Box 4"/>
          <p:cNvSpPr txBox="1">
            <a:spLocks noChangeArrowheads="1"/>
          </p:cNvSpPr>
          <p:nvPr/>
        </p:nvSpPr>
        <p:spPr bwMode="auto">
          <a:xfrm>
            <a:off x="444140" y="1866871"/>
            <a:ext cx="62440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Times New Roman" panose="02020603050405020304" pitchFamily="18" charset="0"/>
              </a:rPr>
              <a:t>8B/10B 8-bit words to 10 bits symbols</a:t>
            </a:r>
          </a:p>
          <a:p>
            <a:r>
              <a:rPr lang="en-IN" dirty="0" smtClean="0"/>
              <a:t>4D-PAM5 -four </a:t>
            </a:r>
            <a:r>
              <a:rPr lang="en-IN" dirty="0"/>
              <a:t>dimensional </a:t>
            </a:r>
            <a:r>
              <a:rPr lang="en-IN" dirty="0" err="1"/>
              <a:t>quinary</a:t>
            </a:r>
            <a:r>
              <a:rPr lang="en-IN" dirty="0"/>
              <a:t> symbols</a:t>
            </a:r>
            <a:r>
              <a:rPr lang="en-IN" dirty="0" smtClean="0"/>
              <a:t> - 5-level </a:t>
            </a:r>
            <a:r>
              <a:rPr lang="en-IN" dirty="0"/>
              <a:t>(</a:t>
            </a:r>
            <a:r>
              <a:rPr lang="en-IN" dirty="0" err="1"/>
              <a:t>quinary</a:t>
            </a:r>
            <a:r>
              <a:rPr lang="en-IN" dirty="0"/>
              <a:t>) pulse amplitude modulation (PAM5)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  <p:pic>
        <p:nvPicPr>
          <p:cNvPr id="8857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39" y="3078890"/>
            <a:ext cx="8226425" cy="311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0561"/>
            <a:ext cx="10515600" cy="1020128"/>
          </a:xfrm>
        </p:spPr>
        <p:txBody>
          <a:bodyPr>
            <a:normAutofit fontScale="90000"/>
          </a:bodyPr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Encoding in Gigabit Ethernet implementations</a:t>
            </a:r>
            <a:br>
              <a:rPr lang="en-US" altLang="en-US" i="1" dirty="0">
                <a:latin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2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CSMA/CD (IEEE 802.3 – Ethernet)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tr-TR" dirty="0" smtClean="0"/>
              <a:t>As in 1-persistent CSMA, but uses slotted channels</a:t>
            </a:r>
          </a:p>
          <a:p>
            <a:pPr lvl="1">
              <a:lnSpc>
                <a:spcPct val="90000"/>
              </a:lnSpc>
            </a:pPr>
            <a:r>
              <a:rPr lang="en-US" altLang="tr-TR" dirty="0" smtClean="0"/>
              <a:t>If medium idle, transmit</a:t>
            </a:r>
          </a:p>
          <a:p>
            <a:pPr lvl="1">
              <a:lnSpc>
                <a:spcPct val="90000"/>
              </a:lnSpc>
            </a:pPr>
            <a:r>
              <a:rPr lang="en-US" altLang="tr-TR" dirty="0" smtClean="0"/>
              <a:t>If busy, listen for idle</a:t>
            </a:r>
            <a:r>
              <a:rPr lang="tr-TR" altLang="tr-TR" dirty="0" smtClean="0"/>
              <a:t> slot</a:t>
            </a:r>
            <a:r>
              <a:rPr lang="en-US" altLang="tr-TR" dirty="0" smtClean="0"/>
              <a:t>, then transmit</a:t>
            </a:r>
          </a:p>
          <a:p>
            <a:pPr>
              <a:lnSpc>
                <a:spcPct val="90000"/>
              </a:lnSpc>
            </a:pPr>
            <a:r>
              <a:rPr lang="tr-TR" altLang="tr-TR" dirty="0" smtClean="0"/>
              <a:t>In regular </a:t>
            </a:r>
            <a:r>
              <a:rPr lang="en-US" altLang="tr-TR" dirty="0" smtClean="0"/>
              <a:t>CSMA, collision occupies medium for duration of transmission</a:t>
            </a:r>
          </a:p>
          <a:p>
            <a:pPr lvl="1">
              <a:lnSpc>
                <a:spcPct val="90000"/>
              </a:lnSpc>
            </a:pPr>
            <a:r>
              <a:rPr lang="en-US" altLang="tr-TR" dirty="0" smtClean="0"/>
              <a:t>it is inefficient to complete the transmission of a collided packet</a:t>
            </a:r>
          </a:p>
          <a:p>
            <a:pPr>
              <a:lnSpc>
                <a:spcPct val="90000"/>
              </a:lnSpc>
            </a:pPr>
            <a:r>
              <a:rPr lang="tr-TR" altLang="tr-TR" dirty="0" smtClean="0"/>
              <a:t>In CSMA/CD, s</a:t>
            </a:r>
            <a:r>
              <a:rPr lang="en-US" altLang="tr-TR" dirty="0" err="1" smtClean="0"/>
              <a:t>tations</a:t>
            </a:r>
            <a:r>
              <a:rPr lang="en-US" altLang="tr-TR" dirty="0" smtClean="0"/>
              <a:t> listen while transmitting </a:t>
            </a:r>
          </a:p>
          <a:p>
            <a:pPr>
              <a:lnSpc>
                <a:spcPct val="90000"/>
              </a:lnSpc>
            </a:pPr>
            <a:r>
              <a:rPr lang="en-US" altLang="tr-TR" dirty="0" smtClean="0"/>
              <a:t>If collision detected (due to high voltage on bus), cease transmission and wait random time then start again</a:t>
            </a:r>
          </a:p>
          <a:p>
            <a:pPr lvl="1">
              <a:lnSpc>
                <a:spcPct val="90000"/>
              </a:lnSpc>
            </a:pPr>
            <a:r>
              <a:rPr lang="en-US" altLang="tr-TR" dirty="0" smtClean="0"/>
              <a:t> random waiting time is determined using </a:t>
            </a:r>
            <a:r>
              <a:rPr lang="en-US" altLang="tr-TR" i="1" dirty="0" smtClean="0"/>
              <a:t>binary exponential </a:t>
            </a:r>
            <a:r>
              <a:rPr lang="en-US" altLang="tr-TR" i="1" dirty="0" err="1" smtClean="0"/>
              <a:t>backoff</a:t>
            </a:r>
            <a:r>
              <a:rPr lang="en-US" altLang="tr-TR" i="1" dirty="0" smtClean="0"/>
              <a:t> mechanism</a:t>
            </a: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2959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Text Box 2"/>
          <p:cNvSpPr txBox="1">
            <a:spLocks noChangeArrowheads="1"/>
          </p:cNvSpPr>
          <p:nvPr/>
        </p:nvSpPr>
        <p:spPr bwMode="auto">
          <a:xfrm>
            <a:off x="2286000" y="1676400"/>
            <a:ext cx="4966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panose="02020603050405020304" pitchFamily="18" charset="0"/>
              </a:rPr>
              <a:t>Summary </a:t>
            </a:r>
            <a:r>
              <a:rPr lang="en-US" altLang="en-US" sz="2000" i="1" dirty="0">
                <a:latin typeface="Times New Roman" panose="02020603050405020304" pitchFamily="18" charset="0"/>
              </a:rPr>
              <a:t>of Gigabit Ethernet implementations</a:t>
            </a:r>
          </a:p>
        </p:txBody>
      </p:sp>
      <p:pic>
        <p:nvPicPr>
          <p:cNvPr id="8898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4" y="2270126"/>
            <a:ext cx="7742237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1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 dirty="0"/>
              <a:t>10 </a:t>
            </a:r>
            <a:r>
              <a:rPr lang="en-US" altLang="en-US" sz="4000" b="1" dirty="0" smtClean="0"/>
              <a:t>Gigabit </a:t>
            </a:r>
            <a:r>
              <a:rPr lang="en-US" altLang="en-US" sz="4000" b="1" dirty="0"/>
              <a:t>Ethernet</a:t>
            </a:r>
            <a:endParaRPr lang="en-GB" altLang="en-US" sz="4000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8425" indent="0" algn="just" defTabSz="414338">
              <a:spcBef>
                <a:spcPct val="50000"/>
              </a:spcBef>
              <a:buClr>
                <a:srgbClr val="CC0000"/>
              </a:buClr>
              <a:buNone/>
            </a:pPr>
            <a:r>
              <a:rPr lang="en-US" altLang="en-US" sz="2400" dirty="0"/>
              <a:t>10 </a:t>
            </a:r>
            <a:r>
              <a:rPr lang="en-US" altLang="en-US" sz="2400" dirty="0" err="1"/>
              <a:t>Gbps</a:t>
            </a:r>
            <a:r>
              <a:rPr lang="en-US" altLang="en-US" sz="2400" dirty="0"/>
              <a:t> bandwidth.</a:t>
            </a:r>
          </a:p>
          <a:p>
            <a:pPr marL="98425" indent="0" algn="just" defTabSz="414338">
              <a:spcBef>
                <a:spcPct val="50000"/>
              </a:spcBef>
              <a:buClr>
                <a:srgbClr val="CC0000"/>
              </a:buClr>
              <a:buNone/>
            </a:pPr>
            <a:r>
              <a:rPr lang="en-US" altLang="en-US" sz="2400" dirty="0"/>
              <a:t>Uses same CSMA/CD media access protocol as in Ethernet.</a:t>
            </a:r>
          </a:p>
          <a:p>
            <a:pPr marL="98425" indent="0" algn="just" defTabSz="414338">
              <a:spcBef>
                <a:spcPct val="50000"/>
              </a:spcBef>
              <a:buClr>
                <a:srgbClr val="CC0000"/>
              </a:buClr>
              <a:buNone/>
            </a:pPr>
            <a:r>
              <a:rPr lang="en-US" altLang="en-US" sz="2400" dirty="0"/>
              <a:t>Propositioned for Metro-Ethernet</a:t>
            </a:r>
          </a:p>
          <a:p>
            <a:pPr marL="98425" indent="0" algn="just" defTabSz="414338">
              <a:spcBef>
                <a:spcPct val="50000"/>
              </a:spcBef>
              <a:buClr>
                <a:srgbClr val="CC0000"/>
              </a:buClr>
              <a:buNone/>
            </a:pPr>
            <a:r>
              <a:rPr lang="en-US" altLang="en-US" sz="2400" dirty="0"/>
              <a:t>Maximum Segment Length</a:t>
            </a:r>
          </a:p>
          <a:p>
            <a:pPr marL="979487" lvl="2" indent="0" algn="just" defTabSz="414338">
              <a:buClr>
                <a:srgbClr val="CC0000"/>
              </a:buClr>
              <a:buNone/>
            </a:pPr>
            <a:r>
              <a:rPr lang="en-US" altLang="en-US" dirty="0"/>
              <a:t>1000 Base-T        -   Not available</a:t>
            </a:r>
          </a:p>
          <a:p>
            <a:pPr marL="979487" lvl="2" indent="0" algn="just" defTabSz="414338">
              <a:buClr>
                <a:srgbClr val="CC0000"/>
              </a:buClr>
              <a:buNone/>
            </a:pPr>
            <a:r>
              <a:rPr lang="en-US" altLang="en-US" dirty="0"/>
              <a:t>10GBase-LR        -  10 Km (</a:t>
            </a:r>
            <a:r>
              <a:rPr lang="en-US" altLang="en-US" dirty="0" err="1"/>
              <a:t>Singlemode</a:t>
            </a:r>
            <a:r>
              <a:rPr lang="en-US" altLang="en-US" dirty="0"/>
              <a:t> Fiber)</a:t>
            </a:r>
          </a:p>
          <a:p>
            <a:pPr marL="979487" lvl="2" indent="0" algn="just" defTabSz="414338">
              <a:buClr>
                <a:srgbClr val="CC0000"/>
              </a:buClr>
              <a:buNone/>
            </a:pPr>
            <a:r>
              <a:rPr lang="en-US" altLang="en-US" dirty="0"/>
              <a:t>10GBase-ER       -   40 Km (</a:t>
            </a:r>
            <a:r>
              <a:rPr lang="en-US" altLang="en-US" dirty="0" err="1"/>
              <a:t>Singlemode</a:t>
            </a:r>
            <a:r>
              <a:rPr lang="en-US" altLang="en-US" dirty="0"/>
              <a:t> Fiber)</a:t>
            </a:r>
          </a:p>
          <a:p>
            <a:pPr marL="98425" indent="0" defTabSz="414338">
              <a:spcBef>
                <a:spcPct val="50000"/>
              </a:spcBef>
              <a:buClr>
                <a:srgbClr val="CC0000"/>
              </a:buClr>
              <a:buNone/>
            </a:pPr>
            <a:endParaRPr lang="en-US" altLang="en-US" sz="2400" dirty="0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647826" y="104776"/>
            <a:ext cx="5819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LAN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94316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Text Box 2"/>
          <p:cNvSpPr txBox="1">
            <a:spLocks noChangeArrowheads="1"/>
          </p:cNvSpPr>
          <p:nvPr/>
        </p:nvSpPr>
        <p:spPr bwMode="auto">
          <a:xfrm>
            <a:off x="2133601" y="1981200"/>
            <a:ext cx="54125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panose="02020603050405020304" pitchFamily="18" charset="0"/>
              </a:rPr>
              <a:t>Summary </a:t>
            </a:r>
            <a:r>
              <a:rPr lang="en-US" altLang="en-US" sz="2000" i="1" dirty="0">
                <a:latin typeface="Times New Roman" panose="02020603050405020304" pitchFamily="18" charset="0"/>
              </a:rPr>
              <a:t>of Ten-Gigabit Ethernet implementations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438400"/>
            <a:ext cx="7897813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20389" y="4603710"/>
            <a:ext cx="76112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Encoding used </a:t>
            </a:r>
            <a:r>
              <a:rPr lang="en-IN" sz="2000" b="1" dirty="0" smtClean="0"/>
              <a:t>64b/66b</a:t>
            </a:r>
            <a:r>
              <a:rPr lang="en-IN" sz="2000" dirty="0"/>
              <a:t> </a:t>
            </a:r>
            <a:r>
              <a:rPr lang="en-IN" sz="2000" dirty="0" smtClean="0"/>
              <a:t>-</a:t>
            </a:r>
            <a:r>
              <a:rPr lang="en-IN" sz="2000" dirty="0"/>
              <a:t> line code that transforms </a:t>
            </a:r>
            <a:r>
              <a:rPr lang="en-IN" sz="2000" dirty="0" smtClean="0"/>
              <a:t>64-bit data </a:t>
            </a:r>
            <a:r>
              <a:rPr lang="en-IN" sz="2000" dirty="0"/>
              <a:t>to 66-bit line code</a:t>
            </a:r>
          </a:p>
        </p:txBody>
      </p:sp>
    </p:spTree>
    <p:extLst>
      <p:ext uri="{BB962C8B-B14F-4D97-AF65-F5344CB8AC3E}">
        <p14:creationId xmlns:p14="http://schemas.microsoft.com/office/powerpoint/2010/main" val="23128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F832-A4E0-49EE-A836-F7EB82FC5A3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Token Bus – IEEE 802.4</a:t>
            </a:r>
            <a:endParaRPr lang="en-US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068" y="1911927"/>
            <a:ext cx="9142413" cy="2117148"/>
          </a:xfrm>
        </p:spPr>
        <p:txBody>
          <a:bodyPr/>
          <a:lstStyle/>
          <a:p>
            <a:r>
              <a:rPr lang="en-US" altLang="en-US" dirty="0"/>
              <a:t>A network which implements the modified </a:t>
            </a:r>
            <a:r>
              <a:rPr lang="en-US" altLang="en-US" b="1" dirty="0"/>
              <a:t>Token Ring</a:t>
            </a:r>
            <a:r>
              <a:rPr lang="en-US" altLang="en-US" dirty="0"/>
              <a:t> protocol over a </a:t>
            </a:r>
            <a:r>
              <a:rPr lang="en-US" altLang="en-US" b="1" dirty="0"/>
              <a:t>"virtual ring"</a:t>
            </a:r>
            <a:r>
              <a:rPr lang="en-US" altLang="en-US" dirty="0"/>
              <a:t> on a coaxial cable with a bus topology. </a:t>
            </a:r>
          </a:p>
          <a:p>
            <a:r>
              <a:rPr lang="en-US" altLang="en-US" dirty="0"/>
              <a:t>It is mainly used for industrial </a:t>
            </a:r>
            <a:r>
              <a:rPr lang="en-US" altLang="en-US" dirty="0" smtClean="0"/>
              <a:t>applications.</a:t>
            </a:r>
            <a:endParaRPr lang="en-US" altLang="en-US" dirty="0"/>
          </a:p>
        </p:txBody>
      </p:sp>
      <p:grpSp>
        <p:nvGrpSpPr>
          <p:cNvPr id="63506" name="Group 18"/>
          <p:cNvGrpSpPr>
            <a:grpSpLocks/>
          </p:cNvGrpSpPr>
          <p:nvPr/>
        </p:nvGrpSpPr>
        <p:grpSpPr bwMode="auto">
          <a:xfrm>
            <a:off x="2135188" y="4365625"/>
            <a:ext cx="8208962" cy="2146300"/>
            <a:chOff x="249" y="2205"/>
            <a:chExt cx="5171" cy="1352"/>
          </a:xfrm>
        </p:grpSpPr>
        <p:sp>
          <p:nvSpPr>
            <p:cNvPr id="63492" name="Line 4"/>
            <p:cNvSpPr>
              <a:spLocks noChangeShapeType="1"/>
            </p:cNvSpPr>
            <p:nvPr/>
          </p:nvSpPr>
          <p:spPr bwMode="auto">
            <a:xfrm>
              <a:off x="249" y="2886"/>
              <a:ext cx="517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3493" name="Line 5"/>
            <p:cNvSpPr>
              <a:spLocks noChangeShapeType="1"/>
            </p:cNvSpPr>
            <p:nvPr/>
          </p:nvSpPr>
          <p:spPr bwMode="auto">
            <a:xfrm flipV="1">
              <a:off x="884" y="2659"/>
              <a:ext cx="0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3494" name="computr3"/>
            <p:cNvSpPr>
              <a:spLocks noEditPoints="1" noChangeArrowheads="1"/>
            </p:cNvSpPr>
            <p:nvPr/>
          </p:nvSpPr>
          <p:spPr bwMode="auto">
            <a:xfrm>
              <a:off x="657" y="2205"/>
              <a:ext cx="454" cy="444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en-US"/>
                <a:t>1</a:t>
              </a:r>
              <a:endParaRPr lang="en-US" altLang="en-US">
                <a:solidFill>
                  <a:srgbClr val="FF3300"/>
                </a:solidFill>
              </a:endParaRPr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 flipV="1">
              <a:off x="2517" y="2659"/>
              <a:ext cx="0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3496" name="computr3"/>
            <p:cNvSpPr>
              <a:spLocks noEditPoints="1" noChangeArrowheads="1"/>
            </p:cNvSpPr>
            <p:nvPr/>
          </p:nvSpPr>
          <p:spPr bwMode="auto">
            <a:xfrm>
              <a:off x="2290" y="2205"/>
              <a:ext cx="454" cy="444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en-US"/>
                <a:t>1</a:t>
              </a:r>
              <a:endParaRPr lang="en-US" altLang="en-US">
                <a:solidFill>
                  <a:srgbClr val="FF3300"/>
                </a:solidFill>
              </a:endParaRPr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 flipV="1">
              <a:off x="4014" y="2659"/>
              <a:ext cx="0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3498" name="computr3"/>
            <p:cNvSpPr>
              <a:spLocks noEditPoints="1" noChangeArrowheads="1"/>
            </p:cNvSpPr>
            <p:nvPr/>
          </p:nvSpPr>
          <p:spPr bwMode="auto">
            <a:xfrm>
              <a:off x="3787" y="2205"/>
              <a:ext cx="454" cy="444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en-US"/>
                <a:t>1</a:t>
              </a:r>
              <a:endParaRPr lang="en-US" altLang="en-US">
                <a:solidFill>
                  <a:srgbClr val="FF3300"/>
                </a:solidFill>
              </a:endParaRPr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 flipV="1">
              <a:off x="1746" y="2931"/>
              <a:ext cx="0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3500" name="computr3"/>
            <p:cNvSpPr>
              <a:spLocks noEditPoints="1" noChangeArrowheads="1"/>
            </p:cNvSpPr>
            <p:nvPr/>
          </p:nvSpPr>
          <p:spPr bwMode="auto">
            <a:xfrm>
              <a:off x="1519" y="3113"/>
              <a:ext cx="454" cy="444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en-US"/>
                <a:t>1</a:t>
              </a:r>
              <a:endParaRPr lang="en-US" altLang="en-US">
                <a:solidFill>
                  <a:srgbClr val="FF3300"/>
                </a:solidFill>
              </a:endParaRPr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 flipV="1">
              <a:off x="3198" y="2886"/>
              <a:ext cx="0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3502" name="computr3"/>
            <p:cNvSpPr>
              <a:spLocks noEditPoints="1" noChangeArrowheads="1"/>
            </p:cNvSpPr>
            <p:nvPr/>
          </p:nvSpPr>
          <p:spPr bwMode="auto">
            <a:xfrm>
              <a:off x="2971" y="3067"/>
              <a:ext cx="454" cy="444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altLang="en-US"/>
                <a:t>1</a:t>
              </a:r>
              <a:endParaRPr lang="en-US" altLang="en-US">
                <a:solidFill>
                  <a:srgbClr val="FF3300"/>
                </a:solidFill>
              </a:endParaRP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476" y="2296"/>
              <a:ext cx="4037" cy="1134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504" name="Line 16"/>
            <p:cNvSpPr>
              <a:spLocks noChangeShapeType="1"/>
            </p:cNvSpPr>
            <p:nvPr/>
          </p:nvSpPr>
          <p:spPr bwMode="auto">
            <a:xfrm flipH="1">
              <a:off x="1565" y="2205"/>
              <a:ext cx="273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3505" name="Line 17"/>
            <p:cNvSpPr>
              <a:spLocks noChangeShapeType="1"/>
            </p:cNvSpPr>
            <p:nvPr/>
          </p:nvSpPr>
          <p:spPr bwMode="auto">
            <a:xfrm flipV="1">
              <a:off x="3969" y="3294"/>
              <a:ext cx="272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97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Token Bus – IEEE 802.4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Token Bus (IEEE 802.4) is a standard for implementing token ring over the virtual ring in LANs.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physical media has a bus or a tree topology and uses coaxial cables.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virtual ring is created with the nodes/stations and the token is passed from one node to the next in a sequence along this virtual </a:t>
            </a:r>
            <a:r>
              <a:rPr lang="en-IN" dirty="0" smtClean="0"/>
              <a:t>ring - Logical ordering of all stations to form a ring</a:t>
            </a:r>
          </a:p>
          <a:p>
            <a:r>
              <a:rPr lang="en-IN" dirty="0" smtClean="0"/>
              <a:t>Each </a:t>
            </a:r>
            <a:r>
              <a:rPr lang="en-IN" dirty="0"/>
              <a:t>node knows the address of its preceding station and its succeeding station. </a:t>
            </a:r>
            <a:endParaRPr lang="en-IN" dirty="0" smtClean="0"/>
          </a:p>
          <a:p>
            <a:r>
              <a:rPr lang="en-IN" dirty="0" smtClean="0"/>
              <a:t>All stations are treated equally</a:t>
            </a:r>
          </a:p>
          <a:p>
            <a:r>
              <a:rPr lang="en-IN" dirty="0" smtClean="0"/>
              <a:t>A </a:t>
            </a:r>
            <a:r>
              <a:rPr lang="en-IN" dirty="0"/>
              <a:t>station can only transmit data when it has the token.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 </a:t>
            </a:r>
            <a:r>
              <a:rPr lang="en-IN" dirty="0" smtClean="0"/>
              <a:t>Bus - </a:t>
            </a:r>
            <a:r>
              <a:rPr lang="en-IN" dirty="0"/>
              <a:t>Ring Organisation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Linear </a:t>
            </a:r>
            <a:r>
              <a:rPr lang="en-IN" dirty="0"/>
              <a:t>tree shaped cable on to which stations are attached. </a:t>
            </a:r>
          </a:p>
          <a:p>
            <a:r>
              <a:rPr lang="en-IN" dirty="0" smtClean="0"/>
              <a:t>Each </a:t>
            </a:r>
            <a:r>
              <a:rPr lang="en-IN" dirty="0"/>
              <a:t>station knows the address of its left and right neighbours</a:t>
            </a:r>
            <a:r>
              <a:rPr lang="en-IN" dirty="0" smtClean="0"/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TW" kern="0" dirty="0"/>
              <a:t>Stations are organized as a circular doubly-linked list</a:t>
            </a:r>
          </a:p>
          <a:p>
            <a:r>
              <a:rPr lang="en-IN" dirty="0" smtClean="0"/>
              <a:t>Ring </a:t>
            </a:r>
            <a:r>
              <a:rPr lang="en-IN" dirty="0"/>
              <a:t>is first initialised 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coordinator to initialise ring. </a:t>
            </a:r>
          </a:p>
          <a:p>
            <a:pPr lvl="1"/>
            <a:r>
              <a:rPr lang="en-IN" dirty="0" smtClean="0"/>
              <a:t>stations </a:t>
            </a:r>
            <a:r>
              <a:rPr lang="en-IN" dirty="0"/>
              <a:t>inserted in the order of station address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4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 Bus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TW" kern="0" dirty="0"/>
              <a:t>A distributed polling algorithm is used to avoid bus </a:t>
            </a:r>
            <a:r>
              <a:rPr lang="en-US" altLang="zh-TW" kern="0" dirty="0" smtClean="0"/>
              <a:t>contention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kern="0" dirty="0"/>
              <a:t>Token: Right of access</a:t>
            </a:r>
          </a:p>
          <a:p>
            <a:pPr lvl="1"/>
            <a:r>
              <a:rPr lang="en-IN" dirty="0" smtClean="0"/>
              <a:t>Token </a:t>
            </a:r>
            <a:r>
              <a:rPr lang="en-IN" dirty="0"/>
              <a:t>passing from higher to lower order station address </a:t>
            </a:r>
          </a:p>
          <a:p>
            <a:pPr lvl="1"/>
            <a:r>
              <a:rPr lang="en-IN" dirty="0"/>
              <a:t>Token acquired station transmits for certain amount of time </a:t>
            </a:r>
          </a:p>
          <a:p>
            <a:pPr lvl="1"/>
            <a:r>
              <a:rPr lang="en-IN" dirty="0"/>
              <a:t>Hand over token either at end of time or no frame to transmit </a:t>
            </a:r>
            <a:endParaRPr lang="en-IN" dirty="0" smtClean="0"/>
          </a:p>
          <a:p>
            <a:r>
              <a:rPr lang="en-IN" dirty="0"/>
              <a:t>prioritize tokens</a:t>
            </a:r>
          </a:p>
          <a:p>
            <a:pPr lvl="1"/>
            <a:r>
              <a:rPr lang="en-IN" dirty="0"/>
              <a:t>each node maintains a queue of frames </a:t>
            </a:r>
          </a:p>
          <a:p>
            <a:pPr lvl="1"/>
            <a:r>
              <a:rPr lang="en-IN" dirty="0"/>
              <a:t>each node has timers </a:t>
            </a:r>
          </a:p>
          <a:p>
            <a:pPr lvl="1"/>
            <a:r>
              <a:rPr lang="en-IN" dirty="0"/>
              <a:t>handover token from higher priority to lower priority. </a:t>
            </a:r>
          </a:p>
          <a:p>
            <a:pPr lvl="1"/>
            <a:r>
              <a:rPr lang="en-IN" dirty="0"/>
              <a:t>fraction of token holding time allocated to each priority. </a:t>
            </a:r>
          </a:p>
          <a:p>
            <a:r>
              <a:rPr lang="en-IN" dirty="0"/>
              <a:t>useful for implementing real – time traffic.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TW" kern="0" dirty="0"/>
              <a:t>Token Holder (The station receiving the token)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TW" sz="2800" kern="0" dirty="0"/>
              <a:t>Transmit one or more MAC-frame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TW" sz="2800" kern="0" dirty="0"/>
              <a:t>Poll other stations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zh-TW" sz="2800" kern="0" dirty="0"/>
              <a:t>Receive responses</a:t>
            </a:r>
          </a:p>
          <a:p>
            <a:r>
              <a:rPr lang="en-US" altLang="zh-TW" dirty="0" smtClean="0">
                <a:ea typeface="新細明體" charset="-120"/>
              </a:rPr>
              <a:t>Non-Token </a:t>
            </a:r>
            <a:r>
              <a:rPr lang="en-US" altLang="zh-TW" dirty="0">
                <a:ea typeface="新細明體" charset="-120"/>
              </a:rPr>
              <a:t>Holder</a:t>
            </a:r>
          </a:p>
          <a:p>
            <a:pPr lvl="1"/>
            <a:r>
              <a:rPr lang="en-US" altLang="zh-TW" dirty="0">
                <a:ea typeface="新細明體" charset="-120"/>
              </a:rPr>
              <a:t>Listen to the channel</a:t>
            </a:r>
          </a:p>
          <a:p>
            <a:pPr lvl="1"/>
            <a:r>
              <a:rPr lang="en-US" altLang="zh-TW" dirty="0">
                <a:ea typeface="新細明體" charset="-120"/>
              </a:rPr>
              <a:t>Respond to a poll</a:t>
            </a:r>
          </a:p>
          <a:p>
            <a:pPr lvl="1"/>
            <a:r>
              <a:rPr lang="en-US" altLang="zh-TW" dirty="0">
                <a:ea typeface="新細明體" charset="-120"/>
              </a:rPr>
              <a:t>Send Acknowledgement</a:t>
            </a:r>
          </a:p>
          <a:p>
            <a:r>
              <a:rPr lang="en-US" altLang="zh-TW" dirty="0">
                <a:ea typeface="新細明體" charset="-120"/>
              </a:rPr>
              <a:t>Logical Ring Maintenance</a:t>
            </a:r>
          </a:p>
          <a:p>
            <a:pPr lvl="1"/>
            <a:r>
              <a:rPr lang="en-US" altLang="zh-TW" dirty="0">
                <a:ea typeface="新細明體" charset="-120"/>
              </a:rPr>
              <a:t>Ring Initialization</a:t>
            </a:r>
          </a:p>
          <a:p>
            <a:pPr lvl="1"/>
            <a:r>
              <a:rPr lang="en-US" altLang="zh-TW" dirty="0">
                <a:ea typeface="新細明體" charset="-120"/>
              </a:rPr>
              <a:t>Addition to ring</a:t>
            </a:r>
          </a:p>
          <a:p>
            <a:pPr lvl="1"/>
            <a:r>
              <a:rPr lang="en-US" altLang="zh-TW" dirty="0">
                <a:ea typeface="新細明體" charset="-120"/>
              </a:rPr>
              <a:t>Deletion from ring</a:t>
            </a:r>
          </a:p>
          <a:p>
            <a:pPr lvl="1"/>
            <a:r>
              <a:rPr lang="en-US" altLang="zh-TW" dirty="0">
                <a:ea typeface="新細明體" charset="-120"/>
              </a:rPr>
              <a:t>Error Recovery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3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Token </a:t>
            </a:r>
            <a:r>
              <a:rPr lang="en-IN" dirty="0"/>
              <a:t>Bus Frame Format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924" y="1358537"/>
            <a:ext cx="10434151" cy="18984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59" y="3188272"/>
            <a:ext cx="9544593" cy="331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Preamble:</a:t>
            </a:r>
            <a:r>
              <a:rPr lang="en-IN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1 byte for synchronization.</a:t>
            </a:r>
            <a:endParaRPr lang="en-IN" sz="16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Start Delimiter:</a:t>
            </a:r>
            <a:r>
              <a:rPr lang="en-IN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1 byte that marks the beginning of the frame.</a:t>
            </a:r>
            <a:endParaRPr lang="en-IN" sz="16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Frame Control:</a:t>
            </a:r>
            <a:r>
              <a:rPr lang="en-IN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1 byte that specifies whether this is a data frame or control frame.</a:t>
            </a:r>
            <a:endParaRPr lang="en-IN" sz="16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Destination Address:</a:t>
            </a:r>
            <a:r>
              <a:rPr lang="en-IN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2-6 bytes that specifies address of destination station.</a:t>
            </a:r>
            <a:endParaRPr lang="en-IN" sz="16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Source Address:</a:t>
            </a:r>
            <a:r>
              <a:rPr lang="en-IN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2-6 bytes that specifies address of source station.</a:t>
            </a:r>
            <a:endParaRPr lang="en-IN" sz="16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Payload:</a:t>
            </a:r>
            <a:r>
              <a:rPr lang="en-IN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A variable length field that carries the data from the network layer.</a:t>
            </a:r>
            <a:endParaRPr lang="en-IN" sz="16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Checksum: </a:t>
            </a:r>
            <a:r>
              <a:rPr lang="en-IN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4 bytes frame check sequence for error detection.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84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End Delimiter:</a:t>
            </a:r>
            <a:r>
              <a:rPr lang="en-IN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1 byte that marks the end of the frame.</a:t>
            </a:r>
            <a:endParaRPr lang="en-IN" sz="16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Exchange in Token 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Two Types of messages are used</a:t>
            </a:r>
          </a:p>
          <a:p>
            <a:r>
              <a:rPr lang="en-IN" dirty="0"/>
              <a:t>Token message T</a:t>
            </a:r>
            <a:r>
              <a:rPr lang="en-IN" baseline="-25000" dirty="0"/>
              <a:t>ID, nextID</a:t>
            </a:r>
            <a:endParaRPr lang="en-IN" dirty="0"/>
          </a:p>
          <a:p>
            <a:r>
              <a:rPr lang="en-IN" dirty="0"/>
              <a:t>Data message M</a:t>
            </a:r>
            <a:r>
              <a:rPr lang="en-IN" baseline="-25000" dirty="0"/>
              <a:t>ID </a:t>
            </a:r>
            <a:r>
              <a:rPr lang="en-IN" dirty="0"/>
              <a:t> </a:t>
            </a:r>
          </a:p>
          <a:p>
            <a:r>
              <a:rPr lang="en-IN" dirty="0"/>
              <a:t>Token messages are used for passing on the sending permission from station ID to Station nextID.</a:t>
            </a:r>
          </a:p>
          <a:p>
            <a:r>
              <a:rPr lang="en-IN" dirty="0"/>
              <a:t>Data messages contain the data to be sent</a:t>
            </a:r>
          </a:p>
          <a:p>
            <a:r>
              <a:rPr lang="en-IN" dirty="0"/>
              <a:t>Having the token, a station is allowed to send a message. After this (or if nothing is to be sent) the token is passed on</a:t>
            </a:r>
            <a:r>
              <a:rPr lang="en-IN" dirty="0" smtClean="0"/>
              <a:t>.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66946"/>
              </p:ext>
            </p:extLst>
          </p:nvPr>
        </p:nvGraphicFramePr>
        <p:xfrm>
          <a:off x="5634318" y="2340021"/>
          <a:ext cx="2039471" cy="416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1232">
                  <a:extLst>
                    <a:ext uri="{9D8B030D-6E8A-4147-A177-3AD203B41FA5}">
                      <a16:colId xmlns:a16="http://schemas.microsoft.com/office/drawing/2014/main" val="3325166919"/>
                    </a:ext>
                  </a:extLst>
                </a:gridCol>
                <a:gridCol w="1528239">
                  <a:extLst>
                    <a:ext uri="{9D8B030D-6E8A-4147-A177-3AD203B41FA5}">
                      <a16:colId xmlns:a16="http://schemas.microsoft.com/office/drawing/2014/main" val="4126876707"/>
                    </a:ext>
                  </a:extLst>
                </a:gridCol>
              </a:tblGrid>
              <a:tr h="4168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nextID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880079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08141"/>
              </p:ext>
            </p:extLst>
          </p:nvPr>
        </p:nvGraphicFramePr>
        <p:xfrm>
          <a:off x="5634318" y="2824349"/>
          <a:ext cx="4935070" cy="446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517">
                  <a:extLst>
                    <a:ext uri="{9D8B030D-6E8A-4147-A177-3AD203B41FA5}">
                      <a16:colId xmlns:a16="http://schemas.microsoft.com/office/drawing/2014/main" val="2537364938"/>
                    </a:ext>
                  </a:extLst>
                </a:gridCol>
                <a:gridCol w="4341553">
                  <a:extLst>
                    <a:ext uri="{9D8B030D-6E8A-4147-A177-3AD203B41FA5}">
                      <a16:colId xmlns:a16="http://schemas.microsoft.com/office/drawing/2014/main" val="2961508679"/>
                    </a:ext>
                  </a:extLst>
                </a:gridCol>
              </a:tblGrid>
              <a:tr h="4464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ID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Data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949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CSMA/CD - Details of Contention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altLang="tr-TR" dirty="0" smtClean="0"/>
              <a:t>No </a:t>
            </a:r>
            <a:r>
              <a:rPr lang="en-US" altLang="tr-TR" dirty="0" smtClean="0"/>
              <a:t>acknowledgments</a:t>
            </a:r>
            <a:r>
              <a:rPr lang="tr-TR" altLang="tr-TR" dirty="0" smtClean="0"/>
              <a:t> in CSMA/CD, so s</a:t>
            </a:r>
            <a:r>
              <a:rPr lang="en-US" altLang="tr-TR" dirty="0" smtClean="0"/>
              <a:t>ending station must make sure that</a:t>
            </a:r>
            <a:r>
              <a:rPr lang="tr-TR" altLang="tr-TR" dirty="0" smtClean="0"/>
              <a:t>:</a:t>
            </a:r>
            <a:r>
              <a:rPr lang="en-US" altLang="tr-TR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tr-TR" dirty="0" smtClean="0"/>
              <a:t> all other stations are aware of its transmission and </a:t>
            </a:r>
          </a:p>
          <a:p>
            <a:pPr lvl="1">
              <a:lnSpc>
                <a:spcPct val="90000"/>
              </a:lnSpc>
            </a:pPr>
            <a:r>
              <a:rPr lang="en-US" altLang="tr-TR" dirty="0" smtClean="0"/>
              <a:t> there is no collision on the channel</a:t>
            </a:r>
          </a:p>
          <a:p>
            <a:pPr>
              <a:lnSpc>
                <a:spcPct val="90000"/>
              </a:lnSpc>
            </a:pPr>
            <a:r>
              <a:rPr lang="en-US" altLang="tr-TR" dirty="0" smtClean="0"/>
              <a:t>so the sending station has to continue transmission for a duration of the worst case scenario in which understanding a collision takes as long as the round trip time </a:t>
            </a:r>
          </a:p>
          <a:p>
            <a:pPr lvl="1">
              <a:lnSpc>
                <a:spcPct val="90000"/>
              </a:lnSpc>
            </a:pPr>
            <a:r>
              <a:rPr lang="en-US" altLang="tr-TR" dirty="0" smtClean="0"/>
              <a:t>this is closely related to the length of the cable (bus) and the propagation speed</a:t>
            </a:r>
          </a:p>
          <a:p>
            <a:pPr lvl="1">
              <a:lnSpc>
                <a:spcPct val="90000"/>
              </a:lnSpc>
            </a:pPr>
            <a:r>
              <a:rPr lang="en-US" altLang="tr-TR" dirty="0" smtClean="0"/>
              <a:t>for 2500 meters of coax cable (standard for 10 Mbps Ethernet), round trip time is </a:t>
            </a:r>
            <a:r>
              <a:rPr lang="en-US" altLang="tr-TR" dirty="0" err="1" smtClean="0"/>
              <a:t>approx</a:t>
            </a:r>
            <a:r>
              <a:rPr lang="en-US" altLang="tr-TR" dirty="0" smtClean="0"/>
              <a:t> 50 microseconds</a:t>
            </a:r>
          </a:p>
        </p:txBody>
      </p:sp>
    </p:spTree>
    <p:extLst>
      <p:ext uri="{BB962C8B-B14F-4D97-AF65-F5344CB8AC3E}">
        <p14:creationId xmlns:p14="http://schemas.microsoft.com/office/powerpoint/2010/main" val="25249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Traffic on the bus e.g. </a:t>
            </a:r>
          </a:p>
          <a:p>
            <a:r>
              <a:rPr lang="en-IN" dirty="0"/>
              <a:t>  T</a:t>
            </a:r>
            <a:r>
              <a:rPr lang="en-IN" baseline="-25000" dirty="0"/>
              <a:t>5,17 </a:t>
            </a:r>
            <a:r>
              <a:rPr lang="en-IN" dirty="0"/>
              <a:t>-&gt; M</a:t>
            </a:r>
            <a:r>
              <a:rPr lang="en-IN" baseline="-25000" dirty="0"/>
              <a:t>17</a:t>
            </a:r>
            <a:r>
              <a:rPr lang="en-IN" dirty="0"/>
              <a:t> -&gt; T</a:t>
            </a:r>
            <a:r>
              <a:rPr lang="en-IN" baseline="-25000" dirty="0"/>
              <a:t>17,21 </a:t>
            </a:r>
            <a:r>
              <a:rPr lang="en-IN" dirty="0"/>
              <a:t>-&gt; M</a:t>
            </a:r>
            <a:r>
              <a:rPr lang="en-IN" baseline="-25000" dirty="0"/>
              <a:t>21 </a:t>
            </a:r>
            <a:r>
              <a:rPr lang="en-IN" dirty="0"/>
              <a:t>-&gt; T</a:t>
            </a:r>
            <a:r>
              <a:rPr lang="en-IN" baseline="-25000" dirty="0"/>
              <a:t>21,22</a:t>
            </a:r>
            <a:r>
              <a:rPr lang="en-IN" dirty="0"/>
              <a:t>-&gt; T</a:t>
            </a:r>
            <a:r>
              <a:rPr lang="en-IN" baseline="-25000" dirty="0"/>
              <a:t>22,42 -&gt; </a:t>
            </a:r>
            <a:r>
              <a:rPr lang="en-IN" dirty="0"/>
              <a:t>T</a:t>
            </a:r>
            <a:r>
              <a:rPr lang="en-IN" baseline="-25000" dirty="0"/>
              <a:t>42, 63 </a:t>
            </a:r>
            <a:r>
              <a:rPr lang="en-IN" dirty="0"/>
              <a:t>-&gt; M</a:t>
            </a:r>
            <a:r>
              <a:rPr lang="en-IN" baseline="-25000" dirty="0"/>
              <a:t>63 </a:t>
            </a:r>
            <a:r>
              <a:rPr lang="en-IN" dirty="0"/>
              <a:t>-&gt; T</a:t>
            </a:r>
            <a:r>
              <a:rPr lang="en-IN" baseline="-25000" dirty="0"/>
              <a:t>63, 149 </a:t>
            </a:r>
            <a:r>
              <a:rPr lang="en-IN" dirty="0"/>
              <a:t>-&gt; T</a:t>
            </a:r>
            <a:r>
              <a:rPr lang="en-IN" baseline="-25000" dirty="0"/>
              <a:t>149, 5 </a:t>
            </a:r>
            <a:r>
              <a:rPr lang="en-IN" dirty="0"/>
              <a:t>-&gt; M</a:t>
            </a:r>
            <a:r>
              <a:rPr lang="en-IN" baseline="-25000" dirty="0"/>
              <a:t>5</a:t>
            </a:r>
            <a:r>
              <a:rPr lang="en-IN" dirty="0"/>
              <a:t> -&gt; T</a:t>
            </a:r>
            <a:r>
              <a:rPr lang="en-IN" baseline="-25000" dirty="0"/>
              <a:t>5,17 </a:t>
            </a:r>
            <a:r>
              <a:rPr lang="en-IN" dirty="0"/>
              <a:t>-&gt; …..</a:t>
            </a:r>
          </a:p>
          <a:p>
            <a:r>
              <a:rPr lang="en-IN" smtClean="0"/>
              <a:t>High </a:t>
            </a:r>
            <a:r>
              <a:rPr lang="en-IN" dirty="0"/>
              <a:t>overhead for token exchange : 512 bit times for each token message ( a full small size Ethernet frame). In contrast to that, in Token Ring networks only one bit is to be switched from 0 to 1, i.e. only one bit time for a token message.</a:t>
            </a:r>
          </a:p>
          <a:p>
            <a:r>
              <a:rPr lang="en-IN" dirty="0"/>
              <a:t>Thus the number of participating stations should be low or the number of masters should be low and many number of slaves can be tolerated.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117250" y="357051"/>
            <a:ext cx="3400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dirty="0"/>
              <a:t>Ring Management</a:t>
            </a: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920876"/>
            <a:ext cx="8245475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1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Token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2900" dirty="0"/>
              <a:t>First problem:</a:t>
            </a:r>
          </a:p>
          <a:p>
            <a:pPr lvl="1"/>
            <a:r>
              <a:rPr lang="en-IN" sz="2900" dirty="0"/>
              <a:t>A station leaves the logical ring</a:t>
            </a:r>
          </a:p>
          <a:p>
            <a:pPr lvl="1"/>
            <a:r>
              <a:rPr lang="en-IN" sz="2900" dirty="0"/>
              <a:t>Solution: The leaving station sends a message to its predecessor indicating the new successor.</a:t>
            </a:r>
          </a:p>
          <a:p>
            <a:r>
              <a:rPr lang="en-IN" sz="2900" dirty="0"/>
              <a:t>Second Problem: A station joins the logical ring:</a:t>
            </a:r>
          </a:p>
          <a:p>
            <a:pPr lvl="1"/>
            <a:r>
              <a:rPr lang="en-IN" sz="2500" dirty="0"/>
              <a:t>To allow new stations to join, in periodically interval, a window is opened between </a:t>
            </a:r>
            <a:r>
              <a:rPr lang="en-IN" sz="2500" dirty="0" err="1"/>
              <a:t>neighbors</a:t>
            </a:r>
            <a:r>
              <a:rPr lang="en-IN" sz="2500" dirty="0"/>
              <a:t>, e.g. between 5 and 17.</a:t>
            </a:r>
          </a:p>
          <a:p>
            <a:pPr lvl="1"/>
            <a:r>
              <a:rPr lang="en-IN" sz="2500" dirty="0"/>
              <a:t> New stations with IDs from 6 to 16 can apply.</a:t>
            </a:r>
          </a:p>
          <a:p>
            <a:r>
              <a:rPr lang="en-IN" sz="2900" dirty="0"/>
              <a:t>Problem: Conflict risk. More than one station could apply to join in this window.</a:t>
            </a:r>
          </a:p>
          <a:p>
            <a:r>
              <a:rPr lang="en-IN" sz="2900" dirty="0"/>
              <a:t>Conflict Resolution: Survival of the fittest. Consider last 2 bits of the IDs:</a:t>
            </a:r>
          </a:p>
          <a:p>
            <a:pPr lvl="1"/>
            <a:r>
              <a:rPr lang="en-IN" sz="2500" dirty="0"/>
              <a:t>Send a request to join with a duration specified by the last 2 bits of the ID:</a:t>
            </a:r>
          </a:p>
          <a:p>
            <a:pPr lvl="1"/>
            <a:r>
              <a:rPr lang="en-IN" sz="2500" dirty="0"/>
              <a:t>00 send short</a:t>
            </a:r>
          </a:p>
          <a:p>
            <a:pPr lvl="1"/>
            <a:r>
              <a:rPr lang="en-IN" sz="2500" dirty="0"/>
              <a:t>01 send long</a:t>
            </a:r>
          </a:p>
          <a:p>
            <a:pPr lvl="1"/>
            <a:r>
              <a:rPr lang="en-IN" sz="2500" dirty="0"/>
              <a:t>10 send longer</a:t>
            </a:r>
          </a:p>
          <a:p>
            <a:pPr lvl="1"/>
            <a:r>
              <a:rPr lang="en-IN" sz="2500" dirty="0"/>
              <a:t>11 send longest</a:t>
            </a:r>
          </a:p>
          <a:p>
            <a:r>
              <a:rPr lang="en-IN" sz="2900" dirty="0"/>
              <a:t>A station gives up If some station is sending longer </a:t>
            </a:r>
            <a:r>
              <a:rPr lang="en-IN" sz="2900" dirty="0" smtClean="0"/>
              <a:t>than its own. </a:t>
            </a:r>
            <a:r>
              <a:rPr lang="en-IN" sz="2900" dirty="0"/>
              <a:t>If no conflict occurs, then the station joins. If there is no resolution, then the second last bit pair is considered.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1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Token Ring – IEEE 802.5</a:t>
            </a:r>
            <a:endParaRPr lang="en-US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1196975"/>
            <a:ext cx="9142413" cy="4248150"/>
          </a:xfrm>
        </p:spPr>
        <p:txBody>
          <a:bodyPr/>
          <a:lstStyle/>
          <a:p>
            <a:endParaRPr lang="en-GB" altLang="en-US" dirty="0" smtClean="0"/>
          </a:p>
          <a:p>
            <a:r>
              <a:rPr lang="en-GB" altLang="en-US" dirty="0" smtClean="0"/>
              <a:t>A </a:t>
            </a:r>
            <a:r>
              <a:rPr lang="en-GB" altLang="en-US" b="1" dirty="0"/>
              <a:t>ring</a:t>
            </a:r>
            <a:r>
              <a:rPr lang="en-GB" altLang="en-US" dirty="0"/>
              <a:t> </a:t>
            </a:r>
            <a:r>
              <a:rPr lang="en-GB" altLang="en-US" dirty="0" smtClean="0"/>
              <a:t>topology </a:t>
            </a:r>
            <a:r>
              <a:rPr lang="en-GB" altLang="en-US" dirty="0"/>
              <a:t>network developed in the late 1960s. Supported mainly by IBM.</a:t>
            </a:r>
            <a:br>
              <a:rPr lang="en-GB" altLang="en-US" dirty="0"/>
            </a:br>
            <a:r>
              <a:rPr lang="en-GB" altLang="en-US" dirty="0" err="1" smtClean="0"/>
              <a:t>pu</a:t>
            </a:r>
            <a:r>
              <a:rPr lang="en-US" altLang="en-US" dirty="0" smtClean="0"/>
              <a:t>shed </a:t>
            </a:r>
            <a:r>
              <a:rPr lang="en-US" altLang="en-US" dirty="0"/>
              <a:t>into the background by </a:t>
            </a:r>
            <a:r>
              <a:rPr lang="en-US" altLang="en-US" b="1" dirty="0"/>
              <a:t>Ethernet </a:t>
            </a:r>
            <a:r>
              <a:rPr lang="en-US" altLang="en-US" dirty="0"/>
              <a:t>in the 1990s</a:t>
            </a:r>
            <a:r>
              <a:rPr lang="en-US" altLang="en-US" b="1" dirty="0"/>
              <a:t>.</a:t>
            </a:r>
          </a:p>
          <a:p>
            <a:r>
              <a:rPr lang="en-US" altLang="en-US" dirty="0"/>
              <a:t>a LAN protocol which resides at the data link layer (</a:t>
            </a:r>
            <a:r>
              <a:rPr lang="en-US" altLang="en-US" b="1" dirty="0"/>
              <a:t>DLL</a:t>
            </a:r>
            <a:r>
              <a:rPr lang="en-US" altLang="en-US" dirty="0"/>
              <a:t>) of the </a:t>
            </a:r>
            <a:r>
              <a:rPr lang="en-US" altLang="en-US" b="1" dirty="0"/>
              <a:t>OSI</a:t>
            </a:r>
            <a:r>
              <a:rPr lang="en-US" altLang="en-US" dirty="0"/>
              <a:t> model. </a:t>
            </a:r>
          </a:p>
        </p:txBody>
      </p:sp>
      <p:grpSp>
        <p:nvGrpSpPr>
          <p:cNvPr id="57362" name="Group 18"/>
          <p:cNvGrpSpPr>
            <a:grpSpLocks/>
          </p:cNvGrpSpPr>
          <p:nvPr/>
        </p:nvGrpSpPr>
        <p:grpSpPr bwMode="auto">
          <a:xfrm>
            <a:off x="5951538" y="4010026"/>
            <a:ext cx="2735262" cy="2847975"/>
            <a:chOff x="2562" y="2526"/>
            <a:chExt cx="1723" cy="1794"/>
          </a:xfrm>
        </p:grpSpPr>
        <p:sp>
          <p:nvSpPr>
            <p:cNvPr id="57348" name="Oval 4"/>
            <p:cNvSpPr>
              <a:spLocks noChangeArrowheads="1"/>
            </p:cNvSpPr>
            <p:nvPr/>
          </p:nvSpPr>
          <p:spPr bwMode="auto">
            <a:xfrm>
              <a:off x="2864" y="2893"/>
              <a:ext cx="967" cy="9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7349" name="Line 5"/>
            <p:cNvSpPr>
              <a:spLocks noChangeShapeType="1"/>
            </p:cNvSpPr>
            <p:nvPr/>
          </p:nvSpPr>
          <p:spPr bwMode="auto">
            <a:xfrm flipV="1">
              <a:off x="3801" y="3170"/>
              <a:ext cx="151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7350" name="Line 6"/>
            <p:cNvSpPr>
              <a:spLocks noChangeShapeType="1"/>
            </p:cNvSpPr>
            <p:nvPr/>
          </p:nvSpPr>
          <p:spPr bwMode="auto">
            <a:xfrm>
              <a:off x="3801" y="3568"/>
              <a:ext cx="151" cy="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7351" name="Line 7"/>
            <p:cNvSpPr>
              <a:spLocks noChangeShapeType="1"/>
            </p:cNvSpPr>
            <p:nvPr/>
          </p:nvSpPr>
          <p:spPr bwMode="auto">
            <a:xfrm flipV="1">
              <a:off x="3378" y="3874"/>
              <a:ext cx="1" cy="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7352" name="Line 8"/>
            <p:cNvSpPr>
              <a:spLocks noChangeShapeType="1"/>
            </p:cNvSpPr>
            <p:nvPr/>
          </p:nvSpPr>
          <p:spPr bwMode="auto">
            <a:xfrm flipV="1">
              <a:off x="2803" y="3599"/>
              <a:ext cx="122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7353" name="Line 9"/>
            <p:cNvSpPr>
              <a:spLocks noChangeShapeType="1"/>
            </p:cNvSpPr>
            <p:nvPr/>
          </p:nvSpPr>
          <p:spPr bwMode="auto">
            <a:xfrm>
              <a:off x="2834" y="3016"/>
              <a:ext cx="121" cy="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 flipV="1">
              <a:off x="3620" y="2833"/>
              <a:ext cx="60" cy="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57355" name="computr4"/>
            <p:cNvSpPr>
              <a:spLocks noEditPoints="1" noChangeArrowheads="1"/>
            </p:cNvSpPr>
            <p:nvPr/>
          </p:nvSpPr>
          <p:spPr bwMode="auto">
            <a:xfrm>
              <a:off x="3952" y="3568"/>
              <a:ext cx="212" cy="245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3509 w 21600"/>
                <a:gd name="T9" fmla="*/ 2414 h 21600"/>
                <a:gd name="T10" fmla="*/ 18090 w 21600"/>
                <a:gd name="T11" fmla="*/ 1102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00" y="21600"/>
                  </a:moveTo>
                  <a:lnTo>
                    <a:pt x="19872" y="21600"/>
                  </a:lnTo>
                  <a:lnTo>
                    <a:pt x="19872" y="19623"/>
                  </a:lnTo>
                  <a:lnTo>
                    <a:pt x="21600" y="19623"/>
                  </a:lnTo>
                  <a:lnTo>
                    <a:pt x="21600" y="11104"/>
                  </a:lnTo>
                  <a:lnTo>
                    <a:pt x="21600" y="1217"/>
                  </a:lnTo>
                  <a:lnTo>
                    <a:pt x="21600" y="913"/>
                  </a:lnTo>
                  <a:lnTo>
                    <a:pt x="21384" y="761"/>
                  </a:lnTo>
                  <a:lnTo>
                    <a:pt x="21168" y="456"/>
                  </a:lnTo>
                  <a:lnTo>
                    <a:pt x="20952" y="304"/>
                  </a:lnTo>
                  <a:lnTo>
                    <a:pt x="20736" y="152"/>
                  </a:lnTo>
                  <a:lnTo>
                    <a:pt x="20520" y="0"/>
                  </a:lnTo>
                  <a:lnTo>
                    <a:pt x="19872" y="0"/>
                  </a:lnTo>
                  <a:lnTo>
                    <a:pt x="19440" y="0"/>
                  </a:lnTo>
                  <a:lnTo>
                    <a:pt x="10800" y="0"/>
                  </a:lnTo>
                  <a:lnTo>
                    <a:pt x="1944" y="0"/>
                  </a:lnTo>
                  <a:lnTo>
                    <a:pt x="1512" y="0"/>
                  </a:lnTo>
                  <a:lnTo>
                    <a:pt x="1080" y="0"/>
                  </a:lnTo>
                  <a:lnTo>
                    <a:pt x="648" y="152"/>
                  </a:lnTo>
                  <a:lnTo>
                    <a:pt x="432" y="304"/>
                  </a:lnTo>
                  <a:lnTo>
                    <a:pt x="216" y="456"/>
                  </a:lnTo>
                  <a:lnTo>
                    <a:pt x="0" y="761"/>
                  </a:lnTo>
                  <a:lnTo>
                    <a:pt x="0" y="913"/>
                  </a:lnTo>
                  <a:lnTo>
                    <a:pt x="0" y="1217"/>
                  </a:lnTo>
                  <a:lnTo>
                    <a:pt x="0" y="11104"/>
                  </a:lnTo>
                  <a:lnTo>
                    <a:pt x="0" y="19623"/>
                  </a:lnTo>
                  <a:lnTo>
                    <a:pt x="1728" y="19623"/>
                  </a:lnTo>
                  <a:lnTo>
                    <a:pt x="1728" y="21600"/>
                  </a:lnTo>
                  <a:lnTo>
                    <a:pt x="10800" y="21600"/>
                  </a:lnTo>
                  <a:close/>
                </a:path>
                <a:path w="21600" h="21600" extrusionOk="0">
                  <a:moveTo>
                    <a:pt x="17496" y="11256"/>
                  </a:moveTo>
                  <a:lnTo>
                    <a:pt x="17712" y="11256"/>
                  </a:lnTo>
                  <a:lnTo>
                    <a:pt x="17928" y="11256"/>
                  </a:lnTo>
                  <a:lnTo>
                    <a:pt x="17928" y="11104"/>
                  </a:lnTo>
                  <a:lnTo>
                    <a:pt x="18144" y="11104"/>
                  </a:lnTo>
                  <a:lnTo>
                    <a:pt x="18144" y="10952"/>
                  </a:lnTo>
                  <a:lnTo>
                    <a:pt x="18144" y="10800"/>
                  </a:lnTo>
                  <a:lnTo>
                    <a:pt x="18144" y="2586"/>
                  </a:lnTo>
                  <a:lnTo>
                    <a:pt x="18144" y="2434"/>
                  </a:lnTo>
                  <a:lnTo>
                    <a:pt x="18144" y="2282"/>
                  </a:lnTo>
                  <a:lnTo>
                    <a:pt x="17928" y="2130"/>
                  </a:lnTo>
                  <a:lnTo>
                    <a:pt x="17712" y="1977"/>
                  </a:lnTo>
                  <a:lnTo>
                    <a:pt x="17496" y="1977"/>
                  </a:lnTo>
                  <a:lnTo>
                    <a:pt x="3888" y="1977"/>
                  </a:lnTo>
                  <a:lnTo>
                    <a:pt x="3672" y="1977"/>
                  </a:lnTo>
                  <a:lnTo>
                    <a:pt x="3456" y="1977"/>
                  </a:lnTo>
                  <a:lnTo>
                    <a:pt x="3456" y="2130"/>
                  </a:lnTo>
                  <a:lnTo>
                    <a:pt x="3240" y="2130"/>
                  </a:lnTo>
                  <a:lnTo>
                    <a:pt x="3240" y="2282"/>
                  </a:lnTo>
                  <a:lnTo>
                    <a:pt x="3024" y="2282"/>
                  </a:lnTo>
                  <a:lnTo>
                    <a:pt x="3024" y="2434"/>
                  </a:lnTo>
                  <a:lnTo>
                    <a:pt x="3024" y="2586"/>
                  </a:lnTo>
                  <a:lnTo>
                    <a:pt x="3024" y="10800"/>
                  </a:lnTo>
                  <a:lnTo>
                    <a:pt x="3024" y="10952"/>
                  </a:lnTo>
                  <a:lnTo>
                    <a:pt x="3240" y="11104"/>
                  </a:lnTo>
                  <a:lnTo>
                    <a:pt x="3456" y="11256"/>
                  </a:lnTo>
                  <a:lnTo>
                    <a:pt x="3672" y="11256"/>
                  </a:lnTo>
                  <a:lnTo>
                    <a:pt x="3888" y="11256"/>
                  </a:lnTo>
                  <a:lnTo>
                    <a:pt x="17496" y="11256"/>
                  </a:lnTo>
                  <a:moveTo>
                    <a:pt x="2808" y="19623"/>
                  </a:moveTo>
                  <a:lnTo>
                    <a:pt x="2808" y="19927"/>
                  </a:lnTo>
                  <a:lnTo>
                    <a:pt x="2808" y="21144"/>
                  </a:lnTo>
                  <a:lnTo>
                    <a:pt x="2808" y="21600"/>
                  </a:lnTo>
                  <a:lnTo>
                    <a:pt x="2808" y="19623"/>
                  </a:lnTo>
                  <a:moveTo>
                    <a:pt x="4104" y="19623"/>
                  </a:moveTo>
                  <a:lnTo>
                    <a:pt x="4104" y="19927"/>
                  </a:lnTo>
                  <a:lnTo>
                    <a:pt x="4104" y="21144"/>
                  </a:lnTo>
                  <a:lnTo>
                    <a:pt x="4104" y="21600"/>
                  </a:lnTo>
                  <a:lnTo>
                    <a:pt x="4104" y="19623"/>
                  </a:lnTo>
                  <a:moveTo>
                    <a:pt x="5184" y="19623"/>
                  </a:moveTo>
                  <a:lnTo>
                    <a:pt x="5184" y="19927"/>
                  </a:lnTo>
                  <a:lnTo>
                    <a:pt x="5184" y="21144"/>
                  </a:lnTo>
                  <a:lnTo>
                    <a:pt x="5184" y="21600"/>
                  </a:lnTo>
                  <a:lnTo>
                    <a:pt x="5184" y="19623"/>
                  </a:lnTo>
                  <a:moveTo>
                    <a:pt x="6480" y="19623"/>
                  </a:moveTo>
                  <a:lnTo>
                    <a:pt x="6480" y="19927"/>
                  </a:lnTo>
                  <a:lnTo>
                    <a:pt x="6480" y="21144"/>
                  </a:lnTo>
                  <a:lnTo>
                    <a:pt x="6480" y="21600"/>
                  </a:lnTo>
                  <a:lnTo>
                    <a:pt x="6480" y="19623"/>
                  </a:lnTo>
                  <a:moveTo>
                    <a:pt x="7560" y="19623"/>
                  </a:moveTo>
                  <a:lnTo>
                    <a:pt x="7560" y="19927"/>
                  </a:lnTo>
                  <a:lnTo>
                    <a:pt x="7560" y="21144"/>
                  </a:lnTo>
                  <a:lnTo>
                    <a:pt x="7560" y="21600"/>
                  </a:lnTo>
                  <a:lnTo>
                    <a:pt x="7560" y="19623"/>
                  </a:lnTo>
                  <a:moveTo>
                    <a:pt x="8856" y="19623"/>
                  </a:moveTo>
                  <a:lnTo>
                    <a:pt x="8856" y="19927"/>
                  </a:lnTo>
                  <a:lnTo>
                    <a:pt x="8856" y="21144"/>
                  </a:lnTo>
                  <a:lnTo>
                    <a:pt x="8856" y="21600"/>
                  </a:lnTo>
                  <a:lnTo>
                    <a:pt x="8856" y="19623"/>
                  </a:lnTo>
                  <a:moveTo>
                    <a:pt x="10152" y="19623"/>
                  </a:moveTo>
                  <a:lnTo>
                    <a:pt x="10152" y="19927"/>
                  </a:lnTo>
                  <a:lnTo>
                    <a:pt x="10152" y="21144"/>
                  </a:lnTo>
                  <a:lnTo>
                    <a:pt x="10152" y="21600"/>
                  </a:lnTo>
                  <a:lnTo>
                    <a:pt x="10152" y="19623"/>
                  </a:lnTo>
                  <a:moveTo>
                    <a:pt x="11232" y="19623"/>
                  </a:moveTo>
                  <a:lnTo>
                    <a:pt x="11232" y="19927"/>
                  </a:lnTo>
                  <a:lnTo>
                    <a:pt x="11232" y="21144"/>
                  </a:lnTo>
                  <a:lnTo>
                    <a:pt x="11232" y="21600"/>
                  </a:lnTo>
                  <a:lnTo>
                    <a:pt x="11232" y="19623"/>
                  </a:lnTo>
                  <a:moveTo>
                    <a:pt x="12528" y="19623"/>
                  </a:moveTo>
                  <a:lnTo>
                    <a:pt x="12528" y="19927"/>
                  </a:lnTo>
                  <a:lnTo>
                    <a:pt x="12528" y="21144"/>
                  </a:lnTo>
                  <a:lnTo>
                    <a:pt x="12528" y="21600"/>
                  </a:lnTo>
                  <a:lnTo>
                    <a:pt x="12528" y="19623"/>
                  </a:lnTo>
                  <a:moveTo>
                    <a:pt x="13608" y="19623"/>
                  </a:moveTo>
                  <a:lnTo>
                    <a:pt x="13608" y="19927"/>
                  </a:lnTo>
                  <a:lnTo>
                    <a:pt x="13608" y="21144"/>
                  </a:lnTo>
                  <a:lnTo>
                    <a:pt x="13608" y="21600"/>
                  </a:lnTo>
                  <a:lnTo>
                    <a:pt x="13608" y="19623"/>
                  </a:lnTo>
                  <a:moveTo>
                    <a:pt x="14904" y="19623"/>
                  </a:moveTo>
                  <a:lnTo>
                    <a:pt x="14904" y="19927"/>
                  </a:lnTo>
                  <a:lnTo>
                    <a:pt x="14904" y="21144"/>
                  </a:lnTo>
                  <a:lnTo>
                    <a:pt x="14904" y="21600"/>
                  </a:lnTo>
                  <a:lnTo>
                    <a:pt x="14904" y="19623"/>
                  </a:lnTo>
                  <a:moveTo>
                    <a:pt x="16200" y="19623"/>
                  </a:moveTo>
                  <a:lnTo>
                    <a:pt x="16200" y="19927"/>
                  </a:lnTo>
                  <a:lnTo>
                    <a:pt x="16200" y="21144"/>
                  </a:lnTo>
                  <a:lnTo>
                    <a:pt x="16200" y="21600"/>
                  </a:lnTo>
                  <a:lnTo>
                    <a:pt x="16200" y="19623"/>
                  </a:lnTo>
                  <a:moveTo>
                    <a:pt x="17280" y="19623"/>
                  </a:moveTo>
                  <a:lnTo>
                    <a:pt x="17280" y="19927"/>
                  </a:lnTo>
                  <a:lnTo>
                    <a:pt x="17280" y="21144"/>
                  </a:lnTo>
                  <a:lnTo>
                    <a:pt x="17280" y="21600"/>
                  </a:lnTo>
                  <a:lnTo>
                    <a:pt x="17280" y="19623"/>
                  </a:lnTo>
                  <a:moveTo>
                    <a:pt x="18576" y="19623"/>
                  </a:moveTo>
                  <a:lnTo>
                    <a:pt x="18576" y="19927"/>
                  </a:lnTo>
                  <a:lnTo>
                    <a:pt x="18576" y="21144"/>
                  </a:lnTo>
                  <a:lnTo>
                    <a:pt x="18576" y="21600"/>
                  </a:lnTo>
                  <a:lnTo>
                    <a:pt x="18576" y="19623"/>
                  </a:lnTo>
                  <a:moveTo>
                    <a:pt x="19872" y="19623"/>
                  </a:moveTo>
                  <a:lnTo>
                    <a:pt x="16848" y="19623"/>
                  </a:lnTo>
                  <a:lnTo>
                    <a:pt x="5400" y="19623"/>
                  </a:lnTo>
                  <a:lnTo>
                    <a:pt x="1728" y="19623"/>
                  </a:lnTo>
                  <a:lnTo>
                    <a:pt x="19872" y="19623"/>
                  </a:lnTo>
                  <a:moveTo>
                    <a:pt x="12096" y="14146"/>
                  </a:moveTo>
                  <a:lnTo>
                    <a:pt x="12096" y="13386"/>
                  </a:lnTo>
                  <a:lnTo>
                    <a:pt x="19224" y="13386"/>
                  </a:lnTo>
                  <a:lnTo>
                    <a:pt x="19224" y="14146"/>
                  </a:lnTo>
                  <a:lnTo>
                    <a:pt x="12096" y="141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computr3"/>
            <p:cNvSpPr>
              <a:spLocks noEditPoints="1" noChangeArrowheads="1"/>
            </p:cNvSpPr>
            <p:nvPr/>
          </p:nvSpPr>
          <p:spPr bwMode="auto">
            <a:xfrm>
              <a:off x="3952" y="2955"/>
              <a:ext cx="333" cy="262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computr3"/>
            <p:cNvSpPr>
              <a:spLocks noEditPoints="1" noChangeArrowheads="1"/>
            </p:cNvSpPr>
            <p:nvPr/>
          </p:nvSpPr>
          <p:spPr bwMode="auto">
            <a:xfrm>
              <a:off x="3227" y="4058"/>
              <a:ext cx="332" cy="262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computr3"/>
            <p:cNvSpPr>
              <a:spLocks noEditPoints="1" noChangeArrowheads="1"/>
            </p:cNvSpPr>
            <p:nvPr/>
          </p:nvSpPr>
          <p:spPr bwMode="auto">
            <a:xfrm>
              <a:off x="2562" y="3690"/>
              <a:ext cx="333" cy="263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computr1"/>
            <p:cNvSpPr>
              <a:spLocks noEditPoints="1" noChangeArrowheads="1"/>
            </p:cNvSpPr>
            <p:nvPr/>
          </p:nvSpPr>
          <p:spPr bwMode="auto">
            <a:xfrm>
              <a:off x="2592" y="2740"/>
              <a:ext cx="242" cy="324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computr1"/>
            <p:cNvSpPr>
              <a:spLocks noEditPoints="1" noChangeArrowheads="1"/>
            </p:cNvSpPr>
            <p:nvPr/>
          </p:nvSpPr>
          <p:spPr bwMode="auto">
            <a:xfrm>
              <a:off x="3680" y="2526"/>
              <a:ext cx="242" cy="324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36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IN" b="1" dirty="0"/>
              <a:t>Topology –</a:t>
            </a:r>
            <a:r>
              <a:rPr lang="en-IN" dirty="0"/>
              <a:t> Ring topology</a:t>
            </a:r>
          </a:p>
          <a:p>
            <a:pPr lvl="0" fontAlgn="base"/>
            <a:r>
              <a:rPr lang="en-IN" b="1" dirty="0"/>
              <a:t>Transmission –</a:t>
            </a:r>
            <a:r>
              <a:rPr lang="en-IN" dirty="0"/>
              <a:t> Unidirectional</a:t>
            </a:r>
          </a:p>
          <a:p>
            <a:pPr lvl="0" fontAlgn="base"/>
            <a:r>
              <a:rPr lang="en-IN" b="1" dirty="0"/>
              <a:t>Encoding –</a:t>
            </a:r>
            <a:r>
              <a:rPr lang="en-IN" dirty="0"/>
              <a:t> Differential Manchester encoding</a:t>
            </a:r>
          </a:p>
          <a:p>
            <a:pPr lvl="0" fontAlgn="base"/>
            <a:r>
              <a:rPr lang="en-IN" b="1" dirty="0"/>
              <a:t>Access control –</a:t>
            </a:r>
            <a:r>
              <a:rPr lang="en-IN" dirty="0"/>
              <a:t> Token passing</a:t>
            </a:r>
          </a:p>
          <a:p>
            <a:pPr lvl="0" fontAlgn="base"/>
            <a:r>
              <a:rPr lang="en-IN" b="1" dirty="0"/>
              <a:t>Data rates –</a:t>
            </a:r>
            <a:r>
              <a:rPr lang="en-IN" dirty="0"/>
              <a:t> 4 Mbps, 16 </a:t>
            </a:r>
            <a:r>
              <a:rPr lang="en-IN" dirty="0" smtClean="0"/>
              <a:t>Mbps</a:t>
            </a:r>
          </a:p>
          <a:p>
            <a:pPr lvl="0" fontAlgn="base"/>
            <a:r>
              <a:rPr lang="en-IN" dirty="0"/>
              <a:t>Token ring imposes no lower bound on size of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892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</a:t>
            </a:r>
            <a:r>
              <a:rPr lang="en-US" smtClean="0"/>
              <a:t>and receiving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491" y="2061556"/>
            <a:ext cx="6910347" cy="37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10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Token Ring frame formats</a:t>
            </a:r>
            <a:endParaRPr lang="en-US" altLang="en-US" dirty="0"/>
          </a:p>
        </p:txBody>
      </p:sp>
      <p:graphicFrame>
        <p:nvGraphicFramePr>
          <p:cNvPr id="59555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65175"/>
              </p:ext>
            </p:extLst>
          </p:nvPr>
        </p:nvGraphicFramePr>
        <p:xfrm>
          <a:off x="1582189" y="1696762"/>
          <a:ext cx="9144000" cy="824232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97201112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425061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795687683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152265987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105080295"/>
                    </a:ext>
                  </a:extLst>
                </a:gridCol>
                <a:gridCol w="2954337">
                  <a:extLst>
                    <a:ext uri="{9D8B030D-6E8A-4147-A177-3AD203B41FA5}">
                      <a16:colId xmlns:a16="http://schemas.microsoft.com/office/drawing/2014/main" val="4190495257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64707827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66944905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942359655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SD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AC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FC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DA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SA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PDU from LLC (IEEE 802.2)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CRC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ED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FS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45535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8 bits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8 bits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8 bits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48 bits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48 bits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up to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18200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x8 bits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32 bits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8 bits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8 bits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56199"/>
                  </a:ext>
                </a:extLst>
              </a:tr>
            </a:tbl>
          </a:graphicData>
        </a:graphic>
      </p:graphicFrame>
      <p:graphicFrame>
        <p:nvGraphicFramePr>
          <p:cNvPr id="59631" name="Group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31111"/>
              </p:ext>
            </p:extLst>
          </p:nvPr>
        </p:nvGraphicFramePr>
        <p:xfrm>
          <a:off x="1164590" y="3192436"/>
          <a:ext cx="2484438" cy="549912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19684921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792525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368299209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SD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AC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ED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382196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8 bits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8 bits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8 bits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04868"/>
                  </a:ext>
                </a:extLst>
              </a:tr>
            </a:tbl>
          </a:graphicData>
        </a:graphic>
      </p:graphicFrame>
      <p:graphicFrame>
        <p:nvGraphicFramePr>
          <p:cNvPr id="59627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70388"/>
              </p:ext>
            </p:extLst>
          </p:nvPr>
        </p:nvGraphicFramePr>
        <p:xfrm>
          <a:off x="6851651" y="3213100"/>
          <a:ext cx="1038225" cy="732792"/>
        </p:xfrm>
        <a:graphic>
          <a:graphicData uri="http://schemas.openxmlformats.org/drawingml/2006/table">
            <a:tbl>
              <a:tblPr/>
              <a:tblGrid>
                <a:gridCol w="519113">
                  <a:extLst>
                    <a:ext uri="{9D8B030D-6E8A-4147-A177-3AD203B41FA5}">
                      <a16:colId xmlns:a16="http://schemas.microsoft.com/office/drawing/2014/main" val="2127836821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580721947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906896"/>
                  </a:ext>
                </a:extLst>
              </a:tr>
              <a:tr h="228600"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bits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accent2"/>
                        </a:buClr>
                        <a:buSzPct val="5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algn="l">
                        <a:buClr>
                          <a:schemeClr val="accent2"/>
                        </a:buClr>
                        <a:buSzPct val="10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algn="l"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bits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35042"/>
                  </a:ext>
                </a:extLst>
              </a:tr>
            </a:tbl>
          </a:graphicData>
        </a:graphic>
      </p:graphicFrame>
      <p:sp>
        <p:nvSpPr>
          <p:cNvPr id="59624" name="Text Box 232"/>
          <p:cNvSpPr txBox="1">
            <a:spLocks noChangeArrowheads="1"/>
          </p:cNvSpPr>
          <p:nvPr/>
        </p:nvSpPr>
        <p:spPr bwMode="auto">
          <a:xfrm>
            <a:off x="3534020" y="1295081"/>
            <a:ext cx="524033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GB" altLang="en-US" b="1" dirty="0">
                <a:latin typeface="Arial" panose="020B0604020202020204" pitchFamily="34" charset="0"/>
              </a:rPr>
              <a:t>Data or command frame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59625" name="Text Box 233"/>
          <p:cNvSpPr txBox="1">
            <a:spLocks noChangeArrowheads="1"/>
          </p:cNvSpPr>
          <p:nvPr/>
        </p:nvSpPr>
        <p:spPr bwMode="auto">
          <a:xfrm>
            <a:off x="1740852" y="2765368"/>
            <a:ext cx="13319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GB" altLang="en-US" b="1" dirty="0">
                <a:latin typeface="Arial" panose="020B0604020202020204" pitchFamily="34" charset="0"/>
              </a:rPr>
              <a:t>Token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59626" name="Text Box 234"/>
          <p:cNvSpPr txBox="1">
            <a:spLocks noChangeArrowheads="1"/>
          </p:cNvSpPr>
          <p:nvPr/>
        </p:nvSpPr>
        <p:spPr bwMode="auto">
          <a:xfrm>
            <a:off x="6562726" y="2708275"/>
            <a:ext cx="24479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GB" altLang="en-US" b="1">
                <a:latin typeface="Arial" panose="020B0604020202020204" pitchFamily="34" charset="0"/>
              </a:rPr>
              <a:t>Abort frame</a:t>
            </a: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59632" name="Text Box 240"/>
          <p:cNvSpPr txBox="1">
            <a:spLocks noChangeArrowheads="1"/>
          </p:cNvSpPr>
          <p:nvPr/>
        </p:nvSpPr>
        <p:spPr bwMode="auto">
          <a:xfrm>
            <a:off x="731838" y="3856536"/>
            <a:ext cx="5111750" cy="32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 b="1" dirty="0"/>
              <a:t>SD</a:t>
            </a:r>
            <a:r>
              <a:rPr lang="en-US" altLang="en-US" dirty="0"/>
              <a:t>: Starting delimiter </a:t>
            </a:r>
            <a:r>
              <a:rPr lang="en-US" altLang="en-US" dirty="0" smtClean="0"/>
              <a:t>  J K 0J K 0 0  J, K are non data symbols, Line codes</a:t>
            </a:r>
            <a:endParaRPr lang="en-US" altLang="en-US" dirty="0"/>
          </a:p>
          <a:p>
            <a:pPr algn="l">
              <a:spcBef>
                <a:spcPct val="50000"/>
              </a:spcBef>
              <a:buFontTx/>
              <a:buNone/>
            </a:pPr>
            <a:r>
              <a:rPr lang="en-GB" altLang="en-US" b="1" dirty="0"/>
              <a:t>AC</a:t>
            </a:r>
            <a:r>
              <a:rPr lang="en-GB" altLang="en-US" dirty="0"/>
              <a:t>: Access </a:t>
            </a:r>
            <a:r>
              <a:rPr lang="en-GB" altLang="en-US" dirty="0" smtClean="0"/>
              <a:t>control  PPPTMRRR  P- Priority, T- Token bit, M- Monitor bit, R – Reservation bit</a:t>
            </a:r>
            <a:endParaRPr lang="en-GB" altLang="en-US" dirty="0"/>
          </a:p>
          <a:p>
            <a:pPr algn="l">
              <a:spcBef>
                <a:spcPct val="50000"/>
              </a:spcBef>
              <a:buFontTx/>
              <a:buNone/>
            </a:pPr>
            <a:r>
              <a:rPr lang="en-GB" altLang="en-US" b="1" dirty="0"/>
              <a:t>FC</a:t>
            </a:r>
            <a:r>
              <a:rPr lang="en-GB" altLang="en-US" dirty="0"/>
              <a:t>: Frame </a:t>
            </a:r>
            <a:r>
              <a:rPr lang="en-GB" altLang="en-US" dirty="0" smtClean="0"/>
              <a:t>control  FF ZZZ </a:t>
            </a:r>
            <a:r>
              <a:rPr lang="en-GB" altLang="en-US" dirty="0" err="1" smtClean="0"/>
              <a:t>ZZZ</a:t>
            </a:r>
            <a:r>
              <a:rPr lang="en-GB" altLang="en-US" dirty="0" smtClean="0"/>
              <a:t>   FF – frame Type , Z – control bits</a:t>
            </a:r>
            <a:endParaRPr lang="en-GB" altLang="en-US" dirty="0"/>
          </a:p>
          <a:p>
            <a:pPr algn="l">
              <a:spcBef>
                <a:spcPct val="50000"/>
              </a:spcBef>
              <a:buFontTx/>
              <a:buNone/>
            </a:pPr>
            <a:r>
              <a:rPr lang="en-GB" altLang="en-US" b="1" dirty="0"/>
              <a:t>DA</a:t>
            </a:r>
            <a:r>
              <a:rPr lang="en-GB" altLang="en-US" dirty="0"/>
              <a:t>: Destination address</a:t>
            </a:r>
          </a:p>
          <a:p>
            <a:pPr algn="l">
              <a:spcBef>
                <a:spcPct val="50000"/>
              </a:spcBef>
              <a:buFontTx/>
              <a:buNone/>
            </a:pPr>
            <a:r>
              <a:rPr lang="en-GB" altLang="en-US" b="1" dirty="0"/>
              <a:t>SA</a:t>
            </a:r>
            <a:r>
              <a:rPr lang="en-GB" altLang="en-US" dirty="0"/>
              <a:t>: Source address</a:t>
            </a:r>
          </a:p>
          <a:p>
            <a:pPr algn="l">
              <a:spcBef>
                <a:spcPct val="50000"/>
              </a:spcBef>
              <a:buFontTx/>
              <a:buNone/>
            </a:pPr>
            <a:endParaRPr lang="en-US" altLang="en-US" dirty="0"/>
          </a:p>
        </p:txBody>
      </p:sp>
      <p:sp>
        <p:nvSpPr>
          <p:cNvPr id="59633" name="Text Box 241"/>
          <p:cNvSpPr txBox="1">
            <a:spLocks noChangeArrowheads="1"/>
          </p:cNvSpPr>
          <p:nvPr/>
        </p:nvSpPr>
        <p:spPr bwMode="auto">
          <a:xfrm>
            <a:off x="6806212" y="4272034"/>
            <a:ext cx="4408878" cy="244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>
              <a:buFontTx/>
              <a:buNone/>
            </a:pPr>
            <a:r>
              <a:rPr lang="en-GB" altLang="en-US" b="1" dirty="0"/>
              <a:t>PDU</a:t>
            </a:r>
            <a:r>
              <a:rPr lang="en-GB" altLang="en-US" dirty="0"/>
              <a:t>: </a:t>
            </a:r>
            <a:r>
              <a:rPr lang="en-GB" altLang="en-US" dirty="0" smtClean="0"/>
              <a:t>data </a:t>
            </a:r>
            <a:endParaRPr lang="en-GB" altLang="en-US" dirty="0"/>
          </a:p>
          <a:p>
            <a:pPr algn="l">
              <a:buFontTx/>
              <a:buNone/>
            </a:pPr>
            <a:r>
              <a:rPr lang="en-GB" altLang="en-US" b="1" dirty="0"/>
              <a:t>CRC</a:t>
            </a:r>
            <a:r>
              <a:rPr lang="en-GB" altLang="en-US" dirty="0"/>
              <a:t>: check sum</a:t>
            </a:r>
          </a:p>
          <a:p>
            <a:pPr algn="l">
              <a:buFontTx/>
              <a:buNone/>
            </a:pPr>
            <a:r>
              <a:rPr lang="en-GB" altLang="en-US" b="1" dirty="0"/>
              <a:t>ED</a:t>
            </a:r>
            <a:r>
              <a:rPr lang="en-GB" altLang="en-US" dirty="0"/>
              <a:t>: End </a:t>
            </a:r>
            <a:r>
              <a:rPr lang="en-GB" altLang="en-US" dirty="0" smtClean="0"/>
              <a:t>delimiter   JK1JK1 IE I Intermediate frame bit, E – Error detection bit</a:t>
            </a:r>
            <a:endParaRPr lang="en-GB" altLang="en-US" dirty="0"/>
          </a:p>
          <a:p>
            <a:pPr algn="l">
              <a:buFontTx/>
              <a:buNone/>
            </a:pPr>
            <a:r>
              <a:rPr lang="en-GB" altLang="en-US" b="1" dirty="0"/>
              <a:t>FS</a:t>
            </a:r>
            <a:r>
              <a:rPr lang="en-GB" altLang="en-US" dirty="0"/>
              <a:t>: Frame </a:t>
            </a:r>
            <a:r>
              <a:rPr lang="en-GB" altLang="en-US" dirty="0" smtClean="0"/>
              <a:t>status   A C xx AC xx , A Address recognized bit, C frame copied, xx undefined bit</a:t>
            </a:r>
            <a:endParaRPr lang="en-GB" altLang="en-US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73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Frame Status contains confirmation bits A and C.</a:t>
            </a:r>
          </a:p>
          <a:p>
            <a:r>
              <a:rPr lang="en-IN" dirty="0"/>
              <a:t>If a frame arrives at the station with the destination address, bit A is set.</a:t>
            </a:r>
          </a:p>
          <a:p>
            <a:r>
              <a:rPr lang="en-IN" dirty="0"/>
              <a:t>If the station processes the frame, then bit C also is set. When the sending station gets the frame back, it can see whether the receiving station is not working ( A=0, C=0). If the frame was not accepted (A=1, C=0) or whether the frame was received correctly (A=1, C =1).</a:t>
            </a:r>
          </a:p>
          <a:p>
            <a:r>
              <a:rPr lang="en-IN" dirty="0"/>
              <a:t>To protect against bit errors, both bits are doubly present.</a:t>
            </a:r>
          </a:p>
          <a:p>
            <a:r>
              <a:rPr lang="en-IN" dirty="0"/>
              <a:t>The addresses and the checksum are identical to Ethernet.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16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56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1094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Bits of access control</a:t>
            </a:r>
            <a:r>
              <a:rPr lang="en-IN" sz="1600" dirty="0" smtClean="0"/>
              <a:t>:</a:t>
            </a:r>
          </a:p>
          <a:p>
            <a:r>
              <a:rPr lang="en-IN" sz="1600" dirty="0"/>
              <a:t>The priority bits make possible several priorities. They indicate the priority of the token. If a station wants to send with priority n, it must wait for a token of priority n or higher.</a:t>
            </a:r>
          </a:p>
          <a:p>
            <a:r>
              <a:rPr lang="en-IN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Token </a:t>
            </a:r>
            <a:r>
              <a:rPr lang="en-IN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bit is used to indicate presence of token frame. If token bit = 1 –&gt; token frame and if token bit = 0 –&gt; not a token frame.</a:t>
            </a:r>
            <a:endParaRPr lang="en-IN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dirty="0" smtClean="0"/>
              <a:t>The </a:t>
            </a:r>
            <a:r>
              <a:rPr lang="en-IN" sz="1600" dirty="0"/>
              <a:t>monitor bit serves for recognition of a second frame </a:t>
            </a:r>
            <a:r>
              <a:rPr lang="en-IN" sz="1600" dirty="0" smtClean="0"/>
              <a:t>circulation</a:t>
            </a: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i.e. helps </a:t>
            </a:r>
            <a:r>
              <a:rPr lang="en-IN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solving orphan packet problem. </a:t>
            </a:r>
            <a:endParaRPr lang="en-IN" sz="1600" dirty="0"/>
          </a:p>
          <a:p>
            <a:r>
              <a:rPr lang="en-IN" sz="1600" dirty="0" smtClean="0"/>
              <a:t>The </a:t>
            </a:r>
            <a:r>
              <a:rPr lang="en-IN" sz="1600" dirty="0"/>
              <a:t>reservation bits permit a station to reserve the next frame for itself. If a station wants to do this, it registers its priority into reservation bits. This is only possible if not already a higher priority is registered. During the next token generation, the priority is copied into the priority bits</a:t>
            </a:r>
          </a:p>
          <a:p>
            <a:endParaRPr lang="en-IN" sz="1600" dirty="0"/>
          </a:p>
        </p:txBody>
      </p:sp>
      <p:pic>
        <p:nvPicPr>
          <p:cNvPr id="4" name="Picture 3" descr="https://media.geeksforgeeks.org/wp-content/uploads/to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665" y="2535633"/>
            <a:ext cx="3063240" cy="2103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501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Token Ring operation</a:t>
            </a:r>
            <a:endParaRPr lang="en-US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nobody is transmitting a token circles.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When a station needs to transmit data, it converts the token into a data frame.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When the sender receives its own data frame, it converts the frame back into a token.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an error occurs and no token frame, or more than one, is present, a special station (“Active Monitor”) detects the problem and removes and/or reinserts tokens as necessary.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Abort frame: used to abort transmission by the sending station.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1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Minimum Frame Size </a:t>
            </a:r>
          </a:p>
        </p:txBody>
      </p:sp>
      <p:sp>
        <p:nvSpPr>
          <p:cNvPr id="33795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tr-TR" dirty="0" smtClean="0"/>
              <a:t>at 10 Mbps: one bit takes 100 ns to be transmitted </a:t>
            </a:r>
          </a:p>
          <a:p>
            <a:pPr lvl="1"/>
            <a:r>
              <a:rPr lang="en-US" altLang="tr-TR" dirty="0" smtClean="0"/>
              <a:t>In order to occupy the channel during 50 </a:t>
            </a:r>
            <a:r>
              <a:rPr lang="en-US" altLang="tr-TR" dirty="0" err="1" smtClean="0"/>
              <a:t>microsecs</a:t>
            </a:r>
            <a:endParaRPr lang="en-US" altLang="tr-TR" dirty="0" smtClean="0"/>
          </a:p>
          <a:p>
            <a:pPr lvl="2"/>
            <a:r>
              <a:rPr lang="en-US" altLang="tr-TR" dirty="0" smtClean="0"/>
              <a:t>one frame at minimum should be 500 bits</a:t>
            </a:r>
          </a:p>
          <a:p>
            <a:pPr lvl="2"/>
            <a:r>
              <a:rPr lang="en-US" altLang="tr-TR" dirty="0" smtClean="0"/>
              <a:t>plus some safety margins and rounding, minimum frame size is set to 512 bits (64 bytes) in IEEE 802.3</a:t>
            </a:r>
          </a:p>
          <a:p>
            <a:pPr lvl="2"/>
            <a:r>
              <a:rPr lang="en-US" altLang="tr-TR" dirty="0" smtClean="0"/>
              <a:t>Maximum frame size is </a:t>
            </a:r>
            <a:r>
              <a:rPr lang="en-US" altLang="tr-TR" smtClean="0"/>
              <a:t>1518 bytes </a:t>
            </a:r>
            <a:endParaRPr lang="en-US" altLang="tr-TR" dirty="0" smtClean="0"/>
          </a:p>
          <a:p>
            <a:pPr lvl="1"/>
            <a:r>
              <a:rPr lang="en-US" altLang="tr-TR" dirty="0" smtClean="0"/>
              <a:t>In TCP/IP world the encapsulation of IP datagrams is defined in RFC 894 for Ethernets and in RFC 1042 for IEEE 802 networks </a:t>
            </a:r>
          </a:p>
        </p:txBody>
      </p:sp>
    </p:spTree>
    <p:extLst>
      <p:ext uri="{BB962C8B-B14F-4D97-AF65-F5344CB8AC3E}">
        <p14:creationId xmlns:p14="http://schemas.microsoft.com/office/powerpoint/2010/main" val="7733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Active and Standby monitors</a:t>
            </a:r>
            <a:endParaRPr lang="en-US" alt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Every station in a token ring network is either an </a:t>
            </a:r>
            <a:r>
              <a:rPr lang="en-US" altLang="en-US" sz="2000" b="1" dirty="0"/>
              <a:t>Active monitor</a:t>
            </a:r>
            <a:r>
              <a:rPr lang="en-US" altLang="en-US" sz="2000" dirty="0"/>
              <a:t> (AM) or </a:t>
            </a:r>
            <a:r>
              <a:rPr lang="en-US" altLang="en-US" sz="2000" b="1" dirty="0"/>
              <a:t>Standby monitor</a:t>
            </a:r>
            <a:r>
              <a:rPr lang="en-US" altLang="en-US" sz="2000" dirty="0"/>
              <a:t> (SM) station. There can be only one active monitor on a ring at a time. The active monitor is chosen through an election or monitor contention process. 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dirty="0"/>
              <a:t>monitor contention process is initiated when</a:t>
            </a:r>
          </a:p>
          <a:p>
            <a:pPr marL="457200" lvl="1" indent="0">
              <a:lnSpc>
                <a:spcPct val="80000"/>
              </a:lnSpc>
              <a:buClr>
                <a:srgbClr val="FFFF00"/>
              </a:buClr>
              <a:buSzPct val="60000"/>
              <a:buNone/>
            </a:pPr>
            <a:r>
              <a:rPr lang="en-US" altLang="en-US" sz="1800" dirty="0" smtClean="0"/>
              <a:t>A </a:t>
            </a:r>
            <a:r>
              <a:rPr lang="en-US" altLang="en-US" sz="1800" dirty="0"/>
              <a:t>loss of signal on the ring is detected, </a:t>
            </a:r>
          </a:p>
          <a:p>
            <a:pPr marL="457200" lvl="1" indent="0">
              <a:lnSpc>
                <a:spcPct val="80000"/>
              </a:lnSpc>
              <a:buClr>
                <a:srgbClr val="FFFF00"/>
              </a:buClr>
              <a:buSzPct val="60000"/>
              <a:buNone/>
            </a:pPr>
            <a:r>
              <a:rPr lang="en-US" altLang="en-US" sz="1800" dirty="0"/>
              <a:t>An </a:t>
            </a:r>
            <a:r>
              <a:rPr lang="en-US" altLang="en-US" sz="1800" b="1" dirty="0"/>
              <a:t>AM</a:t>
            </a:r>
            <a:r>
              <a:rPr lang="en-US" altLang="en-US" sz="1800" dirty="0"/>
              <a:t> station is not detected by other stations, or </a:t>
            </a:r>
          </a:p>
          <a:p>
            <a:pPr marL="457200" lvl="1" indent="0">
              <a:lnSpc>
                <a:spcPct val="80000"/>
              </a:lnSpc>
              <a:buClr>
                <a:srgbClr val="FFFF00"/>
              </a:buClr>
              <a:buSzPct val="60000"/>
              <a:buNone/>
            </a:pPr>
            <a:r>
              <a:rPr lang="en-US" altLang="en-US" sz="1800" dirty="0"/>
              <a:t>When a timer on an end station expires (the station hasn't seen a token in the past 7 seconds). 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When </a:t>
            </a:r>
            <a:r>
              <a:rPr lang="en-US" altLang="en-US" sz="2000" dirty="0"/>
              <a:t>any of the above conditions take place and a station decides that a new </a:t>
            </a:r>
            <a:r>
              <a:rPr lang="en-US" altLang="en-US" sz="2000" b="1" dirty="0"/>
              <a:t>AM</a:t>
            </a:r>
            <a:r>
              <a:rPr lang="en-US" altLang="en-US" sz="2000" dirty="0"/>
              <a:t> is needed.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b="1" dirty="0"/>
              <a:t>AM</a:t>
            </a:r>
            <a:r>
              <a:rPr lang="en-US" altLang="en-US" sz="2000" dirty="0"/>
              <a:t> performs a number of ring management functions and roles:</a:t>
            </a:r>
          </a:p>
          <a:p>
            <a:pPr marL="457200" lvl="1" indent="0">
              <a:lnSpc>
                <a:spcPct val="80000"/>
              </a:lnSpc>
              <a:buClr>
                <a:srgbClr val="FFFF00"/>
              </a:buClr>
              <a:buSzPct val="80000"/>
              <a:buNone/>
            </a:pPr>
            <a:r>
              <a:rPr lang="en-US" altLang="en-US" sz="1800" dirty="0"/>
              <a:t>Master clock for the ring, synchronization. </a:t>
            </a:r>
          </a:p>
          <a:p>
            <a:pPr marL="457200" lvl="1" indent="0">
              <a:lnSpc>
                <a:spcPct val="80000"/>
              </a:lnSpc>
              <a:buClr>
                <a:srgbClr val="FFFF00"/>
              </a:buClr>
              <a:buSzPct val="80000"/>
              <a:buNone/>
            </a:pPr>
            <a:r>
              <a:rPr lang="en-US" altLang="en-US" sz="1800" dirty="0"/>
              <a:t>Inserts a 24-bit delay into the ring for sufficient buffering.</a:t>
            </a:r>
          </a:p>
          <a:p>
            <a:pPr marL="457200" lvl="1" indent="0">
              <a:lnSpc>
                <a:spcPct val="80000"/>
              </a:lnSpc>
              <a:buClr>
                <a:srgbClr val="FFFF00"/>
              </a:buClr>
              <a:buSzPct val="80000"/>
              <a:buNone/>
            </a:pPr>
            <a:r>
              <a:rPr lang="en-US" altLang="en-US" sz="1800" dirty="0"/>
              <a:t>To support exactly one token and there is no frame being transmitted.</a:t>
            </a:r>
          </a:p>
          <a:p>
            <a:pPr marL="457200" lvl="1" indent="0">
              <a:lnSpc>
                <a:spcPct val="80000"/>
              </a:lnSpc>
              <a:buClr>
                <a:srgbClr val="FFFF00"/>
              </a:buClr>
              <a:buSzPct val="80000"/>
              <a:buNone/>
            </a:pPr>
            <a:r>
              <a:rPr lang="en-US" altLang="en-US" sz="1800" dirty="0"/>
              <a:t>Detects a broken ring.</a:t>
            </a:r>
          </a:p>
          <a:p>
            <a:pPr marL="457200" lvl="1" indent="0">
              <a:lnSpc>
                <a:spcPct val="80000"/>
              </a:lnSpc>
              <a:buClr>
                <a:srgbClr val="FFFF00"/>
              </a:buClr>
              <a:buSzPct val="80000"/>
              <a:buNone/>
            </a:pPr>
            <a:r>
              <a:rPr lang="en-US" altLang="en-US" sz="1800" dirty="0"/>
              <a:t>Removes circulating frames from the ring.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6782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Maintenance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To check the correct function of the ring, a monitor station is introduced.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this station crashes, another station is raised as another station is raised as monitor station.</a:t>
            </a:r>
          </a:p>
          <a:p>
            <a:r>
              <a:rPr lang="en-IN" dirty="0"/>
              <a:t>If a station recognizes that the monitor is inactive, this station sends a CLAIM_TOKEN. This can be done by several stations simultaneously.</a:t>
            </a:r>
          </a:p>
          <a:p>
            <a:pPr lvl="1"/>
            <a:r>
              <a:rPr lang="en-IN" dirty="0"/>
              <a:t>If such a message arrives with a smaller ID then suppress it.</a:t>
            </a:r>
          </a:p>
          <a:p>
            <a:pPr lvl="1"/>
            <a:r>
              <a:rPr lang="en-IN" dirty="0"/>
              <a:t>If a message arrives with a Larger ID then pass it on.</a:t>
            </a:r>
          </a:p>
          <a:p>
            <a:pPr lvl="1"/>
            <a:r>
              <a:rPr lang="en-IN" dirty="0"/>
              <a:t>If a CLAIM_TOKEN message arrives with own ID: then that station is the new monitor.</a:t>
            </a:r>
          </a:p>
          <a:p>
            <a:r>
              <a:rPr lang="en-IN" dirty="0"/>
              <a:t>Tasks of the monitor station:</a:t>
            </a:r>
          </a:p>
          <a:p>
            <a:pPr lvl="1"/>
            <a:r>
              <a:rPr lang="en-IN" dirty="0"/>
              <a:t>New generation of the token after a token loss.</a:t>
            </a:r>
          </a:p>
          <a:p>
            <a:pPr lvl="1"/>
            <a:r>
              <a:rPr lang="en-IN" dirty="0"/>
              <a:t>Reaction to ring collapse</a:t>
            </a:r>
          </a:p>
          <a:p>
            <a:pPr lvl="1"/>
            <a:r>
              <a:rPr lang="en-IN" dirty="0"/>
              <a:t>Removal of frame fragments</a:t>
            </a:r>
          </a:p>
          <a:p>
            <a:pPr lvl="1"/>
            <a:r>
              <a:rPr lang="en-IN" dirty="0"/>
              <a:t>Deletion of old, circulating frames.</a:t>
            </a:r>
          </a:p>
          <a:p>
            <a:r>
              <a:rPr lang="en-IN" dirty="0"/>
              <a:t>For each problem an own token is defined. If necessary timers are also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43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IEEE 802.3 Frame Format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54"/>
          <a:stretch>
            <a:fillRect/>
          </a:stretch>
        </p:blipFill>
        <p:spPr bwMode="auto">
          <a:xfrm>
            <a:off x="1981200" y="1524001"/>
            <a:ext cx="81534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467600" y="1905000"/>
            <a:ext cx="381000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AU" altLang="tr-TR" sz="1200">
                <a:latin typeface="Times New Roman" panose="02020603050405020304" pitchFamily="18" charset="0"/>
              </a:rPr>
              <a:t>&gt;=</a:t>
            </a:r>
            <a:endParaRPr kumimoji="0" lang="en-AU" altLang="tr-TR" sz="2400">
              <a:latin typeface="Times New Roman" panose="02020603050405020304" pitchFamily="18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8686800" y="1905000"/>
            <a:ext cx="381000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AU" altLang="tr-TR" sz="1200">
                <a:latin typeface="Times New Roman" panose="02020603050405020304" pitchFamily="18" charset="0"/>
              </a:rPr>
              <a:t>&gt;=</a:t>
            </a:r>
            <a:endParaRPr kumimoji="0" lang="en-AU" altLang="tr-TR" sz="2400">
              <a:latin typeface="Times New Roman" panose="02020603050405020304" pitchFamily="18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774825" y="3860801"/>
            <a:ext cx="8642350" cy="25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AU" altLang="tr-TR" sz="2000" dirty="0">
                <a:latin typeface="Arial" panose="020B0604020202020204" pitchFamily="34" charset="0"/>
              </a:rPr>
              <a:t>Preamble is alternating </a:t>
            </a:r>
            <a:r>
              <a:rPr kumimoji="0" lang="tr-TR" altLang="tr-TR" sz="2000" dirty="0">
                <a:latin typeface="Arial" panose="020B0604020202020204" pitchFamily="34" charset="0"/>
              </a:rPr>
              <a:t>1</a:t>
            </a:r>
            <a:r>
              <a:rPr kumimoji="0" lang="en-AU" altLang="tr-TR" sz="2000" dirty="0">
                <a:latin typeface="Arial" panose="020B0604020202020204" pitchFamily="34" charset="0"/>
              </a:rPr>
              <a:t>’s and </a:t>
            </a:r>
            <a:r>
              <a:rPr kumimoji="0" lang="tr-TR" altLang="tr-TR" sz="2000" dirty="0">
                <a:latin typeface="Arial" panose="020B0604020202020204" pitchFamily="34" charset="0"/>
              </a:rPr>
              <a:t>0</a:t>
            </a:r>
            <a:r>
              <a:rPr kumimoji="0" lang="en-AU" altLang="tr-TR" sz="2000" dirty="0">
                <a:latin typeface="Arial" panose="020B0604020202020204" pitchFamily="34" charset="0"/>
              </a:rPr>
              <a:t>’s (for clock synchronization</a:t>
            </a:r>
            <a:r>
              <a:rPr kumimoji="0" lang="en-AU" altLang="tr-TR" sz="2000" dirty="0" smtClean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AU" altLang="tr-TR" sz="2000" dirty="0" smtClean="0">
                <a:latin typeface="Arial" panose="020B0604020202020204" pitchFamily="34" charset="0"/>
              </a:rPr>
              <a:t>SFD </a:t>
            </a:r>
            <a:r>
              <a:rPr kumimoji="0" lang="en-AU" altLang="tr-TR" sz="2000" dirty="0">
                <a:latin typeface="Arial" panose="020B0604020202020204" pitchFamily="34" charset="0"/>
              </a:rPr>
              <a:t>is </a:t>
            </a:r>
            <a:r>
              <a:rPr kumimoji="0" lang="en-AU" altLang="tr-TR" sz="2000" dirty="0" smtClean="0">
                <a:latin typeface="Arial" panose="020B0604020202020204" pitchFamily="34" charset="0"/>
              </a:rPr>
              <a:t>10101011</a:t>
            </a:r>
            <a:endParaRPr kumimoji="0" lang="tr-TR" altLang="tr-TR" sz="2000" dirty="0" smtClean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tr-TR" altLang="tr-TR" sz="2000" dirty="0" smtClean="0">
                <a:latin typeface="Arial" panose="020B0604020202020204" pitchFamily="34" charset="0"/>
              </a:rPr>
              <a:t>Length </a:t>
            </a:r>
            <a:r>
              <a:rPr kumimoji="0" lang="tr-TR" altLang="tr-TR" sz="2000" dirty="0">
                <a:latin typeface="Arial" panose="020B0604020202020204" pitchFamily="34" charset="0"/>
              </a:rPr>
              <a:t>is of the LLC data</a:t>
            </a:r>
            <a:endParaRPr kumimoji="0" lang="en-AU" altLang="tr-TR" sz="20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AU" altLang="tr-TR" sz="2000" dirty="0">
                <a:latin typeface="Arial" panose="020B0604020202020204" pitchFamily="34" charset="0"/>
              </a:rPr>
              <a:t>FCS </a:t>
            </a:r>
            <a:r>
              <a:rPr kumimoji="0" lang="tr-TR" altLang="tr-TR" sz="2000" dirty="0">
                <a:latin typeface="Arial" panose="020B0604020202020204" pitchFamily="34" charset="0"/>
              </a:rPr>
              <a:t>is 32-bit CRC (Cyclic Redundancy Check) code and </a:t>
            </a:r>
            <a:r>
              <a:rPr kumimoji="0" lang="en-AU" altLang="tr-TR" sz="2000" dirty="0">
                <a:latin typeface="Arial" panose="020B0604020202020204" pitchFamily="34" charset="0"/>
              </a:rPr>
              <a:t>excludes Preamble and SFD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AU" altLang="tr-TR" sz="2000" dirty="0">
                <a:latin typeface="Arial" panose="020B0604020202020204" pitchFamily="34" charset="0"/>
              </a:rPr>
              <a:t>Addresses are uniquely assigned by IEEE to manufacturers. </a:t>
            </a:r>
          </a:p>
        </p:txBody>
      </p:sp>
    </p:spTree>
    <p:extLst>
      <p:ext uri="{BB962C8B-B14F-4D97-AF65-F5344CB8AC3E}">
        <p14:creationId xmlns:p14="http://schemas.microsoft.com/office/powerpoint/2010/main" val="5368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893191"/>
              </p:ext>
            </p:extLst>
          </p:nvPr>
        </p:nvGraphicFramePr>
        <p:xfrm>
          <a:off x="4095083" y="2300437"/>
          <a:ext cx="7746520" cy="2277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Photo Editor Photo" r:id="rId3" imgW="4686954" imgH="2276793" progId="MSPhotoEd.3">
                  <p:embed/>
                </p:oleObj>
              </mc:Choice>
              <mc:Fallback>
                <p:oleObj name="Photo Editor Photo" r:id="rId3" imgW="4686954" imgH="227679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083" y="2300437"/>
                        <a:ext cx="7746520" cy="2277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99460" y="235468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600" dirty="0" smtClean="0"/>
              <a:t>Preamble</a:t>
            </a:r>
          </a:p>
          <a:p>
            <a:r>
              <a:rPr lang="en-US" altLang="en-US" sz="1600" dirty="0" smtClean="0"/>
              <a:t>SD: Start of frame Delimiter</a:t>
            </a:r>
          </a:p>
          <a:p>
            <a:r>
              <a:rPr lang="en-US" altLang="en-US" sz="1600" dirty="0" smtClean="0"/>
              <a:t>Destination MAC address</a:t>
            </a:r>
          </a:p>
          <a:p>
            <a:pPr lvl="1"/>
            <a:r>
              <a:rPr lang="en-US" altLang="en-US" sz="1600" dirty="0" smtClean="0"/>
              <a:t>Unicast</a:t>
            </a:r>
          </a:p>
          <a:p>
            <a:pPr lvl="1"/>
            <a:r>
              <a:rPr lang="en-US" altLang="en-US" sz="1600" dirty="0" smtClean="0"/>
              <a:t>Broadcast</a:t>
            </a:r>
          </a:p>
          <a:p>
            <a:pPr lvl="1"/>
            <a:r>
              <a:rPr lang="en-US" altLang="en-US" sz="1600" dirty="0" smtClean="0"/>
              <a:t>Multicast</a:t>
            </a:r>
          </a:p>
          <a:p>
            <a:r>
              <a:rPr lang="en-US" altLang="en-US" sz="1600" dirty="0" smtClean="0"/>
              <a:t>Source address</a:t>
            </a:r>
          </a:p>
          <a:p>
            <a:r>
              <a:rPr lang="en-US" altLang="en-US" sz="1600" dirty="0" smtClean="0"/>
              <a:t>Length – total number of bytes following </a:t>
            </a:r>
          </a:p>
          <a:p>
            <a:r>
              <a:rPr lang="en-US" altLang="en-US" sz="1600" dirty="0" smtClean="0"/>
              <a:t>excluding CRC at the end </a:t>
            </a:r>
          </a:p>
          <a:p>
            <a:r>
              <a:rPr lang="en-US" altLang="en-US" sz="1600" dirty="0" smtClean="0"/>
              <a:t>DSAP SSAP, </a:t>
            </a:r>
          </a:p>
          <a:p>
            <a:r>
              <a:rPr lang="en-US" altLang="en-US" sz="1600" dirty="0"/>
              <a:t>Control </a:t>
            </a:r>
          </a:p>
          <a:p>
            <a:r>
              <a:rPr lang="en-US" altLang="en-US" sz="1600" dirty="0" smtClean="0"/>
              <a:t>SNAP </a:t>
            </a:r>
            <a:r>
              <a:rPr lang="en-US" altLang="en-US" sz="1600" dirty="0"/>
              <a:t>(Subnet Network Access Protocol)</a:t>
            </a:r>
            <a:endParaRPr lang="en-US" altLang="en-US" sz="1600" dirty="0" smtClean="0"/>
          </a:p>
          <a:p>
            <a:r>
              <a:rPr lang="en-US" altLang="en-US" sz="1600" dirty="0" smtClean="0"/>
              <a:t>Data  </a:t>
            </a:r>
          </a:p>
          <a:p>
            <a:r>
              <a:rPr lang="en-US" altLang="en-US" sz="1600" dirty="0" smtClean="0"/>
              <a:t>Frame Check Sequence (FCS)</a:t>
            </a:r>
          </a:p>
        </p:txBody>
      </p:sp>
    </p:spTree>
    <p:extLst>
      <p:ext uri="{BB962C8B-B14F-4D97-AF65-F5344CB8AC3E}">
        <p14:creationId xmlns:p14="http://schemas.microsoft.com/office/powerpoint/2010/main" val="41941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CSMA/CD Performance</a:t>
            </a:r>
            <a:endParaRPr lang="en-US" altLang="tr-TR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 smtClean="0"/>
              <a:t>Formulation for utilization</a:t>
            </a:r>
          </a:p>
          <a:p>
            <a:pPr lvl="1">
              <a:buFontTx/>
              <a:buNone/>
            </a:pPr>
            <a:r>
              <a:rPr lang="en-US" altLang="tr-TR" dirty="0" smtClean="0"/>
              <a:t>utilization = transmission time / (trans. time + all other)</a:t>
            </a:r>
          </a:p>
          <a:p>
            <a:pPr lvl="1">
              <a:buFontTx/>
              <a:buNone/>
            </a:pPr>
            <a:endParaRPr lang="en-US" altLang="tr-TR" dirty="0" smtClean="0"/>
          </a:p>
          <a:p>
            <a:pPr lvl="1">
              <a:buFontTx/>
              <a:buNone/>
            </a:pPr>
            <a:r>
              <a:rPr lang="en-US" altLang="tr-TR" dirty="0" smtClean="0"/>
              <a:t>If no collisions </a:t>
            </a:r>
            <a:r>
              <a:rPr lang="en-US" altLang="tr-TR" dirty="0" smtClean="0">
                <a:sym typeface="Wingdings" panose="05000000000000000000" pitchFamily="2" charset="2"/>
              </a:rPr>
              <a:t> U = </a:t>
            </a:r>
            <a:r>
              <a:rPr lang="en-US" altLang="tr-TR" dirty="0" err="1" smtClean="0">
                <a:sym typeface="Wingdings" panose="05000000000000000000" pitchFamily="2" charset="2"/>
              </a:rPr>
              <a:t>T</a:t>
            </a:r>
            <a:r>
              <a:rPr lang="en-US" altLang="tr-TR" baseline="-25000" dirty="0" err="1" smtClean="0">
                <a:sym typeface="Wingdings" panose="05000000000000000000" pitchFamily="2" charset="2"/>
              </a:rPr>
              <a:t>trans</a:t>
            </a:r>
            <a:r>
              <a:rPr lang="en-US" altLang="tr-TR" dirty="0" smtClean="0">
                <a:sym typeface="Wingdings" panose="05000000000000000000" pitchFamily="2" charset="2"/>
              </a:rPr>
              <a:t> / (</a:t>
            </a:r>
            <a:r>
              <a:rPr lang="en-US" altLang="tr-TR" dirty="0" err="1" smtClean="0">
                <a:sym typeface="Wingdings" panose="05000000000000000000" pitchFamily="2" charset="2"/>
              </a:rPr>
              <a:t>T</a:t>
            </a:r>
            <a:r>
              <a:rPr lang="en-US" altLang="tr-TR" baseline="-25000" dirty="0" err="1" smtClean="0">
                <a:sym typeface="Wingdings" panose="05000000000000000000" pitchFamily="2" charset="2"/>
              </a:rPr>
              <a:t>trans</a:t>
            </a:r>
            <a:r>
              <a:rPr lang="en-US" altLang="tr-TR" dirty="0" smtClean="0">
                <a:sym typeface="Wingdings" panose="05000000000000000000" pitchFamily="2" charset="2"/>
              </a:rPr>
              <a:t> + </a:t>
            </a:r>
            <a:r>
              <a:rPr lang="en-US" altLang="tr-TR" dirty="0" err="1" smtClean="0">
                <a:sym typeface="Wingdings" panose="05000000000000000000" pitchFamily="2" charset="2"/>
              </a:rPr>
              <a:t>T</a:t>
            </a:r>
            <a:r>
              <a:rPr lang="en-US" altLang="tr-TR" baseline="-25000" dirty="0" err="1" smtClean="0">
                <a:sym typeface="Wingdings" panose="05000000000000000000" pitchFamily="2" charset="2"/>
              </a:rPr>
              <a:t>prop</a:t>
            </a:r>
            <a:r>
              <a:rPr lang="en-US" altLang="tr-TR" dirty="0" smtClean="0">
                <a:sym typeface="Wingdings" panose="05000000000000000000" pitchFamily="2" charset="2"/>
              </a:rPr>
              <a:t>)</a:t>
            </a:r>
          </a:p>
          <a:p>
            <a:pPr lvl="1">
              <a:buFontTx/>
              <a:buNone/>
            </a:pPr>
            <a:endParaRPr lang="en-US" altLang="tr-TR" dirty="0" smtClean="0">
              <a:sym typeface="Wingdings" panose="05000000000000000000" pitchFamily="2" charset="2"/>
            </a:endParaRPr>
          </a:p>
          <a:p>
            <a:pPr lvl="1">
              <a:buFontTx/>
              <a:buNone/>
            </a:pPr>
            <a:r>
              <a:rPr lang="en-US" altLang="tr-TR" dirty="0" smtClean="0">
                <a:sym typeface="Wingdings" panose="05000000000000000000" pitchFamily="2" charset="2"/>
              </a:rPr>
              <a:t>With collisions  U = </a:t>
            </a:r>
            <a:r>
              <a:rPr lang="en-US" altLang="tr-TR" dirty="0" err="1" smtClean="0">
                <a:sym typeface="Wingdings" panose="05000000000000000000" pitchFamily="2" charset="2"/>
              </a:rPr>
              <a:t>T</a:t>
            </a:r>
            <a:r>
              <a:rPr lang="en-US" altLang="tr-TR" baseline="-25000" dirty="0" err="1" smtClean="0">
                <a:sym typeface="Wingdings" panose="05000000000000000000" pitchFamily="2" charset="2"/>
              </a:rPr>
              <a:t>trans</a:t>
            </a:r>
            <a:r>
              <a:rPr lang="en-US" altLang="tr-TR" dirty="0" smtClean="0">
                <a:sym typeface="Wingdings" panose="05000000000000000000" pitchFamily="2" charset="2"/>
              </a:rPr>
              <a:t> / (</a:t>
            </a:r>
            <a:r>
              <a:rPr lang="en-US" altLang="tr-TR" dirty="0" err="1" smtClean="0">
                <a:sym typeface="Wingdings" panose="05000000000000000000" pitchFamily="2" charset="2"/>
              </a:rPr>
              <a:t>T</a:t>
            </a:r>
            <a:r>
              <a:rPr lang="en-US" altLang="tr-TR" baseline="-25000" dirty="0" err="1" smtClean="0">
                <a:sym typeface="Wingdings" panose="05000000000000000000" pitchFamily="2" charset="2"/>
              </a:rPr>
              <a:t>trans</a:t>
            </a:r>
            <a:r>
              <a:rPr lang="en-US" altLang="tr-TR" dirty="0" smtClean="0">
                <a:sym typeface="Wingdings" panose="05000000000000000000" pitchFamily="2" charset="2"/>
              </a:rPr>
              <a:t> + </a:t>
            </a:r>
            <a:r>
              <a:rPr lang="en-US" altLang="tr-TR" dirty="0" err="1" smtClean="0">
                <a:sym typeface="Wingdings" panose="05000000000000000000" pitchFamily="2" charset="2"/>
              </a:rPr>
              <a:t>T</a:t>
            </a:r>
            <a:r>
              <a:rPr lang="en-US" altLang="tr-TR" baseline="-25000" dirty="0" err="1" smtClean="0">
                <a:sym typeface="Wingdings" panose="05000000000000000000" pitchFamily="2" charset="2"/>
              </a:rPr>
              <a:t>prop</a:t>
            </a:r>
            <a:r>
              <a:rPr lang="en-US" altLang="tr-TR" dirty="0" smtClean="0">
                <a:sym typeface="Wingdings" panose="05000000000000000000" pitchFamily="2" charset="2"/>
              </a:rPr>
              <a:t> + </a:t>
            </a:r>
            <a:r>
              <a:rPr lang="en-US" altLang="tr-TR" dirty="0" err="1" smtClean="0">
                <a:sym typeface="Wingdings" panose="05000000000000000000" pitchFamily="2" charset="2"/>
              </a:rPr>
              <a:t>T</a:t>
            </a:r>
            <a:r>
              <a:rPr lang="en-US" altLang="tr-TR" baseline="-25000" dirty="0" err="1" smtClean="0">
                <a:sym typeface="Wingdings" panose="05000000000000000000" pitchFamily="2" charset="2"/>
              </a:rPr>
              <a:t>contention</a:t>
            </a:r>
            <a:r>
              <a:rPr lang="en-US" altLang="tr-TR" dirty="0" smtClean="0">
                <a:sym typeface="Wingdings" panose="05000000000000000000" pitchFamily="2" charset="2"/>
              </a:rPr>
              <a:t>)</a:t>
            </a:r>
          </a:p>
          <a:p>
            <a:pPr lvl="1">
              <a:buFontTx/>
              <a:buNone/>
            </a:pPr>
            <a:r>
              <a:rPr lang="en-US" altLang="tr-TR" dirty="0" err="1" smtClean="0">
                <a:sym typeface="Wingdings" panose="05000000000000000000" pitchFamily="2" charset="2"/>
              </a:rPr>
              <a:t>T</a:t>
            </a:r>
            <a:r>
              <a:rPr lang="en-US" altLang="tr-TR" baseline="-25000" dirty="0" err="1" smtClean="0">
                <a:sym typeface="Wingdings" panose="05000000000000000000" pitchFamily="2" charset="2"/>
              </a:rPr>
              <a:t>contention</a:t>
            </a:r>
            <a:r>
              <a:rPr lang="en-US" altLang="tr-TR" dirty="0" smtClean="0">
                <a:sym typeface="Wingdings" panose="05000000000000000000" pitchFamily="2" charset="2"/>
              </a:rPr>
              <a:t> is the time spent for collisions to send a frame</a:t>
            </a:r>
          </a:p>
          <a:p>
            <a:pPr lvl="1">
              <a:buFontTx/>
              <a:buNone/>
            </a:pP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29246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9037608" cy="335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7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64751AF73494BA5AD4405005AB343" ma:contentTypeVersion="6" ma:contentTypeDescription="Create a new document." ma:contentTypeScope="" ma:versionID="a249695ea9989dd8398b139d470d81e7">
  <xsd:schema xmlns:xsd="http://www.w3.org/2001/XMLSchema" xmlns:xs="http://www.w3.org/2001/XMLSchema" xmlns:p="http://schemas.microsoft.com/office/2006/metadata/properties" xmlns:ns2="3e71e501-9981-4f71-8744-f09f5c3dbf6f" xmlns:ns3="e57fd881-db3f-40e7-93b8-70a16e341b2c" targetNamespace="http://schemas.microsoft.com/office/2006/metadata/properties" ma:root="true" ma:fieldsID="697983135dd7490eea976de992dd45dc" ns2:_="" ns3:_="">
    <xsd:import namespace="3e71e501-9981-4f71-8744-f09f5c3dbf6f"/>
    <xsd:import namespace="e57fd881-db3f-40e7-93b8-70a16e34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1e501-9981-4f71-8744-f09f5c3db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d881-db3f-40e7-93b8-70a16e34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310E71-761E-434D-B7E6-481B02A3C991}"/>
</file>

<file path=customXml/itemProps2.xml><?xml version="1.0" encoding="utf-8"?>
<ds:datastoreItem xmlns:ds="http://schemas.openxmlformats.org/officeDocument/2006/customXml" ds:itemID="{B7737FD1-311E-41E7-BE13-4D6F8CC63E77}"/>
</file>

<file path=customXml/itemProps3.xml><?xml version="1.0" encoding="utf-8"?>
<ds:datastoreItem xmlns:ds="http://schemas.openxmlformats.org/officeDocument/2006/customXml" ds:itemID="{23521C72-E1F9-4BBB-B288-BC73BCBF4D95}"/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2648</Words>
  <Application>Microsoft Office PowerPoint</Application>
  <PresentationFormat>Widescreen</PresentationFormat>
  <Paragraphs>365</Paragraphs>
  <Slides>51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新細明體</vt:lpstr>
      <vt:lpstr>StarSymbol</vt:lpstr>
      <vt:lpstr>Symbol</vt:lpstr>
      <vt:lpstr>Tahoma</vt:lpstr>
      <vt:lpstr>Times</vt:lpstr>
      <vt:lpstr>Times New Roman</vt:lpstr>
      <vt:lpstr>Wingdings</vt:lpstr>
      <vt:lpstr>Office Theme</vt:lpstr>
      <vt:lpstr>Photo Editor Photo</vt:lpstr>
      <vt:lpstr>IEEE 802</vt:lpstr>
      <vt:lpstr>IEEE 802 Standards Working Groups</vt:lpstr>
      <vt:lpstr>CSMA/CD (IEEE 802.3 – Ethernet)</vt:lpstr>
      <vt:lpstr>CSMA/CD - Details of Contention</vt:lpstr>
      <vt:lpstr>Minimum Frame Size </vt:lpstr>
      <vt:lpstr>IEEE 802.3 Frame Format</vt:lpstr>
      <vt:lpstr>PowerPoint Presentation</vt:lpstr>
      <vt:lpstr>CSMA/CD Performance</vt:lpstr>
      <vt:lpstr>PowerPoint Presentation</vt:lpstr>
      <vt:lpstr>Ethernet Networking with a Hub</vt:lpstr>
      <vt:lpstr>Ethernet Networking with a Switch</vt:lpstr>
      <vt:lpstr>Basic Ethernet Features </vt:lpstr>
      <vt:lpstr>Ethernet Addressing</vt:lpstr>
      <vt:lpstr>Cable topologies</vt:lpstr>
      <vt:lpstr>Manchester encoding</vt:lpstr>
      <vt:lpstr>PowerPoint Presentation</vt:lpstr>
      <vt:lpstr>FAST ETHERNET</vt:lpstr>
      <vt:lpstr>Fast Ethernet</vt:lpstr>
      <vt:lpstr>Fast Ethernet</vt:lpstr>
      <vt:lpstr>Fast Ethernet topology</vt:lpstr>
      <vt:lpstr>Fast Ethernet implementations</vt:lpstr>
      <vt:lpstr>Encoding for Fast Ethernet implementation </vt:lpstr>
      <vt:lpstr>PowerPoint Presentation</vt:lpstr>
      <vt:lpstr>GIGABIT ETHERNET</vt:lpstr>
      <vt:lpstr>Gigabit Ethernet</vt:lpstr>
      <vt:lpstr>PowerPoint Presentation</vt:lpstr>
      <vt:lpstr>PowerPoint Presentation</vt:lpstr>
      <vt:lpstr>Gigabit Ethernet implementations</vt:lpstr>
      <vt:lpstr>Encoding in Gigabit Ethernet implementations </vt:lpstr>
      <vt:lpstr>PowerPoint Presentation</vt:lpstr>
      <vt:lpstr>10 Gigabit Ethernet</vt:lpstr>
      <vt:lpstr>PowerPoint Presentation</vt:lpstr>
      <vt:lpstr>Token Bus – IEEE 802.4</vt:lpstr>
      <vt:lpstr>Token Bus – IEEE 802.4</vt:lpstr>
      <vt:lpstr>Token Bus - Ring Organisation </vt:lpstr>
      <vt:lpstr>Token Bus </vt:lpstr>
      <vt:lpstr>PowerPoint Presentation</vt:lpstr>
      <vt:lpstr>Token Bus Frame Format </vt:lpstr>
      <vt:lpstr>Message Exchange in Token Bus</vt:lpstr>
      <vt:lpstr>PowerPoint Presentation</vt:lpstr>
      <vt:lpstr>PowerPoint Presentation</vt:lpstr>
      <vt:lpstr>Problems with Token Bus</vt:lpstr>
      <vt:lpstr>Token Ring – IEEE 802.5</vt:lpstr>
      <vt:lpstr>PowerPoint Presentation</vt:lpstr>
      <vt:lpstr>Sending and receiving</vt:lpstr>
      <vt:lpstr>Token Ring frame formats</vt:lpstr>
      <vt:lpstr>PowerPoint Presentation</vt:lpstr>
      <vt:lpstr>PowerPoint Presentation</vt:lpstr>
      <vt:lpstr>Token Ring operation</vt:lpstr>
      <vt:lpstr>Active and Standby monitors</vt:lpstr>
      <vt:lpstr>Ring Maintenance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802</dc:title>
  <dc:creator>Mary</dc:creator>
  <cp:lastModifiedBy>csemsb</cp:lastModifiedBy>
  <cp:revision>85</cp:revision>
  <dcterms:created xsi:type="dcterms:W3CDTF">2018-07-31T23:54:37Z</dcterms:created>
  <dcterms:modified xsi:type="dcterms:W3CDTF">2021-10-12T05:57:23Z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0x010100B4F64751AF73494BA5AD4405005AB343</vt:lpwstr>
  </property>
</Properties>
</file>