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5.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4.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30.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7" r:id="rId2"/>
    <p:sldId id="258" r:id="rId3"/>
    <p:sldId id="259" r:id="rId4"/>
    <p:sldId id="260" r:id="rId5"/>
    <p:sldId id="261" r:id="rId6"/>
    <p:sldId id="262" r:id="rId7"/>
    <p:sldId id="263" r:id="rId8"/>
    <p:sldId id="339" r:id="rId9"/>
    <p:sldId id="318" r:id="rId10"/>
    <p:sldId id="319" r:id="rId11"/>
    <p:sldId id="321" r:id="rId12"/>
    <p:sldId id="322" r:id="rId13"/>
    <p:sldId id="316"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264" r:id="rId31"/>
    <p:sldId id="265" r:id="rId32"/>
    <p:sldId id="311" r:id="rId33"/>
    <p:sldId id="312" r:id="rId34"/>
    <p:sldId id="313" r:id="rId35"/>
    <p:sldId id="309" r:id="rId36"/>
    <p:sldId id="269" r:id="rId37"/>
    <p:sldId id="270" r:id="rId38"/>
    <p:sldId id="314" r:id="rId39"/>
    <p:sldId id="271" r:id="rId40"/>
    <p:sldId id="272" r:id="rId41"/>
    <p:sldId id="273" r:id="rId42"/>
    <p:sldId id="274" r:id="rId43"/>
    <p:sldId id="275" r:id="rId44"/>
    <p:sldId id="276" r:id="rId45"/>
    <p:sldId id="315" r:id="rId46"/>
    <p:sldId id="277" r:id="rId47"/>
    <p:sldId id="340" r:id="rId48"/>
    <p:sldId id="341" r:id="rId49"/>
    <p:sldId id="342" r:id="rId50"/>
    <p:sldId id="347" r:id="rId51"/>
    <p:sldId id="348" r:id="rId52"/>
    <p:sldId id="344" r:id="rId53"/>
    <p:sldId id="345" r:id="rId54"/>
    <p:sldId id="346" r:id="rId55"/>
    <p:sldId id="349" r:id="rId56"/>
    <p:sldId id="350" r:id="rId57"/>
    <p:sldId id="351" r:id="rId58"/>
    <p:sldId id="352" r:id="rId59"/>
    <p:sldId id="353" r:id="rId60"/>
    <p:sldId id="354" r:id="rId61"/>
    <p:sldId id="279" r:id="rId62"/>
    <p:sldId id="280" r:id="rId63"/>
    <p:sldId id="357" r:id="rId64"/>
    <p:sldId id="281" r:id="rId65"/>
    <p:sldId id="317" r:id="rId66"/>
    <p:sldId id="283" r:id="rId67"/>
    <p:sldId id="355" r:id="rId68"/>
    <p:sldId id="356" r:id="rId69"/>
    <p:sldId id="284" r:id="rId70"/>
    <p:sldId id="285" r:id="rId71"/>
    <p:sldId id="358" r:id="rId72"/>
    <p:sldId id="287" r:id="rId73"/>
    <p:sldId id="288" r:id="rId74"/>
    <p:sldId id="289" r:id="rId75"/>
    <p:sldId id="290" r:id="rId76"/>
    <p:sldId id="359" r:id="rId77"/>
    <p:sldId id="29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A1961-ADE9-4431-A4C3-558A3F084855}" type="datetimeFigureOut">
              <a:rPr lang="en-US" smtClean="0"/>
              <a:t>27/09/2021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F4650-8295-406C-90B3-AF08FC000D63}" type="slidenum">
              <a:rPr lang="en-US" smtClean="0"/>
              <a:t>‹#›</a:t>
            </a:fld>
            <a:endParaRPr lang="en-US"/>
          </a:p>
        </p:txBody>
      </p:sp>
    </p:spTree>
    <p:extLst>
      <p:ext uri="{BB962C8B-B14F-4D97-AF65-F5344CB8AC3E}">
        <p14:creationId xmlns:p14="http://schemas.microsoft.com/office/powerpoint/2010/main" val="414557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513BFEC0-79CC-4A74-9DC1-D1B4A40FE572}"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5562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456C6ED1-4235-43A9-BE9C-3F83D819814A}"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7513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73A78654-06D9-4DC7-8522-99A45DD121BA}"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390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D742783F-E462-4144-9522-6B2388EBDBF0}"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8787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09DE0927-AA9F-41CF-A6A7-C43B31A4C832}"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3898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CEFF26-9987-466F-81DB-03EA1770A0B5}" type="datetimeFigureOut">
              <a:rPr lang="en-US" smtClean="0"/>
              <a:t>27/09/2021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407593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EFF26-9987-466F-81DB-03EA1770A0B5}" type="datetimeFigureOut">
              <a:rPr lang="en-US" smtClean="0"/>
              <a:t>27/09/2021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247960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EFF26-9987-466F-81DB-03EA1770A0B5}" type="datetimeFigureOut">
              <a:rPr lang="en-US" smtClean="0"/>
              <a:t>27/09/2021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50520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EFF26-9987-466F-81DB-03EA1770A0B5}" type="datetimeFigureOut">
              <a:rPr lang="en-US" smtClean="0"/>
              <a:t>27/09/2021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385558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CEFF26-9987-466F-81DB-03EA1770A0B5}" type="datetimeFigureOut">
              <a:rPr lang="en-US" smtClean="0"/>
              <a:t>27/09/2021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30553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CEFF26-9987-466F-81DB-03EA1770A0B5}" type="datetimeFigureOut">
              <a:rPr lang="en-US" smtClean="0"/>
              <a:t>27/09/2021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355342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CEFF26-9987-466F-81DB-03EA1770A0B5}" type="datetimeFigureOut">
              <a:rPr lang="en-US" smtClean="0"/>
              <a:t>27/09/2021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16839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CEFF26-9987-466F-81DB-03EA1770A0B5}" type="datetimeFigureOut">
              <a:rPr lang="en-US" smtClean="0"/>
              <a:t>27/09/2021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209984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EFF26-9987-466F-81DB-03EA1770A0B5}" type="datetimeFigureOut">
              <a:rPr lang="en-US" smtClean="0"/>
              <a:t>27/09/2021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285921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CEFF26-9987-466F-81DB-03EA1770A0B5}" type="datetimeFigureOut">
              <a:rPr lang="en-US" smtClean="0"/>
              <a:t>27/09/2021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95653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CEFF26-9987-466F-81DB-03EA1770A0B5}" type="datetimeFigureOut">
              <a:rPr lang="en-US" smtClean="0"/>
              <a:t>27/09/2021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1838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EFF26-9987-466F-81DB-03EA1770A0B5}" type="datetimeFigureOut">
              <a:rPr lang="en-US" smtClean="0"/>
              <a:t>27/09/2021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94E4D-5AD5-4F2E-9503-CB48948B174A}" type="slidenum">
              <a:rPr lang="en-US" smtClean="0"/>
              <a:t>‹#›</a:t>
            </a:fld>
            <a:endParaRPr lang="en-US"/>
          </a:p>
        </p:txBody>
      </p:sp>
    </p:spTree>
    <p:extLst>
      <p:ext uri="{BB962C8B-B14F-4D97-AF65-F5344CB8AC3E}">
        <p14:creationId xmlns:p14="http://schemas.microsoft.com/office/powerpoint/2010/main" val="402284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tr-TR" smtClean="0"/>
              <a:t>LAN Protocol Architecture</a:t>
            </a:r>
          </a:p>
        </p:txBody>
      </p:sp>
      <p:sp>
        <p:nvSpPr>
          <p:cNvPr id="5123" name="Rectangle 3"/>
          <p:cNvSpPr>
            <a:spLocks noGrp="1" noChangeArrowheads="1"/>
          </p:cNvSpPr>
          <p:nvPr>
            <p:ph type="body" idx="1"/>
          </p:nvPr>
        </p:nvSpPr>
        <p:spPr/>
        <p:txBody>
          <a:bodyPr/>
          <a:lstStyle/>
          <a:p>
            <a:r>
              <a:rPr lang="en-US" altLang="tr-TR" dirty="0" smtClean="0"/>
              <a:t>Corresponds to lower two layers of OSI model</a:t>
            </a:r>
            <a:endParaRPr lang="tr-TR" altLang="tr-TR" dirty="0" smtClean="0"/>
          </a:p>
          <a:p>
            <a:pPr lvl="1"/>
            <a:r>
              <a:rPr lang="tr-TR" altLang="tr-TR" dirty="0" smtClean="0"/>
              <a:t>But mostly LANs do not follow OSI model</a:t>
            </a:r>
          </a:p>
          <a:p>
            <a:r>
              <a:rPr lang="tr-TR" altLang="tr-TR" dirty="0" smtClean="0"/>
              <a:t>Current LANs are most likely to be based on Ethernet protocols developed by IEEE 802 committee</a:t>
            </a:r>
          </a:p>
          <a:p>
            <a:r>
              <a:rPr lang="en-US" altLang="tr-TR" dirty="0" smtClean="0"/>
              <a:t>IEEE 802 reference model</a:t>
            </a:r>
          </a:p>
          <a:p>
            <a:pPr lvl="1"/>
            <a:r>
              <a:rPr lang="en-US" altLang="tr-TR" dirty="0" smtClean="0"/>
              <a:t>Logical link control (LLC)</a:t>
            </a:r>
          </a:p>
          <a:p>
            <a:pPr lvl="1"/>
            <a:r>
              <a:rPr lang="en-US" altLang="tr-TR" dirty="0" smtClean="0"/>
              <a:t>Media access control (MAC)</a:t>
            </a:r>
          </a:p>
          <a:p>
            <a:pPr lvl="1"/>
            <a:r>
              <a:rPr lang="en-US" altLang="tr-TR" dirty="0" smtClean="0"/>
              <a:t>Physical</a:t>
            </a:r>
          </a:p>
          <a:p>
            <a:endParaRPr lang="en-US" altLang="tr-TR" dirty="0" smtClean="0"/>
          </a:p>
        </p:txBody>
      </p:sp>
    </p:spTree>
    <p:extLst>
      <p:ext uri="{BB962C8B-B14F-4D97-AF65-F5344CB8AC3E}">
        <p14:creationId xmlns:p14="http://schemas.microsoft.com/office/powerpoint/2010/main" val="215602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bwMode="auto">
          <a:xfrm>
            <a:off x="992038" y="396876"/>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t>Multiple Access</a:t>
            </a:r>
          </a:p>
        </p:txBody>
      </p:sp>
      <p:pic>
        <p:nvPicPr>
          <p:cNvPr id="4099" name="Picture 102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bwMode="auto">
          <a:xfrm>
            <a:off x="2789207" y="3102634"/>
            <a:ext cx="6934200" cy="3276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1028"/>
          <p:cNvSpPr txBox="1">
            <a:spLocks noChangeArrowheads="1"/>
          </p:cNvSpPr>
          <p:nvPr/>
        </p:nvSpPr>
        <p:spPr bwMode="auto">
          <a:xfrm>
            <a:off x="1147865" y="1371601"/>
            <a:ext cx="979575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anose="05000000000000000000" pitchFamily="2" charset="2"/>
              <a:buChar char="§"/>
            </a:pPr>
            <a:r>
              <a:rPr lang="en-US" altLang="en-US" b="1" dirty="0" smtClean="0">
                <a:latin typeface="Times New Roman" panose="02020603050405020304" pitchFamily="18" charset="0"/>
              </a:rPr>
              <a:t> Broadcast link</a:t>
            </a:r>
            <a:r>
              <a:rPr lang="en-US" altLang="en-US" dirty="0" smtClean="0">
                <a:latin typeface="Times New Roman" panose="02020603050405020304" pitchFamily="18" charset="0"/>
              </a:rPr>
              <a:t> used in LAN consists of multiple sending and receiving nodes connected to or use a single shared link</a:t>
            </a:r>
            <a:r>
              <a:rPr lang="en-US" altLang="en-US" b="1" dirty="0" smtClean="0">
                <a:latin typeface="Times New Roman" panose="02020603050405020304" pitchFamily="18" charset="0"/>
              </a:rPr>
              <a:t> </a:t>
            </a:r>
            <a:endParaRPr lang="en-US" altLang="en-US" b="1" dirty="0">
              <a:latin typeface="Times New Roman" panose="02020603050405020304" pitchFamily="18" charset="0"/>
            </a:endParaRPr>
          </a:p>
        </p:txBody>
      </p:sp>
      <p:sp>
        <p:nvSpPr>
          <p:cNvPr id="4101" name="Text Box 1030"/>
          <p:cNvSpPr txBox="1">
            <a:spLocks noChangeArrowheads="1"/>
          </p:cNvSpPr>
          <p:nvPr/>
        </p:nvSpPr>
        <p:spPr bwMode="auto">
          <a:xfrm>
            <a:off x="1360098" y="2209801"/>
            <a:ext cx="525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b="1" dirty="0"/>
              <a:t>Broadcast links Examples</a:t>
            </a:r>
          </a:p>
        </p:txBody>
      </p:sp>
    </p:spTree>
    <p:extLst>
      <p:ext uri="{BB962C8B-B14F-4D97-AF65-F5344CB8AC3E}">
        <p14:creationId xmlns:p14="http://schemas.microsoft.com/office/powerpoint/2010/main" val="39874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altLang="en-US" dirty="0"/>
              <a:t>Multiple Access</a:t>
            </a:r>
            <a:endParaRPr lang="en-IN" dirty="0"/>
          </a:p>
        </p:txBody>
      </p:sp>
      <p:sp>
        <p:nvSpPr>
          <p:cNvPr id="3" name="Content Placeholder 2"/>
          <p:cNvSpPr>
            <a:spLocks noGrp="1"/>
          </p:cNvSpPr>
          <p:nvPr>
            <p:ph idx="1"/>
          </p:nvPr>
        </p:nvSpPr>
        <p:spPr/>
        <p:txBody>
          <a:bodyPr>
            <a:noAutofit/>
          </a:bodyPr>
          <a:lstStyle/>
          <a:p>
            <a:pPr>
              <a:spcBef>
                <a:spcPct val="50000"/>
              </a:spcBef>
              <a:buClrTx/>
              <a:buSzTx/>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Problem</a:t>
            </a:r>
            <a:r>
              <a:rPr lang="en-US" altLang="en-US" sz="2400" dirty="0">
                <a:latin typeface="Times New Roman" panose="02020603050405020304" pitchFamily="18" charset="0"/>
                <a:cs typeface="Times New Roman" panose="02020603050405020304" pitchFamily="18" charset="0"/>
              </a:rPr>
              <a:t>: When two or more nodes transmit at the same time, their frames will collide and the link bandwidth is</a:t>
            </a:r>
            <a:r>
              <a:rPr lang="en-US" altLang="en-US" sz="2400" b="1" dirty="0">
                <a:latin typeface="Times New Roman" panose="02020603050405020304" pitchFamily="18" charset="0"/>
                <a:cs typeface="Times New Roman" panose="02020603050405020304" pitchFamily="18" charset="0"/>
              </a:rPr>
              <a:t> wasted</a:t>
            </a:r>
            <a:r>
              <a:rPr lang="en-US" altLang="en-US" sz="2400" dirty="0">
                <a:latin typeface="Times New Roman" panose="02020603050405020304" pitchFamily="18" charset="0"/>
                <a:cs typeface="Times New Roman" panose="02020603050405020304" pitchFamily="18" charset="0"/>
              </a:rPr>
              <a:t> during collision </a:t>
            </a:r>
          </a:p>
          <a:p>
            <a:pPr lvl="1">
              <a:spcBef>
                <a:spcPct val="50000"/>
              </a:spcBef>
              <a:buClrTx/>
              <a:buSzTx/>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How to coordinate the access of multiple sending/receiving nodes to the shared link</a:t>
            </a:r>
            <a:r>
              <a:rPr lang="en-US" altLang="en-US" b="1" dirty="0">
                <a:latin typeface="Times New Roman" panose="02020603050405020304" pitchFamily="18" charset="0"/>
                <a:cs typeface="Times New Roman" panose="02020603050405020304" pitchFamily="18" charset="0"/>
              </a:rPr>
              <a:t>???</a:t>
            </a:r>
          </a:p>
          <a:p>
            <a:r>
              <a:rPr lang="en-US" altLang="en-US" sz="2400" b="1" dirty="0">
                <a:latin typeface="Times New Roman" panose="02020603050405020304" pitchFamily="18" charset="0"/>
                <a:cs typeface="Times New Roman" panose="02020603050405020304" pitchFamily="18" charset="0"/>
              </a:rPr>
              <a:t>Solution</a:t>
            </a:r>
            <a:r>
              <a:rPr lang="en-US" altLang="en-US" sz="2400" dirty="0">
                <a:latin typeface="Times New Roman" panose="02020603050405020304" pitchFamily="18" charset="0"/>
                <a:cs typeface="Times New Roman" panose="02020603050405020304" pitchFamily="18" charset="0"/>
              </a:rPr>
              <a:t>: We need a </a:t>
            </a:r>
            <a:r>
              <a:rPr lang="en-US" altLang="en-US" sz="2400" b="1" dirty="0">
                <a:latin typeface="Times New Roman" panose="02020603050405020304" pitchFamily="18" charset="0"/>
                <a:cs typeface="Times New Roman" panose="02020603050405020304" pitchFamily="18" charset="0"/>
              </a:rPr>
              <a:t>protocol</a:t>
            </a:r>
            <a:r>
              <a:rPr lang="en-US" altLang="en-US" sz="2400" dirty="0">
                <a:latin typeface="Times New Roman" panose="02020603050405020304" pitchFamily="18" charset="0"/>
                <a:cs typeface="Times New Roman" panose="02020603050405020304" pitchFamily="18" charset="0"/>
              </a:rPr>
              <a:t> to coordinate the transmission of the active nodes</a:t>
            </a:r>
          </a:p>
          <a:p>
            <a:r>
              <a:rPr lang="en-US" altLang="en-US" sz="2400" dirty="0">
                <a:latin typeface="Times New Roman" panose="02020603050405020304" pitchFamily="18" charset="0"/>
                <a:cs typeface="Times New Roman" panose="02020603050405020304" pitchFamily="18" charset="0"/>
              </a:rPr>
              <a:t>These protocols are called </a:t>
            </a:r>
            <a:r>
              <a:rPr lang="en-US" altLang="en-US" sz="2400" b="1" dirty="0">
                <a:latin typeface="Times New Roman" panose="02020603050405020304" pitchFamily="18" charset="0"/>
                <a:cs typeface="Times New Roman" panose="02020603050405020304" pitchFamily="18" charset="0"/>
              </a:rPr>
              <a:t>Medium or Multiple Access Control (MAC) Protocols</a:t>
            </a:r>
            <a:r>
              <a:rPr lang="en-US" altLang="en-US" sz="2400" dirty="0">
                <a:latin typeface="Times New Roman" panose="02020603050405020304" pitchFamily="18" charset="0"/>
                <a:cs typeface="Times New Roman" panose="02020603050405020304" pitchFamily="18" charset="0"/>
              </a:rPr>
              <a:t> belong to a </a:t>
            </a:r>
            <a:r>
              <a:rPr lang="en-US" altLang="en-US" sz="2400" b="1" dirty="0" err="1">
                <a:latin typeface="Times New Roman" panose="02020603050405020304" pitchFamily="18" charset="0"/>
                <a:cs typeface="Times New Roman" panose="02020603050405020304" pitchFamily="18" charset="0"/>
              </a:rPr>
              <a:t>sublayer</a:t>
            </a:r>
            <a:r>
              <a:rPr lang="en-US" altLang="en-US" sz="2400" dirty="0">
                <a:latin typeface="Times New Roman" panose="02020603050405020304" pitchFamily="18" charset="0"/>
                <a:cs typeface="Times New Roman" panose="02020603050405020304" pitchFamily="18" charset="0"/>
              </a:rPr>
              <a:t> of the data link layer called </a:t>
            </a:r>
            <a:r>
              <a:rPr lang="en-US" altLang="en-US" sz="2400" b="1" dirty="0">
                <a:latin typeface="Times New Roman" panose="02020603050405020304" pitchFamily="18" charset="0"/>
                <a:cs typeface="Times New Roman" panose="02020603050405020304" pitchFamily="18" charset="0"/>
              </a:rPr>
              <a:t>MAC</a:t>
            </a:r>
            <a:r>
              <a:rPr lang="en-US" altLang="en-US" sz="2400" dirty="0">
                <a:latin typeface="Times New Roman" panose="02020603050405020304" pitchFamily="18" charset="0"/>
                <a:cs typeface="Times New Roman" panose="02020603050405020304" pitchFamily="18" charset="0"/>
              </a:rPr>
              <a:t> (Medium Access </a:t>
            </a:r>
            <a:r>
              <a:rPr lang="en-US" altLang="en-US" sz="2400" dirty="0" smtClean="0">
                <a:latin typeface="Times New Roman" panose="02020603050405020304" pitchFamily="18" charset="0"/>
                <a:cs typeface="Times New Roman" panose="02020603050405020304" pitchFamily="18" charset="0"/>
              </a:rPr>
              <a:t>Control)</a:t>
            </a:r>
          </a:p>
          <a:p>
            <a:pPr marL="0" indent="0">
              <a:buNone/>
            </a:pPr>
            <a:endParaRPr lang="en-IN" sz="2400" dirty="0"/>
          </a:p>
        </p:txBody>
      </p:sp>
    </p:spTree>
    <p:extLst>
      <p:ext uri="{BB962C8B-B14F-4D97-AF65-F5344CB8AC3E}">
        <p14:creationId xmlns:p14="http://schemas.microsoft.com/office/powerpoint/2010/main" val="346987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Main task is to </a:t>
            </a:r>
            <a:r>
              <a:rPr lang="en-US" altLang="en-US" sz="2400" b="1" dirty="0">
                <a:latin typeface="Times New Roman" panose="02020603050405020304" pitchFamily="18" charset="0"/>
                <a:cs typeface="Times New Roman" panose="02020603050405020304" pitchFamily="18" charset="0"/>
              </a:rPr>
              <a:t>minimize collisions </a:t>
            </a:r>
            <a:r>
              <a:rPr lang="en-US" altLang="en-US" sz="2400" dirty="0">
                <a:latin typeface="Times New Roman" panose="02020603050405020304" pitchFamily="18" charset="0"/>
                <a:cs typeface="Times New Roman" panose="02020603050405020304" pitchFamily="18" charset="0"/>
              </a:rPr>
              <a:t>in order to </a:t>
            </a:r>
            <a:r>
              <a:rPr lang="en-US" altLang="en-US" sz="2400" b="1" dirty="0">
                <a:latin typeface="Times New Roman" panose="02020603050405020304" pitchFamily="18" charset="0"/>
                <a:cs typeface="Times New Roman" panose="02020603050405020304" pitchFamily="18" charset="0"/>
              </a:rPr>
              <a:t>utilize the bandwidth</a:t>
            </a:r>
            <a:r>
              <a:rPr lang="en-US" altLang="en-US" sz="2400" dirty="0">
                <a:latin typeface="Times New Roman" panose="02020603050405020304" pitchFamily="18" charset="0"/>
                <a:cs typeface="Times New Roman" panose="02020603050405020304" pitchFamily="18" charset="0"/>
              </a:rPr>
              <a:t> by: </a:t>
            </a:r>
          </a:p>
          <a:p>
            <a:pPr lvl="1"/>
            <a:r>
              <a:rPr lang="en-US" altLang="en-US" dirty="0">
                <a:latin typeface="Times New Roman" panose="02020603050405020304" pitchFamily="18" charset="0"/>
                <a:cs typeface="Times New Roman" panose="02020603050405020304" pitchFamily="18" charset="0"/>
              </a:rPr>
              <a:t>Determining </a:t>
            </a:r>
            <a:r>
              <a:rPr lang="en-US" altLang="en-US" b="1" dirty="0">
                <a:latin typeface="Times New Roman" panose="02020603050405020304" pitchFamily="18" charset="0"/>
                <a:cs typeface="Times New Roman" panose="02020603050405020304" pitchFamily="18" charset="0"/>
              </a:rPr>
              <a:t>when </a:t>
            </a:r>
            <a:r>
              <a:rPr lang="en-US" altLang="en-US" dirty="0">
                <a:latin typeface="Times New Roman" panose="02020603050405020304" pitchFamily="18" charset="0"/>
                <a:cs typeface="Times New Roman" panose="02020603050405020304" pitchFamily="18" charset="0"/>
              </a:rPr>
              <a:t> a station can use the link (medium)</a:t>
            </a:r>
          </a:p>
          <a:p>
            <a:pPr lvl="1"/>
            <a:r>
              <a:rPr lang="en-US" altLang="en-US" b="1" dirty="0">
                <a:latin typeface="Times New Roman" panose="02020603050405020304" pitchFamily="18" charset="0"/>
                <a:cs typeface="Times New Roman" panose="02020603050405020304" pitchFamily="18" charset="0"/>
              </a:rPr>
              <a:t>what </a:t>
            </a:r>
            <a:r>
              <a:rPr lang="en-US" altLang="en-US" dirty="0">
                <a:latin typeface="Times New Roman" panose="02020603050405020304" pitchFamily="18" charset="0"/>
                <a:cs typeface="Times New Roman" panose="02020603050405020304" pitchFamily="18" charset="0"/>
              </a:rPr>
              <a:t>a station should do when the link is </a:t>
            </a:r>
            <a:r>
              <a:rPr lang="en-US" altLang="en-US" b="1" dirty="0">
                <a:latin typeface="Times New Roman" panose="02020603050405020304" pitchFamily="18" charset="0"/>
                <a:cs typeface="Times New Roman" panose="02020603050405020304" pitchFamily="18" charset="0"/>
              </a:rPr>
              <a:t>busy</a:t>
            </a:r>
          </a:p>
          <a:p>
            <a:pPr lvl="1"/>
            <a:r>
              <a:rPr lang="en-US" altLang="en-US" b="1" dirty="0">
                <a:latin typeface="Times New Roman" panose="02020603050405020304" pitchFamily="18" charset="0"/>
                <a:cs typeface="Times New Roman" panose="02020603050405020304" pitchFamily="18" charset="0"/>
              </a:rPr>
              <a:t>what</a:t>
            </a:r>
            <a:r>
              <a:rPr lang="en-US" altLang="en-US" dirty="0">
                <a:latin typeface="Times New Roman" panose="02020603050405020304" pitchFamily="18" charset="0"/>
                <a:cs typeface="Times New Roman" panose="02020603050405020304" pitchFamily="18" charset="0"/>
              </a:rPr>
              <a:t> the station should do when it is involved in </a:t>
            </a:r>
            <a:r>
              <a:rPr lang="en-US" altLang="en-US" b="1" dirty="0">
                <a:latin typeface="Times New Roman" panose="02020603050405020304" pitchFamily="18" charset="0"/>
                <a:cs typeface="Times New Roman" panose="02020603050405020304" pitchFamily="18" charset="0"/>
              </a:rPr>
              <a:t>collision</a:t>
            </a:r>
            <a:r>
              <a:rPr lang="en-US" alt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41736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Times New Roman" panose="02020603050405020304" pitchFamily="18" charset="0"/>
              </a:rPr>
              <a:t>Taxonomy of multiple-access protocols</a:t>
            </a:r>
            <a:endParaRPr lang="en-IN" sz="4000"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014" y="1825625"/>
            <a:ext cx="868597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6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pPr>
            <a:r>
              <a:rPr lang="en-US" altLang="en-US" sz="4000" dirty="0" smtClean="0"/>
              <a:t>Random </a:t>
            </a:r>
            <a:r>
              <a:rPr lang="en-US" altLang="en-US" sz="4000" dirty="0"/>
              <a:t>Access</a:t>
            </a:r>
          </a:p>
        </p:txBody>
      </p:sp>
      <p:sp>
        <p:nvSpPr>
          <p:cNvPr id="2" name="Content Placeholder 1"/>
          <p:cNvSpPr>
            <a:spLocks noGrp="1"/>
          </p:cNvSpPr>
          <p:nvPr>
            <p:ph idx="1"/>
          </p:nvPr>
        </p:nvSpPr>
        <p:spPr/>
        <p:txBody>
          <a:bodyPr/>
          <a:lstStyle/>
          <a:p>
            <a:pPr>
              <a:lnSpc>
                <a:spcPct val="80000"/>
              </a:lnSpc>
            </a:pPr>
            <a:r>
              <a:rPr lang="en-US" altLang="en-US" sz="2400" dirty="0">
                <a:latin typeface="Times New Roman" panose="02020603050405020304" pitchFamily="18" charset="0"/>
                <a:cs typeface="Times New Roman" panose="02020603050405020304" pitchFamily="18" charset="0"/>
              </a:rPr>
              <a:t>Random Access (or contention) Protocols: </a:t>
            </a:r>
          </a:p>
          <a:p>
            <a:pPr lvl="1">
              <a:lnSpc>
                <a:spcPct val="80000"/>
              </a:lnSpc>
            </a:pPr>
            <a:r>
              <a:rPr lang="en-US" altLang="en-US" dirty="0">
                <a:latin typeface="Times New Roman" panose="02020603050405020304" pitchFamily="18" charset="0"/>
                <a:cs typeface="Times New Roman" panose="02020603050405020304" pitchFamily="18" charset="0"/>
              </a:rPr>
              <a:t>No station is superior to another station and none is assigned the control over another.</a:t>
            </a:r>
          </a:p>
          <a:p>
            <a:pPr lvl="1">
              <a:lnSpc>
                <a:spcPct val="80000"/>
              </a:lnSpc>
            </a:pPr>
            <a:r>
              <a:rPr lang="en-US" altLang="en-US" dirty="0">
                <a:latin typeface="Times New Roman" panose="02020603050405020304" pitchFamily="18" charset="0"/>
                <a:cs typeface="Times New Roman" panose="02020603050405020304" pitchFamily="18" charset="0"/>
              </a:rPr>
              <a:t>A station with a frame to be transmitted can use the link directly based on a procedure defined by the protocol to make a decision on whether or not to send. </a:t>
            </a:r>
          </a:p>
          <a:p>
            <a:pPr lvl="1">
              <a:lnSpc>
                <a:spcPct val="80000"/>
              </a:lnSpc>
              <a:buNone/>
            </a:pPr>
            <a:endParaRPr lang="en-US" altLang="en-US" sz="1400" dirty="0">
              <a:latin typeface="Times New Roman" panose="02020603050405020304" pitchFamily="18" charset="0"/>
              <a:cs typeface="Times New Roman" panose="02020603050405020304" pitchFamily="18" charset="0"/>
            </a:endParaRPr>
          </a:p>
          <a:p>
            <a:pPr>
              <a:lnSpc>
                <a:spcPct val="80000"/>
              </a:lnSpc>
            </a:pPr>
            <a:r>
              <a:rPr lang="en-US" altLang="en-US" sz="2400" dirty="0" smtClean="0">
                <a:latin typeface="Times New Roman" panose="02020603050405020304" pitchFamily="18" charset="0"/>
                <a:cs typeface="Times New Roman" panose="02020603050405020304" pitchFamily="18" charset="0"/>
              </a:rPr>
              <a:t>Original ALOHA technique used a ground based radio packet system rather than satellites.</a:t>
            </a:r>
          </a:p>
          <a:p>
            <a:pPr>
              <a:lnSpc>
                <a:spcPct val="80000"/>
              </a:lnSpc>
            </a:pPr>
            <a:r>
              <a:rPr lang="en-US" altLang="en-US" sz="2400" dirty="0" smtClean="0">
                <a:latin typeface="Times New Roman" panose="02020603050405020304" pitchFamily="18" charset="0"/>
                <a:cs typeface="Times New Roman" panose="02020603050405020304" pitchFamily="18" charset="0"/>
              </a:rPr>
              <a:t>ALOHA </a:t>
            </a:r>
            <a:r>
              <a:rPr lang="en-US" altLang="en-US" sz="2400" dirty="0">
                <a:latin typeface="Times New Roman" panose="02020603050405020304" pitchFamily="18" charset="0"/>
                <a:cs typeface="Times New Roman" panose="02020603050405020304" pitchFamily="18" charset="0"/>
              </a:rPr>
              <a:t>Protocols </a:t>
            </a:r>
            <a:r>
              <a:rPr lang="en-US" altLang="en-US" sz="2400" dirty="0" smtClean="0">
                <a:latin typeface="Times New Roman" panose="02020603050405020304" pitchFamily="18" charset="0"/>
                <a:cs typeface="Times New Roman" panose="02020603050405020304" pitchFamily="18" charset="0"/>
              </a:rPr>
              <a:t>was </a:t>
            </a:r>
            <a:r>
              <a:rPr lang="en-US" altLang="en-US" sz="2400" dirty="0">
                <a:latin typeface="Times New Roman" panose="02020603050405020304" pitchFamily="18" charset="0"/>
                <a:cs typeface="Times New Roman" panose="02020603050405020304" pitchFamily="18" charset="0"/>
              </a:rPr>
              <a:t>designed for wireless LAN and can be used for any shared medium</a:t>
            </a:r>
          </a:p>
          <a:p>
            <a:pPr>
              <a:lnSpc>
                <a:spcPct val="80000"/>
              </a:lnSpc>
            </a:pPr>
            <a:endParaRPr lang="en-US" alt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7963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Pure ALOHA </a:t>
            </a:r>
            <a:r>
              <a:rPr lang="en-US" altLang="en-US" dirty="0" smtClean="0">
                <a:latin typeface="Times New Roman" panose="02020603050405020304" pitchFamily="18" charset="0"/>
                <a:cs typeface="Times New Roman" panose="02020603050405020304" pitchFamily="18" charset="0"/>
              </a:rPr>
              <a:t>Protocol</a:t>
            </a:r>
            <a:endParaRPr lang="en-IN" dirty="0"/>
          </a:p>
        </p:txBody>
      </p:sp>
      <p:sp>
        <p:nvSpPr>
          <p:cNvPr id="3" name="Content Placeholder 2"/>
          <p:cNvSpPr>
            <a:spLocks noGrp="1"/>
          </p:cNvSpPr>
          <p:nvPr>
            <p:ph idx="1"/>
          </p:nvPr>
        </p:nvSpPr>
        <p:spPr/>
        <p:txBody>
          <a:bodyPr>
            <a:normAutofit/>
          </a:bodyPr>
          <a:lstStyle/>
          <a:p>
            <a:pPr lvl="1">
              <a:lnSpc>
                <a:spcPct val="80000"/>
              </a:lnSpc>
            </a:pPr>
            <a:r>
              <a:rPr lang="en-US" altLang="en-US" dirty="0" smtClean="0">
                <a:latin typeface="Times New Roman" panose="02020603050405020304" pitchFamily="18" charset="0"/>
                <a:cs typeface="Times New Roman" panose="02020603050405020304" pitchFamily="18" charset="0"/>
              </a:rPr>
              <a:t>All </a:t>
            </a:r>
            <a:r>
              <a:rPr lang="en-US" altLang="en-US" dirty="0">
                <a:latin typeface="Times New Roman" panose="02020603050405020304" pitchFamily="18" charset="0"/>
                <a:cs typeface="Times New Roman" panose="02020603050405020304" pitchFamily="18" charset="0"/>
              </a:rPr>
              <a:t>frames from any station are of fixed length (L bits) </a:t>
            </a:r>
          </a:p>
          <a:p>
            <a:pPr lvl="1">
              <a:lnSpc>
                <a:spcPct val="80000"/>
              </a:lnSpc>
            </a:pPr>
            <a:r>
              <a:rPr lang="en-US" altLang="en-US" dirty="0">
                <a:latin typeface="Times New Roman" panose="02020603050405020304" pitchFamily="18" charset="0"/>
                <a:cs typeface="Times New Roman" panose="02020603050405020304" pitchFamily="18" charset="0"/>
              </a:rPr>
              <a:t>Stations transmit at equal transmission time (</a:t>
            </a:r>
            <a:r>
              <a:rPr lang="en-US" altLang="en-US" i="1" dirty="0">
                <a:latin typeface="Times New Roman" panose="02020603050405020304" pitchFamily="18" charset="0"/>
                <a:cs typeface="Times New Roman" panose="02020603050405020304" pitchFamily="18" charset="0"/>
              </a:rPr>
              <a:t>all stations produce frames with equal frame lengths</a:t>
            </a:r>
            <a:r>
              <a:rPr lang="en-US" altLang="en-US" dirty="0">
                <a:latin typeface="Times New Roman" panose="02020603050405020304" pitchFamily="18" charset="0"/>
                <a:cs typeface="Times New Roman" panose="02020603050405020304" pitchFamily="18" charset="0"/>
              </a:rPr>
              <a:t>).</a:t>
            </a:r>
          </a:p>
          <a:p>
            <a:pPr lvl="1">
              <a:lnSpc>
                <a:spcPct val="80000"/>
              </a:lnSpc>
            </a:pPr>
            <a:r>
              <a:rPr lang="en-US" altLang="en-US" dirty="0">
                <a:latin typeface="Times New Roman" panose="02020603050405020304" pitchFamily="18" charset="0"/>
                <a:cs typeface="Times New Roman" panose="02020603050405020304" pitchFamily="18" charset="0"/>
              </a:rPr>
              <a:t>A station that has data can transmit at any time</a:t>
            </a:r>
          </a:p>
          <a:p>
            <a:pPr lvl="1">
              <a:lnSpc>
                <a:spcPct val="80000"/>
              </a:lnSpc>
            </a:pPr>
            <a:r>
              <a:rPr lang="en-US" altLang="en-US" dirty="0">
                <a:latin typeface="Times New Roman" panose="02020603050405020304" pitchFamily="18" charset="0"/>
                <a:cs typeface="Times New Roman" panose="02020603050405020304" pitchFamily="18" charset="0"/>
              </a:rPr>
              <a:t>After transmitting a frame, the sender waits for an acknowledgment for an amount of time (time out) equal to the maximum round-trip propagation delay  = 2* </a:t>
            </a:r>
            <a:r>
              <a:rPr lang="en-US" altLang="en-US" dirty="0" err="1" smtClean="0">
                <a:latin typeface="Times New Roman" panose="02020603050405020304" pitchFamily="18" charset="0"/>
                <a:cs typeface="Times New Roman" panose="02020603050405020304" pitchFamily="18" charset="0"/>
              </a:rPr>
              <a:t>t</a:t>
            </a:r>
            <a:r>
              <a:rPr lang="en-US" altLang="en-US" baseline="-25000" dirty="0" err="1" smtClean="0">
                <a:latin typeface="Times New Roman" panose="02020603050405020304" pitchFamily="18" charset="0"/>
                <a:cs typeface="Times New Roman" panose="02020603050405020304" pitchFamily="18" charset="0"/>
              </a:rPr>
              <a:t>prop</a:t>
            </a: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If  no ACK was received, sender assumes that the frame or ACK has been destroyed  and resends that frame after it waits for a </a:t>
            </a:r>
            <a:r>
              <a:rPr lang="en-US" altLang="en-US" i="1" dirty="0">
                <a:latin typeface="Times New Roman" panose="02020603050405020304" pitchFamily="18" charset="0"/>
                <a:cs typeface="Times New Roman" panose="02020603050405020304" pitchFamily="18" charset="0"/>
              </a:rPr>
              <a:t>random</a:t>
            </a:r>
            <a:r>
              <a:rPr lang="en-US" altLang="en-US" dirty="0">
                <a:latin typeface="Times New Roman" panose="02020603050405020304" pitchFamily="18" charset="0"/>
                <a:cs typeface="Times New Roman" panose="02020603050405020304" pitchFamily="18" charset="0"/>
              </a:rPr>
              <a:t> amount of time</a:t>
            </a:r>
          </a:p>
          <a:p>
            <a:pPr lvl="1">
              <a:lnSpc>
                <a:spcPct val="80000"/>
              </a:lnSpc>
            </a:pPr>
            <a:r>
              <a:rPr lang="en-US" altLang="en-US" dirty="0" smtClean="0">
                <a:latin typeface="Times New Roman" panose="02020603050405020304" pitchFamily="18" charset="0"/>
                <a:cs typeface="Times New Roman" panose="02020603050405020304" pitchFamily="18" charset="0"/>
              </a:rPr>
              <a:t>If </a:t>
            </a:r>
            <a:r>
              <a:rPr lang="en-US" altLang="en-US" dirty="0">
                <a:latin typeface="Times New Roman" panose="02020603050405020304" pitchFamily="18" charset="0"/>
                <a:cs typeface="Times New Roman" panose="02020603050405020304" pitchFamily="18" charset="0"/>
              </a:rPr>
              <a:t>station fails to receive an ACK after repeated transmissions, it gives up</a:t>
            </a:r>
          </a:p>
          <a:p>
            <a:endParaRPr lang="en-IN" dirty="0"/>
          </a:p>
        </p:txBody>
      </p:sp>
    </p:spTree>
    <p:extLst>
      <p:ext uri="{BB962C8B-B14F-4D97-AF65-F5344CB8AC3E}">
        <p14:creationId xmlns:p14="http://schemas.microsoft.com/office/powerpoint/2010/main" val="188087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1">
              <a:lnSpc>
                <a:spcPct val="80000"/>
              </a:lnSpc>
              <a:buNone/>
            </a:pP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Channel utilization or efficiency or Throughput is the percentage of the transmitted frames that arrive successfully (without collisions) or the percentage of the channel bandwidth that will be used for transmitting frames without collisions</a:t>
            </a:r>
          </a:p>
          <a:p>
            <a:pPr lvl="1">
              <a:lnSpc>
                <a:spcPct val="80000"/>
              </a:lnSpc>
              <a:buNone/>
            </a:pP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ALOHA Maximum channel utilization is 18% (</a:t>
            </a:r>
            <a:r>
              <a:rPr lang="en-US" altLang="en-US" dirty="0" err="1">
                <a:latin typeface="Times New Roman" panose="02020603050405020304" pitchFamily="18" charset="0"/>
                <a:cs typeface="Times New Roman" panose="02020603050405020304" pitchFamily="18" charset="0"/>
              </a:rPr>
              <a:t>i.e</a:t>
            </a:r>
            <a:r>
              <a:rPr lang="en-US" altLang="en-US" dirty="0">
                <a:latin typeface="Times New Roman" panose="02020603050405020304" pitchFamily="18" charset="0"/>
                <a:cs typeface="Times New Roman" panose="02020603050405020304" pitchFamily="18" charset="0"/>
              </a:rPr>
              <a:t>, if the system produces F frames/s, then 0.18 * F frames will arrive successfully on average without the need of retransmission).</a:t>
            </a:r>
          </a:p>
          <a:p>
            <a:pPr>
              <a:lnSpc>
                <a:spcPct val="80000"/>
              </a:lnSpc>
            </a:pPr>
            <a:endParaRPr lang="en-US" alt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543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133600" y="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3200">
                <a:solidFill>
                  <a:schemeClr val="tx2"/>
                </a:solidFill>
                <a:latin typeface="Times New Roman" panose="02020603050405020304" pitchFamily="18" charset="0"/>
              </a:rPr>
              <a:t>Pure ALOHA</a:t>
            </a:r>
          </a:p>
        </p:txBody>
      </p:sp>
      <p:sp>
        <p:nvSpPr>
          <p:cNvPr id="12291" name="Rectangle 3"/>
          <p:cNvSpPr>
            <a:spLocks noChangeArrowheads="1"/>
          </p:cNvSpPr>
          <p:nvPr/>
        </p:nvSpPr>
        <p:spPr bwMode="auto">
          <a:xfrm>
            <a:off x="1524000" y="6096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spcBef>
                <a:spcPct val="20000"/>
              </a:spcBef>
              <a:buClr>
                <a:schemeClr val="folHlink"/>
              </a:buClr>
              <a:buSzPct val="60000"/>
            </a:pPr>
            <a:r>
              <a:rPr lang="en-US" altLang="en-US">
                <a:latin typeface="Times New Roman" panose="02020603050405020304" pitchFamily="18" charset="0"/>
              </a:rPr>
              <a:t>In pure ALOHA, frames are transmitted at completely arbitrary times.</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11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343778"/>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mtClean="0"/>
              <a:t>Maximum Propagation Delay</a:t>
            </a:r>
          </a:p>
        </p:txBody>
      </p:sp>
      <p:sp>
        <p:nvSpPr>
          <p:cNvPr id="9219" name="AutoShape 3"/>
          <p:cNvSpPr>
            <a:spLocks noGrp="1" noChangeAspect="1" noChangeArrowheads="1"/>
          </p:cNvSpPr>
          <p:nvPr>
            <p:ph idx="1"/>
          </p:nvPr>
        </p:nvSpPr>
        <p:spPr bwMode="auto">
          <a:xfrm>
            <a:off x="838200" y="1371600"/>
            <a:ext cx="10515600" cy="4805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dirty="0">
                <a:latin typeface="Times New Roman" panose="02020603050405020304" pitchFamily="18" charset="0"/>
                <a:cs typeface="Times New Roman" panose="02020603050405020304" pitchFamily="18" charset="0"/>
              </a:rPr>
              <a:t>Maximum propagation delay</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t</a:t>
            </a:r>
            <a:r>
              <a:rPr lang="en-US" altLang="en-US" sz="2000" baseline="-25000" dirty="0" err="1">
                <a:latin typeface="Times New Roman" panose="02020603050405020304" pitchFamily="18" charset="0"/>
                <a:cs typeface="Times New Roman" panose="02020603050405020304" pitchFamily="18" charset="0"/>
              </a:rPr>
              <a:t>prop</a:t>
            </a:r>
            <a:r>
              <a:rPr lang="en-US" altLang="en-US" sz="2000" dirty="0">
                <a:latin typeface="Times New Roman" panose="02020603050405020304" pitchFamily="18" charset="0"/>
                <a:cs typeface="Times New Roman" panose="02020603050405020304" pitchFamily="18" charset="0"/>
              </a:rPr>
              <a:t>): time it takes for a bit of  a frame to travel between the two most </a:t>
            </a:r>
            <a:r>
              <a:rPr lang="en-US" altLang="en-US" sz="2000" dirty="0" smtClean="0">
                <a:latin typeface="Times New Roman" panose="02020603050405020304" pitchFamily="18" charset="0"/>
                <a:cs typeface="Times New Roman" panose="02020603050405020304" pitchFamily="18" charset="0"/>
              </a:rPr>
              <a:t>widely </a:t>
            </a:r>
            <a:r>
              <a:rPr lang="en-US" altLang="en-US" sz="2000" dirty="0">
                <a:latin typeface="Times New Roman" panose="02020603050405020304" pitchFamily="18" charset="0"/>
                <a:cs typeface="Times New Roman" panose="02020603050405020304" pitchFamily="18" charset="0"/>
              </a:rPr>
              <a:t>separated stations.</a:t>
            </a:r>
          </a:p>
        </p:txBody>
      </p:sp>
      <p:sp>
        <p:nvSpPr>
          <p:cNvPr id="9220" name="Text Box 6"/>
          <p:cNvSpPr txBox="1">
            <a:spLocks noChangeArrowheads="1"/>
          </p:cNvSpPr>
          <p:nvPr/>
        </p:nvSpPr>
        <p:spPr bwMode="auto">
          <a:xfrm>
            <a:off x="4495800" y="3962401"/>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endParaRPr lang="en-US" altLang="en-US"/>
          </a:p>
        </p:txBody>
      </p:sp>
      <p:pic>
        <p:nvPicPr>
          <p:cNvPr id="92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545" y="2537535"/>
            <a:ext cx="54324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Line 8"/>
          <p:cNvSpPr>
            <a:spLocks noChangeShapeType="1"/>
          </p:cNvSpPr>
          <p:nvPr/>
        </p:nvSpPr>
        <p:spPr bwMode="auto">
          <a:xfrm flipH="1">
            <a:off x="8001000" y="2743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3" name="Text Box 9"/>
          <p:cNvSpPr txBox="1">
            <a:spLocks noChangeArrowheads="1"/>
          </p:cNvSpPr>
          <p:nvPr/>
        </p:nvSpPr>
        <p:spPr bwMode="auto">
          <a:xfrm>
            <a:off x="8305800" y="24384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800">
                <a:latin typeface="Times New Roman" panose="02020603050405020304" pitchFamily="18" charset="0"/>
              </a:rPr>
              <a:t>The farthest station</a:t>
            </a:r>
          </a:p>
        </p:txBody>
      </p:sp>
      <p:pic>
        <p:nvPicPr>
          <p:cNvPr id="92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86001"/>
            <a:ext cx="2971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8229600" y="3962401"/>
            <a:ext cx="10668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300" b="1">
                <a:latin typeface="Times New Roman" panose="02020603050405020304" pitchFamily="18" charset="0"/>
              </a:rPr>
              <a:t>Station B receives the first bit of the frame at time t= t</a:t>
            </a:r>
            <a:r>
              <a:rPr lang="en-US" altLang="en-US" sz="1300" b="1" baseline="-25000">
                <a:latin typeface="Times New Roman" panose="02020603050405020304" pitchFamily="18" charset="0"/>
              </a:rPr>
              <a:t>prop</a:t>
            </a:r>
          </a:p>
        </p:txBody>
      </p:sp>
      <p:sp>
        <p:nvSpPr>
          <p:cNvPr id="9226" name="Rectangle 13"/>
          <p:cNvSpPr>
            <a:spLocks noChangeArrowheads="1"/>
          </p:cNvSpPr>
          <p:nvPr/>
        </p:nvSpPr>
        <p:spPr bwMode="auto">
          <a:xfrm>
            <a:off x="2362200" y="2133600"/>
            <a:ext cx="6096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840209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Procedure for ALOHA </a:t>
            </a:r>
            <a:r>
              <a:rPr lang="en-US" altLang="en-US" dirty="0" smtClean="0">
                <a:latin typeface="Times New Roman" panose="02020603050405020304" pitchFamily="18" charset="0"/>
              </a:rPr>
              <a:t>protocol</a:t>
            </a:r>
            <a:endParaRPr lang="en-IN" dirty="0"/>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2695" y="1825625"/>
            <a:ext cx="657951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86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tr-TR" smtClean="0"/>
              <a:t>IEEE 802 Protocol Layers vs. OSI Model</a:t>
            </a:r>
          </a:p>
        </p:txBody>
      </p:sp>
      <p:pic>
        <p:nvPicPr>
          <p:cNvPr id="6147" name="Picture 4" descr="LAN-OSI"/>
          <p:cNvPicPr>
            <a:picLocks noChangeAspect="1" noChangeArrowheads="1"/>
          </p:cNvPicPr>
          <p:nvPr/>
        </p:nvPicPr>
        <p:blipFill>
          <a:blip r:embed="rId2">
            <a:extLst>
              <a:ext uri="{28A0092B-C50C-407E-A947-70E740481C1C}">
                <a14:useLocalDpi xmlns:a14="http://schemas.microsoft.com/office/drawing/2010/main" val="0"/>
              </a:ext>
            </a:extLst>
          </a:blip>
          <a:srcRect b="13637"/>
          <a:stretch>
            <a:fillRect/>
          </a:stretch>
        </p:blipFill>
        <p:spPr bwMode="auto">
          <a:xfrm>
            <a:off x="3352800" y="1493838"/>
            <a:ext cx="556260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295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Critical  time for pure ALOHA </a:t>
            </a:r>
            <a:r>
              <a:rPr lang="en-US" altLang="en-US" dirty="0" smtClean="0">
                <a:latin typeface="Times New Roman" panose="02020603050405020304" pitchFamily="18" charset="0"/>
              </a:rPr>
              <a:t>protocol</a:t>
            </a:r>
            <a:endParaRPr lang="en-IN" dirty="0"/>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06977" y="1825625"/>
            <a:ext cx="677804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782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ltLang="en-US" dirty="0">
                <a:latin typeface="Times New Roman" panose="02020603050405020304" pitchFamily="18" charset="0"/>
              </a:rPr>
              <a:t>If the frame transmission time is T sec, then the vulnerable time is   = 2 T sec. </a:t>
            </a:r>
          </a:p>
          <a:p>
            <a:pPr algn="just"/>
            <a:r>
              <a:rPr lang="en-US" altLang="en-US" dirty="0">
                <a:latin typeface="Times New Roman" panose="02020603050405020304" pitchFamily="18" charset="0"/>
              </a:rPr>
              <a:t>This means no station should send during the T-sec before this station starts transmission and no station should start sending during the T-sec period that the current station is sending.</a:t>
            </a:r>
          </a:p>
          <a:p>
            <a:endParaRPr lang="en-IN" dirty="0"/>
          </a:p>
        </p:txBody>
      </p:sp>
    </p:spTree>
    <p:extLst>
      <p:ext uri="{BB962C8B-B14F-4D97-AF65-F5344CB8AC3E}">
        <p14:creationId xmlns:p14="http://schemas.microsoft.com/office/powerpoint/2010/main" val="257929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throughput ( S) for pure ALOHA is </a:t>
            </a:r>
            <a:br>
              <a:rPr lang="en-US" altLang="en-US" dirty="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t>
            </a:r>
          </a:p>
          <a:p>
            <a:pPr marL="0" indent="0">
              <a:buNone/>
            </a:pPr>
            <a:r>
              <a:rPr lang="en-US" altLang="en-US" dirty="0">
                <a:solidFill>
                  <a:schemeClr val="hlink"/>
                </a:solidFill>
                <a:latin typeface="Times New Roman" panose="02020603050405020304" pitchFamily="18" charset="0"/>
                <a:cs typeface="Times New Roman" panose="02020603050405020304" pitchFamily="18" charset="0"/>
              </a:rPr>
              <a:t>	</a:t>
            </a:r>
            <a:r>
              <a:rPr lang="en-US" altLang="en-US" dirty="0" smtClean="0">
                <a:solidFill>
                  <a:schemeClr val="hlink"/>
                </a:solidFill>
                <a:latin typeface="Times New Roman" panose="02020603050405020304" pitchFamily="18" charset="0"/>
                <a:cs typeface="Times New Roman" panose="02020603050405020304" pitchFamily="18" charset="0"/>
              </a:rPr>
              <a:t>S </a:t>
            </a:r>
            <a:r>
              <a:rPr lang="en-US" altLang="en-US" dirty="0">
                <a:solidFill>
                  <a:schemeClr val="hlink"/>
                </a:solidFill>
                <a:latin typeface="Times New Roman" panose="02020603050405020304" pitchFamily="18" charset="0"/>
                <a:cs typeface="Times New Roman" panose="02020603050405020304" pitchFamily="18" charset="0"/>
              </a:rPr>
              <a:t>= G × e </a:t>
            </a:r>
            <a:r>
              <a:rPr lang="en-US" altLang="en-US" baseline="30000" dirty="0">
                <a:solidFill>
                  <a:schemeClr val="hlink"/>
                </a:solidFill>
                <a:latin typeface="Times New Roman" panose="02020603050405020304" pitchFamily="18" charset="0"/>
                <a:cs typeface="Times New Roman" panose="02020603050405020304" pitchFamily="18" charset="0"/>
              </a:rPr>
              <a:t>−2G  </a:t>
            </a:r>
            <a:r>
              <a:rPr lang="en-US" altLang="en-US" dirty="0">
                <a:latin typeface="Times New Roman" panose="02020603050405020304" pitchFamily="18" charset="0"/>
                <a:cs typeface="Times New Roman" panose="02020603050405020304" pitchFamily="18" charset="0"/>
              </a:rPr>
              <a:t>.</a:t>
            </a: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maximum throughput</a:t>
            </a:r>
          </a:p>
          <a:p>
            <a:pPr marL="0" indent="0">
              <a:buNone/>
            </a:pPr>
            <a:r>
              <a:rPr lang="en-US" altLang="en-US" dirty="0" smtClean="0">
                <a:solidFill>
                  <a:schemeClr val="hlink"/>
                </a:solidFill>
                <a:latin typeface="Times New Roman" panose="02020603050405020304" pitchFamily="18" charset="0"/>
                <a:cs typeface="Times New Roman" panose="02020603050405020304" pitchFamily="18" charset="0"/>
              </a:rPr>
              <a:t>	</a:t>
            </a:r>
            <a:r>
              <a:rPr lang="en-US" altLang="en-US" dirty="0" err="1" smtClean="0">
                <a:solidFill>
                  <a:schemeClr val="hlink"/>
                </a:solidFill>
                <a:latin typeface="Times New Roman" panose="02020603050405020304" pitchFamily="18" charset="0"/>
                <a:cs typeface="Times New Roman" panose="02020603050405020304" pitchFamily="18" charset="0"/>
              </a:rPr>
              <a:t>S</a:t>
            </a:r>
            <a:r>
              <a:rPr lang="en-US" altLang="en-US" baseline="-18000" dirty="0" err="1" smtClean="0">
                <a:solidFill>
                  <a:schemeClr val="hlink"/>
                </a:solidFill>
                <a:latin typeface="Times New Roman" panose="02020603050405020304" pitchFamily="18" charset="0"/>
                <a:cs typeface="Times New Roman" panose="02020603050405020304" pitchFamily="18" charset="0"/>
              </a:rPr>
              <a:t>max</a:t>
            </a:r>
            <a:r>
              <a:rPr lang="en-US" altLang="en-US" dirty="0" smtClean="0">
                <a:solidFill>
                  <a:schemeClr val="hlink"/>
                </a:solidFill>
                <a:latin typeface="Times New Roman" panose="02020603050405020304" pitchFamily="18" charset="0"/>
                <a:cs typeface="Times New Roman" panose="02020603050405020304" pitchFamily="18" charset="0"/>
              </a:rPr>
              <a:t> </a:t>
            </a:r>
            <a:r>
              <a:rPr lang="en-US" altLang="en-US" dirty="0">
                <a:solidFill>
                  <a:schemeClr val="hlink"/>
                </a:solidFill>
                <a:latin typeface="Times New Roman" panose="02020603050405020304" pitchFamily="18" charset="0"/>
                <a:cs typeface="Times New Roman" panose="02020603050405020304" pitchFamily="18" charset="0"/>
              </a:rPr>
              <a:t>= 0.184 </a:t>
            </a:r>
            <a:r>
              <a:rPr lang="en-US" altLang="en-US" dirty="0">
                <a:latin typeface="Times New Roman" panose="02020603050405020304" pitchFamily="18" charset="0"/>
                <a:cs typeface="Times New Roman" panose="02020603050405020304" pitchFamily="18" charset="0"/>
              </a:rPr>
              <a:t>when G= (1/2).</a:t>
            </a:r>
          </a:p>
          <a:p>
            <a:pPr marL="0" indent="0">
              <a:buNone/>
            </a:pPr>
            <a:r>
              <a:rPr lang="en-US" altLang="en-US" dirty="0" smtClean="0">
                <a:latin typeface="Times New Roman" panose="02020603050405020304" pitchFamily="18" charset="0"/>
              </a:rPr>
              <a:t> where G is the average </a:t>
            </a:r>
            <a:r>
              <a:rPr lang="en-US" altLang="en-US" dirty="0">
                <a:latin typeface="Times New Roman" panose="02020603050405020304" pitchFamily="18" charset="0"/>
              </a:rPr>
              <a:t>number of frames generated by the system (all stations) during one frame transmission time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8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a:t>Random Access – Slotted ALOHA</a:t>
            </a:r>
          </a:p>
        </p:txBody>
      </p:sp>
      <p:sp>
        <p:nvSpPr>
          <p:cNvPr id="1433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dirty="0">
                <a:latin typeface="Times New Roman" panose="02020603050405020304" pitchFamily="18" charset="0"/>
                <a:cs typeface="Times New Roman" panose="02020603050405020304" pitchFamily="18" charset="0"/>
              </a:rPr>
              <a:t>Time is divided into slots equal to a frame transmission time (</a:t>
            </a:r>
            <a:r>
              <a:rPr lang="en-US" altLang="en-US" sz="2400" dirty="0" err="1">
                <a:latin typeface="Times New Roman" panose="02020603050405020304" pitchFamily="18" charset="0"/>
                <a:cs typeface="Times New Roman" panose="02020603050405020304" pitchFamily="18" charset="0"/>
              </a:rPr>
              <a:t>T</a:t>
            </a:r>
            <a:r>
              <a:rPr lang="en-US" altLang="en-US" sz="2400" baseline="-25000" dirty="0" err="1">
                <a:latin typeface="Times New Roman" panose="02020603050405020304" pitchFamily="18" charset="0"/>
                <a:cs typeface="Times New Roman" panose="02020603050405020304" pitchFamily="18" charset="0"/>
              </a:rPr>
              <a:t>fr</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a:latin typeface="Times New Roman" panose="02020603050405020304" pitchFamily="18" charset="0"/>
                <a:cs typeface="Times New Roman" panose="02020603050405020304" pitchFamily="18" charset="0"/>
              </a:rPr>
              <a:t>A station can transmit at the beginning of a slot only</a:t>
            </a:r>
          </a:p>
          <a:p>
            <a:pPr eaLnBrk="1" hangingPunct="1"/>
            <a:r>
              <a:rPr lang="en-US" altLang="en-US" sz="2400" dirty="0">
                <a:latin typeface="Times New Roman" panose="02020603050405020304" pitchFamily="18" charset="0"/>
                <a:cs typeface="Times New Roman" panose="02020603050405020304" pitchFamily="18" charset="0"/>
              </a:rPr>
              <a:t>If a station misses the beginning of a slot, it has to wait until the beginning of the next time slot.</a:t>
            </a:r>
          </a:p>
          <a:p>
            <a:pPr eaLnBrk="1" hangingPunct="1"/>
            <a:r>
              <a:rPr lang="en-US" altLang="en-US" sz="2400" dirty="0">
                <a:latin typeface="Times New Roman" panose="02020603050405020304" pitchFamily="18" charset="0"/>
                <a:cs typeface="Times New Roman" panose="02020603050405020304" pitchFamily="18" charset="0"/>
              </a:rPr>
              <a:t>A central clock or station informs all stations about the start of a each slot</a:t>
            </a:r>
          </a:p>
          <a:p>
            <a:pPr eaLnBrk="1" hangingPunct="1"/>
            <a:r>
              <a:rPr lang="en-US" altLang="en-US" sz="2400" dirty="0">
                <a:latin typeface="Times New Roman" panose="02020603050405020304" pitchFamily="18" charset="0"/>
                <a:cs typeface="Times New Roman" panose="02020603050405020304" pitchFamily="18" charset="0"/>
              </a:rPr>
              <a:t>Maximum channel utilization is 37%</a:t>
            </a:r>
          </a:p>
          <a:p>
            <a:pPr eaLnBrk="1" hangingPunct="1">
              <a:buFont typeface="Wingdings" panose="05000000000000000000" pitchFamily="2" charset="2"/>
              <a:buNone/>
            </a:pPr>
            <a:endParaRPr lang="en-US" altLang="en-US" sz="2400" b="1" dirty="0">
              <a:latin typeface="Times New Roman" panose="02020603050405020304" pitchFamily="18" charset="0"/>
              <a:cs typeface="Times New Roman" panose="02020603050405020304" pitchFamily="18" charset="0"/>
            </a:endParaRPr>
          </a:p>
          <a:p>
            <a:pPr lvl="1" eaLnBrk="1" hangingPunct="1"/>
            <a:endParaRPr lang="en-US" altLang="en-US"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65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05838"/>
            <a:ext cx="10515600" cy="1184850"/>
          </a:xfrm>
        </p:spPr>
        <p:txBody>
          <a:bodyPr>
            <a:normAutofit/>
          </a:bodyPr>
          <a:lstStyle/>
          <a:p>
            <a:r>
              <a:rPr lang="en-US" altLang="en-US" dirty="0">
                <a:latin typeface="Times New Roman" panose="02020603050405020304" pitchFamily="18" charset="0"/>
              </a:rPr>
              <a:t>In danger time for slotted ALOHA </a:t>
            </a:r>
            <a:r>
              <a:rPr lang="en-US" altLang="en-US" dirty="0" smtClean="0">
                <a:latin typeface="Times New Roman" panose="02020603050405020304" pitchFamily="18" charset="0"/>
              </a:rPr>
              <a:t>protocol</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705711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2209800" y="22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000" dirty="0">
              <a:solidFill>
                <a:schemeClr val="tx2"/>
              </a:solidFill>
            </a:endParaRPr>
          </a:p>
        </p:txBody>
      </p:sp>
      <p:sp>
        <p:nvSpPr>
          <p:cNvPr id="16387" name="Rectangle 9"/>
          <p:cNvSpPr>
            <a:spLocks noChangeArrowheads="1"/>
          </p:cNvSpPr>
          <p:nvPr/>
        </p:nvSpPr>
        <p:spPr bwMode="auto">
          <a:xfrm>
            <a:off x="8305800" y="4114800"/>
            <a:ext cx="9906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grpSp>
        <p:nvGrpSpPr>
          <p:cNvPr id="16388" name="Group 10"/>
          <p:cNvGrpSpPr>
            <a:grpSpLocks/>
          </p:cNvGrpSpPr>
          <p:nvPr/>
        </p:nvGrpSpPr>
        <p:grpSpPr bwMode="auto">
          <a:xfrm>
            <a:off x="1284051" y="1690688"/>
            <a:ext cx="8469549" cy="4786312"/>
            <a:chOff x="288" y="576"/>
            <a:chExt cx="4896" cy="3504"/>
          </a:xfrm>
        </p:grpSpPr>
        <p:grpSp>
          <p:nvGrpSpPr>
            <p:cNvPr id="16389" name="Group 11"/>
            <p:cNvGrpSpPr>
              <a:grpSpLocks/>
            </p:cNvGrpSpPr>
            <p:nvPr/>
          </p:nvGrpSpPr>
          <p:grpSpPr bwMode="auto">
            <a:xfrm>
              <a:off x="288" y="576"/>
              <a:ext cx="4896" cy="3504"/>
              <a:chOff x="288" y="576"/>
              <a:chExt cx="4896" cy="3504"/>
            </a:xfrm>
          </p:grpSpPr>
          <p:pic>
            <p:nvPicPr>
              <p:cNvPr id="1639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576"/>
                <a:ext cx="489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13"/>
              <p:cNvSpPr>
                <a:spLocks noChangeArrowheads="1"/>
              </p:cNvSpPr>
              <p:nvPr/>
            </p:nvSpPr>
            <p:spPr bwMode="auto">
              <a:xfrm>
                <a:off x="4071" y="2745"/>
                <a:ext cx="384" cy="240"/>
              </a:xfrm>
              <a:prstGeom prst="rect">
                <a:avLst/>
              </a:prstGeom>
              <a:solidFill>
                <a:srgbClr val="00C261"/>
              </a:solidFill>
              <a:ln w="9525">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grpSp>
        <p:sp>
          <p:nvSpPr>
            <p:cNvPr id="16390" name="Rectangle 14"/>
            <p:cNvSpPr>
              <a:spLocks noChangeArrowheads="1"/>
            </p:cNvSpPr>
            <p:nvPr/>
          </p:nvSpPr>
          <p:spPr bwMode="auto">
            <a:xfrm>
              <a:off x="4416" y="2592"/>
              <a:ext cx="432"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grpSp>
      <p:sp>
        <p:nvSpPr>
          <p:cNvPr id="4" name="Title 3"/>
          <p:cNvSpPr>
            <a:spLocks noGrp="1"/>
          </p:cNvSpPr>
          <p:nvPr>
            <p:ph type="title"/>
          </p:nvPr>
        </p:nvSpPr>
        <p:spPr>
          <a:xfrm>
            <a:off x="838200" y="651753"/>
            <a:ext cx="10515600" cy="1038935"/>
          </a:xfrm>
        </p:spPr>
        <p:txBody>
          <a:bodyPr>
            <a:normAutofit/>
          </a:bodyPr>
          <a:lstStyle/>
          <a:p>
            <a:r>
              <a:rPr lang="en-US" altLang="en-US" dirty="0">
                <a:solidFill>
                  <a:schemeClr val="tx2"/>
                </a:solidFill>
              </a:rPr>
              <a:t>Random Access – Slotted </a:t>
            </a:r>
            <a:r>
              <a:rPr lang="en-US" altLang="en-US" dirty="0" smtClean="0">
                <a:solidFill>
                  <a:schemeClr val="tx2"/>
                </a:solidFill>
              </a:rPr>
              <a:t>ALOHA</a:t>
            </a:r>
            <a:endParaRPr lang="en-IN" dirty="0"/>
          </a:p>
        </p:txBody>
      </p:sp>
    </p:spTree>
    <p:extLst>
      <p:ext uri="{BB962C8B-B14F-4D97-AF65-F5344CB8AC3E}">
        <p14:creationId xmlns:p14="http://schemas.microsoft.com/office/powerpoint/2010/main" val="2662933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throughput for slotted ALOHA is </a:t>
            </a:r>
            <a:br>
              <a:rPr lang="en-US" altLang="en-US" dirty="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t>
            </a:r>
            <a:r>
              <a:rPr lang="en-US" altLang="en-US" dirty="0" smtClean="0">
                <a:solidFill>
                  <a:schemeClr val="hlink"/>
                </a:solidFill>
                <a:latin typeface="Times New Roman" panose="02020603050405020304" pitchFamily="18" charset="0"/>
                <a:cs typeface="Times New Roman" panose="02020603050405020304" pitchFamily="18" charset="0"/>
              </a:rPr>
              <a:t>S </a:t>
            </a:r>
            <a:r>
              <a:rPr lang="en-US" altLang="en-US" dirty="0">
                <a:solidFill>
                  <a:schemeClr val="hlink"/>
                </a:solidFill>
                <a:latin typeface="Times New Roman" panose="02020603050405020304" pitchFamily="18" charset="0"/>
                <a:cs typeface="Times New Roman" panose="02020603050405020304" pitchFamily="18" charset="0"/>
              </a:rPr>
              <a:t>= G × e</a:t>
            </a:r>
            <a:r>
              <a:rPr lang="en-US" altLang="en-US" baseline="30000" dirty="0">
                <a:solidFill>
                  <a:schemeClr val="hlink"/>
                </a:solidFill>
                <a:latin typeface="Times New Roman" panose="02020603050405020304" pitchFamily="18" charset="0"/>
                <a:cs typeface="Times New Roman" panose="02020603050405020304" pitchFamily="18" charset="0"/>
              </a:rPr>
              <a:t>−G</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t>
            </a: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maximum throughput </a:t>
            </a:r>
            <a:br>
              <a:rPr lang="en-US" altLang="en-US" dirty="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t>
            </a:r>
            <a:r>
              <a:rPr lang="en-US" altLang="en-US" dirty="0" err="1" smtClean="0">
                <a:solidFill>
                  <a:schemeClr val="hlink"/>
                </a:solidFill>
                <a:latin typeface="Times New Roman" panose="02020603050405020304" pitchFamily="18" charset="0"/>
                <a:cs typeface="Times New Roman" panose="02020603050405020304" pitchFamily="18" charset="0"/>
              </a:rPr>
              <a:t>S</a:t>
            </a:r>
            <a:r>
              <a:rPr lang="en-US" altLang="en-US" baseline="-18000" dirty="0" err="1" smtClean="0">
                <a:solidFill>
                  <a:schemeClr val="hlink"/>
                </a:solidFill>
                <a:latin typeface="Times New Roman" panose="02020603050405020304" pitchFamily="18" charset="0"/>
                <a:cs typeface="Times New Roman" panose="02020603050405020304" pitchFamily="18" charset="0"/>
              </a:rPr>
              <a:t>max</a:t>
            </a:r>
            <a:r>
              <a:rPr lang="en-US" altLang="en-US" dirty="0" smtClean="0">
                <a:solidFill>
                  <a:schemeClr val="hlink"/>
                </a:solidFill>
                <a:latin typeface="Times New Roman" panose="02020603050405020304" pitchFamily="18" charset="0"/>
                <a:cs typeface="Times New Roman" panose="02020603050405020304" pitchFamily="18" charset="0"/>
              </a:rPr>
              <a:t> </a:t>
            </a:r>
            <a:r>
              <a:rPr lang="en-US" altLang="en-US" dirty="0">
                <a:solidFill>
                  <a:schemeClr val="hlink"/>
                </a:solidFill>
                <a:latin typeface="Times New Roman" panose="02020603050405020304" pitchFamily="18" charset="0"/>
                <a:cs typeface="Times New Roman" panose="02020603050405020304" pitchFamily="18" charset="0"/>
              </a:rPr>
              <a:t>= 0.368</a:t>
            </a:r>
            <a:r>
              <a:rPr lang="en-US" altLang="en-US" dirty="0">
                <a:latin typeface="Times New Roman" panose="02020603050405020304" pitchFamily="18" charset="0"/>
                <a:cs typeface="Times New Roman" panose="02020603050405020304" pitchFamily="18" charset="0"/>
              </a:rPr>
              <a:t> when G = 1.</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2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4000">
                <a:solidFill>
                  <a:schemeClr val="tx2"/>
                </a:solidFill>
              </a:rPr>
              <a:t>Efficiency of Aloha</a:t>
            </a:r>
            <a:endParaRPr lang="en-US" altLang="en-US" sz="4400">
              <a:solidFill>
                <a:schemeClr val="tx2"/>
              </a:solidFill>
            </a:endParaRPr>
          </a:p>
        </p:txBody>
      </p:sp>
      <p:sp>
        <p:nvSpPr>
          <p:cNvPr id="18435" name="Rectangle 6"/>
          <p:cNvSpPr>
            <a:spLocks noChangeArrowheads="1"/>
          </p:cNvSpPr>
          <p:nvPr/>
        </p:nvSpPr>
        <p:spPr bwMode="auto">
          <a:xfrm>
            <a:off x="1995489" y="1328738"/>
            <a:ext cx="82645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None/>
            </a:pPr>
            <a:endParaRPr lang="en-US" altLang="en-US" sz="2800" b="1" i="1"/>
          </a:p>
          <a:p>
            <a:pPr eaLnBrk="1" hangingPunct="1">
              <a:spcBef>
                <a:spcPct val="20000"/>
              </a:spcBef>
              <a:buClr>
                <a:schemeClr val="folHlink"/>
              </a:buClr>
              <a:buSzPct val="60000"/>
              <a:buFont typeface="Wingdings" panose="05000000000000000000" pitchFamily="2" charset="2"/>
              <a:buChar char="n"/>
            </a:pPr>
            <a:endParaRPr lang="en-US" altLang="en-US" sz="3200"/>
          </a:p>
        </p:txBody>
      </p:sp>
      <p:sp>
        <p:nvSpPr>
          <p:cNvPr id="18436" name="Text Box 7"/>
          <p:cNvSpPr txBox="1">
            <a:spLocks noChangeArrowheads="1"/>
          </p:cNvSpPr>
          <p:nvPr/>
        </p:nvSpPr>
        <p:spPr bwMode="auto">
          <a:xfrm rot="-5391161">
            <a:off x="1192213" y="3151188"/>
            <a:ext cx="328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latin typeface="Comic Sans MS" panose="030F0702030302020204" pitchFamily="66" charset="0"/>
              </a:rPr>
              <a:t>S = throughput =(success rate)</a:t>
            </a:r>
            <a:endParaRPr lang="en-US" altLang="en-US" sz="1800">
              <a:latin typeface="Comic Sans MS" panose="030F0702030302020204" pitchFamily="66" charset="0"/>
            </a:endParaRPr>
          </a:p>
        </p:txBody>
      </p:sp>
      <p:grpSp>
        <p:nvGrpSpPr>
          <p:cNvPr id="18437" name="Group 8"/>
          <p:cNvGrpSpPr>
            <a:grpSpLocks/>
          </p:cNvGrpSpPr>
          <p:nvPr/>
        </p:nvGrpSpPr>
        <p:grpSpPr bwMode="auto">
          <a:xfrm>
            <a:off x="2997201" y="2219325"/>
            <a:ext cx="6208713" cy="3322638"/>
            <a:chOff x="1359" y="2330"/>
            <a:chExt cx="3911" cy="2093"/>
          </a:xfrm>
        </p:grpSpPr>
        <p:sp>
          <p:nvSpPr>
            <p:cNvPr id="18438" name="Line 9"/>
            <p:cNvSpPr>
              <a:spLocks noChangeShapeType="1"/>
            </p:cNvSpPr>
            <p:nvPr/>
          </p:nvSpPr>
          <p:spPr bwMode="auto">
            <a:xfrm>
              <a:off x="1648" y="3758"/>
              <a:ext cx="26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39" name="Line 10"/>
            <p:cNvSpPr>
              <a:spLocks noChangeShapeType="1"/>
            </p:cNvSpPr>
            <p:nvPr/>
          </p:nvSpPr>
          <p:spPr bwMode="auto">
            <a:xfrm flipH="1" flipV="1">
              <a:off x="1645" y="2330"/>
              <a:ext cx="0" cy="14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0" name="Line 11"/>
            <p:cNvSpPr>
              <a:spLocks noChangeShapeType="1"/>
            </p:cNvSpPr>
            <p:nvPr/>
          </p:nvSpPr>
          <p:spPr bwMode="auto">
            <a:xfrm>
              <a:off x="2083" y="3719"/>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1" name="Line 12"/>
            <p:cNvSpPr>
              <a:spLocks noChangeShapeType="1"/>
            </p:cNvSpPr>
            <p:nvPr/>
          </p:nvSpPr>
          <p:spPr bwMode="auto">
            <a:xfrm>
              <a:off x="2538" y="3717"/>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2" name="Line 13"/>
            <p:cNvSpPr>
              <a:spLocks noChangeShapeType="1"/>
            </p:cNvSpPr>
            <p:nvPr/>
          </p:nvSpPr>
          <p:spPr bwMode="auto">
            <a:xfrm>
              <a:off x="2981" y="3712"/>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3" name="Line 14"/>
            <p:cNvSpPr>
              <a:spLocks noChangeShapeType="1"/>
            </p:cNvSpPr>
            <p:nvPr/>
          </p:nvSpPr>
          <p:spPr bwMode="auto">
            <a:xfrm>
              <a:off x="3419" y="3715"/>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4" name="Line 15"/>
            <p:cNvSpPr>
              <a:spLocks noChangeShapeType="1"/>
            </p:cNvSpPr>
            <p:nvPr/>
          </p:nvSpPr>
          <p:spPr bwMode="auto">
            <a:xfrm>
              <a:off x="4306" y="3713"/>
              <a:ext cx="0" cy="8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5" name="Line 16"/>
            <p:cNvSpPr>
              <a:spLocks noChangeShapeType="1"/>
            </p:cNvSpPr>
            <p:nvPr/>
          </p:nvSpPr>
          <p:spPr bwMode="auto">
            <a:xfrm>
              <a:off x="1602" y="254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6" name="Line 17"/>
            <p:cNvSpPr>
              <a:spLocks noChangeShapeType="1"/>
            </p:cNvSpPr>
            <p:nvPr/>
          </p:nvSpPr>
          <p:spPr bwMode="auto">
            <a:xfrm>
              <a:off x="1598" y="2861"/>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7" name="Line 18"/>
            <p:cNvSpPr>
              <a:spLocks noChangeShapeType="1"/>
            </p:cNvSpPr>
            <p:nvPr/>
          </p:nvSpPr>
          <p:spPr bwMode="auto">
            <a:xfrm>
              <a:off x="1603" y="316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8" name="Line 19"/>
            <p:cNvSpPr>
              <a:spLocks noChangeShapeType="1"/>
            </p:cNvSpPr>
            <p:nvPr/>
          </p:nvSpPr>
          <p:spPr bwMode="auto">
            <a:xfrm>
              <a:off x="1605" y="3453"/>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9" name="Freeform 20"/>
            <p:cNvSpPr>
              <a:spLocks/>
            </p:cNvSpPr>
            <p:nvPr/>
          </p:nvSpPr>
          <p:spPr bwMode="auto">
            <a:xfrm>
              <a:off x="1641" y="3198"/>
              <a:ext cx="2693" cy="554"/>
            </a:xfrm>
            <a:custGeom>
              <a:avLst/>
              <a:gdLst>
                <a:gd name="T0" fmla="*/ 0 w 2693"/>
                <a:gd name="T1" fmla="*/ 554 h 554"/>
                <a:gd name="T2" fmla="*/ 145 w 2693"/>
                <a:gd name="T3" fmla="*/ 238 h 554"/>
                <a:gd name="T4" fmla="*/ 297 w 2693"/>
                <a:gd name="T5" fmla="*/ 60 h 554"/>
                <a:gd name="T6" fmla="*/ 404 w 2693"/>
                <a:gd name="T7" fmla="*/ 11 h 554"/>
                <a:gd name="T8" fmla="*/ 508 w 2693"/>
                <a:gd name="T9" fmla="*/ 7 h 554"/>
                <a:gd name="T10" fmla="*/ 673 w 2693"/>
                <a:gd name="T11" fmla="*/ 53 h 554"/>
                <a:gd name="T12" fmla="*/ 904 w 2693"/>
                <a:gd name="T13" fmla="*/ 152 h 554"/>
                <a:gd name="T14" fmla="*/ 1174 w 2693"/>
                <a:gd name="T15" fmla="*/ 271 h 554"/>
                <a:gd name="T16" fmla="*/ 1438 w 2693"/>
                <a:gd name="T17" fmla="*/ 389 h 554"/>
                <a:gd name="T18" fmla="*/ 1708 w 2693"/>
                <a:gd name="T19" fmla="*/ 475 h 554"/>
                <a:gd name="T20" fmla="*/ 1972 w 2693"/>
                <a:gd name="T21" fmla="*/ 521 h 554"/>
                <a:gd name="T22" fmla="*/ 2275 w 2693"/>
                <a:gd name="T23" fmla="*/ 528 h 554"/>
                <a:gd name="T24" fmla="*/ 2532 w 2693"/>
                <a:gd name="T25" fmla="*/ 528 h 554"/>
                <a:gd name="T26" fmla="*/ 2693 w 2693"/>
                <a:gd name="T27" fmla="*/ 527 h 5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3"/>
                <a:gd name="T43" fmla="*/ 0 h 554"/>
                <a:gd name="T44" fmla="*/ 2693 w 2693"/>
                <a:gd name="T45" fmla="*/ 554 h 5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3" h="554">
                  <a:moveTo>
                    <a:pt x="0" y="554"/>
                  </a:moveTo>
                  <a:cubicBezTo>
                    <a:pt x="48" y="437"/>
                    <a:pt x="96" y="320"/>
                    <a:pt x="145" y="238"/>
                  </a:cubicBezTo>
                  <a:cubicBezTo>
                    <a:pt x="194" y="156"/>
                    <a:pt x="254" y="98"/>
                    <a:pt x="297" y="60"/>
                  </a:cubicBezTo>
                  <a:cubicBezTo>
                    <a:pt x="340" y="22"/>
                    <a:pt x="369" y="20"/>
                    <a:pt x="404" y="11"/>
                  </a:cubicBezTo>
                  <a:cubicBezTo>
                    <a:pt x="439" y="2"/>
                    <a:pt x="463" y="0"/>
                    <a:pt x="508" y="7"/>
                  </a:cubicBezTo>
                  <a:cubicBezTo>
                    <a:pt x="553" y="14"/>
                    <a:pt x="607" y="29"/>
                    <a:pt x="673" y="53"/>
                  </a:cubicBezTo>
                  <a:cubicBezTo>
                    <a:pt x="739" y="77"/>
                    <a:pt x="821" y="116"/>
                    <a:pt x="904" y="152"/>
                  </a:cubicBezTo>
                  <a:cubicBezTo>
                    <a:pt x="987" y="188"/>
                    <a:pt x="1085" y="232"/>
                    <a:pt x="1174" y="271"/>
                  </a:cubicBezTo>
                  <a:cubicBezTo>
                    <a:pt x="1263" y="310"/>
                    <a:pt x="1349" y="355"/>
                    <a:pt x="1438" y="389"/>
                  </a:cubicBezTo>
                  <a:cubicBezTo>
                    <a:pt x="1527" y="423"/>
                    <a:pt x="1619" y="453"/>
                    <a:pt x="1708" y="475"/>
                  </a:cubicBezTo>
                  <a:cubicBezTo>
                    <a:pt x="1797" y="497"/>
                    <a:pt x="1878" y="512"/>
                    <a:pt x="1972" y="521"/>
                  </a:cubicBezTo>
                  <a:cubicBezTo>
                    <a:pt x="2066" y="530"/>
                    <a:pt x="2182" y="527"/>
                    <a:pt x="2275" y="528"/>
                  </a:cubicBezTo>
                  <a:cubicBezTo>
                    <a:pt x="2368" y="529"/>
                    <a:pt x="2462" y="528"/>
                    <a:pt x="2532" y="528"/>
                  </a:cubicBezTo>
                  <a:cubicBezTo>
                    <a:pt x="2602" y="528"/>
                    <a:pt x="2660" y="527"/>
                    <a:pt x="2693" y="52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50" name="Freeform 21"/>
            <p:cNvSpPr>
              <a:spLocks/>
            </p:cNvSpPr>
            <p:nvPr/>
          </p:nvSpPr>
          <p:spPr bwMode="auto">
            <a:xfrm>
              <a:off x="1648" y="2655"/>
              <a:ext cx="2696" cy="1104"/>
            </a:xfrm>
            <a:custGeom>
              <a:avLst/>
              <a:gdLst>
                <a:gd name="T0" fmla="*/ 0 w 2696"/>
                <a:gd name="T1" fmla="*/ 1104 h 1104"/>
                <a:gd name="T2" fmla="*/ 125 w 2696"/>
                <a:gd name="T3" fmla="*/ 702 h 1104"/>
                <a:gd name="T4" fmla="*/ 268 w 2696"/>
                <a:gd name="T5" fmla="*/ 419 h 1104"/>
                <a:gd name="T6" fmla="*/ 406 w 2696"/>
                <a:gd name="T7" fmla="*/ 239 h 1104"/>
                <a:gd name="T8" fmla="*/ 547 w 2696"/>
                <a:gd name="T9" fmla="*/ 110 h 1104"/>
                <a:gd name="T10" fmla="*/ 719 w 2696"/>
                <a:gd name="T11" fmla="*/ 22 h 1104"/>
                <a:gd name="T12" fmla="*/ 877 w 2696"/>
                <a:gd name="T13" fmla="*/ 2 h 1104"/>
                <a:gd name="T14" fmla="*/ 1027 w 2696"/>
                <a:gd name="T15" fmla="*/ 11 h 1104"/>
                <a:gd name="T16" fmla="*/ 1183 w 2696"/>
                <a:gd name="T17" fmla="*/ 59 h 1104"/>
                <a:gd name="T18" fmla="*/ 1351 w 2696"/>
                <a:gd name="T19" fmla="*/ 115 h 1104"/>
                <a:gd name="T20" fmla="*/ 1589 w 2696"/>
                <a:gd name="T21" fmla="*/ 227 h 1104"/>
                <a:gd name="T22" fmla="*/ 1833 w 2696"/>
                <a:gd name="T23" fmla="*/ 345 h 1104"/>
                <a:gd name="T24" fmla="*/ 2064 w 2696"/>
                <a:gd name="T25" fmla="*/ 464 h 1104"/>
                <a:gd name="T26" fmla="*/ 2294 w 2696"/>
                <a:gd name="T27" fmla="*/ 570 h 1104"/>
                <a:gd name="T28" fmla="*/ 2532 w 2696"/>
                <a:gd name="T29" fmla="*/ 669 h 1104"/>
                <a:gd name="T30" fmla="*/ 2696 w 2696"/>
                <a:gd name="T31" fmla="*/ 708 h 11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6"/>
                <a:gd name="T49" fmla="*/ 0 h 1104"/>
                <a:gd name="T50" fmla="*/ 2696 w 2696"/>
                <a:gd name="T51" fmla="*/ 1104 h 11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6" h="1104">
                  <a:moveTo>
                    <a:pt x="0" y="1104"/>
                  </a:moveTo>
                  <a:cubicBezTo>
                    <a:pt x="37" y="964"/>
                    <a:pt x="80" y="816"/>
                    <a:pt x="125" y="702"/>
                  </a:cubicBezTo>
                  <a:cubicBezTo>
                    <a:pt x="170" y="588"/>
                    <a:pt x="221" y="496"/>
                    <a:pt x="268" y="419"/>
                  </a:cubicBezTo>
                  <a:cubicBezTo>
                    <a:pt x="315" y="342"/>
                    <a:pt x="360" y="290"/>
                    <a:pt x="406" y="239"/>
                  </a:cubicBezTo>
                  <a:cubicBezTo>
                    <a:pt x="452" y="188"/>
                    <a:pt x="495" y="146"/>
                    <a:pt x="547" y="110"/>
                  </a:cubicBezTo>
                  <a:cubicBezTo>
                    <a:pt x="599" y="74"/>
                    <a:pt x="664" y="40"/>
                    <a:pt x="719" y="22"/>
                  </a:cubicBezTo>
                  <a:cubicBezTo>
                    <a:pt x="774" y="4"/>
                    <a:pt x="826" y="4"/>
                    <a:pt x="877" y="2"/>
                  </a:cubicBezTo>
                  <a:cubicBezTo>
                    <a:pt x="928" y="0"/>
                    <a:pt x="976" y="2"/>
                    <a:pt x="1027" y="11"/>
                  </a:cubicBezTo>
                  <a:cubicBezTo>
                    <a:pt x="1078" y="20"/>
                    <a:pt x="1129" y="42"/>
                    <a:pt x="1183" y="59"/>
                  </a:cubicBezTo>
                  <a:cubicBezTo>
                    <a:pt x="1237" y="76"/>
                    <a:pt x="1283" y="87"/>
                    <a:pt x="1351" y="115"/>
                  </a:cubicBezTo>
                  <a:cubicBezTo>
                    <a:pt x="1419" y="143"/>
                    <a:pt x="1509" y="189"/>
                    <a:pt x="1589" y="227"/>
                  </a:cubicBezTo>
                  <a:cubicBezTo>
                    <a:pt x="1669" y="265"/>
                    <a:pt x="1754" y="306"/>
                    <a:pt x="1833" y="345"/>
                  </a:cubicBezTo>
                  <a:cubicBezTo>
                    <a:pt x="1912" y="384"/>
                    <a:pt x="1987" y="427"/>
                    <a:pt x="2064" y="464"/>
                  </a:cubicBezTo>
                  <a:cubicBezTo>
                    <a:pt x="2141" y="501"/>
                    <a:pt x="2216" y="536"/>
                    <a:pt x="2294" y="570"/>
                  </a:cubicBezTo>
                  <a:cubicBezTo>
                    <a:pt x="2372" y="604"/>
                    <a:pt x="2465" y="646"/>
                    <a:pt x="2532" y="669"/>
                  </a:cubicBezTo>
                  <a:cubicBezTo>
                    <a:pt x="2599" y="692"/>
                    <a:pt x="2647" y="700"/>
                    <a:pt x="2696" y="70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51" name="Line 22"/>
            <p:cNvSpPr>
              <a:spLocks noChangeShapeType="1"/>
            </p:cNvSpPr>
            <p:nvPr/>
          </p:nvSpPr>
          <p:spPr bwMode="auto">
            <a:xfrm flipV="1">
              <a:off x="1648" y="3211"/>
              <a:ext cx="435" cy="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2" name="Line 23"/>
            <p:cNvSpPr>
              <a:spLocks noChangeShapeType="1"/>
            </p:cNvSpPr>
            <p:nvPr/>
          </p:nvSpPr>
          <p:spPr bwMode="auto">
            <a:xfrm>
              <a:off x="2073" y="3208"/>
              <a:ext cx="7" cy="554"/>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3" name="Line 24"/>
            <p:cNvSpPr>
              <a:spLocks noChangeShapeType="1"/>
            </p:cNvSpPr>
            <p:nvPr/>
          </p:nvSpPr>
          <p:spPr bwMode="auto">
            <a:xfrm>
              <a:off x="2531" y="2690"/>
              <a:ext cx="7" cy="106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4" name="Line 25"/>
            <p:cNvSpPr>
              <a:spLocks noChangeShapeType="1"/>
            </p:cNvSpPr>
            <p:nvPr/>
          </p:nvSpPr>
          <p:spPr bwMode="auto">
            <a:xfrm flipV="1">
              <a:off x="1664" y="2648"/>
              <a:ext cx="864" cy="1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5" name="Text Box 26"/>
            <p:cNvSpPr txBox="1">
              <a:spLocks noChangeArrowheads="1"/>
            </p:cNvSpPr>
            <p:nvPr/>
          </p:nvSpPr>
          <p:spPr bwMode="auto">
            <a:xfrm>
              <a:off x="2136" y="3903"/>
              <a:ext cx="313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latin typeface="Comic Sans MS" panose="030F0702030302020204" pitchFamily="66" charset="0"/>
                </a:rPr>
                <a:t>G = offered load rate= new frames+ retransmitted</a:t>
              </a:r>
            </a:p>
            <a:p>
              <a:r>
                <a:rPr lang="en-US" altLang="en-US" sz="1600" b="1">
                  <a:latin typeface="Comic Sans MS" panose="030F0702030302020204" pitchFamily="66" charset="0"/>
                </a:rPr>
                <a:t>= Total frames presented to the link per </a:t>
              </a:r>
            </a:p>
            <a:p>
              <a:r>
                <a:rPr lang="en-US" altLang="en-US" sz="1600" b="1">
                  <a:latin typeface="Comic Sans MS" panose="030F0702030302020204" pitchFamily="66" charset="0"/>
                </a:rPr>
                <a:t>the transmission time of a single frame</a:t>
              </a:r>
              <a:endParaRPr lang="en-US" altLang="en-US" sz="1800" b="1">
                <a:latin typeface="Comic Sans MS" panose="030F0702030302020204" pitchFamily="66" charset="0"/>
              </a:endParaRPr>
            </a:p>
          </p:txBody>
        </p:sp>
        <p:sp>
          <p:nvSpPr>
            <p:cNvPr id="18456" name="Text Box 27"/>
            <p:cNvSpPr txBox="1">
              <a:spLocks noChangeArrowheads="1"/>
            </p:cNvSpPr>
            <p:nvPr/>
          </p:nvSpPr>
          <p:spPr bwMode="auto">
            <a:xfrm>
              <a:off x="1960" y="3777"/>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0.5</a:t>
              </a:r>
              <a:endParaRPr lang="en-US" altLang="en-US" sz="1800">
                <a:latin typeface="Comic Sans MS" panose="030F0702030302020204" pitchFamily="66" charset="0"/>
              </a:endParaRPr>
            </a:p>
          </p:txBody>
        </p:sp>
        <p:sp>
          <p:nvSpPr>
            <p:cNvPr id="18457" name="Text Box 28"/>
            <p:cNvSpPr txBox="1">
              <a:spLocks noChangeArrowheads="1"/>
            </p:cNvSpPr>
            <p:nvPr/>
          </p:nvSpPr>
          <p:spPr bwMode="auto">
            <a:xfrm>
              <a:off x="2398" y="3777"/>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1.0</a:t>
              </a:r>
              <a:endParaRPr lang="en-US" altLang="en-US" sz="1800">
                <a:latin typeface="Comic Sans MS" panose="030F0702030302020204" pitchFamily="66" charset="0"/>
              </a:endParaRPr>
            </a:p>
          </p:txBody>
        </p:sp>
        <p:sp>
          <p:nvSpPr>
            <p:cNvPr id="18458" name="Text Box 29"/>
            <p:cNvSpPr txBox="1">
              <a:spLocks noChangeArrowheads="1"/>
            </p:cNvSpPr>
            <p:nvPr/>
          </p:nvSpPr>
          <p:spPr bwMode="auto">
            <a:xfrm>
              <a:off x="2845" y="376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1.5</a:t>
              </a:r>
              <a:endParaRPr lang="en-US" altLang="en-US" sz="1800">
                <a:latin typeface="Comic Sans MS" panose="030F0702030302020204" pitchFamily="66" charset="0"/>
              </a:endParaRPr>
            </a:p>
          </p:txBody>
        </p:sp>
        <p:sp>
          <p:nvSpPr>
            <p:cNvPr id="18459" name="Text Box 30"/>
            <p:cNvSpPr txBox="1">
              <a:spLocks noChangeArrowheads="1"/>
            </p:cNvSpPr>
            <p:nvPr/>
          </p:nvSpPr>
          <p:spPr bwMode="auto">
            <a:xfrm>
              <a:off x="3289" y="3774"/>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2.0</a:t>
              </a:r>
              <a:endParaRPr lang="en-US" altLang="en-US" sz="1800">
                <a:latin typeface="Comic Sans MS" panose="030F0702030302020204" pitchFamily="66" charset="0"/>
              </a:endParaRPr>
            </a:p>
          </p:txBody>
        </p:sp>
        <p:sp>
          <p:nvSpPr>
            <p:cNvPr id="18460" name="Text Box 31"/>
            <p:cNvSpPr txBox="1">
              <a:spLocks noChangeArrowheads="1"/>
            </p:cNvSpPr>
            <p:nvPr/>
          </p:nvSpPr>
          <p:spPr bwMode="auto">
            <a:xfrm>
              <a:off x="1371" y="3352"/>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0.1</a:t>
              </a:r>
              <a:endParaRPr lang="en-US" altLang="en-US" sz="1800">
                <a:latin typeface="Comic Sans MS" panose="030F0702030302020204" pitchFamily="66" charset="0"/>
              </a:endParaRPr>
            </a:p>
          </p:txBody>
        </p:sp>
        <p:sp>
          <p:nvSpPr>
            <p:cNvPr id="18461" name="Text Box 32"/>
            <p:cNvSpPr txBox="1">
              <a:spLocks noChangeArrowheads="1"/>
            </p:cNvSpPr>
            <p:nvPr/>
          </p:nvSpPr>
          <p:spPr bwMode="auto">
            <a:xfrm>
              <a:off x="1375" y="305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0.2</a:t>
              </a:r>
              <a:endParaRPr lang="en-US" altLang="en-US" sz="1800">
                <a:latin typeface="Comic Sans MS" panose="030F0702030302020204" pitchFamily="66" charset="0"/>
              </a:endParaRPr>
            </a:p>
          </p:txBody>
        </p:sp>
        <p:sp>
          <p:nvSpPr>
            <p:cNvPr id="18462" name="Text Box 33"/>
            <p:cNvSpPr txBox="1">
              <a:spLocks noChangeArrowheads="1"/>
            </p:cNvSpPr>
            <p:nvPr/>
          </p:nvSpPr>
          <p:spPr bwMode="auto">
            <a:xfrm>
              <a:off x="1359" y="277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0.3</a:t>
              </a:r>
              <a:endParaRPr lang="en-US" altLang="en-US" sz="1800">
                <a:latin typeface="Comic Sans MS" panose="030F0702030302020204" pitchFamily="66" charset="0"/>
              </a:endParaRPr>
            </a:p>
          </p:txBody>
        </p:sp>
        <p:sp>
          <p:nvSpPr>
            <p:cNvPr id="18463" name="Text Box 34"/>
            <p:cNvSpPr txBox="1">
              <a:spLocks noChangeArrowheads="1"/>
            </p:cNvSpPr>
            <p:nvPr/>
          </p:nvSpPr>
          <p:spPr bwMode="auto">
            <a:xfrm>
              <a:off x="1363" y="2459"/>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0.4</a:t>
              </a:r>
              <a:endParaRPr lang="en-US" altLang="en-US" sz="1800">
                <a:latin typeface="Comic Sans MS" panose="030F0702030302020204" pitchFamily="66" charset="0"/>
              </a:endParaRPr>
            </a:p>
          </p:txBody>
        </p:sp>
        <p:sp>
          <p:nvSpPr>
            <p:cNvPr id="18464" name="Text Box 35"/>
            <p:cNvSpPr txBox="1">
              <a:spLocks noChangeArrowheads="1"/>
            </p:cNvSpPr>
            <p:nvPr/>
          </p:nvSpPr>
          <p:spPr bwMode="auto">
            <a:xfrm>
              <a:off x="3380" y="3472"/>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solidFill>
                    <a:srgbClr val="FF0000"/>
                  </a:solidFill>
                  <a:latin typeface="Comic Sans MS" panose="030F0702030302020204" pitchFamily="66" charset="0"/>
                </a:rPr>
                <a:t>Pure Aloha</a:t>
              </a:r>
              <a:endParaRPr lang="en-US" altLang="en-US" sz="1800">
                <a:latin typeface="Comic Sans MS" panose="030F0702030302020204" pitchFamily="66" charset="0"/>
              </a:endParaRPr>
            </a:p>
          </p:txBody>
        </p:sp>
        <p:sp>
          <p:nvSpPr>
            <p:cNvPr id="18465" name="Text Box 36"/>
            <p:cNvSpPr txBox="1">
              <a:spLocks noChangeArrowheads="1"/>
            </p:cNvSpPr>
            <p:nvPr/>
          </p:nvSpPr>
          <p:spPr bwMode="auto">
            <a:xfrm>
              <a:off x="3635" y="2935"/>
              <a:ext cx="9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solidFill>
                    <a:srgbClr val="FF0000"/>
                  </a:solidFill>
                  <a:latin typeface="Comic Sans MS" panose="030F0702030302020204" pitchFamily="66" charset="0"/>
                </a:rPr>
                <a:t>Slotted Aloha</a:t>
              </a:r>
              <a:endParaRPr lang="en-US" altLang="en-US" sz="1800">
                <a:latin typeface="Comic Sans MS" panose="030F0702030302020204" pitchFamily="66" charset="0"/>
              </a:endParaRPr>
            </a:p>
          </p:txBody>
        </p:sp>
      </p:grpSp>
      <p:sp>
        <p:nvSpPr>
          <p:cNvPr id="4" name="Title 3"/>
          <p:cNvSpPr>
            <a:spLocks noGrp="1"/>
          </p:cNvSpPr>
          <p:nvPr>
            <p:ph type="title"/>
          </p:nvPr>
        </p:nvSpPr>
        <p:spPr/>
        <p:txBody>
          <a:bodyPr/>
          <a:lstStyle/>
          <a:p>
            <a:endParaRPr lang="en-IN" dirty="0"/>
          </a:p>
        </p:txBody>
      </p:sp>
    </p:spTree>
    <p:extLst>
      <p:ext uri="{BB962C8B-B14F-4D97-AF65-F5344CB8AC3E}">
        <p14:creationId xmlns:p14="http://schemas.microsoft.com/office/powerpoint/2010/main" val="94095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ALOHA</a:t>
            </a:r>
            <a:endParaRPr lang="en-US" dirty="0"/>
          </a:p>
        </p:txBody>
      </p:sp>
      <p:sp>
        <p:nvSpPr>
          <p:cNvPr id="3" name="Content Placeholder 2"/>
          <p:cNvSpPr>
            <a:spLocks noGrp="1"/>
          </p:cNvSpPr>
          <p:nvPr>
            <p:ph idx="1"/>
          </p:nvPr>
        </p:nvSpPr>
        <p:spPr/>
        <p:txBody>
          <a:bodyPr>
            <a:normAutofit/>
          </a:bodyPr>
          <a:lstStyle/>
          <a:p>
            <a:r>
              <a:rPr lang="en-US" dirty="0" smtClean="0"/>
              <a:t>Basic TDM model and adapts to slotted ALOHA for low channel utilization</a:t>
            </a:r>
          </a:p>
          <a:p>
            <a:r>
              <a:rPr lang="en-US" dirty="0" smtClean="0"/>
              <a:t>N consecutive slots are grouped together into a group, each station owning one slot</a:t>
            </a:r>
          </a:p>
          <a:p>
            <a:r>
              <a:rPr lang="en-US" dirty="0" smtClean="0"/>
              <a:t>If number of stations is less than the slots, then the extra slots are not assigned to stations</a:t>
            </a:r>
          </a:p>
          <a:p>
            <a:r>
              <a:rPr lang="en-US" dirty="0"/>
              <a:t>T</a:t>
            </a:r>
            <a:r>
              <a:rPr lang="en-US" dirty="0" smtClean="0"/>
              <a:t>he owner of the slot does nothing when there is nothing to transmit</a:t>
            </a:r>
          </a:p>
          <a:p>
            <a:r>
              <a:rPr lang="en-US" dirty="0" smtClean="0"/>
              <a:t>In this case, during the next round the other stations use the slot.</a:t>
            </a:r>
          </a:p>
          <a:p>
            <a:endParaRPr lang="en-US" dirty="0"/>
          </a:p>
        </p:txBody>
      </p:sp>
    </p:spTree>
    <p:extLst>
      <p:ext uri="{BB962C8B-B14F-4D97-AF65-F5344CB8AC3E}">
        <p14:creationId xmlns:p14="http://schemas.microsoft.com/office/powerpoint/2010/main" val="1475144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pPr marL="0" indent="0">
              <a:spcBef>
                <a:spcPct val="50000"/>
              </a:spcBef>
              <a:buClr>
                <a:schemeClr val="folHlink"/>
              </a:buClr>
              <a:buSzPct val="60000"/>
              <a:buNone/>
            </a:pPr>
            <a:r>
              <a:rPr lang="en-US" altLang="en-US" dirty="0" smtClean="0">
                <a:latin typeface="Times New Roman" panose="02020603050405020304" pitchFamily="18" charset="0"/>
              </a:rPr>
              <a:t>Advantages </a:t>
            </a:r>
            <a:r>
              <a:rPr lang="en-US" altLang="en-US" dirty="0">
                <a:latin typeface="Times New Roman" panose="02020603050405020304" pitchFamily="18" charset="0"/>
              </a:rPr>
              <a:t>of ALOHA protocols</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A node that has frames to be transmitted  can transmit continuously at the full rate of channel (R bps) if it is the only node with frames</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Simple to be implemented</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No master station is needed to control the medium</a:t>
            </a:r>
          </a:p>
          <a:p>
            <a:pPr marL="0" indent="0">
              <a:spcBef>
                <a:spcPct val="50000"/>
              </a:spcBef>
              <a:buSzPct val="60000"/>
              <a:buNone/>
            </a:pPr>
            <a:r>
              <a:rPr lang="en-US" altLang="en-US" dirty="0" smtClean="0">
                <a:latin typeface="Times New Roman" panose="02020603050405020304" pitchFamily="18" charset="0"/>
              </a:rPr>
              <a:t>Disadvantages</a:t>
            </a:r>
            <a:endParaRPr lang="en-US" altLang="en-US" dirty="0">
              <a:latin typeface="Times New Roman" panose="02020603050405020304" pitchFamily="18" charset="0"/>
            </a:endParaRP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If (M) nodes want to transmit, many collisions can occur and the rate allocated for each node will not be on average R/M bps </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 This causes low channel utilization</a:t>
            </a:r>
          </a:p>
          <a:p>
            <a:endParaRPr lang="en-IN" dirty="0"/>
          </a:p>
        </p:txBody>
      </p:sp>
    </p:spTree>
    <p:extLst>
      <p:ext uri="{BB962C8B-B14F-4D97-AF65-F5344CB8AC3E}">
        <p14:creationId xmlns:p14="http://schemas.microsoft.com/office/powerpoint/2010/main" val="148567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tr-TR" smtClean="0"/>
              <a:t>IEEE 802 Layers - Physical</a:t>
            </a:r>
          </a:p>
        </p:txBody>
      </p:sp>
      <p:sp>
        <p:nvSpPr>
          <p:cNvPr id="7171" name="Rectangle 3"/>
          <p:cNvSpPr>
            <a:spLocks noGrp="1" noChangeArrowheads="1"/>
          </p:cNvSpPr>
          <p:nvPr>
            <p:ph type="body" idx="1"/>
          </p:nvPr>
        </p:nvSpPr>
        <p:spPr/>
        <p:txBody>
          <a:bodyPr/>
          <a:lstStyle/>
          <a:p>
            <a:r>
              <a:rPr lang="en-US" altLang="tr-TR" smtClean="0"/>
              <a:t>Signal encoding/decoding</a:t>
            </a:r>
          </a:p>
          <a:p>
            <a:r>
              <a:rPr lang="en-US" altLang="tr-TR" smtClean="0"/>
              <a:t>Preamble generation/removal </a:t>
            </a:r>
          </a:p>
          <a:p>
            <a:pPr lvl="1"/>
            <a:r>
              <a:rPr lang="en-US" altLang="tr-TR" smtClean="0"/>
              <a:t>for synchronization</a:t>
            </a:r>
          </a:p>
          <a:p>
            <a:r>
              <a:rPr lang="en-US" altLang="tr-TR" smtClean="0"/>
              <a:t>Bit transmission/reception</a:t>
            </a:r>
          </a:p>
          <a:p>
            <a:r>
              <a:rPr lang="en-US" altLang="tr-TR" smtClean="0"/>
              <a:t>Specification for topology </a:t>
            </a:r>
            <a:r>
              <a:rPr lang="tr-TR" altLang="tr-TR" smtClean="0"/>
              <a:t>and </a:t>
            </a:r>
            <a:r>
              <a:rPr lang="en-US" altLang="tr-TR" smtClean="0"/>
              <a:t>transmission medium</a:t>
            </a:r>
          </a:p>
          <a:p>
            <a:endParaRPr lang="en-US" altLang="tr-TR" smtClean="0"/>
          </a:p>
        </p:txBody>
      </p:sp>
    </p:spTree>
    <p:extLst>
      <p:ext uri="{BB962C8B-B14F-4D97-AF65-F5344CB8AC3E}">
        <p14:creationId xmlns:p14="http://schemas.microsoft.com/office/powerpoint/2010/main" val="848084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dirty="0" smtClean="0"/>
              <a:t>Random Access – Carrier Sense Multiple Access (CSMA)</a:t>
            </a:r>
            <a:endParaRPr lang="en-US" altLang="en-US" sz="4000" dirty="0"/>
          </a:p>
        </p:txBody>
      </p:sp>
      <p:sp>
        <p:nvSpPr>
          <p:cNvPr id="2048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1800" dirty="0">
                <a:latin typeface="Times New Roman" panose="02020603050405020304" pitchFamily="18" charset="0"/>
                <a:cs typeface="Times New Roman" panose="02020603050405020304" pitchFamily="18" charset="0"/>
              </a:rPr>
              <a:t>To improve performance, avoid transmissions that are certain to cause collisions</a:t>
            </a:r>
          </a:p>
          <a:p>
            <a:pPr eaLnBrk="1" hangingPunct="1"/>
            <a:r>
              <a:rPr lang="en-US" altLang="en-US" sz="1800" dirty="0">
                <a:latin typeface="Times New Roman" panose="02020603050405020304" pitchFamily="18" charset="0"/>
                <a:cs typeface="Times New Roman" panose="02020603050405020304" pitchFamily="18" charset="0"/>
              </a:rPr>
              <a:t>Based on the fact that in LAN propagation time is </a:t>
            </a:r>
            <a:r>
              <a:rPr lang="en-US" altLang="en-US" sz="1800" b="1" dirty="0">
                <a:latin typeface="Times New Roman" panose="02020603050405020304" pitchFamily="18" charset="0"/>
                <a:cs typeface="Times New Roman" panose="02020603050405020304" pitchFamily="18" charset="0"/>
              </a:rPr>
              <a:t>very small</a:t>
            </a:r>
          </a:p>
          <a:p>
            <a:pPr eaLnBrk="1" hangingPunct="1"/>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If a frame was sent by a station, </a:t>
            </a:r>
            <a:r>
              <a:rPr lang="en-US" altLang="en-US" sz="1800" dirty="0">
                <a:latin typeface="Times New Roman" panose="02020603050405020304" pitchFamily="18" charset="0"/>
                <a:cs typeface="Times New Roman" panose="02020603050405020304" pitchFamily="18" charset="0"/>
              </a:rPr>
              <a:t>All stations knows immediately so they can </a:t>
            </a:r>
            <a:r>
              <a:rPr lang="en-US" altLang="en-US" sz="1800" b="1" dirty="0">
                <a:latin typeface="Times New Roman" panose="02020603050405020304" pitchFamily="18" charset="0"/>
                <a:cs typeface="Times New Roman" panose="02020603050405020304" pitchFamily="18" charset="0"/>
              </a:rPr>
              <a:t>wait  before start sending</a:t>
            </a:r>
          </a:p>
          <a:p>
            <a:pPr lvl="1" eaLnBrk="1" hangingPunct="1"/>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a:latin typeface="Times New Roman" panose="02020603050405020304" pitchFamily="18" charset="0"/>
                <a:cs typeface="Times New Roman" panose="02020603050405020304" pitchFamily="18" charset="0"/>
              </a:rPr>
              <a:t>A station with frames to be sent, should </a:t>
            </a:r>
            <a:r>
              <a:rPr lang="en-US" altLang="en-US" sz="1800" b="1" dirty="0">
                <a:latin typeface="Times New Roman" panose="02020603050405020304" pitchFamily="18" charset="0"/>
                <a:cs typeface="Times New Roman" panose="02020603050405020304" pitchFamily="18" charset="0"/>
              </a:rPr>
              <a:t>sense the medium</a:t>
            </a:r>
            <a:r>
              <a:rPr lang="en-US" altLang="en-US" sz="1800" dirty="0">
                <a:latin typeface="Times New Roman" panose="02020603050405020304" pitchFamily="18" charset="0"/>
                <a:cs typeface="Times New Roman" panose="02020603050405020304" pitchFamily="18" charset="0"/>
              </a:rPr>
              <a:t> for the presence of another transmission (carrier) before it starts its own </a:t>
            </a:r>
            <a:r>
              <a:rPr lang="en-US" altLang="en-US" sz="1800" dirty="0" smtClean="0">
                <a:latin typeface="Times New Roman" panose="02020603050405020304" pitchFamily="18" charset="0"/>
                <a:cs typeface="Times New Roman" panose="02020603050405020304" pitchFamily="18" charset="0"/>
              </a:rPr>
              <a:t>transmission (Listen Before Talk)</a:t>
            </a:r>
            <a:endParaRPr lang="en-US" altLang="en-US" sz="1800" b="1" dirty="0">
              <a:latin typeface="Times New Roman" panose="02020603050405020304" pitchFamily="18" charset="0"/>
              <a:cs typeface="Times New Roman" panose="02020603050405020304" pitchFamily="18" charset="0"/>
            </a:endParaRPr>
          </a:p>
          <a:p>
            <a:pPr eaLnBrk="1" hangingPunct="1"/>
            <a:r>
              <a:rPr lang="en-US" altLang="en-US" sz="1800" dirty="0">
                <a:latin typeface="Times New Roman" panose="02020603050405020304" pitchFamily="18" charset="0"/>
                <a:cs typeface="Times New Roman" panose="02020603050405020304" pitchFamily="18" charset="0"/>
              </a:rPr>
              <a:t>This can </a:t>
            </a:r>
            <a:r>
              <a:rPr lang="en-US" altLang="en-US" sz="1800" b="1" dirty="0">
                <a:latin typeface="Times New Roman" panose="02020603050405020304" pitchFamily="18" charset="0"/>
                <a:cs typeface="Times New Roman" panose="02020603050405020304" pitchFamily="18" charset="0"/>
              </a:rPr>
              <a:t>reduce</a:t>
            </a:r>
            <a:r>
              <a:rPr lang="en-US" altLang="en-US" sz="1800" dirty="0">
                <a:latin typeface="Times New Roman" panose="02020603050405020304" pitchFamily="18" charset="0"/>
                <a:cs typeface="Times New Roman" panose="02020603050405020304" pitchFamily="18" charset="0"/>
              </a:rPr>
              <a:t> the possibility of collision but it </a:t>
            </a:r>
            <a:r>
              <a:rPr lang="en-US" altLang="en-US" sz="1800" u="sng" dirty="0">
                <a:latin typeface="Times New Roman" panose="02020603050405020304" pitchFamily="18" charset="0"/>
                <a:cs typeface="Times New Roman" panose="02020603050405020304" pitchFamily="18" charset="0"/>
              </a:rPr>
              <a:t>cannot eliminate</a:t>
            </a:r>
            <a:r>
              <a:rPr lang="en-US" altLang="en-US" sz="1800" dirty="0">
                <a:latin typeface="Times New Roman" panose="02020603050405020304" pitchFamily="18" charset="0"/>
                <a:cs typeface="Times New Roman" panose="02020603050405020304" pitchFamily="18" charset="0"/>
              </a:rPr>
              <a:t> it.</a:t>
            </a:r>
          </a:p>
          <a:p>
            <a:pPr lvl="1" eaLnBrk="1" hangingPunct="1"/>
            <a:r>
              <a:rPr lang="en-US" altLang="en-US" sz="1800" dirty="0">
                <a:latin typeface="Times New Roman" panose="02020603050405020304" pitchFamily="18" charset="0"/>
                <a:cs typeface="Times New Roman" panose="02020603050405020304" pitchFamily="18" charset="0"/>
              </a:rPr>
              <a:t>Collision can only happen when more than one station begin transmitting within a short time (the </a:t>
            </a:r>
            <a:r>
              <a:rPr lang="en-US" altLang="en-US" sz="1800" b="1" dirty="0">
                <a:latin typeface="Times New Roman" panose="02020603050405020304" pitchFamily="18" charset="0"/>
                <a:cs typeface="Times New Roman" panose="02020603050405020304" pitchFamily="18" charset="0"/>
              </a:rPr>
              <a:t>propagation time</a:t>
            </a:r>
            <a:r>
              <a:rPr lang="en-US" altLang="en-US" sz="1800" dirty="0">
                <a:latin typeface="Times New Roman" panose="02020603050405020304" pitchFamily="18" charset="0"/>
                <a:cs typeface="Times New Roman" panose="02020603050405020304" pitchFamily="18" charset="0"/>
              </a:rPr>
              <a:t> period)</a:t>
            </a:r>
          </a:p>
          <a:p>
            <a:pPr lvl="1" eaLnBrk="1" hangingPunct="1"/>
            <a:endParaRPr lang="en-US" altLang="en-US" sz="18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573" y="4288077"/>
            <a:ext cx="5105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252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057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2400" dirty="0">
              <a:solidFill>
                <a:schemeClr val="tx2"/>
              </a:solidFill>
            </a:endParaRPr>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331" y="3313566"/>
            <a:ext cx="7315200" cy="291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838200" y="228601"/>
            <a:ext cx="10515600" cy="1462088"/>
          </a:xfrm>
        </p:spPr>
        <p:txBody>
          <a:bodyPr>
            <a:normAutofit fontScale="90000"/>
          </a:bodyPr>
          <a:lstStyle/>
          <a:p>
            <a:r>
              <a:rPr lang="en-US" altLang="en-US" dirty="0" smtClean="0"/>
              <a:t/>
            </a:r>
            <a:br>
              <a:rPr lang="en-US" altLang="en-US" dirty="0" smtClean="0"/>
            </a:br>
            <a:r>
              <a:rPr lang="en-US" altLang="en-US" dirty="0" smtClean="0"/>
              <a:t>Random </a:t>
            </a:r>
            <a:r>
              <a:rPr lang="en-US" altLang="en-US" dirty="0"/>
              <a:t>Access – Carrier Sense Multiple Access (CSMA)</a:t>
            </a:r>
            <a:r>
              <a:rPr lang="en-US" altLang="en-US" dirty="0">
                <a:solidFill>
                  <a:schemeClr val="tx2"/>
                </a:solidFill>
              </a:rPr>
              <a:t/>
            </a:r>
            <a:br>
              <a:rPr lang="en-US" altLang="en-US" dirty="0">
                <a:solidFill>
                  <a:schemeClr val="tx2"/>
                </a:solidFill>
              </a:rPr>
            </a:br>
            <a:endParaRPr lang="en-IN" dirty="0"/>
          </a:p>
        </p:txBody>
      </p:sp>
      <p:sp>
        <p:nvSpPr>
          <p:cNvPr id="5" name="Content Placeholder 4"/>
          <p:cNvSpPr>
            <a:spLocks noGrp="1"/>
          </p:cNvSpPr>
          <p:nvPr>
            <p:ph idx="1"/>
          </p:nvPr>
        </p:nvSpPr>
        <p:spPr>
          <a:xfrm>
            <a:off x="838200" y="1825625"/>
            <a:ext cx="10515600" cy="1675221"/>
          </a:xfrm>
        </p:spPr>
        <p:txBody>
          <a:bodyPr/>
          <a:lstStyle/>
          <a:p>
            <a:pPr>
              <a:buFont typeface="Wingdings" panose="05000000000000000000" pitchFamily="2" charset="2"/>
              <a:buChar char="§"/>
            </a:pPr>
            <a:r>
              <a:rPr lang="en-US" altLang="en-US" dirty="0"/>
              <a:t>Vulnerable time for CSMA is the </a:t>
            </a:r>
            <a:r>
              <a:rPr lang="en-US" altLang="en-US" b="1" u="sng" dirty="0"/>
              <a:t>maximum propagation time</a:t>
            </a:r>
            <a:endParaRPr lang="en-US" altLang="en-US" u="sng" dirty="0"/>
          </a:p>
          <a:p>
            <a:pPr>
              <a:buFont typeface="Wingdings" panose="05000000000000000000" pitchFamily="2" charset="2"/>
              <a:buChar char="§"/>
            </a:pPr>
            <a:r>
              <a:rPr lang="en-US" altLang="en-US" dirty="0"/>
              <a:t> The longer the propagation delay, the </a:t>
            </a:r>
            <a:r>
              <a:rPr lang="en-US" altLang="en-US" u="sng" dirty="0"/>
              <a:t>worse the performance</a:t>
            </a:r>
            <a:r>
              <a:rPr lang="en-US" altLang="en-US" dirty="0"/>
              <a:t> of the protocol because of the above case.</a:t>
            </a:r>
          </a:p>
          <a:p>
            <a:endParaRPr lang="en-IN" dirty="0"/>
          </a:p>
        </p:txBody>
      </p:sp>
    </p:spTree>
    <p:extLst>
      <p:ext uri="{BB962C8B-B14F-4D97-AF65-F5344CB8AC3E}">
        <p14:creationId xmlns:p14="http://schemas.microsoft.com/office/powerpoint/2010/main" val="1740168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pPr>
            <a:r>
              <a:rPr lang="en-US" altLang="en-US" dirty="0" smtClean="0"/>
              <a:t>Types of CSMA Protocols</a:t>
            </a:r>
            <a:endParaRPr lang="en-US" altLang="en-US" sz="3200" dirty="0">
              <a:solidFill>
                <a:srgbClr val="000000"/>
              </a:solidFill>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990600" lvl="1" indent="-533400">
              <a:buFont typeface="Wingdings" panose="05000000000000000000" pitchFamily="2" charset="2"/>
              <a:buAutoNum type="arabicPeriod"/>
            </a:pPr>
            <a:endParaRPr lang="en-US" altLang="en-US" sz="2000" b="1" dirty="0">
              <a:solidFill>
                <a:srgbClr val="0000FF"/>
              </a:solidFill>
              <a:latin typeface="Times New Roman" panose="02020603050405020304" pitchFamily="18" charset="0"/>
              <a:cs typeface="Times New Roman" panose="02020603050405020304" pitchFamily="18" charset="0"/>
            </a:endParaRPr>
          </a:p>
          <a:p>
            <a:pPr marL="990600" lvl="1" indent="-533400">
              <a:buNone/>
            </a:pPr>
            <a:r>
              <a:rPr lang="en-US" altLang="en-US" dirty="0">
                <a:latin typeface="Times New Roman" panose="02020603050405020304" pitchFamily="18" charset="0"/>
                <a:cs typeface="Times New Roman" panose="02020603050405020304" pitchFamily="18" charset="0"/>
              </a:rPr>
              <a:t>Different CSMA protocols that determine:</a:t>
            </a:r>
          </a:p>
          <a:p>
            <a:pPr marL="990600" lvl="1" indent="-533400">
              <a:buSzPct val="9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What a station should do when the medium is </a:t>
            </a:r>
            <a:r>
              <a:rPr lang="en-US" altLang="en-US" b="1" dirty="0">
                <a:latin typeface="Times New Roman" panose="02020603050405020304" pitchFamily="18" charset="0"/>
                <a:cs typeface="Times New Roman" panose="02020603050405020304" pitchFamily="18" charset="0"/>
              </a:rPr>
              <a:t>idle</a:t>
            </a:r>
            <a:r>
              <a:rPr lang="en-US" altLang="en-US" dirty="0">
                <a:latin typeface="Times New Roman" panose="02020603050405020304" pitchFamily="18" charset="0"/>
                <a:cs typeface="Times New Roman" panose="02020603050405020304" pitchFamily="18" charset="0"/>
              </a:rPr>
              <a:t>?</a:t>
            </a:r>
          </a:p>
          <a:p>
            <a:pPr marL="990600" lvl="1" indent="-533400">
              <a:buSzPct val="9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What a station should do when the medium is </a:t>
            </a:r>
            <a:r>
              <a:rPr lang="en-US" altLang="en-US" b="1" dirty="0">
                <a:latin typeface="Times New Roman" panose="02020603050405020304" pitchFamily="18" charset="0"/>
                <a:cs typeface="Times New Roman" panose="02020603050405020304" pitchFamily="18" charset="0"/>
              </a:rPr>
              <a:t>busy</a:t>
            </a:r>
            <a:r>
              <a:rPr lang="en-US" altLang="en-US" dirty="0">
                <a:latin typeface="Times New Roman" panose="02020603050405020304" pitchFamily="18" charset="0"/>
                <a:cs typeface="Times New Roman" panose="02020603050405020304" pitchFamily="18" charset="0"/>
              </a:rPr>
              <a:t>? </a:t>
            </a:r>
          </a:p>
          <a:p>
            <a:pPr marL="990600" lvl="1" indent="-533400">
              <a:buFont typeface="Wingdings" panose="05000000000000000000" pitchFamily="2" charset="2"/>
              <a:buAutoNum type="arabicPeriod"/>
            </a:pPr>
            <a:endParaRPr lang="en-US" altLang="en-US" dirty="0">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AutoNum type="arabicPeriod"/>
            </a:pPr>
            <a:r>
              <a:rPr lang="en-US" altLang="en-US" dirty="0" smtClean="0">
                <a:latin typeface="Times New Roman" panose="02020603050405020304" pitchFamily="18" charset="0"/>
                <a:cs typeface="Times New Roman" panose="02020603050405020304" pitchFamily="18" charset="0"/>
              </a:rPr>
              <a:t>Non-Persistent CSMA</a:t>
            </a:r>
          </a:p>
          <a:p>
            <a:pPr marL="1371600" lvl="2" indent="-457200">
              <a:buFont typeface="Wingdings" panose="05000000000000000000" pitchFamily="2" charset="2"/>
              <a:buAutoNum type="arabicPeriod"/>
            </a:pPr>
            <a:r>
              <a:rPr lang="en-US" altLang="en-US" dirty="0" smtClean="0">
                <a:latin typeface="Times New Roman" panose="02020603050405020304" pitchFamily="18" charset="0"/>
                <a:cs typeface="Times New Roman" panose="02020603050405020304" pitchFamily="18" charset="0"/>
              </a:rPr>
              <a:t>1-Persistent CSMA</a:t>
            </a:r>
          </a:p>
          <a:p>
            <a:pPr marL="1371600" lvl="2" indent="-457200">
              <a:buFont typeface="Wingdings" panose="05000000000000000000" pitchFamily="2" charset="2"/>
              <a:buAutoNum type="arabicPeriod"/>
            </a:pPr>
            <a:r>
              <a:rPr lang="en-US" altLang="en-US" dirty="0" smtClean="0">
                <a:latin typeface="Times New Roman" panose="02020603050405020304" pitchFamily="18" charset="0"/>
                <a:cs typeface="Times New Roman" panose="02020603050405020304" pitchFamily="18" charset="0"/>
              </a:rPr>
              <a:t>p-Persistent CSMA</a:t>
            </a:r>
          </a:p>
          <a:p>
            <a:pPr marL="609600" indent="-609600">
              <a:buFont typeface="Wingdings" panose="05000000000000000000" pitchFamily="2" charset="2"/>
              <a:buAutoNum type="arabicPeriod"/>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403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1930400" y="152400"/>
            <a:ext cx="820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sp>
        <p:nvSpPr>
          <p:cNvPr id="23555" name="Rectangle 7"/>
          <p:cNvSpPr>
            <a:spLocks noChangeArrowheads="1"/>
          </p:cNvSpPr>
          <p:nvPr/>
        </p:nvSpPr>
        <p:spPr bwMode="auto">
          <a:xfrm>
            <a:off x="2057400" y="1280160"/>
            <a:ext cx="8178800" cy="519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000">
                <a:solidFill>
                  <a:schemeClr val="tx1"/>
                </a:solidFill>
                <a:latin typeface="Tahoma" panose="020B0604030504040204" pitchFamily="34" charset="0"/>
                <a:cs typeface="Times New Roman" panose="02020603050405020304" pitchFamily="18" charset="0"/>
              </a:defRPr>
            </a:lvl1pPr>
            <a:lvl2pPr marL="914400" indent="-45720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lnSpc>
                <a:spcPct val="90000"/>
              </a:lnSpc>
              <a:spcBef>
                <a:spcPct val="20000"/>
              </a:spcBef>
              <a:buClr>
                <a:schemeClr val="folHlink"/>
              </a:buClr>
              <a:buSzPct val="60000"/>
              <a:buFont typeface="Wingdings" panose="05000000000000000000" pitchFamily="2" charset="2"/>
              <a:buChar char="§"/>
            </a:pPr>
            <a:endParaRPr lang="en-US" altLang="en-US" dirty="0">
              <a:latin typeface="Times New Roman" panose="02020603050405020304" pitchFamily="18" charset="0"/>
            </a:endParaRPr>
          </a:p>
        </p:txBody>
      </p:sp>
      <p:pic>
        <p:nvPicPr>
          <p:cNvPr id="2355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623" y="4816747"/>
            <a:ext cx="60960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Line 10"/>
          <p:cNvSpPr>
            <a:spLocks noChangeShapeType="1"/>
          </p:cNvSpPr>
          <p:nvPr/>
        </p:nvSpPr>
        <p:spPr bwMode="auto">
          <a:xfrm>
            <a:off x="4343400" y="52578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58" name="Line 11"/>
          <p:cNvSpPr>
            <a:spLocks noChangeShapeType="1"/>
          </p:cNvSpPr>
          <p:nvPr/>
        </p:nvSpPr>
        <p:spPr bwMode="auto">
          <a:xfrm>
            <a:off x="4419600" y="5257800"/>
            <a:ext cx="1676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59" name="Line 12"/>
          <p:cNvSpPr>
            <a:spLocks noChangeShapeType="1"/>
          </p:cNvSpPr>
          <p:nvPr/>
        </p:nvSpPr>
        <p:spPr bwMode="auto">
          <a:xfrm flipH="1">
            <a:off x="3124200" y="5257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0" name="Text Box 13"/>
          <p:cNvSpPr txBox="1">
            <a:spLocks noChangeArrowheads="1"/>
          </p:cNvSpPr>
          <p:nvPr/>
        </p:nvSpPr>
        <p:spPr bwMode="auto">
          <a:xfrm>
            <a:off x="2057400" y="5029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200">
                <a:latin typeface="Times New Roman" panose="02020603050405020304" pitchFamily="18" charset="0"/>
              </a:rPr>
              <a:t>Random Waiting times</a:t>
            </a:r>
          </a:p>
        </p:txBody>
      </p:sp>
      <p:sp>
        <p:nvSpPr>
          <p:cNvPr id="23561" name="Freeform 14"/>
          <p:cNvSpPr>
            <a:spLocks/>
          </p:cNvSpPr>
          <p:nvPr/>
        </p:nvSpPr>
        <p:spPr bwMode="auto">
          <a:xfrm>
            <a:off x="5537200" y="6324600"/>
            <a:ext cx="1422400" cy="177800"/>
          </a:xfrm>
          <a:custGeom>
            <a:avLst/>
            <a:gdLst>
              <a:gd name="T0" fmla="*/ 2147483647 w 896"/>
              <a:gd name="T1" fmla="*/ 0 h 112"/>
              <a:gd name="T2" fmla="*/ 2147483647 w 896"/>
              <a:gd name="T3" fmla="*/ 2147483647 h 112"/>
              <a:gd name="T4" fmla="*/ 2147483647 w 896"/>
              <a:gd name="T5" fmla="*/ 2147483647 h 112"/>
              <a:gd name="T6" fmla="*/ 2147483647 w 896"/>
              <a:gd name="T7" fmla="*/ 0 h 112"/>
              <a:gd name="T8" fmla="*/ 0 60000 65536"/>
              <a:gd name="T9" fmla="*/ 0 60000 65536"/>
              <a:gd name="T10" fmla="*/ 0 60000 65536"/>
              <a:gd name="T11" fmla="*/ 0 60000 65536"/>
              <a:gd name="T12" fmla="*/ 0 w 896"/>
              <a:gd name="T13" fmla="*/ 0 h 112"/>
              <a:gd name="T14" fmla="*/ 896 w 896"/>
              <a:gd name="T15" fmla="*/ 112 h 112"/>
            </a:gdLst>
            <a:ahLst/>
            <a:cxnLst>
              <a:cxn ang="T8">
                <a:pos x="T0" y="T1"/>
              </a:cxn>
              <a:cxn ang="T9">
                <a:pos x="T2" y="T3"/>
              </a:cxn>
              <a:cxn ang="T10">
                <a:pos x="T4" y="T5"/>
              </a:cxn>
              <a:cxn ang="T11">
                <a:pos x="T6" y="T7"/>
              </a:cxn>
            </a:cxnLst>
            <a:rect l="T12" t="T13" r="T14" b="T15"/>
            <a:pathLst>
              <a:path w="896" h="112">
                <a:moveTo>
                  <a:pt x="112" y="0"/>
                </a:moveTo>
                <a:cubicBezTo>
                  <a:pt x="56" y="40"/>
                  <a:pt x="0" y="80"/>
                  <a:pt x="112" y="96"/>
                </a:cubicBezTo>
                <a:cubicBezTo>
                  <a:pt x="224" y="112"/>
                  <a:pt x="672" y="112"/>
                  <a:pt x="784" y="96"/>
                </a:cubicBezTo>
                <a:cubicBezTo>
                  <a:pt x="896" y="80"/>
                  <a:pt x="784" y="16"/>
                  <a:pt x="78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62" name="Line 15"/>
          <p:cNvSpPr>
            <a:spLocks noChangeShapeType="1"/>
          </p:cNvSpPr>
          <p:nvPr/>
        </p:nvSpPr>
        <p:spPr bwMode="auto">
          <a:xfrm flipV="1">
            <a:off x="6477000" y="5867400"/>
            <a:ext cx="14478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23563" name="Text Box 16"/>
          <p:cNvSpPr txBox="1">
            <a:spLocks noChangeArrowheads="1"/>
          </p:cNvSpPr>
          <p:nvPr/>
        </p:nvSpPr>
        <p:spPr bwMode="auto">
          <a:xfrm>
            <a:off x="7696200" y="56388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Wasted time</a:t>
            </a:r>
          </a:p>
        </p:txBody>
      </p:sp>
      <p:sp>
        <p:nvSpPr>
          <p:cNvPr id="4" name="Title 3"/>
          <p:cNvSpPr>
            <a:spLocks noGrp="1"/>
          </p:cNvSpPr>
          <p:nvPr>
            <p:ph type="title"/>
          </p:nvPr>
        </p:nvSpPr>
        <p:spPr>
          <a:xfrm>
            <a:off x="838200" y="583475"/>
            <a:ext cx="10515600" cy="1107214"/>
          </a:xfrm>
        </p:spPr>
        <p:txBody>
          <a:bodyPr>
            <a:normAutofit/>
          </a:bodyPr>
          <a:lstStyle/>
          <a:p>
            <a:r>
              <a:rPr lang="en-GB" altLang="en-US" dirty="0"/>
              <a:t>Nonpersistent </a:t>
            </a:r>
            <a:r>
              <a:rPr lang="en-GB" altLang="en-US" dirty="0" smtClean="0"/>
              <a:t>CSMA</a:t>
            </a:r>
            <a:endParaRPr lang="en-IN" dirty="0"/>
          </a:p>
        </p:txBody>
      </p:sp>
      <p:sp>
        <p:nvSpPr>
          <p:cNvPr id="5" name="Content Placeholder 4"/>
          <p:cNvSpPr>
            <a:spLocks noGrp="1"/>
          </p:cNvSpPr>
          <p:nvPr>
            <p:ph idx="1"/>
          </p:nvPr>
        </p:nvSpPr>
        <p:spPr/>
        <p:txBody>
          <a:bodyPr>
            <a:normAutofit/>
          </a:bodyPr>
          <a:lstStyle/>
          <a:p>
            <a:pPr>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A station with frames to be sent, should sense the medium</a:t>
            </a:r>
          </a:p>
          <a:p>
            <a:pPr lvl="1">
              <a:spcBef>
                <a:spcPct val="20000"/>
              </a:spcBef>
              <a:buClr>
                <a:schemeClr val="folHlink"/>
              </a:buClr>
              <a:buSzPct val="60000"/>
              <a:buFont typeface="Wingdings" panose="05000000000000000000" pitchFamily="2" charset="2"/>
              <a:buAutoNum type="arabicPeriod"/>
            </a:pPr>
            <a:r>
              <a:rPr lang="en-US" altLang="en-US" sz="2000" dirty="0">
                <a:latin typeface="Times New Roman" panose="02020603050405020304" pitchFamily="18" charset="0"/>
              </a:rPr>
              <a:t>If medium is idle, </a:t>
            </a:r>
            <a:r>
              <a:rPr lang="en-US" altLang="en-US" sz="2000" b="1" dirty="0">
                <a:latin typeface="Times New Roman" panose="02020603050405020304" pitchFamily="18" charset="0"/>
              </a:rPr>
              <a:t>transmit</a:t>
            </a:r>
            <a:r>
              <a:rPr lang="en-US" altLang="en-US" sz="2000" dirty="0">
                <a:latin typeface="Times New Roman" panose="02020603050405020304" pitchFamily="18" charset="0"/>
              </a:rPr>
              <a:t>; otherwise, </a:t>
            </a:r>
            <a:r>
              <a:rPr lang="en-GB" altLang="en-US" sz="2000" dirty="0">
                <a:latin typeface="Times New Roman" panose="02020603050405020304" pitchFamily="18" charset="0"/>
              </a:rPr>
              <a:t>go to 2</a:t>
            </a:r>
          </a:p>
          <a:p>
            <a:pPr lvl="1">
              <a:spcBef>
                <a:spcPct val="20000"/>
              </a:spcBef>
              <a:buClr>
                <a:schemeClr val="folHlink"/>
              </a:buClr>
              <a:buSzPct val="60000"/>
              <a:buFont typeface="Wingdings" panose="05000000000000000000" pitchFamily="2" charset="2"/>
              <a:buAutoNum type="arabicPeriod"/>
            </a:pPr>
            <a:r>
              <a:rPr lang="en-US" altLang="en-US" sz="2000" dirty="0">
                <a:latin typeface="Times New Roman" panose="02020603050405020304" pitchFamily="18" charset="0"/>
              </a:rPr>
              <a:t>If medium is busy, (</a:t>
            </a:r>
            <a:r>
              <a:rPr lang="en-US" altLang="en-US" sz="2000" b="1" dirty="0" err="1">
                <a:latin typeface="Times New Roman" panose="02020603050405020304" pitchFamily="18" charset="0"/>
              </a:rPr>
              <a:t>backoff</a:t>
            </a:r>
            <a:r>
              <a:rPr lang="en-US" altLang="en-US" sz="2000" dirty="0">
                <a:latin typeface="Times New Roman" panose="02020603050405020304" pitchFamily="18" charset="0"/>
              </a:rPr>
              <a:t>) wait a </a:t>
            </a:r>
            <a:r>
              <a:rPr lang="en-US" altLang="en-US" sz="2000" b="1" i="1" dirty="0">
                <a:latin typeface="Times New Roman" panose="02020603050405020304" pitchFamily="18" charset="0"/>
              </a:rPr>
              <a:t>random</a:t>
            </a:r>
            <a:r>
              <a:rPr lang="en-US" altLang="en-US" sz="2000" b="1" dirty="0">
                <a:latin typeface="Times New Roman" panose="02020603050405020304" pitchFamily="18" charset="0"/>
              </a:rPr>
              <a:t> amount of time </a:t>
            </a:r>
            <a:r>
              <a:rPr lang="en-US" altLang="en-US" sz="2000" dirty="0">
                <a:latin typeface="Times New Roman" panose="02020603050405020304" pitchFamily="18" charset="0"/>
              </a:rPr>
              <a:t>and repeat </a:t>
            </a:r>
            <a:r>
              <a:rPr lang="en-US" altLang="en-US" sz="2000" b="1" dirty="0">
                <a:latin typeface="Times New Roman" panose="02020603050405020304" pitchFamily="18" charset="0"/>
              </a:rPr>
              <a:t>1</a:t>
            </a:r>
          </a:p>
          <a:p>
            <a:pPr>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Non-persistent Stations are </a:t>
            </a:r>
            <a:r>
              <a:rPr lang="en-US" altLang="en-US" sz="2000" b="1" dirty="0">
                <a:latin typeface="Times New Roman" panose="02020603050405020304" pitchFamily="18" charset="0"/>
              </a:rPr>
              <a:t>deferential (respect others)</a:t>
            </a:r>
            <a:endParaRPr lang="en-GB" altLang="en-US" sz="2000" dirty="0">
              <a:latin typeface="Times New Roman" panose="02020603050405020304" pitchFamily="18" charset="0"/>
            </a:endParaRPr>
          </a:p>
          <a:p>
            <a:pPr>
              <a:spcBef>
                <a:spcPct val="20000"/>
              </a:spcBef>
              <a:buClr>
                <a:schemeClr val="folHlink"/>
              </a:buClr>
              <a:buSzPct val="60000"/>
              <a:buFont typeface="Wingdings" panose="05000000000000000000" pitchFamily="2" charset="2"/>
              <a:buChar char="§"/>
            </a:pPr>
            <a:r>
              <a:rPr lang="en-GB" altLang="en-US" sz="2000" dirty="0">
                <a:latin typeface="Times New Roman" panose="02020603050405020304" pitchFamily="18" charset="0"/>
              </a:rPr>
              <a:t>Performance:</a:t>
            </a:r>
          </a:p>
          <a:p>
            <a:pPr lvl="1">
              <a:spcBef>
                <a:spcPct val="20000"/>
              </a:spcBef>
              <a:buClr>
                <a:schemeClr val="folHlink"/>
              </a:buClr>
              <a:buSzPct val="60000"/>
              <a:buFont typeface="Wingdings" panose="05000000000000000000" pitchFamily="2" charset="2"/>
              <a:buChar char="§"/>
            </a:pPr>
            <a:r>
              <a:rPr lang="en-GB" altLang="en-US" sz="2000" dirty="0">
                <a:latin typeface="Times New Roman" panose="02020603050405020304" pitchFamily="18" charset="0"/>
              </a:rPr>
              <a:t>Random</a:t>
            </a:r>
            <a:r>
              <a:rPr lang="en-US" altLang="en-US" sz="2000" dirty="0">
                <a:latin typeface="Times New Roman" panose="02020603050405020304" pitchFamily="18" charset="0"/>
              </a:rPr>
              <a:t> delays reduces probability of collisions because two stations with data to be transmitted will wait for different amount of times.</a:t>
            </a:r>
            <a:endParaRPr lang="en-GB" altLang="en-US" sz="2000" dirty="0">
              <a:latin typeface="Times New Roman" panose="02020603050405020304" pitchFamily="18" charset="0"/>
            </a:endParaRPr>
          </a:p>
          <a:p>
            <a:pPr lvl="1">
              <a:spcBef>
                <a:spcPct val="20000"/>
              </a:spcBef>
              <a:buClr>
                <a:schemeClr val="folHlink"/>
              </a:buClr>
              <a:buSzPct val="60000"/>
              <a:buFont typeface="Wingdings" panose="05000000000000000000" pitchFamily="2" charset="2"/>
              <a:buChar char="§"/>
            </a:pPr>
            <a:r>
              <a:rPr lang="en-GB" altLang="en-US" sz="2000" dirty="0">
                <a:latin typeface="Times New Roman" panose="02020603050405020304" pitchFamily="18" charset="0"/>
              </a:rPr>
              <a:t>Bandwidth</a:t>
            </a:r>
            <a:r>
              <a:rPr lang="en-US" altLang="en-US" sz="2000" dirty="0">
                <a:latin typeface="Times New Roman" panose="02020603050405020304" pitchFamily="18" charset="0"/>
              </a:rPr>
              <a:t> is </a:t>
            </a:r>
            <a:r>
              <a:rPr lang="en-US" altLang="en-US" sz="2000" b="1" dirty="0">
                <a:latin typeface="Times New Roman" panose="02020603050405020304" pitchFamily="18" charset="0"/>
              </a:rPr>
              <a:t>wasted</a:t>
            </a:r>
            <a:r>
              <a:rPr lang="en-US" altLang="en-US" sz="2000" dirty="0">
                <a:latin typeface="Times New Roman" panose="02020603050405020304" pitchFamily="18" charset="0"/>
              </a:rPr>
              <a:t> if waiting time (</a:t>
            </a:r>
            <a:r>
              <a:rPr lang="en-US" altLang="en-US" sz="2000" dirty="0" err="1">
                <a:latin typeface="Times New Roman" panose="02020603050405020304" pitchFamily="18" charset="0"/>
              </a:rPr>
              <a:t>backoff</a:t>
            </a:r>
            <a:r>
              <a:rPr lang="en-US" altLang="en-US" sz="2000" dirty="0">
                <a:latin typeface="Times New Roman" panose="02020603050405020304" pitchFamily="18" charset="0"/>
              </a:rPr>
              <a:t>) is large because medium will remain idle following end of transmission</a:t>
            </a:r>
            <a:r>
              <a:rPr lang="en-GB" altLang="en-US" sz="2000" dirty="0">
                <a:latin typeface="Times New Roman" panose="02020603050405020304" pitchFamily="18" charset="0"/>
              </a:rPr>
              <a:t> even</a:t>
            </a:r>
            <a:r>
              <a:rPr lang="en-US" altLang="en-US" sz="2000" dirty="0">
                <a:latin typeface="Times New Roman" panose="02020603050405020304" pitchFamily="18" charset="0"/>
              </a:rPr>
              <a:t> if one or more stations have frames to send </a:t>
            </a:r>
          </a:p>
          <a:p>
            <a:endParaRPr lang="en-IN" sz="2000" dirty="0"/>
          </a:p>
        </p:txBody>
      </p:sp>
    </p:spTree>
    <p:extLst>
      <p:ext uri="{BB962C8B-B14F-4D97-AF65-F5344CB8AC3E}">
        <p14:creationId xmlns:p14="http://schemas.microsoft.com/office/powerpoint/2010/main" val="28011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30400" y="152400"/>
            <a:ext cx="8204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648201"/>
            <a:ext cx="6096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22514"/>
            <a:ext cx="10515600" cy="1168174"/>
          </a:xfrm>
        </p:spPr>
        <p:txBody>
          <a:bodyPr>
            <a:normAutofit/>
          </a:bodyPr>
          <a:lstStyle/>
          <a:p>
            <a:r>
              <a:rPr lang="en-GB" altLang="en-US" dirty="0"/>
              <a:t>1-persistent </a:t>
            </a:r>
            <a:r>
              <a:rPr lang="en-GB" altLang="en-US" dirty="0" smtClean="0"/>
              <a:t>CSMA</a:t>
            </a:r>
            <a:endParaRPr lang="en-IN" dirty="0"/>
          </a:p>
        </p:txBody>
      </p:sp>
      <p:sp>
        <p:nvSpPr>
          <p:cNvPr id="3" name="Content Placeholder 2"/>
          <p:cNvSpPr>
            <a:spLocks noGrp="1"/>
          </p:cNvSpPr>
          <p:nvPr>
            <p:ph idx="1"/>
          </p:nvPr>
        </p:nvSpPr>
        <p:spPr/>
        <p:txBody>
          <a:bodyPr>
            <a:normAutofit/>
          </a:bodyPr>
          <a:lstStyle/>
          <a:p>
            <a:pPr>
              <a:spcBef>
                <a:spcPct val="20000"/>
              </a:spcBef>
              <a:buClr>
                <a:schemeClr val="folHlink"/>
              </a:buClr>
              <a:buSzPct val="60000"/>
              <a:buFont typeface="Wingdings" panose="05000000000000000000" pitchFamily="2" charset="2"/>
              <a:buChar char="n"/>
            </a:pPr>
            <a:r>
              <a:rPr lang="en-US" altLang="en-US" sz="2000" dirty="0">
                <a:latin typeface="Times New Roman" panose="02020603050405020304" pitchFamily="18" charset="0"/>
              </a:rPr>
              <a:t>To avoid idle channel time, 1-persistent protocol used</a:t>
            </a:r>
            <a:endParaRPr lang="en-GB" altLang="en-US" sz="2000" dirty="0">
              <a:latin typeface="Times New Roman" panose="02020603050405020304" pitchFamily="18" charset="0"/>
            </a:endParaRPr>
          </a:p>
          <a:p>
            <a:pPr>
              <a:spcBef>
                <a:spcPct val="20000"/>
              </a:spcBef>
              <a:buClr>
                <a:schemeClr val="folHlink"/>
              </a:buClr>
              <a:buSzPct val="60000"/>
              <a:buFont typeface="Wingdings" panose="05000000000000000000" pitchFamily="2" charset="2"/>
              <a:buChar char="n"/>
            </a:pPr>
            <a:r>
              <a:rPr lang="en-GB" altLang="en-US" sz="2000" dirty="0">
                <a:latin typeface="Times New Roman" panose="02020603050405020304" pitchFamily="18" charset="0"/>
              </a:rPr>
              <a:t>Station </a:t>
            </a:r>
            <a:r>
              <a:rPr lang="en-US" altLang="en-US" sz="2000" dirty="0">
                <a:latin typeface="Times New Roman" panose="02020603050405020304" pitchFamily="18" charset="0"/>
              </a:rPr>
              <a:t>wishing to transmit listens to the medium:</a:t>
            </a:r>
          </a:p>
          <a:p>
            <a:pPr lvl="1">
              <a:spcBef>
                <a:spcPct val="20000"/>
              </a:spcBef>
              <a:buClr>
                <a:schemeClr val="folHlink"/>
              </a:buClr>
              <a:buSzPct val="60000"/>
              <a:buFontTx/>
              <a:buAutoNum type="arabicPeriod"/>
            </a:pPr>
            <a:r>
              <a:rPr lang="en-US" altLang="en-US" sz="2000" dirty="0">
                <a:latin typeface="Times New Roman" panose="02020603050405020304" pitchFamily="18" charset="0"/>
              </a:rPr>
              <a:t>If medium idle, </a:t>
            </a:r>
            <a:r>
              <a:rPr lang="en-US" altLang="en-US" sz="2000" b="1" dirty="0">
                <a:latin typeface="Times New Roman" panose="02020603050405020304" pitchFamily="18" charset="0"/>
              </a:rPr>
              <a:t>transmit</a:t>
            </a:r>
            <a:r>
              <a:rPr lang="en-US" altLang="en-US" sz="2000" dirty="0">
                <a:latin typeface="Times New Roman" panose="02020603050405020304" pitchFamily="18" charset="0"/>
              </a:rPr>
              <a:t> immediately; </a:t>
            </a:r>
          </a:p>
          <a:p>
            <a:pPr lvl="1">
              <a:spcBef>
                <a:spcPct val="20000"/>
              </a:spcBef>
              <a:buClr>
                <a:schemeClr val="folHlink"/>
              </a:buClr>
              <a:buSzPct val="60000"/>
              <a:buFontTx/>
              <a:buAutoNum type="arabicPeriod"/>
            </a:pPr>
            <a:r>
              <a:rPr lang="en-US" altLang="en-US" sz="2000" dirty="0">
                <a:latin typeface="Times New Roman" panose="02020603050405020304" pitchFamily="18" charset="0"/>
              </a:rPr>
              <a:t>If medium busy, </a:t>
            </a:r>
            <a:r>
              <a:rPr lang="en-US" altLang="en-US" sz="2000" b="1" dirty="0">
                <a:latin typeface="Times New Roman" panose="02020603050405020304" pitchFamily="18" charset="0"/>
              </a:rPr>
              <a:t>continuously listen</a:t>
            </a:r>
            <a:r>
              <a:rPr lang="en-US" altLang="en-US" sz="2000" dirty="0">
                <a:latin typeface="Times New Roman" panose="02020603050405020304" pitchFamily="18" charset="0"/>
              </a:rPr>
              <a:t> until medium becomes idle; then transmit immediately with probability 1</a:t>
            </a:r>
          </a:p>
          <a:p>
            <a:pPr>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Performance</a:t>
            </a:r>
          </a:p>
          <a:p>
            <a:pPr lvl="1">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1-persistent stations are </a:t>
            </a:r>
            <a:r>
              <a:rPr lang="en-US" altLang="en-US" sz="2000" b="1" dirty="0">
                <a:latin typeface="Times New Roman" panose="02020603050405020304" pitchFamily="18" charset="0"/>
              </a:rPr>
              <a:t>selfish</a:t>
            </a:r>
            <a:endParaRPr lang="en-GB" altLang="en-US" sz="2000" b="1" dirty="0">
              <a:latin typeface="Times New Roman" panose="02020603050405020304" pitchFamily="18" charset="0"/>
            </a:endParaRPr>
          </a:p>
          <a:p>
            <a:pPr lvl="1">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If two or more stations becomes ready at the same time</a:t>
            </a:r>
            <a:r>
              <a:rPr lang="en-GB" altLang="en-US" sz="2000" dirty="0">
                <a:latin typeface="Times New Roman" panose="02020603050405020304" pitchFamily="18" charset="0"/>
              </a:rPr>
              <a:t>, </a:t>
            </a:r>
            <a:r>
              <a:rPr lang="en-US" altLang="en-US" sz="2000" b="1" dirty="0">
                <a:latin typeface="Times New Roman" panose="02020603050405020304" pitchFamily="18" charset="0"/>
              </a:rPr>
              <a:t>collision guaranteed</a:t>
            </a:r>
            <a:endParaRPr lang="en-GB" altLang="en-US" sz="2000" b="1" dirty="0">
              <a:latin typeface="Times New Roman" panose="02020603050405020304" pitchFamily="18" charset="0"/>
            </a:endParaRPr>
          </a:p>
          <a:p>
            <a:endParaRPr lang="en-IN" sz="2000" dirty="0"/>
          </a:p>
        </p:txBody>
      </p:sp>
    </p:spTree>
    <p:extLst>
      <p:ext uri="{BB962C8B-B14F-4D97-AF65-F5344CB8AC3E}">
        <p14:creationId xmlns:p14="http://schemas.microsoft.com/office/powerpoint/2010/main" val="3786530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tr-TR" dirty="0" smtClean="0"/>
              <a:t>p-Persistent CSMA</a:t>
            </a:r>
          </a:p>
        </p:txBody>
      </p:sp>
      <p:sp>
        <p:nvSpPr>
          <p:cNvPr id="27651" name="Rectangle 3"/>
          <p:cNvSpPr>
            <a:spLocks noGrp="1" noChangeArrowheads="1"/>
          </p:cNvSpPr>
          <p:nvPr>
            <p:ph idx="1"/>
          </p:nvPr>
        </p:nvSpPr>
        <p:spPr/>
        <p:txBody>
          <a:bodyPr>
            <a:normAutofit fontScale="92500" lnSpcReduction="20000"/>
          </a:bodyPr>
          <a:lstStyle/>
          <a:p>
            <a:r>
              <a:rPr lang="en-US" altLang="tr-TR" dirty="0" smtClean="0"/>
              <a:t>Applies to slotted channels- </a:t>
            </a:r>
            <a:r>
              <a:rPr lang="en-GB" altLang="en-US" dirty="0"/>
              <a:t>Time is divided to slots where each Time</a:t>
            </a:r>
            <a:r>
              <a:rPr lang="en-US" altLang="en-US" dirty="0"/>
              <a:t> unit (slot) typically equals </a:t>
            </a:r>
            <a:r>
              <a:rPr lang="en-US" altLang="en-US" b="1" dirty="0"/>
              <a:t>maximum propagation delay</a:t>
            </a:r>
            <a:endParaRPr lang="en-GB" altLang="en-US" dirty="0"/>
          </a:p>
          <a:p>
            <a:r>
              <a:rPr lang="en-GB" altLang="en-US" dirty="0"/>
              <a:t>Station </a:t>
            </a:r>
            <a:r>
              <a:rPr lang="en-US" altLang="en-US" dirty="0"/>
              <a:t>wishing to transmit listens to the medium:</a:t>
            </a:r>
            <a:endParaRPr lang="en-US" altLang="en-US" dirty="0">
              <a:latin typeface="Times New Roman" panose="02020603050405020304" pitchFamily="18" charset="0"/>
            </a:endParaRPr>
          </a:p>
          <a:p>
            <a:pPr>
              <a:lnSpc>
                <a:spcPct val="90000"/>
              </a:lnSpc>
            </a:pPr>
            <a:r>
              <a:rPr lang="en-US" altLang="tr-TR" dirty="0" smtClean="0"/>
              <a:t>If channel is busy, then check the next slot</a:t>
            </a:r>
          </a:p>
          <a:p>
            <a:pPr>
              <a:lnSpc>
                <a:spcPct val="90000"/>
              </a:lnSpc>
            </a:pPr>
            <a:r>
              <a:rPr lang="en-US" altLang="tr-TR" dirty="0" smtClean="0"/>
              <a:t>If channel is idle</a:t>
            </a:r>
          </a:p>
          <a:p>
            <a:pPr lvl="1">
              <a:lnSpc>
                <a:spcPct val="90000"/>
              </a:lnSpc>
            </a:pPr>
            <a:r>
              <a:rPr lang="en-US" altLang="tr-TR" dirty="0" smtClean="0"/>
              <a:t>send with a probability p</a:t>
            </a:r>
          </a:p>
          <a:p>
            <a:pPr lvl="1">
              <a:lnSpc>
                <a:spcPct val="90000"/>
              </a:lnSpc>
            </a:pPr>
            <a:r>
              <a:rPr lang="en-US" altLang="tr-TR" dirty="0" smtClean="0"/>
              <a:t>defer until the next slot with probability 1 – p</a:t>
            </a:r>
          </a:p>
          <a:p>
            <a:pPr lvl="1">
              <a:lnSpc>
                <a:spcPct val="90000"/>
              </a:lnSpc>
            </a:pPr>
            <a:r>
              <a:rPr lang="en-US" altLang="tr-TR" dirty="0" smtClean="0"/>
              <a:t>repeat this algorithm until it sends or channel becomes busy by another station</a:t>
            </a:r>
          </a:p>
          <a:p>
            <a:pPr lvl="2">
              <a:lnSpc>
                <a:spcPct val="90000"/>
              </a:lnSpc>
            </a:pPr>
            <a:r>
              <a:rPr lang="en-US" altLang="tr-TR" dirty="0" smtClean="0"/>
              <a:t>if channel becomes busy in one </a:t>
            </a:r>
            <a:r>
              <a:rPr lang="tr-TR" altLang="tr-TR" dirty="0" smtClean="0"/>
              <a:t>o</a:t>
            </a:r>
            <a:r>
              <a:rPr lang="en-US" altLang="tr-TR" dirty="0" smtClean="0"/>
              <a:t>f these slots</a:t>
            </a:r>
            <a:r>
              <a:rPr lang="tr-TR" altLang="tr-TR" dirty="0" smtClean="0"/>
              <a:t>,</a:t>
            </a:r>
            <a:r>
              <a:rPr lang="en-US" altLang="tr-TR" dirty="0" smtClean="0"/>
              <a:t> </a:t>
            </a:r>
            <a:r>
              <a:rPr lang="tr-TR" altLang="tr-TR" dirty="0" smtClean="0"/>
              <a:t>wait until channel is available and repeat the same algorithm</a:t>
            </a:r>
          </a:p>
          <a:p>
            <a:pPr lvl="2">
              <a:lnSpc>
                <a:spcPct val="90000"/>
              </a:lnSpc>
            </a:pPr>
            <a:r>
              <a:rPr lang="en-US" altLang="tr-TR" dirty="0" smtClean="0"/>
              <a:t>if collision occurs, then wait a random period of time and repeat the same algorithm</a:t>
            </a:r>
          </a:p>
          <a:p>
            <a:pPr>
              <a:lnSpc>
                <a:spcPct val="90000"/>
              </a:lnSpc>
            </a:pPr>
            <a:r>
              <a:rPr lang="en-US" altLang="tr-TR" dirty="0" smtClean="0"/>
              <a:t>larger </a:t>
            </a:r>
            <a:r>
              <a:rPr lang="en-US" altLang="tr-TR" i="1" dirty="0" smtClean="0"/>
              <a:t>p</a:t>
            </a:r>
            <a:r>
              <a:rPr lang="en-US" altLang="tr-TR" dirty="0" smtClean="0"/>
              <a:t> means smaller channel utilization and smaller waiting time for the packets</a:t>
            </a:r>
          </a:p>
        </p:txBody>
      </p:sp>
    </p:spTree>
    <p:extLst>
      <p:ext uri="{BB962C8B-B14F-4D97-AF65-F5344CB8AC3E}">
        <p14:creationId xmlns:p14="http://schemas.microsoft.com/office/powerpoint/2010/main" val="1010669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930400" y="152400"/>
            <a:ext cx="820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sp>
        <p:nvSpPr>
          <p:cNvPr id="25603" name="Rectangle 5"/>
          <p:cNvSpPr>
            <a:spLocks noChangeArrowheads="1"/>
          </p:cNvSpPr>
          <p:nvPr/>
        </p:nvSpPr>
        <p:spPr bwMode="auto">
          <a:xfrm>
            <a:off x="1981200" y="6858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000">
                <a:solidFill>
                  <a:schemeClr val="tx1"/>
                </a:solidFill>
                <a:latin typeface="Tahoma" panose="020B0604030504040204" pitchFamily="34" charset="0"/>
                <a:cs typeface="Times New Roman" panose="02020603050405020304" pitchFamily="18" charset="0"/>
              </a:defRPr>
            </a:lvl1pPr>
            <a:lvl2pPr marL="838200" indent="-38100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lvl="1" eaLnBrk="1" hangingPunct="1">
              <a:spcBef>
                <a:spcPct val="20000"/>
              </a:spcBef>
              <a:buClr>
                <a:schemeClr val="folHlink"/>
              </a:buClr>
              <a:buSzPct val="60000"/>
              <a:buFontTx/>
              <a:buAutoNum type="arabicPeriod"/>
            </a:pPr>
            <a:endParaRPr lang="en-US" altLang="en-US"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GB" altLang="en-US" dirty="0">
              <a:latin typeface="Times New Roman" panose="02020603050405020304" pitchFamily="18" charset="0"/>
            </a:endParaRPr>
          </a:p>
        </p:txBody>
      </p:sp>
      <p:pic>
        <p:nvPicPr>
          <p:cNvPr id="2560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124" y="2087593"/>
            <a:ext cx="62499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altLang="en-US" dirty="0">
                <a:solidFill>
                  <a:schemeClr val="tx2"/>
                </a:solidFill>
              </a:rPr>
              <a:t>P-persistent </a:t>
            </a:r>
            <a:r>
              <a:rPr lang="en-GB" altLang="en-US" dirty="0" smtClean="0">
                <a:solidFill>
                  <a:schemeClr val="tx2"/>
                </a:solidFill>
              </a:rPr>
              <a:t>CSMA</a:t>
            </a:r>
            <a:endParaRPr lang="en-IN" dirty="0"/>
          </a:p>
        </p:txBody>
      </p:sp>
    </p:spTree>
    <p:extLst>
      <p:ext uri="{BB962C8B-B14F-4D97-AF65-F5344CB8AC3E}">
        <p14:creationId xmlns:p14="http://schemas.microsoft.com/office/powerpoint/2010/main" val="943778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6"/>
          <p:cNvSpPr txBox="1">
            <a:spLocks noChangeArrowheads="1"/>
          </p:cNvSpPr>
          <p:nvPr/>
        </p:nvSpPr>
        <p:spPr bwMode="auto">
          <a:xfrm>
            <a:off x="1828800" y="430214"/>
            <a:ext cx="4783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a:latin typeface="Times New Roman" panose="02020603050405020304" pitchFamily="18" charset="0"/>
              </a:rPr>
              <a:t>Flow diagram for three persistence methods</a:t>
            </a:r>
          </a:p>
        </p:txBody>
      </p:sp>
      <p:pic>
        <p:nvPicPr>
          <p:cNvPr id="2663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4076" y="1173164"/>
            <a:ext cx="5064125"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384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tr-TR" sz="3200"/>
              <a:t>All CSMA Persistence schemes altogether</a:t>
            </a:r>
            <a:endParaRPr lang="tr-TR" altLang="tr-TR" sz="3200"/>
          </a:p>
        </p:txBody>
      </p:sp>
      <p:sp>
        <p:nvSpPr>
          <p:cNvPr id="28675" name="Rectangle 3"/>
          <p:cNvSpPr>
            <a:spLocks noGrp="1" noChangeArrowheads="1"/>
          </p:cNvSpPr>
          <p:nvPr>
            <p:ph type="body" idx="1"/>
          </p:nvPr>
        </p:nvSpPr>
        <p:spPr/>
        <p:txBody>
          <a:bodyPr/>
          <a:lstStyle/>
          <a:p>
            <a:endParaRPr lang="tr-TR" altLang="tr-TR" dirty="0" smtClean="0"/>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825625"/>
            <a:ext cx="8064500"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556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sp>
        <p:nvSpPr>
          <p:cNvPr id="28675" name="Rectangle 3"/>
          <p:cNvSpPr>
            <a:spLocks noChangeArrowheads="1"/>
          </p:cNvSpPr>
          <p:nvPr/>
        </p:nvSpPr>
        <p:spPr bwMode="auto">
          <a:xfrm>
            <a:off x="2046289" y="1433513"/>
            <a:ext cx="8264525"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None/>
            </a:pPr>
            <a:endParaRPr lang="en-US" altLang="en-US" sz="2400" dirty="0">
              <a:solidFill>
                <a:srgbClr val="FF0000"/>
              </a:solidFill>
              <a:latin typeface="Times New Roman" panose="02020603050405020304" pitchFamily="18" charset="0"/>
            </a:endParaRPr>
          </a:p>
        </p:txBody>
      </p:sp>
      <p:sp>
        <p:nvSpPr>
          <p:cNvPr id="4" name="Title 3"/>
          <p:cNvSpPr>
            <a:spLocks noGrp="1"/>
          </p:cNvSpPr>
          <p:nvPr>
            <p:ph type="title"/>
          </p:nvPr>
        </p:nvSpPr>
        <p:spPr>
          <a:xfrm>
            <a:off x="838200" y="644434"/>
            <a:ext cx="10515600" cy="1046254"/>
          </a:xfrm>
        </p:spPr>
        <p:txBody>
          <a:bodyPr>
            <a:normAutofit/>
          </a:bodyPr>
          <a:lstStyle/>
          <a:p>
            <a:r>
              <a:rPr lang="en-US" altLang="en-US" dirty="0"/>
              <a:t>CSMA/CD (Collision Detection</a:t>
            </a:r>
            <a:r>
              <a:rPr lang="en-US" altLang="en-US" dirty="0" smtClean="0"/>
              <a:t>)</a:t>
            </a:r>
            <a:endParaRPr lang="en-IN" dirty="0"/>
          </a:p>
        </p:txBody>
      </p:sp>
      <p:sp>
        <p:nvSpPr>
          <p:cNvPr id="5" name="Content Placeholder 4"/>
          <p:cNvSpPr>
            <a:spLocks noGrp="1"/>
          </p:cNvSpPr>
          <p:nvPr>
            <p:ph idx="1"/>
          </p:nvPr>
        </p:nvSpPr>
        <p:spPr/>
        <p:txBody>
          <a:bodyPr/>
          <a:lstStyle/>
          <a:p>
            <a:pPr>
              <a:spcBef>
                <a:spcPct val="20000"/>
              </a:spcBef>
              <a:buClr>
                <a:schemeClr val="folHlink"/>
              </a:buClr>
              <a:buSzPct val="60000"/>
              <a:buFont typeface="Wingdings" panose="05000000000000000000" pitchFamily="2" charset="2"/>
              <a:buChar char="§"/>
            </a:pPr>
            <a:r>
              <a:rPr lang="en-US" altLang="en-US" sz="2400" b="1" i="1" dirty="0">
                <a:latin typeface="Times New Roman" panose="02020603050405020304" pitchFamily="18" charset="0"/>
              </a:rPr>
              <a:t>CSMA (all previous methods) has an inefficiency:</a:t>
            </a:r>
          </a:p>
          <a:p>
            <a:pPr lvl="1">
              <a:spcBef>
                <a:spcPct val="20000"/>
              </a:spcBef>
              <a:buClr>
                <a:schemeClr val="folHlink"/>
              </a:buClr>
              <a:buSzPct val="60000"/>
              <a:buFont typeface="Wingdings" panose="05000000000000000000" pitchFamily="2" charset="2"/>
              <a:buChar char="§"/>
            </a:pPr>
            <a:r>
              <a:rPr lang="en-US" altLang="en-US" dirty="0">
                <a:latin typeface="Times New Roman" panose="02020603050405020304" pitchFamily="18" charset="0"/>
              </a:rPr>
              <a:t>If a collision has occurred, the channel is </a:t>
            </a:r>
            <a:r>
              <a:rPr lang="en-US" altLang="en-US" b="1" dirty="0">
                <a:latin typeface="Times New Roman" panose="02020603050405020304" pitchFamily="18" charset="0"/>
              </a:rPr>
              <a:t>unstable</a:t>
            </a:r>
            <a:r>
              <a:rPr lang="en-US" altLang="en-US" dirty="0">
                <a:latin typeface="Times New Roman" panose="02020603050405020304" pitchFamily="18" charset="0"/>
              </a:rPr>
              <a:t> until colliding packets have </a:t>
            </a:r>
            <a:r>
              <a:rPr lang="en-US" altLang="en-US" b="1" u="sng" dirty="0">
                <a:latin typeface="Times New Roman" panose="02020603050405020304" pitchFamily="18" charset="0"/>
              </a:rPr>
              <a:t>been fully transmitted</a:t>
            </a:r>
          </a:p>
          <a:p>
            <a:pPr>
              <a:spcBef>
                <a:spcPct val="20000"/>
              </a:spcBef>
              <a:buClr>
                <a:schemeClr val="folHlink"/>
              </a:buClr>
              <a:buSzPct val="60000"/>
              <a:buFont typeface="Wingdings" panose="05000000000000000000" pitchFamily="2" charset="2"/>
              <a:buChar char="§"/>
            </a:pPr>
            <a:r>
              <a:rPr lang="en-US" altLang="en-US" sz="2400" b="1" i="1" dirty="0">
                <a:latin typeface="Times New Roman" panose="02020603050405020304" pitchFamily="18" charset="0"/>
              </a:rPr>
              <a:t>CSMA/CD </a:t>
            </a:r>
            <a:r>
              <a:rPr lang="en-US" altLang="en-US" sz="2400" i="1" dirty="0">
                <a:latin typeface="Times New Roman" panose="02020603050405020304" pitchFamily="18" charset="0"/>
              </a:rPr>
              <a:t>(</a:t>
            </a:r>
            <a:r>
              <a:rPr lang="en-US" altLang="en-US" sz="2400" i="1" dirty="0">
                <a:solidFill>
                  <a:srgbClr val="000000"/>
                </a:solidFill>
                <a:latin typeface="Times New Roman" panose="02020603050405020304" pitchFamily="18" charset="0"/>
              </a:rPr>
              <a:t>Carrier Sense Multiple Access with Collision</a:t>
            </a:r>
          </a:p>
          <a:p>
            <a:pPr>
              <a:spcBef>
                <a:spcPct val="20000"/>
              </a:spcBef>
              <a:buClr>
                <a:schemeClr val="folHlink"/>
              </a:buClr>
              <a:buSzPct val="60000"/>
              <a:buNone/>
            </a:pPr>
            <a:r>
              <a:rPr lang="en-US" altLang="en-US" sz="2400" i="1" dirty="0">
                <a:solidFill>
                  <a:srgbClr val="000000"/>
                </a:solidFill>
                <a:latin typeface="Times New Roman" panose="02020603050405020304" pitchFamily="18" charset="0"/>
              </a:rPr>
              <a:t>Detection)</a:t>
            </a:r>
            <a:r>
              <a:rPr lang="en-US" altLang="en-US" sz="2400" b="1" i="1" dirty="0">
                <a:latin typeface="Times New Roman" panose="02020603050405020304" pitchFamily="18" charset="0"/>
              </a:rPr>
              <a:t> overcomes this as follows:</a:t>
            </a:r>
          </a:p>
          <a:p>
            <a:pPr lvl="1">
              <a:spcBef>
                <a:spcPct val="20000"/>
              </a:spcBef>
              <a:buClr>
                <a:schemeClr val="folHlink"/>
              </a:buClr>
              <a:buSzPct val="60000"/>
              <a:buFont typeface="Wingdings" panose="05000000000000000000" pitchFamily="2" charset="2"/>
              <a:buChar char="§"/>
            </a:pPr>
            <a:r>
              <a:rPr lang="en-US" altLang="en-US" dirty="0">
                <a:latin typeface="Times New Roman" panose="02020603050405020304" pitchFamily="18" charset="0"/>
              </a:rPr>
              <a:t>While transmitting, the sender is </a:t>
            </a:r>
            <a:r>
              <a:rPr lang="en-US" altLang="en-US" b="1" dirty="0">
                <a:latin typeface="Times New Roman" panose="02020603050405020304" pitchFamily="18" charset="0"/>
              </a:rPr>
              <a:t>listening to medium </a:t>
            </a:r>
            <a:r>
              <a:rPr lang="en-US" altLang="en-US" dirty="0">
                <a:latin typeface="Times New Roman" panose="02020603050405020304" pitchFamily="18" charset="0"/>
              </a:rPr>
              <a:t>for collisions. </a:t>
            </a:r>
            <a:r>
              <a:rPr lang="en-US" altLang="en-US">
                <a:latin typeface="Times New Roman" panose="02020603050405020304" pitchFamily="18" charset="0"/>
              </a:rPr>
              <a:t>(</a:t>
            </a:r>
            <a:r>
              <a:rPr lang="en-US" altLang="en-US" smtClean="0">
                <a:latin typeface="Times New Roman" panose="02020603050405020304" pitchFamily="18" charset="0"/>
              </a:rPr>
              <a:t>Listen While Talk)</a:t>
            </a:r>
            <a:endParaRPr lang="en-US" altLang="en-US" dirty="0">
              <a:latin typeface="Times New Roman" panose="02020603050405020304" pitchFamily="18" charset="0"/>
            </a:endParaRPr>
          </a:p>
          <a:p>
            <a:pPr lvl="1">
              <a:spcBef>
                <a:spcPct val="20000"/>
              </a:spcBef>
              <a:buClr>
                <a:schemeClr val="folHlink"/>
              </a:buClr>
              <a:buSzPct val="60000"/>
              <a:buFont typeface="Wingdings" panose="05000000000000000000" pitchFamily="2" charset="2"/>
              <a:buChar char="§"/>
            </a:pPr>
            <a:r>
              <a:rPr lang="en-US" altLang="en-US" dirty="0">
                <a:latin typeface="Times New Roman" panose="02020603050405020304" pitchFamily="18" charset="0"/>
              </a:rPr>
              <a:t>Sender </a:t>
            </a:r>
            <a:r>
              <a:rPr lang="en-US" altLang="en-US" b="1" dirty="0">
                <a:latin typeface="Times New Roman" panose="02020603050405020304" pitchFamily="18" charset="0"/>
              </a:rPr>
              <a:t>stops transmission</a:t>
            </a:r>
            <a:r>
              <a:rPr lang="en-US" altLang="en-US" dirty="0">
                <a:latin typeface="Times New Roman" panose="02020603050405020304" pitchFamily="18" charset="0"/>
              </a:rPr>
              <a:t> if collision has occurred </a:t>
            </a:r>
            <a:r>
              <a:rPr lang="en-US" altLang="en-US" b="1" dirty="0">
                <a:latin typeface="Times New Roman" panose="02020603050405020304" pitchFamily="18" charset="0"/>
              </a:rPr>
              <a:t>reducing channel wastage</a:t>
            </a:r>
            <a:r>
              <a:rPr lang="en-US" altLang="en-US" dirty="0">
                <a:latin typeface="Times New Roman" panose="02020603050405020304" pitchFamily="18" charset="0"/>
              </a:rPr>
              <a:t> .</a:t>
            </a:r>
            <a:endParaRPr lang="en-US" altLang="en-US" i="1" dirty="0">
              <a:latin typeface="Times New Roman" panose="02020603050405020304" pitchFamily="18" charset="0"/>
            </a:endParaRPr>
          </a:p>
          <a:p>
            <a:pPr>
              <a:spcBef>
                <a:spcPct val="20000"/>
              </a:spcBef>
              <a:buClr>
                <a:schemeClr val="folHlink"/>
              </a:buClr>
              <a:buSzPct val="60000"/>
              <a:buNone/>
            </a:pPr>
            <a:r>
              <a:rPr lang="en-US" altLang="en-US" sz="2400" dirty="0">
                <a:solidFill>
                  <a:srgbClr val="000000"/>
                </a:solidFill>
                <a:latin typeface="Times New Roman" panose="02020603050405020304" pitchFamily="18" charset="0"/>
              </a:rPr>
              <a:t>CSMA/CD is Widely used for </a:t>
            </a:r>
            <a:r>
              <a:rPr lang="en-US" altLang="en-US" sz="2400" b="1" dirty="0">
                <a:solidFill>
                  <a:srgbClr val="000000"/>
                </a:solidFill>
                <a:latin typeface="Times New Roman" panose="02020603050405020304" pitchFamily="18" charset="0"/>
              </a:rPr>
              <a:t>bus topology LANs</a:t>
            </a:r>
            <a:r>
              <a:rPr lang="en-US" altLang="en-US" sz="2400" dirty="0">
                <a:solidFill>
                  <a:srgbClr val="000000"/>
                </a:solidFill>
                <a:latin typeface="Times New Roman" panose="02020603050405020304" pitchFamily="18" charset="0"/>
              </a:rPr>
              <a:t> (IEEE 802.3, </a:t>
            </a:r>
            <a:r>
              <a:rPr lang="en-US" altLang="en-US" sz="2400" dirty="0">
                <a:solidFill>
                  <a:srgbClr val="FF0000"/>
                </a:solidFill>
                <a:latin typeface="Times New Roman" panose="02020603050405020304" pitchFamily="18" charset="0"/>
              </a:rPr>
              <a:t>Ethernet</a:t>
            </a:r>
            <a:r>
              <a:rPr lang="en-US" altLang="en-US" sz="2400" dirty="0">
                <a:solidFill>
                  <a:srgbClr val="000000"/>
                </a:solidFill>
                <a:latin typeface="Times New Roman" panose="02020603050405020304" pitchFamily="18" charset="0"/>
              </a:rPr>
              <a:t>).</a:t>
            </a:r>
          </a:p>
          <a:p>
            <a:pPr>
              <a:spcBef>
                <a:spcPct val="20000"/>
              </a:spcBef>
              <a:buClr>
                <a:schemeClr val="folHlink"/>
              </a:buClr>
              <a:buSzPct val="60000"/>
              <a:buNone/>
            </a:pPr>
            <a:endParaRPr lang="en-US" altLang="en-US" sz="2400" dirty="0">
              <a:solidFill>
                <a:srgbClr val="FF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416222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tr-TR" smtClean="0"/>
              <a:t>802 Layers - Medium Access Control &amp; Logical Link Control</a:t>
            </a:r>
          </a:p>
        </p:txBody>
      </p:sp>
      <p:sp>
        <p:nvSpPr>
          <p:cNvPr id="8195" name="Rectangle 3"/>
          <p:cNvSpPr>
            <a:spLocks noGrp="1" noChangeArrowheads="1"/>
          </p:cNvSpPr>
          <p:nvPr>
            <p:ph idx="1"/>
          </p:nvPr>
        </p:nvSpPr>
        <p:spPr/>
        <p:txBody>
          <a:bodyPr>
            <a:normAutofit lnSpcReduction="10000"/>
          </a:bodyPr>
          <a:lstStyle/>
          <a:p>
            <a:pPr>
              <a:lnSpc>
                <a:spcPct val="90000"/>
              </a:lnSpc>
            </a:pPr>
            <a:r>
              <a:rPr lang="en-US" altLang="tr-TR" sz="2400" dirty="0"/>
              <a:t>OSI layer 2 (Data Link) is divided into two in IEEE 802</a:t>
            </a:r>
          </a:p>
          <a:p>
            <a:pPr lvl="1">
              <a:lnSpc>
                <a:spcPct val="90000"/>
              </a:lnSpc>
            </a:pPr>
            <a:r>
              <a:rPr lang="en-US" altLang="tr-TR" sz="2000" dirty="0"/>
              <a:t>Logical Link Control (LLC) layer </a:t>
            </a:r>
          </a:p>
          <a:p>
            <a:pPr lvl="1">
              <a:lnSpc>
                <a:spcPct val="90000"/>
              </a:lnSpc>
            </a:pPr>
            <a:r>
              <a:rPr lang="en-US" altLang="tr-TR" sz="2000" dirty="0"/>
              <a:t>Medium Access Control (MAC) layer</a:t>
            </a:r>
          </a:p>
          <a:p>
            <a:pPr>
              <a:lnSpc>
                <a:spcPct val="90000"/>
              </a:lnSpc>
            </a:pPr>
            <a:r>
              <a:rPr lang="en-US" altLang="tr-TR" sz="2400" dirty="0"/>
              <a:t>LLC layer</a:t>
            </a:r>
          </a:p>
          <a:p>
            <a:pPr lvl="1">
              <a:lnSpc>
                <a:spcPct val="90000"/>
              </a:lnSpc>
            </a:pPr>
            <a:r>
              <a:rPr lang="en-US" altLang="tr-TR" sz="2000" dirty="0"/>
              <a:t>Interface to higher levels</a:t>
            </a:r>
            <a:endParaRPr lang="tr-TR" altLang="tr-TR" sz="2000" dirty="0"/>
          </a:p>
          <a:p>
            <a:pPr lvl="1">
              <a:lnSpc>
                <a:spcPct val="90000"/>
              </a:lnSpc>
            </a:pPr>
            <a:r>
              <a:rPr lang="tr-TR" altLang="tr-TR" sz="2000" dirty="0"/>
              <a:t>flow control</a:t>
            </a:r>
            <a:endParaRPr lang="en-US" altLang="tr-TR" sz="2000" dirty="0"/>
          </a:p>
          <a:p>
            <a:pPr lvl="1">
              <a:lnSpc>
                <a:spcPct val="90000"/>
              </a:lnSpc>
            </a:pPr>
            <a:r>
              <a:rPr lang="en-US" altLang="tr-TR" sz="2000" dirty="0"/>
              <a:t>Based on classical Data Link Control </a:t>
            </a:r>
            <a:r>
              <a:rPr lang="en-US" altLang="tr-TR" sz="2000" dirty="0" smtClean="0"/>
              <a:t>Protocols</a:t>
            </a:r>
            <a:endParaRPr lang="en-US" altLang="tr-TR" sz="2000" dirty="0"/>
          </a:p>
          <a:p>
            <a:pPr>
              <a:lnSpc>
                <a:spcPct val="90000"/>
              </a:lnSpc>
            </a:pPr>
            <a:r>
              <a:rPr lang="en-US" altLang="tr-TR" sz="2400" dirty="0"/>
              <a:t>MAC layer</a:t>
            </a:r>
          </a:p>
          <a:p>
            <a:pPr lvl="1">
              <a:lnSpc>
                <a:spcPct val="90000"/>
              </a:lnSpc>
            </a:pPr>
            <a:r>
              <a:rPr lang="en-US" altLang="tr-TR" sz="2000" dirty="0"/>
              <a:t>Prepare data for transmission</a:t>
            </a:r>
          </a:p>
          <a:p>
            <a:pPr lvl="1">
              <a:lnSpc>
                <a:spcPct val="90000"/>
              </a:lnSpc>
            </a:pPr>
            <a:r>
              <a:rPr lang="en-US" altLang="tr-TR" sz="2000" dirty="0"/>
              <a:t>Error detection</a:t>
            </a:r>
          </a:p>
          <a:p>
            <a:pPr lvl="1">
              <a:lnSpc>
                <a:spcPct val="90000"/>
              </a:lnSpc>
            </a:pPr>
            <a:r>
              <a:rPr lang="en-US" altLang="tr-TR" sz="2000" dirty="0"/>
              <a:t>Address recognition</a:t>
            </a:r>
          </a:p>
          <a:p>
            <a:pPr lvl="1">
              <a:lnSpc>
                <a:spcPct val="90000"/>
              </a:lnSpc>
            </a:pPr>
            <a:r>
              <a:rPr lang="en-US" altLang="tr-TR" sz="2000" u="sng" dirty="0"/>
              <a:t>Govern access to transmission medium</a:t>
            </a:r>
          </a:p>
          <a:p>
            <a:pPr lvl="2">
              <a:lnSpc>
                <a:spcPct val="90000"/>
              </a:lnSpc>
            </a:pPr>
            <a:r>
              <a:rPr lang="en-US" altLang="tr-TR" sz="1800" u="sng" dirty="0"/>
              <a:t>Not found in traditional layer 2 data link control</a:t>
            </a:r>
          </a:p>
        </p:txBody>
      </p:sp>
    </p:spTree>
    <p:extLst>
      <p:ext uri="{BB962C8B-B14F-4D97-AF65-F5344CB8AC3E}">
        <p14:creationId xmlns:p14="http://schemas.microsoft.com/office/powerpoint/2010/main" val="1678297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9" y="381000"/>
            <a:ext cx="10093234"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ChangeArrowheads="1"/>
          </p:cNvSpPr>
          <p:nvPr/>
        </p:nvSpPr>
        <p:spPr bwMode="auto">
          <a:xfrm>
            <a:off x="8610600" y="1524000"/>
            <a:ext cx="304800" cy="228600"/>
          </a:xfrm>
          <a:prstGeom prst="rect">
            <a:avLst/>
          </a:prstGeom>
          <a:solidFill>
            <a:schemeClr val="bg1"/>
          </a:solidFill>
          <a:ln w="9525">
            <a:solidFill>
              <a:schemeClr val="bg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9700" name="Rectangle 5"/>
          <p:cNvSpPr>
            <a:spLocks noChangeArrowheads="1"/>
          </p:cNvSpPr>
          <p:nvPr/>
        </p:nvSpPr>
        <p:spPr bwMode="auto">
          <a:xfrm>
            <a:off x="2247900" y="1814513"/>
            <a:ext cx="3276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9701" name="Text Box 6"/>
          <p:cNvSpPr txBox="1">
            <a:spLocks noChangeArrowheads="1"/>
          </p:cNvSpPr>
          <p:nvPr/>
        </p:nvSpPr>
        <p:spPr bwMode="auto">
          <a:xfrm>
            <a:off x="8491538" y="141922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of its own</a:t>
            </a:r>
          </a:p>
        </p:txBody>
      </p:sp>
      <p:sp>
        <p:nvSpPr>
          <p:cNvPr id="29702" name="Text Box 8"/>
          <p:cNvSpPr txBox="1">
            <a:spLocks noChangeArrowheads="1"/>
          </p:cNvSpPr>
          <p:nvPr/>
        </p:nvSpPr>
        <p:spPr bwMode="auto">
          <a:xfrm>
            <a:off x="2286000" y="1752601"/>
            <a:ext cx="76962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signal, it means collision occurred </a:t>
            </a:r>
          </a:p>
        </p:txBody>
      </p:sp>
    </p:spTree>
    <p:extLst>
      <p:ext uri="{BB962C8B-B14F-4D97-AF65-F5344CB8AC3E}">
        <p14:creationId xmlns:p14="http://schemas.microsoft.com/office/powerpoint/2010/main" val="3171763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latin typeface="Times New Roman" panose="02020603050405020304" pitchFamily="18" charset="0"/>
              </a:rPr>
              <a:t/>
            </a:r>
            <a:br>
              <a:rPr lang="en-US" altLang="en-US" dirty="0">
                <a:latin typeface="Times New Roman" panose="02020603050405020304" pitchFamily="18" charset="0"/>
              </a:rPr>
            </a:br>
            <a:r>
              <a:rPr lang="en-US" altLang="en-US" dirty="0" smtClean="0">
                <a:latin typeface="Times New Roman" panose="02020603050405020304" pitchFamily="18" charset="0"/>
              </a:rPr>
              <a:t>CSMA/CD Protocol</a:t>
            </a:r>
          </a:p>
        </p:txBody>
      </p:sp>
      <p:sp>
        <p:nvSpPr>
          <p:cNvPr id="3072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Use one of the CSMA persistence algorithm</a:t>
            </a:r>
          </a:p>
          <a:p>
            <a:pPr eaLnBrk="1" hangingPunct="1">
              <a:buFont typeface="Wingdings" panose="05000000000000000000" pitchFamily="2" charset="2"/>
              <a:buNone/>
            </a:pPr>
            <a:r>
              <a:rPr lang="en-US" altLang="en-US" sz="2400" b="1" i="1" dirty="0">
                <a:solidFill>
                  <a:srgbClr val="0000FF"/>
                </a:solidFill>
                <a:latin typeface="Times New Roman" panose="02020603050405020304" pitchFamily="18" charset="0"/>
              </a:rPr>
              <a:t>(non-persistent, 1-persistent, p-persistent) </a:t>
            </a:r>
            <a:r>
              <a:rPr lang="en-US" altLang="en-US" sz="2400" dirty="0" smtClean="0">
                <a:solidFill>
                  <a:srgbClr val="000000"/>
                </a:solidFill>
                <a:latin typeface="Times New Roman" panose="02020603050405020304" pitchFamily="18" charset="0"/>
              </a:rPr>
              <a:t>for transmission</a:t>
            </a:r>
            <a:endParaRPr lang="en-US" altLang="en-US" sz="2400" dirty="0">
              <a:solidFill>
                <a:srgbClr val="000000"/>
              </a:solidFill>
              <a:latin typeface="Times New Roman" panose="02020603050405020304" pitchFamily="18" charset="0"/>
            </a:endParaRPr>
          </a:p>
          <a:p>
            <a:pPr eaLnBrk="1" hangingPunct="1"/>
            <a:r>
              <a:rPr lang="en-US" altLang="en-US" sz="2400" dirty="0">
                <a:solidFill>
                  <a:srgbClr val="000000"/>
                </a:solidFill>
                <a:latin typeface="Times New Roman" panose="02020603050405020304" pitchFamily="18" charset="0"/>
              </a:rPr>
              <a:t>If a collision is detected by a station during its transmission then it should do the following:</a:t>
            </a:r>
          </a:p>
          <a:p>
            <a:pPr lvl="1" eaLnBrk="1" hangingPunct="1"/>
            <a:r>
              <a:rPr lang="en-US" altLang="en-US" sz="2000" b="1" dirty="0">
                <a:solidFill>
                  <a:srgbClr val="000000"/>
                </a:solidFill>
                <a:latin typeface="Times New Roman" panose="02020603050405020304" pitchFamily="18" charset="0"/>
              </a:rPr>
              <a:t>Abort transmission</a:t>
            </a:r>
            <a:r>
              <a:rPr lang="en-US" altLang="en-US" sz="2000" dirty="0">
                <a:solidFill>
                  <a:srgbClr val="000000"/>
                </a:solidFill>
                <a:latin typeface="Times New Roman" panose="02020603050405020304" pitchFamily="18" charset="0"/>
              </a:rPr>
              <a:t> and</a:t>
            </a:r>
            <a:r>
              <a:rPr lang="en-US" altLang="en-US" sz="2000" b="1" dirty="0">
                <a:solidFill>
                  <a:srgbClr val="000000"/>
                </a:solidFill>
                <a:latin typeface="Times New Roman" panose="02020603050405020304" pitchFamily="18" charset="0"/>
              </a:rPr>
              <a:t> </a:t>
            </a:r>
          </a:p>
          <a:p>
            <a:pPr lvl="1" eaLnBrk="1" hangingPunct="1"/>
            <a:r>
              <a:rPr lang="en-US" altLang="en-US" sz="2000" b="1" dirty="0">
                <a:solidFill>
                  <a:srgbClr val="000000"/>
                </a:solidFill>
                <a:latin typeface="Times New Roman" panose="02020603050405020304" pitchFamily="18" charset="0"/>
              </a:rPr>
              <a:t>Transmit</a:t>
            </a:r>
            <a:r>
              <a:rPr lang="en-US" altLang="en-US" sz="2000" dirty="0">
                <a:solidFill>
                  <a:srgbClr val="000000"/>
                </a:solidFill>
                <a:latin typeface="Times New Roman" panose="02020603050405020304" pitchFamily="18" charset="0"/>
              </a:rPr>
              <a:t> a </a:t>
            </a:r>
            <a:r>
              <a:rPr lang="en-US" altLang="en-US" sz="2000" b="1" i="1" dirty="0">
                <a:solidFill>
                  <a:srgbClr val="0000FF"/>
                </a:solidFill>
                <a:latin typeface="Times New Roman" panose="02020603050405020304" pitchFamily="18" charset="0"/>
              </a:rPr>
              <a:t>jam signal </a:t>
            </a:r>
            <a:r>
              <a:rPr lang="en-US" altLang="en-US" sz="2000" dirty="0">
                <a:solidFill>
                  <a:srgbClr val="0000FF"/>
                </a:solidFill>
                <a:latin typeface="Times New Roman" panose="02020603050405020304" pitchFamily="18" charset="0"/>
              </a:rPr>
              <a:t>(48 bit) </a:t>
            </a:r>
            <a:r>
              <a:rPr lang="en-US" altLang="en-US" sz="2000" b="1" i="1" dirty="0">
                <a:solidFill>
                  <a:srgbClr val="0000FF"/>
                </a:solidFill>
                <a:latin typeface="Times New Roman" panose="02020603050405020304" pitchFamily="18" charset="0"/>
              </a:rPr>
              <a:t> </a:t>
            </a:r>
            <a:r>
              <a:rPr lang="en-US" altLang="en-US" sz="2000" dirty="0">
                <a:solidFill>
                  <a:srgbClr val="000000"/>
                </a:solidFill>
                <a:latin typeface="Times New Roman" panose="02020603050405020304" pitchFamily="18" charset="0"/>
              </a:rPr>
              <a:t>to notify other stations of collision so that they will </a:t>
            </a:r>
            <a:r>
              <a:rPr lang="en-US" altLang="en-US" sz="2000" b="1" dirty="0">
                <a:solidFill>
                  <a:srgbClr val="000000"/>
                </a:solidFill>
                <a:latin typeface="Times New Roman" panose="02020603050405020304" pitchFamily="18" charset="0"/>
              </a:rPr>
              <a:t>discard the transmitted fra</a:t>
            </a:r>
            <a:r>
              <a:rPr lang="en-US" altLang="en-US" sz="2000" dirty="0">
                <a:solidFill>
                  <a:srgbClr val="000000"/>
                </a:solidFill>
                <a:latin typeface="Times New Roman" panose="02020603050405020304" pitchFamily="18" charset="0"/>
              </a:rPr>
              <a:t>me also to make sure that the collision signal will stay until detected by </a:t>
            </a:r>
            <a:r>
              <a:rPr lang="en-US" altLang="en-US" sz="2000" u="sng" dirty="0">
                <a:solidFill>
                  <a:srgbClr val="000000"/>
                </a:solidFill>
                <a:latin typeface="Times New Roman" panose="02020603050405020304" pitchFamily="18" charset="0"/>
              </a:rPr>
              <a:t>the furthest station</a:t>
            </a:r>
          </a:p>
          <a:p>
            <a:pPr lvl="1" eaLnBrk="1" hangingPunct="1"/>
            <a:r>
              <a:rPr lang="en-US" altLang="en-US" sz="2000" dirty="0">
                <a:solidFill>
                  <a:srgbClr val="000000"/>
                </a:solidFill>
                <a:latin typeface="Times New Roman" panose="02020603050405020304" pitchFamily="18" charset="0"/>
              </a:rPr>
              <a:t>After sending the </a:t>
            </a:r>
            <a:r>
              <a:rPr lang="en-US" altLang="en-US" sz="2000" b="1" i="1" dirty="0">
                <a:solidFill>
                  <a:srgbClr val="0000FF"/>
                </a:solidFill>
                <a:latin typeface="Times New Roman" panose="02020603050405020304" pitchFamily="18" charset="0"/>
              </a:rPr>
              <a:t>jam signal</a:t>
            </a:r>
            <a:r>
              <a:rPr lang="en-US" altLang="en-US" sz="2000" dirty="0">
                <a:solidFill>
                  <a:srgbClr val="000000"/>
                </a:solidFill>
                <a:latin typeface="Times New Roman" panose="02020603050405020304" pitchFamily="18" charset="0"/>
              </a:rPr>
              <a:t>, </a:t>
            </a:r>
            <a:r>
              <a:rPr lang="en-US" altLang="en-US" sz="2000" b="1" dirty="0" err="1">
                <a:solidFill>
                  <a:srgbClr val="000000"/>
                </a:solidFill>
                <a:latin typeface="Times New Roman" panose="02020603050405020304" pitchFamily="18" charset="0"/>
              </a:rPr>
              <a:t>backoff</a:t>
            </a:r>
            <a:r>
              <a:rPr lang="en-US" altLang="en-US" sz="2000" b="1" dirty="0">
                <a:solidFill>
                  <a:srgbClr val="000000"/>
                </a:solidFill>
                <a:latin typeface="Times New Roman" panose="02020603050405020304" pitchFamily="18" charset="0"/>
              </a:rPr>
              <a:t> (wait) for a </a:t>
            </a:r>
            <a:r>
              <a:rPr lang="en-US" altLang="en-US" sz="2000" b="1" i="1" dirty="0">
                <a:solidFill>
                  <a:srgbClr val="000000"/>
                </a:solidFill>
                <a:latin typeface="Times New Roman" panose="02020603050405020304" pitchFamily="18" charset="0"/>
              </a:rPr>
              <a:t>random</a:t>
            </a:r>
            <a:r>
              <a:rPr lang="en-US" altLang="en-US" sz="2000" dirty="0">
                <a:solidFill>
                  <a:srgbClr val="000000"/>
                </a:solidFill>
                <a:latin typeface="Times New Roman" panose="02020603050405020304" pitchFamily="18" charset="0"/>
              </a:rPr>
              <a:t> amount of time, then</a:t>
            </a:r>
          </a:p>
          <a:p>
            <a:pPr lvl="1" eaLnBrk="1" hangingPunct="1"/>
            <a:r>
              <a:rPr lang="en-US" altLang="en-US" sz="2000" dirty="0">
                <a:solidFill>
                  <a:srgbClr val="000000"/>
                </a:solidFill>
                <a:latin typeface="Times New Roman" panose="02020603050405020304" pitchFamily="18" charset="0"/>
              </a:rPr>
              <a:t>Transmit the frame again</a:t>
            </a:r>
          </a:p>
          <a:p>
            <a:pPr eaLnBrk="1" hangingPunct="1"/>
            <a:endParaRPr lang="en-US" altLang="en-US" sz="2400" dirty="0"/>
          </a:p>
        </p:txBody>
      </p:sp>
    </p:spTree>
    <p:extLst>
      <p:ext uri="{BB962C8B-B14F-4D97-AF65-F5344CB8AC3E}">
        <p14:creationId xmlns:p14="http://schemas.microsoft.com/office/powerpoint/2010/main" val="3967782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mtClean="0"/>
              <a:t>CSMA/CD</a:t>
            </a:r>
          </a:p>
        </p:txBody>
      </p:sp>
      <p:sp>
        <p:nvSpPr>
          <p:cNvPr id="31747" name="Rectangle 3"/>
          <p:cNvSpPr>
            <a:spLocks noGrp="1" noChangeArrowheads="1"/>
          </p:cNvSpPr>
          <p:nvPr>
            <p:ph idx="1"/>
          </p:nvPr>
        </p:nvSpPr>
        <p:spPr bwMode="auto">
          <a:xfrm>
            <a:off x="685800" y="1477283"/>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i="1" dirty="0">
                <a:solidFill>
                  <a:srgbClr val="3333CE"/>
                </a:solidFill>
                <a:latin typeface="Times New Roman" panose="02020603050405020304" pitchFamily="18" charset="0"/>
              </a:rPr>
              <a:t>Question: </a:t>
            </a:r>
            <a:r>
              <a:rPr lang="en-US" altLang="en-US" sz="2000" dirty="0">
                <a:solidFill>
                  <a:srgbClr val="000000"/>
                </a:solidFill>
                <a:latin typeface="Times New Roman" panose="02020603050405020304" pitchFamily="18" charset="0"/>
              </a:rPr>
              <a:t>How long does it take to detect a collision?</a:t>
            </a:r>
          </a:p>
          <a:p>
            <a:pPr eaLnBrk="1" hangingPunct="1"/>
            <a:r>
              <a:rPr lang="en-US" altLang="en-US" sz="2000" b="1" i="1" dirty="0">
                <a:solidFill>
                  <a:srgbClr val="3333CE"/>
                </a:solidFill>
                <a:latin typeface="Times New Roman" panose="02020603050405020304" pitchFamily="18" charset="0"/>
              </a:rPr>
              <a:t>Answer: </a:t>
            </a:r>
            <a:r>
              <a:rPr lang="en-US" altLang="en-US" sz="2000" i="1" dirty="0">
                <a:solidFill>
                  <a:srgbClr val="000000"/>
                </a:solidFill>
                <a:latin typeface="Times New Roman" panose="02020603050405020304" pitchFamily="18" charset="0"/>
              </a:rPr>
              <a:t>In the </a:t>
            </a:r>
            <a:r>
              <a:rPr lang="en-US" altLang="en-US" sz="2000" b="1" i="1" dirty="0">
                <a:solidFill>
                  <a:srgbClr val="000000"/>
                </a:solidFill>
                <a:latin typeface="Times New Roman" panose="02020603050405020304" pitchFamily="18" charset="0"/>
              </a:rPr>
              <a:t>worst case</a:t>
            </a:r>
            <a:r>
              <a:rPr lang="en-US" altLang="en-US" sz="2000" dirty="0">
                <a:solidFill>
                  <a:srgbClr val="000000"/>
                </a:solidFill>
                <a:latin typeface="Times New Roman" panose="02020603050405020304" pitchFamily="18" charset="0"/>
              </a:rPr>
              <a:t>, </a:t>
            </a:r>
            <a:r>
              <a:rPr lang="en-US" altLang="en-US" sz="2000" b="1" dirty="0">
                <a:solidFill>
                  <a:srgbClr val="000000"/>
                </a:solidFill>
                <a:latin typeface="Times New Roman" panose="02020603050405020304" pitchFamily="18" charset="0"/>
              </a:rPr>
              <a:t>twice the maximum propagation delay of the medium</a:t>
            </a:r>
          </a:p>
          <a:p>
            <a:pPr eaLnBrk="1" hangingPunct="1"/>
            <a:endParaRPr lang="en-US" altLang="en-US" sz="2000" b="1" dirty="0"/>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7620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937405" y="6008688"/>
            <a:ext cx="3733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dirty="0">
                <a:latin typeface="Times New Roman" panose="02020603050405020304" pitchFamily="18" charset="0"/>
              </a:rPr>
              <a:t>Note: </a:t>
            </a:r>
            <a:r>
              <a:rPr lang="en-US" altLang="en-US" sz="1600" b="1" dirty="0">
                <a:latin typeface="Times New Roman" panose="02020603050405020304" pitchFamily="18" charset="0"/>
              </a:rPr>
              <a:t>a = maximum propagation delay</a:t>
            </a:r>
          </a:p>
        </p:txBody>
      </p:sp>
    </p:spTree>
    <p:extLst>
      <p:ext uri="{BB962C8B-B14F-4D97-AF65-F5344CB8AC3E}">
        <p14:creationId xmlns:p14="http://schemas.microsoft.com/office/powerpoint/2010/main" val="404968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t/>
            </a:r>
            <a:br>
              <a:rPr lang="en-US" altLang="en-US" dirty="0" smtClean="0"/>
            </a:br>
            <a:r>
              <a:rPr lang="en-US" altLang="en-US" dirty="0" smtClean="0"/>
              <a:t>CSMA/CD</a:t>
            </a:r>
          </a:p>
        </p:txBody>
      </p:sp>
      <p:sp>
        <p:nvSpPr>
          <p:cNvPr id="3277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
            </a:pPr>
            <a:r>
              <a:rPr lang="en-US" altLang="en-US" sz="2400" dirty="0" smtClean="0">
                <a:solidFill>
                  <a:srgbClr val="000000"/>
                </a:solidFill>
              </a:rPr>
              <a:t>Restrictions of CSMA / CD:</a:t>
            </a:r>
          </a:p>
          <a:p>
            <a:pPr lvl="1" eaLnBrk="1" hangingPunct="1">
              <a:buFont typeface="Wingdings" panose="05000000000000000000" pitchFamily="2" charset="2"/>
              <a:buChar char="§"/>
            </a:pPr>
            <a:r>
              <a:rPr lang="en-US" altLang="en-US" dirty="0">
                <a:solidFill>
                  <a:srgbClr val="000000"/>
                </a:solidFill>
              </a:rPr>
              <a:t>Packet </a:t>
            </a:r>
            <a:r>
              <a:rPr lang="en-US" altLang="en-US" b="1" dirty="0">
                <a:solidFill>
                  <a:srgbClr val="000000"/>
                </a:solidFill>
              </a:rPr>
              <a:t>transmission time</a:t>
            </a:r>
            <a:r>
              <a:rPr lang="en-US" altLang="en-US" dirty="0">
                <a:solidFill>
                  <a:srgbClr val="000000"/>
                </a:solidFill>
              </a:rPr>
              <a:t> should be </a:t>
            </a:r>
            <a:r>
              <a:rPr lang="en-US" altLang="en-US" b="1" dirty="0">
                <a:solidFill>
                  <a:srgbClr val="000000"/>
                </a:solidFill>
              </a:rPr>
              <a:t>at least</a:t>
            </a:r>
            <a:r>
              <a:rPr lang="en-US" altLang="en-US" dirty="0">
                <a:solidFill>
                  <a:srgbClr val="000000"/>
                </a:solidFill>
              </a:rPr>
              <a:t> as long as the time needed to detect a collision (2 * maximum propagation delay + </a:t>
            </a:r>
            <a:r>
              <a:rPr lang="en-US" altLang="en-US" i="1" dirty="0">
                <a:solidFill>
                  <a:srgbClr val="000000"/>
                </a:solidFill>
              </a:rPr>
              <a:t>jam sequence</a:t>
            </a:r>
            <a:r>
              <a:rPr lang="en-US" altLang="en-US" dirty="0">
                <a:solidFill>
                  <a:srgbClr val="000000"/>
                </a:solidFill>
              </a:rPr>
              <a:t> transmission time)</a:t>
            </a:r>
          </a:p>
          <a:p>
            <a:pPr lvl="1" eaLnBrk="1" hangingPunct="1">
              <a:buFont typeface="Wingdings" panose="05000000000000000000" pitchFamily="2" charset="2"/>
              <a:buChar char="§"/>
            </a:pPr>
            <a:r>
              <a:rPr lang="en-US" altLang="en-US" dirty="0">
                <a:solidFill>
                  <a:srgbClr val="000000"/>
                </a:solidFill>
              </a:rPr>
              <a:t>Otherwise, CSMA/CD does not have an advantage over CSMA</a:t>
            </a:r>
          </a:p>
          <a:p>
            <a:pPr eaLnBrk="1" hangingPunct="1">
              <a:buFont typeface="Wingdings" panose="05000000000000000000" pitchFamily="2" charset="2"/>
              <a:buChar char="§"/>
            </a:pPr>
            <a:endParaRPr lang="en-US" altLang="en-US" sz="2400" dirty="0">
              <a:solidFill>
                <a:srgbClr val="000000"/>
              </a:solidFill>
            </a:endParaRPr>
          </a:p>
          <a:p>
            <a:pPr eaLnBrk="1" hangingPunct="1"/>
            <a:endParaRPr lang="en-US" altLang="en-US" dirty="0" smtClean="0"/>
          </a:p>
        </p:txBody>
      </p:sp>
    </p:spTree>
    <p:extLst>
      <p:ext uri="{BB962C8B-B14F-4D97-AF65-F5344CB8AC3E}">
        <p14:creationId xmlns:p14="http://schemas.microsoft.com/office/powerpoint/2010/main" val="131555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b="1" dirty="0" smtClean="0">
                <a:solidFill>
                  <a:srgbClr val="000000"/>
                </a:solidFill>
                <a:latin typeface="+mn-lt"/>
                <a:cs typeface="Times New Roman" panose="02020603050405020304" pitchFamily="18" charset="0"/>
              </a:rPr>
              <a:t/>
            </a:r>
            <a:br>
              <a:rPr lang="en-US" altLang="en-US" sz="4000" b="1" dirty="0" smtClean="0">
                <a:solidFill>
                  <a:srgbClr val="000000"/>
                </a:solidFill>
                <a:latin typeface="+mn-lt"/>
                <a:cs typeface="Times New Roman" panose="02020603050405020304" pitchFamily="18" charset="0"/>
              </a:rPr>
            </a:br>
            <a:r>
              <a:rPr lang="en-US" altLang="en-US" sz="4000" b="1" dirty="0" smtClean="0">
                <a:solidFill>
                  <a:srgbClr val="000000"/>
                </a:solidFill>
                <a:latin typeface="+mn-lt"/>
                <a:cs typeface="Times New Roman" panose="02020603050405020304" pitchFamily="18" charset="0"/>
              </a:rPr>
              <a:t>Exponential </a:t>
            </a:r>
            <a:r>
              <a:rPr lang="en-US" altLang="en-US" sz="4000" b="1" dirty="0" err="1">
                <a:solidFill>
                  <a:srgbClr val="000000"/>
                </a:solidFill>
                <a:latin typeface="+mn-lt"/>
                <a:cs typeface="Times New Roman" panose="02020603050405020304" pitchFamily="18" charset="0"/>
              </a:rPr>
              <a:t>Backoff</a:t>
            </a:r>
            <a:r>
              <a:rPr lang="en-US" altLang="en-US" sz="4000" b="1" dirty="0">
                <a:solidFill>
                  <a:srgbClr val="000000"/>
                </a:solidFill>
                <a:latin typeface="+mn-lt"/>
                <a:cs typeface="Times New Roman" panose="02020603050405020304" pitchFamily="18" charset="0"/>
              </a:rPr>
              <a:t> </a:t>
            </a:r>
            <a:r>
              <a:rPr lang="en-US" altLang="en-US" sz="4000" b="1" dirty="0" smtClean="0">
                <a:solidFill>
                  <a:srgbClr val="000000"/>
                </a:solidFill>
                <a:latin typeface="+mn-lt"/>
                <a:cs typeface="Times New Roman" panose="02020603050405020304" pitchFamily="18" charset="0"/>
              </a:rPr>
              <a:t>Algorithm</a:t>
            </a:r>
            <a:endParaRPr lang="en-US" altLang="en-US" sz="4000" b="1" dirty="0">
              <a:solidFill>
                <a:srgbClr val="000000"/>
              </a:solidFill>
              <a:latin typeface="+mn-lt"/>
            </a:endParaRPr>
          </a:p>
        </p:txBody>
      </p:sp>
      <p:sp>
        <p:nvSpPr>
          <p:cNvPr id="33795"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eaLnBrk="1" hangingPunct="1">
              <a:lnSpc>
                <a:spcPct val="90000"/>
              </a:lnSpc>
            </a:pPr>
            <a:r>
              <a:rPr lang="en-US" altLang="en-US" sz="2000" dirty="0">
                <a:solidFill>
                  <a:srgbClr val="000000"/>
                </a:solidFill>
                <a:latin typeface="Times New Roman" panose="02020603050405020304" pitchFamily="18" charset="0"/>
              </a:rPr>
              <a:t>Ethernet uses the </a:t>
            </a:r>
            <a:r>
              <a:rPr lang="en-US" altLang="en-US" sz="2000" dirty="0">
                <a:solidFill>
                  <a:srgbClr val="3333CE"/>
                </a:solidFill>
                <a:latin typeface="Times New Roman" panose="02020603050405020304" pitchFamily="18" charset="0"/>
              </a:rPr>
              <a:t>exponential </a:t>
            </a:r>
            <a:r>
              <a:rPr lang="en-US" altLang="en-US" sz="2000" dirty="0" err="1">
                <a:solidFill>
                  <a:srgbClr val="3333CE"/>
                </a:solidFill>
                <a:latin typeface="Times New Roman" panose="02020603050405020304" pitchFamily="18" charset="0"/>
              </a:rPr>
              <a:t>backoff</a:t>
            </a:r>
            <a:r>
              <a:rPr lang="en-US" altLang="en-US" sz="2000" dirty="0">
                <a:solidFill>
                  <a:srgbClr val="3333CE"/>
                </a:solidFill>
                <a:latin typeface="Times New Roman" panose="02020603050405020304" pitchFamily="18" charset="0"/>
              </a:rPr>
              <a:t> algorithms </a:t>
            </a:r>
            <a:r>
              <a:rPr lang="en-US" altLang="en-US" sz="2000" dirty="0">
                <a:solidFill>
                  <a:srgbClr val="000000"/>
                </a:solidFill>
                <a:latin typeface="Times New Roman" panose="02020603050405020304" pitchFamily="18" charset="0"/>
              </a:rPr>
              <a:t>to determine </a:t>
            </a:r>
            <a:r>
              <a:rPr lang="en-US" altLang="en-US" sz="2000" b="1" u="sng" dirty="0">
                <a:solidFill>
                  <a:srgbClr val="000000"/>
                </a:solidFill>
                <a:latin typeface="Times New Roman" panose="02020603050405020304" pitchFamily="18" charset="0"/>
              </a:rPr>
              <a:t>the  best duration of the random waiting period after the collision happens</a:t>
            </a:r>
          </a:p>
          <a:p>
            <a:pPr eaLnBrk="1" hangingPunct="1">
              <a:lnSpc>
                <a:spcPct val="90000"/>
              </a:lnSpc>
            </a:pPr>
            <a:r>
              <a:rPr lang="en-US" altLang="en-US" dirty="0">
                <a:solidFill>
                  <a:srgbClr val="3333CE"/>
                </a:solidFill>
                <a:latin typeface="Times New Roman" panose="02020603050405020304" pitchFamily="18" charset="0"/>
              </a:rPr>
              <a:t>Algorithm:</a:t>
            </a: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Set “</a:t>
            </a:r>
            <a:r>
              <a:rPr lang="en-US" altLang="en-US" sz="2000" b="1" dirty="0">
                <a:solidFill>
                  <a:srgbClr val="000000"/>
                </a:solidFill>
                <a:latin typeface="Times New Roman" panose="02020603050405020304" pitchFamily="18" charset="0"/>
              </a:rPr>
              <a:t>slot time</a:t>
            </a:r>
            <a:r>
              <a:rPr lang="en-US" altLang="en-US" sz="2000" dirty="0">
                <a:solidFill>
                  <a:srgbClr val="000000"/>
                </a:solidFill>
                <a:latin typeface="Times New Roman" panose="02020603050405020304" pitchFamily="18" charset="0"/>
              </a:rPr>
              <a:t>” equal to 2*maximum propagation delay + Jam sequence transmission time (= 51.2 </a:t>
            </a:r>
            <a:r>
              <a:rPr lang="en-US" altLang="en-US" sz="2000" dirty="0" err="1">
                <a:solidFill>
                  <a:srgbClr val="000000"/>
                </a:solidFill>
                <a:latin typeface="Times New Roman" panose="02020603050405020304" pitchFamily="18" charset="0"/>
              </a:rPr>
              <a:t>usec</a:t>
            </a:r>
            <a:r>
              <a:rPr lang="en-US" altLang="en-US" sz="2000" dirty="0">
                <a:solidFill>
                  <a:srgbClr val="000000"/>
                </a:solidFill>
                <a:latin typeface="Times New Roman" panose="02020603050405020304" pitchFamily="18" charset="0"/>
              </a:rPr>
              <a:t> for Ethernet </a:t>
            </a:r>
            <a:r>
              <a:rPr lang="en-US" altLang="en-US" sz="2000" b="1" dirty="0">
                <a:solidFill>
                  <a:srgbClr val="000000"/>
                </a:solidFill>
                <a:latin typeface="Times New Roman" panose="02020603050405020304" pitchFamily="18" charset="0"/>
              </a:rPr>
              <a:t>10-Mbps</a:t>
            </a:r>
            <a:r>
              <a:rPr lang="en-US" altLang="en-US" sz="2000" dirty="0">
                <a:solidFill>
                  <a:srgbClr val="000000"/>
                </a:solidFill>
                <a:latin typeface="Times New Roman" panose="02020603050405020304" pitchFamily="18" charset="0"/>
              </a:rPr>
              <a:t> LAN)</a:t>
            </a: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After K</a:t>
            </a:r>
            <a:r>
              <a:rPr lang="en-US" altLang="en-US" sz="2000" baseline="30000" dirty="0">
                <a:solidFill>
                  <a:srgbClr val="000000"/>
                </a:solidFill>
                <a:latin typeface="Times New Roman" panose="02020603050405020304" pitchFamily="18" charset="0"/>
              </a:rPr>
              <a:t>th</a:t>
            </a:r>
            <a:r>
              <a:rPr lang="en-US" altLang="en-US" sz="2000" dirty="0">
                <a:solidFill>
                  <a:srgbClr val="000000"/>
                </a:solidFill>
                <a:latin typeface="Times New Roman" panose="02020603050405020304" pitchFamily="18" charset="0"/>
              </a:rPr>
              <a:t> collision, select a random number (R) between 0 and </a:t>
            </a:r>
          </a:p>
          <a:p>
            <a:pPr lvl="1" eaLnBrk="1" hangingPunct="1">
              <a:lnSpc>
                <a:spcPct val="90000"/>
              </a:lnSpc>
              <a:buFont typeface="Wingdings" panose="05000000000000000000" pitchFamily="2" charset="2"/>
              <a:buNone/>
            </a:pPr>
            <a:r>
              <a:rPr lang="en-US" altLang="en-US" sz="2000" dirty="0">
                <a:solidFill>
                  <a:srgbClr val="000000"/>
                </a:solidFill>
                <a:latin typeface="Times New Roman" panose="02020603050405020304" pitchFamily="18" charset="0"/>
              </a:rPr>
              <a:t>     2</a:t>
            </a:r>
            <a:r>
              <a:rPr lang="en-US" altLang="en-US" sz="2000" baseline="30000" dirty="0">
                <a:solidFill>
                  <a:srgbClr val="000000"/>
                </a:solidFill>
                <a:latin typeface="Times New Roman" panose="02020603050405020304" pitchFamily="18" charset="0"/>
              </a:rPr>
              <a:t>k</a:t>
            </a:r>
            <a:r>
              <a:rPr lang="en-US" altLang="en-US" sz="2000" dirty="0">
                <a:solidFill>
                  <a:srgbClr val="000000"/>
                </a:solidFill>
                <a:latin typeface="Times New Roman" panose="02020603050405020304" pitchFamily="18" charset="0"/>
              </a:rPr>
              <a:t> –1 and </a:t>
            </a:r>
            <a:r>
              <a:rPr lang="en-US" altLang="en-US" sz="2000" b="1" dirty="0">
                <a:solidFill>
                  <a:srgbClr val="000000"/>
                </a:solidFill>
                <a:latin typeface="Times New Roman" panose="02020603050405020304" pitchFamily="18" charset="0"/>
              </a:rPr>
              <a:t>wait</a:t>
            </a:r>
            <a:r>
              <a:rPr lang="en-US" altLang="en-US" sz="2000" dirty="0">
                <a:solidFill>
                  <a:srgbClr val="000000"/>
                </a:solidFill>
                <a:latin typeface="Times New Roman" panose="02020603050405020304" pitchFamily="18" charset="0"/>
              </a:rPr>
              <a:t> for a period equal to (R</a:t>
            </a:r>
            <a:r>
              <a:rPr lang="en-US" altLang="en-US" sz="2000" b="1" dirty="0">
                <a:solidFill>
                  <a:srgbClr val="000000"/>
                </a:solidFill>
                <a:latin typeface="Times New Roman" panose="02020603050405020304" pitchFamily="18" charset="0"/>
              </a:rPr>
              <a:t>*slot time</a:t>
            </a:r>
            <a:r>
              <a:rPr lang="en-US" altLang="en-US" sz="2000" dirty="0">
                <a:solidFill>
                  <a:srgbClr val="000000"/>
                </a:solidFill>
                <a:latin typeface="Times New Roman" panose="02020603050405020304" pitchFamily="18" charset="0"/>
              </a:rPr>
              <a:t>) then </a:t>
            </a:r>
            <a:r>
              <a:rPr lang="en-US" altLang="en-US" sz="2000" b="1" dirty="0">
                <a:solidFill>
                  <a:srgbClr val="000000"/>
                </a:solidFill>
                <a:latin typeface="Times New Roman" panose="02020603050405020304" pitchFamily="18" charset="0"/>
              </a:rPr>
              <a:t>retransmit </a:t>
            </a:r>
            <a:r>
              <a:rPr lang="en-US" altLang="en-US" sz="2000" dirty="0">
                <a:solidFill>
                  <a:srgbClr val="000000"/>
                </a:solidFill>
                <a:latin typeface="Times New Roman" panose="02020603050405020304" pitchFamily="18" charset="0"/>
              </a:rPr>
              <a:t>when the medium is </a:t>
            </a:r>
            <a:r>
              <a:rPr lang="en-US" altLang="en-US" sz="2000" b="1" dirty="0">
                <a:solidFill>
                  <a:srgbClr val="000000"/>
                </a:solidFill>
                <a:latin typeface="Times New Roman" panose="02020603050405020304" pitchFamily="18" charset="0"/>
              </a:rPr>
              <a:t>idle, for example:</a:t>
            </a:r>
          </a:p>
          <a:p>
            <a:pPr lvl="2" eaLnBrk="1" hangingPunct="1">
              <a:lnSpc>
                <a:spcPct val="90000"/>
              </a:lnSpc>
              <a:buFont typeface="Wingdings" panose="05000000000000000000" pitchFamily="2" charset="2"/>
              <a:buChar char="§"/>
            </a:pPr>
            <a:r>
              <a:rPr lang="en-US" altLang="en-US" sz="1800" dirty="0">
                <a:solidFill>
                  <a:srgbClr val="000000"/>
                </a:solidFill>
                <a:latin typeface="Times New Roman" panose="02020603050405020304" pitchFamily="18" charset="0"/>
              </a:rPr>
              <a:t>After first collision (K=1), select a number (R) between 0 and 2</a:t>
            </a:r>
            <a:r>
              <a:rPr lang="en-US" altLang="en-US" sz="1800" baseline="30000" dirty="0">
                <a:solidFill>
                  <a:srgbClr val="000000"/>
                </a:solidFill>
                <a:latin typeface="Times New Roman" panose="02020603050405020304" pitchFamily="18" charset="0"/>
              </a:rPr>
              <a:t>1</a:t>
            </a:r>
            <a:r>
              <a:rPr lang="en-US" altLang="en-US" sz="1800" dirty="0">
                <a:solidFill>
                  <a:srgbClr val="000000"/>
                </a:solidFill>
                <a:latin typeface="Times New Roman" panose="02020603050405020304" pitchFamily="18" charset="0"/>
              </a:rPr>
              <a:t> –1 {0 ,1} and wait for a period equal to R*slot times (Wait for a period 0 </a:t>
            </a:r>
            <a:r>
              <a:rPr lang="en-US" altLang="en-US" sz="1800" dirty="0" err="1">
                <a:solidFill>
                  <a:srgbClr val="000000"/>
                </a:solidFill>
                <a:latin typeface="Times New Roman" panose="02020603050405020304" pitchFamily="18" charset="0"/>
              </a:rPr>
              <a:t>usec</a:t>
            </a:r>
            <a:r>
              <a:rPr lang="en-US" altLang="en-US" sz="1800" dirty="0">
                <a:solidFill>
                  <a:srgbClr val="000000"/>
                </a:solidFill>
                <a:latin typeface="Times New Roman" panose="02020603050405020304" pitchFamily="18" charset="0"/>
              </a:rPr>
              <a:t> or 1x51.2 </a:t>
            </a:r>
            <a:r>
              <a:rPr lang="en-US" altLang="en-US" sz="1800" dirty="0" err="1">
                <a:solidFill>
                  <a:srgbClr val="000000"/>
                </a:solidFill>
                <a:latin typeface="Times New Roman" panose="02020603050405020304" pitchFamily="18" charset="0"/>
              </a:rPr>
              <a:t>usec</a:t>
            </a:r>
            <a:r>
              <a:rPr lang="en-US" altLang="en-US" sz="1800" dirty="0">
                <a:solidFill>
                  <a:srgbClr val="000000"/>
                </a:solidFill>
                <a:latin typeface="Times New Roman" panose="02020603050405020304" pitchFamily="18" charset="0"/>
              </a:rPr>
              <a:t>) then retransmit when the medium is idle </a:t>
            </a: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Do not increase random number range, if K=10</a:t>
            </a:r>
          </a:p>
          <a:p>
            <a:pPr lvl="2" eaLnBrk="1" hangingPunct="1">
              <a:lnSpc>
                <a:spcPct val="90000"/>
              </a:lnSpc>
              <a:buFont typeface="Wingdings" panose="05000000000000000000" pitchFamily="2" charset="2"/>
              <a:buChar char="§"/>
            </a:pPr>
            <a:r>
              <a:rPr lang="en-US" altLang="en-US" dirty="0">
                <a:solidFill>
                  <a:srgbClr val="000000"/>
                </a:solidFill>
                <a:latin typeface="Times New Roman" panose="02020603050405020304" pitchFamily="18" charset="0"/>
                <a:sym typeface="Wingdings" panose="05000000000000000000" pitchFamily="2" charset="2"/>
              </a:rPr>
              <a:t> Maximum interval {0 – 1023}</a:t>
            </a:r>
            <a:endParaRPr lang="en-US" altLang="en-US" dirty="0">
              <a:solidFill>
                <a:srgbClr val="000000"/>
              </a:solidFill>
              <a:latin typeface="Times New Roman" panose="02020603050405020304" pitchFamily="18" charset="0"/>
            </a:endParaRP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Give up after 16 unsuccessful attempts and report failure to higher layers</a:t>
            </a:r>
            <a:endParaRPr lang="en-US" altLang="en-US" sz="2000" dirty="0">
              <a:solidFill>
                <a:srgbClr val="000000"/>
              </a:solidFill>
              <a:latin typeface="Arial" panose="020B0604020202020204" pitchFamily="34" charset="0"/>
            </a:endParaRPr>
          </a:p>
          <a:p>
            <a:pPr eaLnBrk="1" hangingPunct="1">
              <a:lnSpc>
                <a:spcPct val="90000"/>
              </a:lnSpc>
            </a:pPr>
            <a:endParaRPr lang="en-US" altLang="en-US" dirty="0"/>
          </a:p>
        </p:txBody>
      </p:sp>
    </p:spTree>
    <p:extLst>
      <p:ext uri="{BB962C8B-B14F-4D97-AF65-F5344CB8AC3E}">
        <p14:creationId xmlns:p14="http://schemas.microsoft.com/office/powerpoint/2010/main" val="3951808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sz="4000" b="1" dirty="0" smtClean="0">
                <a:solidFill>
                  <a:srgbClr val="000000"/>
                </a:solidFill>
                <a:latin typeface="+mn-lt"/>
                <a:cs typeface="Times New Roman" panose="02020603050405020304" pitchFamily="18" charset="0"/>
              </a:rPr>
              <a:t/>
            </a:r>
            <a:br>
              <a:rPr lang="en-US" altLang="en-US" sz="4000" b="1" dirty="0" smtClean="0">
                <a:solidFill>
                  <a:srgbClr val="000000"/>
                </a:solidFill>
                <a:latin typeface="+mn-lt"/>
                <a:cs typeface="Times New Roman" panose="02020603050405020304" pitchFamily="18" charset="0"/>
              </a:rPr>
            </a:br>
            <a:r>
              <a:rPr lang="en-US" altLang="en-US" sz="4000" b="1" dirty="0" smtClean="0">
                <a:solidFill>
                  <a:srgbClr val="000000"/>
                </a:solidFill>
                <a:latin typeface="+mn-lt"/>
                <a:cs typeface="Times New Roman" panose="02020603050405020304" pitchFamily="18" charset="0"/>
              </a:rPr>
              <a:t>Exponential </a:t>
            </a:r>
            <a:r>
              <a:rPr lang="en-US" altLang="en-US" sz="4000" b="1" dirty="0" err="1">
                <a:solidFill>
                  <a:srgbClr val="000000"/>
                </a:solidFill>
                <a:latin typeface="+mn-lt"/>
                <a:cs typeface="Times New Roman" panose="02020603050405020304" pitchFamily="18" charset="0"/>
              </a:rPr>
              <a:t>Backoff</a:t>
            </a:r>
            <a:r>
              <a:rPr lang="en-US" altLang="en-US" sz="4000" b="1" dirty="0">
                <a:solidFill>
                  <a:srgbClr val="000000"/>
                </a:solidFill>
                <a:latin typeface="+mn-lt"/>
                <a:cs typeface="Times New Roman" panose="02020603050405020304" pitchFamily="18" charset="0"/>
              </a:rPr>
              <a:t> Algorithm</a:t>
            </a:r>
            <a:r>
              <a:rPr lang="en-US" altLang="en-US" sz="4000" b="1" dirty="0">
                <a:solidFill>
                  <a:srgbClr val="000000"/>
                </a:solidFill>
                <a:latin typeface="+mn-lt"/>
              </a:rPr>
              <a:t/>
            </a:r>
            <a:br>
              <a:rPr lang="en-US" altLang="en-US" sz="4000" b="1" dirty="0">
                <a:solidFill>
                  <a:srgbClr val="000000"/>
                </a:solidFill>
                <a:latin typeface="+mn-lt"/>
              </a:rPr>
            </a:br>
            <a:endParaRPr lang="en-US" altLang="en-US" sz="4000" b="1" dirty="0">
              <a:solidFill>
                <a:srgbClr val="000000"/>
              </a:solidFill>
              <a:latin typeface="+mn-lt"/>
            </a:endParaRPr>
          </a:p>
        </p:txBody>
      </p:sp>
      <p:sp>
        <p:nvSpPr>
          <p:cNvPr id="3584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dirty="0">
                <a:latin typeface="Times New Roman" panose="02020603050405020304" pitchFamily="18" charset="0"/>
                <a:cs typeface="Times New Roman" panose="02020603050405020304" pitchFamily="18" charset="0"/>
              </a:rPr>
              <a:t>Reduces the chance of two waiting stations picking the same random waiting time </a:t>
            </a:r>
          </a:p>
          <a:p>
            <a:pPr eaLnBrk="1" hangingPunct="1"/>
            <a:r>
              <a:rPr lang="en-US" altLang="en-US" sz="2400" dirty="0">
                <a:latin typeface="Times New Roman" panose="02020603050405020304" pitchFamily="18" charset="0"/>
                <a:cs typeface="Times New Roman" panose="02020603050405020304" pitchFamily="18" charset="0"/>
              </a:rPr>
              <a:t>When network traffic is light, it results in </a:t>
            </a:r>
            <a:r>
              <a:rPr lang="en-US" altLang="en-US" sz="2400" b="1" dirty="0">
                <a:latin typeface="Times New Roman" panose="02020603050405020304" pitchFamily="18" charset="0"/>
                <a:cs typeface="Times New Roman" panose="02020603050405020304" pitchFamily="18" charset="0"/>
              </a:rPr>
              <a:t>minimum</a:t>
            </a:r>
            <a:r>
              <a:rPr lang="en-US" altLang="en-US" sz="2400" dirty="0">
                <a:latin typeface="Times New Roman" panose="02020603050405020304" pitchFamily="18" charset="0"/>
                <a:cs typeface="Times New Roman" panose="02020603050405020304" pitchFamily="18" charset="0"/>
              </a:rPr>
              <a:t> waiting time before transmission</a:t>
            </a:r>
          </a:p>
          <a:p>
            <a:pPr eaLnBrk="1" hangingPunct="1"/>
            <a:r>
              <a:rPr lang="en-GB" altLang="en-US" sz="2400" dirty="0">
                <a:latin typeface="Times New Roman" panose="02020603050405020304" pitchFamily="18" charset="0"/>
                <a:cs typeface="Times New Roman" panose="02020603050405020304" pitchFamily="18" charset="0"/>
              </a:rPr>
              <a:t>As</a:t>
            </a:r>
            <a:r>
              <a:rPr lang="en-US" altLang="en-US" sz="2400" dirty="0">
                <a:latin typeface="Times New Roman" panose="02020603050405020304" pitchFamily="18" charset="0"/>
                <a:cs typeface="Times New Roman" panose="02020603050405020304" pitchFamily="18" charset="0"/>
              </a:rPr>
              <a:t> congestion increases ( traffic is high), collisions increase, stations </a:t>
            </a:r>
            <a:r>
              <a:rPr lang="en-US" altLang="en-US" sz="2400" dirty="0" err="1">
                <a:latin typeface="Times New Roman" panose="02020603050405020304" pitchFamily="18" charset="0"/>
                <a:cs typeface="Times New Roman" panose="02020603050405020304" pitchFamily="18" charset="0"/>
              </a:rPr>
              <a:t>backoff</a:t>
            </a:r>
            <a:r>
              <a:rPr lang="en-US" altLang="en-US" sz="2400" dirty="0">
                <a:latin typeface="Times New Roman" panose="02020603050405020304" pitchFamily="18" charset="0"/>
                <a:cs typeface="Times New Roman" panose="02020603050405020304" pitchFamily="18" charset="0"/>
              </a:rPr>
              <a:t> by </a:t>
            </a:r>
            <a:r>
              <a:rPr lang="en-US" altLang="en-US" sz="2400" b="1" dirty="0">
                <a:latin typeface="Times New Roman" panose="02020603050405020304" pitchFamily="18" charset="0"/>
                <a:cs typeface="Times New Roman" panose="02020603050405020304" pitchFamily="18" charset="0"/>
              </a:rPr>
              <a:t>larger amounts </a:t>
            </a:r>
            <a:r>
              <a:rPr lang="en-US" altLang="en-US" sz="2400" dirty="0">
                <a:latin typeface="Times New Roman" panose="02020603050405020304" pitchFamily="18" charset="0"/>
                <a:cs typeface="Times New Roman" panose="02020603050405020304" pitchFamily="18" charset="0"/>
              </a:rPr>
              <a:t>to reduce the probability of collision.</a:t>
            </a:r>
          </a:p>
          <a:p>
            <a:pPr eaLnBrk="1" hangingPunct="1"/>
            <a:r>
              <a:rPr lang="en-GB" altLang="en-US" sz="2400" dirty="0">
                <a:latin typeface="Times New Roman" panose="02020603050405020304" pitchFamily="18" charset="0"/>
                <a:cs typeface="Times New Roman" panose="02020603050405020304" pitchFamily="18" charset="0"/>
              </a:rPr>
              <a:t>Exponential Back off</a:t>
            </a:r>
            <a:r>
              <a:rPr lang="en-US" altLang="en-US" sz="2400" dirty="0">
                <a:latin typeface="Times New Roman" panose="02020603050405020304" pitchFamily="18" charset="0"/>
                <a:cs typeface="Times New Roman" panose="02020603050405020304" pitchFamily="18" charset="0"/>
              </a:rPr>
              <a:t> algorithm </a:t>
            </a:r>
            <a:r>
              <a:rPr lang="en-GB" altLang="en-US" sz="2400" dirty="0">
                <a:latin typeface="Times New Roman" panose="02020603050405020304" pitchFamily="18" charset="0"/>
                <a:cs typeface="Times New Roman" panose="02020603050405020304" pitchFamily="18" charset="0"/>
              </a:rPr>
              <a:t>gives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last-in, first-out effect</a:t>
            </a:r>
            <a:endParaRPr lang="en-GB" altLang="en-US" sz="2400" b="1" dirty="0">
              <a:latin typeface="Times New Roman" panose="02020603050405020304" pitchFamily="18" charset="0"/>
              <a:cs typeface="Times New Roman" panose="02020603050405020304" pitchFamily="18" charset="0"/>
            </a:endParaRPr>
          </a:p>
          <a:p>
            <a:pPr lvl="1" eaLnBrk="1" hangingPunct="1"/>
            <a:r>
              <a:rPr lang="en-GB" altLang="en-US" sz="2000" dirty="0">
                <a:latin typeface="Times New Roman" panose="02020603050405020304" pitchFamily="18" charset="0"/>
                <a:cs typeface="Times New Roman" panose="02020603050405020304" pitchFamily="18" charset="0"/>
              </a:rPr>
              <a:t>Stations</a:t>
            </a:r>
            <a:r>
              <a:rPr lang="en-US" altLang="en-US" sz="2000" dirty="0">
                <a:latin typeface="Times New Roman" panose="02020603050405020304" pitchFamily="18" charset="0"/>
                <a:cs typeface="Times New Roman" panose="02020603050405020304" pitchFamily="18" charset="0"/>
              </a:rPr>
              <a:t> with </a:t>
            </a:r>
            <a:r>
              <a:rPr lang="en-US" altLang="en-US" sz="2000" b="1" dirty="0">
                <a:latin typeface="Times New Roman" panose="02020603050405020304" pitchFamily="18" charset="0"/>
                <a:cs typeface="Times New Roman" panose="02020603050405020304" pitchFamily="18" charset="0"/>
              </a:rPr>
              <a:t>no or few collisions</a:t>
            </a:r>
            <a:r>
              <a:rPr lang="en-US" altLang="en-US" sz="2000" dirty="0">
                <a:latin typeface="Times New Roman" panose="02020603050405020304" pitchFamily="18" charset="0"/>
                <a:cs typeface="Times New Roman" panose="02020603050405020304" pitchFamily="18" charset="0"/>
              </a:rPr>
              <a:t> will have the chance to transmit before stations that have waited longer because of their previous unsuccessful transmission attempts.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688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1828801" y="381000"/>
            <a:ext cx="364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smtClean="0">
                <a:latin typeface="Times New Roman" panose="02020603050405020304" pitchFamily="18" charset="0"/>
              </a:rPr>
              <a:t>Flow </a:t>
            </a:r>
            <a:r>
              <a:rPr lang="en-US" altLang="en-US" b="1" i="1" dirty="0">
                <a:latin typeface="Times New Roman" panose="02020603050405020304" pitchFamily="18" charset="0"/>
              </a:rPr>
              <a:t>diagram for the CSMA/CD</a:t>
            </a:r>
          </a:p>
        </p:txBody>
      </p:sp>
      <p:pic>
        <p:nvPicPr>
          <p:cNvPr id="348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025526"/>
            <a:ext cx="629761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7"/>
          <p:cNvSpPr txBox="1">
            <a:spLocks noChangeArrowheads="1"/>
          </p:cNvSpPr>
          <p:nvPr/>
        </p:nvSpPr>
        <p:spPr bwMode="auto">
          <a:xfrm>
            <a:off x="2743200" y="1562101"/>
            <a:ext cx="2743200" cy="13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endParaRPr lang="en-US" altLang="en-US"/>
          </a:p>
        </p:txBody>
      </p:sp>
      <p:sp>
        <p:nvSpPr>
          <p:cNvPr id="34824" name="Rectangle 9"/>
          <p:cNvSpPr>
            <a:spLocks noChangeArrowheads="1"/>
          </p:cNvSpPr>
          <p:nvPr/>
        </p:nvSpPr>
        <p:spPr bwMode="auto">
          <a:xfrm>
            <a:off x="2514600" y="2895600"/>
            <a:ext cx="2133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25" name="Text Box 10"/>
          <p:cNvSpPr txBox="1">
            <a:spLocks noChangeArrowheads="1"/>
          </p:cNvSpPr>
          <p:nvPr/>
        </p:nvSpPr>
        <p:spPr bwMode="auto">
          <a:xfrm>
            <a:off x="4800600" y="5181600"/>
            <a:ext cx="685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N=N+1</a:t>
            </a:r>
          </a:p>
        </p:txBody>
      </p:sp>
      <p:sp>
        <p:nvSpPr>
          <p:cNvPr id="34826" name="Text Box 11"/>
          <p:cNvSpPr txBox="1">
            <a:spLocks noChangeArrowheads="1"/>
          </p:cNvSpPr>
          <p:nvPr/>
        </p:nvSpPr>
        <p:spPr bwMode="auto">
          <a:xfrm>
            <a:off x="7620000" y="1676400"/>
            <a:ext cx="685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N=0</a:t>
            </a:r>
          </a:p>
        </p:txBody>
      </p:sp>
      <p:sp>
        <p:nvSpPr>
          <p:cNvPr id="34827" name="Line 12"/>
          <p:cNvSpPr>
            <a:spLocks noChangeShapeType="1"/>
          </p:cNvSpPr>
          <p:nvPr/>
        </p:nvSpPr>
        <p:spPr bwMode="auto">
          <a:xfrm flipH="1">
            <a:off x="4191000" y="5257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28" name="AutoShape 13"/>
          <p:cNvSpPr>
            <a:spLocks noChangeArrowheads="1"/>
          </p:cNvSpPr>
          <p:nvPr/>
        </p:nvSpPr>
        <p:spPr bwMode="auto">
          <a:xfrm>
            <a:off x="3263900" y="4953000"/>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29" name="Text Box 15"/>
          <p:cNvSpPr txBox="1">
            <a:spLocks noChangeArrowheads="1"/>
          </p:cNvSpPr>
          <p:nvPr/>
        </p:nvSpPr>
        <p:spPr bwMode="auto">
          <a:xfrm>
            <a:off x="3429000" y="5105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N==16</a:t>
            </a:r>
          </a:p>
        </p:txBody>
      </p:sp>
      <p:sp>
        <p:nvSpPr>
          <p:cNvPr id="34830" name="Line 16"/>
          <p:cNvSpPr>
            <a:spLocks noChangeShapeType="1"/>
          </p:cNvSpPr>
          <p:nvPr/>
        </p:nvSpPr>
        <p:spPr bwMode="auto">
          <a:xfrm>
            <a:off x="3733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1" name="Text Box 17"/>
          <p:cNvSpPr txBox="1">
            <a:spLocks noChangeArrowheads="1"/>
          </p:cNvSpPr>
          <p:nvPr/>
        </p:nvSpPr>
        <p:spPr bwMode="auto">
          <a:xfrm>
            <a:off x="3390900" y="5867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200">
                <a:latin typeface="Arial" panose="020B0604020202020204" pitchFamily="34" charset="0"/>
                <a:cs typeface="Arial" panose="020B0604020202020204" pitchFamily="34" charset="0"/>
              </a:rPr>
              <a:t>Abort</a:t>
            </a:r>
          </a:p>
        </p:txBody>
      </p:sp>
      <p:sp>
        <p:nvSpPr>
          <p:cNvPr id="34832" name="Line 18"/>
          <p:cNvSpPr>
            <a:spLocks noChangeShapeType="1"/>
          </p:cNvSpPr>
          <p:nvPr/>
        </p:nvSpPr>
        <p:spPr bwMode="auto">
          <a:xfrm flipH="1">
            <a:off x="2971800" y="5257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3" name="AutoShape 20"/>
          <p:cNvSpPr>
            <a:spLocks noChangeArrowheads="1"/>
          </p:cNvSpPr>
          <p:nvPr/>
        </p:nvSpPr>
        <p:spPr bwMode="auto">
          <a:xfrm>
            <a:off x="2057400" y="4953000"/>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34" name="Text Box 21"/>
          <p:cNvSpPr txBox="1">
            <a:spLocks noChangeArrowheads="1"/>
          </p:cNvSpPr>
          <p:nvPr/>
        </p:nvSpPr>
        <p:spPr bwMode="auto">
          <a:xfrm>
            <a:off x="2133600" y="5105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 &lt; 10</a:t>
            </a:r>
          </a:p>
        </p:txBody>
      </p:sp>
      <p:sp>
        <p:nvSpPr>
          <p:cNvPr id="34835" name="Line 22"/>
          <p:cNvSpPr>
            <a:spLocks noChangeShapeType="1"/>
          </p:cNvSpPr>
          <p:nvPr/>
        </p:nvSpPr>
        <p:spPr bwMode="auto">
          <a:xfrm flipV="1">
            <a:off x="2514600" y="4343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6" name="Text Box 23"/>
          <p:cNvSpPr txBox="1">
            <a:spLocks noChangeArrowheads="1"/>
          </p:cNvSpPr>
          <p:nvPr/>
        </p:nvSpPr>
        <p:spPr bwMode="auto">
          <a:xfrm>
            <a:off x="2387600" y="4089400"/>
            <a:ext cx="457200"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000">
                <a:latin typeface="Arial" panose="020B0604020202020204" pitchFamily="34" charset="0"/>
                <a:cs typeface="Arial" panose="020B0604020202020204" pitchFamily="34" charset="0"/>
              </a:rPr>
              <a:t>K=N</a:t>
            </a:r>
          </a:p>
        </p:txBody>
      </p:sp>
      <p:sp>
        <p:nvSpPr>
          <p:cNvPr id="34837" name="Line 24"/>
          <p:cNvSpPr>
            <a:spLocks noChangeShapeType="1"/>
          </p:cNvSpPr>
          <p:nvPr/>
        </p:nvSpPr>
        <p:spPr bwMode="auto">
          <a:xfrm flipH="1">
            <a:off x="1905000" y="5257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8" name="Line 25"/>
          <p:cNvSpPr>
            <a:spLocks noChangeShapeType="1"/>
          </p:cNvSpPr>
          <p:nvPr/>
        </p:nvSpPr>
        <p:spPr bwMode="auto">
          <a:xfrm flipV="1">
            <a:off x="1917700" y="4394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9" name="Text Box 26"/>
          <p:cNvSpPr txBox="1">
            <a:spLocks noChangeArrowheads="1"/>
          </p:cNvSpPr>
          <p:nvPr/>
        </p:nvSpPr>
        <p:spPr bwMode="auto">
          <a:xfrm>
            <a:off x="1663700" y="4114800"/>
            <a:ext cx="622300"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000">
                <a:latin typeface="Arial" panose="020B0604020202020204" pitchFamily="34" charset="0"/>
                <a:cs typeface="Arial" panose="020B0604020202020204" pitchFamily="34" charset="0"/>
              </a:rPr>
              <a:t>K=10</a:t>
            </a:r>
          </a:p>
        </p:txBody>
      </p:sp>
      <p:sp>
        <p:nvSpPr>
          <p:cNvPr id="34840" name="Line 27"/>
          <p:cNvSpPr>
            <a:spLocks noChangeShapeType="1"/>
          </p:cNvSpPr>
          <p:nvPr/>
        </p:nvSpPr>
        <p:spPr bwMode="auto">
          <a:xfrm flipV="1">
            <a:off x="2590800" y="3581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1" name="Line 28"/>
          <p:cNvSpPr>
            <a:spLocks noChangeShapeType="1"/>
          </p:cNvSpPr>
          <p:nvPr/>
        </p:nvSpPr>
        <p:spPr bwMode="auto">
          <a:xfrm flipV="1">
            <a:off x="1905000" y="3810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42" name="Line 29"/>
          <p:cNvSpPr>
            <a:spLocks noChangeShapeType="1"/>
          </p:cNvSpPr>
          <p:nvPr/>
        </p:nvSpPr>
        <p:spPr bwMode="auto">
          <a:xfrm>
            <a:off x="1905000" y="3810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3" name="Text Box 30"/>
          <p:cNvSpPr txBox="1">
            <a:spLocks noChangeArrowheads="1"/>
          </p:cNvSpPr>
          <p:nvPr/>
        </p:nvSpPr>
        <p:spPr bwMode="auto">
          <a:xfrm>
            <a:off x="1981200" y="3200400"/>
            <a:ext cx="1219200" cy="374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900">
                <a:latin typeface="Arial" panose="020B0604020202020204" pitchFamily="34" charset="0"/>
                <a:cs typeface="Arial" panose="020B0604020202020204" pitchFamily="34" charset="0"/>
              </a:rPr>
              <a:t>Choose R between </a:t>
            </a:r>
            <a:r>
              <a:rPr lang="en-US" altLang="en-US" sz="900" b="1">
                <a:latin typeface="Arial" panose="020B0604020202020204" pitchFamily="34" charset="0"/>
                <a:cs typeface="Arial" panose="020B0604020202020204" pitchFamily="34" charset="0"/>
              </a:rPr>
              <a:t>0 &amp; 2</a:t>
            </a:r>
            <a:r>
              <a:rPr lang="en-US" altLang="en-US" sz="900" b="1" baseline="30000">
                <a:latin typeface="Arial" panose="020B0604020202020204" pitchFamily="34" charset="0"/>
                <a:cs typeface="Arial" panose="020B0604020202020204" pitchFamily="34" charset="0"/>
              </a:rPr>
              <a:t>k</a:t>
            </a:r>
            <a:r>
              <a:rPr lang="en-US" altLang="en-US" sz="900" b="1">
                <a:latin typeface="Arial" panose="020B0604020202020204" pitchFamily="34" charset="0"/>
                <a:cs typeface="Arial" panose="020B0604020202020204" pitchFamily="34" charset="0"/>
              </a:rPr>
              <a:t> - 1</a:t>
            </a:r>
          </a:p>
        </p:txBody>
      </p:sp>
      <p:sp>
        <p:nvSpPr>
          <p:cNvPr id="34844" name="Line 31"/>
          <p:cNvSpPr>
            <a:spLocks noChangeShapeType="1"/>
          </p:cNvSpPr>
          <p:nvPr/>
        </p:nvSpPr>
        <p:spPr bwMode="auto">
          <a:xfrm flipV="1">
            <a:off x="25908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5" name="Text Box 33"/>
          <p:cNvSpPr txBox="1">
            <a:spLocks noChangeArrowheads="1"/>
          </p:cNvSpPr>
          <p:nvPr/>
        </p:nvSpPr>
        <p:spPr bwMode="auto">
          <a:xfrm>
            <a:off x="1981200" y="2578101"/>
            <a:ext cx="1219200" cy="238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900">
                <a:latin typeface="Arial" panose="020B0604020202020204" pitchFamily="34" charset="0"/>
                <a:cs typeface="Arial" panose="020B0604020202020204" pitchFamily="34" charset="0"/>
              </a:rPr>
              <a:t>Wait R*slot time</a:t>
            </a:r>
            <a:endParaRPr lang="en-US" altLang="en-US" sz="900" b="1">
              <a:latin typeface="Arial" panose="020B0604020202020204" pitchFamily="34" charset="0"/>
              <a:cs typeface="Arial" panose="020B0604020202020204" pitchFamily="34" charset="0"/>
            </a:endParaRPr>
          </a:p>
        </p:txBody>
      </p:sp>
      <p:sp>
        <p:nvSpPr>
          <p:cNvPr id="34846" name="Line 34"/>
          <p:cNvSpPr>
            <a:spLocks noChangeShapeType="1"/>
          </p:cNvSpPr>
          <p:nvPr/>
        </p:nvSpPr>
        <p:spPr bwMode="auto">
          <a:xfrm flipV="1">
            <a:off x="2590800" y="2019300"/>
            <a:ext cx="1588" cy="547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47" name="Line 36"/>
          <p:cNvSpPr>
            <a:spLocks noChangeShapeType="1"/>
          </p:cNvSpPr>
          <p:nvPr/>
        </p:nvSpPr>
        <p:spPr bwMode="auto">
          <a:xfrm flipH="1">
            <a:off x="2590800" y="2057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48" name="Rectangle 37"/>
          <p:cNvSpPr>
            <a:spLocks noChangeArrowheads="1"/>
          </p:cNvSpPr>
          <p:nvPr/>
        </p:nvSpPr>
        <p:spPr bwMode="auto">
          <a:xfrm>
            <a:off x="3733800" y="2082800"/>
            <a:ext cx="304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49" name="Text Box 38"/>
          <p:cNvSpPr txBox="1">
            <a:spLocks noChangeArrowheads="1"/>
          </p:cNvSpPr>
          <p:nvPr/>
        </p:nvSpPr>
        <p:spPr bwMode="auto">
          <a:xfrm>
            <a:off x="2971800" y="4953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No</a:t>
            </a:r>
          </a:p>
        </p:txBody>
      </p:sp>
      <p:sp>
        <p:nvSpPr>
          <p:cNvPr id="34850" name="Text Box 39"/>
          <p:cNvSpPr txBox="1">
            <a:spLocks noChangeArrowheads="1"/>
          </p:cNvSpPr>
          <p:nvPr/>
        </p:nvSpPr>
        <p:spPr bwMode="auto">
          <a:xfrm>
            <a:off x="1828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No</a:t>
            </a:r>
          </a:p>
        </p:txBody>
      </p:sp>
      <p:sp>
        <p:nvSpPr>
          <p:cNvPr id="34851" name="Text Box 41"/>
          <p:cNvSpPr txBox="1">
            <a:spLocks noChangeArrowheads="1"/>
          </p:cNvSpPr>
          <p:nvPr/>
        </p:nvSpPr>
        <p:spPr bwMode="auto">
          <a:xfrm>
            <a:off x="38100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Yes</a:t>
            </a:r>
          </a:p>
        </p:txBody>
      </p:sp>
      <p:sp>
        <p:nvSpPr>
          <p:cNvPr id="34852" name="Text Box 42"/>
          <p:cNvSpPr txBox="1">
            <a:spLocks noChangeArrowheads="1"/>
          </p:cNvSpPr>
          <p:nvPr/>
        </p:nvSpPr>
        <p:spPr bwMode="auto">
          <a:xfrm>
            <a:off x="2514600" y="4572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Yes</a:t>
            </a:r>
          </a:p>
        </p:txBody>
      </p:sp>
      <p:sp>
        <p:nvSpPr>
          <p:cNvPr id="34853" name="Rectangle 44"/>
          <p:cNvSpPr>
            <a:spLocks noChangeArrowheads="1"/>
          </p:cNvSpPr>
          <p:nvPr/>
        </p:nvSpPr>
        <p:spPr bwMode="auto">
          <a:xfrm>
            <a:off x="2819400" y="1143000"/>
            <a:ext cx="2057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125737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Font typeface="ZapfDingbats" pitchFamily="82" charset="2"/>
              <a:buNone/>
            </a:pPr>
            <a:r>
              <a:rPr lang="en-US" altLang="en-US" dirty="0" smtClean="0"/>
              <a:t>CSMA/CD: carrier sensing, deferral as in CSMA</a:t>
            </a:r>
          </a:p>
          <a:p>
            <a:pPr lvl="1"/>
            <a:r>
              <a:rPr lang="en-US" altLang="en-US" dirty="0" smtClean="0"/>
              <a:t>collisions </a:t>
            </a:r>
            <a:r>
              <a:rPr lang="en-US" altLang="en-US" i="1" dirty="0" smtClean="0"/>
              <a:t>detected</a:t>
            </a:r>
            <a:r>
              <a:rPr lang="en-US" altLang="en-US" dirty="0" smtClean="0"/>
              <a:t> within short time</a:t>
            </a:r>
          </a:p>
          <a:p>
            <a:pPr lvl="1"/>
            <a:r>
              <a:rPr lang="en-US" altLang="en-US" dirty="0" smtClean="0"/>
              <a:t>colliding transmissions aborted, reducing channel wastage </a:t>
            </a:r>
          </a:p>
          <a:p>
            <a:r>
              <a:rPr lang="en-US" altLang="en-US" dirty="0" smtClean="0"/>
              <a:t>collision detection:</a:t>
            </a:r>
            <a:r>
              <a:rPr lang="en-US" altLang="en-US" sz="2400" dirty="0" smtClean="0"/>
              <a:t> </a:t>
            </a:r>
          </a:p>
          <a:p>
            <a:pPr lvl="1"/>
            <a:r>
              <a:rPr lang="en-US" altLang="en-US" dirty="0" smtClean="0"/>
              <a:t>easy in wired LANs: measure signal strengths, compare transmitted, received signals</a:t>
            </a:r>
          </a:p>
          <a:p>
            <a:pPr lvl="1"/>
            <a:r>
              <a:rPr lang="en-US" altLang="en-US" dirty="0" smtClean="0"/>
              <a:t>difficult in wireless LANs: receiver shut off while transmitting</a:t>
            </a:r>
            <a:endParaRPr lang="en-US" altLang="en-US" b="1" dirty="0" smtClean="0"/>
          </a:p>
          <a:p>
            <a:endParaRPr lang="en-IN" dirty="0"/>
          </a:p>
        </p:txBody>
      </p:sp>
    </p:spTree>
    <p:extLst>
      <p:ext uri="{BB962C8B-B14F-4D97-AF65-F5344CB8AC3E}">
        <p14:creationId xmlns:p14="http://schemas.microsoft.com/office/powerpoint/2010/main" val="1779487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Wireless Network</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smtClean="0"/>
              <a:t>The </a:t>
            </a:r>
            <a:r>
              <a:rPr lang="en-IN" dirty="0"/>
              <a:t>difference between wired and wireless is </a:t>
            </a:r>
            <a:r>
              <a:rPr lang="en-IN" dirty="0" smtClean="0"/>
              <a:t>the </a:t>
            </a:r>
            <a:r>
              <a:rPr lang="en-IN" b="1" dirty="0" smtClean="0"/>
              <a:t>physical </a:t>
            </a:r>
            <a:r>
              <a:rPr lang="en-IN" b="1" dirty="0"/>
              <a:t>layer </a:t>
            </a:r>
            <a:r>
              <a:rPr lang="en-IN" dirty="0"/>
              <a:t>and the </a:t>
            </a:r>
            <a:r>
              <a:rPr lang="en-IN" b="1" dirty="0"/>
              <a:t>data link layer</a:t>
            </a:r>
          </a:p>
          <a:p>
            <a:r>
              <a:rPr lang="en-IN" dirty="0" smtClean="0"/>
              <a:t>Physical Layer </a:t>
            </a:r>
          </a:p>
          <a:p>
            <a:pPr marL="0" indent="0">
              <a:buNone/>
            </a:pPr>
            <a:r>
              <a:rPr lang="en-IN" dirty="0" smtClean="0"/>
              <a:t>	Wired </a:t>
            </a:r>
            <a:r>
              <a:rPr lang="en-IN" dirty="0"/>
              <a:t>network technology is based on wires </a:t>
            </a:r>
            <a:r>
              <a:rPr lang="en-IN" dirty="0" smtClean="0"/>
              <a:t>or </a:t>
            </a:r>
            <a:r>
              <a:rPr lang="en-IN" dirty="0" err="1" smtClean="0"/>
              <a:t>fibers</a:t>
            </a:r>
            <a:r>
              <a:rPr lang="en-IN" dirty="0" smtClean="0"/>
              <a:t> </a:t>
            </a:r>
            <a:endParaRPr lang="en-IN" dirty="0"/>
          </a:p>
          <a:p>
            <a:pPr marL="0" indent="0">
              <a:buNone/>
            </a:pPr>
            <a:r>
              <a:rPr lang="en-IN" dirty="0" smtClean="0"/>
              <a:t>	Data </a:t>
            </a:r>
            <a:r>
              <a:rPr lang="en-IN" dirty="0"/>
              <a:t>transmission in wireless networks take </a:t>
            </a:r>
            <a:r>
              <a:rPr lang="en-IN" dirty="0" smtClean="0"/>
              <a:t>place using 	</a:t>
            </a:r>
            <a:r>
              <a:rPr lang="en-IN" b="1" dirty="0" smtClean="0"/>
              <a:t>electromagnetic </a:t>
            </a:r>
            <a:r>
              <a:rPr lang="en-IN" b="1" dirty="0"/>
              <a:t>waves </a:t>
            </a:r>
            <a:r>
              <a:rPr lang="en-IN" dirty="0"/>
              <a:t>which </a:t>
            </a:r>
            <a:r>
              <a:rPr lang="en-IN" dirty="0" smtClean="0"/>
              <a:t>propagates through </a:t>
            </a:r>
            <a:r>
              <a:rPr lang="en-IN" dirty="0"/>
              <a:t>space </a:t>
            </a:r>
            <a:r>
              <a:rPr lang="en-IN" dirty="0" smtClean="0"/>
              <a:t>	(</a:t>
            </a:r>
            <a:r>
              <a:rPr lang="en-IN" dirty="0"/>
              <a:t>scattered, reflected, attenuated)</a:t>
            </a:r>
          </a:p>
          <a:p>
            <a:pPr marL="0" indent="0">
              <a:buNone/>
            </a:pPr>
            <a:r>
              <a:rPr lang="en-IN" dirty="0" smtClean="0"/>
              <a:t>	Data </a:t>
            </a:r>
            <a:r>
              <a:rPr lang="en-IN" dirty="0"/>
              <a:t>are </a:t>
            </a:r>
            <a:r>
              <a:rPr lang="en-IN" b="1" dirty="0"/>
              <a:t>modulated onto carrier </a:t>
            </a:r>
            <a:r>
              <a:rPr lang="en-IN" b="1" dirty="0" smtClean="0"/>
              <a:t>frequencies </a:t>
            </a:r>
            <a:r>
              <a:rPr lang="en-IN" dirty="0" smtClean="0"/>
              <a:t>(amplitude</a:t>
            </a:r>
            <a:r>
              <a:rPr lang="en-IN" dirty="0"/>
              <a:t>, frequency)</a:t>
            </a:r>
          </a:p>
          <a:p>
            <a:r>
              <a:rPr lang="en-IN" dirty="0" smtClean="0"/>
              <a:t>The </a:t>
            </a:r>
            <a:r>
              <a:rPr lang="en-IN" b="1" dirty="0"/>
              <a:t>data link layer </a:t>
            </a:r>
            <a:r>
              <a:rPr lang="en-IN" dirty="0"/>
              <a:t>(accessing the medium</a:t>
            </a:r>
            <a:r>
              <a:rPr lang="en-IN" dirty="0" smtClean="0"/>
              <a:t>, multiplexing</a:t>
            </a:r>
            <a:r>
              <a:rPr lang="en-IN" dirty="0"/>
              <a:t>, error correction, synchronization</a:t>
            </a:r>
            <a:r>
              <a:rPr lang="en-IN" dirty="0" smtClean="0"/>
              <a:t>) requires </a:t>
            </a:r>
            <a:r>
              <a:rPr lang="en-IN" dirty="0"/>
              <a:t>more complex mechanisms.</a:t>
            </a:r>
          </a:p>
        </p:txBody>
      </p:sp>
    </p:spTree>
    <p:extLst>
      <p:ext uri="{BB962C8B-B14F-4D97-AF65-F5344CB8AC3E}">
        <p14:creationId xmlns:p14="http://schemas.microsoft.com/office/powerpoint/2010/main" val="4096512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Model</a:t>
            </a:r>
            <a:endParaRPr lang="en-IN" dirty="0"/>
          </a:p>
        </p:txBody>
      </p:sp>
      <p:pic>
        <p:nvPicPr>
          <p:cNvPr id="4" name="Content Placeholder 3"/>
          <p:cNvPicPr>
            <a:picLocks noGrp="1" noChangeAspect="1"/>
          </p:cNvPicPr>
          <p:nvPr>
            <p:ph idx="1"/>
          </p:nvPr>
        </p:nvPicPr>
        <p:blipFill>
          <a:blip r:embed="rId2"/>
          <a:stretch>
            <a:fillRect/>
          </a:stretch>
        </p:blipFill>
        <p:spPr>
          <a:xfrm>
            <a:off x="3077399" y="1925493"/>
            <a:ext cx="6037201" cy="4151601"/>
          </a:xfrm>
          <a:prstGeom prst="rect">
            <a:avLst/>
          </a:prstGeom>
        </p:spPr>
      </p:pic>
    </p:spTree>
    <p:extLst>
      <p:ext uri="{BB962C8B-B14F-4D97-AF65-F5344CB8AC3E}">
        <p14:creationId xmlns:p14="http://schemas.microsoft.com/office/powerpoint/2010/main" val="224209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en-GB" altLang="tr-TR" smtClean="0"/>
              <a:t>LAN Protocols in Context</a:t>
            </a:r>
          </a:p>
        </p:txBody>
      </p:sp>
      <p:pic>
        <p:nvPicPr>
          <p:cNvPr id="9219" name="Picture 1028" descr="LAN Protocols"/>
          <p:cNvPicPr>
            <a:picLocks noChangeAspect="1" noChangeArrowheads="1"/>
          </p:cNvPicPr>
          <p:nvPr/>
        </p:nvPicPr>
        <p:blipFill>
          <a:blip r:embed="rId2">
            <a:extLst>
              <a:ext uri="{28A0092B-C50C-407E-A947-70E740481C1C}">
                <a14:useLocalDpi xmlns:a14="http://schemas.microsoft.com/office/drawing/2010/main" val="0"/>
              </a:ext>
            </a:extLst>
          </a:blip>
          <a:srcRect b="10944"/>
          <a:stretch>
            <a:fillRect/>
          </a:stretch>
        </p:blipFill>
        <p:spPr bwMode="auto">
          <a:xfrm>
            <a:off x="1981200" y="1447801"/>
            <a:ext cx="81534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5203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IEEE 802.11 standard for WLAN defines a </a:t>
            </a:r>
            <a:r>
              <a:rPr lang="en-IN" dirty="0" smtClean="0"/>
              <a:t>distributed coordination </a:t>
            </a:r>
            <a:r>
              <a:rPr lang="en-IN" dirty="0"/>
              <a:t>function (DCF) for sharing access to </a:t>
            </a:r>
            <a:r>
              <a:rPr lang="en-IN" dirty="0" smtClean="0"/>
              <a:t>the medium </a:t>
            </a:r>
            <a:r>
              <a:rPr lang="en-IN" dirty="0"/>
              <a:t>based on the CSMA/CA protocol</a:t>
            </a:r>
          </a:p>
          <a:p>
            <a:r>
              <a:rPr lang="en-IN" dirty="0"/>
              <a:t>Collision detection is not used since a node is unable </a:t>
            </a:r>
            <a:r>
              <a:rPr lang="en-IN" dirty="0" smtClean="0"/>
              <a:t>to detect </a:t>
            </a:r>
            <a:r>
              <a:rPr lang="en-IN" dirty="0"/>
              <a:t>the channel and transmit data simultaneously</a:t>
            </a:r>
          </a:p>
          <a:p>
            <a:r>
              <a:rPr lang="en-IN" dirty="0"/>
              <a:t>A node listens to the channel before transmission </a:t>
            </a:r>
            <a:r>
              <a:rPr lang="en-IN" dirty="0" smtClean="0"/>
              <a:t>to determine </a:t>
            </a:r>
            <a:r>
              <a:rPr lang="en-IN" dirty="0"/>
              <a:t>whether some one else is transmitting</a:t>
            </a:r>
          </a:p>
          <a:p>
            <a:r>
              <a:rPr lang="en-IN" dirty="0"/>
              <a:t>The receiving node sends an acknowledge </a:t>
            </a:r>
            <a:r>
              <a:rPr lang="en-IN" dirty="0" smtClean="0"/>
              <a:t>packet (</a:t>
            </a:r>
            <a:r>
              <a:rPr lang="en-IN" dirty="0"/>
              <a:t>ACK) a short time interval after receiving the packet</a:t>
            </a:r>
          </a:p>
          <a:p>
            <a:r>
              <a:rPr lang="en-IN" dirty="0"/>
              <a:t>If an ACK is not received, the packet is considered </a:t>
            </a:r>
            <a:r>
              <a:rPr lang="en-IN" dirty="0" smtClean="0"/>
              <a:t>lost and </a:t>
            </a:r>
            <a:r>
              <a:rPr lang="en-IN" dirty="0"/>
              <a:t>a retransmission is arranged</a:t>
            </a:r>
          </a:p>
        </p:txBody>
      </p:sp>
    </p:spTree>
    <p:extLst>
      <p:ext uri="{BB962C8B-B14F-4D97-AF65-F5344CB8AC3E}">
        <p14:creationId xmlns:p14="http://schemas.microsoft.com/office/powerpoint/2010/main" val="4161453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In 802.11 wireless LANs, “seizing channel” does not exist as in 802.3 wired Ethernet.</a:t>
            </a:r>
          </a:p>
          <a:p>
            <a:r>
              <a:rPr lang="en-US" altLang="en-US" dirty="0"/>
              <a:t>Two additional problems:</a:t>
            </a:r>
          </a:p>
          <a:p>
            <a:pPr lvl="1"/>
            <a:r>
              <a:rPr lang="en-US" altLang="en-US" dirty="0"/>
              <a:t>Hidden Terminal Problem</a:t>
            </a:r>
          </a:p>
          <a:p>
            <a:pPr lvl="1"/>
            <a:r>
              <a:rPr lang="en-US" altLang="en-US" dirty="0"/>
              <a:t>Exposed Station Problem</a:t>
            </a:r>
          </a:p>
          <a:p>
            <a:endParaRPr lang="en-IN" dirty="0"/>
          </a:p>
        </p:txBody>
      </p:sp>
    </p:spTree>
    <p:extLst>
      <p:ext uri="{BB962C8B-B14F-4D97-AF65-F5344CB8AC3E}">
        <p14:creationId xmlns:p14="http://schemas.microsoft.com/office/powerpoint/2010/main" val="3348392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4724400"/>
            <a:ext cx="8153400" cy="1066800"/>
          </a:xfrm>
        </p:spPr>
        <p:txBody>
          <a:bodyPr/>
          <a:lstStyle/>
          <a:p>
            <a:pPr algn="l"/>
            <a:r>
              <a:rPr lang="en-US" altLang="en-US" sz="2000"/>
              <a:t>Figure 4-26.(a)The hidden station problem. (b) The exposed station problem.</a:t>
            </a:r>
            <a:br>
              <a:rPr lang="en-US" altLang="en-US" sz="2000"/>
            </a:br>
            <a:endParaRPr lang="en-US" altLang="en-US" sz="2000"/>
          </a:p>
        </p:txBody>
      </p:sp>
      <p:pic>
        <p:nvPicPr>
          <p:cNvPr id="21508" name="Picture 4" descr="4-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298576"/>
            <a:ext cx="7642225" cy="334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07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The Hidden Terminal Problem</a:t>
            </a:r>
          </a:p>
        </p:txBody>
      </p:sp>
      <p:sp>
        <p:nvSpPr>
          <p:cNvPr id="22531" name="Rectangle 3"/>
          <p:cNvSpPr>
            <a:spLocks noGrp="1" noChangeArrowheads="1"/>
          </p:cNvSpPr>
          <p:nvPr>
            <p:ph idx="1"/>
          </p:nvPr>
        </p:nvSpPr>
        <p:spPr/>
        <p:txBody>
          <a:bodyPr/>
          <a:lstStyle/>
          <a:p>
            <a:pPr>
              <a:lnSpc>
                <a:spcPct val="90000"/>
              </a:lnSpc>
            </a:pPr>
            <a:r>
              <a:rPr lang="en-US" altLang="en-US" dirty="0"/>
              <a:t>Wireless stations have transmission ranges and not all stations are within radio range of each other.</a:t>
            </a:r>
          </a:p>
          <a:p>
            <a:pPr>
              <a:lnSpc>
                <a:spcPct val="90000"/>
              </a:lnSpc>
            </a:pPr>
            <a:r>
              <a:rPr lang="en-US" altLang="en-US" dirty="0"/>
              <a:t>Simple CSMA will not work!</a:t>
            </a:r>
          </a:p>
          <a:p>
            <a:pPr>
              <a:lnSpc>
                <a:spcPct val="90000"/>
              </a:lnSpc>
            </a:pPr>
            <a:r>
              <a:rPr lang="en-US" altLang="en-US" dirty="0"/>
              <a:t>C transmits to B.</a:t>
            </a:r>
          </a:p>
          <a:p>
            <a:pPr>
              <a:lnSpc>
                <a:spcPct val="90000"/>
              </a:lnSpc>
            </a:pPr>
            <a:r>
              <a:rPr lang="en-US" altLang="en-US" dirty="0"/>
              <a:t>If A “</a:t>
            </a:r>
            <a:r>
              <a:rPr lang="en-US" altLang="en-US" i="1" dirty="0"/>
              <a:t>senses” </a:t>
            </a:r>
            <a:r>
              <a:rPr lang="en-US" altLang="en-US" dirty="0"/>
              <a:t>the channel, it will not hear C’s transmission and falsely conclude that A can begin a transmission to B.</a:t>
            </a:r>
          </a:p>
        </p:txBody>
      </p:sp>
    </p:spTree>
    <p:extLst>
      <p:ext uri="{BB962C8B-B14F-4D97-AF65-F5344CB8AC3E}">
        <p14:creationId xmlns:p14="http://schemas.microsoft.com/office/powerpoint/2010/main" val="2276092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The Exposed Station Problem</a:t>
            </a:r>
          </a:p>
        </p:txBody>
      </p:sp>
      <p:sp>
        <p:nvSpPr>
          <p:cNvPr id="23555" name="Rectangle 3"/>
          <p:cNvSpPr>
            <a:spLocks noGrp="1" noChangeArrowheads="1"/>
          </p:cNvSpPr>
          <p:nvPr>
            <p:ph type="body" idx="1"/>
          </p:nvPr>
        </p:nvSpPr>
        <p:spPr/>
        <p:txBody>
          <a:bodyPr/>
          <a:lstStyle/>
          <a:p>
            <a:r>
              <a:rPr lang="en-US" altLang="en-US" dirty="0"/>
              <a:t>This is the inverse problem.</a:t>
            </a:r>
          </a:p>
          <a:p>
            <a:r>
              <a:rPr lang="en-US" altLang="en-US" dirty="0"/>
              <a:t>B wants to send to C and listens to the channel.</a:t>
            </a:r>
          </a:p>
          <a:p>
            <a:r>
              <a:rPr lang="en-US" altLang="en-US" dirty="0"/>
              <a:t>When B hears A’s transmission, B falsely assumes that it cannot send to C.</a:t>
            </a:r>
          </a:p>
        </p:txBody>
      </p:sp>
    </p:spTree>
    <p:extLst>
      <p:ext uri="{BB962C8B-B14F-4D97-AF65-F5344CB8AC3E}">
        <p14:creationId xmlns:p14="http://schemas.microsoft.com/office/powerpoint/2010/main" val="810501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DCF basic </a:t>
            </a:r>
            <a:r>
              <a:rPr lang="en-IN" b="1" dirty="0" smtClean="0"/>
              <a:t>access</a:t>
            </a:r>
            <a:endParaRPr lang="en-IN" dirty="0"/>
          </a:p>
        </p:txBody>
      </p:sp>
      <p:sp>
        <p:nvSpPr>
          <p:cNvPr id="3" name="Content Placeholder 2"/>
          <p:cNvSpPr>
            <a:spLocks noGrp="1"/>
          </p:cNvSpPr>
          <p:nvPr>
            <p:ph idx="1"/>
          </p:nvPr>
        </p:nvSpPr>
        <p:spPr/>
        <p:txBody>
          <a:bodyPr>
            <a:normAutofit lnSpcReduction="10000"/>
          </a:bodyPr>
          <a:lstStyle/>
          <a:p>
            <a:r>
              <a:rPr lang="en-IN" dirty="0" smtClean="0"/>
              <a:t>DCF </a:t>
            </a:r>
            <a:r>
              <a:rPr lang="en-IN" dirty="0"/>
              <a:t>consists of a basic access mode as well as </a:t>
            </a:r>
            <a:r>
              <a:rPr lang="en-IN" dirty="0" smtClean="0"/>
              <a:t>an optional </a:t>
            </a:r>
            <a:r>
              <a:rPr lang="en-IN" dirty="0"/>
              <a:t>RTS/CTS access mode</a:t>
            </a:r>
          </a:p>
          <a:p>
            <a:r>
              <a:rPr lang="en-IN" dirty="0"/>
              <a:t>In basic access mode the node senses the channel </a:t>
            </a:r>
            <a:r>
              <a:rPr lang="en-IN" dirty="0" smtClean="0"/>
              <a:t>to determine </a:t>
            </a:r>
            <a:r>
              <a:rPr lang="en-IN" dirty="0"/>
              <a:t>whether another node is transmitting </a:t>
            </a:r>
            <a:r>
              <a:rPr lang="en-IN" dirty="0" smtClean="0"/>
              <a:t>before initiating </a:t>
            </a:r>
            <a:r>
              <a:rPr lang="en-IN" dirty="0"/>
              <a:t>a transmission</a:t>
            </a:r>
          </a:p>
          <a:p>
            <a:r>
              <a:rPr lang="en-IN" dirty="0"/>
              <a:t>If the medium is sensed to be free for a DCF </a:t>
            </a:r>
            <a:r>
              <a:rPr lang="en-IN" dirty="0" smtClean="0"/>
              <a:t>inter-frame space </a:t>
            </a:r>
            <a:r>
              <a:rPr lang="en-IN" dirty="0"/>
              <a:t>(DIFS) time interval the transmission will proceed</a:t>
            </a:r>
          </a:p>
          <a:p>
            <a:r>
              <a:rPr lang="en-IN" dirty="0"/>
              <a:t>If the medium is busy the node defers its </a:t>
            </a:r>
            <a:r>
              <a:rPr lang="en-IN" dirty="0" smtClean="0"/>
              <a:t>transmission until </a:t>
            </a:r>
            <a:r>
              <a:rPr lang="en-IN" dirty="0"/>
              <a:t>the end of the current transmission and then it </a:t>
            </a:r>
            <a:r>
              <a:rPr lang="en-IN" dirty="0" smtClean="0"/>
              <a:t>will wait </a:t>
            </a:r>
            <a:r>
              <a:rPr lang="en-IN" dirty="0"/>
              <a:t>an additional DIFS interval and generate a </a:t>
            </a:r>
            <a:r>
              <a:rPr lang="en-IN" dirty="0" smtClean="0"/>
              <a:t>random </a:t>
            </a:r>
            <a:r>
              <a:rPr lang="en-IN" dirty="0" err="1" smtClean="0"/>
              <a:t>backoff</a:t>
            </a:r>
            <a:r>
              <a:rPr lang="en-IN" dirty="0" smtClean="0"/>
              <a:t> </a:t>
            </a:r>
            <a:r>
              <a:rPr lang="en-IN" dirty="0"/>
              <a:t>delay uniformly chosen in the range [0,W − 1</a:t>
            </a:r>
            <a:r>
              <a:rPr lang="en-IN" dirty="0" smtClean="0"/>
              <a:t>] where </a:t>
            </a:r>
            <a:r>
              <a:rPr lang="en-IN" dirty="0"/>
              <a:t>W is called the </a:t>
            </a:r>
            <a:r>
              <a:rPr lang="en-IN" dirty="0" err="1"/>
              <a:t>backoff</a:t>
            </a:r>
            <a:r>
              <a:rPr lang="en-IN" dirty="0"/>
              <a:t> window or </a:t>
            </a:r>
            <a:r>
              <a:rPr lang="en-IN" dirty="0" smtClean="0"/>
              <a:t>contention window </a:t>
            </a:r>
            <a:r>
              <a:rPr lang="en-IN" dirty="0"/>
              <a:t>(CW)</a:t>
            </a:r>
          </a:p>
        </p:txBody>
      </p:sp>
    </p:spTree>
    <p:extLst>
      <p:ext uri="{BB962C8B-B14F-4D97-AF65-F5344CB8AC3E}">
        <p14:creationId xmlns:p14="http://schemas.microsoft.com/office/powerpoint/2010/main" val="49872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a:t>
            </a:r>
            <a:r>
              <a:rPr lang="en-IN" dirty="0" err="1"/>
              <a:t>backoff</a:t>
            </a:r>
            <a:r>
              <a:rPr lang="en-IN" dirty="0"/>
              <a:t> timer is decreased as long as the </a:t>
            </a:r>
            <a:r>
              <a:rPr lang="en-IN" dirty="0" smtClean="0"/>
              <a:t>medium is </a:t>
            </a:r>
            <a:r>
              <a:rPr lang="en-IN" dirty="0"/>
              <a:t>sensed to be idle for a DIFS, and frozen when </a:t>
            </a:r>
            <a:r>
              <a:rPr lang="en-IN" dirty="0" smtClean="0"/>
              <a:t>a transmission </a:t>
            </a:r>
            <a:r>
              <a:rPr lang="en-IN" dirty="0"/>
              <a:t>is detected on the medium, and </a:t>
            </a:r>
            <a:r>
              <a:rPr lang="en-IN" dirty="0" smtClean="0"/>
              <a:t>resumed when </a:t>
            </a:r>
            <a:r>
              <a:rPr lang="en-IN" dirty="0"/>
              <a:t>the channel is detected as idle again for a </a:t>
            </a:r>
            <a:r>
              <a:rPr lang="en-IN" dirty="0" smtClean="0"/>
              <a:t>DIFS interval</a:t>
            </a:r>
            <a:endParaRPr lang="en-IN" dirty="0"/>
          </a:p>
          <a:p>
            <a:r>
              <a:rPr lang="en-IN" dirty="0"/>
              <a:t>When the </a:t>
            </a:r>
            <a:r>
              <a:rPr lang="en-IN" dirty="0" err="1"/>
              <a:t>backoff</a:t>
            </a:r>
            <a:r>
              <a:rPr lang="en-IN" dirty="0"/>
              <a:t> reaches 0, the station transmits </a:t>
            </a:r>
            <a:r>
              <a:rPr lang="en-IN" dirty="0" smtClean="0"/>
              <a:t>its packet</a:t>
            </a:r>
            <a:endParaRPr lang="en-IN" dirty="0"/>
          </a:p>
          <a:p>
            <a:r>
              <a:rPr lang="en-IN" dirty="0"/>
              <a:t>For IEEE 802.11 time is slotted in a basic time </a:t>
            </a:r>
            <a:r>
              <a:rPr lang="en-IN" dirty="0" smtClean="0"/>
              <a:t>unit which </a:t>
            </a:r>
            <a:r>
              <a:rPr lang="en-IN" dirty="0"/>
              <a:t>is the time needed to detect the transmission of </a:t>
            </a:r>
            <a:r>
              <a:rPr lang="en-IN" dirty="0" smtClean="0"/>
              <a:t>a packet </a:t>
            </a:r>
            <a:r>
              <a:rPr lang="en-IN" dirty="0"/>
              <a:t>from any other station</a:t>
            </a:r>
          </a:p>
          <a:p>
            <a:r>
              <a:rPr lang="en-IN" dirty="0"/>
              <a:t>The initial CW is set to W = 1, if two or more </a:t>
            </a:r>
            <a:r>
              <a:rPr lang="en-IN" dirty="0" smtClean="0"/>
              <a:t>nodes decrease </a:t>
            </a:r>
            <a:r>
              <a:rPr lang="en-IN" dirty="0"/>
              <a:t>their </a:t>
            </a:r>
            <a:r>
              <a:rPr lang="en-IN" dirty="0" err="1"/>
              <a:t>backoff</a:t>
            </a:r>
            <a:r>
              <a:rPr lang="en-IN" dirty="0"/>
              <a:t> timer to 0 at the same time </a:t>
            </a:r>
            <a:r>
              <a:rPr lang="en-IN" dirty="0" smtClean="0"/>
              <a:t>a collision </a:t>
            </a:r>
            <a:r>
              <a:rPr lang="en-IN" dirty="0"/>
              <a:t>occur, at this situation the CW is doubled </a:t>
            </a:r>
            <a:r>
              <a:rPr lang="en-IN" dirty="0" smtClean="0"/>
              <a:t>for each </a:t>
            </a:r>
            <a:r>
              <a:rPr lang="en-IN" dirty="0"/>
              <a:t>retransmission until it reaches a maximum value</a:t>
            </a:r>
          </a:p>
        </p:txBody>
      </p:sp>
    </p:spTree>
    <p:extLst>
      <p:ext uri="{BB962C8B-B14F-4D97-AF65-F5344CB8AC3E}">
        <p14:creationId xmlns:p14="http://schemas.microsoft.com/office/powerpoint/2010/main" val="3631438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short inter-frame space (SIFS) is used to give </a:t>
            </a:r>
            <a:r>
              <a:rPr lang="en-IN" dirty="0" smtClean="0"/>
              <a:t>priority access </a:t>
            </a:r>
            <a:r>
              <a:rPr lang="en-IN" dirty="0"/>
              <a:t>to ACK packets</a:t>
            </a:r>
          </a:p>
          <a:p>
            <a:r>
              <a:rPr lang="en-IN" dirty="0"/>
              <a:t>When receiving a packet correctly, the destination </a:t>
            </a:r>
            <a:r>
              <a:rPr lang="en-IN" dirty="0" smtClean="0"/>
              <a:t>node waits </a:t>
            </a:r>
            <a:r>
              <a:rPr lang="en-IN" dirty="0"/>
              <a:t>for a SIFS interval immediately after the </a:t>
            </a:r>
            <a:r>
              <a:rPr lang="en-IN" dirty="0" smtClean="0"/>
              <a:t>reception has </a:t>
            </a:r>
            <a:r>
              <a:rPr lang="en-IN" dirty="0"/>
              <a:t>completed and transmits an ACK back to </a:t>
            </a:r>
            <a:r>
              <a:rPr lang="en-IN" dirty="0" smtClean="0"/>
              <a:t>the source </a:t>
            </a:r>
            <a:r>
              <a:rPr lang="en-IN" dirty="0"/>
              <a:t>node confirming the correct reception</a:t>
            </a:r>
          </a:p>
          <a:p>
            <a:r>
              <a:rPr lang="en-IN" dirty="0"/>
              <a:t>If the source node does not receive an ACK due </a:t>
            </a:r>
            <a:r>
              <a:rPr lang="en-IN" dirty="0" smtClean="0"/>
              <a:t>to collision </a:t>
            </a:r>
            <a:r>
              <a:rPr lang="en-IN" dirty="0"/>
              <a:t>or transmission errors it reactivates the </a:t>
            </a:r>
            <a:r>
              <a:rPr lang="en-IN" dirty="0" err="1" smtClean="0"/>
              <a:t>backoff</a:t>
            </a:r>
            <a:r>
              <a:rPr lang="en-IN" dirty="0" smtClean="0"/>
              <a:t> algorithm </a:t>
            </a:r>
            <a:r>
              <a:rPr lang="en-IN" dirty="0"/>
              <a:t>after the channel remains idle for an </a:t>
            </a:r>
            <a:r>
              <a:rPr lang="en-IN" dirty="0" smtClean="0"/>
              <a:t>extended IFS </a:t>
            </a:r>
            <a:r>
              <a:rPr lang="en-IN" dirty="0"/>
              <a:t>(EIFS) interval</a:t>
            </a:r>
          </a:p>
        </p:txBody>
      </p:sp>
    </p:spTree>
    <p:extLst>
      <p:ext uri="{BB962C8B-B14F-4D97-AF65-F5344CB8AC3E}">
        <p14:creationId xmlns:p14="http://schemas.microsoft.com/office/powerpoint/2010/main" val="724387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443B720-43A6-4BFC-8C1C-6DB232FC2864}" type="slidenum">
              <a:rPr lang="en-US" altLang="en-US"/>
              <a:pPr/>
              <a:t>58</a:t>
            </a:fld>
            <a:endParaRPr lang="en-US" altLang="en-US"/>
          </a:p>
        </p:txBody>
      </p:sp>
      <p:sp>
        <p:nvSpPr>
          <p:cNvPr id="25602" name="Rectangle 2"/>
          <p:cNvSpPr>
            <a:spLocks noGrp="1" noChangeArrowheads="1"/>
          </p:cNvSpPr>
          <p:nvPr>
            <p:ph type="title"/>
          </p:nvPr>
        </p:nvSpPr>
        <p:spPr>
          <a:xfrm>
            <a:off x="2286000" y="228600"/>
            <a:ext cx="8382000" cy="685800"/>
          </a:xfrm>
          <a:noFill/>
          <a:extLst>
            <a:ext uri="{909E8E84-426E-40DD-AFC4-6F175D3DCCD1}">
              <a14:hiddenFill xmlns:a14="http://schemas.microsoft.com/office/drawing/2010/main">
                <a:solidFill>
                  <a:srgbClr val="993366"/>
                </a:solidFill>
              </a14:hiddenFill>
            </a:ext>
          </a:extLst>
        </p:spPr>
        <p:txBody>
          <a:bodyPr>
            <a:normAutofit fontScale="90000"/>
          </a:bodyPr>
          <a:lstStyle/>
          <a:p>
            <a:r>
              <a:rPr lang="en-US" altLang="en-US" dirty="0" smtClean="0"/>
              <a:t>CSMA/CA</a:t>
            </a:r>
            <a:endParaRPr lang="en-US" altLang="en-US" dirty="0"/>
          </a:p>
        </p:txBody>
      </p:sp>
      <p:sp>
        <p:nvSpPr>
          <p:cNvPr id="25604" name="Text Box 4"/>
          <p:cNvSpPr txBox="1">
            <a:spLocks noChangeArrowheads="1"/>
          </p:cNvSpPr>
          <p:nvPr/>
        </p:nvSpPr>
        <p:spPr bwMode="auto">
          <a:xfrm>
            <a:off x="9372600" y="25146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Time</a:t>
            </a:r>
          </a:p>
        </p:txBody>
      </p:sp>
      <p:sp>
        <p:nvSpPr>
          <p:cNvPr id="25605" name="Rectangle 5"/>
          <p:cNvSpPr>
            <a:spLocks noChangeArrowheads="1"/>
          </p:cNvSpPr>
          <p:nvPr/>
        </p:nvSpPr>
        <p:spPr bwMode="auto">
          <a:xfrm>
            <a:off x="1905000" y="1981200"/>
            <a:ext cx="1981200" cy="381000"/>
          </a:xfrm>
          <a:prstGeom prst="rect">
            <a:avLst/>
          </a:prstGeom>
          <a:solidFill>
            <a:srgbClr val="FF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6" name="Text Box 6"/>
          <p:cNvSpPr txBox="1">
            <a:spLocks noChangeArrowheads="1"/>
          </p:cNvSpPr>
          <p:nvPr/>
        </p:nvSpPr>
        <p:spPr bwMode="auto">
          <a:xfrm>
            <a:off x="1981200" y="1981201"/>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latin typeface="Times New Roman" panose="02020603050405020304" pitchFamily="18" charset="0"/>
              </a:rPr>
              <a:t>Node A’s frame</a:t>
            </a:r>
          </a:p>
        </p:txBody>
      </p:sp>
      <p:sp>
        <p:nvSpPr>
          <p:cNvPr id="25608" name="Line 8"/>
          <p:cNvSpPr>
            <a:spLocks noChangeShapeType="1"/>
          </p:cNvSpPr>
          <p:nvPr/>
        </p:nvSpPr>
        <p:spPr bwMode="auto">
          <a:xfrm flipV="1">
            <a:off x="3886200" y="2362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5" name="Text Box 15"/>
          <p:cNvSpPr txBox="1">
            <a:spLocks noChangeArrowheads="1"/>
          </p:cNvSpPr>
          <p:nvPr/>
        </p:nvSpPr>
        <p:spPr bwMode="auto">
          <a:xfrm>
            <a:off x="2819400" y="3048000"/>
            <a:ext cx="1981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B &amp; C sense the medium</a:t>
            </a:r>
          </a:p>
        </p:txBody>
      </p:sp>
      <p:sp>
        <p:nvSpPr>
          <p:cNvPr id="25616" name="Line 16"/>
          <p:cNvSpPr>
            <a:spLocks noChangeShapeType="1"/>
          </p:cNvSpPr>
          <p:nvPr/>
        </p:nvSpPr>
        <p:spPr bwMode="auto">
          <a:xfrm flipV="1">
            <a:off x="5334000" y="2362200"/>
            <a:ext cx="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7" name="Text Box 17"/>
          <p:cNvSpPr txBox="1">
            <a:spLocks noChangeArrowheads="1"/>
          </p:cNvSpPr>
          <p:nvPr/>
        </p:nvSpPr>
        <p:spPr bwMode="auto">
          <a:xfrm>
            <a:off x="4267200" y="3810001"/>
            <a:ext cx="2667000" cy="957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B resenses the medium and transmits its frame. </a:t>
            </a:r>
          </a:p>
          <a:p>
            <a:pPr algn="ctr">
              <a:spcBef>
                <a:spcPct val="50000"/>
              </a:spcBef>
            </a:pPr>
            <a:r>
              <a:rPr lang="en-US" altLang="en-US" sz="1600">
                <a:solidFill>
                  <a:schemeClr val="folHlink"/>
                </a:solidFill>
                <a:latin typeface="Times New Roman" panose="02020603050405020304" pitchFamily="18" charset="0"/>
              </a:rPr>
              <a:t>Node C freezes its counter.</a:t>
            </a:r>
          </a:p>
        </p:txBody>
      </p:sp>
      <p:sp>
        <p:nvSpPr>
          <p:cNvPr id="25618" name="Rectangle 18"/>
          <p:cNvSpPr>
            <a:spLocks noChangeArrowheads="1"/>
          </p:cNvSpPr>
          <p:nvPr/>
        </p:nvSpPr>
        <p:spPr bwMode="auto">
          <a:xfrm>
            <a:off x="5334000" y="1927226"/>
            <a:ext cx="1981200" cy="434975"/>
          </a:xfrm>
          <a:prstGeom prst="rect">
            <a:avLst/>
          </a:prstGeom>
          <a:solidFill>
            <a:srgbClr val="FF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9" name="Text Box 19"/>
          <p:cNvSpPr txBox="1">
            <a:spLocks noChangeArrowheads="1"/>
          </p:cNvSpPr>
          <p:nvPr/>
        </p:nvSpPr>
        <p:spPr bwMode="auto">
          <a:xfrm>
            <a:off x="5251450" y="1903414"/>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rPr>
              <a:t>Node B’s frame</a:t>
            </a:r>
          </a:p>
        </p:txBody>
      </p:sp>
      <p:sp>
        <p:nvSpPr>
          <p:cNvPr id="25620" name="Line 20"/>
          <p:cNvSpPr>
            <a:spLocks noChangeShapeType="1"/>
          </p:cNvSpPr>
          <p:nvPr/>
        </p:nvSpPr>
        <p:spPr bwMode="auto">
          <a:xfrm flipV="1">
            <a:off x="8408988" y="2347913"/>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1" name="Text Box 21"/>
          <p:cNvSpPr txBox="1">
            <a:spLocks noChangeArrowheads="1"/>
          </p:cNvSpPr>
          <p:nvPr/>
        </p:nvSpPr>
        <p:spPr bwMode="auto">
          <a:xfrm>
            <a:off x="7848600" y="3657600"/>
            <a:ext cx="17526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C starts transmitting.</a:t>
            </a:r>
          </a:p>
        </p:txBody>
      </p:sp>
      <p:sp>
        <p:nvSpPr>
          <p:cNvPr id="25622" name="Rectangle 22"/>
          <p:cNvSpPr>
            <a:spLocks noChangeArrowheads="1"/>
          </p:cNvSpPr>
          <p:nvPr/>
        </p:nvSpPr>
        <p:spPr bwMode="auto">
          <a:xfrm>
            <a:off x="1752600" y="1981200"/>
            <a:ext cx="228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4" name="Line 24"/>
          <p:cNvSpPr>
            <a:spLocks noChangeShapeType="1"/>
          </p:cNvSpPr>
          <p:nvPr/>
        </p:nvSpPr>
        <p:spPr bwMode="auto">
          <a:xfrm>
            <a:off x="3886200" y="27432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5" name="Line 25"/>
          <p:cNvSpPr>
            <a:spLocks noChangeShapeType="1"/>
          </p:cNvSpPr>
          <p:nvPr/>
        </p:nvSpPr>
        <p:spPr bwMode="auto">
          <a:xfrm flipV="1">
            <a:off x="7315200" y="2971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6" name="Text Box 26"/>
          <p:cNvSpPr txBox="1">
            <a:spLocks noChangeArrowheads="1"/>
          </p:cNvSpPr>
          <p:nvPr/>
        </p:nvSpPr>
        <p:spPr bwMode="auto">
          <a:xfrm>
            <a:off x="3886200" y="23622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folHlink"/>
                </a:solidFill>
                <a:latin typeface="Times New Roman" panose="02020603050405020304" pitchFamily="18" charset="0"/>
              </a:rPr>
              <a:t>Delay: B</a:t>
            </a:r>
          </a:p>
        </p:txBody>
      </p:sp>
      <p:sp>
        <p:nvSpPr>
          <p:cNvPr id="25627" name="Text Box 27"/>
          <p:cNvSpPr txBox="1">
            <a:spLocks noChangeArrowheads="1"/>
          </p:cNvSpPr>
          <p:nvPr/>
        </p:nvSpPr>
        <p:spPr bwMode="auto">
          <a:xfrm>
            <a:off x="5562600" y="25908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folHlink"/>
                </a:solidFill>
                <a:latin typeface="Times New Roman" panose="02020603050405020304" pitchFamily="18" charset="0"/>
              </a:rPr>
              <a:t>Delay: C</a:t>
            </a:r>
          </a:p>
        </p:txBody>
      </p:sp>
      <p:sp>
        <p:nvSpPr>
          <p:cNvPr id="25628" name="Line 28"/>
          <p:cNvSpPr>
            <a:spLocks noChangeShapeType="1"/>
          </p:cNvSpPr>
          <p:nvPr/>
        </p:nvSpPr>
        <p:spPr bwMode="auto">
          <a:xfrm>
            <a:off x="1905000" y="2362200"/>
            <a:ext cx="830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5" name="Line 43"/>
          <p:cNvSpPr>
            <a:spLocks noChangeShapeType="1"/>
          </p:cNvSpPr>
          <p:nvPr/>
        </p:nvSpPr>
        <p:spPr bwMode="auto">
          <a:xfrm flipV="1">
            <a:off x="7323138" y="23749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6" name="Line 44"/>
          <p:cNvSpPr>
            <a:spLocks noChangeShapeType="1"/>
          </p:cNvSpPr>
          <p:nvPr/>
        </p:nvSpPr>
        <p:spPr bwMode="auto">
          <a:xfrm>
            <a:off x="3886200" y="2971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7" name="Text Box 45"/>
          <p:cNvSpPr txBox="1">
            <a:spLocks noChangeArrowheads="1"/>
          </p:cNvSpPr>
          <p:nvPr/>
        </p:nvSpPr>
        <p:spPr bwMode="auto">
          <a:xfrm>
            <a:off x="6477000" y="5029201"/>
            <a:ext cx="23622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C resenses the medium and starts decrementing its counter.</a:t>
            </a:r>
          </a:p>
        </p:txBody>
      </p:sp>
      <p:sp>
        <p:nvSpPr>
          <p:cNvPr id="28718" name="Line 46"/>
          <p:cNvSpPr>
            <a:spLocks noChangeShapeType="1"/>
          </p:cNvSpPr>
          <p:nvPr/>
        </p:nvSpPr>
        <p:spPr bwMode="auto">
          <a:xfrm flipV="1">
            <a:off x="5334000" y="29718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8727" name="Group 55"/>
          <p:cNvGrpSpPr>
            <a:grpSpLocks/>
          </p:cNvGrpSpPr>
          <p:nvPr/>
        </p:nvGrpSpPr>
        <p:grpSpPr bwMode="auto">
          <a:xfrm>
            <a:off x="8389939" y="1917701"/>
            <a:ext cx="1385887" cy="428625"/>
            <a:chOff x="4333" y="1272"/>
            <a:chExt cx="873" cy="270"/>
          </a:xfrm>
        </p:grpSpPr>
        <p:sp>
          <p:nvSpPr>
            <p:cNvPr id="28723" name="Text Box 51"/>
            <p:cNvSpPr txBox="1">
              <a:spLocks noChangeArrowheads="1"/>
            </p:cNvSpPr>
            <p:nvPr/>
          </p:nvSpPr>
          <p:spPr bwMode="auto">
            <a:xfrm>
              <a:off x="4342" y="1272"/>
              <a:ext cx="864" cy="27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spAutoFit/>
            </a:bodyPr>
            <a:lstStyle/>
            <a:p>
              <a:pPr algn="ctr">
                <a:spcBef>
                  <a:spcPct val="50000"/>
                </a:spcBef>
              </a:pPr>
              <a:r>
                <a:rPr lang="en-US" altLang="en-US" sz="1600">
                  <a:latin typeface="Times New Roman" panose="02020603050405020304" pitchFamily="18" charset="0"/>
                </a:rPr>
                <a:t>Node C’s frame</a:t>
              </a:r>
            </a:p>
          </p:txBody>
        </p:sp>
        <p:grpSp>
          <p:nvGrpSpPr>
            <p:cNvPr id="28726" name="Group 54"/>
            <p:cNvGrpSpPr>
              <a:grpSpLocks/>
            </p:cNvGrpSpPr>
            <p:nvPr/>
          </p:nvGrpSpPr>
          <p:grpSpPr bwMode="auto">
            <a:xfrm>
              <a:off x="4333" y="1281"/>
              <a:ext cx="864" cy="240"/>
              <a:chOff x="4416" y="1248"/>
              <a:chExt cx="864" cy="240"/>
            </a:xfrm>
          </p:grpSpPr>
          <p:sp>
            <p:nvSpPr>
              <p:cNvPr id="28724" name="Line 52"/>
              <p:cNvSpPr>
                <a:spLocks noChangeShapeType="1"/>
              </p:cNvSpPr>
              <p:nvPr/>
            </p:nvSpPr>
            <p:spPr bwMode="auto">
              <a:xfrm>
                <a:off x="4416" y="124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725" name="Line 53"/>
              <p:cNvSpPr>
                <a:spLocks noChangeShapeType="1"/>
              </p:cNvSpPr>
              <p:nvPr/>
            </p:nvSpPr>
            <p:spPr bwMode="auto">
              <a:xfrm>
                <a:off x="4416" y="1248"/>
                <a:ext cx="8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Tree>
    <p:extLst>
      <p:ext uri="{BB962C8B-B14F-4D97-AF65-F5344CB8AC3E}">
        <p14:creationId xmlns:p14="http://schemas.microsoft.com/office/powerpoint/2010/main" val="26643725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63F4351D-B313-4061-9D9B-26DDD71E994B}" type="slidenum">
              <a:rPr lang="en-US" altLang="en-US"/>
              <a:pPr/>
              <a:t>59</a:t>
            </a:fld>
            <a:endParaRPr lang="en-US" altLang="en-US"/>
          </a:p>
        </p:txBody>
      </p:sp>
      <p:sp>
        <p:nvSpPr>
          <p:cNvPr id="28674" name="Rectangle 2"/>
          <p:cNvSpPr>
            <a:spLocks noGrp="1" noChangeArrowheads="1"/>
          </p:cNvSpPr>
          <p:nvPr>
            <p:ph type="title"/>
          </p:nvPr>
        </p:nvSpPr>
        <p:spPr>
          <a:xfrm>
            <a:off x="2514600" y="355600"/>
            <a:ext cx="7793038" cy="558800"/>
          </a:xfrm>
          <a:noFill/>
          <a:extLst>
            <a:ext uri="{909E8E84-426E-40DD-AFC4-6F175D3DCCD1}">
              <a14:hiddenFill xmlns:a14="http://schemas.microsoft.com/office/drawing/2010/main">
                <a:solidFill>
                  <a:srgbClr val="993366"/>
                </a:solidFill>
              </a14:hiddenFill>
            </a:ext>
          </a:extLst>
        </p:spPr>
        <p:txBody>
          <a:bodyPr>
            <a:normAutofit fontScale="90000"/>
          </a:bodyPr>
          <a:lstStyle/>
          <a:p>
            <a:r>
              <a:rPr lang="en-US" altLang="en-US" dirty="0" smtClean="0"/>
              <a:t>CSMA/CA</a:t>
            </a:r>
            <a:endParaRPr lang="en-US" altLang="en-US" dirty="0"/>
          </a:p>
        </p:txBody>
      </p:sp>
      <p:grpSp>
        <p:nvGrpSpPr>
          <p:cNvPr id="55298" name="Group 2"/>
          <p:cNvGrpSpPr>
            <a:grpSpLocks/>
          </p:cNvGrpSpPr>
          <p:nvPr/>
        </p:nvGrpSpPr>
        <p:grpSpPr bwMode="auto">
          <a:xfrm>
            <a:off x="2209800" y="2209800"/>
            <a:ext cx="838200" cy="1447800"/>
            <a:chOff x="720" y="1392"/>
            <a:chExt cx="528" cy="912"/>
          </a:xfrm>
        </p:grpSpPr>
        <p:sp>
          <p:nvSpPr>
            <p:cNvPr id="28677" name="Line 5"/>
            <p:cNvSpPr>
              <a:spLocks noChangeShapeType="1"/>
            </p:cNvSpPr>
            <p:nvPr/>
          </p:nvSpPr>
          <p:spPr bwMode="auto">
            <a:xfrm>
              <a:off x="720" y="148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78" name="Line 6"/>
            <p:cNvSpPr>
              <a:spLocks noChangeShapeType="1"/>
            </p:cNvSpPr>
            <p:nvPr/>
          </p:nvSpPr>
          <p:spPr bwMode="auto">
            <a:xfrm>
              <a:off x="720" y="1632"/>
              <a:ext cx="528"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79" name="Text Box 7"/>
            <p:cNvSpPr txBox="1">
              <a:spLocks noChangeArrowheads="1"/>
            </p:cNvSpPr>
            <p:nvPr/>
          </p:nvSpPr>
          <p:spPr bwMode="auto">
            <a:xfrm>
              <a:off x="720" y="1392"/>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28680" name="Line 8"/>
            <p:cNvSpPr>
              <a:spLocks noChangeShapeType="1"/>
            </p:cNvSpPr>
            <p:nvPr/>
          </p:nvSpPr>
          <p:spPr bwMode="auto">
            <a:xfrm>
              <a:off x="1248" y="1488"/>
              <a:ext cx="0" cy="8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8683" name="Line 11"/>
          <p:cNvSpPr>
            <a:spLocks noChangeShapeType="1"/>
          </p:cNvSpPr>
          <p:nvPr/>
        </p:nvSpPr>
        <p:spPr bwMode="auto">
          <a:xfrm>
            <a:off x="6019800" y="22860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5" name="Line 13"/>
          <p:cNvSpPr>
            <a:spLocks noChangeShapeType="1"/>
          </p:cNvSpPr>
          <p:nvPr/>
        </p:nvSpPr>
        <p:spPr bwMode="auto">
          <a:xfrm>
            <a:off x="6019800" y="2590800"/>
            <a:ext cx="8382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6" name="Line 14"/>
          <p:cNvSpPr>
            <a:spLocks noChangeShapeType="1"/>
          </p:cNvSpPr>
          <p:nvPr/>
        </p:nvSpPr>
        <p:spPr bwMode="auto">
          <a:xfrm>
            <a:off x="2362200" y="3276600"/>
            <a:ext cx="723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7" name="Line 15"/>
          <p:cNvSpPr>
            <a:spLocks noChangeShapeType="1"/>
          </p:cNvSpPr>
          <p:nvPr/>
        </p:nvSpPr>
        <p:spPr bwMode="auto">
          <a:xfrm>
            <a:off x="6858000" y="2286000"/>
            <a:ext cx="0" cy="2286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8" name="Line 16"/>
          <p:cNvSpPr>
            <a:spLocks noChangeShapeType="1"/>
          </p:cNvSpPr>
          <p:nvPr/>
        </p:nvSpPr>
        <p:spPr bwMode="auto">
          <a:xfrm>
            <a:off x="7620000" y="25146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9" name="Line 17"/>
          <p:cNvSpPr>
            <a:spLocks noChangeShapeType="1"/>
          </p:cNvSpPr>
          <p:nvPr/>
        </p:nvSpPr>
        <p:spPr bwMode="auto">
          <a:xfrm>
            <a:off x="6858000" y="2590800"/>
            <a:ext cx="7620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5299" name="Group 3"/>
          <p:cNvGrpSpPr>
            <a:grpSpLocks/>
          </p:cNvGrpSpPr>
          <p:nvPr/>
        </p:nvGrpSpPr>
        <p:grpSpPr bwMode="auto">
          <a:xfrm>
            <a:off x="6858000" y="2819400"/>
            <a:ext cx="457200" cy="457200"/>
            <a:chOff x="3360" y="1776"/>
            <a:chExt cx="288" cy="288"/>
          </a:xfrm>
        </p:grpSpPr>
        <p:sp>
          <p:nvSpPr>
            <p:cNvPr id="28690" name="Rectangle 18"/>
            <p:cNvSpPr>
              <a:spLocks noChangeArrowheads="1"/>
            </p:cNvSpPr>
            <p:nvPr/>
          </p:nvSpPr>
          <p:spPr bwMode="auto">
            <a:xfrm>
              <a:off x="3360"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1" name="Rectangle 19"/>
            <p:cNvSpPr>
              <a:spLocks noChangeArrowheads="1"/>
            </p:cNvSpPr>
            <p:nvPr/>
          </p:nvSpPr>
          <p:spPr bwMode="auto">
            <a:xfrm>
              <a:off x="3456"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2" name="Rectangle 20"/>
            <p:cNvSpPr>
              <a:spLocks noChangeArrowheads="1"/>
            </p:cNvSpPr>
            <p:nvPr/>
          </p:nvSpPr>
          <p:spPr bwMode="auto">
            <a:xfrm>
              <a:off x="3552"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693" name="Rectangle 21"/>
          <p:cNvSpPr>
            <a:spLocks noChangeArrowheads="1"/>
          </p:cNvSpPr>
          <p:nvPr/>
        </p:nvSpPr>
        <p:spPr bwMode="auto">
          <a:xfrm>
            <a:off x="7315200" y="2819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4" name="Rectangle 22"/>
          <p:cNvSpPr>
            <a:spLocks noChangeArrowheads="1"/>
          </p:cNvSpPr>
          <p:nvPr/>
        </p:nvSpPr>
        <p:spPr bwMode="auto">
          <a:xfrm>
            <a:off x="7467600" y="2819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5" name="Text Box 23"/>
          <p:cNvSpPr txBox="1">
            <a:spLocks noChangeArrowheads="1"/>
          </p:cNvSpPr>
          <p:nvPr/>
        </p:nvSpPr>
        <p:spPr bwMode="auto">
          <a:xfrm>
            <a:off x="7620000" y="2809875"/>
            <a:ext cx="1676400" cy="369332"/>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Next Frame</a:t>
            </a:r>
          </a:p>
        </p:txBody>
      </p:sp>
      <p:sp>
        <p:nvSpPr>
          <p:cNvPr id="28697" name="Text Box 25"/>
          <p:cNvSpPr txBox="1">
            <a:spLocks noChangeArrowheads="1"/>
          </p:cNvSpPr>
          <p:nvPr/>
        </p:nvSpPr>
        <p:spPr bwMode="auto">
          <a:xfrm>
            <a:off x="3505200" y="2809875"/>
            <a:ext cx="2514600" cy="369332"/>
          </a:xfrm>
          <a:prstGeom prst="rect">
            <a:avLst/>
          </a:prstGeom>
          <a:solidFill>
            <a:srgbClr val="CCFF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Medium Busy</a:t>
            </a:r>
          </a:p>
        </p:txBody>
      </p:sp>
      <p:sp>
        <p:nvSpPr>
          <p:cNvPr id="28701" name="Text Box 29"/>
          <p:cNvSpPr txBox="1">
            <a:spLocks noChangeArrowheads="1"/>
          </p:cNvSpPr>
          <p:nvPr/>
        </p:nvSpPr>
        <p:spPr bwMode="auto">
          <a:xfrm>
            <a:off x="6019800" y="2193926"/>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28703" name="Text Box 31"/>
          <p:cNvSpPr txBox="1">
            <a:spLocks noChangeArrowheads="1"/>
          </p:cNvSpPr>
          <p:nvPr/>
        </p:nvSpPr>
        <p:spPr bwMode="auto">
          <a:xfrm>
            <a:off x="6858000" y="21336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Contention window</a:t>
            </a:r>
          </a:p>
        </p:txBody>
      </p:sp>
      <p:sp>
        <p:nvSpPr>
          <p:cNvPr id="28704" name="Line 32"/>
          <p:cNvSpPr>
            <a:spLocks noChangeShapeType="1"/>
          </p:cNvSpPr>
          <p:nvPr/>
        </p:nvSpPr>
        <p:spPr bwMode="auto">
          <a:xfrm>
            <a:off x="3505200" y="3505200"/>
            <a:ext cx="3352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5" name="Line 33"/>
          <p:cNvSpPr>
            <a:spLocks noChangeShapeType="1"/>
          </p:cNvSpPr>
          <p:nvPr/>
        </p:nvSpPr>
        <p:spPr bwMode="auto">
          <a:xfrm>
            <a:off x="6858000" y="4038600"/>
            <a:ext cx="2590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6" name="Text Box 34"/>
          <p:cNvSpPr txBox="1">
            <a:spLocks noChangeArrowheads="1"/>
          </p:cNvSpPr>
          <p:nvPr/>
        </p:nvSpPr>
        <p:spPr bwMode="auto">
          <a:xfrm>
            <a:off x="3886200" y="35052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Defer access</a:t>
            </a:r>
          </a:p>
        </p:txBody>
      </p:sp>
      <p:sp>
        <p:nvSpPr>
          <p:cNvPr id="28707" name="Text Box 35"/>
          <p:cNvSpPr txBox="1">
            <a:spLocks noChangeArrowheads="1"/>
          </p:cNvSpPr>
          <p:nvPr/>
        </p:nvSpPr>
        <p:spPr bwMode="auto">
          <a:xfrm>
            <a:off x="6858000" y="40227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Backoff after defer</a:t>
            </a:r>
          </a:p>
        </p:txBody>
      </p:sp>
      <p:sp>
        <p:nvSpPr>
          <p:cNvPr id="28708" name="Line 36"/>
          <p:cNvSpPr>
            <a:spLocks noChangeShapeType="1"/>
          </p:cNvSpPr>
          <p:nvPr/>
        </p:nvSpPr>
        <p:spPr bwMode="auto">
          <a:xfrm>
            <a:off x="7620000" y="28194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9" name="Line 37"/>
          <p:cNvSpPr>
            <a:spLocks noChangeShapeType="1"/>
          </p:cNvSpPr>
          <p:nvPr/>
        </p:nvSpPr>
        <p:spPr bwMode="auto">
          <a:xfrm>
            <a:off x="7010400" y="32766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0" name="Line 38"/>
          <p:cNvSpPr>
            <a:spLocks noChangeShapeType="1"/>
          </p:cNvSpPr>
          <p:nvPr/>
        </p:nvSpPr>
        <p:spPr bwMode="auto">
          <a:xfrm>
            <a:off x="6553200" y="3733800"/>
            <a:ext cx="30480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1" name="Line 39"/>
          <p:cNvSpPr>
            <a:spLocks noChangeShapeType="1"/>
          </p:cNvSpPr>
          <p:nvPr/>
        </p:nvSpPr>
        <p:spPr bwMode="auto">
          <a:xfrm flipH="1">
            <a:off x="7010400" y="3733800"/>
            <a:ext cx="22860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2" name="Text Box 40"/>
          <p:cNvSpPr txBox="1">
            <a:spLocks noChangeArrowheads="1"/>
          </p:cNvSpPr>
          <p:nvPr/>
        </p:nvSpPr>
        <p:spPr bwMode="auto">
          <a:xfrm>
            <a:off x="7239000" y="3505201"/>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Slot</a:t>
            </a:r>
          </a:p>
        </p:txBody>
      </p:sp>
      <p:sp>
        <p:nvSpPr>
          <p:cNvPr id="28713" name="Text Box 41"/>
          <p:cNvSpPr txBox="1">
            <a:spLocks noChangeArrowheads="1"/>
          </p:cNvSpPr>
          <p:nvPr/>
        </p:nvSpPr>
        <p:spPr bwMode="auto">
          <a:xfrm>
            <a:off x="9677400" y="30480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Time</a:t>
            </a:r>
          </a:p>
        </p:txBody>
      </p:sp>
      <p:sp>
        <p:nvSpPr>
          <p:cNvPr id="28714" name="Text Box 42"/>
          <p:cNvSpPr txBox="1">
            <a:spLocks noChangeArrowheads="1"/>
          </p:cNvSpPr>
          <p:nvPr/>
        </p:nvSpPr>
        <p:spPr bwMode="auto">
          <a:xfrm>
            <a:off x="2667000" y="527208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latin typeface="Times New Roman" panose="02020603050405020304" pitchFamily="18" charset="0"/>
              </a:rPr>
              <a:t>DIFS – Distributed Inter Frame Spacing</a:t>
            </a:r>
          </a:p>
        </p:txBody>
      </p:sp>
      <p:grpSp>
        <p:nvGrpSpPr>
          <p:cNvPr id="55300" name="Group 4"/>
          <p:cNvGrpSpPr>
            <a:grpSpLocks/>
          </p:cNvGrpSpPr>
          <p:nvPr/>
        </p:nvGrpSpPr>
        <p:grpSpPr bwMode="auto">
          <a:xfrm>
            <a:off x="3048000" y="2819400"/>
            <a:ext cx="457200" cy="457200"/>
            <a:chOff x="3360" y="1776"/>
            <a:chExt cx="288" cy="288"/>
          </a:xfrm>
        </p:grpSpPr>
        <p:sp>
          <p:nvSpPr>
            <p:cNvPr id="55301" name="Rectangle 5"/>
            <p:cNvSpPr>
              <a:spLocks noChangeArrowheads="1"/>
            </p:cNvSpPr>
            <p:nvPr/>
          </p:nvSpPr>
          <p:spPr bwMode="auto">
            <a:xfrm>
              <a:off x="3360"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2" name="Rectangle 6"/>
            <p:cNvSpPr>
              <a:spLocks noChangeArrowheads="1"/>
            </p:cNvSpPr>
            <p:nvPr/>
          </p:nvSpPr>
          <p:spPr bwMode="auto">
            <a:xfrm>
              <a:off x="3456"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3" name="Rectangle 7"/>
            <p:cNvSpPr>
              <a:spLocks noChangeArrowheads="1"/>
            </p:cNvSpPr>
            <p:nvPr/>
          </p:nvSpPr>
          <p:spPr bwMode="auto">
            <a:xfrm>
              <a:off x="3552"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04" name="Line 8"/>
          <p:cNvSpPr>
            <a:spLocks noChangeShapeType="1"/>
          </p:cNvSpPr>
          <p:nvPr/>
        </p:nvSpPr>
        <p:spPr bwMode="auto">
          <a:xfrm>
            <a:off x="3505200" y="25146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5" name="Text Box 9"/>
          <p:cNvSpPr txBox="1">
            <a:spLocks noChangeArrowheads="1"/>
          </p:cNvSpPr>
          <p:nvPr/>
        </p:nvSpPr>
        <p:spPr bwMode="auto">
          <a:xfrm>
            <a:off x="2362200" y="2286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20000"/>
              </a:lnSpc>
              <a:spcBef>
                <a:spcPct val="50000"/>
              </a:spcBef>
            </a:pPr>
            <a:r>
              <a:rPr lang="en-US" altLang="en-US" sz="2000">
                <a:solidFill>
                  <a:schemeClr val="folHlink"/>
                </a:solidFill>
                <a:latin typeface="Times New Roman" panose="02020603050405020304" pitchFamily="18" charset="0"/>
              </a:rPr>
              <a:t>Contention</a:t>
            </a:r>
          </a:p>
          <a:p>
            <a:pPr algn="ctr">
              <a:lnSpc>
                <a:spcPct val="20000"/>
              </a:lnSpc>
              <a:spcBef>
                <a:spcPct val="50000"/>
              </a:spcBef>
            </a:pPr>
            <a:r>
              <a:rPr lang="en-US" altLang="en-US" sz="2000">
                <a:solidFill>
                  <a:schemeClr val="folHlink"/>
                </a:solidFill>
                <a:latin typeface="Times New Roman" panose="02020603050405020304" pitchFamily="18" charset="0"/>
              </a:rPr>
              <a:t> window</a:t>
            </a:r>
          </a:p>
        </p:txBody>
      </p:sp>
    </p:spTree>
    <p:extLst>
      <p:ext uri="{BB962C8B-B14F-4D97-AF65-F5344CB8AC3E}">
        <p14:creationId xmlns:p14="http://schemas.microsoft.com/office/powerpoint/2010/main" val="2893036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tr-TR" smtClean="0"/>
              <a:t>Generic MAC &amp; LLC Format</a:t>
            </a:r>
          </a:p>
        </p:txBody>
      </p:sp>
      <p:sp>
        <p:nvSpPr>
          <p:cNvPr id="10243" name="Rectangle 3"/>
          <p:cNvSpPr>
            <a:spLocks noGrp="1" noChangeArrowheads="1"/>
          </p:cNvSpPr>
          <p:nvPr>
            <p:ph type="body" idx="1"/>
          </p:nvPr>
        </p:nvSpPr>
        <p:spPr/>
        <p:txBody>
          <a:bodyPr>
            <a:normAutofit lnSpcReduction="10000"/>
          </a:bodyPr>
          <a:lstStyle/>
          <a:p>
            <a:r>
              <a:rPr lang="en-US" altLang="tr-TR" smtClean="0"/>
              <a:t>Actual format differs from protocol to protocol</a:t>
            </a:r>
          </a:p>
          <a:p>
            <a:r>
              <a:rPr lang="en-US" altLang="tr-TR" smtClean="0"/>
              <a:t>MAC layer receives data from LLC layer</a:t>
            </a:r>
          </a:p>
          <a:p>
            <a:endParaRPr lang="en-US" altLang="tr-TR" smtClean="0"/>
          </a:p>
          <a:p>
            <a:endParaRPr lang="en-US" altLang="tr-TR" smtClean="0"/>
          </a:p>
          <a:p>
            <a:endParaRPr lang="en-US" altLang="tr-TR" smtClean="0"/>
          </a:p>
          <a:p>
            <a:endParaRPr lang="en-US" altLang="tr-TR" smtClean="0"/>
          </a:p>
          <a:p>
            <a:endParaRPr lang="en-US" altLang="tr-TR" smtClean="0"/>
          </a:p>
          <a:p>
            <a:r>
              <a:rPr lang="en-US" altLang="tr-TR" smtClean="0"/>
              <a:t>MAC layer detects errors and discards frames</a:t>
            </a:r>
          </a:p>
          <a:p>
            <a:r>
              <a:rPr lang="en-US" altLang="tr-TR" smtClean="0"/>
              <a:t>LLC optionally retransmits unsuccessful frames</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b="58243"/>
          <a:stretch>
            <a:fillRect/>
          </a:stretch>
        </p:blipFill>
        <p:spPr bwMode="auto">
          <a:xfrm>
            <a:off x="2095500" y="2711571"/>
            <a:ext cx="8001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2129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0598FA13-A4FA-4296-8F1F-1565A3F87AD5}" type="slidenum">
              <a:rPr lang="en-US" altLang="en-US"/>
              <a:pPr/>
              <a:t>60</a:t>
            </a:fld>
            <a:endParaRPr lang="en-US" altLang="en-US"/>
          </a:p>
        </p:txBody>
      </p:sp>
      <p:sp>
        <p:nvSpPr>
          <p:cNvPr id="8194" name="Rectangle 2"/>
          <p:cNvSpPr>
            <a:spLocks noGrp="1" noChangeArrowheads="1"/>
          </p:cNvSpPr>
          <p:nvPr>
            <p:ph type="title"/>
          </p:nvPr>
        </p:nvSpPr>
        <p:spPr>
          <a:xfrm>
            <a:off x="2209800" y="76200"/>
            <a:ext cx="8001000" cy="914400"/>
          </a:xfrm>
          <a:noFill/>
          <a:extLst>
            <a:ext uri="{909E8E84-426E-40DD-AFC4-6F175D3DCCD1}">
              <a14:hiddenFill xmlns:a14="http://schemas.microsoft.com/office/drawing/2010/main">
                <a:solidFill>
                  <a:srgbClr val="993366"/>
                </a:solidFill>
              </a14:hiddenFill>
            </a:ext>
          </a:extLst>
        </p:spPr>
        <p:txBody>
          <a:bodyPr/>
          <a:lstStyle/>
          <a:p>
            <a:r>
              <a:rPr lang="en-US" altLang="en-US"/>
              <a:t>CSMA/CA/ACK</a:t>
            </a:r>
          </a:p>
        </p:txBody>
      </p:sp>
      <p:sp>
        <p:nvSpPr>
          <p:cNvPr id="8196" name="Line 4"/>
          <p:cNvSpPr>
            <a:spLocks noChangeShapeType="1"/>
          </p:cNvSpPr>
          <p:nvPr/>
        </p:nvSpPr>
        <p:spPr bwMode="auto">
          <a:xfrm>
            <a:off x="2667000" y="2133600"/>
            <a:ext cx="739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7" name="Line 5"/>
          <p:cNvSpPr>
            <a:spLocks noChangeShapeType="1"/>
          </p:cNvSpPr>
          <p:nvPr/>
        </p:nvSpPr>
        <p:spPr bwMode="auto">
          <a:xfrm>
            <a:off x="4038600" y="1676400"/>
            <a:ext cx="0" cy="342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8" name="Line 6"/>
          <p:cNvSpPr>
            <a:spLocks noChangeShapeType="1"/>
          </p:cNvSpPr>
          <p:nvPr/>
        </p:nvSpPr>
        <p:spPr bwMode="auto">
          <a:xfrm>
            <a:off x="2743200" y="1676400"/>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9" name="Line 7"/>
          <p:cNvSpPr>
            <a:spLocks noChangeShapeType="1"/>
          </p:cNvSpPr>
          <p:nvPr/>
        </p:nvSpPr>
        <p:spPr bwMode="auto">
          <a:xfrm>
            <a:off x="2743200" y="1905000"/>
            <a:ext cx="9906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0" name="Text Box 8"/>
          <p:cNvSpPr txBox="1">
            <a:spLocks noChangeArrowheads="1"/>
          </p:cNvSpPr>
          <p:nvPr/>
        </p:nvSpPr>
        <p:spPr bwMode="auto">
          <a:xfrm>
            <a:off x="2895600" y="15240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8201" name="Line 9"/>
          <p:cNvSpPr>
            <a:spLocks noChangeShapeType="1"/>
          </p:cNvSpPr>
          <p:nvPr/>
        </p:nvSpPr>
        <p:spPr bwMode="auto">
          <a:xfrm>
            <a:off x="4876800" y="1676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2" name="Line 10"/>
          <p:cNvSpPr>
            <a:spLocks noChangeShapeType="1"/>
          </p:cNvSpPr>
          <p:nvPr/>
        </p:nvSpPr>
        <p:spPr bwMode="auto">
          <a:xfrm>
            <a:off x="3124200" y="3200400"/>
            <a:ext cx="701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3" name="Line 11"/>
          <p:cNvSpPr>
            <a:spLocks noChangeShapeType="1"/>
          </p:cNvSpPr>
          <p:nvPr/>
        </p:nvSpPr>
        <p:spPr bwMode="auto">
          <a:xfrm>
            <a:off x="5410200" y="21336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4" name="Line 12"/>
          <p:cNvSpPr>
            <a:spLocks noChangeShapeType="1"/>
          </p:cNvSpPr>
          <p:nvPr/>
        </p:nvSpPr>
        <p:spPr bwMode="auto">
          <a:xfrm>
            <a:off x="6324600" y="2819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5" name="Line 13"/>
          <p:cNvSpPr>
            <a:spLocks noChangeShapeType="1"/>
          </p:cNvSpPr>
          <p:nvPr/>
        </p:nvSpPr>
        <p:spPr bwMode="auto">
          <a:xfrm>
            <a:off x="4876800" y="2362200"/>
            <a:ext cx="5334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7" name="Line 15"/>
          <p:cNvSpPr>
            <a:spLocks noChangeShapeType="1"/>
          </p:cNvSpPr>
          <p:nvPr/>
        </p:nvSpPr>
        <p:spPr bwMode="auto">
          <a:xfrm>
            <a:off x="6324600" y="3429000"/>
            <a:ext cx="1066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8" name="Line 16"/>
          <p:cNvSpPr>
            <a:spLocks noChangeShapeType="1"/>
          </p:cNvSpPr>
          <p:nvPr/>
        </p:nvSpPr>
        <p:spPr bwMode="auto">
          <a:xfrm>
            <a:off x="3200400" y="4648200"/>
            <a:ext cx="6934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9" name="Line 17"/>
          <p:cNvSpPr>
            <a:spLocks noChangeShapeType="1"/>
          </p:cNvSpPr>
          <p:nvPr/>
        </p:nvSpPr>
        <p:spPr bwMode="auto">
          <a:xfrm>
            <a:off x="7391400" y="3200400"/>
            <a:ext cx="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0" name="Line 18"/>
          <p:cNvSpPr>
            <a:spLocks noChangeShapeType="1"/>
          </p:cNvSpPr>
          <p:nvPr/>
        </p:nvSpPr>
        <p:spPr bwMode="auto">
          <a:xfrm>
            <a:off x="8153400" y="38862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1" name="Line 19"/>
          <p:cNvSpPr>
            <a:spLocks noChangeShapeType="1"/>
          </p:cNvSpPr>
          <p:nvPr/>
        </p:nvSpPr>
        <p:spPr bwMode="auto">
          <a:xfrm>
            <a:off x="7391400" y="3962400"/>
            <a:ext cx="7620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2" name="Rectangle 20"/>
          <p:cNvSpPr>
            <a:spLocks noChangeArrowheads="1"/>
          </p:cNvSpPr>
          <p:nvPr/>
        </p:nvSpPr>
        <p:spPr bwMode="auto">
          <a:xfrm>
            <a:off x="73914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3" name="Rectangle 21"/>
          <p:cNvSpPr>
            <a:spLocks noChangeArrowheads="1"/>
          </p:cNvSpPr>
          <p:nvPr/>
        </p:nvSpPr>
        <p:spPr bwMode="auto">
          <a:xfrm>
            <a:off x="75438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4" name="Rectangle 22"/>
          <p:cNvSpPr>
            <a:spLocks noChangeArrowheads="1"/>
          </p:cNvSpPr>
          <p:nvPr/>
        </p:nvSpPr>
        <p:spPr bwMode="auto">
          <a:xfrm>
            <a:off x="76962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5" name="Rectangle 23"/>
          <p:cNvSpPr>
            <a:spLocks noChangeArrowheads="1"/>
          </p:cNvSpPr>
          <p:nvPr/>
        </p:nvSpPr>
        <p:spPr bwMode="auto">
          <a:xfrm>
            <a:off x="78486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6" name="Rectangle 24"/>
          <p:cNvSpPr>
            <a:spLocks noChangeArrowheads="1"/>
          </p:cNvSpPr>
          <p:nvPr/>
        </p:nvSpPr>
        <p:spPr bwMode="auto">
          <a:xfrm>
            <a:off x="80010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8" name="Text Box 26"/>
          <p:cNvSpPr txBox="1">
            <a:spLocks noChangeArrowheads="1"/>
          </p:cNvSpPr>
          <p:nvPr/>
        </p:nvSpPr>
        <p:spPr bwMode="auto">
          <a:xfrm>
            <a:off x="8153400" y="4181475"/>
            <a:ext cx="1676400" cy="369332"/>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Next Frame</a:t>
            </a:r>
          </a:p>
        </p:txBody>
      </p:sp>
      <p:sp>
        <p:nvSpPr>
          <p:cNvPr id="8219" name="Text Box 27"/>
          <p:cNvSpPr txBox="1">
            <a:spLocks noChangeArrowheads="1"/>
          </p:cNvSpPr>
          <p:nvPr/>
        </p:nvSpPr>
        <p:spPr bwMode="auto">
          <a:xfrm>
            <a:off x="5410200" y="2743200"/>
            <a:ext cx="914400" cy="369332"/>
          </a:xfrm>
          <a:prstGeom prst="rect">
            <a:avLst/>
          </a:prstGeom>
          <a:solidFill>
            <a:srgbClr val="CCFF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ACK</a:t>
            </a:r>
          </a:p>
        </p:txBody>
      </p:sp>
      <p:sp>
        <p:nvSpPr>
          <p:cNvPr id="8220" name="Text Box 28"/>
          <p:cNvSpPr txBox="1">
            <a:spLocks noChangeArrowheads="1"/>
          </p:cNvSpPr>
          <p:nvPr/>
        </p:nvSpPr>
        <p:spPr bwMode="auto">
          <a:xfrm>
            <a:off x="4038600" y="1679575"/>
            <a:ext cx="838200" cy="369332"/>
          </a:xfrm>
          <a:prstGeom prst="rect">
            <a:avLst/>
          </a:prstGeom>
          <a:solidFill>
            <a:srgbClr val="CCFF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Data</a:t>
            </a:r>
          </a:p>
        </p:txBody>
      </p:sp>
      <p:sp>
        <p:nvSpPr>
          <p:cNvPr id="8221" name="Text Box 29"/>
          <p:cNvSpPr txBox="1">
            <a:spLocks noChangeArrowheads="1"/>
          </p:cNvSpPr>
          <p:nvPr/>
        </p:nvSpPr>
        <p:spPr bwMode="auto">
          <a:xfrm>
            <a:off x="2362200" y="44196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Other</a:t>
            </a:r>
          </a:p>
        </p:txBody>
      </p:sp>
      <p:sp>
        <p:nvSpPr>
          <p:cNvPr id="8222" name="Text Box 30"/>
          <p:cNvSpPr txBox="1">
            <a:spLocks noChangeArrowheads="1"/>
          </p:cNvSpPr>
          <p:nvPr/>
        </p:nvSpPr>
        <p:spPr bwMode="auto">
          <a:xfrm>
            <a:off x="1676400" y="1905001"/>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Source</a:t>
            </a:r>
          </a:p>
        </p:txBody>
      </p:sp>
      <p:sp>
        <p:nvSpPr>
          <p:cNvPr id="8223" name="Text Box 31"/>
          <p:cNvSpPr txBox="1">
            <a:spLocks noChangeArrowheads="1"/>
          </p:cNvSpPr>
          <p:nvPr/>
        </p:nvSpPr>
        <p:spPr bwMode="auto">
          <a:xfrm>
            <a:off x="1752600" y="29718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Destination</a:t>
            </a:r>
          </a:p>
        </p:txBody>
      </p:sp>
      <p:sp>
        <p:nvSpPr>
          <p:cNvPr id="8224" name="Text Box 32"/>
          <p:cNvSpPr txBox="1">
            <a:spLocks noChangeArrowheads="1"/>
          </p:cNvSpPr>
          <p:nvPr/>
        </p:nvSpPr>
        <p:spPr bwMode="auto">
          <a:xfrm>
            <a:off x="6553200" y="34290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8225" name="Text Box 33"/>
          <p:cNvSpPr txBox="1">
            <a:spLocks noChangeArrowheads="1"/>
          </p:cNvSpPr>
          <p:nvPr/>
        </p:nvSpPr>
        <p:spPr bwMode="auto">
          <a:xfrm>
            <a:off x="4724400" y="23622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SIFS</a:t>
            </a:r>
          </a:p>
        </p:txBody>
      </p:sp>
      <p:sp>
        <p:nvSpPr>
          <p:cNvPr id="8226" name="Text Box 34"/>
          <p:cNvSpPr txBox="1">
            <a:spLocks noChangeArrowheads="1"/>
          </p:cNvSpPr>
          <p:nvPr/>
        </p:nvSpPr>
        <p:spPr bwMode="auto">
          <a:xfrm>
            <a:off x="7391400" y="35052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Contention window</a:t>
            </a:r>
          </a:p>
        </p:txBody>
      </p:sp>
      <p:sp>
        <p:nvSpPr>
          <p:cNvPr id="8227" name="Line 35"/>
          <p:cNvSpPr>
            <a:spLocks noChangeShapeType="1"/>
          </p:cNvSpPr>
          <p:nvPr/>
        </p:nvSpPr>
        <p:spPr bwMode="auto">
          <a:xfrm>
            <a:off x="4038600" y="4876800"/>
            <a:ext cx="3352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28" name="Line 36"/>
          <p:cNvSpPr>
            <a:spLocks noChangeShapeType="1"/>
          </p:cNvSpPr>
          <p:nvPr/>
        </p:nvSpPr>
        <p:spPr bwMode="auto">
          <a:xfrm>
            <a:off x="7391400" y="4876800"/>
            <a:ext cx="2590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29" name="Text Box 37"/>
          <p:cNvSpPr txBox="1">
            <a:spLocks noChangeArrowheads="1"/>
          </p:cNvSpPr>
          <p:nvPr/>
        </p:nvSpPr>
        <p:spPr bwMode="auto">
          <a:xfrm>
            <a:off x="4419600" y="48768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Defer access</a:t>
            </a:r>
          </a:p>
        </p:txBody>
      </p:sp>
      <p:sp>
        <p:nvSpPr>
          <p:cNvPr id="8230" name="Text Box 38"/>
          <p:cNvSpPr txBox="1">
            <a:spLocks noChangeArrowheads="1"/>
          </p:cNvSpPr>
          <p:nvPr/>
        </p:nvSpPr>
        <p:spPr bwMode="auto">
          <a:xfrm>
            <a:off x="7391400" y="48768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Backoff after defer</a:t>
            </a:r>
          </a:p>
        </p:txBody>
      </p:sp>
      <p:sp>
        <p:nvSpPr>
          <p:cNvPr id="8231" name="Text Box 39"/>
          <p:cNvSpPr txBox="1">
            <a:spLocks noChangeArrowheads="1"/>
          </p:cNvSpPr>
          <p:nvPr/>
        </p:nvSpPr>
        <p:spPr bwMode="auto">
          <a:xfrm>
            <a:off x="2362200" y="5638801"/>
            <a:ext cx="449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latin typeface="Times New Roman" panose="02020603050405020304" pitchFamily="18" charset="0"/>
              </a:rPr>
              <a:t>SIFS – Short Inter Frame Spacing</a:t>
            </a:r>
          </a:p>
        </p:txBody>
      </p:sp>
      <p:sp>
        <p:nvSpPr>
          <p:cNvPr id="8232" name="Line 40"/>
          <p:cNvSpPr>
            <a:spLocks noChangeShapeType="1"/>
          </p:cNvSpPr>
          <p:nvPr/>
        </p:nvSpPr>
        <p:spPr bwMode="auto">
          <a:xfrm>
            <a:off x="8153400" y="4191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33" name="Text Box 41"/>
          <p:cNvSpPr txBox="1">
            <a:spLocks noChangeArrowheads="1"/>
          </p:cNvSpPr>
          <p:nvPr/>
        </p:nvSpPr>
        <p:spPr bwMode="auto">
          <a:xfrm>
            <a:off x="9677400" y="16002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Time</a:t>
            </a:r>
          </a:p>
        </p:txBody>
      </p:sp>
      <p:sp>
        <p:nvSpPr>
          <p:cNvPr id="53250" name="Rectangle 2"/>
          <p:cNvSpPr>
            <a:spLocks noChangeArrowheads="1"/>
          </p:cNvSpPr>
          <p:nvPr/>
        </p:nvSpPr>
        <p:spPr bwMode="auto">
          <a:xfrm>
            <a:off x="3733800" y="1676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1" name="Rectangle 3"/>
          <p:cNvSpPr>
            <a:spLocks noChangeArrowheads="1"/>
          </p:cNvSpPr>
          <p:nvPr/>
        </p:nvSpPr>
        <p:spPr bwMode="auto">
          <a:xfrm>
            <a:off x="3886200" y="1676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2745749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dirty="0">
                <a:latin typeface="Times New Roman" panose="02020603050405020304" pitchFamily="18" charset="0"/>
                <a:cs typeface="Times New Roman" panose="02020603050405020304" pitchFamily="18" charset="0"/>
              </a:rPr>
              <a:t>Performance of Random Access Protocols</a:t>
            </a:r>
          </a:p>
        </p:txBody>
      </p:sp>
      <p:sp>
        <p:nvSpPr>
          <p:cNvPr id="3686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en-US" sz="2000">
                <a:latin typeface="Times New Roman" panose="02020603050405020304" pitchFamily="18" charset="0"/>
                <a:cs typeface="Times New Roman" panose="02020603050405020304" pitchFamily="18" charset="0"/>
              </a:rPr>
              <a:t>Simple and easy to implement</a:t>
            </a:r>
          </a:p>
          <a:p>
            <a:pPr eaLnBrk="1" hangingPunct="1">
              <a:lnSpc>
                <a:spcPct val="90000"/>
              </a:lnSpc>
            </a:pPr>
            <a:r>
              <a:rPr lang="en-US" altLang="en-US" sz="2000">
                <a:latin typeface="Times New Roman" panose="02020603050405020304" pitchFamily="18" charset="0"/>
                <a:cs typeface="Times New Roman" panose="02020603050405020304" pitchFamily="18" charset="0"/>
              </a:rPr>
              <a:t>Decentralized (no central device that can fail and bring down the entire system)</a:t>
            </a:r>
          </a:p>
          <a:p>
            <a:pPr eaLnBrk="1" hangingPunct="1">
              <a:lnSpc>
                <a:spcPct val="90000"/>
              </a:lnSpc>
            </a:pPr>
            <a:r>
              <a:rPr lang="en-US" altLang="en-US" sz="2000">
                <a:latin typeface="Times New Roman" panose="02020603050405020304" pitchFamily="18" charset="0"/>
                <a:cs typeface="Times New Roman" panose="02020603050405020304" pitchFamily="18" charset="0"/>
              </a:rPr>
              <a:t>In low-traffic, packet transfer has low-delay </a:t>
            </a:r>
          </a:p>
          <a:p>
            <a:pPr eaLnBrk="1" hangingPunct="1">
              <a:lnSpc>
                <a:spcPct val="90000"/>
              </a:lnSpc>
            </a:pPr>
            <a:r>
              <a:rPr lang="en-US" altLang="en-US" sz="2000">
                <a:latin typeface="Times New Roman" panose="02020603050405020304" pitchFamily="18" charset="0"/>
                <a:cs typeface="Times New Roman" panose="02020603050405020304" pitchFamily="18" charset="0"/>
              </a:rPr>
              <a:t>However, limited throughput and in heavier traffic, packet delay has no limit. </a:t>
            </a:r>
          </a:p>
          <a:p>
            <a:pPr eaLnBrk="1" hangingPunct="1">
              <a:lnSpc>
                <a:spcPct val="90000"/>
              </a:lnSpc>
            </a:pPr>
            <a:r>
              <a:rPr lang="en-US" altLang="en-US" sz="2000">
                <a:latin typeface="Times New Roman" panose="02020603050405020304" pitchFamily="18" charset="0"/>
                <a:cs typeface="Times New Roman" panose="02020603050405020304" pitchFamily="18" charset="0"/>
              </a:rPr>
              <a:t>In some cases, a station </a:t>
            </a:r>
            <a:r>
              <a:rPr lang="en-US" altLang="en-US" sz="2000" u="sng">
                <a:latin typeface="Times New Roman" panose="02020603050405020304" pitchFamily="18" charset="0"/>
                <a:cs typeface="Times New Roman" panose="02020603050405020304" pitchFamily="18" charset="0"/>
              </a:rPr>
              <a:t>may never</a:t>
            </a:r>
            <a:r>
              <a:rPr lang="en-US" altLang="en-US" sz="2000">
                <a:latin typeface="Times New Roman" panose="02020603050405020304" pitchFamily="18" charset="0"/>
                <a:cs typeface="Times New Roman" panose="02020603050405020304" pitchFamily="18" charset="0"/>
              </a:rPr>
              <a:t> have a chance to transfer its packet. (</a:t>
            </a:r>
            <a:r>
              <a:rPr lang="en-US" altLang="en-US" sz="2000" b="1">
                <a:latin typeface="Times New Roman" panose="02020603050405020304" pitchFamily="18" charset="0"/>
                <a:cs typeface="Times New Roman" panose="02020603050405020304" pitchFamily="18" charset="0"/>
              </a:rPr>
              <a:t>unfair protocol</a:t>
            </a:r>
            <a:r>
              <a:rPr lang="en-US" altLang="en-US" sz="2000">
                <a:latin typeface="Times New Roman" panose="02020603050405020304" pitchFamily="18" charset="0"/>
                <a:cs typeface="Times New Roman" panose="02020603050405020304" pitchFamily="18" charset="0"/>
              </a:rPr>
              <a:t>)</a:t>
            </a:r>
          </a:p>
          <a:p>
            <a:pPr eaLnBrk="1" hangingPunct="1">
              <a:lnSpc>
                <a:spcPct val="90000"/>
              </a:lnSpc>
              <a:spcBef>
                <a:spcPct val="50000"/>
              </a:spcBef>
            </a:pPr>
            <a:r>
              <a:rPr lang="en-US" altLang="en-US" sz="2000">
                <a:latin typeface="Times New Roman" panose="02020603050405020304" pitchFamily="18" charset="0"/>
                <a:cs typeface="Times New Roman" panose="02020603050405020304" pitchFamily="18" charset="0"/>
              </a:rPr>
              <a:t>A node that has frames to be transmitted  can </a:t>
            </a:r>
            <a:r>
              <a:rPr lang="en-US" altLang="en-US" sz="2000" b="1">
                <a:latin typeface="Times New Roman" panose="02020603050405020304" pitchFamily="18" charset="0"/>
                <a:cs typeface="Times New Roman" panose="02020603050405020304" pitchFamily="18" charset="0"/>
              </a:rPr>
              <a:t>transmit continuously</a:t>
            </a:r>
            <a:r>
              <a:rPr lang="en-US" altLang="en-US" sz="2000">
                <a:latin typeface="Times New Roman" panose="02020603050405020304" pitchFamily="18" charset="0"/>
                <a:cs typeface="Times New Roman" panose="02020603050405020304" pitchFamily="18" charset="0"/>
              </a:rPr>
              <a:t> at the </a:t>
            </a:r>
            <a:r>
              <a:rPr lang="en-US" altLang="en-US" sz="2000" b="1">
                <a:latin typeface="Times New Roman" panose="02020603050405020304" pitchFamily="18" charset="0"/>
                <a:cs typeface="Times New Roman" panose="02020603050405020304" pitchFamily="18" charset="0"/>
              </a:rPr>
              <a:t>full rate of channel (R)</a:t>
            </a:r>
            <a:r>
              <a:rPr lang="en-US" altLang="en-US" sz="2000">
                <a:latin typeface="Times New Roman" panose="02020603050405020304" pitchFamily="18" charset="0"/>
                <a:cs typeface="Times New Roman" panose="02020603050405020304" pitchFamily="18" charset="0"/>
              </a:rPr>
              <a:t> if it is the </a:t>
            </a:r>
            <a:r>
              <a:rPr lang="en-US" altLang="en-US" sz="2000" b="1">
                <a:latin typeface="Times New Roman" panose="02020603050405020304" pitchFamily="18" charset="0"/>
                <a:cs typeface="Times New Roman" panose="02020603050405020304" pitchFamily="18" charset="0"/>
              </a:rPr>
              <a:t>only node with frames</a:t>
            </a:r>
          </a:p>
          <a:p>
            <a:pPr eaLnBrk="1" hangingPunct="1">
              <a:lnSpc>
                <a:spcPct val="90000"/>
              </a:lnSpc>
              <a:spcBef>
                <a:spcPct val="50000"/>
              </a:spcBef>
            </a:pPr>
            <a:r>
              <a:rPr lang="en-US" altLang="en-US" sz="2000">
                <a:latin typeface="Times New Roman" panose="02020603050405020304" pitchFamily="18" charset="0"/>
                <a:cs typeface="Times New Roman" panose="02020603050405020304" pitchFamily="18" charset="0"/>
              </a:rPr>
              <a:t>If (M) nodes want to transmit, many collisions can occur and the rate for each node will </a:t>
            </a:r>
            <a:r>
              <a:rPr lang="en-US" altLang="en-US" sz="2000" b="1" u="sng">
                <a:latin typeface="Times New Roman" panose="02020603050405020304" pitchFamily="18" charset="0"/>
                <a:cs typeface="Times New Roman" panose="02020603050405020304" pitchFamily="18" charset="0"/>
              </a:rPr>
              <a:t>not be on average R/M</a:t>
            </a:r>
          </a:p>
          <a:p>
            <a:pPr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148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dirty="0" smtClean="0">
                <a:latin typeface="Times New Roman" panose="02020603050405020304" pitchFamily="18" charset="0"/>
                <a:cs typeface="Times New Roman" panose="02020603050405020304" pitchFamily="18" charset="0"/>
              </a:rPr>
              <a:t>Controlled </a:t>
            </a:r>
            <a:r>
              <a:rPr lang="en-US" altLang="en-US" sz="2800" dirty="0">
                <a:latin typeface="Times New Roman" panose="02020603050405020304" pitchFamily="18" charset="0"/>
                <a:cs typeface="Times New Roman" panose="02020603050405020304" pitchFamily="18" charset="0"/>
              </a:rPr>
              <a:t>Access or Scheduling</a:t>
            </a:r>
          </a:p>
        </p:txBody>
      </p:sp>
      <p:sp>
        <p:nvSpPr>
          <p:cNvPr id="3789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a:latin typeface="Times New Roman" panose="02020603050405020304" pitchFamily="18" charset="0"/>
                <a:cs typeface="Times New Roman" panose="02020603050405020304" pitchFamily="18" charset="0"/>
              </a:rPr>
              <a:t>Provides </a:t>
            </a:r>
            <a:r>
              <a:rPr lang="en-US" altLang="en-US" sz="2400" b="1">
                <a:latin typeface="Times New Roman" panose="02020603050405020304" pitchFamily="18" charset="0"/>
                <a:cs typeface="Times New Roman" panose="02020603050405020304" pitchFamily="18" charset="0"/>
              </a:rPr>
              <a:t>in order access</a:t>
            </a:r>
            <a:r>
              <a:rPr lang="en-US" altLang="en-US" sz="2400">
                <a:latin typeface="Times New Roman" panose="02020603050405020304" pitchFamily="18" charset="0"/>
                <a:cs typeface="Times New Roman" panose="02020603050405020304" pitchFamily="18" charset="0"/>
              </a:rPr>
              <a:t> to shared medium so that every station has chance to transfer (</a:t>
            </a:r>
            <a:r>
              <a:rPr lang="en-US" altLang="en-US" sz="2400" b="1">
                <a:latin typeface="Times New Roman" panose="02020603050405020304" pitchFamily="18" charset="0"/>
                <a:cs typeface="Times New Roman" panose="02020603050405020304" pitchFamily="18" charset="0"/>
              </a:rPr>
              <a:t>fair protocol</a:t>
            </a:r>
            <a:r>
              <a:rPr lang="en-US" altLang="en-US" sz="2400">
                <a:latin typeface="Times New Roman" panose="02020603050405020304" pitchFamily="18" charset="0"/>
                <a:cs typeface="Times New Roman" panose="02020603050405020304" pitchFamily="18" charset="0"/>
              </a:rPr>
              <a:t>)</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b="1" i="1">
                <a:latin typeface="Times New Roman" panose="02020603050405020304" pitchFamily="18" charset="0"/>
                <a:cs typeface="Times New Roman" panose="02020603050405020304" pitchFamily="18" charset="0"/>
              </a:rPr>
              <a:t>Eliminates</a:t>
            </a:r>
            <a:r>
              <a:rPr lang="en-US" altLang="en-US" sz="2400">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collision completely</a:t>
            </a:r>
          </a:p>
          <a:p>
            <a:pPr eaLnBrk="1" hangingPunct="1"/>
            <a:r>
              <a:rPr lang="en-US" altLang="en-US" sz="2400" b="1">
                <a:latin typeface="Times New Roman" panose="02020603050405020304" pitchFamily="18" charset="0"/>
                <a:cs typeface="Times New Roman" panose="02020603050405020304" pitchFamily="18" charset="0"/>
              </a:rPr>
              <a:t>Three methods</a:t>
            </a:r>
            <a:r>
              <a:rPr lang="en-US" altLang="en-US" sz="2400">
                <a:latin typeface="Times New Roman" panose="02020603050405020304" pitchFamily="18" charset="0"/>
                <a:cs typeface="Times New Roman" panose="02020603050405020304" pitchFamily="18" charset="0"/>
              </a:rPr>
              <a:t> for controlled access:</a:t>
            </a:r>
          </a:p>
          <a:p>
            <a:pPr lvl="1" eaLnBrk="1" hangingPunct="1"/>
            <a:r>
              <a:rPr lang="en-US" altLang="en-US" sz="1800">
                <a:latin typeface="Times New Roman" panose="02020603050405020304" pitchFamily="18" charset="0"/>
                <a:cs typeface="Times New Roman" panose="02020603050405020304" pitchFamily="18" charset="0"/>
              </a:rPr>
              <a:t>Reservation</a:t>
            </a:r>
          </a:p>
          <a:p>
            <a:pPr lvl="1" eaLnBrk="1" hangingPunct="1"/>
            <a:r>
              <a:rPr lang="en-US" altLang="en-US" sz="1800">
                <a:latin typeface="Times New Roman" panose="02020603050405020304" pitchFamily="18" charset="0"/>
                <a:cs typeface="Times New Roman" panose="02020603050405020304" pitchFamily="18" charset="0"/>
              </a:rPr>
              <a:t>Polling</a:t>
            </a:r>
          </a:p>
          <a:p>
            <a:pPr lvl="1" eaLnBrk="1" hangingPunct="1"/>
            <a:r>
              <a:rPr lang="en-US" altLang="en-US" sz="1800">
                <a:latin typeface="Times New Roman" panose="02020603050405020304" pitchFamily="18" charset="0"/>
                <a:cs typeface="Times New Roman" panose="02020603050405020304" pitchFamily="18" charset="0"/>
              </a:rPr>
              <a:t>Token Passing</a:t>
            </a:r>
          </a:p>
        </p:txBody>
      </p:sp>
    </p:spTree>
    <p:extLst>
      <p:ext uri="{BB962C8B-B14F-4D97-AF65-F5344CB8AC3E}">
        <p14:creationId xmlns:p14="http://schemas.microsoft.com/office/powerpoint/2010/main" val="2767753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Reservation access </a:t>
            </a:r>
            <a:r>
              <a:rPr lang="en-US" altLang="en-US" dirty="0" smtClean="0">
                <a:latin typeface="Times New Roman" panose="02020603050405020304" pitchFamily="18" charset="0"/>
              </a:rPr>
              <a:t>method</a:t>
            </a:r>
            <a:endParaRPr lang="en-US" dirty="0"/>
          </a:p>
        </p:txBody>
      </p:sp>
      <p:sp>
        <p:nvSpPr>
          <p:cNvPr id="3" name="Content Placeholder 2"/>
          <p:cNvSpPr>
            <a:spLocks noGrp="1"/>
          </p:cNvSpPr>
          <p:nvPr>
            <p:ph idx="1"/>
          </p:nvPr>
        </p:nvSpPr>
        <p:spPr/>
        <p:txBody>
          <a:bodyPr>
            <a:normAutofit fontScale="92500" lnSpcReduction="10000"/>
          </a:bodyPr>
          <a:lstStyle/>
          <a:p>
            <a:pPr>
              <a:spcBef>
                <a:spcPct val="50000"/>
              </a:spcBef>
              <a:buFont typeface="Wingdings" panose="05000000000000000000" pitchFamily="2" charset="2"/>
              <a:buChar char="§"/>
            </a:pPr>
            <a:r>
              <a:rPr lang="en-US" altLang="en-US" dirty="0"/>
              <a:t>Stations </a:t>
            </a:r>
            <a:r>
              <a:rPr lang="en-US" altLang="en-US" b="1" dirty="0"/>
              <a:t>take turns transmitting a single frame </a:t>
            </a:r>
            <a:r>
              <a:rPr lang="en-US" altLang="en-US" dirty="0"/>
              <a:t>at a </a:t>
            </a:r>
            <a:r>
              <a:rPr lang="en-US" altLang="en-US" b="1" dirty="0"/>
              <a:t>full rate ( R ) bps</a:t>
            </a:r>
          </a:p>
          <a:p>
            <a:pPr>
              <a:spcBef>
                <a:spcPct val="50000"/>
              </a:spcBef>
              <a:buFont typeface="Wingdings" panose="05000000000000000000" pitchFamily="2" charset="2"/>
              <a:buChar char="§"/>
            </a:pPr>
            <a:r>
              <a:rPr lang="en-US" altLang="en-US" dirty="0"/>
              <a:t> Transmissions are organized into variable length cycles</a:t>
            </a:r>
          </a:p>
          <a:p>
            <a:pPr>
              <a:spcBef>
                <a:spcPct val="50000"/>
              </a:spcBef>
              <a:buFont typeface="Wingdings" panose="05000000000000000000" pitchFamily="2" charset="2"/>
              <a:buChar char="§"/>
            </a:pPr>
            <a:r>
              <a:rPr lang="en-US" altLang="en-US" dirty="0"/>
              <a:t> Each cycle begins with a </a:t>
            </a:r>
            <a:r>
              <a:rPr lang="en-US" altLang="en-US" u="sng" dirty="0"/>
              <a:t>reservation interval</a:t>
            </a:r>
            <a:r>
              <a:rPr lang="en-US" altLang="en-US" dirty="0"/>
              <a:t> that consists of (N) </a:t>
            </a:r>
            <a:r>
              <a:rPr lang="en-US" altLang="en-US" dirty="0" err="1"/>
              <a:t>minislots</a:t>
            </a:r>
            <a:r>
              <a:rPr lang="en-US" altLang="en-US" dirty="0"/>
              <a:t>. One </a:t>
            </a:r>
            <a:r>
              <a:rPr lang="en-US" altLang="en-US" dirty="0" err="1"/>
              <a:t>minislot</a:t>
            </a:r>
            <a:r>
              <a:rPr lang="en-US" altLang="en-US" dirty="0"/>
              <a:t> for each of the N stations</a:t>
            </a:r>
          </a:p>
          <a:p>
            <a:pPr>
              <a:spcBef>
                <a:spcPct val="50000"/>
              </a:spcBef>
              <a:buFont typeface="Wingdings" panose="05000000000000000000" pitchFamily="2" charset="2"/>
              <a:buChar char="§"/>
            </a:pPr>
            <a:r>
              <a:rPr lang="en-US" altLang="en-US" dirty="0"/>
              <a:t>When a station needs to send a data frame, it makes a </a:t>
            </a:r>
            <a:r>
              <a:rPr lang="en-US" altLang="en-US" b="1" dirty="0"/>
              <a:t>reservation</a:t>
            </a:r>
            <a:r>
              <a:rPr lang="en-US" altLang="en-US" dirty="0"/>
              <a:t> in its own </a:t>
            </a:r>
            <a:r>
              <a:rPr lang="en-US" altLang="en-US" dirty="0" err="1"/>
              <a:t>minislot</a:t>
            </a:r>
            <a:r>
              <a:rPr lang="en-US" altLang="en-US" dirty="0"/>
              <a:t>.</a:t>
            </a:r>
          </a:p>
          <a:p>
            <a:pPr>
              <a:spcBef>
                <a:spcPct val="50000"/>
              </a:spcBef>
              <a:buFont typeface="Wingdings" panose="05000000000000000000" pitchFamily="2" charset="2"/>
              <a:buChar char="§"/>
            </a:pPr>
            <a:r>
              <a:rPr lang="en-US" altLang="en-US" dirty="0"/>
              <a:t>By listening to the reservation interval,  every station knows which stations will transfer frames, and in which order.</a:t>
            </a:r>
          </a:p>
          <a:p>
            <a:pPr>
              <a:spcBef>
                <a:spcPct val="50000"/>
              </a:spcBef>
              <a:buFont typeface="Wingdings" panose="05000000000000000000" pitchFamily="2" charset="2"/>
              <a:buChar char="§"/>
            </a:pPr>
            <a:r>
              <a:rPr lang="en-US" altLang="en-US" dirty="0"/>
              <a:t>The stations that made reservations can send their data frames after the reservation frame.</a:t>
            </a:r>
          </a:p>
          <a:p>
            <a:endParaRPr lang="en-US" dirty="0"/>
          </a:p>
        </p:txBody>
      </p:sp>
    </p:spTree>
    <p:extLst>
      <p:ext uri="{BB962C8B-B14F-4D97-AF65-F5344CB8AC3E}">
        <p14:creationId xmlns:p14="http://schemas.microsoft.com/office/powerpoint/2010/main" val="4230171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1"/>
          <p:cNvSpPr txBox="1">
            <a:spLocks noChangeArrowheads="1"/>
          </p:cNvSpPr>
          <p:nvPr/>
        </p:nvSpPr>
        <p:spPr bwMode="auto">
          <a:xfrm>
            <a:off x="992777" y="685801"/>
            <a:ext cx="92136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dirty="0"/>
              <a:t> </a:t>
            </a:r>
          </a:p>
        </p:txBody>
      </p:sp>
      <p:pic>
        <p:nvPicPr>
          <p:cNvPr id="3891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157" y="2599112"/>
            <a:ext cx="78613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508222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Polling</a:t>
            </a:r>
            <a:endParaRPr lang="en-IN" dirty="0"/>
          </a:p>
        </p:txBody>
      </p:sp>
      <p:sp>
        <p:nvSpPr>
          <p:cNvPr id="3" name="Content Placeholder 2"/>
          <p:cNvSpPr>
            <a:spLocks noGrp="1"/>
          </p:cNvSpPr>
          <p:nvPr>
            <p:ph idx="1"/>
          </p:nvPr>
        </p:nvSpPr>
        <p:spPr/>
        <p:txBody>
          <a:bodyPr>
            <a:normAutofit/>
          </a:bodyPr>
          <a:lstStyle/>
          <a:p>
            <a:pPr>
              <a:lnSpc>
                <a:spcPct val="8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Stations take turns accessing the medium</a:t>
            </a:r>
          </a:p>
          <a:p>
            <a:pPr>
              <a:lnSpc>
                <a:spcPct val="8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Two models: </a:t>
            </a:r>
            <a:r>
              <a:rPr lang="en-US" altLang="en-US" sz="2000" b="1" dirty="0">
                <a:latin typeface="Times New Roman" panose="02020603050405020304" pitchFamily="18" charset="0"/>
                <a:cs typeface="Times New Roman" panose="02020603050405020304" pitchFamily="18" charset="0"/>
              </a:rPr>
              <a:t>Centralized </a:t>
            </a:r>
            <a:r>
              <a:rPr lang="en-US" altLang="en-US" sz="2000" dirty="0">
                <a:latin typeface="Times New Roman" panose="02020603050405020304" pitchFamily="18" charset="0"/>
                <a:cs typeface="Times New Roman" panose="02020603050405020304" pitchFamily="18" charset="0"/>
              </a:rPr>
              <a:t>and </a:t>
            </a:r>
            <a:r>
              <a:rPr lang="en-US" altLang="en-US" sz="2000" b="1" dirty="0">
                <a:latin typeface="Times New Roman" panose="02020603050405020304" pitchFamily="18" charset="0"/>
                <a:cs typeface="Times New Roman" panose="02020603050405020304" pitchFamily="18" charset="0"/>
              </a:rPr>
              <a:t>distributed</a:t>
            </a:r>
            <a:r>
              <a:rPr lang="en-US" altLang="en-US" sz="2000" dirty="0">
                <a:latin typeface="Times New Roman" panose="02020603050405020304" pitchFamily="18" charset="0"/>
                <a:cs typeface="Times New Roman" panose="02020603050405020304" pitchFamily="18" charset="0"/>
              </a:rPr>
              <a:t> polling</a:t>
            </a:r>
          </a:p>
          <a:p>
            <a:pPr>
              <a:lnSpc>
                <a:spcPct val="80000"/>
              </a:lnSpc>
              <a:buFont typeface="Wingdings" panose="05000000000000000000" pitchFamily="2" charset="2"/>
              <a:buChar char="§"/>
            </a:pPr>
            <a:r>
              <a:rPr lang="en-US" altLang="en-US" sz="2000" b="1" dirty="0" smtClean="0">
                <a:latin typeface="Times New Roman" panose="02020603050405020304" pitchFamily="18" charset="0"/>
                <a:cs typeface="Times New Roman" panose="02020603050405020304" pitchFamily="18" charset="0"/>
              </a:rPr>
              <a:t>Centralized </a:t>
            </a:r>
            <a:r>
              <a:rPr lang="en-US" altLang="en-US" sz="2000" b="1" dirty="0">
                <a:latin typeface="Times New Roman" panose="02020603050405020304" pitchFamily="18" charset="0"/>
                <a:cs typeface="Times New Roman" panose="02020603050405020304" pitchFamily="18" charset="0"/>
              </a:rPr>
              <a:t>polling</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One device is assigned as </a:t>
            </a:r>
            <a:r>
              <a:rPr lang="en-US" altLang="en-US" sz="1800" b="1" dirty="0">
                <a:latin typeface="Times New Roman" panose="02020603050405020304" pitchFamily="18" charset="0"/>
                <a:cs typeface="Times New Roman" panose="02020603050405020304" pitchFamily="18" charset="0"/>
              </a:rPr>
              <a:t>primary station </a:t>
            </a:r>
            <a:r>
              <a:rPr lang="en-US" altLang="en-US" sz="1800" dirty="0">
                <a:latin typeface="Times New Roman" panose="02020603050405020304" pitchFamily="18" charset="0"/>
                <a:cs typeface="Times New Roman" panose="02020603050405020304" pitchFamily="18" charset="0"/>
              </a:rPr>
              <a:t>and the others as </a:t>
            </a:r>
            <a:r>
              <a:rPr lang="en-US" altLang="en-US" sz="1800" b="1" dirty="0">
                <a:latin typeface="Times New Roman" panose="02020603050405020304" pitchFamily="18" charset="0"/>
                <a:cs typeface="Times New Roman" panose="02020603050405020304" pitchFamily="18" charset="0"/>
              </a:rPr>
              <a:t>secondary stations</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All data exchanges are done through the </a:t>
            </a:r>
            <a:r>
              <a:rPr lang="en-US" altLang="en-US" sz="1800" b="1" dirty="0">
                <a:latin typeface="Times New Roman" panose="02020603050405020304" pitchFamily="18" charset="0"/>
                <a:cs typeface="Times New Roman" panose="02020603050405020304" pitchFamily="18" charset="0"/>
              </a:rPr>
              <a:t>primary</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When </a:t>
            </a:r>
            <a:r>
              <a:rPr lang="en-US" altLang="en-US" sz="1800" b="1" dirty="0">
                <a:latin typeface="Times New Roman" panose="02020603050405020304" pitchFamily="18" charset="0"/>
                <a:cs typeface="Times New Roman" panose="02020603050405020304" pitchFamily="18" charset="0"/>
              </a:rPr>
              <a:t>the primary has a frame to send</a:t>
            </a:r>
            <a:r>
              <a:rPr lang="en-US" altLang="en-US" sz="1800" dirty="0">
                <a:latin typeface="Times New Roman" panose="02020603050405020304" pitchFamily="18" charset="0"/>
                <a:cs typeface="Times New Roman" panose="02020603050405020304" pitchFamily="18" charset="0"/>
              </a:rPr>
              <a:t> it sends a </a:t>
            </a:r>
            <a:r>
              <a:rPr lang="en-US" altLang="en-US" sz="1800" b="1" dirty="0">
                <a:latin typeface="Times New Roman" panose="02020603050405020304" pitchFamily="18" charset="0"/>
                <a:cs typeface="Times New Roman" panose="02020603050405020304" pitchFamily="18" charset="0"/>
              </a:rPr>
              <a:t>select </a:t>
            </a:r>
            <a:r>
              <a:rPr lang="en-US" altLang="en-US" sz="1800" dirty="0">
                <a:latin typeface="Times New Roman" panose="02020603050405020304" pitchFamily="18" charset="0"/>
                <a:cs typeface="Times New Roman" panose="02020603050405020304" pitchFamily="18" charset="0"/>
              </a:rPr>
              <a:t>frame that includes the address of the intended secondary</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When </a:t>
            </a:r>
            <a:r>
              <a:rPr lang="en-US" altLang="en-US" sz="1800" b="1" dirty="0">
                <a:latin typeface="Times New Roman" panose="02020603050405020304" pitchFamily="18" charset="0"/>
                <a:cs typeface="Times New Roman" panose="02020603050405020304" pitchFamily="18" charset="0"/>
              </a:rPr>
              <a:t>the primary  is ready to receive</a:t>
            </a:r>
            <a:r>
              <a:rPr lang="en-US" altLang="en-US" sz="1800" dirty="0">
                <a:latin typeface="Times New Roman" panose="02020603050405020304" pitchFamily="18" charset="0"/>
                <a:cs typeface="Times New Roman" panose="02020603050405020304" pitchFamily="18" charset="0"/>
              </a:rPr>
              <a:t> data it send  a </a:t>
            </a:r>
            <a:r>
              <a:rPr lang="en-US" altLang="en-US" sz="1800" b="1" dirty="0">
                <a:latin typeface="Times New Roman" panose="02020603050405020304" pitchFamily="18" charset="0"/>
                <a:cs typeface="Times New Roman" panose="02020603050405020304" pitchFamily="18" charset="0"/>
              </a:rPr>
              <a:t>Poll</a:t>
            </a:r>
            <a:r>
              <a:rPr lang="en-US" altLang="en-US" sz="1800" dirty="0">
                <a:latin typeface="Times New Roman" panose="02020603050405020304" pitchFamily="18" charset="0"/>
                <a:cs typeface="Times New Roman" panose="02020603050405020304" pitchFamily="18" charset="0"/>
              </a:rPr>
              <a:t> frame for each device to ask if it has data to send or not. If yes, </a:t>
            </a:r>
            <a:r>
              <a:rPr lang="en-US" altLang="en-US" sz="1800" b="1" dirty="0">
                <a:latin typeface="Times New Roman" panose="02020603050405020304" pitchFamily="18" charset="0"/>
                <a:cs typeface="Times New Roman" panose="02020603050405020304" pitchFamily="18" charset="0"/>
              </a:rPr>
              <a:t>data </a:t>
            </a:r>
            <a:r>
              <a:rPr lang="en-US" altLang="en-US" sz="1800" dirty="0">
                <a:latin typeface="Times New Roman" panose="02020603050405020304" pitchFamily="18" charset="0"/>
                <a:cs typeface="Times New Roman" panose="02020603050405020304" pitchFamily="18" charset="0"/>
              </a:rPr>
              <a:t>will be transmitted otherwise </a:t>
            </a:r>
            <a:r>
              <a:rPr lang="en-US" altLang="en-US" sz="1800" b="1" dirty="0">
                <a:latin typeface="Times New Roman" panose="02020603050405020304" pitchFamily="18" charset="0"/>
                <a:cs typeface="Times New Roman" panose="02020603050405020304" pitchFamily="18" charset="0"/>
              </a:rPr>
              <a:t>NAK </a:t>
            </a:r>
            <a:r>
              <a:rPr lang="en-US" altLang="en-US" sz="1800" dirty="0">
                <a:latin typeface="Times New Roman" panose="02020603050405020304" pitchFamily="18" charset="0"/>
                <a:cs typeface="Times New Roman" panose="02020603050405020304" pitchFamily="18" charset="0"/>
              </a:rPr>
              <a:t>is sent.</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Polling can be done </a:t>
            </a:r>
            <a:r>
              <a:rPr lang="en-US" altLang="en-US" sz="1800" u="sng" dirty="0">
                <a:latin typeface="Times New Roman" panose="02020603050405020304" pitchFamily="18" charset="0"/>
                <a:cs typeface="Times New Roman" panose="02020603050405020304" pitchFamily="18" charset="0"/>
              </a:rPr>
              <a:t>in order</a:t>
            </a:r>
            <a:r>
              <a:rPr lang="en-US" altLang="en-US" sz="1800" dirty="0">
                <a:latin typeface="Times New Roman" panose="02020603050405020304" pitchFamily="18" charset="0"/>
                <a:cs typeface="Times New Roman" panose="02020603050405020304" pitchFamily="18" charset="0"/>
              </a:rPr>
              <a:t> (Round-Robin) or based on </a:t>
            </a:r>
            <a:r>
              <a:rPr lang="en-US" altLang="en-US" sz="1800" u="sng" dirty="0">
                <a:latin typeface="Times New Roman" panose="02020603050405020304" pitchFamily="18" charset="0"/>
                <a:cs typeface="Times New Roman" panose="02020603050405020304" pitchFamily="18" charset="0"/>
              </a:rPr>
              <a:t>predetermined order</a:t>
            </a:r>
          </a:p>
          <a:p>
            <a:pPr lvl="1">
              <a:lnSpc>
                <a:spcPct val="80000"/>
              </a:lnSpc>
              <a:buFont typeface="Wingdings" panose="05000000000000000000" pitchFamily="2" charset="2"/>
              <a:buChar char="§"/>
            </a:pPr>
            <a:endParaRPr lang="en-US" alt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2156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1828801" y="381000"/>
            <a:ext cx="5453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smtClean="0">
                <a:latin typeface="Times New Roman" panose="02020603050405020304" pitchFamily="18" charset="0"/>
              </a:rPr>
              <a:t>Select </a:t>
            </a:r>
            <a:r>
              <a:rPr lang="en-US" altLang="en-US" b="1" i="1" dirty="0">
                <a:latin typeface="Times New Roman" panose="02020603050405020304" pitchFamily="18" charset="0"/>
              </a:rPr>
              <a:t>and poll functions in polling access method</a:t>
            </a:r>
          </a:p>
        </p:txBody>
      </p:sp>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p:cNvSpPr txBox="1">
            <a:spLocks noChangeArrowheads="1"/>
          </p:cNvSpPr>
          <p:nvPr/>
        </p:nvSpPr>
        <p:spPr bwMode="auto">
          <a:xfrm>
            <a:off x="2590800" y="4876801"/>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Primary is sending to Secondary</a:t>
            </a:r>
          </a:p>
        </p:txBody>
      </p:sp>
      <p:sp>
        <p:nvSpPr>
          <p:cNvPr id="40968" name="TextBox 7"/>
          <p:cNvSpPr txBox="1">
            <a:spLocks noChangeArrowheads="1"/>
          </p:cNvSpPr>
          <p:nvPr/>
        </p:nvSpPr>
        <p:spPr bwMode="auto">
          <a:xfrm>
            <a:off x="6934200" y="5105401"/>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 Secondary is sending to Primary</a:t>
            </a:r>
          </a:p>
        </p:txBody>
      </p:sp>
    </p:spTree>
    <p:extLst>
      <p:ext uri="{BB962C8B-B14F-4D97-AF65-F5344CB8AC3E}">
        <p14:creationId xmlns:p14="http://schemas.microsoft.com/office/powerpoint/2010/main" val="5959139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pPr>
              <a:lnSpc>
                <a:spcPct val="8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Distributed polling</a:t>
            </a:r>
          </a:p>
          <a:p>
            <a:pPr lvl="1">
              <a:lnSpc>
                <a:spcPct val="80000"/>
              </a:lnSpc>
              <a:buFont typeface="Wingdings" panose="05000000000000000000" pitchFamily="2" charset="2"/>
              <a:buChar char="§"/>
            </a:pPr>
            <a:endParaRPr lang="en-US" altLang="en-US" sz="1800" b="1" dirty="0" smtClean="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
            </a:pPr>
            <a:r>
              <a:rPr lang="en-US" altLang="en-US" sz="1800" b="1" dirty="0" smtClean="0">
                <a:latin typeface="Times New Roman" panose="02020603050405020304" pitchFamily="18" charset="0"/>
                <a:cs typeface="Times New Roman" panose="02020603050405020304" pitchFamily="18" charset="0"/>
              </a:rPr>
              <a:t>No </a:t>
            </a:r>
            <a:r>
              <a:rPr lang="en-US" altLang="en-US" sz="1800" b="1" dirty="0">
                <a:latin typeface="Times New Roman" panose="02020603050405020304" pitchFamily="18" charset="0"/>
                <a:cs typeface="Times New Roman" panose="02020603050405020304" pitchFamily="18" charset="0"/>
              </a:rPr>
              <a:t>primary and secondary</a:t>
            </a:r>
          </a:p>
          <a:p>
            <a:pPr lvl="1">
              <a:lnSpc>
                <a:spcPct val="80000"/>
              </a:lnSpc>
              <a:buFont typeface="Wingdings" panose="05000000000000000000" pitchFamily="2" charset="2"/>
              <a:buChar char="§"/>
            </a:pPr>
            <a:endParaRPr lang="en-US" altLang="en-US" sz="1800" dirty="0" smtClean="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
            </a:pPr>
            <a:r>
              <a:rPr lang="en-US" altLang="en-US" sz="1800" dirty="0" smtClean="0">
                <a:latin typeface="Times New Roman" panose="02020603050405020304" pitchFamily="18" charset="0"/>
                <a:cs typeface="Times New Roman" panose="02020603050405020304" pitchFamily="18" charset="0"/>
              </a:rPr>
              <a:t>Stations </a:t>
            </a:r>
            <a:r>
              <a:rPr lang="en-US" altLang="en-US" sz="1800" dirty="0">
                <a:latin typeface="Times New Roman" panose="02020603050405020304" pitchFamily="18" charset="0"/>
                <a:cs typeface="Times New Roman" panose="02020603050405020304" pitchFamily="18" charset="0"/>
              </a:rPr>
              <a:t>have a </a:t>
            </a:r>
            <a:r>
              <a:rPr lang="en-US" altLang="en-US" sz="1800" b="1" dirty="0">
                <a:latin typeface="Times New Roman" panose="02020603050405020304" pitchFamily="18" charset="0"/>
                <a:cs typeface="Times New Roman" panose="02020603050405020304" pitchFamily="18" charset="0"/>
              </a:rPr>
              <a:t>known polling order</a:t>
            </a:r>
            <a:r>
              <a:rPr lang="en-US" altLang="en-US" sz="1800" dirty="0">
                <a:latin typeface="Times New Roman" panose="02020603050405020304" pitchFamily="18" charset="0"/>
                <a:cs typeface="Times New Roman" panose="02020603050405020304" pitchFamily="18" charset="0"/>
              </a:rPr>
              <a:t> list which is made based on some protocol</a:t>
            </a:r>
          </a:p>
          <a:p>
            <a:pPr lvl="1">
              <a:lnSpc>
                <a:spcPct val="80000"/>
              </a:lnSpc>
            </a:pPr>
            <a:endParaRPr lang="en-US" altLang="en-US" sz="1800" b="1" dirty="0" smtClean="0">
              <a:latin typeface="Times New Roman" panose="02020603050405020304" pitchFamily="18" charset="0"/>
              <a:cs typeface="Times New Roman" panose="02020603050405020304" pitchFamily="18" charset="0"/>
            </a:endParaRPr>
          </a:p>
          <a:p>
            <a:pPr lvl="1">
              <a:lnSpc>
                <a:spcPct val="80000"/>
              </a:lnSpc>
            </a:pPr>
            <a:r>
              <a:rPr lang="en-US" altLang="en-US" sz="1800" b="1" dirty="0" smtClean="0">
                <a:latin typeface="Times New Roman" panose="02020603050405020304" pitchFamily="18" charset="0"/>
                <a:cs typeface="Times New Roman" panose="02020603050405020304" pitchFamily="18" charset="0"/>
              </a:rPr>
              <a:t>station </a:t>
            </a:r>
            <a:r>
              <a:rPr lang="en-US" altLang="en-US" sz="1800" b="1" dirty="0">
                <a:latin typeface="Times New Roman" panose="02020603050405020304" pitchFamily="18" charset="0"/>
                <a:cs typeface="Times New Roman" panose="02020603050405020304" pitchFamily="18" charset="0"/>
              </a:rPr>
              <a:t>with the highest priority </a:t>
            </a:r>
            <a:r>
              <a:rPr lang="en-US" altLang="en-US" sz="1800" dirty="0">
                <a:latin typeface="Times New Roman" panose="02020603050405020304" pitchFamily="18" charset="0"/>
                <a:cs typeface="Times New Roman" panose="02020603050405020304" pitchFamily="18" charset="0"/>
              </a:rPr>
              <a:t>will have the access right first, then it passes the access right to the </a:t>
            </a:r>
            <a:r>
              <a:rPr lang="en-US" altLang="en-US" sz="1800" b="1" dirty="0">
                <a:latin typeface="Times New Roman" panose="02020603050405020304" pitchFamily="18" charset="0"/>
                <a:cs typeface="Times New Roman" panose="02020603050405020304" pitchFamily="18" charset="0"/>
              </a:rPr>
              <a:t>next station (it will send a pulling message to the next station in the pulling list)</a:t>
            </a:r>
            <a:r>
              <a:rPr lang="en-US" altLang="en-US" sz="1800" dirty="0">
                <a:latin typeface="Times New Roman" panose="02020603050405020304" pitchFamily="18" charset="0"/>
                <a:cs typeface="Times New Roman" panose="02020603050405020304" pitchFamily="18" charset="0"/>
              </a:rPr>
              <a:t>, which will passes the access right to the following next station,</a:t>
            </a:r>
            <a:endParaRPr lang="en-IN" sz="1800" dirty="0"/>
          </a:p>
        </p:txBody>
      </p:sp>
    </p:spTree>
    <p:extLst>
      <p:ext uri="{BB962C8B-B14F-4D97-AF65-F5344CB8AC3E}">
        <p14:creationId xmlns:p14="http://schemas.microsoft.com/office/powerpoint/2010/main" val="493651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Token-Passing </a:t>
            </a:r>
            <a:r>
              <a:rPr lang="en-US" altLang="en-US" dirty="0" smtClean="0">
                <a:latin typeface="Times New Roman" panose="02020603050405020304" pitchFamily="18" charset="0"/>
              </a:rPr>
              <a:t>network</a:t>
            </a:r>
            <a:endParaRPr lang="en-IN" dirty="0"/>
          </a:p>
        </p:txBody>
      </p:sp>
      <p:sp>
        <p:nvSpPr>
          <p:cNvPr id="3" name="Content Placeholder 2"/>
          <p:cNvSpPr>
            <a:spLocks noGrp="1"/>
          </p:cNvSpPr>
          <p:nvPr>
            <p:ph idx="1"/>
          </p:nvPr>
        </p:nvSpPr>
        <p:spPr/>
        <p:txBody>
          <a:bodyPr/>
          <a:lstStyle/>
          <a:p>
            <a:r>
              <a:rPr lang="en-IN" dirty="0"/>
              <a:t>On a local area network, </a:t>
            </a:r>
            <a:r>
              <a:rPr lang="en-IN" b="1" dirty="0"/>
              <a:t>token passing</a:t>
            </a:r>
            <a:r>
              <a:rPr lang="en-IN" dirty="0"/>
              <a:t> is a channel access method where a signal called a </a:t>
            </a:r>
            <a:r>
              <a:rPr lang="en-IN" i="1" dirty="0"/>
              <a:t>token</a:t>
            </a:r>
            <a:r>
              <a:rPr lang="en-IN" dirty="0"/>
              <a:t> is passed between nodes to authorize that node to </a:t>
            </a:r>
            <a:r>
              <a:rPr lang="en-IN" dirty="0" smtClean="0"/>
              <a:t>communicate</a:t>
            </a:r>
          </a:p>
          <a:p>
            <a:r>
              <a:rPr lang="en-IN" dirty="0"/>
              <a:t> In contrast to polling access methods, there is no pre-defined "master" </a:t>
            </a:r>
            <a:r>
              <a:rPr lang="en-IN" dirty="0" smtClean="0"/>
              <a:t>node</a:t>
            </a:r>
          </a:p>
          <a:p>
            <a:r>
              <a:rPr lang="en-US" altLang="en-US" dirty="0"/>
              <a:t>Implements Distributed Polling </a:t>
            </a:r>
            <a:r>
              <a:rPr lang="en-US" altLang="en-US" dirty="0" smtClean="0"/>
              <a:t>System</a:t>
            </a:r>
          </a:p>
          <a:p>
            <a:endParaRPr lang="en-US" altLang="en-US" dirty="0"/>
          </a:p>
          <a:p>
            <a:endParaRPr lang="en-IN" dirty="0"/>
          </a:p>
        </p:txBody>
      </p:sp>
      <p:pic>
        <p:nvPicPr>
          <p:cNvPr id="5"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567238"/>
            <a:ext cx="3962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702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28800" y="228601"/>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2800" dirty="0" smtClean="0">
                <a:solidFill>
                  <a:schemeClr val="folHlink"/>
                </a:solidFill>
                <a:latin typeface="Times New Roman" panose="02020603050405020304" pitchFamily="18" charset="0"/>
              </a:rPr>
              <a:t>Token-Passing </a:t>
            </a:r>
            <a:r>
              <a:rPr lang="en-US" altLang="en-US" sz="2800" dirty="0">
                <a:solidFill>
                  <a:schemeClr val="folHlink"/>
                </a:solidFill>
                <a:latin typeface="Times New Roman" panose="02020603050405020304" pitchFamily="18" charset="0"/>
              </a:rPr>
              <a:t>network</a:t>
            </a:r>
          </a:p>
        </p:txBody>
      </p:sp>
      <p:sp>
        <p:nvSpPr>
          <p:cNvPr id="41987" name="Text Box 11"/>
          <p:cNvSpPr txBox="1">
            <a:spLocks noChangeArrowheads="1"/>
          </p:cNvSpPr>
          <p:nvPr/>
        </p:nvSpPr>
        <p:spPr bwMode="auto">
          <a:xfrm>
            <a:off x="1804170" y="4130579"/>
            <a:ext cx="76962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anose="05000000000000000000" pitchFamily="2" charset="2"/>
              <a:buChar char="§"/>
            </a:pPr>
            <a:r>
              <a:rPr lang="en-US" altLang="en-US" sz="1800" b="1" dirty="0">
                <a:latin typeface="Times New Roman" panose="02020603050405020304" pitchFamily="18" charset="0"/>
              </a:rPr>
              <a:t>Station Interface is in two states</a:t>
            </a:r>
            <a:r>
              <a:rPr lang="en-US" altLang="en-US" sz="1800" dirty="0">
                <a:latin typeface="Times New Roman" panose="02020603050405020304" pitchFamily="18" charset="0"/>
              </a:rPr>
              <a:t>:</a:t>
            </a:r>
          </a:p>
          <a:p>
            <a:pPr lvl="1">
              <a:spcBef>
                <a:spcPct val="50000"/>
              </a:spcBef>
              <a:buFont typeface="Wingdings" panose="05000000000000000000" pitchFamily="2" charset="2"/>
              <a:buChar char="§"/>
            </a:pPr>
            <a:r>
              <a:rPr lang="en-US" altLang="en-US" sz="1800" b="1" dirty="0">
                <a:latin typeface="Times New Roman" panose="02020603050405020304" pitchFamily="18" charset="0"/>
              </a:rPr>
              <a:t>Listen state</a:t>
            </a:r>
            <a:r>
              <a:rPr lang="en-US" altLang="en-US" sz="1800" dirty="0">
                <a:latin typeface="Times New Roman" panose="02020603050405020304" pitchFamily="18" charset="0"/>
              </a:rPr>
              <a:t>: Listen to the arriving bits and check the destination address to see if it is its own address. If yes the frame is copied to the station otherwise it is passed through the output port to the next station.</a:t>
            </a:r>
          </a:p>
          <a:p>
            <a:pPr lvl="1">
              <a:spcBef>
                <a:spcPct val="50000"/>
              </a:spcBef>
              <a:buFont typeface="Wingdings" panose="05000000000000000000" pitchFamily="2" charset="2"/>
              <a:buChar char="§"/>
            </a:pPr>
            <a:r>
              <a:rPr lang="en-US" altLang="en-US" sz="1800" b="1" dirty="0">
                <a:latin typeface="Times New Roman" panose="02020603050405020304" pitchFamily="18" charset="0"/>
              </a:rPr>
              <a:t>Transmit state</a:t>
            </a:r>
            <a:r>
              <a:rPr lang="en-US" altLang="en-US" sz="1800" dirty="0">
                <a:latin typeface="Times New Roman" panose="02020603050405020304" pitchFamily="18" charset="0"/>
              </a:rPr>
              <a:t>: station captures a special frame called  </a:t>
            </a:r>
            <a:r>
              <a:rPr lang="en-US" altLang="en-US" sz="1800" b="1" dirty="0">
                <a:latin typeface="Times New Roman" panose="02020603050405020304" pitchFamily="18" charset="0"/>
              </a:rPr>
              <a:t>free token</a:t>
            </a:r>
            <a:r>
              <a:rPr lang="en-US" altLang="en-US" sz="1800" dirty="0">
                <a:latin typeface="Times New Roman" panose="02020603050405020304" pitchFamily="18" charset="0"/>
              </a:rPr>
              <a:t> and transmits its frames. </a:t>
            </a:r>
            <a:r>
              <a:rPr lang="en-US" altLang="en-US" sz="1800" b="1" dirty="0">
                <a:latin typeface="Times New Roman" panose="02020603050405020304" pitchFamily="18" charset="0"/>
              </a:rPr>
              <a:t>Sending </a:t>
            </a:r>
            <a:r>
              <a:rPr lang="en-US" altLang="en-US" sz="1800" dirty="0">
                <a:latin typeface="Times New Roman" panose="02020603050405020304" pitchFamily="18" charset="0"/>
              </a:rPr>
              <a:t>station is responsible for </a:t>
            </a:r>
            <a:r>
              <a:rPr lang="en-US" altLang="en-US" sz="1800" b="1" dirty="0">
                <a:latin typeface="Times New Roman" panose="02020603050405020304" pitchFamily="18" charset="0"/>
              </a:rPr>
              <a:t>reinserting </a:t>
            </a:r>
            <a:r>
              <a:rPr lang="en-US" altLang="en-US" sz="1800" dirty="0">
                <a:latin typeface="Times New Roman" panose="02020603050405020304" pitchFamily="18" charset="0"/>
              </a:rPr>
              <a:t>the free token into the ring medium and for </a:t>
            </a:r>
            <a:r>
              <a:rPr lang="en-US" altLang="en-US" sz="1800" b="1" dirty="0">
                <a:latin typeface="Times New Roman" panose="02020603050405020304" pitchFamily="18" charset="0"/>
              </a:rPr>
              <a:t>removing </a:t>
            </a:r>
            <a:r>
              <a:rPr lang="en-US" altLang="en-US" sz="1800" dirty="0">
                <a:latin typeface="Times New Roman" panose="02020603050405020304" pitchFamily="18" charset="0"/>
              </a:rPr>
              <a:t>the transmitted frame from the medium.</a:t>
            </a:r>
          </a:p>
        </p:txBody>
      </p:sp>
      <p:grpSp>
        <p:nvGrpSpPr>
          <p:cNvPr id="41989" name="Group 41"/>
          <p:cNvGrpSpPr>
            <a:grpSpLocks/>
          </p:cNvGrpSpPr>
          <p:nvPr/>
        </p:nvGrpSpPr>
        <p:grpSpPr bwMode="auto">
          <a:xfrm>
            <a:off x="1905000" y="2203894"/>
            <a:ext cx="8229600" cy="1766569"/>
            <a:chOff x="144" y="2544"/>
            <a:chExt cx="5528" cy="1237"/>
          </a:xfrm>
        </p:grpSpPr>
        <p:sp>
          <p:nvSpPr>
            <p:cNvPr id="41993" name="Rectangle 42"/>
            <p:cNvSpPr>
              <a:spLocks noChangeArrowheads="1"/>
            </p:cNvSpPr>
            <p:nvPr/>
          </p:nvSpPr>
          <p:spPr bwMode="auto">
            <a:xfrm>
              <a:off x="768" y="2784"/>
              <a:ext cx="1304" cy="68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4" name="Rectangle 43"/>
            <p:cNvSpPr>
              <a:spLocks noChangeArrowheads="1"/>
            </p:cNvSpPr>
            <p:nvPr/>
          </p:nvSpPr>
          <p:spPr bwMode="auto">
            <a:xfrm>
              <a:off x="1104" y="2544"/>
              <a:ext cx="83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listen mode</a:t>
              </a:r>
            </a:p>
          </p:txBody>
        </p:sp>
        <p:sp>
          <p:nvSpPr>
            <p:cNvPr id="41995" name="Rectangle 44"/>
            <p:cNvSpPr>
              <a:spLocks noChangeArrowheads="1"/>
            </p:cNvSpPr>
            <p:nvPr/>
          </p:nvSpPr>
          <p:spPr bwMode="auto">
            <a:xfrm>
              <a:off x="1248" y="3072"/>
              <a:ext cx="240" cy="14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6" name="Rectangle 45"/>
            <p:cNvSpPr>
              <a:spLocks noChangeArrowheads="1"/>
            </p:cNvSpPr>
            <p:nvPr/>
          </p:nvSpPr>
          <p:spPr bwMode="auto">
            <a:xfrm>
              <a:off x="1152" y="2832"/>
              <a:ext cx="77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1 bit delay</a:t>
              </a:r>
            </a:p>
          </p:txBody>
        </p:sp>
        <p:sp>
          <p:nvSpPr>
            <p:cNvPr id="41997" name="Rectangle 46"/>
            <p:cNvSpPr>
              <a:spLocks noChangeArrowheads="1"/>
            </p:cNvSpPr>
            <p:nvPr/>
          </p:nvSpPr>
          <p:spPr bwMode="auto">
            <a:xfrm>
              <a:off x="3644" y="2804"/>
              <a:ext cx="1304" cy="68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8" name="Rectangle 47"/>
            <p:cNvSpPr>
              <a:spLocks noChangeArrowheads="1"/>
            </p:cNvSpPr>
            <p:nvPr/>
          </p:nvSpPr>
          <p:spPr bwMode="auto">
            <a:xfrm>
              <a:off x="3841" y="2544"/>
              <a:ext cx="100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transmit mode</a:t>
              </a:r>
            </a:p>
          </p:txBody>
        </p:sp>
        <p:sp>
          <p:nvSpPr>
            <p:cNvPr id="41999" name="Rectangle 48"/>
            <p:cNvSpPr>
              <a:spLocks noChangeArrowheads="1"/>
            </p:cNvSpPr>
            <p:nvPr/>
          </p:nvSpPr>
          <p:spPr bwMode="auto">
            <a:xfrm>
              <a:off x="3956" y="3044"/>
              <a:ext cx="672" cy="232"/>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00" name="Rectangle 49"/>
            <p:cNvSpPr>
              <a:spLocks noChangeArrowheads="1"/>
            </p:cNvSpPr>
            <p:nvPr/>
          </p:nvSpPr>
          <p:spPr bwMode="auto">
            <a:xfrm>
              <a:off x="4016" y="3035"/>
              <a:ext cx="45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delay</a:t>
              </a:r>
            </a:p>
          </p:txBody>
        </p:sp>
        <p:sp>
          <p:nvSpPr>
            <p:cNvPr id="42001" name="Line 50"/>
            <p:cNvSpPr>
              <a:spLocks noChangeShapeType="1"/>
            </p:cNvSpPr>
            <p:nvPr/>
          </p:nvSpPr>
          <p:spPr bwMode="auto">
            <a:xfrm>
              <a:off x="3364" y="3136"/>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002" name="Line 51"/>
            <p:cNvSpPr>
              <a:spLocks noChangeShapeType="1"/>
            </p:cNvSpPr>
            <p:nvPr/>
          </p:nvSpPr>
          <p:spPr bwMode="auto">
            <a:xfrm>
              <a:off x="4780" y="3160"/>
              <a:ext cx="4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003" name="Line 52"/>
            <p:cNvSpPr>
              <a:spLocks noChangeShapeType="1"/>
            </p:cNvSpPr>
            <p:nvPr/>
          </p:nvSpPr>
          <p:spPr bwMode="auto">
            <a:xfrm>
              <a:off x="3736" y="3140"/>
              <a:ext cx="0" cy="4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004" name="Line 53"/>
            <p:cNvSpPr>
              <a:spLocks noChangeShapeType="1"/>
            </p:cNvSpPr>
            <p:nvPr/>
          </p:nvSpPr>
          <p:spPr bwMode="auto">
            <a:xfrm>
              <a:off x="4784" y="3164"/>
              <a:ext cx="0" cy="42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42005" name="Rectangle 54"/>
            <p:cNvSpPr>
              <a:spLocks noChangeArrowheads="1"/>
            </p:cNvSpPr>
            <p:nvPr/>
          </p:nvSpPr>
          <p:spPr bwMode="auto">
            <a:xfrm>
              <a:off x="3407" y="3508"/>
              <a:ext cx="68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to station</a:t>
              </a:r>
            </a:p>
          </p:txBody>
        </p:sp>
        <p:sp>
          <p:nvSpPr>
            <p:cNvPr id="42006" name="Rectangle 55"/>
            <p:cNvSpPr>
              <a:spLocks noChangeArrowheads="1"/>
            </p:cNvSpPr>
            <p:nvPr/>
          </p:nvSpPr>
          <p:spPr bwMode="auto">
            <a:xfrm>
              <a:off x="4479" y="3524"/>
              <a:ext cx="87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from station</a:t>
              </a:r>
            </a:p>
          </p:txBody>
        </p:sp>
        <p:sp>
          <p:nvSpPr>
            <p:cNvPr id="42007" name="Rectangle 56"/>
            <p:cNvSpPr>
              <a:spLocks noChangeArrowheads="1"/>
            </p:cNvSpPr>
            <p:nvPr/>
          </p:nvSpPr>
          <p:spPr bwMode="auto">
            <a:xfrm>
              <a:off x="175" y="2837"/>
              <a:ext cx="441"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input</a:t>
              </a:r>
            </a:p>
            <a:p>
              <a:r>
                <a:rPr lang="en-US" altLang="en-US" sz="1800">
                  <a:latin typeface="Times New Roman" panose="02020603050405020304" pitchFamily="18" charset="0"/>
                </a:rPr>
                <a:t>from</a:t>
              </a:r>
            </a:p>
            <a:p>
              <a:r>
                <a:rPr lang="en-US" altLang="en-US" sz="1800">
                  <a:latin typeface="Times New Roman" panose="02020603050405020304" pitchFamily="18" charset="0"/>
                </a:rPr>
                <a:t>ring</a:t>
              </a:r>
            </a:p>
          </p:txBody>
        </p:sp>
        <p:sp>
          <p:nvSpPr>
            <p:cNvPr id="42008" name="Rectangle 57"/>
            <p:cNvSpPr>
              <a:spLocks noChangeArrowheads="1"/>
            </p:cNvSpPr>
            <p:nvPr/>
          </p:nvSpPr>
          <p:spPr bwMode="auto">
            <a:xfrm>
              <a:off x="2295" y="2837"/>
              <a:ext cx="514"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output</a:t>
              </a:r>
            </a:p>
            <a:p>
              <a:r>
                <a:rPr lang="en-US" altLang="en-US" sz="1800">
                  <a:latin typeface="Times New Roman" panose="02020603050405020304" pitchFamily="18" charset="0"/>
                </a:rPr>
                <a:t>to</a:t>
              </a:r>
            </a:p>
            <a:p>
              <a:r>
                <a:rPr lang="en-US" altLang="en-US" sz="1800">
                  <a:latin typeface="Times New Roman" panose="02020603050405020304" pitchFamily="18" charset="0"/>
                </a:rPr>
                <a:t>ring</a:t>
              </a:r>
            </a:p>
          </p:txBody>
        </p:sp>
        <p:sp>
          <p:nvSpPr>
            <p:cNvPr id="42009" name="Rectangle 58"/>
            <p:cNvSpPr>
              <a:spLocks noChangeArrowheads="1"/>
            </p:cNvSpPr>
            <p:nvPr/>
          </p:nvSpPr>
          <p:spPr bwMode="auto">
            <a:xfrm>
              <a:off x="144" y="2544"/>
              <a:ext cx="2744" cy="117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10" name="Rectangle 59"/>
            <p:cNvSpPr>
              <a:spLocks noChangeArrowheads="1"/>
            </p:cNvSpPr>
            <p:nvPr/>
          </p:nvSpPr>
          <p:spPr bwMode="auto">
            <a:xfrm>
              <a:off x="2928" y="2544"/>
              <a:ext cx="2744" cy="117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11" name="Line 60"/>
            <p:cNvSpPr>
              <a:spLocks noChangeShapeType="1"/>
            </p:cNvSpPr>
            <p:nvPr/>
          </p:nvSpPr>
          <p:spPr bwMode="auto">
            <a:xfrm>
              <a:off x="912" y="3120"/>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2" name="Line 61"/>
            <p:cNvSpPr>
              <a:spLocks noChangeShapeType="1"/>
            </p:cNvSpPr>
            <p:nvPr/>
          </p:nvSpPr>
          <p:spPr bwMode="auto">
            <a:xfrm flipV="1">
              <a:off x="1920" y="3120"/>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3" name="Rectangle 62"/>
            <p:cNvSpPr>
              <a:spLocks noChangeArrowheads="1"/>
            </p:cNvSpPr>
            <p:nvPr/>
          </p:nvSpPr>
          <p:spPr bwMode="auto">
            <a:xfrm>
              <a:off x="671" y="3504"/>
              <a:ext cx="68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to station</a:t>
              </a:r>
            </a:p>
          </p:txBody>
        </p:sp>
        <p:sp>
          <p:nvSpPr>
            <p:cNvPr id="42014" name="Rectangle 63"/>
            <p:cNvSpPr>
              <a:spLocks noChangeArrowheads="1"/>
            </p:cNvSpPr>
            <p:nvPr/>
          </p:nvSpPr>
          <p:spPr bwMode="auto">
            <a:xfrm>
              <a:off x="1584" y="3504"/>
              <a:ext cx="87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from station</a:t>
              </a:r>
            </a:p>
          </p:txBody>
        </p:sp>
        <p:sp>
          <p:nvSpPr>
            <p:cNvPr id="42015" name="Line 64"/>
            <p:cNvSpPr>
              <a:spLocks noChangeShapeType="1"/>
            </p:cNvSpPr>
            <p:nvPr/>
          </p:nvSpPr>
          <p:spPr bwMode="auto">
            <a:xfrm>
              <a:off x="624" y="312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6" name="Line 65"/>
            <p:cNvSpPr>
              <a:spLocks noChangeShapeType="1"/>
            </p:cNvSpPr>
            <p:nvPr/>
          </p:nvSpPr>
          <p:spPr bwMode="auto">
            <a:xfrm>
              <a:off x="1536" y="312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41991" name="Text Box 68"/>
          <p:cNvSpPr txBox="1">
            <a:spLocks noChangeArrowheads="1"/>
          </p:cNvSpPr>
          <p:nvPr/>
        </p:nvSpPr>
        <p:spPr bwMode="auto">
          <a:xfrm>
            <a:off x="6462279" y="1576957"/>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b="1" dirty="0">
                <a:latin typeface="Times New Roman" panose="02020603050405020304" pitchFamily="18" charset="0"/>
              </a:rPr>
              <a:t>Bits are inserted by the station</a:t>
            </a:r>
          </a:p>
        </p:txBody>
      </p:sp>
      <p:sp>
        <p:nvSpPr>
          <p:cNvPr id="41992" name="Text Box 69"/>
          <p:cNvSpPr txBox="1">
            <a:spLocks noChangeArrowheads="1"/>
          </p:cNvSpPr>
          <p:nvPr/>
        </p:nvSpPr>
        <p:spPr bwMode="auto">
          <a:xfrm>
            <a:off x="1197972" y="1206137"/>
            <a:ext cx="3581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b="1" dirty="0">
                <a:latin typeface="Times New Roman" panose="02020603050405020304" pitchFamily="18" charset="0"/>
              </a:rPr>
              <a:t>bits are copied to the output bits with a one bit delay </a:t>
            </a:r>
          </a:p>
        </p:txBody>
      </p:sp>
    </p:spTree>
    <p:extLst>
      <p:ext uri="{BB962C8B-B14F-4D97-AF65-F5344CB8AC3E}">
        <p14:creationId xmlns:p14="http://schemas.microsoft.com/office/powerpoint/2010/main" val="1164993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tLang="tr-TR" smtClean="0"/>
              <a:t>LAN Topologies</a:t>
            </a:r>
          </a:p>
        </p:txBody>
      </p:sp>
      <p:sp>
        <p:nvSpPr>
          <p:cNvPr id="11267" name="Rectangle 1027"/>
          <p:cNvSpPr>
            <a:spLocks noGrp="1" noChangeArrowheads="1"/>
          </p:cNvSpPr>
          <p:nvPr>
            <p:ph type="body" idx="1"/>
          </p:nvPr>
        </p:nvSpPr>
        <p:spPr/>
        <p:txBody>
          <a:bodyPr/>
          <a:lstStyle/>
          <a:p>
            <a:pPr marL="0" indent="0">
              <a:buNone/>
            </a:pPr>
            <a:endParaRPr lang="en-US" altLang="tr-TR" dirty="0" smtClean="0"/>
          </a:p>
          <a:p>
            <a:endParaRPr lang="en-US" altLang="tr-TR" dirty="0" smtClean="0"/>
          </a:p>
          <a:p>
            <a:endParaRPr lang="en-US" altLang="tr-TR" dirty="0"/>
          </a:p>
          <a:p>
            <a:pPr marL="0" indent="0">
              <a:buNone/>
            </a:pPr>
            <a:r>
              <a:rPr lang="en-US" altLang="tr-TR" dirty="0" smtClean="0"/>
              <a:t>                Bus                                             </a:t>
            </a:r>
          </a:p>
          <a:p>
            <a:pPr marL="0" indent="0">
              <a:buNone/>
            </a:pPr>
            <a:r>
              <a:rPr lang="en-US" altLang="tr-TR" dirty="0"/>
              <a:t>	</a:t>
            </a:r>
            <a:r>
              <a:rPr lang="en-US" altLang="tr-TR" dirty="0" smtClean="0"/>
              <a:t>							Ring</a:t>
            </a:r>
          </a:p>
          <a:p>
            <a:pPr marL="0" indent="0">
              <a:buNone/>
            </a:pPr>
            <a:endParaRPr lang="en-US" altLang="tr-TR" dirty="0"/>
          </a:p>
          <a:p>
            <a:pPr marL="0" indent="0">
              <a:buNone/>
            </a:pPr>
            <a:endParaRPr lang="en-US" altLang="tr-TR" dirty="0" smtClean="0"/>
          </a:p>
          <a:p>
            <a:pPr marL="0" indent="0">
              <a:buNone/>
            </a:pPr>
            <a:r>
              <a:rPr lang="en-US" altLang="tr-TR" dirty="0"/>
              <a:t> </a:t>
            </a:r>
            <a:r>
              <a:rPr lang="en-US" altLang="tr-TR" dirty="0" smtClean="0"/>
              <a:t>                                          Star</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r="50211" b="72835"/>
          <a:stretch>
            <a:fillRect/>
          </a:stretch>
        </p:blipFill>
        <p:spPr bwMode="auto">
          <a:xfrm>
            <a:off x="1029461" y="1782497"/>
            <a:ext cx="3830637"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8"/>
          <p:cNvPicPr>
            <a:picLocks noChangeAspect="1" noChangeArrowheads="1"/>
          </p:cNvPicPr>
          <p:nvPr/>
        </p:nvPicPr>
        <p:blipFill>
          <a:blip r:embed="rId2">
            <a:extLst>
              <a:ext uri="{28A0092B-C50C-407E-A947-70E740481C1C}">
                <a14:useLocalDpi xmlns:a14="http://schemas.microsoft.com/office/drawing/2010/main" val="0"/>
              </a:ext>
            </a:extLst>
          </a:blip>
          <a:srcRect l="48625" b="62906"/>
          <a:stretch>
            <a:fillRect/>
          </a:stretch>
        </p:blipFill>
        <p:spPr bwMode="auto">
          <a:xfrm>
            <a:off x="6610328" y="1918799"/>
            <a:ext cx="3317875" cy="196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49153" t="36877" b="9007"/>
          <a:stretch>
            <a:fillRect/>
          </a:stretch>
        </p:blipFill>
        <p:spPr bwMode="auto">
          <a:xfrm>
            <a:off x="265134" y="4001295"/>
            <a:ext cx="3913188" cy="23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2433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14" y="823914"/>
            <a:ext cx="6846887"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b="1" dirty="0">
                <a:latin typeface="Times New Roman" panose="02020603050405020304" pitchFamily="18" charset="0"/>
              </a:rPr>
              <a:t>Token-passing procedure</a:t>
            </a:r>
            <a:br>
              <a:rPr lang="en-US" altLang="en-US" b="1" dirty="0">
                <a:latin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158586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CHANNELIZATION</a:t>
            </a:r>
            <a:endParaRPr lang="en-US" dirty="0">
              <a:latin typeface="+mn-lt"/>
            </a:endParaRPr>
          </a:p>
        </p:txBody>
      </p:sp>
      <p:sp>
        <p:nvSpPr>
          <p:cNvPr id="3" name="Content Placeholder 2"/>
          <p:cNvSpPr>
            <a:spLocks noGrp="1"/>
          </p:cNvSpPr>
          <p:nvPr>
            <p:ph idx="1"/>
          </p:nvPr>
        </p:nvSpPr>
        <p:spPr/>
        <p:txBody>
          <a:bodyPr/>
          <a:lstStyle/>
          <a:p>
            <a:r>
              <a:rPr lang="en-US" dirty="0"/>
              <a:t>Channelization is a multiple-access method in which the available bandwidth of a link is shared in time, frequency, or through code, between different stations. </a:t>
            </a:r>
            <a:endParaRPr lang="en-US" dirty="0" smtClean="0"/>
          </a:p>
          <a:p>
            <a:pPr lvl="1">
              <a:buClr>
                <a:schemeClr val="tx1"/>
              </a:buClr>
              <a:buSzPct val="117000"/>
            </a:pPr>
            <a:r>
              <a:rPr lang="en-US" altLang="en-US" dirty="0">
                <a:latin typeface="Times New Roman" panose="02020603050405020304" pitchFamily="18" charset="0"/>
              </a:rPr>
              <a:t>Frequency-Division Multiple Access (FDMA</a:t>
            </a:r>
            <a:r>
              <a:rPr lang="en-US" altLang="en-US" dirty="0" smtClean="0">
                <a:latin typeface="Times New Roman" panose="02020603050405020304" pitchFamily="18" charset="0"/>
              </a:rPr>
              <a:t>) </a:t>
            </a:r>
          </a:p>
          <a:p>
            <a:pPr lvl="1">
              <a:buClr>
                <a:schemeClr val="tx1"/>
              </a:buClr>
              <a:buSzPct val="117000"/>
            </a:pPr>
            <a:r>
              <a:rPr lang="fr-FR" altLang="en-US" dirty="0" smtClean="0">
                <a:latin typeface="Times New Roman" panose="02020603050405020304" pitchFamily="18" charset="0"/>
              </a:rPr>
              <a:t>Time-Division </a:t>
            </a:r>
            <a:r>
              <a:rPr lang="fr-FR" altLang="en-US" dirty="0">
                <a:latin typeface="Times New Roman" panose="02020603050405020304" pitchFamily="18" charset="0"/>
              </a:rPr>
              <a:t>Multiple Access (TDMA)</a:t>
            </a:r>
          </a:p>
          <a:p>
            <a:pPr lvl="1">
              <a:buClr>
                <a:schemeClr val="tx1"/>
              </a:buClr>
              <a:buSzPct val="117000"/>
            </a:pPr>
            <a:r>
              <a:rPr lang="fr-FR" altLang="en-US" dirty="0">
                <a:latin typeface="Times New Roman" panose="02020603050405020304" pitchFamily="18" charset="0"/>
              </a:rPr>
              <a:t>Code-Division Multiple Access (CDMA)</a:t>
            </a:r>
            <a:endParaRPr lang="en-US" altLang="en-US" dirty="0">
              <a:latin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466069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1828800" y="381000"/>
            <a:ext cx="48862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smtClean="0">
                <a:latin typeface="Times New Roman" panose="02020603050405020304" pitchFamily="18" charset="0"/>
              </a:rPr>
              <a:t>Frequency-division </a:t>
            </a:r>
            <a:r>
              <a:rPr lang="en-US" altLang="en-US" b="1" i="1" dirty="0">
                <a:latin typeface="Times New Roman" panose="02020603050405020304" pitchFamily="18" charset="0"/>
              </a:rPr>
              <a:t>multiple access (FDMA)</a:t>
            </a:r>
          </a:p>
        </p:txBody>
      </p:sp>
      <p:pic>
        <p:nvPicPr>
          <p:cNvPr id="4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231900"/>
            <a:ext cx="7212012"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831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CHANNELIZATION - </a:t>
            </a:r>
            <a:r>
              <a:rPr lang="en-US" dirty="0" smtClean="0"/>
              <a:t>FDMA</a:t>
            </a:r>
            <a:endParaRPr lang="en-US" dirty="0"/>
          </a:p>
        </p:txBody>
      </p:sp>
      <p:sp>
        <p:nvSpPr>
          <p:cNvPr id="4608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dirty="0">
                <a:latin typeface="Times New Roman" panose="02020603050405020304" pitchFamily="18" charset="0"/>
                <a:cs typeface="Times New Roman" panose="02020603050405020304" pitchFamily="18" charset="0"/>
              </a:rPr>
              <a:t>FDMA: Frequency Division Multiple Access: </a:t>
            </a:r>
          </a:p>
          <a:p>
            <a:pPr lvl="1" eaLnBrk="1" hangingPunct="1"/>
            <a:r>
              <a:rPr lang="en-US" altLang="en-US" sz="1800" dirty="0">
                <a:latin typeface="Times New Roman" panose="02020603050405020304" pitchFamily="18" charset="0"/>
                <a:cs typeface="Times New Roman" panose="02020603050405020304" pitchFamily="18" charset="0"/>
              </a:rPr>
              <a:t>Transmission medium is divided into M separate frequency bands</a:t>
            </a:r>
          </a:p>
          <a:p>
            <a:pPr lvl="1" eaLnBrk="1" hangingPunct="1"/>
            <a:r>
              <a:rPr lang="en-US" altLang="en-US" sz="1800" dirty="0">
                <a:latin typeface="Times New Roman" panose="02020603050405020304" pitchFamily="18" charset="0"/>
                <a:cs typeface="Times New Roman" panose="02020603050405020304" pitchFamily="18" charset="0"/>
              </a:rPr>
              <a:t>Each station transmits continuously on the assigned band at an average rate of R/M</a:t>
            </a:r>
          </a:p>
          <a:p>
            <a:pPr lvl="1" eaLnBrk="1" hangingPunct="1"/>
            <a:r>
              <a:rPr lang="en-US" altLang="en-US" sz="1800" dirty="0">
                <a:latin typeface="Times New Roman" panose="02020603050405020304" pitchFamily="18" charset="0"/>
                <a:cs typeface="Times New Roman" panose="02020603050405020304" pitchFamily="18" charset="0"/>
              </a:rPr>
              <a:t>A node is limited to an average rate equal R/M (where M is number of nodes) even when it is the only node with frame to be sent</a:t>
            </a:r>
          </a:p>
          <a:p>
            <a:pPr eaLnBrk="1" hangingPunct="1"/>
            <a:endParaRPr lang="en-US" altLang="en-US" dirty="0" smtClean="0"/>
          </a:p>
        </p:txBody>
      </p:sp>
    </p:spTree>
    <p:extLst>
      <p:ext uri="{BB962C8B-B14F-4D97-AF65-F5344CB8AC3E}">
        <p14:creationId xmlns:p14="http://schemas.microsoft.com/office/powerpoint/2010/main" val="384312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1828800" y="381000"/>
            <a:ext cx="4411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dirty="0" smtClean="0">
                <a:latin typeface="Times New Roman" panose="02020603050405020304" pitchFamily="18" charset="0"/>
              </a:rPr>
              <a:t>Time-division multiple access (TDMA)</a:t>
            </a:r>
            <a:endParaRPr lang="en-US" altLang="en-US" b="1" dirty="0">
              <a:latin typeface="Times New Roman" panose="02020603050405020304" pitchFamily="18" charset="0"/>
            </a:endParaRPr>
          </a:p>
        </p:txBody>
      </p:sp>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43014"/>
            <a:ext cx="7212013"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0889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pitchFamily="18" charset="0"/>
              </a:rPr>
              <a:t>CHANNELIZATION - </a:t>
            </a:r>
            <a:r>
              <a:rPr lang="en-US" dirty="0" smtClean="0">
                <a:latin typeface="Times" pitchFamily="18" charset="0"/>
              </a:rPr>
              <a:t>TDMA</a:t>
            </a:r>
            <a:endParaRPr lang="en-US" dirty="0"/>
          </a:p>
        </p:txBody>
      </p:sp>
      <p:sp>
        <p:nvSpPr>
          <p:cNvPr id="48130"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dirty="0">
                <a:latin typeface="Times New Roman" panose="02020603050405020304" pitchFamily="18" charset="0"/>
                <a:cs typeface="Times New Roman" panose="02020603050405020304" pitchFamily="18" charset="0"/>
              </a:rPr>
              <a:t>TDMA: Time Division Multiple Access</a:t>
            </a:r>
          </a:p>
          <a:p>
            <a:pPr lvl="1" eaLnBrk="1" hangingPunct="1"/>
            <a:r>
              <a:rPr lang="en-US" altLang="en-US" sz="1800" dirty="0">
                <a:latin typeface="Times New Roman" panose="02020603050405020304" pitchFamily="18" charset="0"/>
                <a:cs typeface="Times New Roman" panose="02020603050405020304" pitchFamily="18" charset="0"/>
              </a:rPr>
              <a:t>The entire bandwidth capacity is a </a:t>
            </a:r>
            <a:r>
              <a:rPr lang="en-US" altLang="en-US" sz="1800" b="1" dirty="0">
                <a:latin typeface="Times New Roman" panose="02020603050405020304" pitchFamily="18" charset="0"/>
                <a:cs typeface="Times New Roman" panose="02020603050405020304" pitchFamily="18" charset="0"/>
              </a:rPr>
              <a:t>single channel</a:t>
            </a:r>
            <a:r>
              <a:rPr lang="en-US" altLang="en-US" sz="1800" dirty="0">
                <a:latin typeface="Times New Roman" panose="02020603050405020304" pitchFamily="18" charset="0"/>
                <a:cs typeface="Times New Roman" panose="02020603050405020304" pitchFamily="18" charset="0"/>
              </a:rPr>
              <a:t> with its capacity shared </a:t>
            </a:r>
            <a:r>
              <a:rPr lang="en-US" altLang="en-US" sz="1800" b="1" dirty="0">
                <a:latin typeface="Times New Roman" panose="02020603050405020304" pitchFamily="18" charset="0"/>
                <a:cs typeface="Times New Roman" panose="02020603050405020304" pitchFamily="18" charset="0"/>
              </a:rPr>
              <a:t>in time</a:t>
            </a:r>
            <a:r>
              <a:rPr lang="en-US" altLang="en-US" sz="1800" dirty="0">
                <a:latin typeface="Times New Roman" panose="02020603050405020304" pitchFamily="18" charset="0"/>
                <a:cs typeface="Times New Roman" panose="02020603050405020304" pitchFamily="18" charset="0"/>
              </a:rPr>
              <a:t> between </a:t>
            </a:r>
            <a:r>
              <a:rPr lang="en-US" altLang="en-US" sz="1800" b="1" dirty="0">
                <a:latin typeface="Times New Roman" panose="02020603050405020304" pitchFamily="18" charset="0"/>
                <a:cs typeface="Times New Roman" panose="02020603050405020304" pitchFamily="18" charset="0"/>
              </a:rPr>
              <a:t>M</a:t>
            </a:r>
            <a:r>
              <a:rPr lang="en-US" altLang="en-US" sz="1800" dirty="0">
                <a:latin typeface="Times New Roman" panose="02020603050405020304" pitchFamily="18" charset="0"/>
                <a:cs typeface="Times New Roman" panose="02020603050405020304" pitchFamily="18" charset="0"/>
              </a:rPr>
              <a:t> stations</a:t>
            </a:r>
          </a:p>
          <a:p>
            <a:pPr lvl="1" eaLnBrk="1" hangingPunct="1"/>
            <a:r>
              <a:rPr lang="en-US" altLang="en-US" sz="1800" dirty="0">
                <a:latin typeface="Times New Roman" panose="02020603050405020304" pitchFamily="18" charset="0"/>
                <a:cs typeface="Times New Roman" panose="02020603050405020304" pitchFamily="18" charset="0"/>
              </a:rPr>
              <a:t>A node must </a:t>
            </a:r>
            <a:r>
              <a:rPr lang="en-US" altLang="en-US" sz="1800" b="1" dirty="0">
                <a:latin typeface="Times New Roman" panose="02020603050405020304" pitchFamily="18" charset="0"/>
                <a:cs typeface="Times New Roman" panose="02020603050405020304" pitchFamily="18" charset="0"/>
              </a:rPr>
              <a:t>always wait for its turn</a:t>
            </a:r>
            <a:r>
              <a:rPr lang="en-US" altLang="en-US" sz="1800" dirty="0">
                <a:latin typeface="Times New Roman" panose="02020603050405020304" pitchFamily="18" charset="0"/>
                <a:cs typeface="Times New Roman" panose="02020603050405020304" pitchFamily="18" charset="0"/>
              </a:rPr>
              <a:t> until its slot time arrives even when it is the </a:t>
            </a:r>
            <a:r>
              <a:rPr lang="en-US" altLang="en-US" sz="1800" b="1" dirty="0">
                <a:latin typeface="Times New Roman" panose="02020603050405020304" pitchFamily="18" charset="0"/>
                <a:cs typeface="Times New Roman" panose="02020603050405020304" pitchFamily="18" charset="0"/>
              </a:rPr>
              <a:t>only node</a:t>
            </a:r>
            <a:r>
              <a:rPr lang="en-US" altLang="en-US" sz="1800" dirty="0">
                <a:latin typeface="Times New Roman" panose="02020603050405020304" pitchFamily="18" charset="0"/>
                <a:cs typeface="Times New Roman" panose="02020603050405020304" pitchFamily="18" charset="0"/>
              </a:rPr>
              <a:t> with frames to send</a:t>
            </a:r>
          </a:p>
          <a:p>
            <a:pPr lvl="1" eaLnBrk="1" hangingPunct="1"/>
            <a:r>
              <a:rPr lang="en-US" altLang="en-US" sz="1800" dirty="0">
                <a:latin typeface="Times New Roman" panose="02020603050405020304" pitchFamily="18" charset="0"/>
                <a:cs typeface="Times New Roman" panose="02020603050405020304" pitchFamily="18" charset="0"/>
              </a:rPr>
              <a:t>A node is limited to an average rate equal </a:t>
            </a:r>
            <a:r>
              <a:rPr lang="en-US" altLang="en-US" sz="1800" b="1" dirty="0">
                <a:latin typeface="Times New Roman" panose="02020603050405020304" pitchFamily="18" charset="0"/>
                <a:cs typeface="Times New Roman" panose="02020603050405020304" pitchFamily="18" charset="0"/>
              </a:rPr>
              <a:t>R/M</a:t>
            </a:r>
            <a:r>
              <a:rPr lang="en-US" altLang="en-US" sz="1800" dirty="0">
                <a:latin typeface="Times New Roman" panose="02020603050405020304" pitchFamily="18" charset="0"/>
                <a:cs typeface="Times New Roman" panose="02020603050405020304" pitchFamily="18" charset="0"/>
              </a:rPr>
              <a:t> (where M is number of nodes) even when it is the only node with frame to be sent</a:t>
            </a:r>
          </a:p>
          <a:p>
            <a:pPr eaLnBrk="1" hangingPunct="1"/>
            <a:endParaRPr lang="en-US" altLang="en-US" dirty="0" smtClean="0"/>
          </a:p>
        </p:txBody>
      </p:sp>
    </p:spTree>
    <p:extLst>
      <p:ext uri="{BB962C8B-B14F-4D97-AF65-F5344CB8AC3E}">
        <p14:creationId xmlns:p14="http://schemas.microsoft.com/office/powerpoint/2010/main" val="38242754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CHANNELIZATION - </a:t>
            </a:r>
            <a:r>
              <a:rPr lang="en-US" dirty="0" smtClean="0">
                <a:latin typeface="+mn-lt"/>
              </a:rPr>
              <a:t>CDMA</a:t>
            </a:r>
            <a:endParaRPr lang="en-US" dirty="0">
              <a:latin typeface="+mn-lt"/>
            </a:endParaRPr>
          </a:p>
        </p:txBody>
      </p:sp>
      <p:sp>
        <p:nvSpPr>
          <p:cNvPr id="3" name="Content Placeholder 2"/>
          <p:cNvSpPr>
            <a:spLocks noGrp="1"/>
          </p:cNvSpPr>
          <p:nvPr>
            <p:ph idx="1"/>
          </p:nvPr>
        </p:nvSpPr>
        <p:spPr/>
        <p:txBody>
          <a:bodyPr/>
          <a:lstStyle/>
          <a:p>
            <a:pPr marL="0" indent="0">
              <a:spcBef>
                <a:spcPct val="20000"/>
              </a:spcBef>
              <a:buSzPct val="60000"/>
              <a:buNone/>
            </a:pPr>
            <a:r>
              <a:rPr lang="en-US" altLang="en-US" dirty="0">
                <a:latin typeface="Times New Roman" panose="02020603050405020304" pitchFamily="18" charset="0"/>
              </a:rPr>
              <a:t>CDMA: Code Division Multiple Access</a:t>
            </a:r>
          </a:p>
          <a:p>
            <a:pPr marL="457200" lvl="1" indent="0">
              <a:spcBef>
                <a:spcPct val="20000"/>
              </a:spcBef>
              <a:buSzPct val="55000"/>
              <a:buNone/>
            </a:pPr>
            <a:r>
              <a:rPr lang="en-US" altLang="en-US" sz="1800" dirty="0">
                <a:latin typeface="Times New Roman" panose="02020603050405020304" pitchFamily="18" charset="0"/>
              </a:rPr>
              <a:t>In CDMA, </a:t>
            </a:r>
            <a:r>
              <a:rPr lang="en-US" altLang="en-US" sz="1800" u="sng" dirty="0">
                <a:latin typeface="Times New Roman" panose="02020603050405020304" pitchFamily="18" charset="0"/>
              </a:rPr>
              <a:t>one channel</a:t>
            </a:r>
            <a:r>
              <a:rPr lang="en-US" altLang="en-US" sz="1800" dirty="0">
                <a:latin typeface="Times New Roman" panose="02020603050405020304" pitchFamily="18" charset="0"/>
              </a:rPr>
              <a:t> carries all transmissions simultaneously</a:t>
            </a:r>
          </a:p>
          <a:p>
            <a:pPr marL="457200" lvl="1" indent="0">
              <a:spcBef>
                <a:spcPct val="20000"/>
              </a:spcBef>
              <a:buSzPct val="55000"/>
              <a:buNone/>
            </a:pPr>
            <a:r>
              <a:rPr lang="en-US" altLang="en-US" sz="1800" dirty="0">
                <a:latin typeface="Times New Roman" panose="02020603050405020304" pitchFamily="18" charset="0"/>
              </a:rPr>
              <a:t>Each station codes its data signal by a specific codes before transmission</a:t>
            </a:r>
          </a:p>
          <a:p>
            <a:pPr marL="457200" lvl="1" indent="0">
              <a:spcBef>
                <a:spcPct val="20000"/>
              </a:spcBef>
              <a:buSzPct val="55000"/>
              <a:buNone/>
            </a:pPr>
            <a:r>
              <a:rPr lang="en-US" altLang="en-US" sz="1800" dirty="0">
                <a:latin typeface="Times New Roman" panose="02020603050405020304" pitchFamily="18" charset="0"/>
              </a:rPr>
              <a:t>The stations’ receivers  use these codes to recover the data for the desired station</a:t>
            </a:r>
          </a:p>
          <a:p>
            <a:pPr marL="0" indent="0">
              <a:buNone/>
            </a:pPr>
            <a:endParaRPr lang="en-US" dirty="0"/>
          </a:p>
        </p:txBody>
      </p:sp>
    </p:spTree>
    <p:extLst>
      <p:ext uri="{BB962C8B-B14F-4D97-AF65-F5344CB8AC3E}">
        <p14:creationId xmlns:p14="http://schemas.microsoft.com/office/powerpoint/2010/main" val="41827059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4"/>
          <p:cNvSpPr txBox="1">
            <a:spLocks noChangeArrowheads="1"/>
          </p:cNvSpPr>
          <p:nvPr/>
        </p:nvSpPr>
        <p:spPr bwMode="auto">
          <a:xfrm>
            <a:off x="1828800" y="381001"/>
            <a:ext cx="47553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dirty="0" smtClean="0"/>
              <a:t>Simple </a:t>
            </a:r>
            <a:r>
              <a:rPr lang="en-US" altLang="en-US" dirty="0"/>
              <a:t>idea of communication with code</a:t>
            </a:r>
          </a:p>
        </p:txBody>
      </p:sp>
      <p:pic>
        <p:nvPicPr>
          <p:cNvPr id="501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338264"/>
            <a:ext cx="72580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590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dirty="0">
                <a:latin typeface="Times New Roman" panose="02020603050405020304" pitchFamily="18" charset="0"/>
              </a:rPr>
              <a:t>Data link layer divided into two </a:t>
            </a:r>
            <a:r>
              <a:rPr lang="en-US" altLang="en-US" sz="4000" dirty="0" smtClean="0">
                <a:latin typeface="Times New Roman" panose="02020603050405020304" pitchFamily="18" charset="0"/>
              </a:rPr>
              <a:t>functionality-oriented </a:t>
            </a:r>
            <a:r>
              <a:rPr lang="en-US" altLang="en-US" sz="4000" dirty="0" err="1">
                <a:latin typeface="Times New Roman" panose="02020603050405020304" pitchFamily="18" charset="0"/>
              </a:rPr>
              <a:t>sublayers</a:t>
            </a:r>
            <a:endParaRPr lang="en-IN" sz="4000"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430" y="2417293"/>
            <a:ext cx="6723000" cy="3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531158" y="3157791"/>
            <a:ext cx="2656437" cy="646331"/>
          </a:xfrm>
          <a:prstGeom prst="rect">
            <a:avLst/>
          </a:prstGeom>
        </p:spPr>
        <p:txBody>
          <a:bodyPr wrap="square">
            <a:spAutoFit/>
          </a:bodyPr>
          <a:lstStyle/>
          <a:p>
            <a:pPr>
              <a:spcBef>
                <a:spcPct val="50000"/>
              </a:spcBef>
            </a:pPr>
            <a:r>
              <a:rPr lang="en-US" altLang="en-US" dirty="0">
                <a:latin typeface="Times New Roman" panose="02020603050405020304" pitchFamily="18" charset="0"/>
              </a:rPr>
              <a:t>Responsible for error and flow control</a:t>
            </a:r>
          </a:p>
        </p:txBody>
      </p:sp>
      <p:sp>
        <p:nvSpPr>
          <p:cNvPr id="6" name="Rectangle 5"/>
          <p:cNvSpPr/>
          <p:nvPr/>
        </p:nvSpPr>
        <p:spPr>
          <a:xfrm>
            <a:off x="8521430" y="4530727"/>
            <a:ext cx="3640360" cy="646331"/>
          </a:xfrm>
          <a:prstGeom prst="rect">
            <a:avLst/>
          </a:prstGeom>
        </p:spPr>
        <p:txBody>
          <a:bodyPr wrap="square">
            <a:spAutoFit/>
          </a:bodyPr>
          <a:lstStyle/>
          <a:p>
            <a:pPr>
              <a:spcBef>
                <a:spcPct val="50000"/>
              </a:spcBef>
            </a:pPr>
            <a:r>
              <a:rPr lang="en-US" altLang="en-US" dirty="0">
                <a:latin typeface="Times New Roman" panose="02020603050405020304" pitchFamily="18" charset="0"/>
              </a:rPr>
              <a:t>Responsible framing and MAC address and Multiple Access Control</a:t>
            </a:r>
          </a:p>
        </p:txBody>
      </p:sp>
    </p:spTree>
    <p:extLst>
      <p:ext uri="{BB962C8B-B14F-4D97-AF65-F5344CB8AC3E}">
        <p14:creationId xmlns:p14="http://schemas.microsoft.com/office/powerpoint/2010/main" val="31026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Medium Access Control</a:t>
            </a:r>
            <a:endParaRPr lang="en-IN" dirty="0"/>
          </a:p>
        </p:txBody>
      </p:sp>
      <p:sp>
        <p:nvSpPr>
          <p:cNvPr id="3" name="Content Placeholder 2"/>
          <p:cNvSpPr>
            <a:spLocks noGrp="1"/>
          </p:cNvSpPr>
          <p:nvPr>
            <p:ph idx="1"/>
          </p:nvPr>
        </p:nvSpPr>
        <p:spPr/>
        <p:txBody>
          <a:bodyPr>
            <a:normAutofit/>
          </a:bodyPr>
          <a:lstStyle/>
          <a:p>
            <a:r>
              <a:rPr lang="en-IN" dirty="0"/>
              <a:t>In most networks, multiple nodes share a communication medium </a:t>
            </a:r>
            <a:r>
              <a:rPr lang="en-IN" dirty="0" smtClean="0"/>
              <a:t>for transmitting </a:t>
            </a:r>
            <a:r>
              <a:rPr lang="en-IN" dirty="0"/>
              <a:t>their data </a:t>
            </a:r>
            <a:r>
              <a:rPr lang="en-IN" dirty="0" smtClean="0"/>
              <a:t>packets</a:t>
            </a:r>
            <a:endParaRPr lang="en-IN" dirty="0"/>
          </a:p>
          <a:p>
            <a:r>
              <a:rPr lang="en-IN" dirty="0" smtClean="0"/>
              <a:t>The </a:t>
            </a:r>
            <a:r>
              <a:rPr lang="en-IN" dirty="0"/>
              <a:t>M</a:t>
            </a:r>
            <a:r>
              <a:rPr lang="en-IN" dirty="0" smtClean="0"/>
              <a:t>edium </a:t>
            </a:r>
            <a:r>
              <a:rPr lang="en-IN" dirty="0"/>
              <a:t>A</a:t>
            </a:r>
            <a:r>
              <a:rPr lang="en-IN" dirty="0" smtClean="0"/>
              <a:t>ccess </a:t>
            </a:r>
            <a:r>
              <a:rPr lang="en-IN" dirty="0"/>
              <a:t>C</a:t>
            </a:r>
            <a:r>
              <a:rPr lang="en-IN" dirty="0" smtClean="0"/>
              <a:t>ontrol </a:t>
            </a:r>
            <a:r>
              <a:rPr lang="en-IN" dirty="0"/>
              <a:t>(MAC) protocol is primarily responsible </a:t>
            </a:r>
            <a:r>
              <a:rPr lang="en-IN" dirty="0" smtClean="0"/>
              <a:t>for regulating </a:t>
            </a:r>
            <a:r>
              <a:rPr lang="en-IN" dirty="0"/>
              <a:t>access to the shared </a:t>
            </a:r>
            <a:r>
              <a:rPr lang="en-IN" dirty="0" smtClean="0"/>
              <a:t>medium</a:t>
            </a:r>
            <a:endParaRPr lang="en-IN" dirty="0"/>
          </a:p>
        </p:txBody>
      </p:sp>
    </p:spTree>
    <p:extLst>
      <p:ext uri="{BB962C8B-B14F-4D97-AF65-F5344CB8AC3E}">
        <p14:creationId xmlns:p14="http://schemas.microsoft.com/office/powerpoint/2010/main" val="1351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6" ma:contentTypeDescription="Create a new document." ma:contentTypeScope="" ma:versionID="a249695ea9989dd8398b139d470d81e7">
  <xsd:schema xmlns:xsd="http://www.w3.org/2001/XMLSchema" xmlns:xs="http://www.w3.org/2001/XMLSchema" xmlns:p="http://schemas.microsoft.com/office/2006/metadata/properties" xmlns:ns2="3e71e501-9981-4f71-8744-f09f5c3dbf6f" xmlns:ns3="e57fd881-db3f-40e7-93b8-70a16e341b2c" targetNamespace="http://schemas.microsoft.com/office/2006/metadata/properties" ma:root="true" ma:fieldsID="697983135dd7490eea976de992dd45dc" ns2:_="" ns3:_="">
    <xsd:import namespace="3e71e501-9981-4f71-8744-f09f5c3dbf6f"/>
    <xsd:import namespace="e57fd881-db3f-40e7-93b8-70a16e341b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7fd881-db3f-40e7-93b8-70a16e341b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268EE7-AE55-450F-A30D-A874640254F5}"/>
</file>

<file path=customXml/itemProps2.xml><?xml version="1.0" encoding="utf-8"?>
<ds:datastoreItem xmlns:ds="http://schemas.openxmlformats.org/officeDocument/2006/customXml" ds:itemID="{83A24318-EDBD-4F30-8DC1-DEABC7BFBBBB}"/>
</file>

<file path=customXml/itemProps3.xml><?xml version="1.0" encoding="utf-8"?>
<ds:datastoreItem xmlns:ds="http://schemas.openxmlformats.org/officeDocument/2006/customXml" ds:itemID="{F99FFE01-6E8E-46AE-8B60-B44D4C135537}"/>
</file>

<file path=docProps/app.xml><?xml version="1.0" encoding="utf-8"?>
<Properties xmlns="http://schemas.openxmlformats.org/officeDocument/2006/extended-properties" xmlns:vt="http://schemas.openxmlformats.org/officeDocument/2006/docPropsVTypes">
  <TotalTime>164</TotalTime>
  <Words>3756</Words>
  <Application>Microsoft Office PowerPoint</Application>
  <PresentationFormat>Widescreen</PresentationFormat>
  <Paragraphs>437</Paragraphs>
  <Slides>77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Arial</vt:lpstr>
      <vt:lpstr>Calibri</vt:lpstr>
      <vt:lpstr>Calibri Light</vt:lpstr>
      <vt:lpstr>Comic Sans MS</vt:lpstr>
      <vt:lpstr>Tahoma</vt:lpstr>
      <vt:lpstr>Times</vt:lpstr>
      <vt:lpstr>Times New Roman</vt:lpstr>
      <vt:lpstr>Wingdings</vt:lpstr>
      <vt:lpstr>ZapfDingbats</vt:lpstr>
      <vt:lpstr>Office Theme</vt:lpstr>
      <vt:lpstr>LAN Protocol Architecture</vt:lpstr>
      <vt:lpstr>IEEE 802 Protocol Layers vs. OSI Model</vt:lpstr>
      <vt:lpstr>IEEE 802 Layers - Physical</vt:lpstr>
      <vt:lpstr>802 Layers - Medium Access Control &amp; Logical Link Control</vt:lpstr>
      <vt:lpstr>LAN Protocols in Context</vt:lpstr>
      <vt:lpstr>Generic MAC &amp; LLC Format</vt:lpstr>
      <vt:lpstr>LAN Topologies</vt:lpstr>
      <vt:lpstr>Data link layer divided into two functionality-oriented sublayers</vt:lpstr>
      <vt:lpstr>Medium Access Control</vt:lpstr>
      <vt:lpstr>Multiple Access</vt:lpstr>
      <vt:lpstr>Multiple Access</vt:lpstr>
      <vt:lpstr>PowerPoint Presentation</vt:lpstr>
      <vt:lpstr>Taxonomy of multiple-access protocols</vt:lpstr>
      <vt:lpstr>Random Access</vt:lpstr>
      <vt:lpstr>Pure ALOHA Protocol</vt:lpstr>
      <vt:lpstr>PowerPoint Presentation</vt:lpstr>
      <vt:lpstr>PowerPoint Presentation</vt:lpstr>
      <vt:lpstr>Maximum Propagation Delay</vt:lpstr>
      <vt:lpstr>Procedure for ALOHA protocol</vt:lpstr>
      <vt:lpstr>Critical  time for pure ALOHA protocol</vt:lpstr>
      <vt:lpstr>PowerPoint Presentation</vt:lpstr>
      <vt:lpstr>PowerPoint Presentation</vt:lpstr>
      <vt:lpstr>Random Access – Slotted ALOHA</vt:lpstr>
      <vt:lpstr>In danger time for slotted ALOHA protocol</vt:lpstr>
      <vt:lpstr>Random Access – Slotted ALOHA</vt:lpstr>
      <vt:lpstr>PowerPoint Presentation</vt:lpstr>
      <vt:lpstr>PowerPoint Presentation</vt:lpstr>
      <vt:lpstr>Reservation ALOHA</vt:lpstr>
      <vt:lpstr>PowerPoint Presentation</vt:lpstr>
      <vt:lpstr>Random Access – Carrier Sense Multiple Access (CSMA)</vt:lpstr>
      <vt:lpstr> Random Access – Carrier Sense Multiple Access (CSMA) </vt:lpstr>
      <vt:lpstr>Types of CSMA Protocols</vt:lpstr>
      <vt:lpstr>Nonpersistent CSMA</vt:lpstr>
      <vt:lpstr>1-persistent CSMA</vt:lpstr>
      <vt:lpstr>p-Persistent CSMA</vt:lpstr>
      <vt:lpstr>P-persistent CSMA</vt:lpstr>
      <vt:lpstr>PowerPoint Presentation</vt:lpstr>
      <vt:lpstr>All CSMA Persistence schemes altogether</vt:lpstr>
      <vt:lpstr>CSMA/CD (Collision Detection)</vt:lpstr>
      <vt:lpstr>PowerPoint Presentation</vt:lpstr>
      <vt:lpstr> CSMA/CD Protocol</vt:lpstr>
      <vt:lpstr>CSMA/CD</vt:lpstr>
      <vt:lpstr> CSMA/CD</vt:lpstr>
      <vt:lpstr> Exponential Backoff Algorithm</vt:lpstr>
      <vt:lpstr> Exponential Backoff Algorithm </vt:lpstr>
      <vt:lpstr>PowerPoint Presentation</vt:lpstr>
      <vt:lpstr>PowerPoint Presentation</vt:lpstr>
      <vt:lpstr>Wireless Network </vt:lpstr>
      <vt:lpstr>Reference Model</vt:lpstr>
      <vt:lpstr>PowerPoint Presentation</vt:lpstr>
      <vt:lpstr>PowerPoint Presentation</vt:lpstr>
      <vt:lpstr>Figure 4-26.(a)The hidden station problem. (b) The exposed station problem. </vt:lpstr>
      <vt:lpstr>The Hidden Terminal Problem</vt:lpstr>
      <vt:lpstr>The Exposed Station Problem</vt:lpstr>
      <vt:lpstr>DCF basic access</vt:lpstr>
      <vt:lpstr>PowerPoint Presentation</vt:lpstr>
      <vt:lpstr>PowerPoint Presentation</vt:lpstr>
      <vt:lpstr>CSMA/CA</vt:lpstr>
      <vt:lpstr>CSMA/CA</vt:lpstr>
      <vt:lpstr>CSMA/CA/ACK</vt:lpstr>
      <vt:lpstr>Performance of Random Access Protocols</vt:lpstr>
      <vt:lpstr>Controlled Access or Scheduling</vt:lpstr>
      <vt:lpstr>Reservation access method</vt:lpstr>
      <vt:lpstr>PowerPoint Presentation</vt:lpstr>
      <vt:lpstr>Polling</vt:lpstr>
      <vt:lpstr>PowerPoint Presentation</vt:lpstr>
      <vt:lpstr>PowerPoint Presentation</vt:lpstr>
      <vt:lpstr>Token-Passing network</vt:lpstr>
      <vt:lpstr>PowerPoint Presentation</vt:lpstr>
      <vt:lpstr>Token-passing procedure </vt:lpstr>
      <vt:lpstr>CHANNELIZATION</vt:lpstr>
      <vt:lpstr>PowerPoint Presentation</vt:lpstr>
      <vt:lpstr>CHANNELIZATION - FDMA</vt:lpstr>
      <vt:lpstr>PowerPoint Presentation</vt:lpstr>
      <vt:lpstr>CHANNELIZATION - TDMA</vt:lpstr>
      <vt:lpstr>CHANNELIZATION - CDMA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Protocol Architecture</dc:title>
  <dc:creator>csemsb</dc:creator>
  <cp:lastModifiedBy>csemsb</cp:lastModifiedBy>
  <cp:revision>37</cp:revision>
  <dcterms:created xsi:type="dcterms:W3CDTF">2018-07-31T04:40:16Z</dcterms:created>
  <dcterms:modified xsi:type="dcterms:W3CDTF">2021-09-27T06:49:57Z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