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1" r:id="rId32"/>
    <p:sldId id="292" r:id="rId33"/>
    <p:sldId id="317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8" r:id="rId54"/>
    <p:sldId id="312" r:id="rId55"/>
    <p:sldId id="313" r:id="rId56"/>
    <p:sldId id="314" r:id="rId57"/>
    <p:sldId id="315" r:id="rId58"/>
    <p:sldId id="316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8405-4F1B-4D44-BAD1-DABCA3385E6B}" type="datetimeFigureOut">
              <a:rPr lang="en-US" smtClean="0"/>
              <a:t>28/09/2021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FD97-7820-403C-A8D8-C8E21BEB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9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8405-4F1B-4D44-BAD1-DABCA3385E6B}" type="datetimeFigureOut">
              <a:rPr lang="en-US" smtClean="0"/>
              <a:t>28/09/2021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FD97-7820-403C-A8D8-C8E21BEB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1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8405-4F1B-4D44-BAD1-DABCA3385E6B}" type="datetimeFigureOut">
              <a:rPr lang="en-US" smtClean="0"/>
              <a:t>28/09/2021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FD97-7820-403C-A8D8-C8E21BEB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70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152400"/>
            <a:ext cx="1093893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5350933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63734" y="1371600"/>
            <a:ext cx="5350933" cy="46863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DC244-5FA6-4E2A-B5AA-7C229CB88A2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39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8405-4F1B-4D44-BAD1-DABCA3385E6B}" type="datetimeFigureOut">
              <a:rPr lang="en-US" smtClean="0"/>
              <a:t>28/09/2021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FD97-7820-403C-A8D8-C8E21BEB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8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8405-4F1B-4D44-BAD1-DABCA3385E6B}" type="datetimeFigureOut">
              <a:rPr lang="en-US" smtClean="0"/>
              <a:t>28/09/2021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FD97-7820-403C-A8D8-C8E21BEB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9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8405-4F1B-4D44-BAD1-DABCA3385E6B}" type="datetimeFigureOut">
              <a:rPr lang="en-US" smtClean="0"/>
              <a:t>28/09/2021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FD97-7820-403C-A8D8-C8E21BEB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4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8405-4F1B-4D44-BAD1-DABCA3385E6B}" type="datetimeFigureOut">
              <a:rPr lang="en-US" smtClean="0"/>
              <a:t>28/09/2021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FD97-7820-403C-A8D8-C8E21BEB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4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8405-4F1B-4D44-BAD1-DABCA3385E6B}" type="datetimeFigureOut">
              <a:rPr lang="en-US" smtClean="0"/>
              <a:t>28/09/2021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FD97-7820-403C-A8D8-C8E21BEB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1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8405-4F1B-4D44-BAD1-DABCA3385E6B}" type="datetimeFigureOut">
              <a:rPr lang="en-US" smtClean="0"/>
              <a:t>28/09/2021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FD97-7820-403C-A8D8-C8E21BEB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9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8405-4F1B-4D44-BAD1-DABCA3385E6B}" type="datetimeFigureOut">
              <a:rPr lang="en-US" smtClean="0"/>
              <a:t>28/09/2021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FD97-7820-403C-A8D8-C8E21BEB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6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8405-4F1B-4D44-BAD1-DABCA3385E6B}" type="datetimeFigureOut">
              <a:rPr lang="en-US" smtClean="0"/>
              <a:t>28/09/2021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FD97-7820-403C-A8D8-C8E21BEB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0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08405-4F1B-4D44-BAD1-DABCA3385E6B}" type="datetimeFigureOut">
              <a:rPr lang="en-US" smtClean="0"/>
              <a:t>28/09/2021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DFD97-7820-403C-A8D8-C8E21BEB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SDLC &amp; HDLC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5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</a:t>
            </a:r>
            <a:r>
              <a:rPr lang="en-IN" b="1" dirty="0" smtClean="0"/>
              <a:t>frames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There </a:t>
            </a:r>
            <a:r>
              <a:rPr lang="en-IN" dirty="0"/>
              <a:t>are three kinds of frames:</a:t>
            </a:r>
          </a:p>
          <a:p>
            <a:r>
              <a:rPr lang="en-IN" dirty="0"/>
              <a:t>I-frame: Information frame: This type of frame carries user’s data.</a:t>
            </a:r>
          </a:p>
          <a:p>
            <a:r>
              <a:rPr lang="en-IN" dirty="0"/>
              <a:t>S-frame: Supervisory frame: used for error and flow control.</a:t>
            </a:r>
          </a:p>
          <a:p>
            <a:pPr lvl="1"/>
            <a:r>
              <a:rPr lang="en-IN" dirty="0" smtClean="0"/>
              <a:t>This </a:t>
            </a:r>
            <a:r>
              <a:rPr lang="en-IN" dirty="0"/>
              <a:t>is used for supervisory control functions such </a:t>
            </a:r>
            <a:r>
              <a:rPr lang="en-IN" dirty="0" smtClean="0"/>
              <a:t>as acknowledgements, requesting </a:t>
            </a:r>
            <a:r>
              <a:rPr lang="en-IN" dirty="0"/>
              <a:t>transmission and requesting a temporary suspension </a:t>
            </a:r>
            <a:r>
              <a:rPr lang="en-IN" dirty="0" smtClean="0"/>
              <a:t>of transmission.</a:t>
            </a:r>
          </a:p>
        </p:txBody>
      </p:sp>
    </p:spTree>
    <p:extLst>
      <p:ext uri="{BB962C8B-B14F-4D97-AF65-F5344CB8AC3E}">
        <p14:creationId xmlns:p14="http://schemas.microsoft.com/office/powerpoint/2010/main" val="184018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U-frame: Unnumbered frame or </a:t>
            </a:r>
            <a:r>
              <a:rPr lang="en-IN" dirty="0" err="1"/>
              <a:t>Unsequenced</a:t>
            </a:r>
            <a:r>
              <a:rPr lang="en-IN" dirty="0"/>
              <a:t> frame: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Unnumbered </a:t>
            </a:r>
            <a:r>
              <a:rPr lang="en-IN" dirty="0"/>
              <a:t>frames are used for </a:t>
            </a:r>
            <a:r>
              <a:rPr lang="en-IN" dirty="0" smtClean="0"/>
              <a:t>link management. </a:t>
            </a:r>
            <a:r>
              <a:rPr lang="en-IN" dirty="0"/>
              <a:t>This is used to provide additional link control functions. </a:t>
            </a:r>
          </a:p>
          <a:p>
            <a:r>
              <a:rPr lang="en-IN" dirty="0" smtClean="0"/>
              <a:t>Used </a:t>
            </a:r>
            <a:r>
              <a:rPr lang="en-IN" dirty="0"/>
              <a:t>to set up the logical link between </a:t>
            </a:r>
            <a:r>
              <a:rPr lang="en-IN" dirty="0" smtClean="0"/>
              <a:t>the primary </a:t>
            </a:r>
            <a:r>
              <a:rPr lang="en-IN" dirty="0"/>
              <a:t>station and a secondary station</a:t>
            </a:r>
          </a:p>
          <a:p>
            <a:r>
              <a:rPr lang="en-IN" dirty="0" smtClean="0"/>
              <a:t>To </a:t>
            </a:r>
            <a:r>
              <a:rPr lang="en-IN" dirty="0"/>
              <a:t>inform the secondary station about </a:t>
            </a:r>
            <a:r>
              <a:rPr lang="en-IN" dirty="0" smtClean="0"/>
              <a:t>the mode </a:t>
            </a:r>
            <a:r>
              <a:rPr lang="en-IN" dirty="0"/>
              <a:t>of operation which is 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93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Frame Structure</a:t>
            </a:r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32"/>
          <a:stretch>
            <a:fillRect/>
          </a:stretch>
        </p:blipFill>
        <p:spPr bwMode="auto">
          <a:xfrm>
            <a:off x="1524000" y="3048000"/>
            <a:ext cx="8915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Line 6"/>
          <p:cNvSpPr>
            <a:spLocks noChangeShapeType="1"/>
          </p:cNvSpPr>
          <p:nvPr/>
        </p:nvSpPr>
        <p:spPr bwMode="auto">
          <a:xfrm flipH="1">
            <a:off x="2362200" y="2514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2209800" y="1981200"/>
            <a:ext cx="16002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01111110</a:t>
            </a:r>
          </a:p>
        </p:txBody>
      </p:sp>
      <p:sp>
        <p:nvSpPr>
          <p:cNvPr id="12294" name="Line 8"/>
          <p:cNvSpPr>
            <a:spLocks noChangeShapeType="1"/>
          </p:cNvSpPr>
          <p:nvPr/>
        </p:nvSpPr>
        <p:spPr bwMode="auto">
          <a:xfrm>
            <a:off x="9144000" y="2514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8305800" y="2057400"/>
            <a:ext cx="16002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01111110</a:t>
            </a:r>
          </a:p>
        </p:txBody>
      </p:sp>
      <p:sp>
        <p:nvSpPr>
          <p:cNvPr id="12296" name="Line 10"/>
          <p:cNvSpPr>
            <a:spLocks noChangeShapeType="1"/>
          </p:cNvSpPr>
          <p:nvPr/>
        </p:nvSpPr>
        <p:spPr bwMode="auto">
          <a:xfrm flipH="1">
            <a:off x="4419600" y="2209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12297" name="Text Box 11"/>
          <p:cNvSpPr txBox="1">
            <a:spLocks noChangeArrowheads="1"/>
          </p:cNvSpPr>
          <p:nvPr/>
        </p:nvSpPr>
        <p:spPr bwMode="auto">
          <a:xfrm>
            <a:off x="4191000" y="1524000"/>
            <a:ext cx="27432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Defines 3 types of frames (I,S,U frames)</a:t>
            </a:r>
          </a:p>
        </p:txBody>
      </p:sp>
    </p:spTree>
    <p:extLst>
      <p:ext uri="{BB962C8B-B14F-4D97-AF65-F5344CB8AC3E}">
        <p14:creationId xmlns:p14="http://schemas.microsoft.com/office/powerpoint/2010/main" val="231761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Flag Fields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Delimit frame at both ends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01111110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Receiver hunts for flag sequence to synchronize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Bit stuffing used to avoid confusion with data containing 01111110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The transmitter inserts 0 bit after every sequence of five 1s with the exception of flag fields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If receiver detects five 1s it checks next bit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If 0, it is deleted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If 1 and seventh bit is 0 (i.e., 10), accept as flag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If sixth and seventh bits 1 (i.e., 11), sender is indicating abort</a:t>
            </a:r>
          </a:p>
        </p:txBody>
      </p:sp>
    </p:spTree>
    <p:extLst>
      <p:ext uri="{BB962C8B-B14F-4D97-AF65-F5344CB8AC3E}">
        <p14:creationId xmlns:p14="http://schemas.microsoft.com/office/powerpoint/2010/main" val="2421583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8"/>
          <a:stretch>
            <a:fillRect/>
          </a:stretch>
        </p:blipFill>
        <p:spPr bwMode="auto">
          <a:xfrm>
            <a:off x="4699000" y="0"/>
            <a:ext cx="5969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Bit Stuffing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/>
              <a:t>Example with </a:t>
            </a:r>
            <a:br>
              <a:rPr lang="en-US" altLang="en-US" sz="2400"/>
            </a:br>
            <a:r>
              <a:rPr lang="en-US" altLang="en-US" sz="2400"/>
              <a:t>possible errors</a:t>
            </a:r>
          </a:p>
        </p:txBody>
      </p:sp>
    </p:spTree>
    <p:extLst>
      <p:ext uri="{BB962C8B-B14F-4D97-AF65-F5344CB8AC3E}">
        <p14:creationId xmlns:p14="http://schemas.microsoft.com/office/powerpoint/2010/main" val="3979306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Address Field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178800" cy="2514600"/>
          </a:xfrm>
        </p:spPr>
        <p:txBody>
          <a:bodyPr/>
          <a:lstStyle/>
          <a:p>
            <a:r>
              <a:rPr lang="en-US" altLang="en-US" sz="2400"/>
              <a:t>Identifies secondary station that sent or will receive frame</a:t>
            </a:r>
          </a:p>
          <a:p>
            <a:r>
              <a:rPr lang="en-US" altLang="en-US" sz="2400"/>
              <a:t>Usually 8 bits long</a:t>
            </a:r>
          </a:p>
          <a:p>
            <a:r>
              <a:rPr lang="en-US" altLang="en-US" sz="2400"/>
              <a:t>May be extended to multiples of 7 bits</a:t>
            </a:r>
          </a:p>
          <a:p>
            <a:pPr lvl="1"/>
            <a:r>
              <a:rPr lang="en-US" altLang="en-US" sz="2000"/>
              <a:t>LSB of each octet indicates that it is the last octet (1) or not (0)</a:t>
            </a:r>
          </a:p>
          <a:p>
            <a:r>
              <a:rPr lang="en-US" altLang="en-US" sz="2400"/>
              <a:t>All ones (11111111) is broadcast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" t="23601" r="5556" b="64661"/>
          <a:stretch>
            <a:fillRect/>
          </a:stretch>
        </p:blipFill>
        <p:spPr bwMode="auto">
          <a:xfrm>
            <a:off x="1905000" y="5224464"/>
            <a:ext cx="8534400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819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Control Field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Different for different frame type</a:t>
            </a:r>
          </a:p>
          <a:p>
            <a:pPr lvl="1"/>
            <a:r>
              <a:rPr lang="en-US" altLang="en-US" smtClean="0"/>
              <a:t>I-frame (information frame) </a:t>
            </a:r>
          </a:p>
          <a:p>
            <a:pPr lvl="2"/>
            <a:r>
              <a:rPr lang="en-US" altLang="en-US" smtClean="0"/>
              <a:t>data to be transmitted to user (next layer up)</a:t>
            </a:r>
          </a:p>
          <a:p>
            <a:pPr lvl="2"/>
            <a:r>
              <a:rPr lang="en-US" altLang="en-US" smtClean="0"/>
              <a:t>Flow and error control piggybacked on information frames</a:t>
            </a:r>
          </a:p>
          <a:p>
            <a:pPr lvl="1"/>
            <a:r>
              <a:rPr lang="en-US" altLang="en-US" smtClean="0"/>
              <a:t>S-frame (Supervisory frame)</a:t>
            </a:r>
          </a:p>
          <a:p>
            <a:pPr lvl="2"/>
            <a:r>
              <a:rPr lang="en-US" altLang="en-US" smtClean="0"/>
              <a:t>Used for flow and error control</a:t>
            </a:r>
          </a:p>
          <a:p>
            <a:pPr lvl="1"/>
            <a:r>
              <a:rPr lang="en-US" altLang="en-US" smtClean="0"/>
              <a:t>U-frame (Unnumbered frame)</a:t>
            </a:r>
          </a:p>
          <a:p>
            <a:pPr lvl="2"/>
            <a:r>
              <a:rPr lang="en-US" altLang="en-US" smtClean="0"/>
              <a:t> supplementary link control</a:t>
            </a:r>
          </a:p>
          <a:p>
            <a:r>
              <a:rPr lang="en-US" altLang="en-US" smtClean="0"/>
              <a:t>First one or two bits of control filed identify frame type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2985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Control Field Diagram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70" b="7532"/>
          <a:stretch>
            <a:fillRect/>
          </a:stretch>
        </p:blipFill>
        <p:spPr bwMode="auto">
          <a:xfrm>
            <a:off x="1981200" y="1379538"/>
            <a:ext cx="8001000" cy="532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021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Poll/Final Bit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Use depends on context</a:t>
            </a:r>
          </a:p>
          <a:p>
            <a:r>
              <a:rPr lang="en-US" altLang="en-US" smtClean="0"/>
              <a:t>Command frame</a:t>
            </a:r>
          </a:p>
          <a:p>
            <a:pPr lvl="1"/>
            <a:r>
              <a:rPr lang="en-US" altLang="en-US" smtClean="0"/>
              <a:t>P bit : used for poll from primary</a:t>
            </a:r>
          </a:p>
          <a:p>
            <a:pPr lvl="1"/>
            <a:r>
              <a:rPr lang="en-US" altLang="en-US" smtClean="0"/>
              <a:t>1 to solicit (poll) response from peer</a:t>
            </a:r>
          </a:p>
          <a:p>
            <a:r>
              <a:rPr lang="en-US" altLang="en-US" smtClean="0"/>
              <a:t>Response frame</a:t>
            </a:r>
          </a:p>
          <a:p>
            <a:pPr lvl="1"/>
            <a:r>
              <a:rPr lang="en-US" altLang="en-US" smtClean="0"/>
              <a:t>F bit : used for response from secondary</a:t>
            </a:r>
          </a:p>
          <a:p>
            <a:pPr lvl="1"/>
            <a:r>
              <a:rPr lang="en-US" altLang="en-US" smtClean="0"/>
              <a:t>1 indicates response to soliciting command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5020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I-frame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76962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Contains the sequence number of transmitted frames and a piggybacked ACK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743200" y="2895600"/>
            <a:ext cx="4953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33528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51816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58674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590800" y="2362200"/>
            <a:ext cx="52578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   1      2      3     4      5       6     7     8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2895600" y="2971800"/>
            <a:ext cx="3810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429000" y="2971800"/>
            <a:ext cx="16764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N(S)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257800" y="2971800"/>
            <a:ext cx="5334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P/F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5943600" y="2971800"/>
            <a:ext cx="16764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N(R)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2895600" y="4038600"/>
            <a:ext cx="3962400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I,0,0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I,1,0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I,2,0,P</a:t>
            </a:r>
          </a:p>
        </p:txBody>
      </p:sp>
    </p:spTree>
    <p:extLst>
      <p:ext uri="{BB962C8B-B14F-4D97-AF65-F5344CB8AC3E}">
        <p14:creationId xmlns:p14="http://schemas.microsoft.com/office/powerpoint/2010/main" val="367388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ink Communication  (SDLC)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Synchronous Bit Oriented Protocol by IBM.</a:t>
            </a:r>
          </a:p>
          <a:p>
            <a:r>
              <a:rPr lang="en-IN" dirty="0" smtClean="0"/>
              <a:t>Simplex/half </a:t>
            </a:r>
            <a:r>
              <a:rPr lang="en-IN" dirty="0"/>
              <a:t>duplex/full duplex.</a:t>
            </a:r>
          </a:p>
          <a:p>
            <a:r>
              <a:rPr lang="en-IN" dirty="0" smtClean="0"/>
              <a:t>Sliding </a:t>
            </a:r>
            <a:r>
              <a:rPr lang="en-IN" dirty="0"/>
              <a:t>window protocol.</a:t>
            </a:r>
          </a:p>
          <a:p>
            <a:r>
              <a:rPr lang="en-IN" dirty="0" smtClean="0"/>
              <a:t>Language </a:t>
            </a:r>
            <a:r>
              <a:rPr lang="en-IN" dirty="0"/>
              <a:t>EBCDIC.</a:t>
            </a:r>
          </a:p>
          <a:p>
            <a:r>
              <a:rPr lang="en-IN" dirty="0" smtClean="0"/>
              <a:t>Data </a:t>
            </a:r>
            <a:r>
              <a:rPr lang="en-IN" dirty="0"/>
              <a:t>frame 256 characters long.</a:t>
            </a:r>
          </a:p>
          <a:p>
            <a:r>
              <a:rPr lang="en-IN" dirty="0" smtClean="0"/>
              <a:t>All </a:t>
            </a:r>
            <a:r>
              <a:rPr lang="en-IN" dirty="0"/>
              <a:t>data link control functions performed by a </a:t>
            </a:r>
            <a:r>
              <a:rPr lang="en-IN" dirty="0" smtClean="0"/>
              <a:t>single control </a:t>
            </a:r>
            <a:r>
              <a:rPr lang="en-IN" dirty="0"/>
              <a:t>field.</a:t>
            </a:r>
          </a:p>
          <a:p>
            <a:r>
              <a:rPr lang="en-IN" dirty="0" smtClean="0"/>
              <a:t>Master-slave </a:t>
            </a:r>
            <a:r>
              <a:rPr lang="en-IN" dirty="0"/>
              <a:t>environment only.</a:t>
            </a:r>
          </a:p>
        </p:txBody>
      </p:sp>
    </p:spTree>
    <p:extLst>
      <p:ext uri="{BB962C8B-B14F-4D97-AF65-F5344CB8AC3E}">
        <p14:creationId xmlns:p14="http://schemas.microsoft.com/office/powerpoint/2010/main" val="1253694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S-frame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7696200" cy="533400"/>
          </a:xfrm>
        </p:spPr>
        <p:txBody>
          <a:bodyPr/>
          <a:lstStyle/>
          <a:p>
            <a:r>
              <a:rPr lang="en-US" altLang="en-US" smtClean="0"/>
              <a:t>Used for flow and error control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743200" y="2895600"/>
            <a:ext cx="4953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33528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51816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58674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590800" y="2362200"/>
            <a:ext cx="52578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   1      2      3     4      5       6     7     8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2895600" y="2971800"/>
            <a:ext cx="3810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3886200" y="2971800"/>
            <a:ext cx="12192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S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257800" y="2971800"/>
            <a:ext cx="5334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P/F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5943600" y="2971800"/>
            <a:ext cx="16764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N(R)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2895600" y="4038600"/>
            <a:ext cx="4572000" cy="2109788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RR --- receive ready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RNR --- receive not ready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REJ --- reject on frame N(R)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SREJ --- selective reject on  N(R)</a:t>
            </a: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39624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3352800" y="2971800"/>
            <a:ext cx="5334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4495800" y="3505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04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U-frame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7696200" cy="533400"/>
          </a:xfrm>
        </p:spPr>
        <p:txBody>
          <a:bodyPr/>
          <a:lstStyle/>
          <a:p>
            <a:r>
              <a:rPr lang="en-US" altLang="en-US" smtClean="0"/>
              <a:t>Mode setting, recovery, connect/diconnect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743200" y="2895600"/>
            <a:ext cx="4953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3528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51816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58674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590800" y="2362200"/>
            <a:ext cx="52578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   1      2      3     4      5       6     7     8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2895600" y="2971800"/>
            <a:ext cx="3810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886200" y="2971800"/>
            <a:ext cx="12192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M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257800" y="2971800"/>
            <a:ext cx="5334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P/F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5943600" y="2971800"/>
            <a:ext cx="16764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M</a:t>
            </a:r>
          </a:p>
        </p:txBody>
      </p:sp>
      <p:sp>
        <p:nvSpPr>
          <p:cNvPr id="21517" name="Line 14"/>
          <p:cNvSpPr>
            <a:spLocks noChangeShapeType="1"/>
          </p:cNvSpPr>
          <p:nvPr/>
        </p:nvSpPr>
        <p:spPr bwMode="auto">
          <a:xfrm>
            <a:off x="39624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1518" name="Text Box 15"/>
          <p:cNvSpPr txBox="1">
            <a:spLocks noChangeArrowheads="1"/>
          </p:cNvSpPr>
          <p:nvPr/>
        </p:nvSpPr>
        <p:spPr bwMode="auto">
          <a:xfrm>
            <a:off x="3352800" y="2971800"/>
            <a:ext cx="5334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21519" name="Text Box 17"/>
          <p:cNvSpPr txBox="1">
            <a:spLocks noChangeArrowheads="1"/>
          </p:cNvSpPr>
          <p:nvPr/>
        </p:nvSpPr>
        <p:spPr bwMode="auto">
          <a:xfrm>
            <a:off x="5029200" y="4419600"/>
            <a:ext cx="2209800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Unnumbered function bits</a:t>
            </a:r>
          </a:p>
        </p:txBody>
      </p:sp>
      <p:sp>
        <p:nvSpPr>
          <p:cNvPr id="21520" name="Line 18"/>
          <p:cNvSpPr>
            <a:spLocks noChangeShapeType="1"/>
          </p:cNvSpPr>
          <p:nvPr/>
        </p:nvSpPr>
        <p:spPr bwMode="auto">
          <a:xfrm flipH="1" flipV="1">
            <a:off x="4495800" y="3505200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1521" name="Line 19"/>
          <p:cNvSpPr>
            <a:spLocks noChangeShapeType="1"/>
          </p:cNvSpPr>
          <p:nvPr/>
        </p:nvSpPr>
        <p:spPr bwMode="auto">
          <a:xfrm flipV="1">
            <a:off x="5943600" y="3505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071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Unnumberred frames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Set normal response mode (SNRM)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Set asynchronous response mode (SARM)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Set asynchronous balanced mode (SABM)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Disconnect (DISC)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Unnumberred acknowledgement (UA)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Disconnect mode (DM)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Request disconnect (RD)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Unnumberred poll (UP)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Reset (RSET)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Exchange identification (XID)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Test (TEST)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Frame reject (FRMR)</a:t>
            </a:r>
          </a:p>
        </p:txBody>
      </p:sp>
    </p:spTree>
    <p:extLst>
      <p:ext uri="{BB962C8B-B14F-4D97-AF65-F5344CB8AC3E}">
        <p14:creationId xmlns:p14="http://schemas.microsoft.com/office/powerpoint/2010/main" val="1842900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Information Field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Only in information and some unnumbered frames</a:t>
            </a:r>
          </a:p>
          <a:p>
            <a:r>
              <a:rPr lang="en-US" altLang="en-US" smtClean="0"/>
              <a:t>Must contain integral number of octets</a:t>
            </a:r>
          </a:p>
          <a:p>
            <a:r>
              <a:rPr lang="en-US" altLang="en-US" smtClean="0"/>
              <a:t>Variable length</a:t>
            </a:r>
          </a:p>
        </p:txBody>
      </p:sp>
    </p:spTree>
    <p:extLst>
      <p:ext uri="{BB962C8B-B14F-4D97-AF65-F5344CB8AC3E}">
        <p14:creationId xmlns:p14="http://schemas.microsoft.com/office/powerpoint/2010/main" val="3010944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Frame Check Sequence Field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FCS</a:t>
            </a:r>
          </a:p>
          <a:p>
            <a:r>
              <a:rPr lang="en-US" altLang="en-US" smtClean="0"/>
              <a:t>Error detection</a:t>
            </a:r>
          </a:p>
          <a:p>
            <a:r>
              <a:rPr lang="en-US" altLang="en-US" smtClean="0"/>
              <a:t>16 bit CRC</a:t>
            </a:r>
          </a:p>
          <a:p>
            <a:r>
              <a:rPr lang="en-US" altLang="en-US" smtClean="0"/>
              <a:t>Optional 32 bit CRC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7388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link channel states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Active channel state:</a:t>
            </a:r>
          </a:p>
          <a:p>
            <a:pPr marL="0" indent="0">
              <a:buNone/>
            </a:pPr>
            <a:r>
              <a:rPr lang="en-IN" dirty="0" smtClean="0"/>
              <a:t>	A channel </a:t>
            </a:r>
            <a:r>
              <a:rPr lang="en-IN" dirty="0"/>
              <a:t>is in </a:t>
            </a:r>
            <a:r>
              <a:rPr lang="en-IN" dirty="0" smtClean="0"/>
              <a:t>an ACTIVE </a:t>
            </a:r>
            <a:r>
              <a:rPr lang="en-IN" dirty="0"/>
              <a:t>state when the primary or a secondary is actively transmitting a frame</a:t>
            </a:r>
            <a:r>
              <a:rPr lang="en-IN" dirty="0" smtClean="0"/>
              <a:t>, a </a:t>
            </a:r>
            <a:r>
              <a:rPr lang="en-IN" dirty="0"/>
              <a:t>single abort sequence or </a:t>
            </a:r>
            <a:r>
              <a:rPr lang="en-IN" dirty="0" err="1"/>
              <a:t>interframe</a:t>
            </a:r>
            <a:r>
              <a:rPr lang="en-IN" dirty="0"/>
              <a:t> time fill. In this state the right to continue transmission </a:t>
            </a:r>
            <a:r>
              <a:rPr lang="en-IN" dirty="0" smtClean="0"/>
              <a:t>is reserved</a:t>
            </a:r>
            <a:r>
              <a:rPr lang="en-IN" dirty="0"/>
              <a:t>.</a:t>
            </a:r>
          </a:p>
          <a:p>
            <a:r>
              <a:rPr lang="en-IN" b="1" dirty="0"/>
              <a:t>Abort:</a:t>
            </a:r>
          </a:p>
          <a:p>
            <a:pPr marL="0" indent="0">
              <a:buNone/>
            </a:pPr>
            <a:r>
              <a:rPr lang="en-IN" dirty="0" smtClean="0"/>
              <a:t>	A </a:t>
            </a:r>
            <a:r>
              <a:rPr lang="en-IN" dirty="0"/>
              <a:t>station can abort a frame by transmitting at least seven contiguous ones. The receiving </a:t>
            </a:r>
            <a:r>
              <a:rPr lang="en-IN" dirty="0" smtClean="0"/>
              <a:t>station will </a:t>
            </a:r>
            <a:r>
              <a:rPr lang="en-IN" dirty="0"/>
              <a:t>ignore the frame.</a:t>
            </a:r>
          </a:p>
          <a:p>
            <a:r>
              <a:rPr lang="en-IN" b="1" dirty="0" err="1"/>
              <a:t>Interframe</a:t>
            </a:r>
            <a:r>
              <a:rPr lang="en-IN" b="1" dirty="0"/>
              <a:t> time fill:</a:t>
            </a:r>
          </a:p>
          <a:p>
            <a:pPr marL="0" indent="0">
              <a:buNone/>
            </a:pPr>
            <a:r>
              <a:rPr lang="en-IN" dirty="0" smtClean="0"/>
              <a:t>	In </a:t>
            </a:r>
            <a:r>
              <a:rPr lang="en-IN" dirty="0"/>
              <a:t>this state continuous flag bytes are sent between frames. </a:t>
            </a:r>
            <a:endParaRPr lang="en-IN" dirty="0" smtClean="0"/>
          </a:p>
          <a:p>
            <a:r>
              <a:rPr lang="en-IN" b="1" dirty="0" smtClean="0"/>
              <a:t>Idle </a:t>
            </a:r>
            <a:r>
              <a:rPr lang="en-IN" b="1" dirty="0"/>
              <a:t>channel state:</a:t>
            </a:r>
          </a:p>
          <a:p>
            <a:pPr marL="0" indent="0">
              <a:buNone/>
            </a:pPr>
            <a:r>
              <a:rPr lang="en-IN" dirty="0" smtClean="0"/>
              <a:t>	A </a:t>
            </a:r>
            <a:r>
              <a:rPr lang="en-IN" dirty="0"/>
              <a:t>channel is defined to be in an IDLE state when the transmission of 15 or more contiguous </a:t>
            </a:r>
            <a:r>
              <a:rPr lang="en-IN" dirty="0" smtClean="0"/>
              <a:t>one  bits </a:t>
            </a:r>
            <a:r>
              <a:rPr lang="en-IN" dirty="0"/>
              <a:t>is detected. In this state a primary must </a:t>
            </a:r>
            <a:r>
              <a:rPr lang="en-IN" dirty="0" err="1"/>
              <a:t>repoll</a:t>
            </a:r>
            <a:r>
              <a:rPr lang="en-IN" dirty="0"/>
              <a:t> a secondary before transmitting an I-frame </a:t>
            </a:r>
            <a:r>
              <a:rPr lang="en-IN" dirty="0" smtClean="0"/>
              <a:t>to it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9224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 of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mode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 a secondary station can transmit only in response to a command frame from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station. 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transmission may consist of one or more frames, the last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must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explicitly indicated (using the Poll/Final bit).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then cannot transmit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 until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receives another command to do so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030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6443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Mode (ARM)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 the secondary station may initiate transmission of a frame or group of frames without receiving explicit permission from the primary.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 may contain data or control information.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station is responsible for time-out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retransmission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necessary.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Balanced Mode (ABM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 the stations have identical protocols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can initiate transmission at any time.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send both commands and responses.</a:t>
            </a:r>
          </a:p>
        </p:txBody>
      </p:sp>
    </p:spTree>
    <p:extLst>
      <p:ext uri="{BB962C8B-B14F-4D97-AF65-F5344CB8AC3E}">
        <p14:creationId xmlns:p14="http://schemas.microsoft.com/office/powerpoint/2010/main" val="4239466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HDLC Operation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Exchange of information, supervisory and unnumbered frames</a:t>
            </a:r>
          </a:p>
          <a:p>
            <a:r>
              <a:rPr lang="en-US" altLang="en-US"/>
              <a:t>Three phases</a:t>
            </a:r>
          </a:p>
          <a:p>
            <a:pPr lvl="1"/>
            <a:r>
              <a:rPr lang="en-US" altLang="en-US"/>
              <a:t>Initialization</a:t>
            </a:r>
          </a:p>
          <a:p>
            <a:pPr lvl="1"/>
            <a:r>
              <a:rPr lang="en-US" altLang="en-US"/>
              <a:t>Data transfer</a:t>
            </a:r>
          </a:p>
          <a:p>
            <a:pPr lvl="1"/>
            <a:r>
              <a:rPr lang="en-US" altLang="en-US"/>
              <a:t>Disconnect</a:t>
            </a:r>
          </a:p>
        </p:txBody>
      </p:sp>
    </p:spTree>
    <p:extLst>
      <p:ext uri="{BB962C8B-B14F-4D97-AF65-F5344CB8AC3E}">
        <p14:creationId xmlns:p14="http://schemas.microsoft.com/office/powerpoint/2010/main" val="1486236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Operation (1)</a:t>
            </a:r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66"/>
          <a:stretch>
            <a:fillRect/>
          </a:stretch>
        </p:blipFill>
        <p:spPr bwMode="auto">
          <a:xfrm>
            <a:off x="1981200" y="1382714"/>
            <a:ext cx="8001000" cy="495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51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10000"/>
                </a:solidFill>
                <a:latin typeface="BookmanOldStyle"/>
              </a:rPr>
              <a:t>The primary station controls data exchange on </a:t>
            </a:r>
            <a:r>
              <a:rPr lang="en-IN" dirty="0" smtClean="0">
                <a:solidFill>
                  <a:srgbClr val="010000"/>
                </a:solidFill>
                <a:latin typeface="BookmanOldStyle"/>
              </a:rPr>
              <a:t>the communication </a:t>
            </a:r>
            <a:r>
              <a:rPr lang="en-IN" dirty="0">
                <a:solidFill>
                  <a:srgbClr val="010000"/>
                </a:solidFill>
                <a:latin typeface="BookmanOldStyle"/>
              </a:rPr>
              <a:t>channel and issues command.</a:t>
            </a:r>
          </a:p>
          <a:p>
            <a:r>
              <a:rPr lang="en-IN" dirty="0" smtClean="0">
                <a:solidFill>
                  <a:srgbClr val="010000"/>
                </a:solidFill>
                <a:latin typeface="BookmanOldStyle"/>
              </a:rPr>
              <a:t>The </a:t>
            </a:r>
            <a:r>
              <a:rPr lang="en-IN" dirty="0">
                <a:solidFill>
                  <a:srgbClr val="010000"/>
                </a:solidFill>
                <a:latin typeface="BookmanOldStyle"/>
              </a:rPr>
              <a:t>secondary station receives commands and </a:t>
            </a:r>
            <a:r>
              <a:rPr lang="en-IN" dirty="0" smtClean="0">
                <a:solidFill>
                  <a:srgbClr val="010000"/>
                </a:solidFill>
                <a:latin typeface="BookmanOldStyle"/>
              </a:rPr>
              <a:t>returns responses </a:t>
            </a:r>
            <a:r>
              <a:rPr lang="en-IN" dirty="0">
                <a:solidFill>
                  <a:srgbClr val="010000"/>
                </a:solidFill>
                <a:latin typeface="BookmanOldStyle"/>
              </a:rPr>
              <a:t>to the primary.</a:t>
            </a:r>
          </a:p>
          <a:p>
            <a:r>
              <a:rPr lang="en-IN" dirty="0" smtClean="0">
                <a:solidFill>
                  <a:srgbClr val="010000"/>
                </a:solidFill>
                <a:latin typeface="BookmanOldStyle"/>
              </a:rPr>
              <a:t>Three </a:t>
            </a:r>
            <a:r>
              <a:rPr lang="en-IN" dirty="0">
                <a:solidFill>
                  <a:srgbClr val="010000"/>
                </a:solidFill>
                <a:latin typeface="BookmanOldStyle"/>
              </a:rPr>
              <a:t>transmission states:-</a:t>
            </a:r>
          </a:p>
          <a:p>
            <a:pPr lvl="1"/>
            <a:r>
              <a:rPr lang="en-IN" dirty="0" smtClean="0">
                <a:solidFill>
                  <a:srgbClr val="010000"/>
                </a:solidFill>
                <a:latin typeface="BookmanOldStyle"/>
              </a:rPr>
              <a:t>Transient </a:t>
            </a:r>
            <a:r>
              <a:rPr lang="en-IN" dirty="0">
                <a:solidFill>
                  <a:srgbClr val="010000"/>
                </a:solidFill>
                <a:latin typeface="BookmanOldStyle"/>
              </a:rPr>
              <a:t>state:-before and after the </a:t>
            </a:r>
            <a:r>
              <a:rPr lang="en-IN" dirty="0" smtClean="0">
                <a:solidFill>
                  <a:srgbClr val="010000"/>
                </a:solidFill>
                <a:latin typeface="BookmanOldStyle"/>
              </a:rPr>
              <a:t>initial transmission </a:t>
            </a:r>
            <a:r>
              <a:rPr lang="en-IN" dirty="0">
                <a:solidFill>
                  <a:srgbClr val="010000"/>
                </a:solidFill>
                <a:latin typeface="BookmanOldStyle"/>
              </a:rPr>
              <a:t>and after each line turnaround.</a:t>
            </a:r>
          </a:p>
          <a:p>
            <a:pPr lvl="1"/>
            <a:r>
              <a:rPr lang="en-IN" dirty="0" smtClean="0">
                <a:solidFill>
                  <a:srgbClr val="010000"/>
                </a:solidFill>
                <a:latin typeface="BookmanOldStyle"/>
              </a:rPr>
              <a:t>Idle </a:t>
            </a:r>
            <a:r>
              <a:rPr lang="en-IN" dirty="0">
                <a:solidFill>
                  <a:srgbClr val="010000"/>
                </a:solidFill>
                <a:latin typeface="BookmanOldStyle"/>
              </a:rPr>
              <a:t>state:- after 15 or more consecutive 1s have </a:t>
            </a:r>
            <a:r>
              <a:rPr lang="en-IN" dirty="0" smtClean="0">
                <a:solidFill>
                  <a:srgbClr val="010000"/>
                </a:solidFill>
                <a:latin typeface="BookmanOldStyle"/>
              </a:rPr>
              <a:t>been received</a:t>
            </a:r>
            <a:r>
              <a:rPr lang="en-IN" dirty="0">
                <a:solidFill>
                  <a:srgbClr val="010000"/>
                </a:solidFill>
                <a:latin typeface="BookmanOldStyle"/>
              </a:rPr>
              <a:t>.</a:t>
            </a:r>
          </a:p>
          <a:p>
            <a:pPr lvl="1"/>
            <a:r>
              <a:rPr lang="en-IN" dirty="0" smtClean="0">
                <a:solidFill>
                  <a:srgbClr val="010000"/>
                </a:solidFill>
                <a:latin typeface="BookmanOldStyle"/>
              </a:rPr>
              <a:t>Active </a:t>
            </a:r>
            <a:r>
              <a:rPr lang="en-IN" dirty="0">
                <a:solidFill>
                  <a:srgbClr val="010000"/>
                </a:solidFill>
                <a:latin typeface="BookmanOldStyle"/>
              </a:rPr>
              <a:t>state:- whenever either primary or </a:t>
            </a:r>
            <a:r>
              <a:rPr lang="en-IN" dirty="0" smtClean="0">
                <a:solidFill>
                  <a:srgbClr val="010000"/>
                </a:solidFill>
                <a:latin typeface="BookmanOldStyle"/>
              </a:rPr>
              <a:t>secondary station </a:t>
            </a:r>
            <a:r>
              <a:rPr lang="en-IN" dirty="0">
                <a:solidFill>
                  <a:srgbClr val="010000"/>
                </a:solidFill>
                <a:latin typeface="BookmanOldStyle"/>
              </a:rPr>
              <a:t>is transmitting information or control signals.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282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Operation (2)</a:t>
            </a:r>
          </a:p>
        </p:txBody>
      </p:sp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55" r="17773" b="6241"/>
          <a:stretch>
            <a:fillRect/>
          </a:stretch>
        </p:blipFill>
        <p:spPr bwMode="auto">
          <a:xfrm>
            <a:off x="1981200" y="1363664"/>
            <a:ext cx="6781800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563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SLIP &amp; PPP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44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consists of individual </a:t>
            </a:r>
            <a:r>
              <a:rPr lang="en-US" dirty="0" smtClean="0"/>
              <a:t>systems that </a:t>
            </a:r>
            <a:r>
              <a:rPr lang="en-US" dirty="0"/>
              <a:t>are connected to each other.</a:t>
            </a:r>
          </a:p>
          <a:p>
            <a:r>
              <a:rPr lang="en-US" dirty="0" smtClean="0"/>
              <a:t>Basically</a:t>
            </a:r>
            <a:r>
              <a:rPr lang="en-US" dirty="0"/>
              <a:t>, it is wide </a:t>
            </a:r>
            <a:r>
              <a:rPr lang="en-US" dirty="0" smtClean="0"/>
              <a:t>area </a:t>
            </a:r>
            <a:r>
              <a:rPr lang="en-US" dirty="0"/>
              <a:t>network that is built up </a:t>
            </a:r>
            <a:r>
              <a:rPr lang="en-US" dirty="0" smtClean="0"/>
              <a:t>from point-to-point </a:t>
            </a:r>
            <a:r>
              <a:rPr lang="en-US" dirty="0"/>
              <a:t>leased lines.</a:t>
            </a:r>
          </a:p>
          <a:p>
            <a:r>
              <a:rPr lang="en-US" dirty="0" smtClean="0"/>
              <a:t>In </a:t>
            </a:r>
            <a:r>
              <a:rPr lang="en-US" dirty="0"/>
              <a:t>these point-to-point lines, two major data </a:t>
            </a:r>
            <a:r>
              <a:rPr lang="en-US" dirty="0" smtClean="0"/>
              <a:t>link protocols </a:t>
            </a:r>
            <a:r>
              <a:rPr lang="en-US" dirty="0"/>
              <a:t>are used:</a:t>
            </a:r>
          </a:p>
          <a:p>
            <a:r>
              <a:rPr lang="en-US" dirty="0" smtClean="0"/>
              <a:t>Serial </a:t>
            </a:r>
            <a:r>
              <a:rPr lang="en-US" dirty="0"/>
              <a:t>Line Internet Protocol (SLIP)</a:t>
            </a:r>
          </a:p>
          <a:p>
            <a:r>
              <a:rPr lang="en-US" dirty="0" smtClean="0"/>
              <a:t>Point-to-Point </a:t>
            </a:r>
            <a:r>
              <a:rPr lang="en-US" dirty="0"/>
              <a:t>Protocol (PPP)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8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Data Link Layer in the Internet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/>
              <a:t>A home personal computer acting as an internet host.</a:t>
            </a:r>
          </a:p>
        </p:txBody>
      </p:sp>
      <p:pic>
        <p:nvPicPr>
          <p:cNvPr id="48132" name="Picture 4" descr="3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566864"/>
            <a:ext cx="8186738" cy="359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970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Serial Line Internet Protocol (SLIP)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is a means of sending Internet Protocol </a:t>
            </a:r>
            <a:r>
              <a:rPr lang="en-US" dirty="0" smtClean="0"/>
              <a:t>datagrams over </a:t>
            </a:r>
            <a:r>
              <a:rPr lang="en-US" dirty="0"/>
              <a:t>a serial link.</a:t>
            </a:r>
          </a:p>
          <a:p>
            <a:r>
              <a:rPr lang="en-US" dirty="0" smtClean="0"/>
              <a:t>It </a:t>
            </a:r>
            <a:r>
              <a:rPr lang="en-US" dirty="0"/>
              <a:t>can be used by two systems to communicate via </a:t>
            </a:r>
            <a:r>
              <a:rPr lang="en-US" dirty="0" smtClean="0"/>
              <a:t>a direct </a:t>
            </a:r>
            <a:r>
              <a:rPr lang="en-US" dirty="0"/>
              <a:t>cable connection or modem link.</a:t>
            </a:r>
          </a:p>
          <a:p>
            <a:r>
              <a:rPr lang="en-US" dirty="0" smtClean="0"/>
              <a:t>The </a:t>
            </a:r>
            <a:r>
              <a:rPr lang="en-US" dirty="0"/>
              <a:t>initial purpose of this protocol was to </a:t>
            </a:r>
            <a:r>
              <a:rPr lang="en-US" dirty="0" smtClean="0"/>
              <a:t>connect Sun </a:t>
            </a:r>
            <a:r>
              <a:rPr lang="en-US" dirty="0"/>
              <a:t>workstation to the Internet over a dial-up </a:t>
            </a:r>
            <a:r>
              <a:rPr lang="en-US" dirty="0" smtClean="0"/>
              <a:t>line using </a:t>
            </a:r>
            <a:r>
              <a:rPr lang="en-US" dirty="0"/>
              <a:t>modem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00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Format of SLIP</a:t>
            </a:r>
          </a:p>
          <a:p>
            <a:r>
              <a:rPr lang="en-US" dirty="0" smtClean="0"/>
              <a:t>The </a:t>
            </a:r>
            <a:r>
              <a:rPr lang="en-US" dirty="0"/>
              <a:t>data format of SLIP 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special END character (equivalent to decimal 192</a:t>
            </a:r>
            <a:r>
              <a:rPr lang="en-US" dirty="0" smtClean="0"/>
              <a:t>) marks </a:t>
            </a:r>
            <a:r>
              <a:rPr lang="en-US" dirty="0"/>
              <a:t>the end of data.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987" y="2985483"/>
            <a:ext cx="5456026" cy="88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17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Framing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IP datagram is terminated by the special character called END  (0xc0)</a:t>
            </a:r>
          </a:p>
          <a:p>
            <a:pPr lvl="1"/>
            <a:r>
              <a:rPr lang="en-IN" dirty="0" smtClean="0"/>
              <a:t>Most implementations transmit an END character at the beginning of the datagram to prevent any line noise. </a:t>
            </a:r>
          </a:p>
          <a:p>
            <a:r>
              <a:rPr lang="en-IN" dirty="0" smtClean="0"/>
              <a:t>If a byte of IP datagram equals END character, then 2 –byte sequence 0xdb 0xdc (SLIP ESC) is transmitted instead. </a:t>
            </a:r>
          </a:p>
          <a:p>
            <a:r>
              <a:rPr lang="en-IN" dirty="0" smtClean="0"/>
              <a:t>If a byte of IP datagram equals SLIPESC character , then 2 –byte sequence 0xdb, 0xdd is transmitted instead.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90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 with </a:t>
            </a:r>
            <a:r>
              <a:rPr lang="en-US" b="1" dirty="0" smtClean="0"/>
              <a:t>SLIP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</a:t>
            </a:r>
            <a:r>
              <a:rPr lang="en-US" dirty="0"/>
              <a:t>does not perform any error detection and correction</a:t>
            </a:r>
            <a:r>
              <a:rPr lang="en-US" dirty="0" smtClean="0"/>
              <a:t>. No checksum is added to the frame.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supports only IP (Internet Protocol). So, it cannot </a:t>
            </a:r>
            <a:r>
              <a:rPr lang="en-US" dirty="0" smtClean="0"/>
              <a:t>be used </a:t>
            </a:r>
            <a:r>
              <a:rPr lang="en-US" dirty="0"/>
              <a:t>for other networks that do not use IP (for e.g</a:t>
            </a:r>
            <a:r>
              <a:rPr lang="en-US" dirty="0" smtClean="0"/>
              <a:t>.: Novell </a:t>
            </a:r>
            <a:r>
              <a:rPr lang="en-US" dirty="0"/>
              <a:t>LANs).</a:t>
            </a:r>
          </a:p>
          <a:p>
            <a:r>
              <a:rPr lang="en-US" dirty="0" smtClean="0"/>
              <a:t>It </a:t>
            </a:r>
            <a:r>
              <a:rPr lang="en-US" dirty="0"/>
              <a:t>does not support the allocation of dynamic IP address</a:t>
            </a:r>
            <a:r>
              <a:rPr lang="en-US" dirty="0" smtClean="0"/>
              <a:t>. There is no method to inform a node’s IP address to the other nodes </a:t>
            </a:r>
            <a:endParaRPr lang="en-US" dirty="0"/>
          </a:p>
          <a:p>
            <a:r>
              <a:rPr lang="en-US" dirty="0" smtClean="0"/>
              <a:t>Both </a:t>
            </a:r>
            <a:r>
              <a:rPr lang="en-US" dirty="0"/>
              <a:t>the communicating systems should be assigned </a:t>
            </a:r>
            <a:r>
              <a:rPr lang="en-US" dirty="0" smtClean="0"/>
              <a:t>a specific </a:t>
            </a:r>
            <a:r>
              <a:rPr lang="en-US" dirty="0"/>
              <a:t>IP address before hand.</a:t>
            </a:r>
          </a:p>
          <a:p>
            <a:r>
              <a:rPr lang="en-US" dirty="0" smtClean="0"/>
              <a:t>It </a:t>
            </a:r>
            <a:r>
              <a:rPr lang="en-US" dirty="0"/>
              <a:t>does not provide any authentication.</a:t>
            </a:r>
          </a:p>
          <a:p>
            <a:r>
              <a:rPr lang="en-US" dirty="0" smtClean="0"/>
              <a:t>It </a:t>
            </a:r>
            <a:r>
              <a:rPr lang="en-US" dirty="0"/>
              <a:t>is not an approved Internet standard.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71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Compressed SLIP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Since SLIP is slow (19200 bits/sec) and frequently used for interactive traffic(TELNET, RLOGIN), there may be small TCP packets exchanged across a SLIP line. (i.e., to carry a 1 byte of data , 20 bytes of IP header and 20 bytes of TCP header are needed.)</a:t>
            </a:r>
          </a:p>
          <a:p>
            <a:r>
              <a:rPr lang="en-IN" dirty="0" smtClean="0"/>
              <a:t>Compressed SLIP reduces the 40 byte header to 3 or 5 bytes. Some of the fields in the headers do not change frequently are compressed.</a:t>
            </a:r>
          </a:p>
          <a:p>
            <a:r>
              <a:rPr lang="en-IN" dirty="0" smtClean="0"/>
              <a:t>CSLIP maintains the state of 16 TCP connections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472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Point-to-Point Protocol (PPP)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PPP </a:t>
            </a:r>
            <a:r>
              <a:rPr lang="en-US" dirty="0"/>
              <a:t>was devised by IETF (Internet Engineering </a:t>
            </a:r>
            <a:r>
              <a:rPr lang="en-US" dirty="0" smtClean="0"/>
              <a:t>Task Force</a:t>
            </a:r>
            <a:r>
              <a:rPr lang="en-US" dirty="0"/>
              <a:t>) to create a data link protocol for </a:t>
            </a:r>
            <a:r>
              <a:rPr lang="en-US" dirty="0" smtClean="0"/>
              <a:t>point-to-point lines </a:t>
            </a:r>
            <a:r>
              <a:rPr lang="en-US" dirty="0"/>
              <a:t>that can solve all the problems of SLIP.</a:t>
            </a:r>
          </a:p>
          <a:p>
            <a:r>
              <a:rPr lang="en-US" dirty="0" smtClean="0"/>
              <a:t>It </a:t>
            </a:r>
            <a:r>
              <a:rPr lang="en-US" dirty="0"/>
              <a:t>is the most commonly used data link protocol.</a:t>
            </a:r>
          </a:p>
          <a:p>
            <a:r>
              <a:rPr lang="en-US" dirty="0" smtClean="0"/>
              <a:t>It </a:t>
            </a:r>
            <a:r>
              <a:rPr lang="en-US" dirty="0"/>
              <a:t>is used </a:t>
            </a:r>
            <a:r>
              <a:rPr lang="en-US" altLang="en-US" dirty="0" smtClean="0"/>
              <a:t>in </a:t>
            </a:r>
            <a:r>
              <a:rPr lang="en-US" altLang="en-US" dirty="0"/>
              <a:t>dial up connection </a:t>
            </a:r>
            <a:r>
              <a:rPr lang="en-US" dirty="0" smtClean="0"/>
              <a:t>to </a:t>
            </a:r>
            <a:r>
              <a:rPr lang="en-US" dirty="0"/>
              <a:t>connect the home PC to the ISP server.</a:t>
            </a:r>
          </a:p>
          <a:p>
            <a:r>
              <a:rPr lang="en-US" altLang="en-US" dirty="0"/>
              <a:t>Point to point, wired data link easier to manage than broadcast link: no Media Access </a:t>
            </a:r>
            <a:r>
              <a:rPr lang="en-US" altLang="en-US" dirty="0" smtClean="0"/>
              <a:t>Control</a:t>
            </a:r>
          </a:p>
          <a:p>
            <a:r>
              <a:rPr lang="en-US" altLang="en-US" dirty="0" smtClean="0"/>
              <a:t>PPP </a:t>
            </a:r>
            <a:r>
              <a:rPr lang="en-US" altLang="en-US" dirty="0"/>
              <a:t>is extremely simple (the simplest in the Data Link protocol family) and very streamlined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2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frame structure: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	</a:t>
            </a:r>
            <a:endParaRPr lang="en-IN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35835" y="3239310"/>
          <a:ext cx="7711280" cy="1997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0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1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4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Flag 		   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               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Address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Control    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Data…         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FCS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Flag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8 bits       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8 bits     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		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8 bits   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Variable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multiples of 8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16 bits       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8 bits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53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PPP requirements</a:t>
            </a: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938408" y="191330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mtClean="0"/>
              <a:t>Packet </a:t>
            </a:r>
            <a:r>
              <a:rPr lang="en-US" altLang="en-US" dirty="0"/>
              <a:t>framing: encapsulation of packets</a:t>
            </a:r>
          </a:p>
          <a:p>
            <a:r>
              <a:rPr lang="en-US" altLang="en-US" dirty="0"/>
              <a:t>bit transparency: must carry any bit pattern in the data field</a:t>
            </a:r>
          </a:p>
          <a:p>
            <a:r>
              <a:rPr lang="en-US" altLang="en-US" dirty="0"/>
              <a:t>error detection (no correction)</a:t>
            </a:r>
          </a:p>
          <a:p>
            <a:r>
              <a:rPr lang="en-US" altLang="en-US" dirty="0"/>
              <a:t>multiple network layer protocols</a:t>
            </a:r>
          </a:p>
          <a:p>
            <a:r>
              <a:rPr lang="en-US" altLang="en-US" dirty="0"/>
              <a:t>connection liveness</a:t>
            </a:r>
          </a:p>
          <a:p>
            <a:r>
              <a:rPr lang="en-US" altLang="en-US" dirty="0"/>
              <a:t>Network Layer Address negotiation: Hosts/nodes across the link must learn/configure each other’s network address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5225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PPP </a:t>
            </a:r>
            <a:r>
              <a:rPr lang="en-US" altLang="en-US" b="1" dirty="0" smtClean="0"/>
              <a:t>non-requirements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error </a:t>
            </a:r>
            <a:r>
              <a:rPr lang="en-US" altLang="en-US" dirty="0"/>
              <a:t>correction/recovery</a:t>
            </a:r>
          </a:p>
          <a:p>
            <a:r>
              <a:rPr lang="en-US" altLang="en-US" dirty="0"/>
              <a:t>flow control</a:t>
            </a:r>
          </a:p>
          <a:p>
            <a:r>
              <a:rPr lang="en-US" altLang="en-US" dirty="0"/>
              <a:t>sequencing</a:t>
            </a:r>
          </a:p>
          <a:p>
            <a:r>
              <a:rPr lang="en-US" altLang="en-US" dirty="0"/>
              <a:t>multipoint links (</a:t>
            </a:r>
            <a:r>
              <a:rPr lang="en-US" altLang="en-US" dirty="0" err="1"/>
              <a:t>eg</a:t>
            </a:r>
            <a:r>
              <a:rPr lang="en-US" altLang="en-US" dirty="0"/>
              <a:t>, polling)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58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Benefits of PPP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PPP </a:t>
            </a:r>
            <a:r>
              <a:rPr lang="en-US" dirty="0"/>
              <a:t>defines the format of the frame to be </a:t>
            </a:r>
            <a:r>
              <a:rPr lang="en-US" dirty="0" smtClean="0"/>
              <a:t>exchanged between </a:t>
            </a:r>
            <a:r>
              <a:rPr lang="en-US" dirty="0"/>
              <a:t>the devices.</a:t>
            </a:r>
          </a:p>
          <a:p>
            <a:r>
              <a:rPr lang="en-US" dirty="0" smtClean="0"/>
              <a:t>It </a:t>
            </a:r>
            <a:r>
              <a:rPr lang="en-US" dirty="0"/>
              <a:t>defines Link Control Protocol (LCP) </a:t>
            </a:r>
            <a:r>
              <a:rPr lang="en-US" dirty="0" smtClean="0"/>
              <a:t>for</a:t>
            </a:r>
            <a:endParaRPr lang="en-US" dirty="0"/>
          </a:p>
          <a:p>
            <a:pPr lvl="1"/>
            <a:r>
              <a:rPr lang="en-US" dirty="0" smtClean="0"/>
              <a:t>Establishing </a:t>
            </a:r>
            <a:r>
              <a:rPr lang="en-US" dirty="0"/>
              <a:t>the link between two devices.</a:t>
            </a:r>
          </a:p>
          <a:p>
            <a:pPr lvl="1"/>
            <a:r>
              <a:rPr lang="en-US" dirty="0" smtClean="0"/>
              <a:t>Maintaining </a:t>
            </a:r>
            <a:r>
              <a:rPr lang="en-US" dirty="0"/>
              <a:t>this established link.</a:t>
            </a:r>
          </a:p>
          <a:p>
            <a:pPr lvl="1"/>
            <a:r>
              <a:rPr lang="en-US" dirty="0" smtClean="0"/>
              <a:t>Configuring </a:t>
            </a:r>
            <a:r>
              <a:rPr lang="en-US" dirty="0"/>
              <a:t>this link.</a:t>
            </a:r>
          </a:p>
          <a:p>
            <a:pPr lvl="1"/>
            <a:r>
              <a:rPr lang="en-US" dirty="0" smtClean="0"/>
              <a:t>Terminating </a:t>
            </a:r>
            <a:r>
              <a:rPr lang="en-US" dirty="0"/>
              <a:t>this link after the transfer.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89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error detection.</a:t>
            </a:r>
          </a:p>
          <a:p>
            <a:r>
              <a:rPr lang="en-US" dirty="0" smtClean="0"/>
              <a:t>Unlike </a:t>
            </a:r>
            <a:r>
              <a:rPr lang="en-US" dirty="0"/>
              <a:t>SLIP, that supports only IP, it supports </a:t>
            </a:r>
            <a:r>
              <a:rPr lang="en-US" dirty="0" smtClean="0"/>
              <a:t>multiple protocols</a:t>
            </a:r>
            <a:r>
              <a:rPr lang="en-US" dirty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supports dynamic allocation of IP address.</a:t>
            </a:r>
          </a:p>
          <a:p>
            <a:r>
              <a:rPr lang="en-US" dirty="0" smtClean="0"/>
              <a:t>It </a:t>
            </a:r>
            <a:r>
              <a:rPr lang="en-US" dirty="0"/>
              <a:t>provides authentication.</a:t>
            </a:r>
          </a:p>
          <a:p>
            <a:r>
              <a:rPr lang="en-US" dirty="0" smtClean="0"/>
              <a:t>It </a:t>
            </a:r>
            <a:r>
              <a:rPr lang="en-US" dirty="0"/>
              <a:t>provides NCP (Network Control Protocol), </a:t>
            </a:r>
            <a:r>
              <a:rPr lang="en-US" dirty="0" smtClean="0"/>
              <a:t>that supports </a:t>
            </a:r>
            <a:r>
              <a:rPr lang="en-US" dirty="0"/>
              <a:t>variety of network layer protocol.</a:t>
            </a:r>
          </a:p>
        </p:txBody>
      </p:sp>
    </p:spTree>
    <p:extLst>
      <p:ext uri="{BB962C8B-B14F-4D97-AF65-F5344CB8AC3E}">
        <p14:creationId xmlns:p14="http://schemas.microsoft.com/office/powerpoint/2010/main" val="176689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Byte Stuffing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For “data transparency”, the data field must be allowed to include the pattern  &lt;01111110&gt; ; ie, this must not be interpreted as a flag</a:t>
            </a:r>
          </a:p>
          <a:p>
            <a:r>
              <a:rPr lang="en-US" altLang="en-US" sz="2000"/>
              <a:t>to alert the receiver, the transmitter “stuffs” an extra &lt; 01111101&gt; byte after each &lt; 01111110&gt; data byte</a:t>
            </a:r>
          </a:p>
          <a:p>
            <a:r>
              <a:rPr lang="en-US" altLang="en-US" sz="2000"/>
              <a:t>the receiver discards each  01111101 after 01111110, and continues data reception</a:t>
            </a:r>
            <a:r>
              <a:rPr lang="en-US" altLang="en-US"/>
              <a:t> </a:t>
            </a:r>
          </a:p>
        </p:txBody>
      </p:sp>
      <p:pic>
        <p:nvPicPr>
          <p:cNvPr id="5124" name="Picture 4" descr="C:\WINDOWS\Profiles\gerla\My Documents\kurose-pictures\5.8-2ppp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3840479"/>
            <a:ext cx="5305425" cy="17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9378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PPP Frame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 </a:t>
            </a:r>
            <a:r>
              <a:rPr lang="en-US" dirty="0"/>
              <a:t>format of PPP is similar to HDLC frame: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Flag </a:t>
            </a:r>
            <a:r>
              <a:rPr lang="en-US" b="1" dirty="0"/>
              <a:t>Field: </a:t>
            </a:r>
            <a:r>
              <a:rPr lang="en-US" dirty="0"/>
              <a:t>It marks the beginning and end of </a:t>
            </a:r>
            <a:r>
              <a:rPr lang="en-US" dirty="0" smtClean="0"/>
              <a:t>the </a:t>
            </a:r>
            <a:r>
              <a:rPr lang="nb-NO" dirty="0" smtClean="0"/>
              <a:t>PPP </a:t>
            </a:r>
            <a:r>
              <a:rPr lang="nb-NO" dirty="0"/>
              <a:t>frame. Flag byte is 01111110</a:t>
            </a:r>
            <a:r>
              <a:rPr lang="nb-NO" dirty="0" smtClean="0"/>
              <a:t>.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6717"/>
            <a:ext cx="11052338" cy="159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33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Address Field: </a:t>
            </a:r>
            <a:r>
              <a:rPr lang="en-US" dirty="0" smtClean="0"/>
              <a:t>This field is of 1 byte and is always 11111111. This address is the broadcast address i.e. all stations accept this frame.</a:t>
            </a:r>
          </a:p>
          <a:p>
            <a:r>
              <a:rPr lang="en-US" b="1" dirty="0" smtClean="0"/>
              <a:t>Control </a:t>
            </a:r>
            <a:r>
              <a:rPr lang="en-US" b="1" dirty="0"/>
              <a:t>Field: </a:t>
            </a:r>
            <a:r>
              <a:rPr lang="en-US" dirty="0"/>
              <a:t>It is also of 1 byte. It uses the </a:t>
            </a:r>
            <a:r>
              <a:rPr lang="en-US" dirty="0" smtClean="0"/>
              <a:t>format of </a:t>
            </a:r>
            <a:r>
              <a:rPr lang="en-US" dirty="0"/>
              <a:t>U-Frame in HDLC. The value is always </a:t>
            </a:r>
            <a:r>
              <a:rPr lang="en-US" dirty="0" smtClean="0"/>
              <a:t>00000011 to </a:t>
            </a:r>
            <a:r>
              <a:rPr lang="en-US" dirty="0"/>
              <a:t>show that the frame does not contain </a:t>
            </a:r>
            <a:r>
              <a:rPr lang="en-US" dirty="0" smtClean="0"/>
              <a:t>any sequence </a:t>
            </a:r>
            <a:r>
              <a:rPr lang="en-US" dirty="0"/>
              <a:t>number and there is no flow control </a:t>
            </a:r>
            <a:r>
              <a:rPr lang="en-US" dirty="0" smtClean="0"/>
              <a:t>or error </a:t>
            </a:r>
            <a:r>
              <a:rPr lang="en-US" dirty="0"/>
              <a:t>control.</a:t>
            </a:r>
          </a:p>
          <a:p>
            <a:r>
              <a:rPr lang="en-US" b="1" dirty="0" smtClean="0"/>
              <a:t>Protocol </a:t>
            </a:r>
            <a:r>
              <a:rPr lang="en-US" b="1" dirty="0"/>
              <a:t>Field: </a:t>
            </a:r>
            <a:r>
              <a:rPr lang="en-US" dirty="0"/>
              <a:t>This field specifies the kind </a:t>
            </a:r>
            <a:r>
              <a:rPr lang="en-US" dirty="0" smtClean="0"/>
              <a:t>of protocol </a:t>
            </a:r>
            <a:r>
              <a:rPr lang="en-US" dirty="0"/>
              <a:t>of the data in the information field</a:t>
            </a:r>
            <a:r>
              <a:rPr lang="en-US" dirty="0" smtClean="0"/>
              <a:t>.</a:t>
            </a:r>
          </a:p>
          <a:p>
            <a:r>
              <a:rPr lang="en-US" b="1" dirty="0"/>
              <a:t>Information Field: </a:t>
            </a:r>
            <a:r>
              <a:rPr lang="en-US" dirty="0"/>
              <a:t>Its length is variable. It </a:t>
            </a:r>
            <a:r>
              <a:rPr lang="en-US" dirty="0" smtClean="0"/>
              <a:t>carries user </a:t>
            </a:r>
            <a:r>
              <a:rPr lang="en-US" dirty="0"/>
              <a:t>data or other information.</a:t>
            </a:r>
          </a:p>
          <a:p>
            <a:r>
              <a:rPr lang="en-US" b="1" dirty="0" smtClean="0"/>
              <a:t>FCS </a:t>
            </a:r>
            <a:r>
              <a:rPr lang="en-US" b="1" dirty="0"/>
              <a:t>Field: </a:t>
            </a:r>
            <a:r>
              <a:rPr lang="en-US" dirty="0"/>
              <a:t>It stands for Frame Check Sequence. </a:t>
            </a:r>
            <a:r>
              <a:rPr lang="en-US" dirty="0" smtClean="0"/>
              <a:t>It contains </a:t>
            </a:r>
            <a:r>
              <a:rPr lang="en-US" dirty="0"/>
              <a:t>checksum. It is either 2 bytes or 4 bytes.</a:t>
            </a:r>
          </a:p>
        </p:txBody>
      </p:sp>
    </p:spTree>
    <p:extLst>
      <p:ext uri="{BB962C8B-B14F-4D97-AF65-F5344CB8AC3E}">
        <p14:creationId xmlns:p14="http://schemas.microsoft.com/office/powerpoint/2010/main" val="3595642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PPP Link Control Protocol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8825" y="1266825"/>
            <a:ext cx="7772400" cy="4648200"/>
          </a:xfrm>
        </p:spPr>
        <p:txBody>
          <a:bodyPr/>
          <a:lstStyle/>
          <a:p>
            <a:r>
              <a:rPr lang="en-US" altLang="en-US" sz="2000"/>
              <a:t>PPP-LCP establishes/releases the PPP connection; negotiates options</a:t>
            </a:r>
          </a:p>
          <a:p>
            <a:r>
              <a:rPr lang="en-US" altLang="en-US" sz="2000"/>
              <a:t>Starts in DEAD state</a:t>
            </a:r>
          </a:p>
          <a:p>
            <a:r>
              <a:rPr lang="en-US" altLang="en-US" sz="2000"/>
              <a:t>LCP Options: max frame length; authentication protocol</a:t>
            </a:r>
          </a:p>
          <a:p>
            <a:r>
              <a:rPr lang="en-US" altLang="en-US" sz="2000"/>
              <a:t>Once PPP link established, IP-CP (Contr Prot) moves in (on top of PPP) to configure IP network addresses etc.</a:t>
            </a:r>
          </a:p>
        </p:txBody>
      </p:sp>
      <p:pic>
        <p:nvPicPr>
          <p:cNvPr id="6148" name="Picture 4" descr="C:\WINDOWS\Profiles\gerla\My Documents\kurose-pictures\5.8-3ppp3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29001"/>
            <a:ext cx="70104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375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Transition Phases in </a:t>
            </a:r>
            <a:r>
              <a:rPr lang="en-US" b="1" dirty="0" smtClean="0"/>
              <a:t>PPP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PPP connection goes through different states: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2638697"/>
            <a:ext cx="8334103" cy="353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53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Transition Phases in PPP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Down</a:t>
            </a:r>
            <a:r>
              <a:rPr lang="en-US" b="1" dirty="0"/>
              <a:t>:</a:t>
            </a:r>
          </a:p>
          <a:p>
            <a:r>
              <a:rPr lang="en-US" dirty="0" smtClean="0"/>
              <a:t>In </a:t>
            </a:r>
            <a:r>
              <a:rPr lang="en-US" dirty="0"/>
              <a:t>down phase, the link is not used.</a:t>
            </a:r>
          </a:p>
          <a:p>
            <a:pPr marL="0" indent="0">
              <a:buNone/>
            </a:pPr>
            <a:r>
              <a:rPr lang="en-US" b="1" dirty="0" smtClean="0"/>
              <a:t>Establish</a:t>
            </a:r>
            <a:r>
              <a:rPr lang="en-US" b="1" dirty="0"/>
              <a:t>:</a:t>
            </a:r>
          </a:p>
          <a:p>
            <a:r>
              <a:rPr lang="en-US" dirty="0" smtClean="0"/>
              <a:t>Connection </a:t>
            </a:r>
            <a:r>
              <a:rPr lang="en-US" dirty="0"/>
              <a:t>goes into this phase when one of the </a:t>
            </a:r>
            <a:r>
              <a:rPr lang="en-US" dirty="0" smtClean="0"/>
              <a:t>nodes start </a:t>
            </a:r>
            <a:r>
              <a:rPr lang="en-US" dirty="0"/>
              <a:t>communication.</a:t>
            </a:r>
          </a:p>
          <a:p>
            <a:pPr marL="0" indent="0">
              <a:buNone/>
            </a:pPr>
            <a:r>
              <a:rPr lang="en-US" b="1" dirty="0" smtClean="0"/>
              <a:t>Authenticate</a:t>
            </a:r>
            <a:r>
              <a:rPr lang="en-US" b="1" dirty="0"/>
              <a:t>:</a:t>
            </a:r>
          </a:p>
          <a:p>
            <a:r>
              <a:rPr lang="en-US" dirty="0" smtClean="0"/>
              <a:t>This </a:t>
            </a:r>
            <a:r>
              <a:rPr lang="en-US" dirty="0"/>
              <a:t>phase is optional. The two nodes may </a:t>
            </a:r>
            <a:r>
              <a:rPr lang="en-US" dirty="0" smtClean="0"/>
              <a:t>decide during </a:t>
            </a:r>
            <a:r>
              <a:rPr lang="en-US" dirty="0"/>
              <a:t>establishment phase, to use this phase</a:t>
            </a:r>
          </a:p>
        </p:txBody>
      </p:sp>
    </p:spTree>
    <p:extLst>
      <p:ext uri="{BB962C8B-B14F-4D97-AF65-F5344CB8AC3E}">
        <p14:creationId xmlns:p14="http://schemas.microsoft.com/office/powerpoint/2010/main" val="217354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High-level Data Link Control </a:t>
            </a:r>
            <a:r>
              <a:rPr lang="en-IN" b="1" dirty="0" smtClean="0"/>
              <a:t>HDLC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HDLC is a discipline for the management of information transfer over a data </a:t>
            </a:r>
            <a:r>
              <a:rPr lang="en-IN" dirty="0" smtClean="0"/>
              <a:t>communication channel</a:t>
            </a:r>
          </a:p>
          <a:p>
            <a:r>
              <a:rPr lang="en-IN" dirty="0" smtClean="0"/>
              <a:t>HDLC has </a:t>
            </a:r>
            <a:r>
              <a:rPr lang="en-IN" dirty="0"/>
              <a:t>a basic structure that governs the function and the use of control procedures</a:t>
            </a:r>
            <a:r>
              <a:rPr lang="en-IN" dirty="0" smtClean="0"/>
              <a:t>. The basic structure </a:t>
            </a:r>
            <a:r>
              <a:rPr lang="en-IN" dirty="0"/>
              <a:t>includes: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definitions of primary and secondary station responsibilities.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design of information grouping for control and checking.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design of the format for transfer of information and control data.</a:t>
            </a:r>
          </a:p>
        </p:txBody>
      </p:sp>
    </p:spTree>
    <p:extLst>
      <p:ext uri="{BB962C8B-B14F-4D97-AF65-F5344CB8AC3E}">
        <p14:creationId xmlns:p14="http://schemas.microsoft.com/office/powerpoint/2010/main" val="40665248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Up:</a:t>
            </a:r>
          </a:p>
          <a:p>
            <a:r>
              <a:rPr lang="en-US" dirty="0" smtClean="0"/>
              <a:t>In </a:t>
            </a:r>
            <a:r>
              <a:rPr lang="en-US" dirty="0"/>
              <a:t>this phase, data transfer takes place. The </a:t>
            </a:r>
            <a:r>
              <a:rPr lang="en-US" dirty="0" smtClean="0"/>
              <a:t>connection remains </a:t>
            </a:r>
            <a:r>
              <a:rPr lang="en-US" dirty="0"/>
              <a:t>in this phase until one of the node wants </a:t>
            </a:r>
            <a:r>
              <a:rPr lang="en-US" dirty="0" smtClean="0"/>
              <a:t>to end </a:t>
            </a:r>
            <a:r>
              <a:rPr lang="en-US" dirty="0"/>
              <a:t>the connection.</a:t>
            </a:r>
          </a:p>
          <a:p>
            <a:pPr marL="0" indent="0">
              <a:buNone/>
            </a:pPr>
            <a:r>
              <a:rPr lang="en-US" b="1" dirty="0" smtClean="0"/>
              <a:t>Terminate</a:t>
            </a:r>
            <a:r>
              <a:rPr lang="en-US" b="1" dirty="0"/>
              <a:t>:</a:t>
            </a:r>
          </a:p>
          <a:p>
            <a:r>
              <a:rPr lang="en-US" dirty="0" smtClean="0"/>
              <a:t>In </a:t>
            </a:r>
            <a:r>
              <a:rPr lang="en-US" dirty="0"/>
              <a:t>this phase, connection is terminated.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365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PPP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PPP </a:t>
            </a:r>
            <a:r>
              <a:rPr lang="en-US" dirty="0"/>
              <a:t>uses several other protocols to establish link</a:t>
            </a:r>
            <a:r>
              <a:rPr lang="en-US" dirty="0" smtClean="0"/>
              <a:t>, authenticate </a:t>
            </a:r>
            <a:r>
              <a:rPr lang="en-US" dirty="0"/>
              <a:t>users and to carry the network </a:t>
            </a:r>
            <a:r>
              <a:rPr lang="en-US" dirty="0" smtClean="0"/>
              <a:t>layer data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various protocols used are:</a:t>
            </a:r>
          </a:p>
          <a:p>
            <a:pPr lvl="1"/>
            <a:r>
              <a:rPr lang="en-US" dirty="0" smtClean="0"/>
              <a:t>Link </a:t>
            </a:r>
            <a:r>
              <a:rPr lang="en-US" dirty="0"/>
              <a:t>Control Protocol</a:t>
            </a:r>
          </a:p>
          <a:p>
            <a:pPr lvl="1"/>
            <a:r>
              <a:rPr lang="en-US" dirty="0" smtClean="0"/>
              <a:t>Authenticate </a:t>
            </a:r>
            <a:r>
              <a:rPr lang="en-US" dirty="0"/>
              <a:t>Protocol</a:t>
            </a:r>
          </a:p>
          <a:p>
            <a:pPr lvl="1"/>
            <a:r>
              <a:rPr lang="en-US" dirty="0" smtClean="0"/>
              <a:t>Network </a:t>
            </a:r>
            <a:r>
              <a:rPr lang="en-US" dirty="0"/>
              <a:t>Control Protocol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683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 Control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responsible for establishing, maintaining</a:t>
            </a:r>
            <a:r>
              <a:rPr lang="en-US" dirty="0" smtClean="0"/>
              <a:t>, configuring </a:t>
            </a:r>
            <a:r>
              <a:rPr lang="en-US" dirty="0"/>
              <a:t>and terminating the link.</a:t>
            </a:r>
          </a:p>
          <a:p>
            <a:r>
              <a:rPr lang="en-US" dirty="0" smtClean="0"/>
              <a:t>It </a:t>
            </a:r>
            <a:r>
              <a:rPr lang="en-US" dirty="0"/>
              <a:t>provides negotiation mechanism to set </a:t>
            </a:r>
            <a:r>
              <a:rPr lang="en-US" dirty="0" smtClean="0"/>
              <a:t>options between </a:t>
            </a:r>
            <a:r>
              <a:rPr lang="en-US" dirty="0"/>
              <a:t>two nodes.</a:t>
            </a:r>
          </a:p>
          <a:p>
            <a:r>
              <a:rPr lang="en-US" dirty="0" smtClean="0"/>
              <a:t>All </a:t>
            </a:r>
            <a:r>
              <a:rPr lang="en-US" dirty="0"/>
              <a:t>LCP packets are carried in the information field </a:t>
            </a:r>
            <a:r>
              <a:rPr lang="en-US" dirty="0" smtClean="0"/>
              <a:t>of the </a:t>
            </a:r>
            <a:r>
              <a:rPr lang="en-US" dirty="0"/>
              <a:t>PPP frame.</a:t>
            </a:r>
          </a:p>
        </p:txBody>
      </p:sp>
    </p:spTree>
    <p:extLst>
      <p:ext uri="{BB962C8B-B14F-4D97-AF65-F5344CB8AC3E}">
        <p14:creationId xmlns:p14="http://schemas.microsoft.com/office/powerpoint/2010/main" val="37064275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PPP – Point to Point </a:t>
            </a:r>
            <a:r>
              <a:rPr lang="en-US" altLang="en-US" dirty="0" smtClean="0"/>
              <a:t>Protocol</a:t>
            </a:r>
            <a:endParaRPr lang="en-US" alt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/>
              <a:t>The LCP frame types.</a:t>
            </a:r>
          </a:p>
        </p:txBody>
      </p:sp>
      <p:pic>
        <p:nvPicPr>
          <p:cNvPr id="51204" name="Picture 4" descr="3-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544" y="2423421"/>
            <a:ext cx="6489700" cy="38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7578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Authentication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</a:t>
            </a:r>
            <a:r>
              <a:rPr lang="en-US" dirty="0"/>
              <a:t>protocol helps to validate the </a:t>
            </a:r>
            <a:r>
              <a:rPr lang="en-US" dirty="0" smtClean="0"/>
              <a:t>identity of </a:t>
            </a:r>
            <a:r>
              <a:rPr lang="en-US" dirty="0"/>
              <a:t>a user who needs to access the resources.</a:t>
            </a:r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two authentication protocols:</a:t>
            </a:r>
          </a:p>
          <a:p>
            <a:r>
              <a:rPr lang="en-US" dirty="0" smtClean="0"/>
              <a:t>Password </a:t>
            </a:r>
            <a:r>
              <a:rPr lang="en-US" dirty="0"/>
              <a:t>Authentication Protocols (PAP)</a:t>
            </a:r>
          </a:p>
          <a:p>
            <a:r>
              <a:rPr lang="en-US" dirty="0" smtClean="0"/>
              <a:t>Challenge </a:t>
            </a:r>
            <a:r>
              <a:rPr lang="en-US" dirty="0"/>
              <a:t>Handshake Authentication Protocol (CHAP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8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Password Authentication Protocol (PAP)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protocol provides two step </a:t>
            </a:r>
            <a:r>
              <a:rPr lang="en-US" dirty="0" smtClean="0"/>
              <a:t>authentication procedure</a:t>
            </a:r>
            <a:r>
              <a:rPr lang="en-US" dirty="0"/>
              <a:t>:</a:t>
            </a:r>
          </a:p>
          <a:p>
            <a:r>
              <a:rPr lang="en-US" b="1" dirty="0" smtClean="0"/>
              <a:t>Step </a:t>
            </a:r>
            <a:r>
              <a:rPr lang="en-US" b="1" dirty="0"/>
              <a:t>1: </a:t>
            </a:r>
            <a:r>
              <a:rPr lang="en-US" dirty="0"/>
              <a:t>Username and password is provided by </a:t>
            </a:r>
            <a:r>
              <a:rPr lang="en-US" dirty="0" smtClean="0"/>
              <a:t>the user </a:t>
            </a:r>
            <a:r>
              <a:rPr lang="en-US" dirty="0"/>
              <a:t>who wants to access the system.</a:t>
            </a:r>
          </a:p>
          <a:p>
            <a:r>
              <a:rPr lang="en-US" b="1" dirty="0" smtClean="0"/>
              <a:t>Step </a:t>
            </a:r>
            <a:r>
              <a:rPr lang="en-US" b="1" dirty="0"/>
              <a:t>2: </a:t>
            </a:r>
            <a:r>
              <a:rPr lang="en-US" dirty="0"/>
              <a:t>The system checks the validity of </a:t>
            </a:r>
            <a:r>
              <a:rPr lang="en-US" dirty="0" smtClean="0"/>
              <a:t>username and </a:t>
            </a:r>
            <a:r>
              <a:rPr lang="en-US" dirty="0"/>
              <a:t>password, and either accepts or rejects </a:t>
            </a:r>
            <a:r>
              <a:rPr lang="en-US" dirty="0" smtClean="0"/>
              <a:t>the 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24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Challenge Handshake Authentication Protocol (CHAP)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provides more security than PAP</a:t>
            </a:r>
            <a:r>
              <a:rPr lang="en-US" dirty="0" smtClean="0"/>
              <a:t>.  </a:t>
            </a:r>
            <a:r>
              <a:rPr lang="en-US" dirty="0"/>
              <a:t>In this method, password is kept secret</a:t>
            </a:r>
            <a:r>
              <a:rPr lang="en-US" dirty="0" smtClean="0"/>
              <a:t>. It </a:t>
            </a:r>
            <a:r>
              <a:rPr lang="en-US" dirty="0"/>
              <a:t>is a three way authentication protocol:</a:t>
            </a:r>
          </a:p>
          <a:p>
            <a:r>
              <a:rPr lang="en-US" b="1" dirty="0" smtClean="0"/>
              <a:t>Step </a:t>
            </a:r>
            <a:r>
              <a:rPr lang="en-US" b="1" dirty="0"/>
              <a:t>1: </a:t>
            </a:r>
            <a:r>
              <a:rPr lang="en-US" dirty="0"/>
              <a:t>System sends a challenge packet to the user. It contains </a:t>
            </a:r>
            <a:r>
              <a:rPr lang="en-US" dirty="0" smtClean="0"/>
              <a:t>a value</a:t>
            </a:r>
            <a:r>
              <a:rPr lang="en-US" dirty="0"/>
              <a:t>, usually a few bytes.</a:t>
            </a:r>
          </a:p>
          <a:p>
            <a:r>
              <a:rPr lang="en-US" b="1" dirty="0" smtClean="0"/>
              <a:t>Step </a:t>
            </a:r>
            <a:r>
              <a:rPr lang="en-US" b="1" dirty="0"/>
              <a:t>2: </a:t>
            </a:r>
            <a:r>
              <a:rPr lang="en-US" dirty="0"/>
              <a:t>Using a predefined function, a user combines </a:t>
            </a:r>
            <a:r>
              <a:rPr lang="en-US" dirty="0" smtClean="0"/>
              <a:t>this challenge </a:t>
            </a:r>
            <a:r>
              <a:rPr lang="en-US" dirty="0"/>
              <a:t>value with the user password and sends the </a:t>
            </a:r>
            <a:r>
              <a:rPr lang="en-US" dirty="0" smtClean="0"/>
              <a:t>resultant packet </a:t>
            </a:r>
            <a:r>
              <a:rPr lang="en-US" dirty="0"/>
              <a:t>back to the system.</a:t>
            </a:r>
          </a:p>
          <a:p>
            <a:r>
              <a:rPr lang="en-US" b="1" dirty="0" smtClean="0"/>
              <a:t>Step </a:t>
            </a:r>
            <a:r>
              <a:rPr lang="en-US" b="1" dirty="0"/>
              <a:t>3: </a:t>
            </a:r>
            <a:r>
              <a:rPr lang="en-US" dirty="0"/>
              <a:t>System then applies the same function to the password </a:t>
            </a:r>
            <a:r>
              <a:rPr lang="en-US" dirty="0" smtClean="0"/>
              <a:t>of the </a:t>
            </a:r>
            <a:r>
              <a:rPr lang="en-US" dirty="0"/>
              <a:t>user &amp; challenge value, and creates a result. If the result </a:t>
            </a:r>
            <a:r>
              <a:rPr lang="en-US" dirty="0" smtClean="0"/>
              <a:t>is same </a:t>
            </a:r>
            <a:r>
              <a:rPr lang="en-US" dirty="0"/>
              <a:t>as the result sent in the response packet, access is granted</a:t>
            </a:r>
            <a:r>
              <a:rPr lang="en-US" dirty="0" smtClean="0"/>
              <a:t>, otherwise</a:t>
            </a:r>
            <a:r>
              <a:rPr lang="en-US" dirty="0"/>
              <a:t>, it is denied.</a:t>
            </a:r>
          </a:p>
        </p:txBody>
      </p:sp>
    </p:spTree>
    <p:extLst>
      <p:ext uri="{BB962C8B-B14F-4D97-AF65-F5344CB8AC3E}">
        <p14:creationId xmlns:p14="http://schemas.microsoft.com/office/powerpoint/2010/main" val="12071175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Control Protocol (NCP)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establishing the link &amp; authenticating the user</a:t>
            </a:r>
            <a:r>
              <a:rPr lang="en-US" dirty="0" smtClean="0"/>
              <a:t>, PPP </a:t>
            </a:r>
            <a:r>
              <a:rPr lang="en-US" dirty="0"/>
              <a:t>connects to the network layer.</a:t>
            </a:r>
          </a:p>
          <a:p>
            <a:r>
              <a:rPr lang="en-US" dirty="0" smtClean="0"/>
              <a:t>This </a:t>
            </a:r>
            <a:r>
              <a:rPr lang="en-US" dirty="0"/>
              <a:t>connection is established by NCP</a:t>
            </a:r>
            <a:r>
              <a:rPr lang="en-US" dirty="0" smtClean="0"/>
              <a:t>. Therefore</a:t>
            </a:r>
            <a:r>
              <a:rPr lang="en-US" dirty="0"/>
              <a:t>, NCP is a set of control protocols </a:t>
            </a:r>
            <a:r>
              <a:rPr lang="en-US" dirty="0" smtClean="0"/>
              <a:t>that allow </a:t>
            </a:r>
            <a:r>
              <a:rPr lang="en-US" dirty="0"/>
              <a:t>the encapsulation of the data coming from </a:t>
            </a:r>
            <a:r>
              <a:rPr lang="en-US" dirty="0" smtClean="0"/>
              <a:t>the network </a:t>
            </a:r>
            <a:r>
              <a:rPr lang="en-US" dirty="0"/>
              <a:t>layer.</a:t>
            </a:r>
          </a:p>
          <a:p>
            <a:r>
              <a:rPr lang="en-US" dirty="0" smtClean="0"/>
              <a:t>After </a:t>
            </a:r>
            <a:r>
              <a:rPr lang="en-US" dirty="0"/>
              <a:t>the network layer configuration is done by </a:t>
            </a:r>
            <a:r>
              <a:rPr lang="en-US" dirty="0" smtClean="0"/>
              <a:t>one of </a:t>
            </a:r>
            <a:r>
              <a:rPr lang="en-US" dirty="0"/>
              <a:t>the NCP, the user can exchange data from </a:t>
            </a:r>
            <a:r>
              <a:rPr lang="en-US" dirty="0" smtClean="0"/>
              <a:t>the network </a:t>
            </a:r>
            <a:r>
              <a:rPr lang="en-US" dirty="0"/>
              <a:t>layer.</a:t>
            </a:r>
          </a:p>
        </p:txBody>
      </p:sp>
    </p:spTree>
    <p:extLst>
      <p:ext uri="{BB962C8B-B14F-4D97-AF65-F5344CB8AC3E}">
        <p14:creationId xmlns:p14="http://schemas.microsoft.com/office/powerpoint/2010/main" val="38025523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Differences Between SLIP &amp; PPP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805" y="1825625"/>
            <a:ext cx="85349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8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Primary and secondary </a:t>
            </a:r>
            <a:r>
              <a:rPr lang="en-IN" b="1" dirty="0" smtClean="0"/>
              <a:t>stations</a:t>
            </a:r>
          </a:p>
          <a:p>
            <a:r>
              <a:rPr lang="en-IN" dirty="0"/>
              <a:t>A data link involves two or more participating stations. For control purposes one station on </a:t>
            </a:r>
            <a:r>
              <a:rPr lang="en-IN" dirty="0" smtClean="0"/>
              <a:t>the link </a:t>
            </a:r>
            <a:r>
              <a:rPr lang="en-IN" dirty="0"/>
              <a:t>is designated a </a:t>
            </a:r>
            <a:r>
              <a:rPr lang="en-IN" i="1" dirty="0"/>
              <a:t>primary </a:t>
            </a:r>
            <a:r>
              <a:rPr lang="en-IN" dirty="0"/>
              <a:t>station, the others are </a:t>
            </a:r>
            <a:r>
              <a:rPr lang="en-IN" i="1" dirty="0"/>
              <a:t>secondary </a:t>
            </a:r>
            <a:r>
              <a:rPr lang="en-IN" dirty="0"/>
              <a:t>stations.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primary station </a:t>
            </a:r>
            <a:r>
              <a:rPr lang="en-IN" dirty="0" smtClean="0"/>
              <a:t>is responsible </a:t>
            </a:r>
            <a:r>
              <a:rPr lang="en-IN" dirty="0"/>
              <a:t>for the organisation of data flow and for the link level error recovery procedures.</a:t>
            </a:r>
          </a:p>
          <a:p>
            <a:r>
              <a:rPr lang="en-IN" dirty="0" smtClean="0"/>
              <a:t>A frame </a:t>
            </a:r>
            <a:r>
              <a:rPr lang="en-IN" dirty="0"/>
              <a:t>sent from a primary station is referred to as a </a:t>
            </a:r>
            <a:r>
              <a:rPr lang="en-IN" i="1" dirty="0"/>
              <a:t>command </a:t>
            </a:r>
            <a:r>
              <a:rPr lang="en-IN" dirty="0"/>
              <a:t>frame. </a:t>
            </a:r>
            <a:r>
              <a:rPr lang="en-IN" dirty="0" smtClean="0"/>
              <a:t>A frame </a:t>
            </a:r>
            <a:r>
              <a:rPr lang="en-IN" dirty="0"/>
              <a:t>from a </a:t>
            </a:r>
            <a:r>
              <a:rPr lang="en-IN" dirty="0" smtClean="0"/>
              <a:t>secondary to </a:t>
            </a:r>
            <a:r>
              <a:rPr lang="en-IN" dirty="0"/>
              <a:t>a primary is referred to as a </a:t>
            </a:r>
            <a:r>
              <a:rPr lang="en-IN" i="1" dirty="0"/>
              <a:t>response </a:t>
            </a:r>
            <a:r>
              <a:rPr lang="en-IN" dirty="0"/>
              <a:t>frame. </a:t>
            </a:r>
            <a:endParaRPr lang="en-IN" dirty="0" smtClean="0"/>
          </a:p>
          <a:p>
            <a:r>
              <a:rPr lang="en-IN" dirty="0" smtClean="0"/>
              <a:t>Normally </a:t>
            </a:r>
            <a:r>
              <a:rPr lang="en-IN" dirty="0"/>
              <a:t>when a command is sent, a response </a:t>
            </a:r>
            <a:r>
              <a:rPr lang="en-IN" dirty="0" smtClean="0"/>
              <a:t>or a </a:t>
            </a:r>
            <a:r>
              <a:rPr lang="en-IN" dirty="0"/>
              <a:t>string of responses is expected in reply</a:t>
            </a:r>
          </a:p>
        </p:txBody>
      </p:sp>
    </p:spTree>
    <p:extLst>
      <p:ext uri="{BB962C8B-B14F-4D97-AF65-F5344CB8AC3E}">
        <p14:creationId xmlns:p14="http://schemas.microsoft.com/office/powerpoint/2010/main" val="238503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HDLC Station Types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Primary station</a:t>
            </a:r>
          </a:p>
          <a:p>
            <a:pPr lvl="1"/>
            <a:r>
              <a:rPr lang="en-US" altLang="en-US" sz="2000" dirty="0"/>
              <a:t>Controls operation of link</a:t>
            </a:r>
          </a:p>
          <a:p>
            <a:pPr lvl="1"/>
            <a:r>
              <a:rPr lang="en-US" altLang="en-US" sz="2000" dirty="0"/>
              <a:t>Issues commands (frames)</a:t>
            </a:r>
          </a:p>
          <a:p>
            <a:pPr lvl="1"/>
            <a:r>
              <a:rPr lang="en-US" altLang="en-US" sz="2000" dirty="0"/>
              <a:t>Maintains separate logical link to each secondary station</a:t>
            </a:r>
          </a:p>
          <a:p>
            <a:r>
              <a:rPr lang="en-US" altLang="en-US" sz="2400" dirty="0"/>
              <a:t>Secondary station</a:t>
            </a:r>
          </a:p>
          <a:p>
            <a:pPr lvl="1"/>
            <a:r>
              <a:rPr lang="en-US" altLang="en-US" sz="2000" dirty="0"/>
              <a:t>Under control of primary station</a:t>
            </a:r>
          </a:p>
          <a:p>
            <a:pPr lvl="1"/>
            <a:r>
              <a:rPr lang="en-US" altLang="en-US" sz="2000" dirty="0"/>
              <a:t>Issues responses (frames)</a:t>
            </a:r>
          </a:p>
          <a:p>
            <a:r>
              <a:rPr lang="en-US" altLang="en-US" sz="2400" dirty="0"/>
              <a:t>Combined station</a:t>
            </a:r>
          </a:p>
          <a:p>
            <a:pPr lvl="1"/>
            <a:r>
              <a:rPr lang="en-US" altLang="en-US" sz="2000" dirty="0"/>
              <a:t>May issue commands and responses</a:t>
            </a:r>
          </a:p>
          <a:p>
            <a:pPr lvl="1"/>
            <a:r>
              <a:rPr lang="en-US" altLang="en-US" sz="2000" dirty="0"/>
              <a:t>Combines the features of primary and secondary stations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389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HDLC Link Configurations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Unbalanced</a:t>
            </a:r>
          </a:p>
          <a:p>
            <a:pPr lvl="1"/>
            <a:r>
              <a:rPr lang="en-US" altLang="en-US" smtClean="0"/>
              <a:t>One primary and one or more secondary stations</a:t>
            </a:r>
          </a:p>
          <a:p>
            <a:pPr lvl="1"/>
            <a:r>
              <a:rPr lang="en-US" altLang="en-US" smtClean="0"/>
              <a:t>Supports full duplex and half duplex</a:t>
            </a:r>
          </a:p>
          <a:p>
            <a:r>
              <a:rPr lang="en-US" altLang="en-US" smtClean="0"/>
              <a:t>Balanced</a:t>
            </a:r>
          </a:p>
          <a:p>
            <a:pPr lvl="1"/>
            <a:r>
              <a:rPr lang="en-US" altLang="en-US" smtClean="0"/>
              <a:t>Two combined stations</a:t>
            </a:r>
          </a:p>
          <a:p>
            <a:pPr lvl="1"/>
            <a:r>
              <a:rPr lang="en-US" altLang="en-US" smtClean="0"/>
              <a:t>Supports full duplex and half duplex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9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Frame Structure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Synchronous transmission</a:t>
            </a:r>
          </a:p>
          <a:p>
            <a:r>
              <a:rPr lang="en-US" altLang="en-US" smtClean="0"/>
              <a:t>All transmissions in frames</a:t>
            </a:r>
          </a:p>
          <a:p>
            <a:r>
              <a:rPr lang="en-US" altLang="en-US" smtClean="0"/>
              <a:t>Single frame format for all data and control exchanges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866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64751AF73494BA5AD4405005AB343" ma:contentTypeVersion="6" ma:contentTypeDescription="Create a new document." ma:contentTypeScope="" ma:versionID="a249695ea9989dd8398b139d470d81e7">
  <xsd:schema xmlns:xsd="http://www.w3.org/2001/XMLSchema" xmlns:xs="http://www.w3.org/2001/XMLSchema" xmlns:p="http://schemas.microsoft.com/office/2006/metadata/properties" xmlns:ns2="3e71e501-9981-4f71-8744-f09f5c3dbf6f" xmlns:ns3="e57fd881-db3f-40e7-93b8-70a16e341b2c" targetNamespace="http://schemas.microsoft.com/office/2006/metadata/properties" ma:root="true" ma:fieldsID="697983135dd7490eea976de992dd45dc" ns2:_="" ns3:_="">
    <xsd:import namespace="3e71e501-9981-4f71-8744-f09f5c3dbf6f"/>
    <xsd:import namespace="e57fd881-db3f-40e7-93b8-70a16e34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71e501-9981-4f71-8744-f09f5c3dbf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fd881-db3f-40e7-93b8-70a16e34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85853F-DAFC-494E-BD1A-76BDC5510D63}"/>
</file>

<file path=customXml/itemProps2.xml><?xml version="1.0" encoding="utf-8"?>
<ds:datastoreItem xmlns:ds="http://schemas.openxmlformats.org/officeDocument/2006/customXml" ds:itemID="{3F87B9A3-F9F5-4911-B2D6-EA8F427A0366}"/>
</file>

<file path=customXml/itemProps3.xml><?xml version="1.0" encoding="utf-8"?>
<ds:datastoreItem xmlns:ds="http://schemas.openxmlformats.org/officeDocument/2006/customXml" ds:itemID="{FE1B8F33-4641-4EB1-96B5-0A82111B0625}"/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2622</Words>
  <Application>Microsoft Office PowerPoint</Application>
  <PresentationFormat>Widescreen</PresentationFormat>
  <Paragraphs>329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BookmanOldStyle</vt:lpstr>
      <vt:lpstr>Calibri</vt:lpstr>
      <vt:lpstr>Calibri Light</vt:lpstr>
      <vt:lpstr>Times New Roman</vt:lpstr>
      <vt:lpstr>Office Theme</vt:lpstr>
      <vt:lpstr>SDLC &amp; HDLC</vt:lpstr>
      <vt:lpstr>Synchronous Data Link Communication  (SDLC)</vt:lpstr>
      <vt:lpstr>PowerPoint Presentation</vt:lpstr>
      <vt:lpstr>General frame structure:</vt:lpstr>
      <vt:lpstr>High-level Data Link Control HDLC</vt:lpstr>
      <vt:lpstr>PowerPoint Presentation</vt:lpstr>
      <vt:lpstr>HDLC Station Types</vt:lpstr>
      <vt:lpstr>HDLC Link Configurations</vt:lpstr>
      <vt:lpstr>Frame Structure</vt:lpstr>
      <vt:lpstr>Types of frames</vt:lpstr>
      <vt:lpstr>U-frame: Unnumbered frame or Unsequenced frame: </vt:lpstr>
      <vt:lpstr>Frame Structure</vt:lpstr>
      <vt:lpstr>Flag Fields</vt:lpstr>
      <vt:lpstr>Bit Stuffing</vt:lpstr>
      <vt:lpstr>Address Field</vt:lpstr>
      <vt:lpstr>Control Field</vt:lpstr>
      <vt:lpstr>Control Field Diagram</vt:lpstr>
      <vt:lpstr>Poll/Final Bit</vt:lpstr>
      <vt:lpstr>I-frame</vt:lpstr>
      <vt:lpstr>S-frame</vt:lpstr>
      <vt:lpstr>U-frame</vt:lpstr>
      <vt:lpstr>Unnumberred frames</vt:lpstr>
      <vt:lpstr>Information Field</vt:lpstr>
      <vt:lpstr>Frame Check Sequence Field</vt:lpstr>
      <vt:lpstr>Data link channel states</vt:lpstr>
      <vt:lpstr>Modes of operation</vt:lpstr>
      <vt:lpstr>PowerPoint Presentation</vt:lpstr>
      <vt:lpstr>HDLC Operation</vt:lpstr>
      <vt:lpstr>Examples of Operation (1)</vt:lpstr>
      <vt:lpstr>Examples of Operation (2)</vt:lpstr>
      <vt:lpstr>SLIP &amp; PPP</vt:lpstr>
      <vt:lpstr>PowerPoint Presentation</vt:lpstr>
      <vt:lpstr>The Data Link Layer in the Internet</vt:lpstr>
      <vt:lpstr>Serial Line Internet Protocol (SLIP)</vt:lpstr>
      <vt:lpstr>PowerPoint Presentation</vt:lpstr>
      <vt:lpstr>Framing Rules</vt:lpstr>
      <vt:lpstr>Problems with SLIP</vt:lpstr>
      <vt:lpstr>Compressed SLIP</vt:lpstr>
      <vt:lpstr>Point-to-Point Protocol (PPP)</vt:lpstr>
      <vt:lpstr>PPP requirements</vt:lpstr>
      <vt:lpstr>PPP non-requirements</vt:lpstr>
      <vt:lpstr>Benefits of PPP</vt:lpstr>
      <vt:lpstr>PowerPoint Presentation</vt:lpstr>
      <vt:lpstr>Byte Stuffing</vt:lpstr>
      <vt:lpstr>PPP Frame Format</vt:lpstr>
      <vt:lpstr>PowerPoint Presentation</vt:lpstr>
      <vt:lpstr>PPP Link Control Protocol</vt:lpstr>
      <vt:lpstr>Transition Phases in PPP</vt:lpstr>
      <vt:lpstr>Transition Phases in PPP</vt:lpstr>
      <vt:lpstr>PowerPoint Presentation</vt:lpstr>
      <vt:lpstr>PPP Stack</vt:lpstr>
      <vt:lpstr>Link Control Protocol</vt:lpstr>
      <vt:lpstr>PPP – Point to Point Protocol</vt:lpstr>
      <vt:lpstr>Authentication Protocol</vt:lpstr>
      <vt:lpstr>Password Authentication Protocol (PAP)</vt:lpstr>
      <vt:lpstr>Challenge Handshake Authentication Protocol (CHAP)</vt:lpstr>
      <vt:lpstr>Network Control Protocol (NCP)</vt:lpstr>
      <vt:lpstr>Differences Between SLIP &amp; PPP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&amp; HDLC</dc:title>
  <dc:creator>csemsb</dc:creator>
  <cp:lastModifiedBy>csemsb</cp:lastModifiedBy>
  <cp:revision>4</cp:revision>
  <dcterms:created xsi:type="dcterms:W3CDTF">2021-09-27T04:56:50Z</dcterms:created>
  <dcterms:modified xsi:type="dcterms:W3CDTF">2021-09-28T05:47:49Z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0x010100B4F64751AF73494BA5AD4405005AB343</vt:lpwstr>
  </property>
</Properties>
</file>