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7"/>
  </p:notesMasterIdLst>
  <p:handoutMasterIdLst>
    <p:handoutMasterId r:id="rId48"/>
  </p:handoutMasterIdLst>
  <p:sldIdLst>
    <p:sldId id="275" r:id="rId5"/>
    <p:sldId id="302" r:id="rId6"/>
    <p:sldId id="523" r:id="rId7"/>
    <p:sldId id="534" r:id="rId8"/>
    <p:sldId id="524" r:id="rId9"/>
    <p:sldId id="531" r:id="rId10"/>
    <p:sldId id="525" r:id="rId11"/>
    <p:sldId id="526" r:id="rId12"/>
    <p:sldId id="535" r:id="rId13"/>
    <p:sldId id="555" r:id="rId14"/>
    <p:sldId id="527" r:id="rId15"/>
    <p:sldId id="533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6" r:id="rId33"/>
    <p:sldId id="552" r:id="rId34"/>
    <p:sldId id="554" r:id="rId35"/>
    <p:sldId id="557" r:id="rId36"/>
    <p:sldId id="558" r:id="rId37"/>
    <p:sldId id="559" r:id="rId38"/>
    <p:sldId id="560" r:id="rId39"/>
    <p:sldId id="561" r:id="rId40"/>
    <p:sldId id="562" r:id="rId41"/>
    <p:sldId id="566" r:id="rId42"/>
    <p:sldId id="563" r:id="rId43"/>
    <p:sldId id="565" r:id="rId44"/>
    <p:sldId id="567" r:id="rId45"/>
    <p:sldId id="514" r:id="rId4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C9C83-C9A2-48CB-9BB8-B110343058C9}" v="7" dt="2020-11-03T16:49:57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sankar Elango" userId="S::sivasankar@nitt.edu::3113cb6e-2539-4df3-8391-587cbc51c44f" providerId="AD" clId="Web-{37BC9C83-C9A2-48CB-9BB8-B110343058C9}"/>
    <pc:docChg chg="modSld">
      <pc:chgData name="Sivasankar Elango" userId="S::sivasankar@nitt.edu::3113cb6e-2539-4df3-8391-587cbc51c44f" providerId="AD" clId="Web-{37BC9C83-C9A2-48CB-9BB8-B110343058C9}" dt="2020-11-03T16:49:57.490" v="6" actId="14100"/>
      <pc:docMkLst>
        <pc:docMk/>
      </pc:docMkLst>
      <pc:sldChg chg="modSp">
        <pc:chgData name="Sivasankar Elango" userId="S::sivasankar@nitt.edu::3113cb6e-2539-4df3-8391-587cbc51c44f" providerId="AD" clId="Web-{37BC9C83-C9A2-48CB-9BB8-B110343058C9}" dt="2020-11-03T16:48:38.708" v="0" actId="1076"/>
        <pc:sldMkLst>
          <pc:docMk/>
          <pc:sldMk cId="0" sldId="463"/>
        </pc:sldMkLst>
        <pc:picChg chg="mod">
          <ac:chgData name="Sivasankar Elango" userId="S::sivasankar@nitt.edu::3113cb6e-2539-4df3-8391-587cbc51c44f" providerId="AD" clId="Web-{37BC9C83-C9A2-48CB-9BB8-B110343058C9}" dt="2020-11-03T16:48:38.708" v="0" actId="1076"/>
          <ac:picMkLst>
            <pc:docMk/>
            <pc:sldMk cId="0" sldId="463"/>
            <ac:picMk id="5" creationId="{00000000-0000-0000-0000-000000000000}"/>
          </ac:picMkLst>
        </pc:picChg>
      </pc:sldChg>
      <pc:sldChg chg="modSp">
        <pc:chgData name="Sivasankar Elango" userId="S::sivasankar@nitt.edu::3113cb6e-2539-4df3-8391-587cbc51c44f" providerId="AD" clId="Web-{37BC9C83-C9A2-48CB-9BB8-B110343058C9}" dt="2020-11-03T16:48:56.458" v="4" actId="14100"/>
        <pc:sldMkLst>
          <pc:docMk/>
          <pc:sldMk cId="0" sldId="465"/>
        </pc:sldMkLst>
        <pc:picChg chg="mod">
          <ac:chgData name="Sivasankar Elango" userId="S::sivasankar@nitt.edu::3113cb6e-2539-4df3-8391-587cbc51c44f" providerId="AD" clId="Web-{37BC9C83-C9A2-48CB-9BB8-B110343058C9}" dt="2020-11-03T16:48:56.458" v="4" actId="14100"/>
          <ac:picMkLst>
            <pc:docMk/>
            <pc:sldMk cId="0" sldId="465"/>
            <ac:picMk id="6" creationId="{00000000-0000-0000-0000-000000000000}"/>
          </ac:picMkLst>
        </pc:picChg>
      </pc:sldChg>
      <pc:sldChg chg="modSp">
        <pc:chgData name="Sivasankar Elango" userId="S::sivasankar@nitt.edu::3113cb6e-2539-4df3-8391-587cbc51c44f" providerId="AD" clId="Web-{37BC9C83-C9A2-48CB-9BB8-B110343058C9}" dt="2020-11-03T16:49:57.490" v="6" actId="14100"/>
        <pc:sldMkLst>
          <pc:docMk/>
          <pc:sldMk cId="0" sldId="477"/>
        </pc:sldMkLst>
        <pc:picChg chg="mod">
          <ac:chgData name="Sivasankar Elango" userId="S::sivasankar@nitt.edu::3113cb6e-2539-4df3-8391-587cbc51c44f" providerId="AD" clId="Web-{37BC9C83-C9A2-48CB-9BB8-B110343058C9}" dt="2020-11-03T16:49:57.490" v="6" actId="14100"/>
          <ac:picMkLst>
            <pc:docMk/>
            <pc:sldMk cId="0" sldId="477"/>
            <ac:picMk id="307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BFE7-560B-431C-BDF8-C4DB1A863D00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A87EE-8072-43C0-8CD9-8D5571F46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3F175-349A-4610-8F2F-EB52BB8994D2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44270-230A-48D0-81A7-A288B57E2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44270-230A-48D0-81A7-A288B57E20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3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44270-230A-48D0-81A7-A288B57E209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44270-230A-48D0-81A7-A288B57E209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72DA-7F3E-417E-91C0-5177CC5D0AC4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7AAC-3F59-45B6-AD4A-0FD87F1521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000108"/>
            <a:ext cx="6215106" cy="2092323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rgbClr val="00B050"/>
                </a:solidFill>
                <a:latin typeface="+mn-lt"/>
                <a:cs typeface="Times New Roman" pitchFamily="18" charset="0"/>
              </a:rPr>
              <a:t/>
            </a:r>
            <a:br>
              <a:rPr lang="en-US" sz="4800" b="1">
                <a:solidFill>
                  <a:srgbClr val="00B050"/>
                </a:solidFill>
                <a:latin typeface="+mn-lt"/>
                <a:cs typeface="Times New Roman" pitchFamily="18" charset="0"/>
              </a:rPr>
            </a:br>
            <a:r>
              <a:rPr lang="en-US" sz="4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4942" y="4071942"/>
            <a:ext cx="33575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Dr. E.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Sivasankar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CSE Department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NIT,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Trichy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857232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Graph Analytics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548718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Vertices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labeled to indicate the types of entities that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are related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labeled with the nature of the relationship.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Edges can be directed to indicate the “flow” of the relationship.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Weights can be added to the relationships represented by the edges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Additional properties can be attributed to both edges and vertices.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Multiple edges can reflect multiple relationships between pairs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 vertices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70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548718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1" y="1372551"/>
            <a:ext cx="7962036" cy="42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6918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TRIPLES</a:t>
            </a:r>
            <a:endParaRPr lang="en-US" sz="27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47" y="1302134"/>
            <a:ext cx="8651019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triples is called a semantic 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database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properties of each triple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triple.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type of entity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represented in a graph model, which means two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things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adding new entities and relationships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impeded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new datasets are to be included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new types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suited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types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analytics that seek out new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embedded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graph that are of critical business interest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Network Organization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366981"/>
            <a:ext cx="8691418" cy="445163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the social network has been around for many years, and in recent times has been materialized as communities in which individual entities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online personas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connect and interact with others within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community</a:t>
            </a:r>
            <a:r>
              <a:rPr lang="en-IN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identity that internet users project, where an online persona is an expansion of your real-life identity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based on what you publish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can shape other people’s perceptions of you.</a:t>
            </a:r>
            <a:r>
              <a:rPr lang="en-US" dirty="0"/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benefits of 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model is the ability to detect patterns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inherent within the represented network</a:t>
            </a:r>
            <a:r>
              <a:rPr lang="en-IN" sz="2400" b="1" dirty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6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Network Organization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246589"/>
            <a:ext cx="8691418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micronetworks: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collections of entities that form embedded “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 communities”. </a:t>
            </a:r>
            <a:endParaRPr lang="en-US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include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originating sources for a hot new purchasing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 terrorist cell based on patterns of communication across a broad swath of call detail records,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of individuals within a particular tiny geographic region with similar political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4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Network Organization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72" y="1246589"/>
            <a:ext cx="8782537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models: Modeling communication across a community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by a specific event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“buzz” across a social media channel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rumored release of a new product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best methods for communicating news releases,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travel delays and increased mobile telephony activity.</a:t>
            </a:r>
            <a:r>
              <a:rPr lang="en-IN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5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Network Organization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246589"/>
            <a:ext cx="8691418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communities: Isolating groups of individuals that share similar interests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health care professionals working in the same area of specialty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purchasers with similar product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tastes</a:t>
            </a:r>
            <a:endParaRPr lang="en-US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with a precise set of employment skills.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1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Network Organization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246589"/>
            <a:ext cx="8797636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modeling: Looking for entities holding influential positions within a network for intermittent periods of time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nodes that have been hijacked and put to work as proxies for distributed denial of service attacks or for emerging cybersecurity 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that are recognized as authorities within a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area.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Network Organization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246589"/>
            <a:ext cx="8797636" cy="45720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modeling: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distances between sets of entities</a:t>
            </a:r>
            <a:endParaRPr lang="en-US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strong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occurrences of sets of statistically improbable phrases among large sets of search engines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endParaRPr lang="en-US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necessary to propagate a message among a set of different communities.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1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364870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GRAPH ANALYTICS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246589"/>
            <a:ext cx="8797636" cy="457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can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these characteristics and factors of business problems: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the business problem requires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of relationships and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between a variety of different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entities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discovery: Solving the business problem involves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undirected analysis to seek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as-of-yet unidentified patterns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structure: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datasets to be subjected to the analysis are provided without any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imposed structure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071546"/>
            <a:ext cx="8873655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 analytics is an alternative to the traditional data warehouse model as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absorbing both structured and unstructured data from various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sources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 analysts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probe the data in an undirected manner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 model allows you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tightly couple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meaning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entity relationships as part of the representation of the relationship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GRAPH ANALYTICS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339273"/>
            <a:ext cx="8640618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exhibits dependence on contextual semantics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attributed to the connections and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relationships</a:t>
            </a:r>
            <a:r>
              <a:rPr lang="en-IN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 can add to the knowledge embedded within the graph, there is a need for the ability to quickly add in new data sources or streaming data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needed for further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81640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GRAPH ANALYTICS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339273"/>
            <a:ext cx="8640618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4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embedded in the network: Solving the business problem involves the ability to exploit critical features of the embedded relationships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inferred from the provided data.</a:t>
            </a:r>
          </a:p>
          <a:p>
            <a:pPr marL="0" indent="0" algn="l">
              <a:buNone/>
            </a:pPr>
            <a:endParaRPr lang="en-US" sz="2400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nature of the analysis: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ad hoc queries to follow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Query is a query that cannot be determined prior to the moment the query is issued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created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get information when need arises and it consists of dynamically constructed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6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GRAPH ANALYTICS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1" y="1339273"/>
            <a:ext cx="8640618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4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performance: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nature of the analysis creates a need for high performance because discovery in big data is a collaborative man/machine undertaking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predictability is critical when the results are used for operational decision making.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8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USE CASES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23" y="1339273"/>
            <a:ext cx="8723786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quality </a:t>
            </a:r>
            <a:r>
              <a:rPr lang="en-IN" sz="26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in </a:t>
            </a:r>
            <a:r>
              <a:rPr lang="en-US" sz="26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health encounter histories, diagnoses, procedures, treatment approaches, and results of clinical trials contribute to the ability to analyze the comparative effectiveness of different health care options.</a:t>
            </a:r>
            <a:endParaRPr lang="en-IN" sz="2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6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requires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absorption of many different collections of medical histories, clinical records, laboratory results, and prescription records from many different sources and systems.</a:t>
            </a:r>
          </a:p>
          <a:p>
            <a:pPr algn="l"/>
            <a:endParaRPr lang="en-US" sz="2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0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USE CASES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8" y="1339273"/>
            <a:ext cx="8793018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quality analytics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turn, the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guide 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providers in a timely and efficient manner by enabling the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assessment of therapies used for other patients with similar characteristics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age, clinical history, and associated risk factors) that have the most positive outcomes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96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24999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USE CASES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1189326"/>
            <a:ext cx="8793018" cy="44793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Concept-based correlations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to organize large bodies of knowledge.</a:t>
            </a:r>
          </a:p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ooking for contextual relationships between scientific health care research and particular types of pharmaceuticals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Fraud analysts evaluating financial irregularities across multiple-related organizations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Correlations between corporate behavior and 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health risks.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combine isolated pieces of information extracted from among the corpus of documents, and a discovery activity looking for correlations that are currently hidden or unknown.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5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USE CASES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9273"/>
            <a:ext cx="8829963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cybersecurity events is a process in which a wide variety of massive streaming datasets (such as network logs, NetFlow, DNS, and IDS data) need to be rapidly captured and integrated into a model that allows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identification of known attack patterns as well as the discovery of new patterns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emerge as the attacks become more elaborate.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1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1" y="500042"/>
            <a:ext cx="806048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USE CASES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9273"/>
            <a:ext cx="8829963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approach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address the challenge by capturing and loading the entire volume and breadth of the available datasets coupled with an evolving model that can quickly log connections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relationships that is used to identify new patterns of attack.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enables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analysts to quickly identify potential cyber-threats in minutes, or even seconds so that defensive actions can be taken quickly.</a:t>
            </a:r>
            <a:endParaRPr lang="en-IN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1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31" y="1558456"/>
            <a:ext cx="8759205" cy="472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employ algorithms that traverse or analyze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potentially identify interesting patterns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sentinels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increasing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fraud, waste,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looking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individualized health care treatments.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types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approaches include: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395277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 analytics algorithmic approaches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3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3" y="1339272"/>
            <a:ext cx="8624033" cy="506152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network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the graph structures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traversed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search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entities connected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close” ways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entities that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completely connected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each member of the set is connected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members of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 set).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shapes and distances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paths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connect entities within the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395277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 analytics algorithmic approaches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071546"/>
            <a:ext cx="8659633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effectively embeds the semantics of relationships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among different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entities within the structure, providing an ability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invoke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traditional-style queries (to answer typical “search”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queries modeled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after known patterns)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enable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sophisticated undirected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undirected “discovery”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analyses,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include inferencing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identification of interesting patterns, and application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 deduction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all using an iterative approach that analysts can use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discover actionable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knowledge that was previously unknown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69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9273"/>
            <a:ext cx="8829963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examines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vertices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characteristics of entities that can be used to group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detection and pattern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methods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unexpected patterns requiring further investigation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395277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 analytics algorithmic approaches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6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9273"/>
            <a:ext cx="8829963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networks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Markov networks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application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structure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prediction, speech recognition, or assessment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credit applications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applied to measurements associated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itself, including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the vertices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in and out of the vertex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centrality and distance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to which particular vertices are “centrally located”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close vertices are to each other based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paths between them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395277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 analytics algorithmic approaches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1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9273"/>
            <a:ext cx="8829963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big data challenge is suited to a graph analytics solution, it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worth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enumerating some key features to look for, both from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hardware platform perspectives.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grouped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three sets of features: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development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implementation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with complementary reporting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technologies</a:t>
            </a:r>
          </a:p>
          <a:p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execution performance</a:t>
            </a:r>
            <a:endParaRPr lang="en-IN" sz="18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GRAPH ANALYTICS PLATFORM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3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06" y="1339273"/>
            <a:ext cx="8608130" cy="40040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data intake: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seamless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absorb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fuse data from a variety of different sources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semantics-based approach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graph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to integrate different sets of data that do not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predetermined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NoSQL approaches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schema-less approach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provide the flexibility not provided by relational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GRAPH ANALYTICS PLATFORM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90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2" y="1339273"/>
            <a:ext cx="9023927" cy="44793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platform should 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inferencing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deduction of new information and insights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embedded relationships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connectivity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Standards-based representation: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graph analytics platform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employ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description framework standard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(RDF), to use triples for representing the graph.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using RDF allows for the use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SPARQL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 standard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queries against a triple-based data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GRAPH ANALYTICS PLATFORM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6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1321"/>
            <a:ext cx="8829963" cy="41630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graph analytics platform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segregated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existing reporting and analytics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limited value when there are gaps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across the different environments.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platform is aligned with the analysis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decision-making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 for the associated business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discoveries using visualization tools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their value.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platforms that have tight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Complementariness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analytics platform augments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capability and is not intended to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replacement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graph analytics capabilities must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existing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warehouses, data marts, OLAP engines,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GRAPH ANALYTICS PLATFORM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91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1321"/>
            <a:ext cx="8829963" cy="40676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I/O: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this expectation for real-time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requires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scalable infrastructure, particularly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I/O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channels, which will speed the intake of multiple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thereby support graphs that are rapidly changing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absorbed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High-bandwidth network: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significant burden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cross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barriers, employing a high-speed/high-bandwidth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interconnect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help reduce data latency delays,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chasing pointers across the 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GRAPH ANALYTICS PLATFORM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3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1321"/>
            <a:ext cx="8829963" cy="40676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Multithreading: Fine-grained multithreading allows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exploration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paths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efficiently creating, managing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threads to available nodes on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massively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alleviate the challenge of predictability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memory: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memory shared across multiple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reduces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to partition the graph across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environments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helps to reduce the performance impacts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partitioning.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memories are useful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part, if not all of the graph resident in-memory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/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where the data is resident in memory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data access latency delays.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GRAPH ANALYTICS PLATFORM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7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2" y="1343771"/>
            <a:ext cx="8829963" cy="4783233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Unpredictability of graph memory accesses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using data structures that incorporate the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between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represented entities, and this differs substantially from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model. </a:t>
            </a:r>
            <a:endParaRPr lang="en-IN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environment, many </a:t>
            </a: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traversals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triggered at the same time, but each graph traversal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inherently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the ability to follow the links from the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in the representation.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to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databases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memory access patterns are not predictable,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reduce data access latency by efficiently streaming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prefetched data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different levels of the memory hierarchy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7"/>
            <a:ext cx="8829963" cy="97864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 OF ANALYZING GRAPHS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40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31321"/>
            <a:ext cx="8829963" cy="40676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growth models: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more information is introduced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real-world networks grow in an interesting way.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becomes, the more it exhibits what is called “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preferential connectivity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”—newly introduced entities are more likely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already existing ones, and existing nodes with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degree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connectivity are more likely to continue to be “popular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will continue to attract new connections.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graphs continue to grow, but apparently that growth does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scale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across the data structure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 OF ANALYZING GRAPHS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91" y="1071546"/>
            <a:ext cx="8794142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is a thought process where you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conclusion and try to reason backwards to the facts (premises) that resulted in the conclusion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 is the thought process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certain facts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(premise)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reach a 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Inference and deduction are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thought processes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0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84" y="1617567"/>
            <a:ext cx="8829963" cy="478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interactions with graphs: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any big data application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analyzed are populated from a wide variety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large or massive data volumes, streamed at varying rates.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must constantly absorb many rapidly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data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and process the incorporation of connections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persistent representation of the graph,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must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satisfy the need to rapidly respond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simultaneous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analyses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high-performance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must accommodate the dynamic nature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allowing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substantial degradation in analytics performance.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 OF ANALYZING GRAPHS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3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31" y="1617567"/>
            <a:ext cx="8822816" cy="478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graph partitioning: Graphs tend to cluster among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connectivity, as many networks naturally have “hubs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consisting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small group of nodes with many connections.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having hubs is that in general it shortens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among collection of nodes in the graph.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while one of the benefits of big data platforms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distribution of data and computation,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hubs make it difficult to partition the graph among different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multiplicity of connections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Arbitrarily distributing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structures in ways that span or cross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partitions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lead to increased cross-partition 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traffic,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eliminates the perceived performance benefit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73" y="365126"/>
            <a:ext cx="8829963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 OF ANALYZING GRAPHS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87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343150"/>
            <a:ext cx="6153150" cy="12763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/>
              <a:t> </a:t>
            </a:r>
            <a:r>
              <a:rPr lang="en-IN" sz="89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548718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 analytics is based on a model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representing individual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entities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numerous kinds of relationships that connect those entities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precisely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employs the graph abstraction for representing connectivity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consisting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collection of vertices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are also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referred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 nodes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 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that represent the modeled entities, connected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edges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are also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referred to as links, connections, or relationships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capture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way that two entities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related.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4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1" y="500042"/>
            <a:ext cx="8103895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Simplicity of the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Graph Model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1" y="1214422"/>
            <a:ext cx="8802092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of the model is based on its simplicity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undirected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graph, in which the edges between vertices neither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relationship nor indicate their direction, has limited utility.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 see in the examples in Figure 10.1,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context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edges enhances the meanings embedded within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by extension, the entire representation of a network.</a:t>
            </a:r>
          </a:p>
        </p:txBody>
      </p:sp>
    </p:spTree>
    <p:extLst>
      <p:ext uri="{BB962C8B-B14F-4D97-AF65-F5344CB8AC3E}">
        <p14:creationId xmlns:p14="http://schemas.microsoft.com/office/powerpoint/2010/main" val="234871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548718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8066"/>
            <a:ext cx="7786742" cy="157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" y="3619664"/>
            <a:ext cx="8360893" cy="23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86742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1546"/>
            <a:ext cx="8548718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95070"/>
            <a:ext cx="8104701" cy="23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0042"/>
            <a:ext cx="7905776" cy="7143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/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TRIPLES</a:t>
            </a:r>
            <a:endParaRPr lang="en-US" sz="27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2134"/>
            <a:ext cx="8580120" cy="47149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essence, these enhancements help in building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—a directed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that can be represented using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format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subject (the source point of the relationship), an object (the target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predicate (that models the type of the relationship).</a:t>
            </a:r>
          </a:p>
        </p:txBody>
      </p:sp>
    </p:spTree>
    <p:extLst>
      <p:ext uri="{BB962C8B-B14F-4D97-AF65-F5344CB8AC3E}">
        <p14:creationId xmlns:p14="http://schemas.microsoft.com/office/powerpoint/2010/main" val="7237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53D4DAF862141A22CE74571FC6244" ma:contentTypeVersion="4" ma:contentTypeDescription="Create a new document." ma:contentTypeScope="" ma:versionID="fc0ca827fe392ccff09f8f84007c2b08">
  <xsd:schema xmlns:xsd="http://www.w3.org/2001/XMLSchema" xmlns:xs="http://www.w3.org/2001/XMLSchema" xmlns:p="http://schemas.microsoft.com/office/2006/metadata/properties" xmlns:ns2="b1d01e48-05a7-46be-bbf5-f6a4053d7c21" targetNamespace="http://schemas.microsoft.com/office/2006/metadata/properties" ma:root="true" ma:fieldsID="3b28d07a07a277e5e6d4c1b85aa176ec" ns2:_="">
    <xsd:import namespace="b1d01e48-05a7-46be-bbf5-f6a4053d7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01e48-05a7-46be-bbf5-f6a4053d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3F3800-11E6-4654-9FED-066A3E0231B4}"/>
</file>

<file path=customXml/itemProps2.xml><?xml version="1.0" encoding="utf-8"?>
<ds:datastoreItem xmlns:ds="http://schemas.openxmlformats.org/officeDocument/2006/customXml" ds:itemID="{2D832DA0-0985-4443-B1F3-19AABF82DDD4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bb0a31d-d9a1-466b-b634-80d6b741e983"/>
  </ds:schemaRefs>
</ds:datastoreItem>
</file>

<file path=customXml/itemProps3.xml><?xml version="1.0" encoding="utf-8"?>
<ds:datastoreItem xmlns:ds="http://schemas.openxmlformats.org/officeDocument/2006/customXml" ds:itemID="{1B32A764-738F-4AB3-A8D0-F039C7CC2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2865</Words>
  <Application>Microsoft Office PowerPoint</Application>
  <PresentationFormat>On-screen Show (4:3)</PresentationFormat>
  <Paragraphs>230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   </vt:lpstr>
      <vt:lpstr>  Graph Analytics  </vt:lpstr>
      <vt:lpstr>  Graph Analytics  </vt:lpstr>
      <vt:lpstr>  Graph Analytics  </vt:lpstr>
      <vt:lpstr>  Graph Analytics  </vt:lpstr>
      <vt:lpstr>  The Simplicity of the Graph Model  </vt:lpstr>
      <vt:lpstr>  Graph Analytics  </vt:lpstr>
      <vt:lpstr>  Graph Analytics  </vt:lpstr>
      <vt:lpstr> REPRESENTATION AS TRIPLES</vt:lpstr>
      <vt:lpstr>  Graph Analytics  </vt:lpstr>
      <vt:lpstr>  Graph Analytics  </vt:lpstr>
      <vt:lpstr> REPRESENTATION AS TRIPLES</vt:lpstr>
      <vt:lpstr>  Graphs and Network Organization </vt:lpstr>
      <vt:lpstr>  Graphs and Network Organization </vt:lpstr>
      <vt:lpstr>  Graphs and Network Organization </vt:lpstr>
      <vt:lpstr>  Graphs and Network Organization </vt:lpstr>
      <vt:lpstr>  Graphs and Network Organization </vt:lpstr>
      <vt:lpstr>  Graphs and Network Organization </vt:lpstr>
      <vt:lpstr>  CHOOSING GRAPH ANALYTICS </vt:lpstr>
      <vt:lpstr>  CHOOSING GRAPH ANALYTICS </vt:lpstr>
      <vt:lpstr>  CHOOSING GRAPH ANALYTICS </vt:lpstr>
      <vt:lpstr>  CHOOSING GRAPH ANALYTICS </vt:lpstr>
      <vt:lpstr>  GRAPH ANALYTICS USE CASES </vt:lpstr>
      <vt:lpstr>  GRAPH ANALYTICS USE CASES </vt:lpstr>
      <vt:lpstr>  GRAPH ANALYTICS USE CASES </vt:lpstr>
      <vt:lpstr>  GRAPH ANALYTICS USE CASES </vt:lpstr>
      <vt:lpstr>  GRAPH ANALYTICS USE CASES </vt:lpstr>
      <vt:lpstr>Types of Graph analytics algorithmic approaches </vt:lpstr>
      <vt:lpstr>Types of Graph analytics algorithmic approaches </vt:lpstr>
      <vt:lpstr>Types of Graph analytics algorithmic approaches </vt:lpstr>
      <vt:lpstr>Types of Graph analytics algorithmic approaches </vt:lpstr>
      <vt:lpstr>FEATURES OF A GRAPH ANALYTICS PLATFORM</vt:lpstr>
      <vt:lpstr>FEATURES OF A GRAPH ANALYTICS PLATFORM</vt:lpstr>
      <vt:lpstr>FEATURES OF A GRAPH ANALYTICS PLATFORM</vt:lpstr>
      <vt:lpstr>FEATURES OF A GRAPH ANALYTICS PLATFORM</vt:lpstr>
      <vt:lpstr>FEATURES OF A GRAPH ANALYTICS PLATFORM</vt:lpstr>
      <vt:lpstr>FEATURES OF A GRAPH ANALYTICS PLATFORM</vt:lpstr>
      <vt:lpstr>TECHNICAL COMPLEXITY OF ANALYZING GRAPHS</vt:lpstr>
      <vt:lpstr>TECHNICAL COMPLEXITY OF ANALYZING GRAPHS</vt:lpstr>
      <vt:lpstr>TECHNICAL COMPLEXITY OF ANALYZING GRAPHS</vt:lpstr>
      <vt:lpstr>TECHNICAL COMPLEXITY OF ANALYZING GRAPHS</vt:lpstr>
      <vt:lpstr>  Thank You</vt:lpstr>
    </vt:vector>
  </TitlesOfParts>
  <Company>nitt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 A structure that uses multiple levels of memories; as the distance from the processor increases, the size of the memories and the access time both increase.</dc:title>
  <dc:creator>sivasankar</dc:creator>
  <cp:lastModifiedBy>Sivasankar</cp:lastModifiedBy>
  <cp:revision>52</cp:revision>
  <dcterms:created xsi:type="dcterms:W3CDTF">2014-09-26T06:47:10Z</dcterms:created>
  <dcterms:modified xsi:type="dcterms:W3CDTF">2022-03-21T06:43:08Z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0x01010093753D4DAF862141A22CE74571FC6244</vt:lpwstr>
  </property>
</Properties>
</file>