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49"/>
  </p:notesMasterIdLst>
  <p:handoutMasterIdLst>
    <p:handoutMasterId r:id="rId50"/>
  </p:handoutMasterIdLst>
  <p:sldIdLst>
    <p:sldId id="275" r:id="rId5"/>
    <p:sldId id="302" r:id="rId6"/>
    <p:sldId id="448" r:id="rId7"/>
    <p:sldId id="449" r:id="rId8"/>
    <p:sldId id="458" r:id="rId9"/>
    <p:sldId id="460" r:id="rId10"/>
    <p:sldId id="461" r:id="rId11"/>
    <p:sldId id="463" r:id="rId12"/>
    <p:sldId id="464" r:id="rId13"/>
    <p:sldId id="465" r:id="rId14"/>
    <p:sldId id="466" r:id="rId15"/>
    <p:sldId id="467" r:id="rId16"/>
    <p:sldId id="468" r:id="rId17"/>
    <p:sldId id="500" r:id="rId18"/>
    <p:sldId id="501" r:id="rId19"/>
    <p:sldId id="502" r:id="rId20"/>
    <p:sldId id="503" r:id="rId21"/>
    <p:sldId id="504" r:id="rId22"/>
    <p:sldId id="505" r:id="rId23"/>
    <p:sldId id="506" r:id="rId24"/>
    <p:sldId id="507" r:id="rId25"/>
    <p:sldId id="508" r:id="rId26"/>
    <p:sldId id="509" r:id="rId27"/>
    <p:sldId id="510" r:id="rId28"/>
    <p:sldId id="513" r:id="rId29"/>
    <p:sldId id="511" r:id="rId30"/>
    <p:sldId id="512" r:id="rId31"/>
    <p:sldId id="469" r:id="rId32"/>
    <p:sldId id="474" r:id="rId33"/>
    <p:sldId id="470" r:id="rId34"/>
    <p:sldId id="471" r:id="rId35"/>
    <p:sldId id="472" r:id="rId36"/>
    <p:sldId id="473" r:id="rId37"/>
    <p:sldId id="475" r:id="rId38"/>
    <p:sldId id="476" r:id="rId39"/>
    <p:sldId id="492" r:id="rId40"/>
    <p:sldId id="493" r:id="rId41"/>
    <p:sldId id="494" r:id="rId42"/>
    <p:sldId id="495" r:id="rId43"/>
    <p:sldId id="496" r:id="rId44"/>
    <p:sldId id="497" r:id="rId45"/>
    <p:sldId id="498" r:id="rId46"/>
    <p:sldId id="499" r:id="rId47"/>
    <p:sldId id="514" r:id="rId48"/>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BC9C83-C9A2-48CB-9BB8-B110343058C9}" v="7" dt="2020-11-03T16:49:57.4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134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sankar Elango" userId="S::sivasankar@nitt.edu::3113cb6e-2539-4df3-8391-587cbc51c44f" providerId="AD" clId="Web-{37BC9C83-C9A2-48CB-9BB8-B110343058C9}"/>
    <pc:docChg chg="modSld">
      <pc:chgData name="Sivasankar Elango" userId="S::sivasankar@nitt.edu::3113cb6e-2539-4df3-8391-587cbc51c44f" providerId="AD" clId="Web-{37BC9C83-C9A2-48CB-9BB8-B110343058C9}" dt="2020-11-03T16:49:57.490" v="6" actId="14100"/>
      <pc:docMkLst>
        <pc:docMk/>
      </pc:docMkLst>
      <pc:sldChg chg="modSp">
        <pc:chgData name="Sivasankar Elango" userId="S::sivasankar@nitt.edu::3113cb6e-2539-4df3-8391-587cbc51c44f" providerId="AD" clId="Web-{37BC9C83-C9A2-48CB-9BB8-B110343058C9}" dt="2020-11-03T16:48:38.708" v="0" actId="1076"/>
        <pc:sldMkLst>
          <pc:docMk/>
          <pc:sldMk cId="0" sldId="463"/>
        </pc:sldMkLst>
        <pc:picChg chg="mod">
          <ac:chgData name="Sivasankar Elango" userId="S::sivasankar@nitt.edu::3113cb6e-2539-4df3-8391-587cbc51c44f" providerId="AD" clId="Web-{37BC9C83-C9A2-48CB-9BB8-B110343058C9}" dt="2020-11-03T16:48:38.708" v="0" actId="1076"/>
          <ac:picMkLst>
            <pc:docMk/>
            <pc:sldMk cId="0" sldId="463"/>
            <ac:picMk id="5" creationId="{00000000-0000-0000-0000-000000000000}"/>
          </ac:picMkLst>
        </pc:picChg>
      </pc:sldChg>
      <pc:sldChg chg="modSp">
        <pc:chgData name="Sivasankar Elango" userId="S::sivasankar@nitt.edu::3113cb6e-2539-4df3-8391-587cbc51c44f" providerId="AD" clId="Web-{37BC9C83-C9A2-48CB-9BB8-B110343058C9}" dt="2020-11-03T16:48:56.458" v="4" actId="14100"/>
        <pc:sldMkLst>
          <pc:docMk/>
          <pc:sldMk cId="0" sldId="465"/>
        </pc:sldMkLst>
        <pc:picChg chg="mod">
          <ac:chgData name="Sivasankar Elango" userId="S::sivasankar@nitt.edu::3113cb6e-2539-4df3-8391-587cbc51c44f" providerId="AD" clId="Web-{37BC9C83-C9A2-48CB-9BB8-B110343058C9}" dt="2020-11-03T16:48:56.458" v="4" actId="14100"/>
          <ac:picMkLst>
            <pc:docMk/>
            <pc:sldMk cId="0" sldId="465"/>
            <ac:picMk id="6" creationId="{00000000-0000-0000-0000-000000000000}"/>
          </ac:picMkLst>
        </pc:picChg>
      </pc:sldChg>
      <pc:sldChg chg="modSp">
        <pc:chgData name="Sivasankar Elango" userId="S::sivasankar@nitt.edu::3113cb6e-2539-4df3-8391-587cbc51c44f" providerId="AD" clId="Web-{37BC9C83-C9A2-48CB-9BB8-B110343058C9}" dt="2020-11-03T16:49:57.490" v="6" actId="14100"/>
        <pc:sldMkLst>
          <pc:docMk/>
          <pc:sldMk cId="0" sldId="477"/>
        </pc:sldMkLst>
        <pc:picChg chg="mod">
          <ac:chgData name="Sivasankar Elango" userId="S::sivasankar@nitt.edu::3113cb6e-2539-4df3-8391-587cbc51c44f" providerId="AD" clId="Web-{37BC9C83-C9A2-48CB-9BB8-B110343058C9}" dt="2020-11-03T16:49:57.490" v="6" actId="14100"/>
          <ac:picMkLst>
            <pc:docMk/>
            <pc:sldMk cId="0" sldId="477"/>
            <ac:picMk id="3074"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7687BFE7-560B-431C-BDF8-C4DB1A863D00}" type="datetimeFigureOut">
              <a:rPr lang="en-US" smtClean="0"/>
              <a:pPr/>
              <a:t>1/25/2022</a:t>
            </a:fld>
            <a:endParaRPr lang="en-US"/>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E36A87EE-8072-43C0-8CD9-8D5571F46E29}"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6543F175-349A-4610-8F2F-EB52BB8994D2}" type="datetimeFigureOut">
              <a:rPr lang="en-US" smtClean="0"/>
              <a:pPr/>
              <a:t>1/25/2022</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B1344270-230A-48D0-81A7-A288B57E2093}" type="slidenum">
              <a:rPr lang="en-US" smtClean="0"/>
              <a:pPr/>
              <a:t>‹#›</a:t>
            </a:fld>
            <a:endParaRPr lang="en-US"/>
          </a:p>
        </p:txBody>
      </p:sp>
    </p:spTree>
    <p:extLst>
      <p:ext uri="{BB962C8B-B14F-4D97-AF65-F5344CB8AC3E}">
        <p14:creationId xmlns:p14="http://schemas.microsoft.com/office/powerpoint/2010/main" val="3330887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1B5A72DA-7F3E-417E-91C0-5177CC5D0AC4}"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F7AAC-3F59-45B6-AD4A-0FD87F1521B6}" type="slidenum">
              <a:rPr lang="en-US" smtClean="0"/>
              <a:pPr/>
              <a:t>‹#›</a:t>
            </a:fld>
            <a:endParaRPr lang="en-US"/>
          </a:p>
        </p:txBody>
      </p:sp>
    </p:spTree>
    <p:extLst>
      <p:ext uri="{BB962C8B-B14F-4D97-AF65-F5344CB8AC3E}">
        <p14:creationId xmlns:p14="http://schemas.microsoft.com/office/powerpoint/2010/main" val="2865111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5A72DA-7F3E-417E-91C0-5177CC5D0AC4}"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F7AAC-3F59-45B6-AD4A-0FD87F1521B6}" type="slidenum">
              <a:rPr lang="en-US" smtClean="0"/>
              <a:pPr/>
              <a:t>‹#›</a:t>
            </a:fld>
            <a:endParaRPr lang="en-US"/>
          </a:p>
        </p:txBody>
      </p:sp>
    </p:spTree>
    <p:extLst>
      <p:ext uri="{BB962C8B-B14F-4D97-AF65-F5344CB8AC3E}">
        <p14:creationId xmlns:p14="http://schemas.microsoft.com/office/powerpoint/2010/main" val="359022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5A72DA-7F3E-417E-91C0-5177CC5D0AC4}"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F7AAC-3F59-45B6-AD4A-0FD87F1521B6}" type="slidenum">
              <a:rPr lang="en-US" smtClean="0"/>
              <a:pPr/>
              <a:t>‹#›</a:t>
            </a:fld>
            <a:endParaRPr lang="en-US"/>
          </a:p>
        </p:txBody>
      </p:sp>
    </p:spTree>
    <p:extLst>
      <p:ext uri="{BB962C8B-B14F-4D97-AF65-F5344CB8AC3E}">
        <p14:creationId xmlns:p14="http://schemas.microsoft.com/office/powerpoint/2010/main" val="3627899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5A72DA-7F3E-417E-91C0-5177CC5D0AC4}"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F7AAC-3F59-45B6-AD4A-0FD87F1521B6}" type="slidenum">
              <a:rPr lang="en-US" smtClean="0"/>
              <a:pPr/>
              <a:t>‹#›</a:t>
            </a:fld>
            <a:endParaRPr lang="en-US"/>
          </a:p>
        </p:txBody>
      </p:sp>
    </p:spTree>
    <p:extLst>
      <p:ext uri="{BB962C8B-B14F-4D97-AF65-F5344CB8AC3E}">
        <p14:creationId xmlns:p14="http://schemas.microsoft.com/office/powerpoint/2010/main" val="2560441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5A72DA-7F3E-417E-91C0-5177CC5D0AC4}"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F7AAC-3F59-45B6-AD4A-0FD87F1521B6}" type="slidenum">
              <a:rPr lang="en-US" smtClean="0"/>
              <a:pPr/>
              <a:t>‹#›</a:t>
            </a:fld>
            <a:endParaRPr lang="en-US"/>
          </a:p>
        </p:txBody>
      </p:sp>
    </p:spTree>
    <p:extLst>
      <p:ext uri="{BB962C8B-B14F-4D97-AF65-F5344CB8AC3E}">
        <p14:creationId xmlns:p14="http://schemas.microsoft.com/office/powerpoint/2010/main" val="2335937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B5A72DA-7F3E-417E-91C0-5177CC5D0AC4}"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FF7AAC-3F59-45B6-AD4A-0FD87F1521B6}" type="slidenum">
              <a:rPr lang="en-US" smtClean="0"/>
              <a:pPr/>
              <a:t>‹#›</a:t>
            </a:fld>
            <a:endParaRPr lang="en-US"/>
          </a:p>
        </p:txBody>
      </p:sp>
    </p:spTree>
    <p:extLst>
      <p:ext uri="{BB962C8B-B14F-4D97-AF65-F5344CB8AC3E}">
        <p14:creationId xmlns:p14="http://schemas.microsoft.com/office/powerpoint/2010/main" val="3453581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5A72DA-7F3E-417E-91C0-5177CC5D0AC4}" type="datetimeFigureOut">
              <a:rPr lang="en-US" smtClean="0"/>
              <a:pPr/>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FF7AAC-3F59-45B6-AD4A-0FD87F1521B6}" type="slidenum">
              <a:rPr lang="en-US" smtClean="0"/>
              <a:pPr/>
              <a:t>‹#›</a:t>
            </a:fld>
            <a:endParaRPr lang="en-US"/>
          </a:p>
        </p:txBody>
      </p:sp>
    </p:spTree>
    <p:extLst>
      <p:ext uri="{BB962C8B-B14F-4D97-AF65-F5344CB8AC3E}">
        <p14:creationId xmlns:p14="http://schemas.microsoft.com/office/powerpoint/2010/main" val="3054859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B5A72DA-7F3E-417E-91C0-5177CC5D0AC4}" type="datetimeFigureOut">
              <a:rPr lang="en-US" smtClean="0"/>
              <a:pPr/>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FF7AAC-3F59-45B6-AD4A-0FD87F1521B6}" type="slidenum">
              <a:rPr lang="en-US" smtClean="0"/>
              <a:pPr/>
              <a:t>‹#›</a:t>
            </a:fld>
            <a:endParaRPr lang="en-US"/>
          </a:p>
        </p:txBody>
      </p:sp>
    </p:spTree>
    <p:extLst>
      <p:ext uri="{BB962C8B-B14F-4D97-AF65-F5344CB8AC3E}">
        <p14:creationId xmlns:p14="http://schemas.microsoft.com/office/powerpoint/2010/main" val="2425105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5A72DA-7F3E-417E-91C0-5177CC5D0AC4}" type="datetimeFigureOut">
              <a:rPr lang="en-US" smtClean="0"/>
              <a:pPr/>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FF7AAC-3F59-45B6-AD4A-0FD87F1521B6}" type="slidenum">
              <a:rPr lang="en-US" smtClean="0"/>
              <a:pPr/>
              <a:t>‹#›</a:t>
            </a:fld>
            <a:endParaRPr lang="en-US"/>
          </a:p>
        </p:txBody>
      </p:sp>
    </p:spTree>
    <p:extLst>
      <p:ext uri="{BB962C8B-B14F-4D97-AF65-F5344CB8AC3E}">
        <p14:creationId xmlns:p14="http://schemas.microsoft.com/office/powerpoint/2010/main" val="3966100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B5A72DA-7F3E-417E-91C0-5177CC5D0AC4}"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FF7AAC-3F59-45B6-AD4A-0FD87F1521B6}" type="slidenum">
              <a:rPr lang="en-US" smtClean="0"/>
              <a:pPr/>
              <a:t>‹#›</a:t>
            </a:fld>
            <a:endParaRPr lang="en-US"/>
          </a:p>
        </p:txBody>
      </p:sp>
    </p:spTree>
    <p:extLst>
      <p:ext uri="{BB962C8B-B14F-4D97-AF65-F5344CB8AC3E}">
        <p14:creationId xmlns:p14="http://schemas.microsoft.com/office/powerpoint/2010/main" val="3621284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B5A72DA-7F3E-417E-91C0-5177CC5D0AC4}"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FF7AAC-3F59-45B6-AD4A-0FD87F1521B6}" type="slidenum">
              <a:rPr lang="en-US" smtClean="0"/>
              <a:pPr/>
              <a:t>‹#›</a:t>
            </a:fld>
            <a:endParaRPr lang="en-US"/>
          </a:p>
        </p:txBody>
      </p:sp>
    </p:spTree>
    <p:extLst>
      <p:ext uri="{BB962C8B-B14F-4D97-AF65-F5344CB8AC3E}">
        <p14:creationId xmlns:p14="http://schemas.microsoft.com/office/powerpoint/2010/main" val="209262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B5A72DA-7F3E-417E-91C0-5177CC5D0AC4}" type="datetimeFigureOut">
              <a:rPr lang="en-US" smtClean="0"/>
              <a:pPr/>
              <a:t>1/25/2022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FF7AAC-3F59-45B6-AD4A-0FD87F1521B6}" type="slidenum">
              <a:rPr lang="en-US" smtClean="0"/>
              <a:pPr/>
              <a:t>‹#›</a:t>
            </a:fld>
            <a:endParaRPr lang="en-US"/>
          </a:p>
        </p:txBody>
      </p:sp>
    </p:spTree>
    <p:extLst>
      <p:ext uri="{BB962C8B-B14F-4D97-AF65-F5344CB8AC3E}">
        <p14:creationId xmlns:p14="http://schemas.microsoft.com/office/powerpoint/2010/main" val="155510765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728" y="1000108"/>
            <a:ext cx="6215106" cy="2092323"/>
          </a:xfrm>
        </p:spPr>
        <p:txBody>
          <a:bodyPr>
            <a:normAutofit fontScale="90000"/>
          </a:bodyPr>
          <a:lstStyle/>
          <a:p>
            <a:r>
              <a:rPr lang="en-US" sz="4800" b="1">
                <a:solidFill>
                  <a:srgbClr val="00B050"/>
                </a:solidFill>
                <a:latin typeface="+mn-lt"/>
                <a:cs typeface="Times New Roman" pitchFamily="18" charset="0"/>
              </a:rPr>
              <a:t/>
            </a:r>
            <a:br>
              <a:rPr lang="en-US" sz="4800" b="1">
                <a:solidFill>
                  <a:srgbClr val="00B050"/>
                </a:solidFill>
                <a:latin typeface="+mn-lt"/>
                <a:cs typeface="Times New Roman" pitchFamily="18" charset="0"/>
              </a:rPr>
            </a:br>
            <a:r>
              <a:rPr lang="en-US" sz="4800" b="1">
                <a:solidFill>
                  <a:srgbClr val="00B050"/>
                </a:solidFill>
                <a:latin typeface="Times New Roman" pitchFamily="18" charset="0"/>
                <a:cs typeface="Times New Roman" pitchFamily="18" charset="0"/>
              </a:rPr>
              <a:t/>
            </a:r>
            <a:br>
              <a:rPr lang="en-US" sz="4800" b="1">
                <a:solidFill>
                  <a:srgbClr val="00B050"/>
                </a:solidFill>
                <a:latin typeface="Times New Roman" pitchFamily="18" charset="0"/>
                <a:cs typeface="Times New Roman" pitchFamily="18" charset="0"/>
              </a:rPr>
            </a:br>
            <a:r>
              <a:rPr lang="en-US" sz="4800" b="1">
                <a:solidFill>
                  <a:srgbClr val="00B050"/>
                </a:solidFill>
                <a:latin typeface="Times New Roman" pitchFamily="18" charset="0"/>
                <a:cs typeface="Times New Roman" pitchFamily="18" charset="0"/>
              </a:rPr>
              <a:t/>
            </a:r>
            <a:br>
              <a:rPr lang="en-US" sz="4800" b="1">
                <a:solidFill>
                  <a:srgbClr val="00B050"/>
                </a:solidFill>
                <a:latin typeface="Times New Roman" pitchFamily="18" charset="0"/>
                <a:cs typeface="Times New Roman" pitchFamily="18" charset="0"/>
              </a:rPr>
            </a:br>
            <a:endParaRPr lang="en-US">
              <a:latin typeface="Times New Roman" pitchFamily="18" charset="0"/>
              <a:cs typeface="Times New Roman" pitchFamily="18" charset="0"/>
            </a:endParaRPr>
          </a:p>
        </p:txBody>
      </p:sp>
      <p:sp>
        <p:nvSpPr>
          <p:cNvPr id="3" name="TextBox 2"/>
          <p:cNvSpPr txBox="1"/>
          <p:nvPr/>
        </p:nvSpPr>
        <p:spPr>
          <a:xfrm>
            <a:off x="5214942" y="4071942"/>
            <a:ext cx="3357586" cy="2062103"/>
          </a:xfrm>
          <a:prstGeom prst="rect">
            <a:avLst/>
          </a:prstGeom>
          <a:noFill/>
        </p:spPr>
        <p:txBody>
          <a:bodyPr wrap="square" rtlCol="0">
            <a:spAutoFit/>
          </a:bodyPr>
          <a:lstStyle/>
          <a:p>
            <a:r>
              <a:rPr lang="en-US" sz="3200" b="1" dirty="0">
                <a:latin typeface="Times New Roman" pitchFamily="18" charset="0"/>
                <a:cs typeface="Times New Roman" pitchFamily="18" charset="0"/>
              </a:rPr>
              <a:t>By</a:t>
            </a:r>
          </a:p>
          <a:p>
            <a:r>
              <a:rPr lang="en-US" sz="3200" b="1" dirty="0">
                <a:latin typeface="Times New Roman" pitchFamily="18" charset="0"/>
                <a:cs typeface="Times New Roman" pitchFamily="18" charset="0"/>
              </a:rPr>
              <a:t>Dr. E. </a:t>
            </a:r>
            <a:r>
              <a:rPr lang="en-US" sz="3200" b="1" dirty="0" err="1">
                <a:latin typeface="Times New Roman" pitchFamily="18" charset="0"/>
                <a:cs typeface="Times New Roman" pitchFamily="18" charset="0"/>
              </a:rPr>
              <a:t>Sivasankar</a:t>
            </a:r>
            <a:endParaRPr lang="en-US" sz="3200" b="1" dirty="0">
              <a:latin typeface="Times New Roman" pitchFamily="18" charset="0"/>
              <a:cs typeface="Times New Roman" pitchFamily="18" charset="0"/>
            </a:endParaRPr>
          </a:p>
          <a:p>
            <a:r>
              <a:rPr lang="en-US" sz="3200" b="1" dirty="0">
                <a:latin typeface="Times New Roman" pitchFamily="18" charset="0"/>
                <a:cs typeface="Times New Roman" pitchFamily="18" charset="0"/>
              </a:rPr>
              <a:t>CSE Department</a:t>
            </a:r>
          </a:p>
          <a:p>
            <a:r>
              <a:rPr lang="en-US" sz="3200" b="1" dirty="0">
                <a:latin typeface="Times New Roman" pitchFamily="18" charset="0"/>
                <a:cs typeface="Times New Roman" pitchFamily="18" charset="0"/>
              </a:rPr>
              <a:t>NIT, </a:t>
            </a:r>
            <a:r>
              <a:rPr lang="en-US" sz="3200" b="1" dirty="0" err="1">
                <a:latin typeface="Times New Roman" pitchFamily="18" charset="0"/>
                <a:cs typeface="Times New Roman" pitchFamily="18" charset="0"/>
              </a:rPr>
              <a:t>Trichy</a:t>
            </a:r>
            <a:endParaRPr lang="en-IN" sz="3200" b="1" dirty="0">
              <a:latin typeface="Times New Roman" pitchFamily="18" charset="0"/>
              <a:cs typeface="Times New Roman" pitchFamily="18" charset="0"/>
            </a:endParaRPr>
          </a:p>
        </p:txBody>
      </p:sp>
      <p:sp>
        <p:nvSpPr>
          <p:cNvPr id="5" name="TextBox 4"/>
          <p:cNvSpPr txBox="1"/>
          <p:nvPr/>
        </p:nvSpPr>
        <p:spPr>
          <a:xfrm>
            <a:off x="1357290" y="857232"/>
            <a:ext cx="5857916" cy="646331"/>
          </a:xfrm>
          <a:prstGeom prst="rect">
            <a:avLst/>
          </a:prstGeom>
          <a:noFill/>
        </p:spPr>
        <p:txBody>
          <a:bodyPr wrap="square" rtlCol="0">
            <a:spAutoFit/>
          </a:bodyPr>
          <a:lstStyle/>
          <a:p>
            <a:pPr algn="ctr"/>
            <a:r>
              <a:rPr lang="en-US" sz="3600" b="1" dirty="0">
                <a:latin typeface="Times New Roman" pitchFamily="18" charset="0"/>
                <a:cs typeface="Times New Roman" pitchFamily="18" charset="0"/>
              </a:rPr>
              <a:t>Regression  Analysis </a:t>
            </a:r>
            <a:endParaRPr lang="en-IN" sz="36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a:xfrm>
            <a:off x="1115998" y="802164"/>
            <a:ext cx="7027901" cy="1983894"/>
          </a:xfrm>
          <a:prstGeom prst="rect">
            <a:avLst/>
          </a:prstGeom>
          <a:noFill/>
        </p:spPr>
      </p:pic>
      <p:pic>
        <p:nvPicPr>
          <p:cNvPr id="6" name="Picture 3"/>
          <p:cNvPicPr>
            <a:picLocks noChangeAspect="1" noChangeArrowheads="1"/>
          </p:cNvPicPr>
          <p:nvPr/>
        </p:nvPicPr>
        <p:blipFill>
          <a:blip r:embed="rId3"/>
          <a:srcRect/>
          <a:stretch>
            <a:fillRect/>
          </a:stretch>
        </p:blipFill>
        <p:spPr bwMode="auto">
          <a:xfrm>
            <a:off x="1071539" y="2726528"/>
            <a:ext cx="7262862" cy="1809761"/>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a:xfrm>
            <a:off x="642910" y="571480"/>
            <a:ext cx="8143932" cy="4357718"/>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srcRect/>
          <a:stretch>
            <a:fillRect/>
          </a:stretch>
        </p:blipFill>
        <p:spPr>
          <a:xfrm>
            <a:off x="214282" y="428604"/>
            <a:ext cx="8572528" cy="5786478"/>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a:xfrm>
            <a:off x="357158" y="500042"/>
            <a:ext cx="8565945" cy="5429288"/>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Linear Regression in R  Programming </a:t>
            </a:r>
            <a:r>
              <a:rPr lang="en-IN" b="1" dirty="0" smtClean="0"/>
              <a:t/>
            </a:r>
            <a:br>
              <a:rPr lang="en-IN" b="1" dirty="0" smtClean="0"/>
            </a:br>
            <a:endParaRPr lang="en-IN" dirty="0"/>
          </a:p>
        </p:txBody>
      </p:sp>
      <p:sp>
        <p:nvSpPr>
          <p:cNvPr id="3" name="Content Placeholder 2"/>
          <p:cNvSpPr>
            <a:spLocks noGrp="1"/>
          </p:cNvSpPr>
          <p:nvPr>
            <p:ph idx="1"/>
          </p:nvPr>
        </p:nvSpPr>
        <p:spPr>
          <a:xfrm>
            <a:off x="609600" y="1295400"/>
            <a:ext cx="7905750" cy="4881563"/>
          </a:xfrm>
        </p:spPr>
        <p:txBody>
          <a:bodyPr>
            <a:normAutofit/>
          </a:bodyPr>
          <a:lstStyle/>
          <a:p>
            <a:r>
              <a:rPr lang="en-IN" sz="2400" dirty="0" smtClean="0">
                <a:latin typeface="Times New Roman" pitchFamily="18" charset="0"/>
                <a:cs typeface="Times New Roman" pitchFamily="18" charset="0"/>
              </a:rPr>
              <a:t>Regression analysis is a very widely used statistical tool to establish a relationship model between two variables.</a:t>
            </a:r>
          </a:p>
          <a:p>
            <a:r>
              <a:rPr lang="en-IN" sz="2400" dirty="0" smtClean="0">
                <a:latin typeface="Times New Roman" pitchFamily="18" charset="0"/>
                <a:cs typeface="Times New Roman" pitchFamily="18" charset="0"/>
              </a:rPr>
              <a:t> One of these variable is called </a:t>
            </a:r>
            <a:r>
              <a:rPr lang="en-IN" sz="2400" b="1" dirty="0" smtClean="0">
                <a:latin typeface="Times New Roman" pitchFamily="18" charset="0"/>
                <a:cs typeface="Times New Roman" pitchFamily="18" charset="0"/>
              </a:rPr>
              <a:t>predictor variable whose value is gathered through experiments</a:t>
            </a:r>
            <a:r>
              <a:rPr lang="en-IN" sz="2400" dirty="0" smtClean="0">
                <a:latin typeface="Times New Roman" pitchFamily="18" charset="0"/>
                <a:cs typeface="Times New Roman" pitchFamily="18" charset="0"/>
              </a:rPr>
              <a:t>. The other variable is called </a:t>
            </a:r>
            <a:r>
              <a:rPr lang="en-IN" sz="2400" b="1" dirty="0" smtClean="0">
                <a:latin typeface="Times New Roman" pitchFamily="18" charset="0"/>
                <a:cs typeface="Times New Roman" pitchFamily="18" charset="0"/>
              </a:rPr>
              <a:t>response variable whose value is derived from the predictor variable</a:t>
            </a:r>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In Linear Regression these two variables are related through an equation, where exponent (power) of both these variables is 1. </a:t>
            </a:r>
          </a:p>
          <a:p>
            <a:r>
              <a:rPr lang="en-IN" sz="2400" dirty="0" smtClean="0">
                <a:latin typeface="Times New Roman" pitchFamily="18" charset="0"/>
                <a:cs typeface="Times New Roman" pitchFamily="18" charset="0"/>
              </a:rPr>
              <a:t>Mathematically a linear relationship represents a straight line when plotted as a graph. A non-linear relationship where the exponent of any variable is not equal to 1 creates a curve.</a:t>
            </a:r>
          </a:p>
          <a:p>
            <a:pPr>
              <a:buNone/>
            </a:pPr>
            <a:endParaRPr lang="en-IN" sz="24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R - Linear Regression</a:t>
            </a:r>
            <a:r>
              <a:rPr lang="en-IN" b="1" dirty="0" smtClean="0"/>
              <a:t/>
            </a:r>
            <a:br>
              <a:rPr lang="en-IN" b="1" dirty="0" smtClean="0"/>
            </a:br>
            <a:endParaRPr lang="en-IN" dirty="0"/>
          </a:p>
        </p:txBody>
      </p:sp>
      <p:sp>
        <p:nvSpPr>
          <p:cNvPr id="3" name="Content Placeholder 2"/>
          <p:cNvSpPr>
            <a:spLocks noGrp="1"/>
          </p:cNvSpPr>
          <p:nvPr>
            <p:ph idx="1"/>
          </p:nvPr>
        </p:nvSpPr>
        <p:spPr>
          <a:xfrm>
            <a:off x="609600" y="1295400"/>
            <a:ext cx="7905750" cy="4881563"/>
          </a:xfrm>
        </p:spPr>
        <p:txBody>
          <a:bodyPr>
            <a:normAutofit/>
          </a:bodyPr>
          <a:lstStyle/>
          <a:p>
            <a:pPr>
              <a:buNone/>
            </a:pPr>
            <a:r>
              <a:rPr lang="en-IN" sz="2400" dirty="0" smtClean="0">
                <a:latin typeface="Times New Roman" pitchFamily="18" charset="0"/>
                <a:cs typeface="Times New Roman" pitchFamily="18" charset="0"/>
              </a:rPr>
              <a:t>The general mathematical equation for a linear regression is</a:t>
            </a:r>
          </a:p>
          <a:p>
            <a:pPr>
              <a:buNone/>
            </a:pPr>
            <a:r>
              <a:rPr lang="en-IN" sz="2400" dirty="0" smtClean="0">
                <a:latin typeface="Times New Roman" pitchFamily="18" charset="0"/>
                <a:cs typeface="Times New Roman" pitchFamily="18" charset="0"/>
              </a:rPr>
              <a:t>y = </a:t>
            </a:r>
            <a:r>
              <a:rPr lang="en-IN" sz="2400" dirty="0" err="1" smtClean="0">
                <a:latin typeface="Times New Roman" pitchFamily="18" charset="0"/>
                <a:cs typeface="Times New Roman" pitchFamily="18" charset="0"/>
              </a:rPr>
              <a:t>ax</a:t>
            </a:r>
            <a:r>
              <a:rPr lang="en-IN" sz="2400" dirty="0" smtClean="0">
                <a:latin typeface="Times New Roman" pitchFamily="18" charset="0"/>
                <a:cs typeface="Times New Roman" pitchFamily="18" charset="0"/>
              </a:rPr>
              <a:t> + b Following is the description of the parameters used.</a:t>
            </a:r>
          </a:p>
          <a:p>
            <a:pPr>
              <a:buNone/>
            </a:pPr>
            <a:r>
              <a:rPr lang="en-IN" sz="2400" dirty="0" smtClean="0">
                <a:latin typeface="Times New Roman" pitchFamily="18" charset="0"/>
                <a:cs typeface="Times New Roman" pitchFamily="18" charset="0"/>
              </a:rPr>
              <a:t> where</a:t>
            </a:r>
          </a:p>
          <a:p>
            <a:pPr lvl="0">
              <a:buNone/>
            </a:pPr>
            <a:r>
              <a:rPr lang="en-IN" sz="2400" b="1" dirty="0" smtClean="0">
                <a:latin typeface="Times New Roman" pitchFamily="18" charset="0"/>
                <a:cs typeface="Times New Roman" pitchFamily="18" charset="0"/>
              </a:rPr>
              <a:t>y</a:t>
            </a:r>
            <a:r>
              <a:rPr lang="en-IN" sz="2400" dirty="0" smtClean="0">
                <a:latin typeface="Times New Roman" pitchFamily="18" charset="0"/>
                <a:cs typeface="Times New Roman" pitchFamily="18" charset="0"/>
              </a:rPr>
              <a:t> is the response variable.</a:t>
            </a:r>
          </a:p>
          <a:p>
            <a:pPr lvl="0">
              <a:buNone/>
            </a:pPr>
            <a:r>
              <a:rPr lang="en-IN" sz="2400" b="1" dirty="0" smtClean="0">
                <a:latin typeface="Times New Roman" pitchFamily="18" charset="0"/>
                <a:cs typeface="Times New Roman" pitchFamily="18" charset="0"/>
              </a:rPr>
              <a:t>x</a:t>
            </a:r>
            <a:r>
              <a:rPr lang="en-IN" sz="2400" dirty="0" smtClean="0">
                <a:latin typeface="Times New Roman" pitchFamily="18" charset="0"/>
                <a:cs typeface="Times New Roman" pitchFamily="18" charset="0"/>
              </a:rPr>
              <a:t> is the predictor variable.</a:t>
            </a:r>
          </a:p>
          <a:p>
            <a:pPr lvl="0">
              <a:buNone/>
            </a:pPr>
            <a:r>
              <a:rPr lang="en-IN" sz="2400" b="1" dirty="0" smtClean="0">
                <a:latin typeface="Times New Roman" pitchFamily="18" charset="0"/>
                <a:cs typeface="Times New Roman" pitchFamily="18" charset="0"/>
              </a:rPr>
              <a:t>a</a:t>
            </a:r>
            <a:r>
              <a:rPr lang="en-IN" sz="2400" dirty="0" smtClean="0">
                <a:latin typeface="Times New Roman" pitchFamily="18" charset="0"/>
                <a:cs typeface="Times New Roman" pitchFamily="18" charset="0"/>
              </a:rPr>
              <a:t> and </a:t>
            </a:r>
            <a:r>
              <a:rPr lang="en-IN" sz="2400" b="1" dirty="0" smtClean="0">
                <a:latin typeface="Times New Roman" pitchFamily="18" charset="0"/>
                <a:cs typeface="Times New Roman" pitchFamily="18" charset="0"/>
              </a:rPr>
              <a:t>b</a:t>
            </a:r>
            <a:r>
              <a:rPr lang="en-IN" sz="2400" dirty="0" smtClean="0">
                <a:latin typeface="Times New Roman" pitchFamily="18" charset="0"/>
                <a:cs typeface="Times New Roman" pitchFamily="18" charset="0"/>
              </a:rPr>
              <a:t> are constants which are called the coefficients.</a:t>
            </a:r>
          </a:p>
          <a:p>
            <a:pPr>
              <a:buNone/>
            </a:pPr>
            <a:endParaRPr lang="en-IN" sz="24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Linear Regression in R  Programming</a:t>
            </a:r>
            <a:r>
              <a:rPr lang="en-IN" b="1" dirty="0" smtClean="0"/>
              <a:t/>
            </a:r>
            <a:br>
              <a:rPr lang="en-IN" b="1" dirty="0" smtClean="0"/>
            </a:br>
            <a:endParaRPr lang="en-IN" dirty="0"/>
          </a:p>
        </p:txBody>
      </p:sp>
      <p:sp>
        <p:nvSpPr>
          <p:cNvPr id="3" name="Content Placeholder 2"/>
          <p:cNvSpPr>
            <a:spLocks noGrp="1"/>
          </p:cNvSpPr>
          <p:nvPr>
            <p:ph idx="1"/>
          </p:nvPr>
        </p:nvSpPr>
        <p:spPr>
          <a:xfrm>
            <a:off x="609600" y="1295400"/>
            <a:ext cx="7905750" cy="4881563"/>
          </a:xfrm>
        </p:spPr>
        <p:txBody>
          <a:bodyPr>
            <a:normAutofit/>
          </a:bodyPr>
          <a:lstStyle/>
          <a:p>
            <a:pPr>
              <a:buNone/>
            </a:pPr>
            <a:r>
              <a:rPr lang="en-IN" sz="2400" b="1" dirty="0" smtClean="0">
                <a:latin typeface="Times New Roman" pitchFamily="18" charset="0"/>
                <a:cs typeface="Times New Roman" pitchFamily="18" charset="0"/>
              </a:rPr>
              <a:t>lm() Function</a:t>
            </a:r>
          </a:p>
          <a:p>
            <a:pPr>
              <a:buNone/>
            </a:pPr>
            <a:r>
              <a:rPr lang="en-IN" sz="2400" dirty="0" smtClean="0">
                <a:latin typeface="Times New Roman" pitchFamily="18" charset="0"/>
                <a:cs typeface="Times New Roman" pitchFamily="18" charset="0"/>
              </a:rPr>
              <a:t>This function creates the relationship model between the predictor and the response variable.</a:t>
            </a:r>
          </a:p>
          <a:p>
            <a:pPr>
              <a:buNone/>
            </a:pPr>
            <a:r>
              <a:rPr lang="en-IN" sz="2400" b="1" dirty="0" smtClean="0">
                <a:latin typeface="Times New Roman" pitchFamily="18" charset="0"/>
                <a:cs typeface="Times New Roman" pitchFamily="18" charset="0"/>
              </a:rPr>
              <a:t>Syntax</a:t>
            </a:r>
          </a:p>
          <a:p>
            <a:pPr>
              <a:buNone/>
            </a:pPr>
            <a:r>
              <a:rPr lang="en-IN" sz="2400" dirty="0" smtClean="0">
                <a:latin typeface="Times New Roman" pitchFamily="18" charset="0"/>
                <a:cs typeface="Times New Roman" pitchFamily="18" charset="0"/>
              </a:rPr>
              <a:t>The basic syntax for </a:t>
            </a:r>
            <a:r>
              <a:rPr lang="en-IN" sz="2400" b="1" dirty="0" smtClean="0">
                <a:latin typeface="Times New Roman" pitchFamily="18" charset="0"/>
                <a:cs typeface="Times New Roman" pitchFamily="18" charset="0"/>
              </a:rPr>
              <a:t>lm()</a:t>
            </a:r>
            <a:r>
              <a:rPr lang="en-IN" sz="2400" dirty="0" smtClean="0">
                <a:latin typeface="Times New Roman" pitchFamily="18" charset="0"/>
                <a:cs typeface="Times New Roman" pitchFamily="18" charset="0"/>
              </a:rPr>
              <a:t> function in linear regression is</a:t>
            </a:r>
          </a:p>
          <a:p>
            <a:pPr>
              <a:buNone/>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lm(</a:t>
            </a:r>
            <a:r>
              <a:rPr lang="en-IN" sz="2400" dirty="0" err="1" smtClean="0">
                <a:latin typeface="Times New Roman" pitchFamily="18" charset="0"/>
                <a:cs typeface="Times New Roman" pitchFamily="18" charset="0"/>
              </a:rPr>
              <a:t>formula,data</a:t>
            </a:r>
            <a:r>
              <a:rPr lang="en-IN" sz="2400" dirty="0" smtClean="0">
                <a:latin typeface="Times New Roman" pitchFamily="18" charset="0"/>
                <a:cs typeface="Times New Roman" pitchFamily="18" charset="0"/>
              </a:rPr>
              <a:t>)</a:t>
            </a:r>
          </a:p>
          <a:p>
            <a:pPr>
              <a:buNone/>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 Following is the description of the parameters used −</a:t>
            </a:r>
          </a:p>
          <a:p>
            <a:pPr lvl="0">
              <a:buNone/>
            </a:pPr>
            <a:r>
              <a:rPr lang="en-IN" sz="2400" b="1" dirty="0" smtClean="0">
                <a:latin typeface="Times New Roman" pitchFamily="18" charset="0"/>
                <a:cs typeface="Times New Roman" pitchFamily="18" charset="0"/>
              </a:rPr>
              <a:t>formula</a:t>
            </a:r>
            <a:r>
              <a:rPr lang="en-IN" sz="2400" dirty="0" smtClean="0">
                <a:latin typeface="Times New Roman" pitchFamily="18" charset="0"/>
                <a:cs typeface="Times New Roman" pitchFamily="18" charset="0"/>
              </a:rPr>
              <a:t> is a symbol presenting the relation between x and y.</a:t>
            </a:r>
          </a:p>
          <a:p>
            <a:pPr lvl="0">
              <a:buNone/>
            </a:pPr>
            <a:r>
              <a:rPr lang="en-IN" sz="2400" b="1" dirty="0" smtClean="0">
                <a:latin typeface="Times New Roman" pitchFamily="18" charset="0"/>
                <a:cs typeface="Times New Roman" pitchFamily="18" charset="0"/>
              </a:rPr>
              <a:t>data</a:t>
            </a:r>
            <a:r>
              <a:rPr lang="en-IN" sz="2400" dirty="0" smtClean="0">
                <a:latin typeface="Times New Roman" pitchFamily="18" charset="0"/>
                <a:cs typeface="Times New Roman" pitchFamily="18" charset="0"/>
              </a:rPr>
              <a:t> is the vector on which the formula will be applied.</a:t>
            </a:r>
            <a:endParaRPr lang="en-IN" sz="24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Linear Regression in R  Programming</a:t>
            </a:r>
            <a:r>
              <a:rPr lang="en-IN" b="1" dirty="0" smtClean="0"/>
              <a:t/>
            </a:r>
            <a:br>
              <a:rPr lang="en-IN" b="1" dirty="0" smtClean="0"/>
            </a:br>
            <a:endParaRPr lang="en-IN" dirty="0"/>
          </a:p>
        </p:txBody>
      </p:sp>
      <p:sp>
        <p:nvSpPr>
          <p:cNvPr id="3" name="Content Placeholder 2"/>
          <p:cNvSpPr>
            <a:spLocks noGrp="1"/>
          </p:cNvSpPr>
          <p:nvPr>
            <p:ph idx="1"/>
          </p:nvPr>
        </p:nvSpPr>
        <p:spPr>
          <a:xfrm>
            <a:off x="609600" y="1295400"/>
            <a:ext cx="7905750" cy="4881563"/>
          </a:xfrm>
        </p:spPr>
        <p:txBody>
          <a:bodyPr>
            <a:normAutofit fontScale="92500" lnSpcReduction="10000"/>
          </a:bodyPr>
          <a:lstStyle/>
          <a:p>
            <a:pPr>
              <a:buNone/>
            </a:pPr>
            <a:r>
              <a:rPr lang="en-IN" sz="2400" dirty="0" smtClean="0">
                <a:latin typeface="Times New Roman" pitchFamily="18" charset="0"/>
                <a:cs typeface="Times New Roman" pitchFamily="18" charset="0"/>
              </a:rPr>
              <a:t>Create Relationship Model &amp; get the Coefficients</a:t>
            </a:r>
            <a:endParaRPr lang="en-IN" sz="2400" b="1"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 x &lt;- c(151, 174, 138, 186, 128, 136, 179, 163, 152, 131)</a:t>
            </a:r>
          </a:p>
          <a:p>
            <a:pPr>
              <a:buNone/>
            </a:pPr>
            <a:r>
              <a:rPr lang="en-IN" sz="2400" dirty="0" smtClean="0">
                <a:latin typeface="Times New Roman" pitchFamily="18" charset="0"/>
                <a:cs typeface="Times New Roman" pitchFamily="18" charset="0"/>
              </a:rPr>
              <a:t>y &lt;- c(63, 81, 56, 91, 47, 57, 76, 72, 62, 48)</a:t>
            </a:r>
          </a:p>
          <a:p>
            <a:pPr>
              <a:buNone/>
            </a:pPr>
            <a:r>
              <a:rPr lang="en-IN" sz="2400" dirty="0" smtClean="0">
                <a:latin typeface="Times New Roman" pitchFamily="18" charset="0"/>
                <a:cs typeface="Times New Roman" pitchFamily="18" charset="0"/>
              </a:rPr>
              <a:t> # Apply the lm() function.</a:t>
            </a:r>
          </a:p>
          <a:p>
            <a:pPr>
              <a:buNone/>
            </a:pPr>
            <a:r>
              <a:rPr lang="en-IN" sz="2400" dirty="0" smtClean="0">
                <a:latin typeface="Times New Roman" pitchFamily="18" charset="0"/>
                <a:cs typeface="Times New Roman" pitchFamily="18" charset="0"/>
              </a:rPr>
              <a:t>relation &lt;- lm(</a:t>
            </a:r>
            <a:r>
              <a:rPr lang="en-IN" sz="2400" dirty="0" err="1" smtClean="0">
                <a:latin typeface="Times New Roman" pitchFamily="18" charset="0"/>
                <a:cs typeface="Times New Roman" pitchFamily="18" charset="0"/>
              </a:rPr>
              <a:t>y~x</a:t>
            </a:r>
            <a:r>
              <a:rPr lang="en-IN" sz="2400" dirty="0" smtClean="0">
                <a:latin typeface="Times New Roman" pitchFamily="18" charset="0"/>
                <a:cs typeface="Times New Roman" pitchFamily="18" charset="0"/>
              </a:rPr>
              <a:t>)</a:t>
            </a:r>
          </a:p>
          <a:p>
            <a:pPr>
              <a:buNone/>
            </a:pPr>
            <a:r>
              <a:rPr lang="en-IN" sz="2400" dirty="0" smtClean="0">
                <a:latin typeface="Times New Roman" pitchFamily="18" charset="0"/>
                <a:cs typeface="Times New Roman" pitchFamily="18" charset="0"/>
              </a:rPr>
              <a:t> print(relation)</a:t>
            </a:r>
          </a:p>
          <a:p>
            <a:pPr>
              <a:buNone/>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When we execute the above code, it produces the following result −Call:</a:t>
            </a:r>
          </a:p>
          <a:p>
            <a:pPr>
              <a:buNone/>
            </a:pPr>
            <a:r>
              <a:rPr lang="en-IN" sz="2400" dirty="0" smtClean="0">
                <a:latin typeface="Times New Roman" pitchFamily="18" charset="0"/>
                <a:cs typeface="Times New Roman" pitchFamily="18" charset="0"/>
              </a:rPr>
              <a:t>    lm(formula = y ~ x) </a:t>
            </a:r>
          </a:p>
          <a:p>
            <a:pPr>
              <a:buNone/>
            </a:pPr>
            <a:r>
              <a:rPr lang="en-IN" sz="2400" dirty="0" smtClean="0">
                <a:latin typeface="Times New Roman" pitchFamily="18" charset="0"/>
                <a:cs typeface="Times New Roman" pitchFamily="18" charset="0"/>
              </a:rPr>
              <a:t>Coefficients:</a:t>
            </a:r>
          </a:p>
          <a:p>
            <a:pPr>
              <a:buNone/>
            </a:pPr>
            <a:r>
              <a:rPr lang="en-IN" sz="2400" dirty="0" smtClean="0">
                <a:latin typeface="Times New Roman" pitchFamily="18" charset="0"/>
                <a:cs typeface="Times New Roman" pitchFamily="18" charset="0"/>
              </a:rPr>
              <a:t>(Intercept)                      x</a:t>
            </a:r>
          </a:p>
          <a:p>
            <a:pPr>
              <a:buNone/>
            </a:pPr>
            <a:r>
              <a:rPr lang="en-IN" sz="2400" dirty="0" smtClean="0">
                <a:latin typeface="Times New Roman" pitchFamily="18" charset="0"/>
                <a:cs typeface="Times New Roman" pitchFamily="18" charset="0"/>
              </a:rPr>
              <a:t>-38.4551                   0.6746</a:t>
            </a:r>
            <a:endParaRPr lang="en-IN" sz="24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dirty="0" smtClean="0">
                <a:latin typeface="Times New Roman" pitchFamily="18" charset="0"/>
                <a:cs typeface="Times New Roman" pitchFamily="18" charset="0"/>
              </a:rPr>
              <a:t>Multiple regression</a:t>
            </a:r>
            <a:r>
              <a:rPr lang="en-IN" sz="3600" dirty="0" smtClean="0"/>
              <a:t/>
            </a:r>
            <a:br>
              <a:rPr lang="en-IN" sz="3600" dirty="0" smtClean="0"/>
            </a:br>
            <a:r>
              <a:rPr lang="en-IN" b="1" dirty="0" smtClean="0"/>
              <a:t/>
            </a:r>
            <a:br>
              <a:rPr lang="en-IN" b="1" dirty="0" smtClean="0"/>
            </a:br>
            <a:endParaRPr lang="en-IN" dirty="0"/>
          </a:p>
        </p:txBody>
      </p:sp>
      <p:sp>
        <p:nvSpPr>
          <p:cNvPr id="3" name="Content Placeholder 2"/>
          <p:cNvSpPr>
            <a:spLocks noGrp="1"/>
          </p:cNvSpPr>
          <p:nvPr>
            <p:ph idx="1"/>
          </p:nvPr>
        </p:nvSpPr>
        <p:spPr>
          <a:xfrm>
            <a:off x="609600" y="1295400"/>
            <a:ext cx="7905750" cy="4881563"/>
          </a:xfrm>
        </p:spPr>
        <p:txBody>
          <a:bodyPr>
            <a:normAutofit/>
          </a:bodyPr>
          <a:lstStyle/>
          <a:p>
            <a:r>
              <a:rPr lang="en-IN" sz="2400" dirty="0" smtClean="0">
                <a:latin typeface="Times New Roman" pitchFamily="18" charset="0"/>
                <a:cs typeface="Times New Roman" pitchFamily="18" charset="0"/>
              </a:rPr>
              <a:t>Multiple regression is an extension of linear regression into relationship between more than two variables.</a:t>
            </a:r>
          </a:p>
          <a:p>
            <a:r>
              <a:rPr lang="en-IN" sz="2400" dirty="0" smtClean="0">
                <a:latin typeface="Times New Roman" pitchFamily="18" charset="0"/>
                <a:cs typeface="Times New Roman" pitchFamily="18" charset="0"/>
              </a:rPr>
              <a:t> In simple linear relation we have one predictor and one response variable, but in multiple regression we have more than one predictor variable and one response variable.</a:t>
            </a:r>
            <a:endParaRPr lang="en-IN" sz="24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dirty="0" smtClean="0">
                <a:latin typeface="Times New Roman" pitchFamily="18" charset="0"/>
                <a:cs typeface="Times New Roman" pitchFamily="18" charset="0"/>
              </a:rPr>
              <a:t>Multiple regression</a:t>
            </a:r>
            <a:r>
              <a:rPr lang="en-IN" sz="3600" dirty="0" smtClean="0"/>
              <a:t/>
            </a:r>
            <a:br>
              <a:rPr lang="en-IN" sz="3600" dirty="0" smtClean="0"/>
            </a:br>
            <a:r>
              <a:rPr lang="en-IN" b="1" dirty="0" smtClean="0"/>
              <a:t/>
            </a:r>
            <a:br>
              <a:rPr lang="en-IN" b="1" dirty="0" smtClean="0"/>
            </a:br>
            <a:endParaRPr lang="en-IN" dirty="0"/>
          </a:p>
        </p:txBody>
      </p:sp>
      <p:sp>
        <p:nvSpPr>
          <p:cNvPr id="3" name="Content Placeholder 2"/>
          <p:cNvSpPr>
            <a:spLocks noGrp="1"/>
          </p:cNvSpPr>
          <p:nvPr>
            <p:ph idx="1"/>
          </p:nvPr>
        </p:nvSpPr>
        <p:spPr>
          <a:xfrm>
            <a:off x="609600" y="1295400"/>
            <a:ext cx="7905750" cy="4881563"/>
          </a:xfrm>
        </p:spPr>
        <p:txBody>
          <a:bodyPr>
            <a:normAutofit/>
          </a:bodyPr>
          <a:lstStyle/>
          <a:p>
            <a:r>
              <a:rPr lang="en-IN" sz="2400" dirty="0" smtClean="0">
                <a:latin typeface="Times New Roman" pitchFamily="18" charset="0"/>
                <a:cs typeface="Times New Roman" pitchFamily="18" charset="0"/>
              </a:rPr>
              <a:t>Multiple regression is an extension of linear regression into relationship between more than two variables.</a:t>
            </a:r>
          </a:p>
          <a:p>
            <a:r>
              <a:rPr lang="en-IN" sz="2400" dirty="0" smtClean="0">
                <a:latin typeface="Times New Roman" pitchFamily="18" charset="0"/>
                <a:cs typeface="Times New Roman" pitchFamily="18" charset="0"/>
              </a:rPr>
              <a:t> In simple linear relation we have one predictor and one response variable, but in multiple regression we have more than one predictor variable and one response variable.</a:t>
            </a:r>
            <a:endParaRPr lang="en-IN"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00042"/>
            <a:ext cx="7786742" cy="714380"/>
          </a:xfrm>
        </p:spPr>
        <p:txBody>
          <a:bodyPr>
            <a:normAutofit fontScale="90000"/>
          </a:bodyPr>
          <a:lstStyle/>
          <a:p>
            <a:r>
              <a:rPr lang="en-US" sz="3600" b="1">
                <a:solidFill>
                  <a:srgbClr val="00B050"/>
                </a:solidFill>
              </a:rPr>
              <a:t/>
            </a:r>
            <a:br>
              <a:rPr lang="en-US" sz="3600" b="1">
                <a:solidFill>
                  <a:srgbClr val="00B050"/>
                </a:solidFill>
              </a:rPr>
            </a:br>
            <a:r>
              <a:rPr lang="en-US" sz="3600" b="1">
                <a:solidFill>
                  <a:srgbClr val="00B050"/>
                </a:solidFill>
              </a:rPr>
              <a:t/>
            </a:r>
            <a:br>
              <a:rPr lang="en-US" sz="3600" b="1">
                <a:solidFill>
                  <a:srgbClr val="00B050"/>
                </a:solidFill>
              </a:rPr>
            </a:br>
            <a:r>
              <a:rPr lang="en-IN" sz="3200" b="1">
                <a:latin typeface="Times New Roman" pitchFamily="18" charset="0"/>
                <a:cs typeface="Times New Roman" pitchFamily="18" charset="0"/>
              </a:rPr>
              <a:t>Regression Analysis</a:t>
            </a:r>
            <a:r>
              <a:rPr lang="en-US" sz="3600" b="1">
                <a:solidFill>
                  <a:srgbClr val="00B050"/>
                </a:solidFill>
                <a:latin typeface="Times New Roman" pitchFamily="18" charset="0"/>
                <a:cs typeface="Times New Roman" pitchFamily="18" charset="0"/>
              </a:rPr>
              <a:t/>
            </a:r>
            <a:br>
              <a:rPr lang="en-US" sz="3600" b="1">
                <a:solidFill>
                  <a:srgbClr val="00B050"/>
                </a:solidFill>
                <a:latin typeface="Times New Roman" pitchFamily="18" charset="0"/>
                <a:cs typeface="Times New Roman" pitchFamily="18" charset="0"/>
              </a:rPr>
            </a:br>
            <a:r>
              <a:rPr lang="en-US" sz="3600" b="1">
                <a:solidFill>
                  <a:srgbClr val="00B050"/>
                </a:solidFill>
              </a:rPr>
              <a:t/>
            </a:r>
            <a:br>
              <a:rPr lang="en-US" sz="3600" b="1">
                <a:solidFill>
                  <a:srgbClr val="00B050"/>
                </a:solidFill>
              </a:rPr>
            </a:br>
            <a:endParaRPr lang="en-US" sz="3600" b="1">
              <a:solidFill>
                <a:srgbClr val="00B050"/>
              </a:solidFill>
            </a:endParaRPr>
          </a:p>
        </p:txBody>
      </p:sp>
      <p:sp>
        <p:nvSpPr>
          <p:cNvPr id="3" name="Content Placeholder 2"/>
          <p:cNvSpPr>
            <a:spLocks noGrp="1"/>
          </p:cNvSpPr>
          <p:nvPr>
            <p:ph idx="1"/>
          </p:nvPr>
        </p:nvSpPr>
        <p:spPr>
          <a:xfrm>
            <a:off x="381000" y="1071546"/>
            <a:ext cx="8548718" cy="4714908"/>
          </a:xfrm>
        </p:spPr>
        <p:txBody>
          <a:bodyPr>
            <a:normAutofit/>
          </a:bodyPr>
          <a:lstStyle/>
          <a:p>
            <a:pPr>
              <a:buNone/>
            </a:pPr>
            <a:endParaRPr lang="en-US" b="1">
              <a:solidFill>
                <a:srgbClr val="00B050"/>
              </a:solidFill>
            </a:endParaRPr>
          </a:p>
          <a:p>
            <a:r>
              <a:rPr lang="en-IN" sz="2400">
                <a:latin typeface="Times New Roman" pitchFamily="18" charset="0"/>
                <a:cs typeface="Times New Roman" pitchFamily="18" charset="0"/>
              </a:rPr>
              <a:t>Regression analysis attempts to explain the influence that a set of variables has on the outcome of another variable of interest. Often, the outcome variable is called a </a:t>
            </a:r>
            <a:r>
              <a:rPr lang="en-IN" sz="2400" b="1" i="1">
                <a:latin typeface="Times New Roman" pitchFamily="18" charset="0"/>
                <a:cs typeface="Times New Roman" pitchFamily="18" charset="0"/>
              </a:rPr>
              <a:t>dependent variable </a:t>
            </a:r>
            <a:r>
              <a:rPr lang="en-IN" sz="2400">
                <a:latin typeface="Times New Roman" pitchFamily="18" charset="0"/>
                <a:cs typeface="Times New Roman" pitchFamily="18" charset="0"/>
              </a:rPr>
              <a:t>because the outcome depends on the other variables. </a:t>
            </a:r>
          </a:p>
          <a:p>
            <a:endParaRPr lang="en-IN" sz="2400">
              <a:latin typeface="Times New Roman" pitchFamily="18" charset="0"/>
              <a:cs typeface="Times New Roman" pitchFamily="18" charset="0"/>
            </a:endParaRPr>
          </a:p>
          <a:p>
            <a:r>
              <a:rPr lang="en-IN" sz="2400">
                <a:latin typeface="Times New Roman" pitchFamily="18" charset="0"/>
                <a:cs typeface="Times New Roman" pitchFamily="18" charset="0"/>
              </a:rPr>
              <a:t>These additional variables are sometimes called the </a:t>
            </a:r>
            <a:r>
              <a:rPr lang="en-IN" sz="2400" b="1" i="1">
                <a:latin typeface="Times New Roman" pitchFamily="18" charset="0"/>
                <a:cs typeface="Times New Roman" pitchFamily="18" charset="0"/>
              </a:rPr>
              <a:t>input variables </a:t>
            </a:r>
            <a:r>
              <a:rPr lang="en-IN" sz="2400">
                <a:latin typeface="Times New Roman" pitchFamily="18" charset="0"/>
                <a:cs typeface="Times New Roman" pitchFamily="18" charset="0"/>
              </a:rPr>
              <a:t>or the </a:t>
            </a:r>
            <a:r>
              <a:rPr lang="en-IN" sz="2400" b="1" i="1">
                <a:latin typeface="Times New Roman" pitchFamily="18" charset="0"/>
                <a:cs typeface="Times New Roman" pitchFamily="18" charset="0"/>
              </a:rPr>
              <a:t>independent variables</a:t>
            </a:r>
            <a:r>
              <a:rPr lang="en-IN" sz="2400">
                <a:latin typeface="Times New Roman" pitchFamily="18" charset="0"/>
                <a:cs typeface="Times New Roman" pitchFamily="18" charset="0"/>
              </a:rPr>
              <a:t>. </a:t>
            </a:r>
            <a:endParaRPr lang="en-US" sz="2400" b="1">
              <a:solidFill>
                <a:srgbClr val="00B050"/>
              </a:solidFill>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dirty="0" smtClean="0">
                <a:latin typeface="Times New Roman" pitchFamily="18" charset="0"/>
                <a:cs typeface="Times New Roman" pitchFamily="18" charset="0"/>
              </a:rPr>
              <a:t>Multiple regression</a:t>
            </a:r>
            <a:r>
              <a:rPr lang="en-IN" sz="3600" dirty="0" smtClean="0"/>
              <a:t/>
            </a:r>
            <a:br>
              <a:rPr lang="en-IN" sz="3600" dirty="0" smtClean="0"/>
            </a:br>
            <a:r>
              <a:rPr lang="en-IN" b="1" dirty="0" smtClean="0"/>
              <a:t/>
            </a:r>
            <a:br>
              <a:rPr lang="en-IN" b="1" dirty="0" smtClean="0"/>
            </a:br>
            <a:endParaRPr lang="en-IN" dirty="0"/>
          </a:p>
        </p:txBody>
      </p:sp>
      <p:sp>
        <p:nvSpPr>
          <p:cNvPr id="3" name="Content Placeholder 2"/>
          <p:cNvSpPr>
            <a:spLocks noGrp="1"/>
          </p:cNvSpPr>
          <p:nvPr>
            <p:ph idx="1"/>
          </p:nvPr>
        </p:nvSpPr>
        <p:spPr>
          <a:xfrm>
            <a:off x="400050" y="1276350"/>
            <a:ext cx="8267700" cy="4881563"/>
          </a:xfrm>
        </p:spPr>
        <p:txBody>
          <a:bodyPr>
            <a:normAutofit/>
          </a:bodyPr>
          <a:lstStyle/>
          <a:p>
            <a:pPr>
              <a:buNone/>
            </a:pPr>
            <a:r>
              <a:rPr lang="en-IN" sz="2400" dirty="0" smtClean="0">
                <a:latin typeface="Times New Roman" pitchFamily="18" charset="0"/>
                <a:cs typeface="Times New Roman" pitchFamily="18" charset="0"/>
              </a:rPr>
              <a:t>The general mathematical equation for multiple regression is </a:t>
            </a:r>
          </a:p>
          <a:p>
            <a:pPr>
              <a:buNone/>
            </a:pPr>
            <a:r>
              <a:rPr lang="en-IN" sz="2400" dirty="0" smtClean="0">
                <a:latin typeface="Times New Roman" pitchFamily="18" charset="0"/>
                <a:cs typeface="Times New Roman" pitchFamily="18" charset="0"/>
              </a:rPr>
              <a:t>y = a + b1x1 + b2x2 +...</a:t>
            </a:r>
            <a:r>
              <a:rPr lang="en-IN" sz="2400" dirty="0" err="1" smtClean="0">
                <a:latin typeface="Times New Roman" pitchFamily="18" charset="0"/>
                <a:cs typeface="Times New Roman" pitchFamily="18" charset="0"/>
              </a:rPr>
              <a:t>bnxn</a:t>
            </a:r>
            <a:r>
              <a:rPr lang="en-IN" sz="2400" dirty="0" smtClean="0">
                <a:latin typeface="Times New Roman" pitchFamily="18" charset="0"/>
                <a:cs typeface="Times New Roman" pitchFamily="18" charset="0"/>
              </a:rPr>
              <a:t> </a:t>
            </a:r>
          </a:p>
          <a:p>
            <a:pPr>
              <a:buNone/>
            </a:pPr>
            <a:endParaRPr lang="en-IN" sz="2400" dirty="0" smtClean="0">
              <a:latin typeface="Times New Roman" pitchFamily="18" charset="0"/>
              <a:cs typeface="Times New Roman" pitchFamily="18" charset="0"/>
            </a:endParaRPr>
          </a:p>
          <a:p>
            <a:pPr lvl="1">
              <a:buNone/>
            </a:pPr>
            <a:r>
              <a:rPr lang="en-IN" sz="2400" dirty="0" smtClean="0">
                <a:latin typeface="Times New Roman" pitchFamily="18" charset="0"/>
                <a:cs typeface="Times New Roman" pitchFamily="18" charset="0"/>
              </a:rPr>
              <a:t>Following is the description of the parameters used −</a:t>
            </a:r>
          </a:p>
          <a:p>
            <a:pPr lvl="1">
              <a:buNone/>
            </a:pPr>
            <a:r>
              <a:rPr lang="en-IN" sz="2400" b="1" dirty="0" smtClean="0">
                <a:latin typeface="Times New Roman" pitchFamily="18" charset="0"/>
                <a:cs typeface="Times New Roman" pitchFamily="18" charset="0"/>
              </a:rPr>
              <a:t>y</a:t>
            </a:r>
            <a:r>
              <a:rPr lang="en-IN" sz="2400" dirty="0" smtClean="0">
                <a:latin typeface="Times New Roman" pitchFamily="18" charset="0"/>
                <a:cs typeface="Times New Roman" pitchFamily="18" charset="0"/>
              </a:rPr>
              <a:t> is the response variable.</a:t>
            </a:r>
          </a:p>
          <a:p>
            <a:pPr lvl="1">
              <a:buNone/>
            </a:pPr>
            <a:r>
              <a:rPr lang="en-IN" sz="2400" b="1" dirty="0" smtClean="0">
                <a:latin typeface="Times New Roman" pitchFamily="18" charset="0"/>
                <a:cs typeface="Times New Roman" pitchFamily="18" charset="0"/>
              </a:rPr>
              <a:t>a, b1, b2...</a:t>
            </a:r>
            <a:r>
              <a:rPr lang="en-IN" sz="2400" b="1" dirty="0" err="1" smtClean="0">
                <a:latin typeface="Times New Roman" pitchFamily="18" charset="0"/>
                <a:cs typeface="Times New Roman" pitchFamily="18" charset="0"/>
              </a:rPr>
              <a:t>bn</a:t>
            </a:r>
            <a:r>
              <a:rPr lang="en-IN" sz="2400" dirty="0" smtClean="0">
                <a:latin typeface="Times New Roman" pitchFamily="18" charset="0"/>
                <a:cs typeface="Times New Roman" pitchFamily="18" charset="0"/>
              </a:rPr>
              <a:t> are the coefficients.</a:t>
            </a:r>
          </a:p>
          <a:p>
            <a:pPr lvl="1">
              <a:buNone/>
            </a:pPr>
            <a:r>
              <a:rPr lang="en-IN" sz="2400" b="1" dirty="0" smtClean="0">
                <a:latin typeface="Times New Roman" pitchFamily="18" charset="0"/>
                <a:cs typeface="Times New Roman" pitchFamily="18" charset="0"/>
              </a:rPr>
              <a:t>x1, x2, ...</a:t>
            </a:r>
            <a:r>
              <a:rPr lang="en-IN" sz="2400" b="1" dirty="0" err="1" smtClean="0">
                <a:latin typeface="Times New Roman" pitchFamily="18" charset="0"/>
                <a:cs typeface="Times New Roman" pitchFamily="18" charset="0"/>
              </a:rPr>
              <a:t>xn</a:t>
            </a:r>
            <a:r>
              <a:rPr lang="en-IN" sz="2400" dirty="0" smtClean="0">
                <a:latin typeface="Times New Roman" pitchFamily="18" charset="0"/>
                <a:cs typeface="Times New Roman" pitchFamily="18" charset="0"/>
              </a:rPr>
              <a:t> are the predictor variables.</a:t>
            </a:r>
          </a:p>
          <a:p>
            <a:pPr lvl="1">
              <a:buNone/>
            </a:pPr>
            <a:endParaRPr lang="en-IN" sz="2400" dirty="0" smtClean="0">
              <a:latin typeface="Times New Roman" pitchFamily="18" charset="0"/>
              <a:cs typeface="Times New Roman" pitchFamily="18" charset="0"/>
            </a:endParaRPr>
          </a:p>
          <a:p>
            <a:pPr algn="just">
              <a:buNone/>
            </a:pPr>
            <a:r>
              <a:rPr lang="en-IN" sz="2400" dirty="0" smtClean="0">
                <a:latin typeface="Times New Roman" pitchFamily="18" charset="0"/>
                <a:cs typeface="Times New Roman" pitchFamily="18" charset="0"/>
              </a:rPr>
              <a:t>  We create the regression model using the </a:t>
            </a:r>
            <a:r>
              <a:rPr lang="en-IN" sz="2400" b="1" dirty="0" smtClean="0">
                <a:latin typeface="Times New Roman" pitchFamily="18" charset="0"/>
                <a:cs typeface="Times New Roman" pitchFamily="18" charset="0"/>
              </a:rPr>
              <a:t>lm()</a:t>
            </a:r>
            <a:r>
              <a:rPr lang="en-IN" sz="2400" dirty="0" smtClean="0">
                <a:latin typeface="Times New Roman" pitchFamily="18" charset="0"/>
                <a:cs typeface="Times New Roman" pitchFamily="18" charset="0"/>
              </a:rPr>
              <a:t> function in R. The model determines the value of the coefficients using the input data. Next we can predict the value of the response variable for a given set of predictor variables using these coefficients</a:t>
            </a:r>
            <a:endParaRPr lang="en-IN" sz="24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dirty="0" smtClean="0">
                <a:latin typeface="Times New Roman" pitchFamily="18" charset="0"/>
                <a:cs typeface="Times New Roman" pitchFamily="18" charset="0"/>
              </a:rPr>
              <a:t>Multiple regression</a:t>
            </a:r>
            <a:r>
              <a:rPr lang="en-IN" sz="3600" dirty="0" smtClean="0"/>
              <a:t/>
            </a:r>
            <a:br>
              <a:rPr lang="en-IN" sz="3600" dirty="0" smtClean="0"/>
            </a:br>
            <a:r>
              <a:rPr lang="en-IN" b="1" dirty="0" smtClean="0"/>
              <a:t/>
            </a:r>
            <a:br>
              <a:rPr lang="en-IN" b="1" dirty="0" smtClean="0"/>
            </a:br>
            <a:endParaRPr lang="en-IN" dirty="0"/>
          </a:p>
        </p:txBody>
      </p:sp>
      <p:sp>
        <p:nvSpPr>
          <p:cNvPr id="3" name="Content Placeholder 2"/>
          <p:cNvSpPr>
            <a:spLocks noGrp="1"/>
          </p:cNvSpPr>
          <p:nvPr>
            <p:ph idx="1"/>
          </p:nvPr>
        </p:nvSpPr>
        <p:spPr>
          <a:xfrm>
            <a:off x="400050" y="1276350"/>
            <a:ext cx="8267700" cy="4881563"/>
          </a:xfrm>
        </p:spPr>
        <p:txBody>
          <a:bodyPr>
            <a:normAutofit/>
          </a:bodyPr>
          <a:lstStyle/>
          <a:p>
            <a:pPr>
              <a:buNone/>
            </a:pPr>
            <a:r>
              <a:rPr lang="en-IN" sz="2400" dirty="0" smtClean="0">
                <a:latin typeface="Times New Roman" pitchFamily="18" charset="0"/>
                <a:cs typeface="Times New Roman" pitchFamily="18" charset="0"/>
              </a:rPr>
              <a:t>The general mathematical equation for multiple regression is </a:t>
            </a:r>
          </a:p>
          <a:p>
            <a:pPr>
              <a:buNone/>
            </a:pPr>
            <a:r>
              <a:rPr lang="en-IN" sz="2400" dirty="0" smtClean="0">
                <a:latin typeface="Times New Roman" pitchFamily="18" charset="0"/>
                <a:cs typeface="Times New Roman" pitchFamily="18" charset="0"/>
              </a:rPr>
              <a:t>y = a + b1x1 + b2x2 +...</a:t>
            </a:r>
            <a:r>
              <a:rPr lang="en-IN" sz="2400" dirty="0" err="1" smtClean="0">
                <a:latin typeface="Times New Roman" pitchFamily="18" charset="0"/>
                <a:cs typeface="Times New Roman" pitchFamily="18" charset="0"/>
              </a:rPr>
              <a:t>bnxn</a:t>
            </a:r>
            <a:r>
              <a:rPr lang="en-IN" sz="2400" dirty="0" smtClean="0">
                <a:latin typeface="Times New Roman" pitchFamily="18" charset="0"/>
                <a:cs typeface="Times New Roman" pitchFamily="18" charset="0"/>
              </a:rPr>
              <a:t> </a:t>
            </a:r>
          </a:p>
          <a:p>
            <a:pPr>
              <a:buNone/>
            </a:pPr>
            <a:endParaRPr lang="en-IN" sz="2400" dirty="0" smtClean="0">
              <a:latin typeface="Times New Roman" pitchFamily="18" charset="0"/>
              <a:cs typeface="Times New Roman" pitchFamily="18" charset="0"/>
            </a:endParaRPr>
          </a:p>
          <a:p>
            <a:pPr lvl="1">
              <a:buNone/>
            </a:pPr>
            <a:r>
              <a:rPr lang="en-IN" sz="2400" dirty="0" smtClean="0">
                <a:latin typeface="Times New Roman" pitchFamily="18" charset="0"/>
                <a:cs typeface="Times New Roman" pitchFamily="18" charset="0"/>
              </a:rPr>
              <a:t>Following is the description of the parameters used −</a:t>
            </a:r>
          </a:p>
          <a:p>
            <a:pPr lvl="1">
              <a:buNone/>
            </a:pPr>
            <a:r>
              <a:rPr lang="en-IN" sz="2400" b="1" dirty="0" smtClean="0">
                <a:latin typeface="Times New Roman" pitchFamily="18" charset="0"/>
                <a:cs typeface="Times New Roman" pitchFamily="18" charset="0"/>
              </a:rPr>
              <a:t>y</a:t>
            </a:r>
            <a:r>
              <a:rPr lang="en-IN" sz="2400" dirty="0" smtClean="0">
                <a:latin typeface="Times New Roman" pitchFamily="18" charset="0"/>
                <a:cs typeface="Times New Roman" pitchFamily="18" charset="0"/>
              </a:rPr>
              <a:t> is the response variable.</a:t>
            </a:r>
          </a:p>
          <a:p>
            <a:pPr lvl="1">
              <a:buNone/>
            </a:pPr>
            <a:r>
              <a:rPr lang="en-IN" sz="2400" b="1" dirty="0" smtClean="0">
                <a:latin typeface="Times New Roman" pitchFamily="18" charset="0"/>
                <a:cs typeface="Times New Roman" pitchFamily="18" charset="0"/>
              </a:rPr>
              <a:t>a, b1, b2...</a:t>
            </a:r>
            <a:r>
              <a:rPr lang="en-IN" sz="2400" b="1" dirty="0" err="1" smtClean="0">
                <a:latin typeface="Times New Roman" pitchFamily="18" charset="0"/>
                <a:cs typeface="Times New Roman" pitchFamily="18" charset="0"/>
              </a:rPr>
              <a:t>bn</a:t>
            </a:r>
            <a:r>
              <a:rPr lang="en-IN" sz="2400" dirty="0" smtClean="0">
                <a:latin typeface="Times New Roman" pitchFamily="18" charset="0"/>
                <a:cs typeface="Times New Roman" pitchFamily="18" charset="0"/>
              </a:rPr>
              <a:t> are the coefficients.</a:t>
            </a:r>
          </a:p>
          <a:p>
            <a:pPr lvl="1">
              <a:buNone/>
            </a:pPr>
            <a:r>
              <a:rPr lang="en-IN" sz="2400" b="1" dirty="0" smtClean="0">
                <a:latin typeface="Times New Roman" pitchFamily="18" charset="0"/>
                <a:cs typeface="Times New Roman" pitchFamily="18" charset="0"/>
              </a:rPr>
              <a:t>x1, x2, ...</a:t>
            </a:r>
            <a:r>
              <a:rPr lang="en-IN" sz="2400" b="1" dirty="0" err="1" smtClean="0">
                <a:latin typeface="Times New Roman" pitchFamily="18" charset="0"/>
                <a:cs typeface="Times New Roman" pitchFamily="18" charset="0"/>
              </a:rPr>
              <a:t>xn</a:t>
            </a:r>
            <a:r>
              <a:rPr lang="en-IN" sz="2400" dirty="0" smtClean="0">
                <a:latin typeface="Times New Roman" pitchFamily="18" charset="0"/>
                <a:cs typeface="Times New Roman" pitchFamily="18" charset="0"/>
              </a:rPr>
              <a:t> are the predictor variables.</a:t>
            </a:r>
          </a:p>
          <a:p>
            <a:pPr lvl="1">
              <a:buNone/>
            </a:pPr>
            <a:endParaRPr lang="en-IN" sz="2400" dirty="0" smtClean="0">
              <a:latin typeface="Times New Roman" pitchFamily="18" charset="0"/>
              <a:cs typeface="Times New Roman" pitchFamily="18" charset="0"/>
            </a:endParaRPr>
          </a:p>
          <a:p>
            <a:pPr algn="just">
              <a:buNone/>
            </a:pPr>
            <a:r>
              <a:rPr lang="en-IN" sz="2400" dirty="0" smtClean="0">
                <a:latin typeface="Times New Roman" pitchFamily="18" charset="0"/>
                <a:cs typeface="Times New Roman" pitchFamily="18" charset="0"/>
              </a:rPr>
              <a:t>  We create the regression model using the </a:t>
            </a:r>
            <a:r>
              <a:rPr lang="en-IN" sz="2400" b="1" dirty="0" smtClean="0">
                <a:latin typeface="Times New Roman" pitchFamily="18" charset="0"/>
                <a:cs typeface="Times New Roman" pitchFamily="18" charset="0"/>
              </a:rPr>
              <a:t>lm()</a:t>
            </a:r>
            <a:r>
              <a:rPr lang="en-IN" sz="2400" dirty="0" smtClean="0">
                <a:latin typeface="Times New Roman" pitchFamily="18" charset="0"/>
                <a:cs typeface="Times New Roman" pitchFamily="18" charset="0"/>
              </a:rPr>
              <a:t> function in R. The model determines the value of the coefficients using the input data. Next we can predict the value of the response variable for a given set of predictor variables using these coefficients</a:t>
            </a:r>
            <a:endParaRPr lang="en-IN" sz="24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dirty="0" smtClean="0">
                <a:latin typeface="Times New Roman" pitchFamily="18" charset="0"/>
                <a:cs typeface="Times New Roman" pitchFamily="18" charset="0"/>
              </a:rPr>
              <a:t>Multiple regression</a:t>
            </a:r>
            <a:r>
              <a:rPr lang="en-IN" sz="3600" dirty="0" smtClean="0"/>
              <a:t/>
            </a:r>
            <a:br>
              <a:rPr lang="en-IN" sz="3600" dirty="0" smtClean="0"/>
            </a:br>
            <a:r>
              <a:rPr lang="en-IN" b="1" dirty="0" smtClean="0"/>
              <a:t/>
            </a:r>
            <a:br>
              <a:rPr lang="en-IN" b="1" dirty="0" smtClean="0"/>
            </a:br>
            <a:endParaRPr lang="en-IN" dirty="0"/>
          </a:p>
        </p:txBody>
      </p:sp>
      <p:sp>
        <p:nvSpPr>
          <p:cNvPr id="3" name="Content Placeholder 2"/>
          <p:cNvSpPr>
            <a:spLocks noGrp="1"/>
          </p:cNvSpPr>
          <p:nvPr>
            <p:ph idx="1"/>
          </p:nvPr>
        </p:nvSpPr>
        <p:spPr>
          <a:xfrm>
            <a:off x="400050" y="1276350"/>
            <a:ext cx="8267700" cy="4881563"/>
          </a:xfrm>
        </p:spPr>
        <p:txBody>
          <a:bodyPr>
            <a:normAutofit/>
          </a:bodyPr>
          <a:lstStyle/>
          <a:p>
            <a:pPr>
              <a:buNone/>
            </a:pPr>
            <a:r>
              <a:rPr lang="en-IN" sz="2400" b="1" dirty="0" smtClean="0">
                <a:latin typeface="Times New Roman" pitchFamily="18" charset="0"/>
                <a:cs typeface="Times New Roman" pitchFamily="18" charset="0"/>
              </a:rPr>
              <a:t>lm() Function</a:t>
            </a:r>
          </a:p>
          <a:p>
            <a:pPr>
              <a:buNone/>
            </a:pPr>
            <a:r>
              <a:rPr lang="en-IN" sz="2400" dirty="0" smtClean="0">
                <a:latin typeface="Times New Roman" pitchFamily="18" charset="0"/>
                <a:cs typeface="Times New Roman" pitchFamily="18" charset="0"/>
              </a:rPr>
              <a:t> This function creates the relationship model between the predictor and the response variable.</a:t>
            </a:r>
          </a:p>
          <a:p>
            <a:pPr>
              <a:buNone/>
            </a:pPr>
            <a:r>
              <a:rPr lang="en-IN" sz="2400" b="1" dirty="0" smtClean="0">
                <a:latin typeface="Times New Roman" pitchFamily="18" charset="0"/>
                <a:cs typeface="Times New Roman" pitchFamily="18" charset="0"/>
              </a:rPr>
              <a:t>Syntax</a:t>
            </a:r>
          </a:p>
          <a:p>
            <a:pPr>
              <a:buNone/>
            </a:pPr>
            <a:r>
              <a:rPr lang="en-IN" sz="2400" dirty="0" smtClean="0">
                <a:latin typeface="Times New Roman" pitchFamily="18" charset="0"/>
                <a:cs typeface="Times New Roman" pitchFamily="18" charset="0"/>
              </a:rPr>
              <a:t>The basic syntax for </a:t>
            </a:r>
            <a:r>
              <a:rPr lang="en-IN" sz="2400" b="1" dirty="0" smtClean="0">
                <a:latin typeface="Times New Roman" pitchFamily="18" charset="0"/>
                <a:cs typeface="Times New Roman" pitchFamily="18" charset="0"/>
              </a:rPr>
              <a:t>lm()</a:t>
            </a:r>
            <a:r>
              <a:rPr lang="en-IN" sz="2400" dirty="0" smtClean="0">
                <a:latin typeface="Times New Roman" pitchFamily="18" charset="0"/>
                <a:cs typeface="Times New Roman" pitchFamily="18" charset="0"/>
              </a:rPr>
              <a:t> function in multiple regression is −</a:t>
            </a:r>
          </a:p>
          <a:p>
            <a:pPr>
              <a:buNone/>
            </a:pPr>
            <a:r>
              <a:rPr lang="en-IN" sz="2400" dirty="0" smtClean="0">
                <a:latin typeface="Times New Roman" pitchFamily="18" charset="0"/>
                <a:cs typeface="Times New Roman" pitchFamily="18" charset="0"/>
              </a:rPr>
              <a:t>lm(y ~ x1+x2+x3...,data) </a:t>
            </a:r>
          </a:p>
          <a:p>
            <a:pPr>
              <a:buNone/>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Following is the description of the parameters used −</a:t>
            </a:r>
          </a:p>
          <a:p>
            <a:pPr lvl="0">
              <a:buNone/>
            </a:pPr>
            <a:r>
              <a:rPr lang="en-IN" sz="2400" b="1" dirty="0" smtClean="0">
                <a:latin typeface="Times New Roman" pitchFamily="18" charset="0"/>
                <a:cs typeface="Times New Roman" pitchFamily="18" charset="0"/>
              </a:rPr>
              <a:t>formula</a:t>
            </a:r>
            <a:r>
              <a:rPr lang="en-IN" sz="2400" dirty="0" smtClean="0">
                <a:latin typeface="Times New Roman" pitchFamily="18" charset="0"/>
                <a:cs typeface="Times New Roman" pitchFamily="18" charset="0"/>
              </a:rPr>
              <a:t> is a symbol presenting the relation between the response variable and predictor variables.</a:t>
            </a:r>
          </a:p>
          <a:p>
            <a:pPr lvl="0">
              <a:buNone/>
            </a:pPr>
            <a:r>
              <a:rPr lang="en-IN" sz="2400" b="1" dirty="0" smtClean="0">
                <a:latin typeface="Times New Roman" pitchFamily="18" charset="0"/>
                <a:cs typeface="Times New Roman" pitchFamily="18" charset="0"/>
              </a:rPr>
              <a:t>data</a:t>
            </a:r>
            <a:r>
              <a:rPr lang="en-IN" sz="2400" dirty="0" smtClean="0">
                <a:latin typeface="Times New Roman" pitchFamily="18" charset="0"/>
                <a:cs typeface="Times New Roman" pitchFamily="18" charset="0"/>
              </a:rPr>
              <a:t> is the vector on which the formula will be applied.</a:t>
            </a:r>
            <a:endParaRPr lang="en-IN" sz="24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dirty="0" smtClean="0">
                <a:latin typeface="Times New Roman" pitchFamily="18" charset="0"/>
                <a:cs typeface="Times New Roman" pitchFamily="18" charset="0"/>
              </a:rPr>
              <a:t>Multiple regression</a:t>
            </a:r>
            <a:r>
              <a:rPr lang="en-IN" sz="3600" dirty="0" smtClean="0"/>
              <a:t/>
            </a:r>
            <a:br>
              <a:rPr lang="en-IN" sz="3600" dirty="0" smtClean="0"/>
            </a:br>
            <a:r>
              <a:rPr lang="en-IN" b="1" dirty="0" smtClean="0"/>
              <a:t/>
            </a:r>
            <a:br>
              <a:rPr lang="en-IN" b="1" dirty="0" smtClean="0"/>
            </a:br>
            <a:endParaRPr lang="en-IN" dirty="0"/>
          </a:p>
        </p:txBody>
      </p:sp>
      <p:sp>
        <p:nvSpPr>
          <p:cNvPr id="3" name="Content Placeholder 2"/>
          <p:cNvSpPr>
            <a:spLocks noGrp="1"/>
          </p:cNvSpPr>
          <p:nvPr>
            <p:ph idx="1"/>
          </p:nvPr>
        </p:nvSpPr>
        <p:spPr>
          <a:xfrm>
            <a:off x="400050" y="1276350"/>
            <a:ext cx="8267700" cy="4881563"/>
          </a:xfrm>
        </p:spPr>
        <p:txBody>
          <a:bodyPr>
            <a:normAutofit/>
          </a:bodyPr>
          <a:lstStyle/>
          <a:p>
            <a:pPr>
              <a:buNone/>
            </a:pPr>
            <a:r>
              <a:rPr lang="en-IN" sz="2400" b="1" dirty="0" smtClean="0">
                <a:latin typeface="Times New Roman" pitchFamily="18" charset="0"/>
                <a:cs typeface="Times New Roman" pitchFamily="18" charset="0"/>
              </a:rPr>
              <a:t>lm() Function</a:t>
            </a:r>
          </a:p>
          <a:p>
            <a:pPr>
              <a:buNone/>
            </a:pPr>
            <a:r>
              <a:rPr lang="en-IN" sz="2400" dirty="0" smtClean="0">
                <a:latin typeface="Times New Roman" pitchFamily="18" charset="0"/>
                <a:cs typeface="Times New Roman" pitchFamily="18" charset="0"/>
              </a:rPr>
              <a:t> This function creates the relationship model between the predictor and the response variable.</a:t>
            </a:r>
          </a:p>
          <a:p>
            <a:pPr>
              <a:buNone/>
            </a:pPr>
            <a:r>
              <a:rPr lang="en-IN" sz="2400" b="1" dirty="0" smtClean="0">
                <a:latin typeface="Times New Roman" pitchFamily="18" charset="0"/>
                <a:cs typeface="Times New Roman" pitchFamily="18" charset="0"/>
              </a:rPr>
              <a:t>Syntax</a:t>
            </a:r>
          </a:p>
          <a:p>
            <a:pPr>
              <a:buNone/>
            </a:pPr>
            <a:r>
              <a:rPr lang="en-IN" sz="2400" dirty="0" smtClean="0">
                <a:latin typeface="Times New Roman" pitchFamily="18" charset="0"/>
                <a:cs typeface="Times New Roman" pitchFamily="18" charset="0"/>
              </a:rPr>
              <a:t>The basic syntax for </a:t>
            </a:r>
            <a:r>
              <a:rPr lang="en-IN" sz="2400" b="1" dirty="0" smtClean="0">
                <a:latin typeface="Times New Roman" pitchFamily="18" charset="0"/>
                <a:cs typeface="Times New Roman" pitchFamily="18" charset="0"/>
              </a:rPr>
              <a:t>lm()</a:t>
            </a:r>
            <a:r>
              <a:rPr lang="en-IN" sz="2400" dirty="0" smtClean="0">
                <a:latin typeface="Times New Roman" pitchFamily="18" charset="0"/>
                <a:cs typeface="Times New Roman" pitchFamily="18" charset="0"/>
              </a:rPr>
              <a:t> function in multiple regression is −</a:t>
            </a:r>
          </a:p>
          <a:p>
            <a:pPr>
              <a:buNone/>
            </a:pPr>
            <a:r>
              <a:rPr lang="en-IN" sz="2400" dirty="0" smtClean="0">
                <a:latin typeface="Times New Roman" pitchFamily="18" charset="0"/>
                <a:cs typeface="Times New Roman" pitchFamily="18" charset="0"/>
              </a:rPr>
              <a:t>lm(y ~ x1+x2+x3...,data) </a:t>
            </a:r>
          </a:p>
          <a:p>
            <a:pPr>
              <a:buNone/>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Following is the description of the parameters used −</a:t>
            </a:r>
          </a:p>
          <a:p>
            <a:pPr lvl="0">
              <a:buNone/>
            </a:pPr>
            <a:r>
              <a:rPr lang="en-IN" sz="2400" b="1" dirty="0" smtClean="0">
                <a:latin typeface="Times New Roman" pitchFamily="18" charset="0"/>
                <a:cs typeface="Times New Roman" pitchFamily="18" charset="0"/>
              </a:rPr>
              <a:t>formula</a:t>
            </a:r>
            <a:r>
              <a:rPr lang="en-IN" sz="2400" dirty="0" smtClean="0">
                <a:latin typeface="Times New Roman" pitchFamily="18" charset="0"/>
                <a:cs typeface="Times New Roman" pitchFamily="18" charset="0"/>
              </a:rPr>
              <a:t> is a symbol presenting the relation between the response variable and predictor variables.</a:t>
            </a:r>
          </a:p>
          <a:p>
            <a:pPr lvl="0">
              <a:buNone/>
            </a:pPr>
            <a:r>
              <a:rPr lang="en-IN" sz="2400" b="1" dirty="0" smtClean="0">
                <a:latin typeface="Times New Roman" pitchFamily="18" charset="0"/>
                <a:cs typeface="Times New Roman" pitchFamily="18" charset="0"/>
              </a:rPr>
              <a:t>data</a:t>
            </a:r>
            <a:r>
              <a:rPr lang="en-IN" sz="2400" dirty="0" smtClean="0">
                <a:latin typeface="Times New Roman" pitchFamily="18" charset="0"/>
                <a:cs typeface="Times New Roman" pitchFamily="18" charset="0"/>
              </a:rPr>
              <a:t> is the vector on which the formula will be applied.</a:t>
            </a:r>
            <a:endParaRPr lang="en-IN" sz="24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dirty="0" smtClean="0">
                <a:latin typeface="Times New Roman" pitchFamily="18" charset="0"/>
                <a:cs typeface="Times New Roman" pitchFamily="18" charset="0"/>
              </a:rPr>
              <a:t>Multiple regression</a:t>
            </a:r>
            <a:r>
              <a:rPr lang="en-IN" sz="3600" dirty="0" smtClean="0"/>
              <a:t/>
            </a:r>
            <a:br>
              <a:rPr lang="en-IN" sz="3600" dirty="0" smtClean="0"/>
            </a:br>
            <a:r>
              <a:rPr lang="en-IN" b="1" dirty="0" smtClean="0"/>
              <a:t/>
            </a:r>
            <a:br>
              <a:rPr lang="en-IN" b="1" dirty="0" smtClean="0"/>
            </a:br>
            <a:endParaRPr lang="en-IN" dirty="0"/>
          </a:p>
        </p:txBody>
      </p:sp>
      <p:sp>
        <p:nvSpPr>
          <p:cNvPr id="3" name="Content Placeholder 2"/>
          <p:cNvSpPr>
            <a:spLocks noGrp="1"/>
          </p:cNvSpPr>
          <p:nvPr>
            <p:ph idx="1"/>
          </p:nvPr>
        </p:nvSpPr>
        <p:spPr>
          <a:xfrm>
            <a:off x="400050" y="1276350"/>
            <a:ext cx="8267700" cy="4881563"/>
          </a:xfrm>
        </p:spPr>
        <p:txBody>
          <a:bodyPr>
            <a:normAutofit/>
          </a:bodyPr>
          <a:lstStyle/>
          <a:p>
            <a:pPr>
              <a:buNone/>
            </a:pPr>
            <a:r>
              <a:rPr lang="en-IN" sz="2400" b="1" dirty="0" smtClean="0">
                <a:latin typeface="Times New Roman" pitchFamily="18" charset="0"/>
                <a:cs typeface="Times New Roman" pitchFamily="18" charset="0"/>
              </a:rPr>
              <a:t>Example</a:t>
            </a:r>
          </a:p>
          <a:p>
            <a:pPr>
              <a:buNone/>
            </a:pPr>
            <a:r>
              <a:rPr lang="en-IN" sz="2400" b="1" dirty="0" smtClean="0">
                <a:latin typeface="Times New Roman" pitchFamily="18" charset="0"/>
                <a:cs typeface="Times New Roman" pitchFamily="18" charset="0"/>
              </a:rPr>
              <a:t>Input Data</a:t>
            </a:r>
          </a:p>
          <a:p>
            <a:r>
              <a:rPr lang="en-IN" sz="2400" dirty="0" smtClean="0">
                <a:latin typeface="Times New Roman" pitchFamily="18" charset="0"/>
                <a:cs typeface="Times New Roman" pitchFamily="18" charset="0"/>
              </a:rPr>
              <a:t>Consider the data set "</a:t>
            </a:r>
            <a:r>
              <a:rPr lang="en-IN" sz="2400" dirty="0" err="1" smtClean="0">
                <a:latin typeface="Times New Roman" pitchFamily="18" charset="0"/>
                <a:cs typeface="Times New Roman" pitchFamily="18" charset="0"/>
              </a:rPr>
              <a:t>mtcars</a:t>
            </a:r>
            <a:r>
              <a:rPr lang="en-IN" sz="2400" dirty="0" smtClean="0">
                <a:latin typeface="Times New Roman" pitchFamily="18" charset="0"/>
                <a:cs typeface="Times New Roman" pitchFamily="18" charset="0"/>
              </a:rPr>
              <a:t>" available in the R environment. It gives a comparison between different car models in terms of mileage per gallon (mpg), cylinder displacement("</a:t>
            </a:r>
            <a:r>
              <a:rPr lang="en-IN" sz="2400" dirty="0" err="1" smtClean="0">
                <a:latin typeface="Times New Roman" pitchFamily="18" charset="0"/>
                <a:cs typeface="Times New Roman" pitchFamily="18" charset="0"/>
              </a:rPr>
              <a:t>disp</a:t>
            </a:r>
            <a:r>
              <a:rPr lang="en-IN" sz="2400" dirty="0" smtClean="0">
                <a:latin typeface="Times New Roman" pitchFamily="18" charset="0"/>
                <a:cs typeface="Times New Roman" pitchFamily="18" charset="0"/>
              </a:rPr>
              <a:t>"), horse power("hp"), weight of the car("wt") and some more parameters.</a:t>
            </a:r>
          </a:p>
          <a:p>
            <a:r>
              <a:rPr lang="en-IN" sz="2400" dirty="0" smtClean="0">
                <a:latin typeface="Times New Roman" pitchFamily="18" charset="0"/>
                <a:cs typeface="Times New Roman" pitchFamily="18" charset="0"/>
              </a:rPr>
              <a:t>The goal of the model is to establish the relationship between "mpg" as a response variable with "</a:t>
            </a:r>
            <a:r>
              <a:rPr lang="en-IN" sz="2400" dirty="0" err="1" smtClean="0">
                <a:latin typeface="Times New Roman" pitchFamily="18" charset="0"/>
                <a:cs typeface="Times New Roman" pitchFamily="18" charset="0"/>
              </a:rPr>
              <a:t>disp","hp</a:t>
            </a:r>
            <a:r>
              <a:rPr lang="en-IN" sz="2400" dirty="0" smtClean="0">
                <a:latin typeface="Times New Roman" pitchFamily="18" charset="0"/>
                <a:cs typeface="Times New Roman" pitchFamily="18" charset="0"/>
              </a:rPr>
              <a:t>" and "wt" as predictor variables. We create a subset of these variables from the </a:t>
            </a:r>
            <a:r>
              <a:rPr lang="en-IN" sz="2400" dirty="0" err="1" smtClean="0">
                <a:latin typeface="Times New Roman" pitchFamily="18" charset="0"/>
                <a:cs typeface="Times New Roman" pitchFamily="18" charset="0"/>
              </a:rPr>
              <a:t>mtcars</a:t>
            </a:r>
            <a:r>
              <a:rPr lang="en-IN" sz="2400" dirty="0" smtClean="0">
                <a:latin typeface="Times New Roman" pitchFamily="18" charset="0"/>
                <a:cs typeface="Times New Roman" pitchFamily="18" charset="0"/>
              </a:rPr>
              <a:t> data set for this purpose.</a:t>
            </a:r>
            <a:endParaRPr lang="en-IN" sz="24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dirty="0" smtClean="0">
                <a:latin typeface="Times New Roman" pitchFamily="18" charset="0"/>
                <a:cs typeface="Times New Roman" pitchFamily="18" charset="0"/>
              </a:rPr>
              <a:t>Multiple regression</a:t>
            </a:r>
            <a:r>
              <a:rPr lang="en-IN" sz="3600" dirty="0" smtClean="0"/>
              <a:t/>
            </a:r>
            <a:br>
              <a:rPr lang="en-IN" sz="3600" dirty="0" smtClean="0"/>
            </a:br>
            <a:r>
              <a:rPr lang="en-IN" b="1" dirty="0" smtClean="0"/>
              <a:t/>
            </a:r>
            <a:br>
              <a:rPr lang="en-IN" b="1" dirty="0" smtClean="0"/>
            </a:br>
            <a:endParaRPr lang="en-IN" dirty="0"/>
          </a:p>
        </p:txBody>
      </p:sp>
      <p:sp>
        <p:nvSpPr>
          <p:cNvPr id="3" name="Content Placeholder 2"/>
          <p:cNvSpPr>
            <a:spLocks noGrp="1"/>
          </p:cNvSpPr>
          <p:nvPr>
            <p:ph idx="1"/>
          </p:nvPr>
        </p:nvSpPr>
        <p:spPr>
          <a:xfrm>
            <a:off x="400050" y="1276350"/>
            <a:ext cx="8267700" cy="4881563"/>
          </a:xfrm>
        </p:spPr>
        <p:txBody>
          <a:bodyPr>
            <a:normAutofit/>
          </a:bodyPr>
          <a:lstStyle/>
          <a:p>
            <a:pPr>
              <a:buNone/>
            </a:pPr>
            <a:r>
              <a:rPr lang="en-IN" sz="2400" dirty="0" smtClean="0">
                <a:latin typeface="Times New Roman" pitchFamily="18" charset="0"/>
                <a:cs typeface="Times New Roman" pitchFamily="18" charset="0"/>
              </a:rPr>
              <a:t>input &lt;- </a:t>
            </a:r>
            <a:r>
              <a:rPr lang="en-IN" sz="2400" dirty="0" err="1" smtClean="0">
                <a:latin typeface="Times New Roman" pitchFamily="18" charset="0"/>
                <a:cs typeface="Times New Roman" pitchFamily="18" charset="0"/>
              </a:rPr>
              <a:t>mtcars</a:t>
            </a:r>
            <a:r>
              <a:rPr lang="en-IN" sz="2400" dirty="0" smtClean="0">
                <a:latin typeface="Times New Roman" pitchFamily="18" charset="0"/>
                <a:cs typeface="Times New Roman" pitchFamily="18" charset="0"/>
              </a:rPr>
              <a:t>[,c("</a:t>
            </a:r>
            <a:r>
              <a:rPr lang="en-IN" sz="2400" dirty="0" err="1" smtClean="0">
                <a:latin typeface="Times New Roman" pitchFamily="18" charset="0"/>
                <a:cs typeface="Times New Roman" pitchFamily="18" charset="0"/>
              </a:rPr>
              <a:t>mpg","disp","hp","wt</a:t>
            </a:r>
            <a:r>
              <a:rPr lang="en-IN" sz="2400" dirty="0" smtClean="0">
                <a:latin typeface="Times New Roman" pitchFamily="18" charset="0"/>
                <a:cs typeface="Times New Roman" pitchFamily="18" charset="0"/>
              </a:rPr>
              <a:t>")]</a:t>
            </a:r>
          </a:p>
          <a:p>
            <a:pPr>
              <a:buNone/>
            </a:pPr>
            <a:r>
              <a:rPr lang="en-IN" sz="2400" dirty="0" smtClean="0">
                <a:latin typeface="Times New Roman" pitchFamily="18" charset="0"/>
                <a:cs typeface="Times New Roman" pitchFamily="18" charset="0"/>
              </a:rPr>
              <a:t>print(head(input))</a:t>
            </a:r>
          </a:p>
          <a:p>
            <a:pPr>
              <a:buNone/>
            </a:pPr>
            <a:r>
              <a:rPr lang="en-IN" sz="2400" dirty="0" smtClean="0">
                <a:latin typeface="Times New Roman" pitchFamily="18" charset="0"/>
                <a:cs typeface="Times New Roman" pitchFamily="18" charset="0"/>
              </a:rPr>
              <a:t>When we execute the above code, it produces the following result −</a:t>
            </a:r>
          </a:p>
          <a:p>
            <a:pPr>
              <a:buNone/>
            </a:pPr>
            <a:endParaRPr lang="en-IN" sz="2400" dirty="0" smtClean="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srcRect/>
          <a:stretch>
            <a:fillRect/>
          </a:stretch>
        </p:blipFill>
        <p:spPr bwMode="auto">
          <a:xfrm>
            <a:off x="668868" y="2743200"/>
            <a:ext cx="7122582" cy="264795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46077"/>
            <a:ext cx="7886700" cy="415924"/>
          </a:xfrm>
        </p:spPr>
        <p:txBody>
          <a:bodyPr>
            <a:normAutofit fontScale="90000"/>
          </a:bodyPr>
          <a:lstStyle/>
          <a:p>
            <a:r>
              <a:rPr lang="en-IN" sz="3600" dirty="0" smtClean="0">
                <a:latin typeface="Times New Roman" pitchFamily="18" charset="0"/>
                <a:cs typeface="Times New Roman" pitchFamily="18" charset="0"/>
              </a:rPr>
              <a:t>Multiple regression</a:t>
            </a:r>
            <a:r>
              <a:rPr lang="en-IN" sz="3600" dirty="0" smtClean="0"/>
              <a:t/>
            </a:r>
            <a:br>
              <a:rPr lang="en-IN" sz="3600" dirty="0" smtClean="0"/>
            </a:br>
            <a:r>
              <a:rPr lang="en-IN" b="1" dirty="0" smtClean="0"/>
              <a:t/>
            </a:r>
            <a:br>
              <a:rPr lang="en-IN" b="1" dirty="0" smtClean="0"/>
            </a:br>
            <a:endParaRPr lang="en-IN" dirty="0"/>
          </a:p>
        </p:txBody>
      </p:sp>
      <p:sp>
        <p:nvSpPr>
          <p:cNvPr id="3" name="Content Placeholder 2"/>
          <p:cNvSpPr>
            <a:spLocks noGrp="1"/>
          </p:cNvSpPr>
          <p:nvPr>
            <p:ph idx="1"/>
          </p:nvPr>
        </p:nvSpPr>
        <p:spPr>
          <a:xfrm>
            <a:off x="304800" y="476250"/>
            <a:ext cx="8839200" cy="6381750"/>
          </a:xfrm>
        </p:spPr>
        <p:txBody>
          <a:bodyPr>
            <a:noAutofit/>
          </a:bodyPr>
          <a:lstStyle/>
          <a:p>
            <a:pPr>
              <a:buNone/>
            </a:pPr>
            <a:r>
              <a:rPr lang="en-IN" sz="2200" dirty="0" smtClean="0">
                <a:latin typeface="Times New Roman" pitchFamily="18" charset="0"/>
                <a:cs typeface="Times New Roman" pitchFamily="18" charset="0"/>
              </a:rPr>
              <a:t>input &lt;- </a:t>
            </a:r>
            <a:r>
              <a:rPr lang="en-IN" sz="2200" dirty="0" err="1" smtClean="0">
                <a:latin typeface="Times New Roman" pitchFamily="18" charset="0"/>
                <a:cs typeface="Times New Roman" pitchFamily="18" charset="0"/>
              </a:rPr>
              <a:t>mtcars</a:t>
            </a:r>
            <a:r>
              <a:rPr lang="en-IN" sz="2200" dirty="0" smtClean="0">
                <a:latin typeface="Times New Roman" pitchFamily="18" charset="0"/>
                <a:cs typeface="Times New Roman" pitchFamily="18" charset="0"/>
              </a:rPr>
              <a:t>[,c("</a:t>
            </a:r>
            <a:r>
              <a:rPr lang="en-IN" sz="2200" dirty="0" err="1" smtClean="0">
                <a:latin typeface="Times New Roman" pitchFamily="18" charset="0"/>
                <a:cs typeface="Times New Roman" pitchFamily="18" charset="0"/>
              </a:rPr>
              <a:t>mpg","disp","hp","wt</a:t>
            </a:r>
            <a:r>
              <a:rPr lang="en-IN" sz="2200" dirty="0" smtClean="0">
                <a:latin typeface="Times New Roman" pitchFamily="18" charset="0"/>
                <a:cs typeface="Times New Roman" pitchFamily="18" charset="0"/>
              </a:rPr>
              <a:t>")]</a:t>
            </a:r>
          </a:p>
          <a:p>
            <a:pPr>
              <a:buNone/>
            </a:pPr>
            <a:r>
              <a:rPr lang="en-IN" sz="2200" dirty="0" smtClean="0">
                <a:latin typeface="Times New Roman" pitchFamily="18" charset="0"/>
                <a:cs typeface="Times New Roman" pitchFamily="18" charset="0"/>
              </a:rPr>
              <a:t> # Create the relationship model.</a:t>
            </a:r>
          </a:p>
          <a:p>
            <a:pPr>
              <a:buNone/>
            </a:pPr>
            <a:r>
              <a:rPr lang="en-IN" sz="2200" dirty="0" smtClean="0">
                <a:latin typeface="Times New Roman" pitchFamily="18" charset="0"/>
                <a:cs typeface="Times New Roman" pitchFamily="18" charset="0"/>
              </a:rPr>
              <a:t>model &lt;- lm(</a:t>
            </a:r>
            <a:r>
              <a:rPr lang="en-IN" sz="2200" dirty="0" err="1" smtClean="0">
                <a:latin typeface="Times New Roman" pitchFamily="18" charset="0"/>
                <a:cs typeface="Times New Roman" pitchFamily="18" charset="0"/>
              </a:rPr>
              <a:t>mpg~disp+hp+wt</a:t>
            </a:r>
            <a:r>
              <a:rPr lang="en-IN" sz="2200" dirty="0" smtClean="0">
                <a:latin typeface="Times New Roman" pitchFamily="18" charset="0"/>
                <a:cs typeface="Times New Roman" pitchFamily="18" charset="0"/>
              </a:rPr>
              <a:t>, data = input)</a:t>
            </a:r>
          </a:p>
          <a:p>
            <a:pPr>
              <a:buNone/>
            </a:pPr>
            <a:r>
              <a:rPr lang="en-IN" sz="2200" dirty="0" smtClean="0">
                <a:latin typeface="Times New Roman" pitchFamily="18" charset="0"/>
                <a:cs typeface="Times New Roman" pitchFamily="18" charset="0"/>
              </a:rPr>
              <a:t> # Show the model.</a:t>
            </a:r>
          </a:p>
          <a:p>
            <a:pPr>
              <a:buNone/>
            </a:pPr>
            <a:r>
              <a:rPr lang="en-IN" sz="2200" dirty="0" smtClean="0">
                <a:latin typeface="Times New Roman" pitchFamily="18" charset="0"/>
                <a:cs typeface="Times New Roman" pitchFamily="18" charset="0"/>
              </a:rPr>
              <a:t>print(model)</a:t>
            </a:r>
          </a:p>
          <a:p>
            <a:pPr>
              <a:buNone/>
            </a:pPr>
            <a:r>
              <a:rPr lang="en-IN" sz="2200" dirty="0" smtClean="0">
                <a:latin typeface="Times New Roman" pitchFamily="18" charset="0"/>
                <a:cs typeface="Times New Roman" pitchFamily="18" charset="0"/>
              </a:rPr>
              <a:t> # Get the Intercept and coefficients as vector elements.</a:t>
            </a:r>
          </a:p>
          <a:p>
            <a:pPr>
              <a:buNone/>
            </a:pPr>
            <a:r>
              <a:rPr lang="en-IN" sz="2200" dirty="0" smtClean="0">
                <a:latin typeface="Times New Roman" pitchFamily="18" charset="0"/>
                <a:cs typeface="Times New Roman" pitchFamily="18" charset="0"/>
              </a:rPr>
              <a:t>cat("# # # # The Coefficient Values # # # ","\n") </a:t>
            </a:r>
          </a:p>
          <a:p>
            <a:pPr>
              <a:buNone/>
            </a:pPr>
            <a:r>
              <a:rPr lang="en-IN" sz="2200" dirty="0" smtClean="0">
                <a:latin typeface="Times New Roman" pitchFamily="18" charset="0"/>
                <a:cs typeface="Times New Roman" pitchFamily="18" charset="0"/>
              </a:rPr>
              <a:t>a &lt;- </a:t>
            </a:r>
            <a:r>
              <a:rPr lang="en-IN" sz="2200" dirty="0" err="1" smtClean="0">
                <a:latin typeface="Times New Roman" pitchFamily="18" charset="0"/>
                <a:cs typeface="Times New Roman" pitchFamily="18" charset="0"/>
              </a:rPr>
              <a:t>coef</a:t>
            </a:r>
            <a:r>
              <a:rPr lang="en-IN" sz="2200" dirty="0" smtClean="0">
                <a:latin typeface="Times New Roman" pitchFamily="18" charset="0"/>
                <a:cs typeface="Times New Roman" pitchFamily="18" charset="0"/>
              </a:rPr>
              <a:t>(model)[1]</a:t>
            </a:r>
          </a:p>
          <a:p>
            <a:pPr>
              <a:buNone/>
            </a:pPr>
            <a:r>
              <a:rPr lang="en-IN" sz="2200" dirty="0" smtClean="0">
                <a:latin typeface="Times New Roman" pitchFamily="18" charset="0"/>
                <a:cs typeface="Times New Roman" pitchFamily="18" charset="0"/>
              </a:rPr>
              <a:t>print(a)</a:t>
            </a:r>
          </a:p>
          <a:p>
            <a:pPr>
              <a:buNone/>
            </a:pPr>
            <a:r>
              <a:rPr lang="en-IN" sz="2200" dirty="0" smtClean="0">
                <a:latin typeface="Times New Roman" pitchFamily="18" charset="0"/>
                <a:cs typeface="Times New Roman" pitchFamily="18" charset="0"/>
              </a:rPr>
              <a:t> </a:t>
            </a:r>
            <a:r>
              <a:rPr lang="en-IN" sz="2200" dirty="0" err="1" smtClean="0">
                <a:latin typeface="Times New Roman" pitchFamily="18" charset="0"/>
                <a:cs typeface="Times New Roman" pitchFamily="18" charset="0"/>
              </a:rPr>
              <a:t>Xdisp</a:t>
            </a:r>
            <a:r>
              <a:rPr lang="en-IN" sz="2200" dirty="0" smtClean="0">
                <a:latin typeface="Times New Roman" pitchFamily="18" charset="0"/>
                <a:cs typeface="Times New Roman" pitchFamily="18" charset="0"/>
              </a:rPr>
              <a:t> &lt;- </a:t>
            </a:r>
            <a:r>
              <a:rPr lang="en-IN" sz="2200" dirty="0" err="1" smtClean="0">
                <a:latin typeface="Times New Roman" pitchFamily="18" charset="0"/>
                <a:cs typeface="Times New Roman" pitchFamily="18" charset="0"/>
              </a:rPr>
              <a:t>coef</a:t>
            </a:r>
            <a:r>
              <a:rPr lang="en-IN" sz="2200" dirty="0" smtClean="0">
                <a:latin typeface="Times New Roman" pitchFamily="18" charset="0"/>
                <a:cs typeface="Times New Roman" pitchFamily="18" charset="0"/>
              </a:rPr>
              <a:t>(model)[2]</a:t>
            </a:r>
          </a:p>
          <a:p>
            <a:pPr>
              <a:buNone/>
            </a:pPr>
            <a:r>
              <a:rPr lang="en-IN" sz="2200" dirty="0" err="1" smtClean="0">
                <a:latin typeface="Times New Roman" pitchFamily="18" charset="0"/>
                <a:cs typeface="Times New Roman" pitchFamily="18" charset="0"/>
              </a:rPr>
              <a:t>Xhp</a:t>
            </a:r>
            <a:r>
              <a:rPr lang="en-IN" sz="2200" dirty="0" smtClean="0">
                <a:latin typeface="Times New Roman" pitchFamily="18" charset="0"/>
                <a:cs typeface="Times New Roman" pitchFamily="18" charset="0"/>
              </a:rPr>
              <a:t> &lt;- </a:t>
            </a:r>
            <a:r>
              <a:rPr lang="en-IN" sz="2200" dirty="0" err="1" smtClean="0">
                <a:latin typeface="Times New Roman" pitchFamily="18" charset="0"/>
                <a:cs typeface="Times New Roman" pitchFamily="18" charset="0"/>
              </a:rPr>
              <a:t>coef</a:t>
            </a:r>
            <a:r>
              <a:rPr lang="en-IN" sz="2200" dirty="0" smtClean="0">
                <a:latin typeface="Times New Roman" pitchFamily="18" charset="0"/>
                <a:cs typeface="Times New Roman" pitchFamily="18" charset="0"/>
              </a:rPr>
              <a:t>(model)[3]</a:t>
            </a:r>
          </a:p>
          <a:p>
            <a:pPr>
              <a:buNone/>
            </a:pPr>
            <a:r>
              <a:rPr lang="en-IN" sz="2200" dirty="0" err="1" smtClean="0">
                <a:latin typeface="Times New Roman" pitchFamily="18" charset="0"/>
                <a:cs typeface="Times New Roman" pitchFamily="18" charset="0"/>
              </a:rPr>
              <a:t>Xwt</a:t>
            </a:r>
            <a:r>
              <a:rPr lang="en-IN" sz="2200" dirty="0" smtClean="0">
                <a:latin typeface="Times New Roman" pitchFamily="18" charset="0"/>
                <a:cs typeface="Times New Roman" pitchFamily="18" charset="0"/>
              </a:rPr>
              <a:t> &lt;- </a:t>
            </a:r>
            <a:r>
              <a:rPr lang="en-IN" sz="2200" dirty="0" err="1" smtClean="0">
                <a:latin typeface="Times New Roman" pitchFamily="18" charset="0"/>
                <a:cs typeface="Times New Roman" pitchFamily="18" charset="0"/>
              </a:rPr>
              <a:t>coef</a:t>
            </a:r>
            <a:r>
              <a:rPr lang="en-IN" sz="2200" dirty="0" smtClean="0">
                <a:latin typeface="Times New Roman" pitchFamily="18" charset="0"/>
                <a:cs typeface="Times New Roman" pitchFamily="18" charset="0"/>
              </a:rPr>
              <a:t>(model)[4] </a:t>
            </a:r>
          </a:p>
          <a:p>
            <a:pPr>
              <a:buNone/>
            </a:pPr>
            <a:r>
              <a:rPr lang="en-IN" sz="2200" dirty="0" smtClean="0">
                <a:latin typeface="Times New Roman" pitchFamily="18" charset="0"/>
                <a:cs typeface="Times New Roman" pitchFamily="18" charset="0"/>
              </a:rPr>
              <a:t>print(</a:t>
            </a:r>
            <a:r>
              <a:rPr lang="en-IN" sz="2200" dirty="0" err="1" smtClean="0">
                <a:latin typeface="Times New Roman" pitchFamily="18" charset="0"/>
                <a:cs typeface="Times New Roman" pitchFamily="18" charset="0"/>
              </a:rPr>
              <a:t>Xdisp</a:t>
            </a:r>
            <a:r>
              <a:rPr lang="en-IN" sz="2200" dirty="0" smtClean="0">
                <a:latin typeface="Times New Roman" pitchFamily="18" charset="0"/>
                <a:cs typeface="Times New Roman" pitchFamily="18" charset="0"/>
              </a:rPr>
              <a:t>)</a:t>
            </a:r>
          </a:p>
          <a:p>
            <a:pPr>
              <a:buNone/>
            </a:pPr>
            <a:r>
              <a:rPr lang="en-IN" sz="2200" dirty="0" smtClean="0">
                <a:latin typeface="Times New Roman" pitchFamily="18" charset="0"/>
                <a:cs typeface="Times New Roman" pitchFamily="18" charset="0"/>
              </a:rPr>
              <a:t>print(</a:t>
            </a:r>
            <a:r>
              <a:rPr lang="en-IN" sz="2200" dirty="0" err="1" smtClean="0">
                <a:latin typeface="Times New Roman" pitchFamily="18" charset="0"/>
                <a:cs typeface="Times New Roman" pitchFamily="18" charset="0"/>
              </a:rPr>
              <a:t>Xhp</a:t>
            </a:r>
            <a:r>
              <a:rPr lang="en-IN" sz="2200" dirty="0" smtClean="0">
                <a:latin typeface="Times New Roman" pitchFamily="18" charset="0"/>
                <a:cs typeface="Times New Roman" pitchFamily="18" charset="0"/>
              </a:rPr>
              <a:t>)</a:t>
            </a:r>
          </a:p>
          <a:p>
            <a:pPr>
              <a:buNone/>
            </a:pPr>
            <a:r>
              <a:rPr lang="en-IN" sz="2200" dirty="0" smtClean="0">
                <a:latin typeface="Times New Roman" pitchFamily="18" charset="0"/>
                <a:cs typeface="Times New Roman" pitchFamily="18" charset="0"/>
              </a:rPr>
              <a:t>print(</a:t>
            </a:r>
            <a:r>
              <a:rPr lang="en-IN" sz="2200" dirty="0" err="1" smtClean="0">
                <a:latin typeface="Times New Roman" pitchFamily="18" charset="0"/>
                <a:cs typeface="Times New Roman" pitchFamily="18" charset="0"/>
              </a:rPr>
              <a:t>Xwt</a:t>
            </a:r>
            <a:r>
              <a:rPr lang="en-IN" sz="2200" dirty="0" smtClean="0">
                <a:latin typeface="Times New Roman" pitchFamily="18" charset="0"/>
                <a:cs typeface="Times New Roman" pitchFamily="18" charset="0"/>
              </a:rPr>
              <a:t>)</a:t>
            </a:r>
            <a:endParaRPr lang="en-IN"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46077"/>
            <a:ext cx="7886700" cy="415924"/>
          </a:xfrm>
        </p:spPr>
        <p:txBody>
          <a:bodyPr>
            <a:normAutofit fontScale="90000"/>
          </a:bodyPr>
          <a:lstStyle/>
          <a:p>
            <a:r>
              <a:rPr lang="en-IN" sz="3600" dirty="0" smtClean="0">
                <a:latin typeface="Times New Roman" pitchFamily="18" charset="0"/>
                <a:cs typeface="Times New Roman" pitchFamily="18" charset="0"/>
              </a:rPr>
              <a:t/>
            </a:r>
            <a:br>
              <a:rPr lang="en-IN" sz="3600" dirty="0" smtClean="0">
                <a:latin typeface="Times New Roman" pitchFamily="18" charset="0"/>
                <a:cs typeface="Times New Roman" pitchFamily="18" charset="0"/>
              </a:rPr>
            </a:br>
            <a:r>
              <a:rPr lang="en-IN" sz="3600" dirty="0" smtClean="0">
                <a:latin typeface="Times New Roman" pitchFamily="18" charset="0"/>
                <a:cs typeface="Times New Roman" pitchFamily="18" charset="0"/>
              </a:rPr>
              <a:t>Multiple regression</a:t>
            </a:r>
            <a:r>
              <a:rPr lang="en-IN" sz="3600" dirty="0" smtClean="0"/>
              <a:t/>
            </a:r>
            <a:br>
              <a:rPr lang="en-IN" sz="3600" dirty="0" smtClean="0"/>
            </a:br>
            <a:r>
              <a:rPr lang="en-IN" b="1" dirty="0" smtClean="0"/>
              <a:t/>
            </a:r>
            <a:br>
              <a:rPr lang="en-IN" b="1" dirty="0" smtClean="0"/>
            </a:br>
            <a:endParaRPr lang="en-IN" dirty="0"/>
          </a:p>
        </p:txBody>
      </p:sp>
      <p:sp>
        <p:nvSpPr>
          <p:cNvPr id="3" name="Content Placeholder 2"/>
          <p:cNvSpPr>
            <a:spLocks noGrp="1"/>
          </p:cNvSpPr>
          <p:nvPr>
            <p:ph idx="1"/>
          </p:nvPr>
        </p:nvSpPr>
        <p:spPr>
          <a:xfrm>
            <a:off x="247650" y="666750"/>
            <a:ext cx="8515350" cy="5962650"/>
          </a:xfrm>
        </p:spPr>
        <p:txBody>
          <a:bodyPr>
            <a:noAutofit/>
          </a:bodyPr>
          <a:lstStyle/>
          <a:p>
            <a:pPr>
              <a:buNone/>
            </a:pPr>
            <a:r>
              <a:rPr lang="en-IN" sz="2400" dirty="0" smtClean="0">
                <a:latin typeface="Times New Roman" pitchFamily="18" charset="0"/>
                <a:cs typeface="Times New Roman" pitchFamily="18" charset="0"/>
              </a:rPr>
              <a:t>When we execute the above code, it produces the following result −</a:t>
            </a:r>
          </a:p>
          <a:p>
            <a:pPr>
              <a:buNone/>
            </a:pPr>
            <a:r>
              <a:rPr lang="en-IN" sz="2400" dirty="0" smtClean="0">
                <a:latin typeface="Times New Roman" pitchFamily="18" charset="0"/>
                <a:cs typeface="Times New Roman" pitchFamily="18" charset="0"/>
              </a:rPr>
              <a:t>Call: lm(formula = mpg ~ </a:t>
            </a:r>
            <a:r>
              <a:rPr lang="en-IN" sz="2400" dirty="0" err="1" smtClean="0">
                <a:latin typeface="Times New Roman" pitchFamily="18" charset="0"/>
                <a:cs typeface="Times New Roman" pitchFamily="18" charset="0"/>
              </a:rPr>
              <a:t>disp</a:t>
            </a:r>
            <a:r>
              <a:rPr lang="en-IN" sz="2400" dirty="0" smtClean="0">
                <a:latin typeface="Times New Roman" pitchFamily="18" charset="0"/>
                <a:cs typeface="Times New Roman" pitchFamily="18" charset="0"/>
              </a:rPr>
              <a:t> + hp + wt, data = input) </a:t>
            </a:r>
          </a:p>
          <a:p>
            <a:pPr>
              <a:buNone/>
            </a:pPr>
            <a:r>
              <a:rPr lang="en-IN" sz="2400" dirty="0" smtClean="0">
                <a:latin typeface="Times New Roman" pitchFamily="18" charset="0"/>
                <a:cs typeface="Times New Roman" pitchFamily="18" charset="0"/>
              </a:rPr>
              <a:t>Coefficients:</a:t>
            </a:r>
          </a:p>
          <a:p>
            <a:pPr>
              <a:buNone/>
            </a:pPr>
            <a:r>
              <a:rPr lang="en-IN" sz="2400" dirty="0" smtClean="0">
                <a:latin typeface="Times New Roman" pitchFamily="18" charset="0"/>
                <a:cs typeface="Times New Roman" pitchFamily="18" charset="0"/>
              </a:rPr>
              <a:t>(Intercept)         </a:t>
            </a:r>
            <a:r>
              <a:rPr lang="en-IN" sz="2400" dirty="0" err="1" smtClean="0">
                <a:latin typeface="Times New Roman" pitchFamily="18" charset="0"/>
                <a:cs typeface="Times New Roman" pitchFamily="18" charset="0"/>
              </a:rPr>
              <a:t>disp</a:t>
            </a:r>
            <a:r>
              <a:rPr lang="en-IN" sz="2400" dirty="0" smtClean="0">
                <a:latin typeface="Times New Roman" pitchFamily="18" charset="0"/>
                <a:cs typeface="Times New Roman" pitchFamily="18" charset="0"/>
              </a:rPr>
              <a:t>           hp                 wt </a:t>
            </a:r>
          </a:p>
          <a:p>
            <a:pPr>
              <a:buNone/>
            </a:pPr>
            <a:r>
              <a:rPr lang="en-IN" sz="2400" dirty="0" smtClean="0">
                <a:latin typeface="Times New Roman" pitchFamily="18" charset="0"/>
                <a:cs typeface="Times New Roman" pitchFamily="18" charset="0"/>
              </a:rPr>
              <a:t>  37.105505      -0.000937   -0.031157    -3.800891 </a:t>
            </a:r>
          </a:p>
          <a:p>
            <a:pPr>
              <a:buNone/>
            </a:pPr>
            <a:r>
              <a:rPr lang="en-IN" sz="2400" dirty="0" smtClean="0">
                <a:latin typeface="Times New Roman" pitchFamily="18" charset="0"/>
                <a:cs typeface="Times New Roman" pitchFamily="18" charset="0"/>
              </a:rPr>
              <a:t>  # # # # The Coefficient Values</a:t>
            </a:r>
          </a:p>
          <a:p>
            <a:pPr>
              <a:buNone/>
            </a:pPr>
            <a:r>
              <a:rPr lang="en-IN" sz="2400" dirty="0" smtClean="0">
                <a:latin typeface="Times New Roman" pitchFamily="18" charset="0"/>
                <a:cs typeface="Times New Roman" pitchFamily="18" charset="0"/>
              </a:rPr>
              <a:t> # # # (Intercept)  </a:t>
            </a:r>
          </a:p>
          <a:p>
            <a:pPr>
              <a:buNone/>
            </a:pPr>
            <a:r>
              <a:rPr lang="en-IN" sz="2400" dirty="0" smtClean="0">
                <a:latin typeface="Times New Roman" pitchFamily="18" charset="0"/>
                <a:cs typeface="Times New Roman" pitchFamily="18" charset="0"/>
              </a:rPr>
              <a:t>  37.10551         </a:t>
            </a:r>
          </a:p>
          <a:p>
            <a:pPr>
              <a:buNone/>
            </a:pP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disp</a:t>
            </a: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 -0.0009370091         </a:t>
            </a:r>
          </a:p>
          <a:p>
            <a:pPr>
              <a:buNone/>
            </a:pPr>
            <a:r>
              <a:rPr lang="en-IN" sz="2400" dirty="0" smtClean="0">
                <a:latin typeface="Times New Roman" pitchFamily="18" charset="0"/>
                <a:cs typeface="Times New Roman" pitchFamily="18" charset="0"/>
              </a:rPr>
              <a:t> hp</a:t>
            </a:r>
          </a:p>
          <a:p>
            <a:pPr>
              <a:buNone/>
            </a:pPr>
            <a:r>
              <a:rPr lang="en-IN" sz="2400" dirty="0" smtClean="0">
                <a:latin typeface="Times New Roman" pitchFamily="18" charset="0"/>
                <a:cs typeface="Times New Roman" pitchFamily="18" charset="0"/>
              </a:rPr>
              <a:t> -0.03115655        </a:t>
            </a:r>
          </a:p>
          <a:p>
            <a:pPr>
              <a:buNone/>
            </a:pPr>
            <a:r>
              <a:rPr lang="en-IN" sz="2400" dirty="0" smtClean="0">
                <a:latin typeface="Times New Roman" pitchFamily="18" charset="0"/>
                <a:cs typeface="Times New Roman" pitchFamily="18" charset="0"/>
              </a:rPr>
              <a:t>wt </a:t>
            </a:r>
          </a:p>
          <a:p>
            <a:pPr>
              <a:buNone/>
            </a:pPr>
            <a:r>
              <a:rPr lang="en-IN" sz="2400" dirty="0" smtClean="0">
                <a:latin typeface="Times New Roman" pitchFamily="18" charset="0"/>
                <a:cs typeface="Times New Roman" pitchFamily="18" charset="0"/>
              </a:rPr>
              <a:t>-3.800891  </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071546"/>
            <a:ext cx="8763000" cy="4714908"/>
          </a:xfrm>
        </p:spPr>
        <p:txBody>
          <a:bodyPr>
            <a:normAutofit/>
          </a:bodyPr>
          <a:lstStyle/>
          <a:p>
            <a:pPr algn="just"/>
            <a:r>
              <a:rPr lang="en-IN" sz="2400">
                <a:latin typeface="Times New Roman" pitchFamily="18" charset="0"/>
                <a:cs typeface="Times New Roman" pitchFamily="18" charset="0"/>
              </a:rPr>
              <a:t>In linear regression modeling, the outcome variable is a continuous variable. </a:t>
            </a:r>
          </a:p>
          <a:p>
            <a:pPr algn="just"/>
            <a:r>
              <a:rPr lang="en-IN" sz="2400">
                <a:latin typeface="Times New Roman" pitchFamily="18" charset="0"/>
                <a:cs typeface="Times New Roman" pitchFamily="18" charset="0"/>
              </a:rPr>
              <a:t>In the earlier </a:t>
            </a:r>
            <a:r>
              <a:rPr lang="en-IN" sz="2400" i="1">
                <a:latin typeface="Times New Roman" pitchFamily="18" charset="0"/>
                <a:cs typeface="Times New Roman" pitchFamily="18" charset="0"/>
              </a:rPr>
              <a:t>Income </a:t>
            </a:r>
            <a:r>
              <a:rPr lang="en-IN" sz="2400">
                <a:latin typeface="Times New Roman" pitchFamily="18" charset="0"/>
                <a:cs typeface="Times New Roman" pitchFamily="18" charset="0"/>
              </a:rPr>
              <a:t>example, linear regression can be used to model the relationship between age and education to income.</a:t>
            </a:r>
          </a:p>
          <a:p>
            <a:pPr algn="just"/>
            <a:r>
              <a:rPr lang="en-IN" sz="2400">
                <a:latin typeface="Times New Roman" pitchFamily="18" charset="0"/>
                <a:cs typeface="Times New Roman" pitchFamily="18" charset="0"/>
              </a:rPr>
              <a:t>Suppose a person’s actual income was not of interest, but rather whether someone was wealthy or poor.</a:t>
            </a:r>
          </a:p>
          <a:p>
            <a:pPr algn="just"/>
            <a:r>
              <a:rPr lang="en-IN" sz="2400">
                <a:latin typeface="Times New Roman" pitchFamily="18" charset="0"/>
                <a:cs typeface="Times New Roman" pitchFamily="18" charset="0"/>
              </a:rPr>
              <a:t> In such a case, when the </a:t>
            </a:r>
            <a:r>
              <a:rPr lang="en-IN" sz="2400" b="1">
                <a:latin typeface="Times New Roman" pitchFamily="18" charset="0"/>
                <a:cs typeface="Times New Roman" pitchFamily="18" charset="0"/>
              </a:rPr>
              <a:t>outcome variable is categorical in nature, logistic regression can be used to predict the likelihood of an outcome based on the input variables</a:t>
            </a:r>
          </a:p>
        </p:txBody>
      </p:sp>
      <p:sp>
        <p:nvSpPr>
          <p:cNvPr id="4" name="Title 3"/>
          <p:cNvSpPr>
            <a:spLocks noGrp="1"/>
          </p:cNvSpPr>
          <p:nvPr>
            <p:ph type="title"/>
          </p:nvPr>
        </p:nvSpPr>
        <p:spPr>
          <a:xfrm>
            <a:off x="428596" y="214291"/>
            <a:ext cx="7643866" cy="785817"/>
          </a:xfrm>
        </p:spPr>
        <p:txBody>
          <a:bodyPr>
            <a:normAutofit/>
          </a:bodyPr>
          <a:lstStyle/>
          <a:p>
            <a:r>
              <a:rPr lang="en-US" sz="2800" b="1">
                <a:latin typeface="Times New Roman" pitchFamily="18" charset="0"/>
                <a:cs typeface="Times New Roman" pitchFamily="18" charset="0"/>
              </a:rPr>
              <a:t>Logistic  Regression</a:t>
            </a:r>
            <a:endParaRPr lang="en-IN" sz="2800" b="1">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071546"/>
            <a:ext cx="8763000" cy="4714908"/>
          </a:xfrm>
        </p:spPr>
        <p:txBody>
          <a:bodyPr>
            <a:normAutofit/>
          </a:bodyPr>
          <a:lstStyle/>
          <a:p>
            <a:pPr algn="just"/>
            <a:r>
              <a:rPr lang="en-IN" sz="2400">
                <a:latin typeface="Times New Roman" pitchFamily="18" charset="0"/>
                <a:cs typeface="Times New Roman" pitchFamily="18" charset="0"/>
              </a:rPr>
              <a:t>For </a:t>
            </a:r>
            <a:r>
              <a:rPr lang="en-IN" sz="2400" b="1">
                <a:latin typeface="Times New Roman" pitchFamily="18" charset="0"/>
                <a:cs typeface="Times New Roman" pitchFamily="18" charset="0"/>
              </a:rPr>
              <a:t>example, a logistic regression model can be built to determine if a person will or will not purchase a new automobile in the next 12 months.</a:t>
            </a:r>
            <a:r>
              <a:rPr lang="en-IN" sz="2400">
                <a:latin typeface="Times New Roman" pitchFamily="18" charset="0"/>
                <a:cs typeface="Times New Roman" pitchFamily="18" charset="0"/>
              </a:rPr>
              <a:t> </a:t>
            </a:r>
          </a:p>
          <a:p>
            <a:pPr algn="just"/>
            <a:r>
              <a:rPr lang="en-IN" sz="2400">
                <a:latin typeface="Times New Roman" pitchFamily="18" charset="0"/>
                <a:cs typeface="Times New Roman" pitchFamily="18" charset="0"/>
              </a:rPr>
              <a:t>The </a:t>
            </a:r>
            <a:r>
              <a:rPr lang="en-IN" sz="2400" b="1">
                <a:latin typeface="Times New Roman" pitchFamily="18" charset="0"/>
                <a:cs typeface="Times New Roman" pitchFamily="18" charset="0"/>
              </a:rPr>
              <a:t>training set could include input variables for a person’s age, income, and gender as well as the age of an existing automobile</a:t>
            </a:r>
            <a:r>
              <a:rPr lang="en-IN" sz="2400">
                <a:latin typeface="Times New Roman" pitchFamily="18" charset="0"/>
                <a:cs typeface="Times New Roman" pitchFamily="18" charset="0"/>
              </a:rPr>
              <a:t>. The training set would also include the outcome variable on whether the person purchased a new automobile over a 12-month period. </a:t>
            </a:r>
          </a:p>
          <a:p>
            <a:pPr algn="just"/>
            <a:r>
              <a:rPr lang="en-IN" sz="2400" b="1">
                <a:latin typeface="Times New Roman" pitchFamily="18" charset="0"/>
                <a:cs typeface="Times New Roman" pitchFamily="18" charset="0"/>
              </a:rPr>
              <a:t>The logistic regression model provides the likelihood or probability of a person making a purchase in the next 12 months</a:t>
            </a:r>
          </a:p>
        </p:txBody>
      </p:sp>
      <p:sp>
        <p:nvSpPr>
          <p:cNvPr id="4" name="Title 3"/>
          <p:cNvSpPr>
            <a:spLocks noGrp="1"/>
          </p:cNvSpPr>
          <p:nvPr>
            <p:ph type="title"/>
          </p:nvPr>
        </p:nvSpPr>
        <p:spPr>
          <a:xfrm>
            <a:off x="428596" y="214291"/>
            <a:ext cx="7643866" cy="785817"/>
          </a:xfrm>
        </p:spPr>
        <p:txBody>
          <a:bodyPr>
            <a:normAutofit/>
          </a:bodyPr>
          <a:lstStyle/>
          <a:p>
            <a:r>
              <a:rPr lang="en-US" sz="2800" b="1">
                <a:latin typeface="Times New Roman" pitchFamily="18" charset="0"/>
                <a:cs typeface="Times New Roman" pitchFamily="18" charset="0"/>
              </a:rPr>
              <a:t>Logistic  Regression</a:t>
            </a:r>
            <a:endParaRPr lang="en-IN" sz="2800" b="1">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00042"/>
            <a:ext cx="7786742" cy="714380"/>
          </a:xfrm>
        </p:spPr>
        <p:txBody>
          <a:bodyPr>
            <a:normAutofit fontScale="90000"/>
          </a:bodyPr>
          <a:lstStyle/>
          <a:p>
            <a:r>
              <a:rPr lang="en-US" sz="3600" b="1">
                <a:solidFill>
                  <a:srgbClr val="00B050"/>
                </a:solidFill>
              </a:rPr>
              <a:t/>
            </a:r>
            <a:br>
              <a:rPr lang="en-US" sz="3600" b="1">
                <a:solidFill>
                  <a:srgbClr val="00B050"/>
                </a:solidFill>
              </a:rPr>
            </a:br>
            <a:r>
              <a:rPr lang="en-US" sz="3600" b="1">
                <a:solidFill>
                  <a:srgbClr val="00B050"/>
                </a:solidFill>
              </a:rPr>
              <a:t/>
            </a:r>
            <a:br>
              <a:rPr lang="en-US" sz="3600" b="1">
                <a:solidFill>
                  <a:srgbClr val="00B050"/>
                </a:solidFill>
              </a:rPr>
            </a:br>
            <a:r>
              <a:rPr lang="en-IN" sz="2700" b="1">
                <a:latin typeface="Times New Roman" pitchFamily="18" charset="0"/>
                <a:cs typeface="Times New Roman" pitchFamily="18" charset="0"/>
              </a:rPr>
              <a:t>Overview of Regression </a:t>
            </a:r>
            <a:r>
              <a:rPr lang="en-IN" sz="2700">
                <a:latin typeface="Times New Roman" pitchFamily="18" charset="0"/>
                <a:cs typeface="Times New Roman" pitchFamily="18" charset="0"/>
              </a:rPr>
              <a:t/>
            </a:r>
            <a:br>
              <a:rPr lang="en-IN" sz="2700">
                <a:latin typeface="Times New Roman" pitchFamily="18" charset="0"/>
                <a:cs typeface="Times New Roman" pitchFamily="18" charset="0"/>
              </a:rPr>
            </a:br>
            <a:r>
              <a:rPr lang="en-US" sz="3600" b="1">
                <a:solidFill>
                  <a:srgbClr val="00B050"/>
                </a:solidFill>
                <a:latin typeface="Times New Roman" pitchFamily="18" charset="0"/>
                <a:cs typeface="Times New Roman" pitchFamily="18" charset="0"/>
              </a:rPr>
              <a:t/>
            </a:r>
            <a:br>
              <a:rPr lang="en-US" sz="3600" b="1">
                <a:solidFill>
                  <a:srgbClr val="00B050"/>
                </a:solidFill>
                <a:latin typeface="Times New Roman" pitchFamily="18" charset="0"/>
                <a:cs typeface="Times New Roman" pitchFamily="18" charset="0"/>
              </a:rPr>
            </a:br>
            <a:r>
              <a:rPr lang="en-US" sz="3600" b="1">
                <a:solidFill>
                  <a:srgbClr val="00B050"/>
                </a:solidFill>
              </a:rPr>
              <a:t/>
            </a:r>
            <a:br>
              <a:rPr lang="en-US" sz="3600" b="1">
                <a:solidFill>
                  <a:srgbClr val="00B050"/>
                </a:solidFill>
              </a:rPr>
            </a:br>
            <a:endParaRPr lang="en-US" sz="3600" b="1">
              <a:solidFill>
                <a:srgbClr val="00B050"/>
              </a:solidFill>
            </a:endParaRPr>
          </a:p>
        </p:txBody>
      </p:sp>
      <p:sp>
        <p:nvSpPr>
          <p:cNvPr id="3" name="Content Placeholder 2"/>
          <p:cNvSpPr>
            <a:spLocks noGrp="1"/>
          </p:cNvSpPr>
          <p:nvPr>
            <p:ph idx="1"/>
          </p:nvPr>
        </p:nvSpPr>
        <p:spPr>
          <a:xfrm>
            <a:off x="381000" y="1071546"/>
            <a:ext cx="8548718" cy="4714908"/>
          </a:xfrm>
        </p:spPr>
        <p:txBody>
          <a:bodyPr>
            <a:normAutofit/>
          </a:bodyPr>
          <a:lstStyle/>
          <a:p>
            <a:pPr>
              <a:buNone/>
            </a:pPr>
            <a:r>
              <a:rPr lang="en-IN" sz="2400">
                <a:latin typeface="Times New Roman" pitchFamily="18" charset="0"/>
                <a:cs typeface="Times New Roman" pitchFamily="18" charset="0"/>
              </a:rPr>
              <a:t>Regression analysis is useful for answering the following kinds of questions:</a:t>
            </a:r>
          </a:p>
          <a:p>
            <a:pPr>
              <a:buNone/>
            </a:pPr>
            <a:r>
              <a:rPr lang="en-IN" sz="2400">
                <a:latin typeface="Times New Roman" pitchFamily="18" charset="0"/>
                <a:cs typeface="Times New Roman" pitchFamily="18" charset="0"/>
              </a:rPr>
              <a:t>● What is a person’s expected income?</a:t>
            </a:r>
          </a:p>
          <a:p>
            <a:pPr>
              <a:buNone/>
            </a:pPr>
            <a:r>
              <a:rPr lang="en-IN" sz="2400">
                <a:latin typeface="Times New Roman" pitchFamily="18" charset="0"/>
                <a:cs typeface="Times New Roman" pitchFamily="18" charset="0"/>
              </a:rPr>
              <a:t>● What is the probability that an applicant will default on a loan?</a:t>
            </a:r>
          </a:p>
          <a:p>
            <a:pPr>
              <a:buNone/>
            </a:pPr>
            <a:r>
              <a:rPr lang="en-IN" sz="2400">
                <a:latin typeface="Times New Roman" pitchFamily="18" charset="0"/>
                <a:cs typeface="Times New Roman" pitchFamily="18" charset="0"/>
              </a:rPr>
              <a:t>  </a:t>
            </a:r>
          </a:p>
          <a:p>
            <a:pPr>
              <a:buNone/>
            </a:pPr>
            <a:r>
              <a:rPr lang="en-IN" sz="2400">
                <a:latin typeface="Times New Roman" pitchFamily="18" charset="0"/>
                <a:cs typeface="Times New Roman" pitchFamily="18" charset="0"/>
              </a:rPr>
              <a:t>  Linear regression is a useful tool for answering the first question, and logistic regression is a popular method for addressing the second.</a:t>
            </a:r>
          </a:p>
          <a:p>
            <a:pPr>
              <a:buNone/>
            </a:pPr>
            <a:endParaRPr lang="en-US" b="1">
              <a:solidFill>
                <a:srgbClr val="00B05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071546"/>
            <a:ext cx="8786874" cy="4714908"/>
          </a:xfrm>
        </p:spPr>
        <p:txBody>
          <a:bodyPr>
            <a:normAutofit/>
          </a:bodyPr>
          <a:lstStyle/>
          <a:p>
            <a:pPr>
              <a:buNone/>
            </a:pPr>
            <a:r>
              <a:rPr lang="en-IN" sz="2400">
                <a:latin typeface="Times New Roman" pitchFamily="18" charset="0"/>
                <a:cs typeface="Times New Roman" pitchFamily="18" charset="0"/>
              </a:rPr>
              <a:t>● </a:t>
            </a:r>
            <a:r>
              <a:rPr lang="en-IN" sz="2400" b="1">
                <a:latin typeface="Times New Roman" pitchFamily="18" charset="0"/>
                <a:cs typeface="Times New Roman" pitchFamily="18" charset="0"/>
              </a:rPr>
              <a:t>Medical: </a:t>
            </a:r>
          </a:p>
          <a:p>
            <a:pPr algn="just">
              <a:buNone/>
            </a:pPr>
            <a:r>
              <a:rPr lang="en-IN" sz="2400" b="1">
                <a:latin typeface="Times New Roman" pitchFamily="18" charset="0"/>
                <a:cs typeface="Times New Roman" pitchFamily="18" charset="0"/>
              </a:rPr>
              <a:t>  Develop a model to determine the likelihood of a patient’s successful response to a specific </a:t>
            </a:r>
            <a:r>
              <a:rPr lang="en-IN" sz="2400">
                <a:latin typeface="Times New Roman" pitchFamily="18" charset="0"/>
                <a:cs typeface="Times New Roman" pitchFamily="18" charset="0"/>
              </a:rPr>
              <a:t>medical treatment or procedure. Input variables could include age, weight, blood pressure, and cholesterol levels.</a:t>
            </a:r>
          </a:p>
        </p:txBody>
      </p:sp>
      <p:sp>
        <p:nvSpPr>
          <p:cNvPr id="4" name="Title 3"/>
          <p:cNvSpPr>
            <a:spLocks noGrp="1"/>
          </p:cNvSpPr>
          <p:nvPr>
            <p:ph type="title"/>
          </p:nvPr>
        </p:nvSpPr>
        <p:spPr>
          <a:xfrm>
            <a:off x="428596" y="214291"/>
            <a:ext cx="7886700" cy="1000132"/>
          </a:xfrm>
        </p:spPr>
        <p:txBody>
          <a:bodyPr>
            <a:normAutofit/>
          </a:bodyPr>
          <a:lstStyle/>
          <a:p>
            <a:r>
              <a:rPr lang="en-US" sz="2800" b="1">
                <a:latin typeface="Times New Roman" pitchFamily="18" charset="0"/>
                <a:cs typeface="Times New Roman" pitchFamily="18" charset="0"/>
              </a:rPr>
              <a:t>Logistic  Regression Use cases</a:t>
            </a:r>
            <a:endParaRPr lang="en-IN" sz="2800" b="1">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071546"/>
            <a:ext cx="8763000" cy="4714908"/>
          </a:xfrm>
        </p:spPr>
        <p:txBody>
          <a:bodyPr>
            <a:normAutofit/>
          </a:bodyPr>
          <a:lstStyle/>
          <a:p>
            <a:pPr>
              <a:buNone/>
            </a:pPr>
            <a:r>
              <a:rPr lang="en-IN" sz="2400">
                <a:latin typeface="Times New Roman" pitchFamily="18" charset="0"/>
                <a:cs typeface="Times New Roman" pitchFamily="18" charset="0"/>
              </a:rPr>
              <a:t>● </a:t>
            </a:r>
            <a:r>
              <a:rPr lang="en-IN" sz="2400" b="1">
                <a:latin typeface="Times New Roman" pitchFamily="18" charset="0"/>
                <a:cs typeface="Times New Roman" pitchFamily="18" charset="0"/>
              </a:rPr>
              <a:t>Finance: </a:t>
            </a:r>
          </a:p>
          <a:p>
            <a:pPr>
              <a:buNone/>
            </a:pPr>
            <a:r>
              <a:rPr lang="en-IN" sz="2400" b="1">
                <a:latin typeface="Times New Roman" pitchFamily="18" charset="0"/>
                <a:cs typeface="Times New Roman" pitchFamily="18" charset="0"/>
              </a:rPr>
              <a:t>  Using a loan applicant’s credit history and the details on the loan, determine the probability that an applicant will default on the loan</a:t>
            </a:r>
            <a:r>
              <a:rPr lang="en-IN" sz="2400">
                <a:latin typeface="Times New Roman" pitchFamily="18" charset="0"/>
                <a:cs typeface="Times New Roman" pitchFamily="18" charset="0"/>
              </a:rPr>
              <a:t>. Based on the prediction, the loan can be approved or denied, or the terms can be modified. </a:t>
            </a:r>
          </a:p>
        </p:txBody>
      </p:sp>
      <p:sp>
        <p:nvSpPr>
          <p:cNvPr id="4" name="Title 3"/>
          <p:cNvSpPr>
            <a:spLocks noGrp="1"/>
          </p:cNvSpPr>
          <p:nvPr>
            <p:ph type="title"/>
          </p:nvPr>
        </p:nvSpPr>
        <p:spPr>
          <a:xfrm>
            <a:off x="428596" y="214291"/>
            <a:ext cx="7886700" cy="1000132"/>
          </a:xfrm>
        </p:spPr>
        <p:txBody>
          <a:bodyPr>
            <a:normAutofit/>
          </a:bodyPr>
          <a:lstStyle/>
          <a:p>
            <a:r>
              <a:rPr lang="en-US" sz="2800" b="1">
                <a:latin typeface="Times New Roman" pitchFamily="18" charset="0"/>
                <a:cs typeface="Times New Roman" pitchFamily="18" charset="0"/>
              </a:rPr>
              <a:t>Logistic Regression Use cases</a:t>
            </a:r>
            <a:endParaRPr lang="en-IN" sz="2800" b="1">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071546"/>
            <a:ext cx="8763000" cy="4714908"/>
          </a:xfrm>
        </p:spPr>
        <p:txBody>
          <a:bodyPr>
            <a:normAutofit/>
          </a:bodyPr>
          <a:lstStyle/>
          <a:p>
            <a:pPr>
              <a:buNone/>
            </a:pPr>
            <a:r>
              <a:rPr lang="en-IN" sz="2400">
                <a:latin typeface="Times New Roman" pitchFamily="18" charset="0"/>
                <a:cs typeface="Times New Roman" pitchFamily="18" charset="0"/>
              </a:rPr>
              <a:t>● </a:t>
            </a:r>
            <a:r>
              <a:rPr lang="en-IN" sz="2400" b="1">
                <a:latin typeface="Times New Roman" pitchFamily="18" charset="0"/>
                <a:cs typeface="Times New Roman" pitchFamily="18" charset="0"/>
              </a:rPr>
              <a:t>Marketing:</a:t>
            </a:r>
          </a:p>
          <a:p>
            <a:pPr algn="just">
              <a:buNone/>
            </a:pPr>
            <a:r>
              <a:rPr lang="en-IN" sz="2400" b="1">
                <a:latin typeface="Times New Roman" pitchFamily="18" charset="0"/>
                <a:cs typeface="Times New Roman" pitchFamily="18" charset="0"/>
              </a:rPr>
              <a:t>   Determine a wireless customer’s probability of switching carriers (known as churning) </a:t>
            </a:r>
            <a:r>
              <a:rPr lang="en-IN" sz="2400">
                <a:latin typeface="Times New Roman" pitchFamily="18" charset="0"/>
                <a:cs typeface="Times New Roman" pitchFamily="18" charset="0"/>
              </a:rPr>
              <a:t>based on age, number of family members on the plan, months remaining on the existing contract, and social network contacts. </a:t>
            </a:r>
          </a:p>
          <a:p>
            <a:pPr algn="just">
              <a:buNone/>
            </a:pPr>
            <a:r>
              <a:rPr lang="en-IN" sz="2400">
                <a:latin typeface="Times New Roman" pitchFamily="18" charset="0"/>
                <a:cs typeface="Times New Roman" pitchFamily="18" charset="0"/>
              </a:rPr>
              <a:t>   With such insight, target the high-probability customers with appropriate  offers to prevent churn.</a:t>
            </a:r>
          </a:p>
        </p:txBody>
      </p:sp>
      <p:sp>
        <p:nvSpPr>
          <p:cNvPr id="4" name="Title 3"/>
          <p:cNvSpPr>
            <a:spLocks noGrp="1"/>
          </p:cNvSpPr>
          <p:nvPr>
            <p:ph type="title"/>
          </p:nvPr>
        </p:nvSpPr>
        <p:spPr>
          <a:xfrm>
            <a:off x="428596" y="214291"/>
            <a:ext cx="7886700" cy="1000132"/>
          </a:xfrm>
        </p:spPr>
        <p:txBody>
          <a:bodyPr>
            <a:normAutofit/>
          </a:bodyPr>
          <a:lstStyle/>
          <a:p>
            <a:r>
              <a:rPr lang="en-US" sz="2800" b="1">
                <a:latin typeface="Times New Roman" pitchFamily="18" charset="0"/>
                <a:cs typeface="Times New Roman" pitchFamily="18" charset="0"/>
              </a:rPr>
              <a:t>Logistic Regression Use cases</a:t>
            </a:r>
            <a:endParaRPr lang="en-IN" sz="2800" b="1">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4282" y="214290"/>
            <a:ext cx="7886700" cy="785817"/>
          </a:xfrm>
        </p:spPr>
        <p:txBody>
          <a:bodyPr>
            <a:normAutofit/>
          </a:bodyPr>
          <a:lstStyle/>
          <a:p>
            <a:r>
              <a:rPr lang="en-US" sz="2800" b="1">
                <a:latin typeface="Times New Roman" pitchFamily="18" charset="0"/>
                <a:cs typeface="Times New Roman" pitchFamily="18" charset="0"/>
              </a:rPr>
              <a:t>Logistic Regression</a:t>
            </a:r>
            <a:endParaRPr lang="en-IN" sz="2800" b="1">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116811" y="1071546"/>
            <a:ext cx="8760808" cy="535785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071546"/>
            <a:ext cx="8763000" cy="4714908"/>
          </a:xfrm>
        </p:spPr>
        <p:txBody>
          <a:bodyPr>
            <a:normAutofit/>
          </a:bodyPr>
          <a:lstStyle/>
          <a:p>
            <a:pPr algn="just"/>
            <a:r>
              <a:rPr lang="en-IN" sz="2400" dirty="0">
                <a:latin typeface="Times New Roman" pitchFamily="18" charset="0"/>
                <a:cs typeface="Times New Roman" pitchFamily="18" charset="0"/>
              </a:rPr>
              <a:t>Because the range of </a:t>
            </a:r>
            <a:r>
              <a:rPr lang="en-IN" sz="2400" i="1" dirty="0">
                <a:latin typeface="Times New Roman" pitchFamily="18" charset="0"/>
                <a:cs typeface="Times New Roman" pitchFamily="18" charset="0"/>
              </a:rPr>
              <a:t>f (y) is (0, 1), the logistic function appears to be an appropriate function to model  </a:t>
            </a:r>
            <a:r>
              <a:rPr lang="en-IN" sz="2400" dirty="0">
                <a:latin typeface="Times New Roman" pitchFamily="18" charset="0"/>
                <a:cs typeface="Times New Roman" pitchFamily="18" charset="0"/>
              </a:rPr>
              <a:t>the probability of a particular outcome occurring. </a:t>
            </a:r>
          </a:p>
          <a:p>
            <a:pPr algn="just"/>
            <a:r>
              <a:rPr lang="en-IN" sz="2400" dirty="0">
                <a:latin typeface="Times New Roman" pitchFamily="18" charset="0"/>
                <a:cs typeface="Times New Roman" pitchFamily="18" charset="0"/>
              </a:rPr>
              <a:t>As the value of y increases, the probability of the outcome occurring increases.</a:t>
            </a:r>
          </a:p>
          <a:p>
            <a:pPr algn="just"/>
            <a:r>
              <a:rPr lang="en-IN" sz="2400" dirty="0">
                <a:latin typeface="Times New Roman" pitchFamily="18" charset="0"/>
                <a:cs typeface="Times New Roman" pitchFamily="18" charset="0"/>
              </a:rPr>
              <a:t> In any proposed model, to predict the likelihood of an outcome, y needs to be a function of the input variables.</a:t>
            </a:r>
          </a:p>
          <a:p>
            <a:pPr algn="just"/>
            <a:r>
              <a:rPr lang="en-IN" sz="2400" dirty="0">
                <a:latin typeface="Times New Roman" pitchFamily="18" charset="0"/>
                <a:cs typeface="Times New Roman" pitchFamily="18" charset="0"/>
              </a:rPr>
              <a:t> In logistic regression, y is expressed as a linear function of the input variables.</a:t>
            </a:r>
          </a:p>
          <a:p>
            <a:pPr algn="just"/>
            <a:r>
              <a:rPr lang="en-IN" sz="2400" dirty="0">
                <a:latin typeface="Times New Roman" pitchFamily="18" charset="0"/>
                <a:cs typeface="Times New Roman" pitchFamily="18" charset="0"/>
              </a:rPr>
              <a:t>In other words, the formula shown in Equation 6-8 applies</a:t>
            </a:r>
          </a:p>
        </p:txBody>
      </p:sp>
      <p:sp>
        <p:nvSpPr>
          <p:cNvPr id="4" name="Title 3"/>
          <p:cNvSpPr>
            <a:spLocks noGrp="1"/>
          </p:cNvSpPr>
          <p:nvPr>
            <p:ph type="title"/>
          </p:nvPr>
        </p:nvSpPr>
        <p:spPr>
          <a:xfrm>
            <a:off x="428596" y="214291"/>
            <a:ext cx="7886700" cy="785817"/>
          </a:xfrm>
        </p:spPr>
        <p:txBody>
          <a:bodyPr>
            <a:normAutofit/>
          </a:bodyPr>
          <a:lstStyle/>
          <a:p>
            <a:r>
              <a:rPr lang="en-US" sz="2800" b="1">
                <a:latin typeface="Times New Roman" pitchFamily="18" charset="0"/>
                <a:cs typeface="Times New Roman" pitchFamily="18" charset="0"/>
              </a:rPr>
              <a:t>Logistic Regression</a:t>
            </a:r>
            <a:endParaRPr lang="en-IN" sz="2800" b="1">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596" y="214291"/>
            <a:ext cx="7886700" cy="785817"/>
          </a:xfrm>
        </p:spPr>
        <p:txBody>
          <a:bodyPr>
            <a:normAutofit/>
          </a:bodyPr>
          <a:lstStyle/>
          <a:p>
            <a:r>
              <a:rPr lang="en-US" sz="2800" b="1">
                <a:latin typeface="Times New Roman" pitchFamily="18" charset="0"/>
                <a:cs typeface="Times New Roman" pitchFamily="18" charset="0"/>
              </a:rPr>
              <a:t>Logistic Regression</a:t>
            </a:r>
            <a:endParaRPr lang="en-IN" sz="2800" b="1">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a:srcRect/>
          <a:stretch>
            <a:fillRect/>
          </a:stretch>
        </p:blipFill>
        <p:spPr bwMode="auto">
          <a:xfrm>
            <a:off x="122040" y="987929"/>
            <a:ext cx="8807679" cy="5155715"/>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323850"/>
            <a:ext cx="7886700" cy="647701"/>
          </a:xfrm>
        </p:spPr>
        <p:txBody>
          <a:bodyPr>
            <a:normAutofit fontScale="90000"/>
          </a:bodyPr>
          <a:lstStyle/>
          <a:p>
            <a:r>
              <a:rPr lang="en-IN" sz="3600" dirty="0" smtClean="0">
                <a:latin typeface="Times New Roman" pitchFamily="18" charset="0"/>
                <a:cs typeface="Times New Roman" pitchFamily="18" charset="0"/>
              </a:rPr>
              <a:t/>
            </a:r>
            <a:br>
              <a:rPr lang="en-IN" sz="3600" dirty="0" smtClean="0">
                <a:latin typeface="Times New Roman" pitchFamily="18" charset="0"/>
                <a:cs typeface="Times New Roman" pitchFamily="18" charset="0"/>
              </a:rPr>
            </a:br>
            <a:r>
              <a:rPr lang="en-IN" sz="3600" b="1" dirty="0" smtClean="0"/>
              <a:t> </a:t>
            </a:r>
            <a:r>
              <a:rPr lang="en-IN" sz="3600" b="1" dirty="0" smtClean="0">
                <a:latin typeface="Times New Roman" pitchFamily="18" charset="0"/>
                <a:cs typeface="Times New Roman" pitchFamily="18" charset="0"/>
              </a:rPr>
              <a:t>Logistic Regression</a:t>
            </a:r>
            <a:r>
              <a:rPr lang="en-IN" sz="3600" dirty="0" smtClean="0">
                <a:latin typeface="Times New Roman" pitchFamily="18" charset="0"/>
                <a:cs typeface="Times New Roman" pitchFamily="18" charset="0"/>
              </a:rPr>
              <a:t> </a:t>
            </a:r>
            <a:r>
              <a:rPr lang="en-IN" sz="3600" b="1" dirty="0" smtClean="0">
                <a:latin typeface="Times New Roman" pitchFamily="18" charset="0"/>
                <a:cs typeface="Times New Roman" pitchFamily="18" charset="0"/>
              </a:rPr>
              <a:t/>
            </a:r>
            <a:br>
              <a:rPr lang="en-IN" sz="3600" b="1" dirty="0" smtClean="0">
                <a:latin typeface="Times New Roman" pitchFamily="18" charset="0"/>
                <a:cs typeface="Times New Roman" pitchFamily="18" charset="0"/>
              </a:rPr>
            </a:b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514350" y="1200150"/>
            <a:ext cx="8248650" cy="5429250"/>
          </a:xfrm>
        </p:spPr>
        <p:txBody>
          <a:bodyPr>
            <a:noAutofit/>
          </a:bodyPr>
          <a:lstStyle/>
          <a:p>
            <a:pPr>
              <a:buNone/>
            </a:pPr>
            <a:r>
              <a:rPr lang="en-IN" sz="2400" dirty="0" smtClean="0"/>
              <a:t>  </a:t>
            </a:r>
            <a:r>
              <a:rPr lang="en-IN" sz="2400" dirty="0" smtClean="0">
                <a:latin typeface="Times New Roman" pitchFamily="18" charset="0"/>
                <a:cs typeface="Times New Roman" pitchFamily="18" charset="0"/>
              </a:rPr>
              <a:t>The Logistic Regression is a regression model in which the response variable (dependent variable) has categorical values such as True/False or 0/1.</a:t>
            </a:r>
          </a:p>
          <a:p>
            <a:pPr>
              <a:buNone/>
            </a:pPr>
            <a:r>
              <a:rPr lang="en-IN" sz="2400" dirty="0" smtClean="0">
                <a:latin typeface="Times New Roman" pitchFamily="18" charset="0"/>
                <a:cs typeface="Times New Roman" pitchFamily="18" charset="0"/>
              </a:rPr>
              <a:t>   It actually measures the probability of a binary response as the value of response variable based on the mathematical equation relating it with the predictor variables.</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323850"/>
            <a:ext cx="7886700" cy="647701"/>
          </a:xfrm>
        </p:spPr>
        <p:txBody>
          <a:bodyPr>
            <a:normAutofit fontScale="90000"/>
          </a:bodyPr>
          <a:lstStyle/>
          <a:p>
            <a:r>
              <a:rPr lang="en-IN" sz="3600" dirty="0" smtClean="0">
                <a:latin typeface="Times New Roman" pitchFamily="18" charset="0"/>
                <a:cs typeface="Times New Roman" pitchFamily="18" charset="0"/>
              </a:rPr>
              <a:t/>
            </a:r>
            <a:br>
              <a:rPr lang="en-IN" sz="3600" dirty="0" smtClean="0">
                <a:latin typeface="Times New Roman" pitchFamily="18" charset="0"/>
                <a:cs typeface="Times New Roman" pitchFamily="18" charset="0"/>
              </a:rPr>
            </a:br>
            <a:r>
              <a:rPr lang="en-IN" sz="3600" b="1" dirty="0" smtClean="0"/>
              <a:t> </a:t>
            </a:r>
            <a:r>
              <a:rPr lang="en-IN" sz="3600" b="1" dirty="0" smtClean="0">
                <a:latin typeface="Times New Roman" pitchFamily="18" charset="0"/>
                <a:cs typeface="Times New Roman" pitchFamily="18" charset="0"/>
              </a:rPr>
              <a:t>Logistic Regression</a:t>
            </a:r>
            <a:r>
              <a:rPr lang="en-IN" sz="3600" dirty="0" smtClean="0">
                <a:latin typeface="Times New Roman" pitchFamily="18" charset="0"/>
                <a:cs typeface="Times New Roman" pitchFamily="18" charset="0"/>
              </a:rPr>
              <a:t> </a:t>
            </a:r>
            <a:r>
              <a:rPr lang="en-IN" sz="3600" b="1" dirty="0" smtClean="0">
                <a:latin typeface="Times New Roman" pitchFamily="18" charset="0"/>
                <a:cs typeface="Times New Roman" pitchFamily="18" charset="0"/>
              </a:rPr>
              <a:t/>
            </a:r>
            <a:br>
              <a:rPr lang="en-IN" sz="3600" b="1" dirty="0" smtClean="0">
                <a:latin typeface="Times New Roman" pitchFamily="18" charset="0"/>
                <a:cs typeface="Times New Roman" pitchFamily="18" charset="0"/>
              </a:rPr>
            </a:b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514350" y="1200150"/>
            <a:ext cx="8248650" cy="5429250"/>
          </a:xfrm>
        </p:spPr>
        <p:txBody>
          <a:bodyPr>
            <a:noAutofit/>
          </a:bodyPr>
          <a:lstStyle/>
          <a:p>
            <a:pPr>
              <a:buNone/>
            </a:pPr>
            <a:r>
              <a:rPr lang="en-IN" sz="2400" dirty="0" smtClean="0">
                <a:latin typeface="Times New Roman" pitchFamily="18" charset="0"/>
                <a:cs typeface="Times New Roman" pitchFamily="18" charset="0"/>
              </a:rPr>
              <a:t>The general mathematical equation for logistic regression is −</a:t>
            </a:r>
          </a:p>
          <a:p>
            <a:pPr>
              <a:buNone/>
            </a:pPr>
            <a:r>
              <a:rPr lang="en-IN" sz="2400" dirty="0" smtClean="0">
                <a:latin typeface="Times New Roman" pitchFamily="18" charset="0"/>
                <a:cs typeface="Times New Roman" pitchFamily="18" charset="0"/>
              </a:rPr>
              <a:t>y = 1/(1+e^-(a+b1x1+b2x2+b3x3+...))</a:t>
            </a:r>
          </a:p>
          <a:p>
            <a:pPr>
              <a:buNone/>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Following is the description of the parameters used −</a:t>
            </a:r>
          </a:p>
          <a:p>
            <a:pPr lvl="0">
              <a:buNone/>
            </a:pPr>
            <a:r>
              <a:rPr lang="en-IN" sz="2400" b="1" dirty="0" smtClean="0">
                <a:latin typeface="Times New Roman" pitchFamily="18" charset="0"/>
                <a:cs typeface="Times New Roman" pitchFamily="18" charset="0"/>
              </a:rPr>
              <a:t>y</a:t>
            </a:r>
            <a:r>
              <a:rPr lang="en-IN" sz="2400" dirty="0" smtClean="0">
                <a:latin typeface="Times New Roman" pitchFamily="18" charset="0"/>
                <a:cs typeface="Times New Roman" pitchFamily="18" charset="0"/>
              </a:rPr>
              <a:t> is the response variable.</a:t>
            </a:r>
          </a:p>
          <a:p>
            <a:pPr lvl="0">
              <a:buNone/>
            </a:pPr>
            <a:r>
              <a:rPr lang="en-IN" sz="2400" b="1" dirty="0" smtClean="0">
                <a:latin typeface="Times New Roman" pitchFamily="18" charset="0"/>
                <a:cs typeface="Times New Roman" pitchFamily="18" charset="0"/>
              </a:rPr>
              <a:t>x</a:t>
            </a:r>
            <a:r>
              <a:rPr lang="en-IN" sz="2400" dirty="0" smtClean="0">
                <a:latin typeface="Times New Roman" pitchFamily="18" charset="0"/>
                <a:cs typeface="Times New Roman" pitchFamily="18" charset="0"/>
              </a:rPr>
              <a:t> is the predictor variable.</a:t>
            </a:r>
          </a:p>
          <a:p>
            <a:pPr lvl="0">
              <a:buNone/>
            </a:pPr>
            <a:r>
              <a:rPr lang="en-IN" sz="2400" b="1" dirty="0" smtClean="0">
                <a:latin typeface="Times New Roman" pitchFamily="18" charset="0"/>
                <a:cs typeface="Times New Roman" pitchFamily="18" charset="0"/>
              </a:rPr>
              <a:t>a</a:t>
            </a:r>
            <a:r>
              <a:rPr lang="en-IN" sz="2400" dirty="0" smtClean="0">
                <a:latin typeface="Times New Roman" pitchFamily="18" charset="0"/>
                <a:cs typeface="Times New Roman" pitchFamily="18" charset="0"/>
              </a:rPr>
              <a:t> and </a:t>
            </a:r>
            <a:r>
              <a:rPr lang="en-IN" sz="2400" b="1" dirty="0" smtClean="0">
                <a:latin typeface="Times New Roman" pitchFamily="18" charset="0"/>
                <a:cs typeface="Times New Roman" pitchFamily="18" charset="0"/>
              </a:rPr>
              <a:t>b</a:t>
            </a:r>
            <a:r>
              <a:rPr lang="en-IN" sz="2400" dirty="0" smtClean="0">
                <a:latin typeface="Times New Roman" pitchFamily="18" charset="0"/>
                <a:cs typeface="Times New Roman" pitchFamily="18" charset="0"/>
              </a:rPr>
              <a:t> are the coefficients which are numeric constants.</a:t>
            </a:r>
          </a:p>
          <a:p>
            <a:pPr>
              <a:buNone/>
            </a:pPr>
            <a:r>
              <a:rPr lang="en-IN" sz="2400" dirty="0" smtClean="0">
                <a:latin typeface="Times New Roman" pitchFamily="18" charset="0"/>
                <a:cs typeface="Times New Roman" pitchFamily="18" charset="0"/>
              </a:rPr>
              <a:t>The function used to create the regression model is the </a:t>
            </a:r>
            <a:r>
              <a:rPr lang="en-IN" sz="2400" b="1" dirty="0" err="1" smtClean="0">
                <a:latin typeface="Times New Roman" pitchFamily="18" charset="0"/>
                <a:cs typeface="Times New Roman" pitchFamily="18" charset="0"/>
              </a:rPr>
              <a:t>glm</a:t>
            </a:r>
            <a:r>
              <a:rPr lang="en-IN" sz="2400" b="1" dirty="0" smtClean="0">
                <a:latin typeface="Times New Roman" pitchFamily="18" charset="0"/>
                <a:cs typeface="Times New Roman" pitchFamily="18" charset="0"/>
              </a:rPr>
              <a:t>()</a:t>
            </a:r>
            <a:r>
              <a:rPr lang="en-IN" sz="2400" dirty="0" smtClean="0">
                <a:latin typeface="Times New Roman" pitchFamily="18" charset="0"/>
                <a:cs typeface="Times New Roman" pitchFamily="18" charset="0"/>
              </a:rPr>
              <a:t> function</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323850"/>
            <a:ext cx="7886700" cy="647701"/>
          </a:xfrm>
        </p:spPr>
        <p:txBody>
          <a:bodyPr>
            <a:normAutofit fontScale="90000"/>
          </a:bodyPr>
          <a:lstStyle/>
          <a:p>
            <a:r>
              <a:rPr lang="en-IN" sz="3600" dirty="0" smtClean="0">
                <a:latin typeface="Times New Roman" pitchFamily="18" charset="0"/>
                <a:cs typeface="Times New Roman" pitchFamily="18" charset="0"/>
              </a:rPr>
              <a:t/>
            </a:r>
            <a:br>
              <a:rPr lang="en-IN" sz="3600" dirty="0" smtClean="0">
                <a:latin typeface="Times New Roman" pitchFamily="18" charset="0"/>
                <a:cs typeface="Times New Roman" pitchFamily="18" charset="0"/>
              </a:rPr>
            </a:br>
            <a:r>
              <a:rPr lang="en-IN" sz="3600" b="1" dirty="0" smtClean="0"/>
              <a:t> </a:t>
            </a:r>
            <a:r>
              <a:rPr lang="en-IN" sz="3600" b="1" dirty="0" smtClean="0">
                <a:latin typeface="Times New Roman" pitchFamily="18" charset="0"/>
                <a:cs typeface="Times New Roman" pitchFamily="18" charset="0"/>
              </a:rPr>
              <a:t>Logistic Regression</a:t>
            </a:r>
            <a:r>
              <a:rPr lang="en-IN" sz="3600" dirty="0" smtClean="0">
                <a:latin typeface="Times New Roman" pitchFamily="18" charset="0"/>
                <a:cs typeface="Times New Roman" pitchFamily="18" charset="0"/>
              </a:rPr>
              <a:t> </a:t>
            </a:r>
            <a:r>
              <a:rPr lang="en-IN" sz="3600" b="1" dirty="0" smtClean="0">
                <a:latin typeface="Times New Roman" pitchFamily="18" charset="0"/>
                <a:cs typeface="Times New Roman" pitchFamily="18" charset="0"/>
              </a:rPr>
              <a:t/>
            </a:r>
            <a:br>
              <a:rPr lang="en-IN" sz="3600" b="1" dirty="0" smtClean="0">
                <a:latin typeface="Times New Roman" pitchFamily="18" charset="0"/>
                <a:cs typeface="Times New Roman" pitchFamily="18" charset="0"/>
              </a:rPr>
            </a:b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514350" y="1200150"/>
            <a:ext cx="8248650" cy="5429250"/>
          </a:xfrm>
        </p:spPr>
        <p:txBody>
          <a:bodyPr>
            <a:noAutofit/>
          </a:bodyPr>
          <a:lstStyle/>
          <a:p>
            <a:pPr>
              <a:buNone/>
            </a:pPr>
            <a:r>
              <a:rPr lang="en-IN" sz="2400" b="1" dirty="0" smtClean="0">
                <a:latin typeface="Times New Roman" pitchFamily="18" charset="0"/>
                <a:cs typeface="Times New Roman" pitchFamily="18" charset="0"/>
              </a:rPr>
              <a:t>Syntax</a:t>
            </a:r>
          </a:p>
          <a:p>
            <a:pPr>
              <a:buNone/>
            </a:pPr>
            <a:r>
              <a:rPr lang="en-IN" sz="2400" dirty="0" smtClean="0">
                <a:latin typeface="Times New Roman" pitchFamily="18" charset="0"/>
                <a:cs typeface="Times New Roman" pitchFamily="18" charset="0"/>
              </a:rPr>
              <a:t>The basic syntax for </a:t>
            </a:r>
            <a:r>
              <a:rPr lang="en-IN" sz="2400" b="1" dirty="0" err="1" smtClean="0">
                <a:latin typeface="Times New Roman" pitchFamily="18" charset="0"/>
                <a:cs typeface="Times New Roman" pitchFamily="18" charset="0"/>
              </a:rPr>
              <a:t>glm</a:t>
            </a:r>
            <a:r>
              <a:rPr lang="en-IN" sz="2400" b="1" dirty="0" smtClean="0">
                <a:latin typeface="Times New Roman" pitchFamily="18" charset="0"/>
                <a:cs typeface="Times New Roman" pitchFamily="18" charset="0"/>
              </a:rPr>
              <a:t>()</a:t>
            </a:r>
            <a:r>
              <a:rPr lang="en-IN" sz="2400" dirty="0" smtClean="0">
                <a:latin typeface="Times New Roman" pitchFamily="18" charset="0"/>
                <a:cs typeface="Times New Roman" pitchFamily="18" charset="0"/>
              </a:rPr>
              <a:t> function in logistic regression is −</a:t>
            </a:r>
          </a:p>
          <a:p>
            <a:pPr>
              <a:buNone/>
            </a:pPr>
            <a:r>
              <a:rPr lang="en-IN" sz="2400" b="1" dirty="0" err="1" smtClean="0">
                <a:latin typeface="Times New Roman" pitchFamily="18" charset="0"/>
                <a:cs typeface="Times New Roman" pitchFamily="18" charset="0"/>
              </a:rPr>
              <a:t>glm</a:t>
            </a:r>
            <a:r>
              <a:rPr lang="en-IN" sz="2400" b="1" dirty="0" smtClean="0">
                <a:latin typeface="Times New Roman" pitchFamily="18" charset="0"/>
                <a:cs typeface="Times New Roman" pitchFamily="18" charset="0"/>
              </a:rPr>
              <a:t>(formula ,data ,family)</a:t>
            </a:r>
          </a:p>
          <a:p>
            <a:pPr>
              <a:buNone/>
            </a:pPr>
            <a:endParaRPr lang="en-IN" sz="2400" b="1"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Following is the description of the parameters used −</a:t>
            </a:r>
          </a:p>
          <a:p>
            <a:pPr lvl="0">
              <a:buNone/>
            </a:pPr>
            <a:r>
              <a:rPr lang="en-IN" sz="2400" b="1" dirty="0" smtClean="0">
                <a:latin typeface="Times New Roman" pitchFamily="18" charset="0"/>
                <a:cs typeface="Times New Roman" pitchFamily="18" charset="0"/>
              </a:rPr>
              <a:t>formula</a:t>
            </a:r>
            <a:r>
              <a:rPr lang="en-IN" sz="2400" dirty="0" smtClean="0">
                <a:latin typeface="Times New Roman" pitchFamily="18" charset="0"/>
                <a:cs typeface="Times New Roman" pitchFamily="18" charset="0"/>
              </a:rPr>
              <a:t> is the symbol presenting the relationship between the variables.</a:t>
            </a:r>
          </a:p>
          <a:p>
            <a:pPr lvl="0">
              <a:buNone/>
            </a:pPr>
            <a:r>
              <a:rPr lang="en-IN" sz="2400" b="1" dirty="0" smtClean="0">
                <a:latin typeface="Times New Roman" pitchFamily="18" charset="0"/>
                <a:cs typeface="Times New Roman" pitchFamily="18" charset="0"/>
              </a:rPr>
              <a:t>data</a:t>
            </a:r>
            <a:r>
              <a:rPr lang="en-IN" sz="2400" dirty="0" smtClean="0">
                <a:latin typeface="Times New Roman" pitchFamily="18" charset="0"/>
                <a:cs typeface="Times New Roman" pitchFamily="18" charset="0"/>
              </a:rPr>
              <a:t> is the data set giving the values of these variables.</a:t>
            </a:r>
          </a:p>
          <a:p>
            <a:pPr lvl="0">
              <a:buNone/>
            </a:pPr>
            <a:r>
              <a:rPr lang="en-IN" sz="2400" b="1" dirty="0" smtClean="0">
                <a:latin typeface="Times New Roman" pitchFamily="18" charset="0"/>
                <a:cs typeface="Times New Roman" pitchFamily="18" charset="0"/>
              </a:rPr>
              <a:t>family</a:t>
            </a:r>
            <a:r>
              <a:rPr lang="en-IN" sz="2400" dirty="0" smtClean="0">
                <a:latin typeface="Times New Roman" pitchFamily="18" charset="0"/>
                <a:cs typeface="Times New Roman" pitchFamily="18" charset="0"/>
              </a:rPr>
              <a:t> is R object to specify the details of the model. It's value is binomial for logistic regression.</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323850"/>
            <a:ext cx="7886700" cy="647701"/>
          </a:xfrm>
        </p:spPr>
        <p:txBody>
          <a:bodyPr>
            <a:normAutofit fontScale="90000"/>
          </a:bodyPr>
          <a:lstStyle/>
          <a:p>
            <a:r>
              <a:rPr lang="en-IN" sz="3600" dirty="0" smtClean="0">
                <a:latin typeface="Times New Roman" pitchFamily="18" charset="0"/>
                <a:cs typeface="Times New Roman" pitchFamily="18" charset="0"/>
              </a:rPr>
              <a:t/>
            </a:r>
            <a:br>
              <a:rPr lang="en-IN" sz="3600" dirty="0" smtClean="0">
                <a:latin typeface="Times New Roman" pitchFamily="18" charset="0"/>
                <a:cs typeface="Times New Roman" pitchFamily="18" charset="0"/>
              </a:rPr>
            </a:br>
            <a:r>
              <a:rPr lang="en-IN" sz="3600" b="1" dirty="0" smtClean="0"/>
              <a:t> </a:t>
            </a:r>
            <a:r>
              <a:rPr lang="en-IN" sz="3600" b="1" dirty="0" smtClean="0">
                <a:latin typeface="Times New Roman" pitchFamily="18" charset="0"/>
                <a:cs typeface="Times New Roman" pitchFamily="18" charset="0"/>
              </a:rPr>
              <a:t>Logistic Regression</a:t>
            </a:r>
            <a:r>
              <a:rPr lang="en-IN" sz="3600" dirty="0" smtClean="0">
                <a:latin typeface="Times New Roman" pitchFamily="18" charset="0"/>
                <a:cs typeface="Times New Roman" pitchFamily="18" charset="0"/>
              </a:rPr>
              <a:t> </a:t>
            </a:r>
            <a:r>
              <a:rPr lang="en-IN" sz="3600" b="1" dirty="0" smtClean="0">
                <a:latin typeface="Times New Roman" pitchFamily="18" charset="0"/>
                <a:cs typeface="Times New Roman" pitchFamily="18" charset="0"/>
              </a:rPr>
              <a:t/>
            </a:r>
            <a:br>
              <a:rPr lang="en-IN" sz="3600" b="1" dirty="0" smtClean="0">
                <a:latin typeface="Times New Roman" pitchFamily="18" charset="0"/>
                <a:cs typeface="Times New Roman" pitchFamily="18" charset="0"/>
              </a:rPr>
            </a:b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514350" y="1200150"/>
            <a:ext cx="8248650" cy="5429250"/>
          </a:xfrm>
        </p:spPr>
        <p:txBody>
          <a:bodyPr>
            <a:noAutofit/>
          </a:bodyPr>
          <a:lstStyle/>
          <a:p>
            <a:pPr>
              <a:buNone/>
            </a:pPr>
            <a:r>
              <a:rPr lang="en-IN" sz="2400" b="1" dirty="0" smtClean="0">
                <a:latin typeface="Times New Roman" pitchFamily="18" charset="0"/>
                <a:cs typeface="Times New Roman" pitchFamily="18" charset="0"/>
              </a:rPr>
              <a:t>Syntax</a:t>
            </a:r>
          </a:p>
          <a:p>
            <a:pPr>
              <a:buNone/>
            </a:pPr>
            <a:r>
              <a:rPr lang="en-IN" sz="2400" dirty="0" smtClean="0">
                <a:latin typeface="Times New Roman" pitchFamily="18" charset="0"/>
                <a:cs typeface="Times New Roman" pitchFamily="18" charset="0"/>
              </a:rPr>
              <a:t>The basic syntax for </a:t>
            </a:r>
            <a:r>
              <a:rPr lang="en-IN" sz="2400" b="1" dirty="0" err="1" smtClean="0">
                <a:latin typeface="Times New Roman" pitchFamily="18" charset="0"/>
                <a:cs typeface="Times New Roman" pitchFamily="18" charset="0"/>
              </a:rPr>
              <a:t>glm</a:t>
            </a:r>
            <a:r>
              <a:rPr lang="en-IN" sz="2400" b="1" dirty="0" smtClean="0">
                <a:latin typeface="Times New Roman" pitchFamily="18" charset="0"/>
                <a:cs typeface="Times New Roman" pitchFamily="18" charset="0"/>
              </a:rPr>
              <a:t>()</a:t>
            </a:r>
            <a:r>
              <a:rPr lang="en-IN" sz="2400" dirty="0" smtClean="0">
                <a:latin typeface="Times New Roman" pitchFamily="18" charset="0"/>
                <a:cs typeface="Times New Roman" pitchFamily="18" charset="0"/>
              </a:rPr>
              <a:t> function in logistic regression is −</a:t>
            </a:r>
          </a:p>
          <a:p>
            <a:pPr>
              <a:buNone/>
            </a:pPr>
            <a:r>
              <a:rPr lang="en-IN" sz="2400" b="1" dirty="0" err="1" smtClean="0">
                <a:latin typeface="Times New Roman" pitchFamily="18" charset="0"/>
                <a:cs typeface="Times New Roman" pitchFamily="18" charset="0"/>
              </a:rPr>
              <a:t>glm</a:t>
            </a:r>
            <a:r>
              <a:rPr lang="en-IN" sz="2400" b="1" dirty="0" smtClean="0">
                <a:latin typeface="Times New Roman" pitchFamily="18" charset="0"/>
                <a:cs typeface="Times New Roman" pitchFamily="18" charset="0"/>
              </a:rPr>
              <a:t>(formula ,data ,family)</a:t>
            </a:r>
          </a:p>
          <a:p>
            <a:pPr>
              <a:buNone/>
            </a:pPr>
            <a:endParaRPr lang="en-IN" sz="2400" b="1"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Following is the description of the parameters used −</a:t>
            </a:r>
          </a:p>
          <a:p>
            <a:pPr lvl="0">
              <a:buNone/>
            </a:pPr>
            <a:r>
              <a:rPr lang="en-IN" sz="2400" b="1" dirty="0" smtClean="0">
                <a:latin typeface="Times New Roman" pitchFamily="18" charset="0"/>
                <a:cs typeface="Times New Roman" pitchFamily="18" charset="0"/>
              </a:rPr>
              <a:t>formula</a:t>
            </a:r>
            <a:r>
              <a:rPr lang="en-IN" sz="2400" dirty="0" smtClean="0">
                <a:latin typeface="Times New Roman" pitchFamily="18" charset="0"/>
                <a:cs typeface="Times New Roman" pitchFamily="18" charset="0"/>
              </a:rPr>
              <a:t> is the symbol presenting the relationship between the variables.</a:t>
            </a:r>
          </a:p>
          <a:p>
            <a:pPr lvl="0">
              <a:buNone/>
            </a:pPr>
            <a:r>
              <a:rPr lang="en-IN" sz="2400" b="1" dirty="0" smtClean="0">
                <a:latin typeface="Times New Roman" pitchFamily="18" charset="0"/>
                <a:cs typeface="Times New Roman" pitchFamily="18" charset="0"/>
              </a:rPr>
              <a:t>data</a:t>
            </a:r>
            <a:r>
              <a:rPr lang="en-IN" sz="2400" dirty="0" smtClean="0">
                <a:latin typeface="Times New Roman" pitchFamily="18" charset="0"/>
                <a:cs typeface="Times New Roman" pitchFamily="18" charset="0"/>
              </a:rPr>
              <a:t> is the data set giving the values of these variables.</a:t>
            </a:r>
          </a:p>
          <a:p>
            <a:pPr lvl="0">
              <a:buNone/>
            </a:pPr>
            <a:r>
              <a:rPr lang="en-IN" sz="2400" b="1" dirty="0" smtClean="0">
                <a:latin typeface="Times New Roman" pitchFamily="18" charset="0"/>
                <a:cs typeface="Times New Roman" pitchFamily="18" charset="0"/>
              </a:rPr>
              <a:t>family</a:t>
            </a:r>
            <a:r>
              <a:rPr lang="en-IN" sz="2400" dirty="0" smtClean="0">
                <a:latin typeface="Times New Roman" pitchFamily="18" charset="0"/>
                <a:cs typeface="Times New Roman" pitchFamily="18" charset="0"/>
              </a:rPr>
              <a:t> is R object to specify the details of the model. It's value is binomial for logistic regression.</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500042"/>
            <a:ext cx="7786742" cy="714380"/>
          </a:xfrm>
        </p:spPr>
        <p:txBody>
          <a:bodyPr>
            <a:normAutofit fontScale="90000"/>
          </a:bodyPr>
          <a:lstStyle/>
          <a:p>
            <a:r>
              <a:rPr lang="en-US" sz="3600" b="1">
                <a:solidFill>
                  <a:srgbClr val="00B050"/>
                </a:solidFill>
              </a:rPr>
              <a:t/>
            </a:r>
            <a:br>
              <a:rPr lang="en-US" sz="3600" b="1">
                <a:solidFill>
                  <a:srgbClr val="00B050"/>
                </a:solidFill>
              </a:rPr>
            </a:br>
            <a:r>
              <a:rPr lang="en-US" sz="3600" b="1">
                <a:solidFill>
                  <a:srgbClr val="00B050"/>
                </a:solidFill>
              </a:rPr>
              <a:t/>
            </a:r>
            <a:br>
              <a:rPr lang="en-US" sz="3600" b="1">
                <a:solidFill>
                  <a:srgbClr val="00B050"/>
                </a:solidFill>
              </a:rPr>
            </a:br>
            <a:r>
              <a:rPr lang="en-IN" sz="2800" b="1">
                <a:latin typeface="Times New Roman" pitchFamily="18" charset="0"/>
                <a:cs typeface="Times New Roman" pitchFamily="18" charset="0"/>
              </a:rPr>
              <a:t>Linear Regression</a:t>
            </a:r>
            <a:br>
              <a:rPr lang="en-IN" sz="2800" b="1">
                <a:latin typeface="Times New Roman" pitchFamily="18" charset="0"/>
                <a:cs typeface="Times New Roman" pitchFamily="18" charset="0"/>
              </a:rPr>
            </a:br>
            <a:r>
              <a:rPr lang="en-IN" sz="2800"/>
              <a:t/>
            </a:r>
            <a:br>
              <a:rPr lang="en-IN" sz="2800"/>
            </a:br>
            <a:r>
              <a:rPr lang="en-US" sz="3600" b="1">
                <a:solidFill>
                  <a:srgbClr val="00B050"/>
                </a:solidFill>
                <a:latin typeface="Times New Roman" pitchFamily="18" charset="0"/>
                <a:cs typeface="Times New Roman" pitchFamily="18" charset="0"/>
              </a:rPr>
              <a:t/>
            </a:r>
            <a:br>
              <a:rPr lang="en-US" sz="3600" b="1">
                <a:solidFill>
                  <a:srgbClr val="00B050"/>
                </a:solidFill>
                <a:latin typeface="Times New Roman" pitchFamily="18" charset="0"/>
                <a:cs typeface="Times New Roman" pitchFamily="18" charset="0"/>
              </a:rPr>
            </a:br>
            <a:r>
              <a:rPr lang="en-US" sz="3600" b="1">
                <a:solidFill>
                  <a:srgbClr val="00B050"/>
                </a:solidFill>
              </a:rPr>
              <a:t/>
            </a:r>
            <a:br>
              <a:rPr lang="en-US" sz="3600" b="1">
                <a:solidFill>
                  <a:srgbClr val="00B050"/>
                </a:solidFill>
              </a:rPr>
            </a:br>
            <a:endParaRPr lang="en-US" sz="3600" b="1">
              <a:solidFill>
                <a:srgbClr val="00B050"/>
              </a:solidFill>
            </a:endParaRPr>
          </a:p>
        </p:txBody>
      </p:sp>
      <p:sp>
        <p:nvSpPr>
          <p:cNvPr id="3" name="Content Placeholder 2"/>
          <p:cNvSpPr>
            <a:spLocks noGrp="1"/>
          </p:cNvSpPr>
          <p:nvPr>
            <p:ph idx="1"/>
          </p:nvPr>
        </p:nvSpPr>
        <p:spPr>
          <a:xfrm>
            <a:off x="142844" y="1071546"/>
            <a:ext cx="8763000" cy="4714908"/>
          </a:xfrm>
        </p:spPr>
        <p:txBody>
          <a:bodyPr>
            <a:normAutofit/>
          </a:bodyPr>
          <a:lstStyle/>
          <a:p>
            <a:pPr algn="just">
              <a:buFont typeface="Wingdings" pitchFamily="2" charset="2"/>
              <a:buChar char="ü"/>
            </a:pPr>
            <a:r>
              <a:rPr lang="en-IN" sz="2400" b="1">
                <a:latin typeface="Times New Roman" pitchFamily="18" charset="0"/>
                <a:cs typeface="Times New Roman" pitchFamily="18" charset="0"/>
              </a:rPr>
              <a:t>Linear regression </a:t>
            </a:r>
            <a:r>
              <a:rPr lang="en-IN" sz="2400">
                <a:latin typeface="Times New Roman" pitchFamily="18" charset="0"/>
                <a:cs typeface="Times New Roman" pitchFamily="18" charset="0"/>
              </a:rPr>
              <a:t>is an analytical technique </a:t>
            </a:r>
            <a:r>
              <a:rPr lang="en-IN" sz="2400" b="1">
                <a:latin typeface="Times New Roman" pitchFamily="18" charset="0"/>
                <a:cs typeface="Times New Roman" pitchFamily="18" charset="0"/>
              </a:rPr>
              <a:t>used to model the relationship between several input variables and a continuous outcome variable. </a:t>
            </a:r>
          </a:p>
          <a:p>
            <a:pPr algn="just">
              <a:buFont typeface="Wingdings" pitchFamily="2" charset="2"/>
              <a:buChar char="ü"/>
            </a:pPr>
            <a:endParaRPr lang="en-IN" sz="2400">
              <a:latin typeface="Times New Roman" pitchFamily="18" charset="0"/>
              <a:cs typeface="Times New Roman" pitchFamily="18" charset="0"/>
            </a:endParaRPr>
          </a:p>
          <a:p>
            <a:pPr algn="just">
              <a:buFont typeface="Wingdings" pitchFamily="2" charset="2"/>
              <a:buChar char="ü"/>
            </a:pPr>
            <a:r>
              <a:rPr lang="en-IN" sz="2400">
                <a:latin typeface="Times New Roman" pitchFamily="18" charset="0"/>
                <a:cs typeface="Times New Roman" pitchFamily="18" charset="0"/>
              </a:rPr>
              <a:t>A </a:t>
            </a:r>
            <a:r>
              <a:rPr lang="en-IN" sz="2400" b="1">
                <a:latin typeface="Times New Roman" pitchFamily="18" charset="0"/>
                <a:cs typeface="Times New Roman" pitchFamily="18" charset="0"/>
              </a:rPr>
              <a:t>key assumption is that the relationship between an input variable and the outcome variable is linear</a:t>
            </a:r>
            <a:r>
              <a:rPr lang="en-IN" sz="2400">
                <a:latin typeface="Times New Roman" pitchFamily="18" charset="0"/>
                <a:cs typeface="Times New Roman" pitchFamily="18" charset="0"/>
              </a:rPr>
              <a:t>. </a:t>
            </a:r>
          </a:p>
          <a:p>
            <a:pPr algn="just">
              <a:buFont typeface="Wingdings" pitchFamily="2" charset="2"/>
              <a:buChar char="ü"/>
            </a:pPr>
            <a:endParaRPr lang="en-IN" sz="2400">
              <a:latin typeface="Times New Roman" pitchFamily="18" charset="0"/>
              <a:cs typeface="Times New Roman" pitchFamily="18" charset="0"/>
            </a:endParaRPr>
          </a:p>
          <a:p>
            <a:pPr algn="just">
              <a:buFont typeface="Wingdings" pitchFamily="2" charset="2"/>
              <a:buChar char="ü"/>
            </a:pPr>
            <a:r>
              <a:rPr lang="en-IN" sz="2400">
                <a:latin typeface="Times New Roman" pitchFamily="18" charset="0"/>
                <a:cs typeface="Times New Roman" pitchFamily="18" charset="0"/>
              </a:rPr>
              <a:t>Although this assumption may appear restrictive, it is often possible to properly transform the input or outcome variables to achieve a linear relationship between the modified input and outcome variables.</a:t>
            </a:r>
            <a:endParaRPr lang="en-US" sz="2400" b="1">
              <a:solidFill>
                <a:srgbClr val="00B050"/>
              </a:solidFill>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323850"/>
            <a:ext cx="7886700" cy="647701"/>
          </a:xfrm>
        </p:spPr>
        <p:txBody>
          <a:bodyPr>
            <a:normAutofit fontScale="90000"/>
          </a:bodyPr>
          <a:lstStyle/>
          <a:p>
            <a:r>
              <a:rPr lang="en-IN" sz="3600" dirty="0" smtClean="0">
                <a:latin typeface="Times New Roman" pitchFamily="18" charset="0"/>
                <a:cs typeface="Times New Roman" pitchFamily="18" charset="0"/>
              </a:rPr>
              <a:t/>
            </a:r>
            <a:br>
              <a:rPr lang="en-IN" sz="3600" dirty="0" smtClean="0">
                <a:latin typeface="Times New Roman" pitchFamily="18" charset="0"/>
                <a:cs typeface="Times New Roman" pitchFamily="18" charset="0"/>
              </a:rPr>
            </a:br>
            <a:r>
              <a:rPr lang="en-IN" sz="3600" b="1" dirty="0" smtClean="0"/>
              <a:t> </a:t>
            </a:r>
            <a:r>
              <a:rPr lang="en-IN" sz="3600" b="1" dirty="0" smtClean="0">
                <a:latin typeface="Times New Roman" pitchFamily="18" charset="0"/>
                <a:cs typeface="Times New Roman" pitchFamily="18" charset="0"/>
              </a:rPr>
              <a:t>Logistic Regression</a:t>
            </a:r>
            <a:r>
              <a:rPr lang="en-IN" sz="3600" dirty="0" smtClean="0">
                <a:latin typeface="Times New Roman" pitchFamily="18" charset="0"/>
                <a:cs typeface="Times New Roman" pitchFamily="18" charset="0"/>
              </a:rPr>
              <a:t> </a:t>
            </a:r>
            <a:r>
              <a:rPr lang="en-IN" sz="3600" b="1" dirty="0" smtClean="0">
                <a:latin typeface="Times New Roman" pitchFamily="18" charset="0"/>
                <a:cs typeface="Times New Roman" pitchFamily="18" charset="0"/>
              </a:rPr>
              <a:t/>
            </a:r>
            <a:br>
              <a:rPr lang="en-IN" sz="3600" b="1" dirty="0" smtClean="0">
                <a:latin typeface="Times New Roman" pitchFamily="18" charset="0"/>
                <a:cs typeface="Times New Roman" pitchFamily="18" charset="0"/>
              </a:rPr>
            </a:b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514350" y="1200150"/>
            <a:ext cx="8248650" cy="5429250"/>
          </a:xfrm>
        </p:spPr>
        <p:txBody>
          <a:bodyPr>
            <a:noAutofit/>
          </a:bodyPr>
          <a:lstStyle/>
          <a:p>
            <a:pPr>
              <a:buNone/>
            </a:pPr>
            <a:r>
              <a:rPr lang="en-IN" sz="2400" b="1" dirty="0" smtClean="0">
                <a:latin typeface="Times New Roman" pitchFamily="18" charset="0"/>
                <a:cs typeface="Times New Roman" pitchFamily="18" charset="0"/>
              </a:rPr>
              <a:t>Example</a:t>
            </a:r>
          </a:p>
          <a:p>
            <a:pPr algn="just">
              <a:buNone/>
            </a:pPr>
            <a:r>
              <a:rPr lang="en-IN" sz="2400" dirty="0" smtClean="0">
                <a:latin typeface="Times New Roman" pitchFamily="18" charset="0"/>
                <a:cs typeface="Times New Roman" pitchFamily="18" charset="0"/>
              </a:rPr>
              <a:t>  The in-built data set "</a:t>
            </a:r>
            <a:r>
              <a:rPr lang="en-IN" sz="2400" dirty="0" err="1" smtClean="0">
                <a:latin typeface="Times New Roman" pitchFamily="18" charset="0"/>
                <a:cs typeface="Times New Roman" pitchFamily="18" charset="0"/>
              </a:rPr>
              <a:t>mtcars</a:t>
            </a:r>
            <a:r>
              <a:rPr lang="en-IN" sz="2400" dirty="0" smtClean="0">
                <a:latin typeface="Times New Roman" pitchFamily="18" charset="0"/>
                <a:cs typeface="Times New Roman" pitchFamily="18" charset="0"/>
              </a:rPr>
              <a:t>" describes different models of a car with their various engine specifications. </a:t>
            </a:r>
          </a:p>
          <a:p>
            <a:pPr algn="just">
              <a:buNone/>
            </a:pPr>
            <a:r>
              <a:rPr lang="en-IN" sz="2400" dirty="0" smtClean="0">
                <a:latin typeface="Times New Roman" pitchFamily="18" charset="0"/>
                <a:cs typeface="Times New Roman" pitchFamily="18" charset="0"/>
              </a:rPr>
              <a:t>   In "</a:t>
            </a:r>
            <a:r>
              <a:rPr lang="en-IN" sz="2400" dirty="0" err="1" smtClean="0">
                <a:latin typeface="Times New Roman" pitchFamily="18" charset="0"/>
                <a:cs typeface="Times New Roman" pitchFamily="18" charset="0"/>
              </a:rPr>
              <a:t>mtcars</a:t>
            </a:r>
            <a:r>
              <a:rPr lang="en-IN" sz="2400" dirty="0" smtClean="0">
                <a:latin typeface="Times New Roman" pitchFamily="18" charset="0"/>
                <a:cs typeface="Times New Roman" pitchFamily="18" charset="0"/>
              </a:rPr>
              <a:t>" data set, the transmission mode (automatic or manual) is described by the column am which is a binary value (0 or 1). </a:t>
            </a:r>
          </a:p>
          <a:p>
            <a:pPr algn="just">
              <a:buNone/>
            </a:pPr>
            <a:r>
              <a:rPr lang="en-IN" sz="2400" dirty="0" smtClean="0">
                <a:latin typeface="Times New Roman" pitchFamily="18" charset="0"/>
                <a:cs typeface="Times New Roman" pitchFamily="18" charset="0"/>
              </a:rPr>
              <a:t>   We can create a logistic regression model between the columns "am" and 3 other columns - hp, wt and </a:t>
            </a:r>
            <a:r>
              <a:rPr lang="en-IN" sz="2400" dirty="0" err="1" smtClean="0">
                <a:latin typeface="Times New Roman" pitchFamily="18" charset="0"/>
                <a:cs typeface="Times New Roman" pitchFamily="18" charset="0"/>
              </a:rPr>
              <a:t>cyl</a:t>
            </a:r>
            <a:r>
              <a:rPr lang="en-IN"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323850"/>
            <a:ext cx="7886700" cy="647701"/>
          </a:xfrm>
        </p:spPr>
        <p:txBody>
          <a:bodyPr>
            <a:normAutofit fontScale="90000"/>
          </a:bodyPr>
          <a:lstStyle/>
          <a:p>
            <a:r>
              <a:rPr lang="en-IN" sz="3600" dirty="0" smtClean="0">
                <a:latin typeface="Times New Roman" pitchFamily="18" charset="0"/>
                <a:cs typeface="Times New Roman" pitchFamily="18" charset="0"/>
              </a:rPr>
              <a:t/>
            </a:r>
            <a:br>
              <a:rPr lang="en-IN" sz="3600" dirty="0" smtClean="0">
                <a:latin typeface="Times New Roman" pitchFamily="18" charset="0"/>
                <a:cs typeface="Times New Roman" pitchFamily="18" charset="0"/>
              </a:rPr>
            </a:br>
            <a:r>
              <a:rPr lang="en-IN" sz="3600" b="1" dirty="0" smtClean="0"/>
              <a:t> </a:t>
            </a:r>
            <a:r>
              <a:rPr lang="en-IN" sz="3600" b="1" dirty="0" smtClean="0">
                <a:latin typeface="Times New Roman" pitchFamily="18" charset="0"/>
                <a:cs typeface="Times New Roman" pitchFamily="18" charset="0"/>
              </a:rPr>
              <a:t>Logistic Regression</a:t>
            </a:r>
            <a:r>
              <a:rPr lang="en-IN" sz="3600" dirty="0" smtClean="0">
                <a:latin typeface="Times New Roman" pitchFamily="18" charset="0"/>
                <a:cs typeface="Times New Roman" pitchFamily="18" charset="0"/>
              </a:rPr>
              <a:t> </a:t>
            </a:r>
            <a:r>
              <a:rPr lang="en-IN" sz="3600" b="1" dirty="0" smtClean="0">
                <a:latin typeface="Times New Roman" pitchFamily="18" charset="0"/>
                <a:cs typeface="Times New Roman" pitchFamily="18" charset="0"/>
              </a:rPr>
              <a:t/>
            </a:r>
            <a:br>
              <a:rPr lang="en-IN" sz="3600" b="1" dirty="0" smtClean="0">
                <a:latin typeface="Times New Roman" pitchFamily="18" charset="0"/>
                <a:cs typeface="Times New Roman" pitchFamily="18" charset="0"/>
              </a:rPr>
            </a:b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514350" y="1200150"/>
            <a:ext cx="8248650" cy="5429250"/>
          </a:xfrm>
        </p:spPr>
        <p:txBody>
          <a:bodyPr>
            <a:noAutofit/>
          </a:bodyPr>
          <a:lstStyle/>
          <a:p>
            <a:pPr>
              <a:buNone/>
            </a:pPr>
            <a:r>
              <a:rPr lang="en-IN" sz="2400" dirty="0" smtClean="0">
                <a:latin typeface="Times New Roman" pitchFamily="18" charset="0"/>
                <a:cs typeface="Times New Roman" pitchFamily="18" charset="0"/>
              </a:rPr>
              <a:t># Select some columns form </a:t>
            </a:r>
            <a:r>
              <a:rPr lang="en-IN" sz="2400" dirty="0" err="1" smtClean="0">
                <a:latin typeface="Times New Roman" pitchFamily="18" charset="0"/>
                <a:cs typeface="Times New Roman" pitchFamily="18" charset="0"/>
              </a:rPr>
              <a:t>mtcars</a:t>
            </a:r>
            <a:r>
              <a:rPr lang="en-IN" sz="2400" dirty="0" smtClean="0">
                <a:latin typeface="Times New Roman" pitchFamily="18" charset="0"/>
                <a:cs typeface="Times New Roman" pitchFamily="18" charset="0"/>
              </a:rPr>
              <a:t>.</a:t>
            </a:r>
          </a:p>
          <a:p>
            <a:pPr>
              <a:buNone/>
            </a:pPr>
            <a:r>
              <a:rPr lang="en-IN" sz="2400" dirty="0" smtClean="0">
                <a:latin typeface="Times New Roman" pitchFamily="18" charset="0"/>
                <a:cs typeface="Times New Roman" pitchFamily="18" charset="0"/>
              </a:rPr>
              <a:t>input &lt;- </a:t>
            </a:r>
            <a:r>
              <a:rPr lang="en-IN" sz="2400" dirty="0" err="1" smtClean="0">
                <a:latin typeface="Times New Roman" pitchFamily="18" charset="0"/>
                <a:cs typeface="Times New Roman" pitchFamily="18" charset="0"/>
              </a:rPr>
              <a:t>mtcars</a:t>
            </a:r>
            <a:r>
              <a:rPr lang="en-IN" sz="2400" dirty="0" smtClean="0">
                <a:latin typeface="Times New Roman" pitchFamily="18" charset="0"/>
                <a:cs typeface="Times New Roman" pitchFamily="18" charset="0"/>
              </a:rPr>
              <a:t>[,c("</a:t>
            </a:r>
            <a:r>
              <a:rPr lang="en-IN" sz="2400" dirty="0" err="1" smtClean="0">
                <a:latin typeface="Times New Roman" pitchFamily="18" charset="0"/>
                <a:cs typeface="Times New Roman" pitchFamily="18" charset="0"/>
              </a:rPr>
              <a:t>am","cyl","hp","wt</a:t>
            </a:r>
            <a:r>
              <a:rPr lang="en-IN" sz="2400" dirty="0" smtClean="0">
                <a:latin typeface="Times New Roman" pitchFamily="18" charset="0"/>
                <a:cs typeface="Times New Roman" pitchFamily="18" charset="0"/>
              </a:rPr>
              <a:t>")]</a:t>
            </a:r>
          </a:p>
          <a:p>
            <a:pPr>
              <a:buNone/>
            </a:pPr>
            <a:r>
              <a:rPr lang="en-IN" sz="2400" dirty="0" smtClean="0">
                <a:latin typeface="Times New Roman" pitchFamily="18" charset="0"/>
                <a:cs typeface="Times New Roman" pitchFamily="18" charset="0"/>
              </a:rPr>
              <a:t> print(head(input))</a:t>
            </a:r>
          </a:p>
          <a:p>
            <a:pPr>
              <a:buNone/>
            </a:pPr>
            <a:r>
              <a:rPr lang="en-IN" sz="2400" dirty="0" smtClean="0">
                <a:latin typeface="Times New Roman" pitchFamily="18" charset="0"/>
                <a:cs typeface="Times New Roman" pitchFamily="18" charset="0"/>
              </a:rPr>
              <a:t>When we execute the above code, it produces the following result −</a:t>
            </a:r>
          </a:p>
          <a:p>
            <a:pPr>
              <a:buNone/>
            </a:pPr>
            <a:endParaRPr lang="en-IN" sz="2400" dirty="0" smtClean="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990600" y="3028950"/>
            <a:ext cx="6134100" cy="25283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323850"/>
            <a:ext cx="7886700" cy="647701"/>
          </a:xfrm>
        </p:spPr>
        <p:txBody>
          <a:bodyPr>
            <a:normAutofit fontScale="90000"/>
          </a:bodyPr>
          <a:lstStyle/>
          <a:p>
            <a:r>
              <a:rPr lang="en-IN" sz="3600" dirty="0" smtClean="0">
                <a:latin typeface="Times New Roman" pitchFamily="18" charset="0"/>
                <a:cs typeface="Times New Roman" pitchFamily="18" charset="0"/>
              </a:rPr>
              <a:t/>
            </a:r>
            <a:br>
              <a:rPr lang="en-IN" sz="3600" dirty="0" smtClean="0">
                <a:latin typeface="Times New Roman" pitchFamily="18" charset="0"/>
                <a:cs typeface="Times New Roman" pitchFamily="18" charset="0"/>
              </a:rPr>
            </a:br>
            <a:r>
              <a:rPr lang="en-IN" sz="3600" b="1" dirty="0" smtClean="0"/>
              <a:t> </a:t>
            </a:r>
            <a:r>
              <a:rPr lang="en-IN" sz="3600" b="1" dirty="0" smtClean="0">
                <a:latin typeface="Times New Roman" pitchFamily="18" charset="0"/>
                <a:cs typeface="Times New Roman" pitchFamily="18" charset="0"/>
              </a:rPr>
              <a:t>Logistic Regression</a:t>
            </a:r>
            <a:r>
              <a:rPr lang="en-IN" sz="3600" dirty="0" smtClean="0">
                <a:latin typeface="Times New Roman" pitchFamily="18" charset="0"/>
                <a:cs typeface="Times New Roman" pitchFamily="18" charset="0"/>
              </a:rPr>
              <a:t> </a:t>
            </a:r>
            <a:r>
              <a:rPr lang="en-IN" sz="3600" b="1" dirty="0" smtClean="0">
                <a:latin typeface="Times New Roman" pitchFamily="18" charset="0"/>
                <a:cs typeface="Times New Roman" pitchFamily="18" charset="0"/>
              </a:rPr>
              <a:t/>
            </a:r>
            <a:br>
              <a:rPr lang="en-IN" sz="3600" b="1" dirty="0" smtClean="0">
                <a:latin typeface="Times New Roman" pitchFamily="18" charset="0"/>
                <a:cs typeface="Times New Roman" pitchFamily="18" charset="0"/>
              </a:rPr>
            </a:b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514350" y="1200150"/>
            <a:ext cx="8248650" cy="5429250"/>
          </a:xfrm>
        </p:spPr>
        <p:txBody>
          <a:bodyPr>
            <a:noAutofit/>
          </a:bodyPr>
          <a:lstStyle/>
          <a:p>
            <a:pPr>
              <a:buNone/>
            </a:pPr>
            <a:r>
              <a:rPr lang="en-IN" sz="2400" b="1" dirty="0" smtClean="0">
                <a:latin typeface="Times New Roman" pitchFamily="18" charset="0"/>
                <a:cs typeface="Times New Roman" pitchFamily="18" charset="0"/>
              </a:rPr>
              <a:t>Create Regression Model</a:t>
            </a:r>
          </a:p>
          <a:p>
            <a:pPr>
              <a:buNone/>
            </a:pPr>
            <a:r>
              <a:rPr lang="en-IN" sz="2400" dirty="0" smtClean="0">
                <a:latin typeface="Times New Roman" pitchFamily="18" charset="0"/>
                <a:cs typeface="Times New Roman" pitchFamily="18" charset="0"/>
              </a:rPr>
              <a:t>We use the </a:t>
            </a:r>
            <a:r>
              <a:rPr lang="en-IN" sz="2400" dirty="0" err="1" smtClean="0">
                <a:latin typeface="Times New Roman" pitchFamily="18" charset="0"/>
                <a:cs typeface="Times New Roman" pitchFamily="18" charset="0"/>
              </a:rPr>
              <a:t>glm</a:t>
            </a:r>
            <a:r>
              <a:rPr lang="en-IN" sz="2400" dirty="0" smtClean="0">
                <a:latin typeface="Times New Roman" pitchFamily="18" charset="0"/>
                <a:cs typeface="Times New Roman" pitchFamily="18" charset="0"/>
              </a:rPr>
              <a:t>() function to create the regression model and get its summary for analysis</a:t>
            </a:r>
          </a:p>
          <a:p>
            <a:pPr>
              <a:buNone/>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input &lt;- </a:t>
            </a:r>
            <a:r>
              <a:rPr lang="en-IN" sz="2400" dirty="0" err="1" smtClean="0">
                <a:latin typeface="Times New Roman" pitchFamily="18" charset="0"/>
                <a:cs typeface="Times New Roman" pitchFamily="18" charset="0"/>
              </a:rPr>
              <a:t>mtcars</a:t>
            </a:r>
            <a:r>
              <a:rPr lang="en-IN" sz="2400" dirty="0" smtClean="0">
                <a:latin typeface="Times New Roman" pitchFamily="18" charset="0"/>
                <a:cs typeface="Times New Roman" pitchFamily="18" charset="0"/>
              </a:rPr>
              <a:t>[,c("</a:t>
            </a:r>
            <a:r>
              <a:rPr lang="en-IN" sz="2400" dirty="0" err="1" smtClean="0">
                <a:latin typeface="Times New Roman" pitchFamily="18" charset="0"/>
                <a:cs typeface="Times New Roman" pitchFamily="18" charset="0"/>
              </a:rPr>
              <a:t>am","cyl","hp","wt</a:t>
            </a:r>
            <a:r>
              <a:rPr lang="en-IN" sz="2400" dirty="0" smtClean="0">
                <a:latin typeface="Times New Roman" pitchFamily="18" charset="0"/>
                <a:cs typeface="Times New Roman" pitchFamily="18" charset="0"/>
              </a:rPr>
              <a:t>")] </a:t>
            </a:r>
          </a:p>
          <a:p>
            <a:pPr>
              <a:buNone/>
            </a:pPr>
            <a:r>
              <a:rPr lang="en-IN" sz="2400" dirty="0" err="1" smtClean="0">
                <a:latin typeface="Times New Roman" pitchFamily="18" charset="0"/>
                <a:cs typeface="Times New Roman" pitchFamily="18" charset="0"/>
              </a:rPr>
              <a:t>am.data</a:t>
            </a:r>
            <a:r>
              <a:rPr lang="en-IN" sz="2400" dirty="0" smtClean="0">
                <a:latin typeface="Times New Roman" pitchFamily="18" charset="0"/>
                <a:cs typeface="Times New Roman" pitchFamily="18" charset="0"/>
              </a:rPr>
              <a:t> = </a:t>
            </a:r>
            <a:r>
              <a:rPr lang="en-IN" sz="2400" dirty="0" err="1" smtClean="0">
                <a:latin typeface="Times New Roman" pitchFamily="18" charset="0"/>
                <a:cs typeface="Times New Roman" pitchFamily="18" charset="0"/>
              </a:rPr>
              <a:t>glm</a:t>
            </a:r>
            <a:r>
              <a:rPr lang="en-IN" sz="2400" dirty="0" smtClean="0">
                <a:latin typeface="Times New Roman" pitchFamily="18" charset="0"/>
                <a:cs typeface="Times New Roman" pitchFamily="18" charset="0"/>
              </a:rPr>
              <a:t>(formula = am ~ </a:t>
            </a:r>
            <a:r>
              <a:rPr lang="en-IN" sz="2400" dirty="0" err="1" smtClean="0">
                <a:latin typeface="Times New Roman" pitchFamily="18" charset="0"/>
                <a:cs typeface="Times New Roman" pitchFamily="18" charset="0"/>
              </a:rPr>
              <a:t>cyl</a:t>
            </a:r>
            <a:r>
              <a:rPr lang="en-IN" sz="2400" dirty="0" smtClean="0">
                <a:latin typeface="Times New Roman" pitchFamily="18" charset="0"/>
                <a:cs typeface="Times New Roman" pitchFamily="18" charset="0"/>
              </a:rPr>
              <a:t> + hp + wt, data = input, </a:t>
            </a:r>
          </a:p>
          <a:p>
            <a:pPr>
              <a:buNone/>
            </a:pPr>
            <a:r>
              <a:rPr lang="en-IN" sz="2400" dirty="0" smtClean="0">
                <a:latin typeface="Times New Roman" pitchFamily="18" charset="0"/>
                <a:cs typeface="Times New Roman" pitchFamily="18" charset="0"/>
              </a:rPr>
              <a:t>                         family = binomial)</a:t>
            </a:r>
          </a:p>
          <a:p>
            <a:pPr>
              <a:buNone/>
            </a:pPr>
            <a:r>
              <a:rPr lang="en-IN" sz="2400" dirty="0" smtClean="0">
                <a:latin typeface="Times New Roman" pitchFamily="18" charset="0"/>
                <a:cs typeface="Times New Roman" pitchFamily="18" charset="0"/>
              </a:rPr>
              <a:t> print(summary(</a:t>
            </a:r>
            <a:r>
              <a:rPr lang="en-IN" sz="2400" dirty="0" err="1" smtClean="0">
                <a:latin typeface="Times New Roman" pitchFamily="18" charset="0"/>
                <a:cs typeface="Times New Roman" pitchFamily="18" charset="0"/>
              </a:rPr>
              <a:t>am.data</a:t>
            </a:r>
            <a:r>
              <a:rPr lang="en-IN"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323850"/>
            <a:ext cx="7886700" cy="647701"/>
          </a:xfrm>
        </p:spPr>
        <p:txBody>
          <a:bodyPr>
            <a:normAutofit fontScale="90000"/>
          </a:bodyPr>
          <a:lstStyle/>
          <a:p>
            <a:r>
              <a:rPr lang="en-IN" sz="3600" dirty="0" smtClean="0">
                <a:latin typeface="Times New Roman" pitchFamily="18" charset="0"/>
                <a:cs typeface="Times New Roman" pitchFamily="18" charset="0"/>
              </a:rPr>
              <a:t/>
            </a:r>
            <a:br>
              <a:rPr lang="en-IN" sz="3600" dirty="0" smtClean="0">
                <a:latin typeface="Times New Roman" pitchFamily="18" charset="0"/>
                <a:cs typeface="Times New Roman" pitchFamily="18" charset="0"/>
              </a:rPr>
            </a:br>
            <a:r>
              <a:rPr lang="en-IN" sz="3600" b="1" dirty="0" smtClean="0"/>
              <a:t> </a:t>
            </a:r>
            <a:r>
              <a:rPr lang="en-IN" sz="3600" b="1" dirty="0" smtClean="0">
                <a:latin typeface="Times New Roman" pitchFamily="18" charset="0"/>
                <a:cs typeface="Times New Roman" pitchFamily="18" charset="0"/>
              </a:rPr>
              <a:t>Logistic Regression</a:t>
            </a:r>
            <a:r>
              <a:rPr lang="en-IN" sz="3600" dirty="0" smtClean="0">
                <a:latin typeface="Times New Roman" pitchFamily="18" charset="0"/>
                <a:cs typeface="Times New Roman" pitchFamily="18" charset="0"/>
              </a:rPr>
              <a:t> </a:t>
            </a:r>
            <a:r>
              <a:rPr lang="en-IN" sz="3600" b="1" dirty="0" smtClean="0">
                <a:latin typeface="Times New Roman" pitchFamily="18" charset="0"/>
                <a:cs typeface="Times New Roman" pitchFamily="18" charset="0"/>
              </a:rPr>
              <a:t/>
            </a:r>
            <a:br>
              <a:rPr lang="en-IN" sz="3600" b="1" dirty="0" smtClean="0">
                <a:latin typeface="Times New Roman" pitchFamily="18" charset="0"/>
                <a:cs typeface="Times New Roman" pitchFamily="18" charset="0"/>
              </a:rPr>
            </a:b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514350" y="1200150"/>
            <a:ext cx="8248650" cy="5429250"/>
          </a:xfrm>
        </p:spPr>
        <p:txBody>
          <a:bodyPr>
            <a:noAutofit/>
          </a:bodyPr>
          <a:lstStyle/>
          <a:p>
            <a:pPr>
              <a:buNone/>
            </a:pPr>
            <a:r>
              <a:rPr lang="en-IN" sz="2400" dirty="0" smtClean="0">
                <a:latin typeface="Times New Roman" pitchFamily="18" charset="0"/>
                <a:cs typeface="Times New Roman" pitchFamily="18" charset="0"/>
              </a:rPr>
              <a:t>When we execute the above code, it produces the following result −</a:t>
            </a:r>
          </a:p>
          <a:p>
            <a:pPr>
              <a:buNone/>
            </a:pPr>
            <a:r>
              <a:rPr lang="en-IN" sz="2400" dirty="0" err="1" smtClean="0">
                <a:latin typeface="Times New Roman" pitchFamily="18" charset="0"/>
                <a:cs typeface="Times New Roman" pitchFamily="18" charset="0"/>
              </a:rPr>
              <a:t>Call:glm</a:t>
            </a:r>
            <a:r>
              <a:rPr lang="en-IN" sz="2400" dirty="0" smtClean="0">
                <a:latin typeface="Times New Roman" pitchFamily="18" charset="0"/>
                <a:cs typeface="Times New Roman" pitchFamily="18" charset="0"/>
              </a:rPr>
              <a:t>(formula = am ~ </a:t>
            </a:r>
            <a:r>
              <a:rPr lang="en-IN" sz="2400" dirty="0" err="1" smtClean="0">
                <a:latin typeface="Times New Roman" pitchFamily="18" charset="0"/>
                <a:cs typeface="Times New Roman" pitchFamily="18" charset="0"/>
              </a:rPr>
              <a:t>cyl</a:t>
            </a:r>
            <a:r>
              <a:rPr lang="en-IN" sz="2400" dirty="0" smtClean="0">
                <a:latin typeface="Times New Roman" pitchFamily="18" charset="0"/>
                <a:cs typeface="Times New Roman" pitchFamily="18" charset="0"/>
              </a:rPr>
              <a:t> + hp + wt, family = binomial, data =    input) </a:t>
            </a:r>
            <a:endParaRPr lang="en-IN" sz="240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srcRect/>
          <a:stretch>
            <a:fillRect/>
          </a:stretch>
        </p:blipFill>
        <p:spPr bwMode="auto">
          <a:xfrm>
            <a:off x="361950" y="2866766"/>
            <a:ext cx="8515350" cy="31911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343150"/>
            <a:ext cx="6153150" cy="1276350"/>
          </a:xfrm>
        </p:spPr>
        <p:txBody>
          <a:bodyPr>
            <a:normAutofit fontScale="90000"/>
          </a:bodyPr>
          <a:lstStyle/>
          <a:p>
            <a:pPr algn="ctr"/>
            <a:r>
              <a:rPr lang="en-IN" sz="3600" dirty="0" smtClean="0">
                <a:latin typeface="Times New Roman" pitchFamily="18" charset="0"/>
                <a:cs typeface="Times New Roman" pitchFamily="18" charset="0"/>
              </a:rPr>
              <a:t/>
            </a:r>
            <a:br>
              <a:rPr lang="en-IN" sz="3600" dirty="0" smtClean="0">
                <a:latin typeface="Times New Roman" pitchFamily="18" charset="0"/>
                <a:cs typeface="Times New Roman" pitchFamily="18" charset="0"/>
              </a:rPr>
            </a:br>
            <a:r>
              <a:rPr lang="en-IN" sz="3600" b="1" dirty="0" smtClean="0"/>
              <a:t> </a:t>
            </a:r>
            <a:r>
              <a:rPr lang="en-IN" sz="8900" b="1" dirty="0" smtClean="0">
                <a:latin typeface="Times New Roman" pitchFamily="18" charset="0"/>
                <a:cs typeface="Times New Roman" pitchFamily="18" charset="0"/>
              </a:rPr>
              <a:t>Thank You</a:t>
            </a:r>
            <a:endParaRPr lang="en-IN" sz="89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071546"/>
            <a:ext cx="8763000" cy="4714908"/>
          </a:xfrm>
        </p:spPr>
        <p:txBody>
          <a:bodyPr>
            <a:normAutofit/>
          </a:bodyPr>
          <a:lstStyle/>
          <a:p>
            <a:pPr>
              <a:buNone/>
            </a:pPr>
            <a:r>
              <a:rPr lang="en-IN" sz="2400"/>
              <a:t>● </a:t>
            </a:r>
            <a:r>
              <a:rPr lang="en-IN" sz="2400" b="1">
                <a:latin typeface="Times New Roman" pitchFamily="18" charset="0"/>
                <a:cs typeface="Times New Roman" pitchFamily="18" charset="0"/>
              </a:rPr>
              <a:t>Real estate: </a:t>
            </a:r>
          </a:p>
          <a:p>
            <a:pPr>
              <a:buFont typeface="Wingdings" pitchFamily="2" charset="2"/>
              <a:buChar char="ü"/>
            </a:pPr>
            <a:r>
              <a:rPr lang="en-IN" sz="2400" b="1">
                <a:latin typeface="Times New Roman" pitchFamily="18" charset="0"/>
                <a:cs typeface="Times New Roman" pitchFamily="18" charset="0"/>
              </a:rPr>
              <a:t>   </a:t>
            </a:r>
            <a:r>
              <a:rPr lang="en-IN" sz="2400">
                <a:latin typeface="Times New Roman" pitchFamily="18" charset="0"/>
                <a:cs typeface="Times New Roman" pitchFamily="18" charset="0"/>
              </a:rPr>
              <a:t>A simple linear regression analysis can be used to model residential home prices as a function of the home’s living area.</a:t>
            </a:r>
          </a:p>
          <a:p>
            <a:pPr>
              <a:buFont typeface="Wingdings" pitchFamily="2" charset="2"/>
              <a:buChar char="ü"/>
            </a:pPr>
            <a:r>
              <a:rPr lang="en-IN" sz="2400">
                <a:latin typeface="Times New Roman" pitchFamily="18" charset="0"/>
                <a:cs typeface="Times New Roman" pitchFamily="18" charset="0"/>
              </a:rPr>
              <a:t>   Such a model helps set or evaluate the list price of a home on the market. </a:t>
            </a:r>
          </a:p>
          <a:p>
            <a:pPr>
              <a:buFont typeface="Wingdings" pitchFamily="2" charset="2"/>
              <a:buChar char="ü"/>
            </a:pPr>
            <a:r>
              <a:rPr lang="en-IN" sz="2400">
                <a:latin typeface="Times New Roman" pitchFamily="18" charset="0"/>
                <a:cs typeface="Times New Roman" pitchFamily="18" charset="0"/>
              </a:rPr>
              <a:t>   The model could be further improved by including other input variables such as number of bathrooms, number of bedrooms, lot size, school district rankings, crime statistics, and property taxes.</a:t>
            </a:r>
          </a:p>
        </p:txBody>
      </p:sp>
      <p:sp>
        <p:nvSpPr>
          <p:cNvPr id="4" name="Title 3"/>
          <p:cNvSpPr>
            <a:spLocks noGrp="1"/>
          </p:cNvSpPr>
          <p:nvPr>
            <p:ph type="title"/>
          </p:nvPr>
        </p:nvSpPr>
        <p:spPr>
          <a:xfrm>
            <a:off x="428596" y="214291"/>
            <a:ext cx="7886700" cy="1000132"/>
          </a:xfrm>
        </p:spPr>
        <p:txBody>
          <a:bodyPr>
            <a:normAutofit/>
          </a:bodyPr>
          <a:lstStyle/>
          <a:p>
            <a:r>
              <a:rPr lang="en-US" sz="2800" b="1">
                <a:latin typeface="Times New Roman" pitchFamily="18" charset="0"/>
                <a:cs typeface="Times New Roman" pitchFamily="18" charset="0"/>
              </a:rPr>
              <a:t>Linear Regression Use cases</a:t>
            </a:r>
            <a:endParaRPr lang="en-IN" sz="2800" b="1">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285860"/>
            <a:ext cx="8763000" cy="4500594"/>
          </a:xfrm>
        </p:spPr>
        <p:txBody>
          <a:bodyPr>
            <a:normAutofit/>
          </a:bodyPr>
          <a:lstStyle/>
          <a:p>
            <a:pPr>
              <a:buNone/>
            </a:pPr>
            <a:r>
              <a:rPr lang="en-IN" sz="2400"/>
              <a:t>● </a:t>
            </a:r>
            <a:r>
              <a:rPr lang="en-IN" sz="2400" b="1">
                <a:latin typeface="Times New Roman" pitchFamily="18" charset="0"/>
                <a:cs typeface="Times New Roman" pitchFamily="18" charset="0"/>
              </a:rPr>
              <a:t>Demand forecasting: </a:t>
            </a:r>
          </a:p>
          <a:p>
            <a:pPr>
              <a:buFont typeface="Wingdings" pitchFamily="2" charset="2"/>
              <a:buChar char="ü"/>
            </a:pPr>
            <a:r>
              <a:rPr lang="en-IN" sz="2400" b="1">
                <a:latin typeface="Times New Roman" pitchFamily="18" charset="0"/>
                <a:cs typeface="Times New Roman" pitchFamily="18" charset="0"/>
              </a:rPr>
              <a:t>   </a:t>
            </a:r>
            <a:r>
              <a:rPr lang="en-IN" sz="2400">
                <a:latin typeface="Times New Roman" pitchFamily="18" charset="0"/>
                <a:cs typeface="Times New Roman" pitchFamily="18" charset="0"/>
              </a:rPr>
              <a:t>Businesses and governments can use linear regression models to predict demand for goods and services. </a:t>
            </a:r>
          </a:p>
          <a:p>
            <a:pPr>
              <a:buFont typeface="Wingdings" pitchFamily="2" charset="2"/>
              <a:buChar char="ü"/>
            </a:pPr>
            <a:r>
              <a:rPr lang="en-IN" sz="2400">
                <a:latin typeface="Times New Roman" pitchFamily="18" charset="0"/>
                <a:cs typeface="Times New Roman" pitchFamily="18" charset="0"/>
              </a:rPr>
              <a:t>   For example, restaurant chains can appropriately prepare for the predicted type and quantity of food that customers will consume based upon the weather, the day of the week, whether an item is offered as a special, the time of day, and the reservation volume.</a:t>
            </a:r>
          </a:p>
          <a:p>
            <a:pPr>
              <a:buFont typeface="Wingdings" pitchFamily="2" charset="2"/>
              <a:buChar char="ü"/>
            </a:pPr>
            <a:r>
              <a:rPr lang="en-IN" sz="2400">
                <a:latin typeface="Times New Roman" pitchFamily="18" charset="0"/>
                <a:cs typeface="Times New Roman" pitchFamily="18" charset="0"/>
              </a:rPr>
              <a:t>   Similar models can be built to predict retail sales, emergency room visits, and ambulance dispatches.</a:t>
            </a:r>
          </a:p>
          <a:p>
            <a:pPr>
              <a:buFont typeface="Wingdings" pitchFamily="2" charset="2"/>
              <a:buChar char="ü"/>
            </a:pPr>
            <a:endParaRPr lang="en-IN" sz="2400" b="1">
              <a:latin typeface="Times New Roman" pitchFamily="18" charset="0"/>
              <a:cs typeface="Times New Roman" pitchFamily="18" charset="0"/>
            </a:endParaRPr>
          </a:p>
          <a:p>
            <a:pPr>
              <a:buNone/>
            </a:pPr>
            <a:endParaRPr lang="en-IN" sz="2400">
              <a:latin typeface="Times New Roman" pitchFamily="18" charset="0"/>
              <a:cs typeface="Times New Roman" pitchFamily="18" charset="0"/>
            </a:endParaRPr>
          </a:p>
        </p:txBody>
      </p:sp>
      <p:sp>
        <p:nvSpPr>
          <p:cNvPr id="4" name="Title 3"/>
          <p:cNvSpPr>
            <a:spLocks noGrp="1"/>
          </p:cNvSpPr>
          <p:nvPr>
            <p:ph type="title"/>
          </p:nvPr>
        </p:nvSpPr>
        <p:spPr>
          <a:xfrm>
            <a:off x="428596" y="214291"/>
            <a:ext cx="7886700" cy="1000132"/>
          </a:xfrm>
        </p:spPr>
        <p:txBody>
          <a:bodyPr>
            <a:normAutofit/>
          </a:bodyPr>
          <a:lstStyle/>
          <a:p>
            <a:r>
              <a:rPr lang="en-US" sz="2800" b="1">
                <a:latin typeface="Times New Roman" pitchFamily="18" charset="0"/>
                <a:cs typeface="Times New Roman" pitchFamily="18" charset="0"/>
              </a:rPr>
              <a:t>Linear Regression Use cases</a:t>
            </a:r>
            <a:endParaRPr lang="en-IN" sz="2800" b="1">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071546"/>
            <a:ext cx="8763000" cy="4714908"/>
          </a:xfrm>
        </p:spPr>
        <p:txBody>
          <a:bodyPr>
            <a:normAutofit/>
          </a:bodyPr>
          <a:lstStyle/>
          <a:p>
            <a:pPr>
              <a:buNone/>
            </a:pPr>
            <a:r>
              <a:rPr lang="en-IN" sz="2400">
                <a:latin typeface="Times New Roman" pitchFamily="18" charset="0"/>
                <a:cs typeface="Times New Roman" pitchFamily="18" charset="0"/>
              </a:rPr>
              <a:t>● </a:t>
            </a:r>
            <a:r>
              <a:rPr lang="en-IN" sz="2400" b="1">
                <a:latin typeface="Times New Roman" pitchFamily="18" charset="0"/>
                <a:cs typeface="Times New Roman" pitchFamily="18" charset="0"/>
              </a:rPr>
              <a:t>Medical : </a:t>
            </a:r>
          </a:p>
          <a:p>
            <a:pPr algn="just">
              <a:buFont typeface="Wingdings" pitchFamily="2" charset="2"/>
              <a:buChar char="ü"/>
            </a:pPr>
            <a:r>
              <a:rPr lang="en-IN" sz="2400" b="1">
                <a:latin typeface="Times New Roman" pitchFamily="18" charset="0"/>
                <a:cs typeface="Times New Roman" pitchFamily="18" charset="0"/>
              </a:rPr>
              <a:t>   </a:t>
            </a:r>
            <a:r>
              <a:rPr lang="en-IN" sz="2400" b="1"/>
              <a:t> </a:t>
            </a:r>
            <a:r>
              <a:rPr lang="en-IN" sz="2400">
                <a:latin typeface="Times New Roman" pitchFamily="18" charset="0"/>
                <a:cs typeface="Times New Roman" pitchFamily="18" charset="0"/>
              </a:rPr>
              <a:t>A linear regression model can be used to analyze the effect of a proposed radiation treatment on reducing </a:t>
            </a:r>
            <a:r>
              <a:rPr lang="en-IN" sz="2400" err="1">
                <a:latin typeface="Times New Roman" pitchFamily="18" charset="0"/>
                <a:cs typeface="Times New Roman" pitchFamily="18" charset="0"/>
              </a:rPr>
              <a:t>tumor</a:t>
            </a:r>
            <a:r>
              <a:rPr lang="en-IN" sz="2400">
                <a:latin typeface="Times New Roman" pitchFamily="18" charset="0"/>
                <a:cs typeface="Times New Roman" pitchFamily="18" charset="0"/>
              </a:rPr>
              <a:t> sizes.</a:t>
            </a:r>
          </a:p>
          <a:p>
            <a:pPr algn="just">
              <a:buFont typeface="Wingdings" pitchFamily="2" charset="2"/>
              <a:buChar char="ü"/>
            </a:pPr>
            <a:r>
              <a:rPr lang="en-IN" sz="2400">
                <a:latin typeface="Times New Roman" pitchFamily="18" charset="0"/>
                <a:cs typeface="Times New Roman" pitchFamily="18" charset="0"/>
              </a:rPr>
              <a:t> Input variables might include duration of a single radiation treatment, frequency of radiation treatment, and patient attributes such as age or weight</a:t>
            </a:r>
          </a:p>
        </p:txBody>
      </p:sp>
      <p:sp>
        <p:nvSpPr>
          <p:cNvPr id="4" name="Title 3"/>
          <p:cNvSpPr>
            <a:spLocks noGrp="1"/>
          </p:cNvSpPr>
          <p:nvPr>
            <p:ph type="title"/>
          </p:nvPr>
        </p:nvSpPr>
        <p:spPr>
          <a:xfrm>
            <a:off x="428596" y="214291"/>
            <a:ext cx="7886700" cy="1000132"/>
          </a:xfrm>
        </p:spPr>
        <p:txBody>
          <a:bodyPr>
            <a:normAutofit/>
          </a:bodyPr>
          <a:lstStyle/>
          <a:p>
            <a:r>
              <a:rPr lang="en-US" sz="2800" b="1">
                <a:latin typeface="Times New Roman" pitchFamily="18" charset="0"/>
                <a:cs typeface="Times New Roman" pitchFamily="18" charset="0"/>
              </a:rPr>
              <a:t>Linear Regression Use cases</a:t>
            </a:r>
            <a:endParaRPr lang="en-IN" sz="2800" b="1">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071546"/>
            <a:ext cx="8786874" cy="5286412"/>
          </a:xfrm>
        </p:spPr>
        <p:txBody>
          <a:bodyPr>
            <a:normAutofit/>
          </a:bodyPr>
          <a:lstStyle/>
          <a:p>
            <a:pPr>
              <a:buNone/>
            </a:pPr>
            <a:endParaRPr lang="en-IN" sz="2400"/>
          </a:p>
          <a:p>
            <a:r>
              <a:rPr lang="en-IN" sz="2400">
                <a:latin typeface="Times New Roman" pitchFamily="18" charset="0"/>
                <a:cs typeface="Times New Roman" pitchFamily="18" charset="0"/>
              </a:rPr>
              <a:t>The linear regression model assumes that there is a linear relationship between the input variables and the outcome variable. This relationship can be expressed as shown in Equation 6-1.</a:t>
            </a:r>
          </a:p>
          <a:p>
            <a:pPr>
              <a:buNone/>
            </a:pPr>
            <a:endParaRPr lang="en-IN" sz="2400"/>
          </a:p>
          <a:p>
            <a:pPr>
              <a:buNone/>
            </a:pPr>
            <a:endParaRPr lang="en-IN" sz="2400"/>
          </a:p>
          <a:p>
            <a:pPr>
              <a:buNone/>
            </a:pPr>
            <a:endParaRPr lang="en-IN" sz="2400">
              <a:latin typeface="Times New Roman" pitchFamily="18" charset="0"/>
              <a:cs typeface="Times New Roman" pitchFamily="18" charset="0"/>
            </a:endParaRPr>
          </a:p>
        </p:txBody>
      </p:sp>
      <p:sp>
        <p:nvSpPr>
          <p:cNvPr id="4" name="Title 3"/>
          <p:cNvSpPr>
            <a:spLocks noGrp="1"/>
          </p:cNvSpPr>
          <p:nvPr>
            <p:ph type="title"/>
          </p:nvPr>
        </p:nvSpPr>
        <p:spPr>
          <a:xfrm>
            <a:off x="428596" y="214291"/>
            <a:ext cx="7886700" cy="1000132"/>
          </a:xfrm>
        </p:spPr>
        <p:txBody>
          <a:bodyPr>
            <a:normAutofit/>
          </a:bodyPr>
          <a:lstStyle/>
          <a:p>
            <a:r>
              <a:rPr lang="en-IN" sz="2400" b="1">
                <a:latin typeface="Times New Roman" pitchFamily="18" charset="0"/>
                <a:cs typeface="Times New Roman" pitchFamily="18" charset="0"/>
              </a:rPr>
              <a:t>Model Description</a:t>
            </a:r>
          </a:p>
        </p:txBody>
      </p:sp>
      <p:pic>
        <p:nvPicPr>
          <p:cNvPr id="5" name="Picture 4"/>
          <p:cNvPicPr/>
          <p:nvPr/>
        </p:nvPicPr>
        <p:blipFill>
          <a:blip r:embed="rId2"/>
          <a:srcRect/>
          <a:stretch>
            <a:fillRect/>
          </a:stretch>
        </p:blipFill>
        <p:spPr bwMode="auto">
          <a:xfrm>
            <a:off x="1857356" y="2690807"/>
            <a:ext cx="4619644" cy="1176343"/>
          </a:xfrm>
          <a:prstGeom prst="rect">
            <a:avLst/>
          </a:prstGeom>
          <a:noFill/>
          <a:ln w="9525">
            <a:noFill/>
            <a:miter lim="800000"/>
            <a:headEnd/>
            <a:tailEnd/>
          </a:ln>
        </p:spPr>
      </p:pic>
      <p:sp>
        <p:nvSpPr>
          <p:cNvPr id="6" name="TextBox 5"/>
          <p:cNvSpPr txBox="1"/>
          <p:nvPr/>
        </p:nvSpPr>
        <p:spPr>
          <a:xfrm>
            <a:off x="142844" y="3643314"/>
            <a:ext cx="9001156" cy="3046988"/>
          </a:xfrm>
          <a:prstGeom prst="rect">
            <a:avLst/>
          </a:prstGeom>
          <a:noFill/>
        </p:spPr>
        <p:txBody>
          <a:bodyPr wrap="square" rtlCol="0">
            <a:spAutoFit/>
          </a:bodyPr>
          <a:lstStyle/>
          <a:p>
            <a:r>
              <a:rPr lang="en-IN" sz="2400" dirty="0">
                <a:latin typeface="Times New Roman" pitchFamily="18" charset="0"/>
                <a:cs typeface="Times New Roman" pitchFamily="18" charset="0"/>
              </a:rPr>
              <a:t>where:</a:t>
            </a:r>
          </a:p>
          <a:p>
            <a:r>
              <a:rPr lang="en-IN" sz="2400" i="1" dirty="0">
                <a:latin typeface="Times New Roman" pitchFamily="18" charset="0"/>
                <a:cs typeface="Times New Roman" pitchFamily="18" charset="0"/>
              </a:rPr>
              <a:t>y </a:t>
            </a:r>
            <a:r>
              <a:rPr lang="en-IN" sz="2400" dirty="0">
                <a:latin typeface="Times New Roman" pitchFamily="18" charset="0"/>
                <a:cs typeface="Times New Roman" pitchFamily="18" charset="0"/>
              </a:rPr>
              <a:t>is the outcome variable</a:t>
            </a:r>
          </a:p>
          <a:p>
            <a:r>
              <a:rPr lang="en-IN" sz="2400" i="1" dirty="0">
                <a:latin typeface="Times New Roman" pitchFamily="18" charset="0"/>
                <a:cs typeface="Times New Roman" pitchFamily="18" charset="0"/>
              </a:rPr>
              <a:t>x j </a:t>
            </a:r>
            <a:r>
              <a:rPr lang="en-IN" sz="2400" dirty="0">
                <a:latin typeface="Times New Roman" pitchFamily="18" charset="0"/>
                <a:cs typeface="Times New Roman" pitchFamily="18" charset="0"/>
              </a:rPr>
              <a:t>are the input variables, for </a:t>
            </a:r>
            <a:r>
              <a:rPr lang="en-IN" sz="2400" i="1" dirty="0">
                <a:latin typeface="Times New Roman" pitchFamily="18" charset="0"/>
                <a:cs typeface="Times New Roman" pitchFamily="18" charset="0"/>
              </a:rPr>
              <a:t>j </a:t>
            </a:r>
            <a:r>
              <a:rPr lang="en-IN" sz="2400" dirty="0">
                <a:latin typeface="Times New Roman" pitchFamily="18" charset="0"/>
                <a:cs typeface="Times New Roman" pitchFamily="18" charset="0"/>
              </a:rPr>
              <a:t>= </a:t>
            </a:r>
            <a:r>
              <a:rPr lang="en-IN" sz="2400" i="1" dirty="0">
                <a:latin typeface="Times New Roman" pitchFamily="18" charset="0"/>
                <a:cs typeface="Times New Roman" pitchFamily="18" charset="0"/>
              </a:rPr>
              <a:t>1, 2, …, p – 1</a:t>
            </a:r>
            <a:endParaRPr lang="en-IN" sz="2400" dirty="0">
              <a:latin typeface="Times New Roman" pitchFamily="18" charset="0"/>
              <a:cs typeface="Times New Roman" pitchFamily="18" charset="0"/>
            </a:endParaRPr>
          </a:p>
          <a:p>
            <a:r>
              <a:rPr lang="en-IN" sz="2400" i="1" dirty="0">
                <a:latin typeface="Times New Roman" pitchFamily="18" charset="0"/>
                <a:cs typeface="Times New Roman" pitchFamily="18" charset="0"/>
              </a:rPr>
              <a:t>β</a:t>
            </a:r>
            <a:r>
              <a:rPr lang="en-IN" sz="2400" dirty="0">
                <a:latin typeface="Times New Roman" pitchFamily="18" charset="0"/>
                <a:cs typeface="Times New Roman" pitchFamily="18" charset="0"/>
              </a:rPr>
              <a:t>0 is the value of </a:t>
            </a:r>
            <a:r>
              <a:rPr lang="en-IN" sz="2400" i="1" dirty="0">
                <a:latin typeface="Times New Roman" pitchFamily="18" charset="0"/>
                <a:cs typeface="Times New Roman" pitchFamily="18" charset="0"/>
              </a:rPr>
              <a:t>y </a:t>
            </a:r>
            <a:r>
              <a:rPr lang="en-IN" sz="2400" dirty="0">
                <a:latin typeface="Times New Roman" pitchFamily="18" charset="0"/>
                <a:cs typeface="Times New Roman" pitchFamily="18" charset="0"/>
              </a:rPr>
              <a:t>when each </a:t>
            </a:r>
            <a:r>
              <a:rPr lang="en-IN" sz="2400" i="1" dirty="0">
                <a:latin typeface="Times New Roman" pitchFamily="18" charset="0"/>
                <a:cs typeface="Times New Roman" pitchFamily="18" charset="0"/>
              </a:rPr>
              <a:t>x j </a:t>
            </a:r>
            <a:r>
              <a:rPr lang="en-IN" sz="2400" dirty="0">
                <a:latin typeface="Times New Roman" pitchFamily="18" charset="0"/>
                <a:cs typeface="Times New Roman" pitchFamily="18" charset="0"/>
              </a:rPr>
              <a:t>equals zero</a:t>
            </a:r>
          </a:p>
          <a:p>
            <a:r>
              <a:rPr lang="en-IN" sz="2400" i="1" dirty="0" err="1">
                <a:latin typeface="Times New Roman" pitchFamily="18" charset="0"/>
                <a:cs typeface="Times New Roman" pitchFamily="18" charset="0"/>
              </a:rPr>
              <a:t>βj</a:t>
            </a:r>
            <a:r>
              <a:rPr lang="en-IN" sz="2400" i="1" dirty="0">
                <a:latin typeface="Times New Roman" pitchFamily="18" charset="0"/>
                <a:cs typeface="Times New Roman" pitchFamily="18" charset="0"/>
              </a:rPr>
              <a:t> </a:t>
            </a:r>
            <a:r>
              <a:rPr lang="en-IN" sz="2400" dirty="0">
                <a:latin typeface="Times New Roman" pitchFamily="18" charset="0"/>
                <a:cs typeface="Times New Roman" pitchFamily="18" charset="0"/>
              </a:rPr>
              <a:t>is the change in </a:t>
            </a:r>
            <a:r>
              <a:rPr lang="en-IN" sz="2400" i="1" dirty="0">
                <a:latin typeface="Times New Roman" pitchFamily="18" charset="0"/>
                <a:cs typeface="Times New Roman" pitchFamily="18" charset="0"/>
              </a:rPr>
              <a:t>y </a:t>
            </a:r>
            <a:r>
              <a:rPr lang="en-IN" sz="2400" dirty="0">
                <a:latin typeface="Times New Roman" pitchFamily="18" charset="0"/>
                <a:cs typeface="Times New Roman" pitchFamily="18" charset="0"/>
              </a:rPr>
              <a:t>based on a unit change in </a:t>
            </a:r>
            <a:r>
              <a:rPr lang="en-IN" sz="2400" i="1" dirty="0">
                <a:latin typeface="Times New Roman" pitchFamily="18" charset="0"/>
                <a:cs typeface="Times New Roman" pitchFamily="18" charset="0"/>
              </a:rPr>
              <a:t>x j</a:t>
            </a:r>
            <a:r>
              <a:rPr lang="en-IN" sz="2400" dirty="0">
                <a:latin typeface="Times New Roman" pitchFamily="18" charset="0"/>
                <a:cs typeface="Times New Roman" pitchFamily="18" charset="0"/>
              </a:rPr>
              <a:t>, for </a:t>
            </a:r>
            <a:r>
              <a:rPr lang="en-IN" sz="2400" i="1" dirty="0">
                <a:latin typeface="Times New Roman" pitchFamily="18" charset="0"/>
                <a:cs typeface="Times New Roman" pitchFamily="18" charset="0"/>
              </a:rPr>
              <a:t>j </a:t>
            </a:r>
            <a:r>
              <a:rPr lang="en-IN" sz="2400" dirty="0">
                <a:latin typeface="Times New Roman" pitchFamily="18" charset="0"/>
                <a:cs typeface="Times New Roman" pitchFamily="18" charset="0"/>
              </a:rPr>
              <a:t>= </a:t>
            </a:r>
            <a:r>
              <a:rPr lang="en-IN" sz="2400" i="1" dirty="0">
                <a:latin typeface="Times New Roman" pitchFamily="18" charset="0"/>
                <a:cs typeface="Times New Roman" pitchFamily="18" charset="0"/>
              </a:rPr>
              <a:t>1, 2, …, p – 1</a:t>
            </a: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ε is a random error term that represents the difference in the linear model and a particular observed value for </a:t>
            </a:r>
            <a:r>
              <a:rPr lang="en-IN" sz="2400" i="1" dirty="0">
                <a:latin typeface="Times New Roman" pitchFamily="18" charset="0"/>
                <a:cs typeface="Times New Roman" pitchFamily="18" charset="0"/>
              </a:rPr>
              <a:t>y</a:t>
            </a:r>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28670"/>
            <a:ext cx="8786874" cy="5286412"/>
          </a:xfrm>
        </p:spPr>
        <p:txBody>
          <a:bodyPr>
            <a:normAutofit/>
          </a:bodyPr>
          <a:lstStyle/>
          <a:p>
            <a:pPr>
              <a:buNone/>
            </a:pPr>
            <a:endParaRPr lang="en-IN" sz="2400"/>
          </a:p>
          <a:p>
            <a:r>
              <a:rPr lang="en-IN" sz="2400">
                <a:latin typeface="Times New Roman" pitchFamily="18" charset="0"/>
                <a:cs typeface="Times New Roman" pitchFamily="18" charset="0"/>
              </a:rPr>
              <a:t>Suppose it is desired to build a linear regression model that estimates a person’s annual income as a function of two variables—age and education—both expressed in years.</a:t>
            </a:r>
          </a:p>
          <a:p>
            <a:r>
              <a:rPr lang="en-IN" sz="2400">
                <a:latin typeface="Times New Roman" pitchFamily="18" charset="0"/>
                <a:cs typeface="Times New Roman" pitchFamily="18" charset="0"/>
              </a:rPr>
              <a:t> In this case, income is the outcome variable, and the input variables are age and education</a:t>
            </a:r>
          </a:p>
          <a:p>
            <a:r>
              <a:rPr lang="en-IN" sz="2400">
                <a:latin typeface="Times New Roman" pitchFamily="18" charset="0"/>
                <a:cs typeface="Times New Roman" pitchFamily="18" charset="0"/>
              </a:rPr>
              <a:t>However, it is also obvious that there is considerable variation in income levels for a group of people with identical ages and years of education.</a:t>
            </a:r>
          </a:p>
          <a:p>
            <a:r>
              <a:rPr lang="en-IN" sz="2400">
                <a:latin typeface="Times New Roman" pitchFamily="18" charset="0"/>
                <a:cs typeface="Times New Roman" pitchFamily="18" charset="0"/>
              </a:rPr>
              <a:t> This variation is represented by ε in the model. So, in this example, the model would be expressed as shown in Equation 6-2.</a:t>
            </a:r>
          </a:p>
          <a:p>
            <a:pPr>
              <a:buNone/>
            </a:pPr>
            <a:r>
              <a:rPr lang="en-US" sz="2400">
                <a:latin typeface="Times New Roman" pitchFamily="18" charset="0"/>
                <a:cs typeface="Times New Roman" pitchFamily="18" charset="0"/>
              </a:rPr>
              <a:t>   </a:t>
            </a:r>
            <a:endParaRPr lang="en-IN" sz="2400">
              <a:latin typeface="Times New Roman" pitchFamily="18" charset="0"/>
              <a:cs typeface="Times New Roman" pitchFamily="18" charset="0"/>
            </a:endParaRPr>
          </a:p>
          <a:p>
            <a:pPr>
              <a:buNone/>
            </a:pPr>
            <a:endParaRPr lang="en-IN" sz="2400"/>
          </a:p>
          <a:p>
            <a:endParaRPr lang="en-IN" sz="2400"/>
          </a:p>
          <a:p>
            <a:pPr>
              <a:buNone/>
            </a:pPr>
            <a:endParaRPr lang="en-IN" sz="2400"/>
          </a:p>
          <a:p>
            <a:pPr>
              <a:buNone/>
            </a:pPr>
            <a:endParaRPr lang="en-IN" sz="2400">
              <a:latin typeface="Times New Roman" pitchFamily="18" charset="0"/>
              <a:cs typeface="Times New Roman" pitchFamily="18" charset="0"/>
            </a:endParaRPr>
          </a:p>
        </p:txBody>
      </p:sp>
      <p:sp>
        <p:nvSpPr>
          <p:cNvPr id="4" name="Title 3"/>
          <p:cNvSpPr>
            <a:spLocks noGrp="1"/>
          </p:cNvSpPr>
          <p:nvPr>
            <p:ph type="title"/>
          </p:nvPr>
        </p:nvSpPr>
        <p:spPr>
          <a:xfrm>
            <a:off x="428596" y="214291"/>
            <a:ext cx="7886700" cy="1000132"/>
          </a:xfrm>
        </p:spPr>
        <p:txBody>
          <a:bodyPr>
            <a:normAutofit/>
          </a:bodyPr>
          <a:lstStyle/>
          <a:p>
            <a:r>
              <a:rPr lang="en-IN" sz="2400" b="1">
                <a:latin typeface="Times New Roman" pitchFamily="18" charset="0"/>
                <a:cs typeface="Times New Roman" pitchFamily="18" charset="0"/>
              </a:rPr>
              <a:t>Model Description</a:t>
            </a:r>
          </a:p>
        </p:txBody>
      </p:sp>
      <p:pic>
        <p:nvPicPr>
          <p:cNvPr id="7" name="Picture 6"/>
          <p:cNvPicPr/>
          <p:nvPr/>
        </p:nvPicPr>
        <p:blipFill>
          <a:blip r:embed="rId2"/>
          <a:srcRect/>
          <a:stretch>
            <a:fillRect/>
          </a:stretch>
        </p:blipFill>
        <p:spPr bwMode="auto">
          <a:xfrm>
            <a:off x="1500166" y="5286388"/>
            <a:ext cx="4872041" cy="857256"/>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3753D4DAF862141A22CE74571FC6244" ma:contentTypeVersion="2" ma:contentTypeDescription="Create a new document." ma:contentTypeScope="" ma:versionID="44be5bf6baabb2cd9f3ca5993ed7b2cf">
  <xsd:schema xmlns:xsd="http://www.w3.org/2001/XMLSchema" xmlns:xs="http://www.w3.org/2001/XMLSchema" xmlns:p="http://schemas.microsoft.com/office/2006/metadata/properties" xmlns:ns2="b1d01e48-05a7-46be-bbf5-f6a4053d7c21" targetNamespace="http://schemas.microsoft.com/office/2006/metadata/properties" ma:root="true" ma:fieldsID="4f059ac53a36592ac66d43a9aa2630a3" ns2:_="">
    <xsd:import namespace="b1d01e48-05a7-46be-bbf5-f6a4053d7c2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d01e48-05a7-46be-bbf5-f6a4053d7c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32A764-738F-4AB3-A8D0-F039C7CC2AEF}">
  <ds:schemaRefs>
    <ds:schemaRef ds:uri="http://schemas.microsoft.com/sharepoint/v3/contenttype/forms"/>
  </ds:schemaRefs>
</ds:datastoreItem>
</file>

<file path=customXml/itemProps2.xml><?xml version="1.0" encoding="utf-8"?>
<ds:datastoreItem xmlns:ds="http://schemas.openxmlformats.org/officeDocument/2006/customXml" ds:itemID="{2D832DA0-0985-4443-B1F3-19AABF82DDD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891CC87-0CD5-4B75-8FBE-F9CC0B985469}"/>
</file>

<file path=docProps/app.xml><?xml version="1.0" encoding="utf-8"?>
<Properties xmlns="http://schemas.openxmlformats.org/officeDocument/2006/extended-properties" xmlns:vt="http://schemas.openxmlformats.org/officeDocument/2006/docPropsVTypes">
  <Template/>
  <TotalTime>76</TotalTime>
  <Words>1943</Words>
  <Application>Microsoft Office PowerPoint</Application>
  <PresentationFormat>On-screen Show (4:3)</PresentationFormat>
  <Paragraphs>257</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Times New Roman</vt:lpstr>
      <vt:lpstr>Wingdings</vt:lpstr>
      <vt:lpstr>Office Theme</vt:lpstr>
      <vt:lpstr>   </vt:lpstr>
      <vt:lpstr>  Regression Analysis  </vt:lpstr>
      <vt:lpstr>  Overview of Regression    </vt:lpstr>
      <vt:lpstr>  Linear Regression    </vt:lpstr>
      <vt:lpstr>Linear Regression Use cases</vt:lpstr>
      <vt:lpstr>Linear Regression Use cases</vt:lpstr>
      <vt:lpstr>Linear Regression Use cases</vt:lpstr>
      <vt:lpstr>Model Description</vt:lpstr>
      <vt:lpstr>Model Description</vt:lpstr>
      <vt:lpstr>PowerPoint Presentation</vt:lpstr>
      <vt:lpstr>PowerPoint Presentation</vt:lpstr>
      <vt:lpstr>PowerPoint Presentation</vt:lpstr>
      <vt:lpstr>PowerPoint Presentation</vt:lpstr>
      <vt:lpstr>Linear Regression in R  Programming  </vt:lpstr>
      <vt:lpstr>R - Linear Regression </vt:lpstr>
      <vt:lpstr>Linear Regression in R  Programming </vt:lpstr>
      <vt:lpstr>Linear Regression in R  Programming </vt:lpstr>
      <vt:lpstr>Multiple regression  </vt:lpstr>
      <vt:lpstr>Multiple regression  </vt:lpstr>
      <vt:lpstr>Multiple regression  </vt:lpstr>
      <vt:lpstr>Multiple regression  </vt:lpstr>
      <vt:lpstr>Multiple regression  </vt:lpstr>
      <vt:lpstr>Multiple regression  </vt:lpstr>
      <vt:lpstr>Multiple regression  </vt:lpstr>
      <vt:lpstr>Multiple regression  </vt:lpstr>
      <vt:lpstr>Multiple regression  </vt:lpstr>
      <vt:lpstr> Multiple regression  </vt:lpstr>
      <vt:lpstr>Logistic  Regression</vt:lpstr>
      <vt:lpstr>Logistic  Regression</vt:lpstr>
      <vt:lpstr>Logistic  Regression Use cases</vt:lpstr>
      <vt:lpstr>Logistic Regression Use cases</vt:lpstr>
      <vt:lpstr>Logistic Regression Use cases</vt:lpstr>
      <vt:lpstr>Logistic Regression</vt:lpstr>
      <vt:lpstr>Logistic Regression</vt:lpstr>
      <vt:lpstr>Logistic Regression</vt:lpstr>
      <vt:lpstr>  Logistic Regression  </vt:lpstr>
      <vt:lpstr>  Logistic Regression  </vt:lpstr>
      <vt:lpstr>  Logistic Regression  </vt:lpstr>
      <vt:lpstr>  Logistic Regression  </vt:lpstr>
      <vt:lpstr>  Logistic Regression  </vt:lpstr>
      <vt:lpstr>  Logistic Regression  </vt:lpstr>
      <vt:lpstr>  Logistic Regression  </vt:lpstr>
      <vt:lpstr>  Logistic Regression  </vt:lpstr>
      <vt:lpstr>  Thank You</vt:lpstr>
    </vt:vector>
  </TitlesOfParts>
  <Company>nitt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Hierarchy A structure that uses multiple levels of memories; as the distance from the processor increases, the size of the memories and the access time both increase.</dc:title>
  <dc:creator>sivasankar</dc:creator>
  <cp:lastModifiedBy>Sivasankar</cp:lastModifiedBy>
  <cp:revision>8</cp:revision>
  <dcterms:created xsi:type="dcterms:W3CDTF">2014-09-26T06:47:10Z</dcterms:created>
  <dcterms:modified xsi:type="dcterms:W3CDTF">2022-01-25T09:57:25Z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0x01010093753D4DAF862141A22CE74571FC6244</vt:lpwstr>
  </property>
</Properties>
</file>