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81" r:id="rId6"/>
    <p:sldId id="277" r:id="rId7"/>
    <p:sldId id="276" r:id="rId8"/>
    <p:sldId id="262" r:id="rId9"/>
    <p:sldId id="261" r:id="rId10"/>
    <p:sldId id="263" r:id="rId11"/>
    <p:sldId id="274" r:id="rId12"/>
    <p:sldId id="268" r:id="rId13"/>
    <p:sldId id="269" r:id="rId14"/>
    <p:sldId id="270" r:id="rId15"/>
    <p:sldId id="273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4BCF-3EB7-43F2-83AE-707F5956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6EA70-5929-4327-80DF-15BB8F88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6F64-94D0-451B-BD44-52E010F6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BE59-FCB9-4D75-8BA0-756D5038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8AA8-6131-4ED0-8583-67A4B4A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5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9506-C582-4310-AD07-9C18DEA6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84C6-BBB8-46CB-9FBD-B46DB0D6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4C34-BEB1-4C0B-8E07-3A7AF61C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26E6-432B-4772-AA17-2B5FE1A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12DC-5228-4D82-90B3-DBD4710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09D70-568A-4E70-B4F7-F6ABCC86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AFD4-1FCB-47A8-97EC-C9C588FE1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04ED-D73D-43C8-8694-20F4922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51F3-4939-4E04-8110-5D4A49B5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575C-FADF-4149-9C87-0F22129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4301-6A18-4AA7-9292-3CA4D010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D25F-4D6E-498B-8216-F3BAE87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802F-3A26-4013-8D4B-EA88B726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2275-B11C-4846-AE7D-73BC7CF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B8F6-7FE8-495D-81D1-F9314AFF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9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1F0-E75C-43D8-BFA8-CA06BD40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73A9-F872-417E-903D-D960884C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5D07-6F6D-41E7-A0DC-FB0648B6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4A96-4E4C-4C29-87E0-ADF8D9A4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2764-770C-46E8-8141-51D3109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4136-F8A1-44A7-B780-4D0075B4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2C9F-C2A4-41E3-83C2-F5E580F6D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391F-E342-4554-B3EF-DD4F2060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E9C7-31A0-4EBE-BF86-985227F1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C4767-5A83-4B36-8AEF-28C4EF0D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EAE-BF89-4A33-97E6-5AA02C1C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77B7-A006-4F7F-B634-E597A7D6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1791-3CED-4EE6-B11A-0DC8F4D6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D190-2A50-481C-92D6-353C088D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7B4CD-20C9-4405-BEC9-A7929522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68D4D-F5D0-4B26-AAAB-FE4029237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3B3A0-C74D-468D-8A79-4A940F01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0024-3B4B-47FD-8C09-D3B06B8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DD0C5-F0F5-4375-B977-7BE5FA19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7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6D44-DE77-4912-9C56-918D65E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D3F93-5E6D-4C56-BBBF-AEAEFBDD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B4313-91CA-4050-B79E-0D46ED7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5F07C-A9DE-42ED-8450-BCAE6C9E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6CCB-2CFD-45DC-A981-A7681A1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7EDC-9495-4BBE-BBAF-F457D4B4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583D-3EB3-4F97-B2BA-8596C25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6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C792-FDAC-41CF-A478-34DC359F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DC49-9615-4939-8848-5414937E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2F771-B576-487E-B440-6DAD6718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1EAC-4C75-4E01-9372-6B6F6FA5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8D208-E98B-45B6-B3D1-465EB83E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968A-1410-4B5C-9A25-3784CFBA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5AB7-9D8A-4765-8811-8007C426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3D460-8D91-467D-80E5-A841136A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5FA7-F2A8-453B-9219-D57CA6DB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B89C-580B-415D-95B4-F0A3DB5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1C89-CA88-4519-AC88-91717FCC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E0E4-27E2-4ADF-BD4C-DDB9683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5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69F6-B8A1-4E51-BCE5-F8C19AC4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B774-97EB-413E-99B5-F717F1E2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FA5-DE3D-40D9-AFED-8037C39F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5952-19EF-4237-81FF-6FC8BB93DCFC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F244-F885-411F-80AB-1603FD7D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00B2-E66C-4C9D-866F-CD1EE76C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A902-98DB-49F4-9D44-10DF2DDE0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14B-C415-4AC5-932C-C3AD1E6CF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1E01-7752-4846-95B7-9B83A0B20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6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204C-953D-470C-8489-34EFFE81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28869"/>
            <a:ext cx="10664687" cy="6029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Node E,</a:t>
            </a:r>
          </a:p>
          <a:p>
            <a:pPr marL="0" indent="0">
              <a:buNone/>
            </a:pPr>
            <a:r>
              <a:rPr lang="en-US" dirty="0"/>
              <a:t>(A,B) = 0/1</a:t>
            </a:r>
          </a:p>
          <a:p>
            <a:pPr marL="0" indent="0">
              <a:buNone/>
            </a:pPr>
            <a:r>
              <a:rPr lang="en-US" dirty="0"/>
              <a:t>(A,C) = 0/1</a:t>
            </a:r>
          </a:p>
          <a:p>
            <a:pPr marL="0" indent="0">
              <a:buNone/>
            </a:pPr>
            <a:r>
              <a:rPr lang="en-US" dirty="0"/>
              <a:t>(A,D) = ½ = </a:t>
            </a:r>
            <a:r>
              <a:rPr lang="en-US" dirty="0">
                <a:solidFill>
                  <a:srgbClr val="FF0000"/>
                </a:solidFill>
              </a:rPr>
              <a:t>0.5</a:t>
            </a:r>
            <a:r>
              <a:rPr lang="en-US" dirty="0"/>
              <a:t> (two paths AED, ACD) </a:t>
            </a:r>
          </a:p>
          <a:p>
            <a:pPr marL="0" indent="0">
              <a:buNone/>
            </a:pPr>
            <a:r>
              <a:rPr lang="en-US" dirty="0"/>
              <a:t>(A,E) = </a:t>
            </a:r>
            <a:r>
              <a:rPr lang="en-US" dirty="0">
                <a:solidFill>
                  <a:srgbClr val="7030A0"/>
                </a:solidFill>
              </a:rPr>
              <a:t>NA ( E happens to be the end-node)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(B,C) = 0/1</a:t>
            </a:r>
          </a:p>
          <a:p>
            <a:pPr marL="0" indent="0">
              <a:buNone/>
            </a:pPr>
            <a:r>
              <a:rPr lang="en-US" dirty="0"/>
              <a:t>(B,D) = 0/1</a:t>
            </a:r>
          </a:p>
          <a:p>
            <a:pPr marL="0" indent="0">
              <a:buNone/>
            </a:pPr>
            <a:r>
              <a:rPr lang="en-US" dirty="0"/>
              <a:t>(B,E) = </a:t>
            </a:r>
            <a:r>
              <a:rPr lang="en-US" dirty="0">
                <a:solidFill>
                  <a:srgbClr val="7030A0"/>
                </a:solidFill>
              </a:rPr>
              <a:t>NA ( E happens to be the end-node)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(C,D) = 0/1</a:t>
            </a:r>
          </a:p>
          <a:p>
            <a:pPr marL="0" indent="0">
              <a:buNone/>
            </a:pPr>
            <a:r>
              <a:rPr lang="en-US" dirty="0"/>
              <a:t>(C,E) = </a:t>
            </a:r>
            <a:r>
              <a:rPr lang="en-US" dirty="0">
                <a:solidFill>
                  <a:srgbClr val="7030A0"/>
                </a:solidFill>
              </a:rPr>
              <a:t>NA ( E happens to be the end-node)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(D,E) = </a:t>
            </a:r>
            <a:r>
              <a:rPr lang="en-US" dirty="0">
                <a:solidFill>
                  <a:srgbClr val="7030A0"/>
                </a:solidFill>
              </a:rPr>
              <a:t>NA ( E happens to be the end-node)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Betweenness Centrality of E is 0.5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18D4C-375B-44D1-A128-718742B7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46" y="834023"/>
            <a:ext cx="3641657" cy="200194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1AE9B2E-A817-4700-A9C1-BE36AD11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45" y="3796316"/>
            <a:ext cx="3641657" cy="20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1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B51D-31E2-4CEA-9053-326A451C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7C6FF-1A62-4D36-A65A-BCB150F8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find the betweenness centrality of the nodes for the graph shown below. </a:t>
            </a:r>
            <a:endParaRPr lang="en-IN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37E9FC9-3242-4A79-BA9A-04718ADC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3214688"/>
            <a:ext cx="3752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47DF92-E866-4F20-8FDA-10899152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861391"/>
            <a:ext cx="9037983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BEC02-4AC1-4D96-AF3E-120C4F624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1219200"/>
            <a:ext cx="9528313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2C9C8-EEC9-4537-8E7E-3FE2F39E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8" y="1245704"/>
            <a:ext cx="9448799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65218-F406-4ED9-BE5A-3C48971C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649357"/>
            <a:ext cx="9793357" cy="53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96C283-7137-4ED6-8771-338CDE59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0" y="1298713"/>
            <a:ext cx="9223512" cy="50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7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48080-E37F-4162-98A4-FEFD988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046922"/>
            <a:ext cx="8123583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15C2-7B47-4243-9733-0D212E82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1500" dirty="0"/>
          </a:p>
          <a:p>
            <a:pPr marL="0" indent="0" algn="ctr">
              <a:buNone/>
            </a:pPr>
            <a:r>
              <a:rPr lang="en-US" sz="11500" dirty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425076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CA0-FEAB-4A9D-9BCC-043B8B6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8" y="0"/>
            <a:ext cx="10400654" cy="1026353"/>
          </a:xfrm>
        </p:spPr>
        <p:txBody>
          <a:bodyPr/>
          <a:lstStyle/>
          <a:p>
            <a:r>
              <a:rPr lang="en-US" dirty="0"/>
              <a:t>Centrality </a:t>
            </a:r>
            <a:r>
              <a:rPr lang="en-US" dirty="0" smtClean="0"/>
              <a:t>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A96E-5FCA-407C-9AE5-1D3FE06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887783"/>
            <a:ext cx="11225713" cy="47854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call something central if it's in the </a:t>
            </a:r>
            <a:r>
              <a:rPr lang="en-US" b="1" dirty="0"/>
              <a:t>middle of a larger entity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also call something central if it's </a:t>
            </a:r>
            <a:r>
              <a:rPr lang="en-US" b="1" dirty="0"/>
              <a:t>important and vital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graphs, </a:t>
            </a:r>
            <a:r>
              <a:rPr lang="en-US" b="1" dirty="0"/>
              <a:t>we'll identify important nodes by looking at how central they 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Look </a:t>
            </a:r>
            <a:r>
              <a:rPr lang="en-US" dirty="0"/>
              <a:t>at the </a:t>
            </a:r>
            <a:r>
              <a:rPr lang="en-US" dirty="0" smtClean="0"/>
              <a:t>six </a:t>
            </a:r>
            <a:r>
              <a:rPr lang="en-US" dirty="0"/>
              <a:t>node graph, you don't have to know a lot to </a:t>
            </a:r>
            <a:r>
              <a:rPr lang="en-US" dirty="0" smtClean="0"/>
              <a:t>figure out </a:t>
            </a:r>
            <a:r>
              <a:rPr lang="en-US" dirty="0"/>
              <a:t>that the </a:t>
            </a:r>
            <a:r>
              <a:rPr lang="en-US" b="1" dirty="0"/>
              <a:t>orange node is pretty </a:t>
            </a:r>
            <a:r>
              <a:rPr lang="en-US" b="1" dirty="0" smtClean="0"/>
              <a:t>important</a:t>
            </a:r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reason could be </a:t>
            </a:r>
            <a:r>
              <a:rPr lang="en-US" dirty="0" smtClean="0"/>
              <a:t>it's the </a:t>
            </a:r>
            <a:r>
              <a:rPr lang="en-US" b="1" dirty="0"/>
              <a:t>most vulnerable node</a:t>
            </a:r>
            <a:r>
              <a:rPr lang="en-US" dirty="0"/>
              <a:t>. If you remove it the graph will fall </a:t>
            </a:r>
            <a:r>
              <a:rPr lang="en-US" dirty="0" smtClean="0"/>
              <a:t>apart. This </a:t>
            </a:r>
            <a:r>
              <a:rPr lang="en-US" dirty="0"/>
              <a:t>is clearly </a:t>
            </a:r>
            <a:r>
              <a:rPr lang="en-US" b="1" dirty="0"/>
              <a:t>one way to look at the centrality of the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E899C-C1AF-4960-A5A7-F7C3489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91" y="4623258"/>
            <a:ext cx="3565149" cy="21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CA0-FEAB-4A9D-9BCC-043B8B6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8" y="0"/>
            <a:ext cx="10571134" cy="1026353"/>
          </a:xfrm>
        </p:spPr>
        <p:txBody>
          <a:bodyPr/>
          <a:lstStyle/>
          <a:p>
            <a:r>
              <a:rPr lang="en-US" dirty="0"/>
              <a:t>Centrality </a:t>
            </a:r>
            <a:r>
              <a:rPr lang="en-US" dirty="0" smtClean="0"/>
              <a:t>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A96E-5FCA-407C-9AE5-1D3FE06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829160"/>
            <a:ext cx="11329261" cy="419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way of looking at the orange </a:t>
            </a:r>
            <a:r>
              <a:rPr lang="en-US" dirty="0" smtClean="0"/>
              <a:t>node, is </a:t>
            </a:r>
            <a:r>
              <a:rPr lang="en-US" dirty="0"/>
              <a:t>that </a:t>
            </a:r>
            <a:r>
              <a:rPr lang="en-US" b="1" dirty="0"/>
              <a:t>it can reach all other nodes quicker, than any other node.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this is the idea behind</a:t>
            </a:r>
            <a:r>
              <a:rPr lang="en-US" b="1" dirty="0"/>
              <a:t> influences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People </a:t>
            </a:r>
            <a:r>
              <a:rPr lang="en-US" b="1" dirty="0"/>
              <a:t>in a social network </a:t>
            </a:r>
            <a:r>
              <a:rPr lang="en-US" b="1" dirty="0" smtClean="0"/>
              <a:t>who are </a:t>
            </a:r>
            <a:r>
              <a:rPr lang="en-US" b="1" dirty="0"/>
              <a:t>connected enough to reach out and possibly influence a lot </a:t>
            </a:r>
            <a:r>
              <a:rPr lang="en-US" b="1" dirty="0" smtClean="0"/>
              <a:t>more people </a:t>
            </a:r>
            <a:r>
              <a:rPr lang="en-US" b="1" dirty="0"/>
              <a:t>than others will be able to.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little graph represents a transportation network. And you were asked to build a restaurant somewhere around this network. You'll possibly choose an </a:t>
            </a:r>
            <a:r>
              <a:rPr lang="en-US" b="1" dirty="0" smtClean="0"/>
              <a:t>area near </a:t>
            </a:r>
            <a:r>
              <a:rPr lang="en-US" b="1" dirty="0"/>
              <a:t>the central node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Because more traffic will flow through this node than other nodes.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E899C-C1AF-4960-A5A7-F7C3489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30" y="4757981"/>
            <a:ext cx="3565149" cy="21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CA0-FEAB-4A9D-9BCC-043B8B6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8" y="0"/>
            <a:ext cx="10571134" cy="1026353"/>
          </a:xfrm>
        </p:spPr>
        <p:txBody>
          <a:bodyPr/>
          <a:lstStyle/>
          <a:p>
            <a:r>
              <a:rPr lang="en-US" dirty="0"/>
              <a:t>Centrality </a:t>
            </a:r>
            <a:r>
              <a:rPr lang="en-US" dirty="0" smtClean="0"/>
              <a:t>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A96E-5FCA-407C-9AE5-1D3FE06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829160"/>
            <a:ext cx="11329261" cy="4192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have a network and we are </a:t>
            </a:r>
            <a:r>
              <a:rPr lang="en-US" dirty="0" smtClean="0"/>
              <a:t>trying to </a:t>
            </a:r>
            <a:r>
              <a:rPr lang="en-US" b="1" dirty="0"/>
              <a:t>find a small subset of people who's removal will </a:t>
            </a:r>
            <a:r>
              <a:rPr lang="en-US" b="1" dirty="0" smtClean="0"/>
              <a:t>maximally disrupt </a:t>
            </a:r>
            <a:r>
              <a:rPr lang="en-US" b="1" dirty="0"/>
              <a:t>the network</a:t>
            </a:r>
            <a:r>
              <a:rPr lang="en-US" dirty="0"/>
              <a:t>. The key operative word here is maximally.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if there is </a:t>
            </a:r>
            <a:r>
              <a:rPr lang="en-US" b="1" dirty="0"/>
              <a:t>a node which removal breaks the network into two parts, it is not what we want </a:t>
            </a:r>
            <a:r>
              <a:rPr lang="en-US" b="1" dirty="0" smtClean="0"/>
              <a:t>if there's </a:t>
            </a:r>
            <a:r>
              <a:rPr lang="en-US" b="1" dirty="0"/>
              <a:t>another two nodes whose removal will </a:t>
            </a:r>
            <a:r>
              <a:rPr lang="en-US" b="1" dirty="0" smtClean="0"/>
              <a:t>break the </a:t>
            </a:r>
            <a:r>
              <a:rPr lang="en-US" b="1" dirty="0"/>
              <a:t>network into ten parts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goal is to find a small set of nodes with maximal combined reachability to other nodes</a:t>
            </a:r>
            <a:r>
              <a:rPr lang="en-US" dirty="0" smtClean="0"/>
              <a:t>. That </a:t>
            </a:r>
            <a:r>
              <a:rPr lang="en-US" dirty="0"/>
              <a:t>means, taken together, these node should reach almost all other nodes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we can compute the </a:t>
            </a:r>
            <a:r>
              <a:rPr lang="en-US" b="1" dirty="0"/>
              <a:t>network centralization by considering the </a:t>
            </a:r>
            <a:r>
              <a:rPr lang="en-US" b="1" dirty="0" smtClean="0"/>
              <a:t>sum of </a:t>
            </a:r>
            <a:r>
              <a:rPr lang="en-US" b="1" dirty="0"/>
              <a:t>the difference between the maximum centrality and the centrality of the </a:t>
            </a:r>
            <a:r>
              <a:rPr lang="en-US" b="1" dirty="0" smtClean="0"/>
              <a:t>node divided </a:t>
            </a:r>
            <a:r>
              <a:rPr lang="en-US" b="1" dirty="0"/>
              <a:t>by the maximum centrality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E899C-C1AF-4960-A5A7-F7C3489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30" y="4757981"/>
            <a:ext cx="3565149" cy="21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52-5DB2-4C4D-910D-74C810E5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6779D-0995-4DCD-A0CA-E7B74F4FD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85" y="1368227"/>
            <a:ext cx="9362324" cy="5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CA0-FEAB-4A9D-9BCC-043B8B68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A96E-5FCA-407C-9AE5-1D3FE06F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1478"/>
            <a:ext cx="10836965" cy="47854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consider a graph shown below:</a:t>
            </a:r>
          </a:p>
          <a:p>
            <a:pPr marL="0" indent="0">
              <a:buNone/>
            </a:pPr>
            <a:r>
              <a:rPr lang="en-US" dirty="0"/>
              <a:t>In order to find the betweenness centrality of a node in a graph,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shortest paths between every pair of vertices</a:t>
            </a:r>
            <a:r>
              <a:rPr lang="en-US" dirty="0"/>
              <a:t>, let this be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r>
              <a:rPr lang="en-US" dirty="0"/>
              <a:t>Next, Find </a:t>
            </a:r>
            <a:r>
              <a:rPr lang="en-US" dirty="0">
                <a:solidFill>
                  <a:srgbClr val="FF0000"/>
                </a:solidFill>
              </a:rPr>
              <a:t>the number of paths in which the particular node is between</a:t>
            </a:r>
            <a:r>
              <a:rPr lang="en-US" dirty="0"/>
              <a:t> these shortest paths, let this be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Divide </a:t>
            </a:r>
            <a:r>
              <a:rPr lang="en-US" dirty="0">
                <a:solidFill>
                  <a:srgbClr val="FF0000"/>
                </a:solidFill>
              </a:rPr>
              <a:t>B/A </a:t>
            </a:r>
            <a:r>
              <a:rPr lang="en-US" dirty="0"/>
              <a:t>for every pair of shortest paths.</a:t>
            </a:r>
          </a:p>
          <a:p>
            <a:r>
              <a:rPr lang="en-US" dirty="0">
                <a:solidFill>
                  <a:srgbClr val="FF0000"/>
                </a:solidFill>
              </a:rPr>
              <a:t>Add all the non-zero </a:t>
            </a:r>
            <a:r>
              <a:rPr lang="en-US" dirty="0"/>
              <a:t>(B/A) and this gives </a:t>
            </a:r>
          </a:p>
          <a:p>
            <a:pPr marL="0" indent="0">
              <a:buNone/>
            </a:pPr>
            <a:r>
              <a:rPr lang="en-US" dirty="0"/>
              <a:t>the betweenness centrality.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E899C-C1AF-4960-A5A7-F7C3489B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42" y="3590475"/>
            <a:ext cx="4171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E5BB-572B-4531-B9E5-96413994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Node A, </a:t>
            </a:r>
          </a:p>
          <a:p>
            <a:pPr marL="0" indent="0">
              <a:buNone/>
            </a:pPr>
            <a:r>
              <a:rPr lang="en-US" dirty="0"/>
              <a:t>(A,B) = </a:t>
            </a:r>
            <a:r>
              <a:rPr lang="en-US" dirty="0">
                <a:solidFill>
                  <a:srgbClr val="7030A0"/>
                </a:solidFill>
              </a:rPr>
              <a:t>NA ( A happens to be the end-node)</a:t>
            </a:r>
          </a:p>
          <a:p>
            <a:pPr marL="0" indent="0">
              <a:buNone/>
            </a:pPr>
            <a:r>
              <a:rPr lang="en-US" dirty="0"/>
              <a:t>(A,C) = </a:t>
            </a:r>
            <a:r>
              <a:rPr lang="en-US" dirty="0">
                <a:solidFill>
                  <a:srgbClr val="7030A0"/>
                </a:solidFill>
              </a:rPr>
              <a:t>NA ( A happens to be the end-node)</a:t>
            </a:r>
          </a:p>
          <a:p>
            <a:pPr marL="0" indent="0">
              <a:buNone/>
            </a:pPr>
            <a:r>
              <a:rPr lang="en-US" dirty="0"/>
              <a:t>(A,D) = </a:t>
            </a:r>
            <a:r>
              <a:rPr lang="en-US" dirty="0">
                <a:solidFill>
                  <a:srgbClr val="7030A0"/>
                </a:solidFill>
              </a:rPr>
              <a:t>NA ( A happens to be the end-node)</a:t>
            </a:r>
          </a:p>
          <a:p>
            <a:pPr marL="0" indent="0">
              <a:buNone/>
            </a:pPr>
            <a:r>
              <a:rPr lang="en-US" dirty="0"/>
              <a:t>(A,E) = </a:t>
            </a:r>
            <a:r>
              <a:rPr lang="en-US" dirty="0">
                <a:solidFill>
                  <a:srgbClr val="7030A0"/>
                </a:solidFill>
              </a:rPr>
              <a:t>NA ( A happens to be the end-node)</a:t>
            </a:r>
          </a:p>
          <a:p>
            <a:pPr marL="0" indent="0">
              <a:buNone/>
            </a:pPr>
            <a:r>
              <a:rPr lang="en-US" dirty="0"/>
              <a:t>(B,C) = 0/1</a:t>
            </a:r>
          </a:p>
          <a:p>
            <a:pPr marL="0" indent="0">
              <a:buNone/>
            </a:pPr>
            <a:r>
              <a:rPr lang="en-US" dirty="0"/>
              <a:t>(B,D) = 0/1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(B,E) = ½ = </a:t>
            </a:r>
            <a:r>
              <a:rPr lang="en-US" dirty="0">
                <a:solidFill>
                  <a:srgbClr val="FF0000"/>
                </a:solidFill>
              </a:rPr>
              <a:t>0.5 </a:t>
            </a:r>
            <a:r>
              <a:rPr lang="en-US" dirty="0"/>
              <a:t>( two paths BCAE, BCDE)</a:t>
            </a:r>
          </a:p>
          <a:p>
            <a:pPr marL="0" indent="0">
              <a:buNone/>
            </a:pPr>
            <a:r>
              <a:rPr lang="en-US" dirty="0"/>
              <a:t>(C,D) = 0/1</a:t>
            </a:r>
          </a:p>
          <a:p>
            <a:pPr marL="0" indent="0">
              <a:buNone/>
            </a:pPr>
            <a:r>
              <a:rPr lang="en-US" dirty="0"/>
              <a:t>(C,E) = ½ = </a:t>
            </a:r>
            <a:r>
              <a:rPr lang="en-US" dirty="0">
                <a:solidFill>
                  <a:srgbClr val="FF0000"/>
                </a:solidFill>
              </a:rPr>
              <a:t>0.5 </a:t>
            </a:r>
            <a:r>
              <a:rPr lang="en-US" dirty="0"/>
              <a:t>( two paths CAE, CDE)</a:t>
            </a:r>
          </a:p>
          <a:p>
            <a:pPr marL="0" indent="0">
              <a:buNone/>
            </a:pPr>
            <a:r>
              <a:rPr lang="en-US" dirty="0"/>
              <a:t>(D,E) = 0/1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Betweenness Centrality of A is 0.5+ 0.5 =1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3D3C4-DBC9-40B6-802D-E78A0B38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4" y="3603727"/>
            <a:ext cx="3641657" cy="20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A41D-2C8E-41C6-89CE-3096B989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9" y="480448"/>
            <a:ext cx="11160071" cy="56965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Node B</a:t>
            </a:r>
            <a:r>
              <a:rPr lang="en-US" dirty="0"/>
              <a:t>, the </a:t>
            </a:r>
            <a:r>
              <a:rPr lang="en-US" dirty="0" err="1"/>
              <a:t>betweenness</a:t>
            </a:r>
            <a:r>
              <a:rPr lang="en-US" dirty="0"/>
              <a:t> centrality is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. Since it is not included as an intermediate node in any of the shortest path between various pairs of vertices.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node C</a:t>
            </a:r>
            <a:r>
              <a:rPr lang="en-US" dirty="0"/>
              <a:t>, the betweenness centrality calculation</a:t>
            </a:r>
          </a:p>
          <a:p>
            <a:pPr marL="0" indent="0">
              <a:buNone/>
            </a:pPr>
            <a:r>
              <a:rPr lang="en-US" dirty="0"/>
              <a:t>(A,B)   = No. of Shortest path between A and B  is 1 (A) </a:t>
            </a:r>
          </a:p>
          <a:p>
            <a:pPr marL="0" indent="0">
              <a:buNone/>
            </a:pPr>
            <a:r>
              <a:rPr lang="en-US" dirty="0"/>
              <a:t>               No. of shortest path between A and B, containing C as intermediate node is 1 (B)</a:t>
            </a:r>
          </a:p>
          <a:p>
            <a:pPr marL="0" indent="0">
              <a:buNone/>
            </a:pPr>
            <a:r>
              <a:rPr lang="en-US" dirty="0"/>
              <a:t>            = B/A = 1/1 =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pPr marL="0" indent="0">
              <a:buNone/>
            </a:pPr>
            <a:r>
              <a:rPr lang="en-US" dirty="0"/>
              <a:t>(A,C)   = </a:t>
            </a:r>
            <a:r>
              <a:rPr lang="en-US" dirty="0">
                <a:solidFill>
                  <a:srgbClr val="7030A0"/>
                </a:solidFill>
              </a:rPr>
              <a:t>NA (Since C is the ending node, for calculating the degree centrality of a particular node, that particular node should never be a end vertex)</a:t>
            </a:r>
          </a:p>
          <a:p>
            <a:pPr marL="0" indent="0">
              <a:buNone/>
            </a:pPr>
            <a:r>
              <a:rPr lang="en-US" dirty="0"/>
              <a:t>(A,D) = ½ = </a:t>
            </a:r>
            <a:r>
              <a:rPr lang="en-US" dirty="0">
                <a:solidFill>
                  <a:srgbClr val="FF0000"/>
                </a:solidFill>
              </a:rPr>
              <a:t>0.5</a:t>
            </a:r>
          </a:p>
          <a:p>
            <a:pPr marL="0" indent="0">
              <a:buNone/>
            </a:pPr>
            <a:r>
              <a:rPr lang="en-US" dirty="0"/>
              <a:t>(A,E) = 0/1 </a:t>
            </a:r>
          </a:p>
          <a:p>
            <a:pPr marL="0" indent="0">
              <a:buNone/>
            </a:pPr>
            <a:r>
              <a:rPr lang="en-US" dirty="0"/>
              <a:t>(B,C) = </a:t>
            </a:r>
            <a:r>
              <a:rPr lang="en-US" dirty="0">
                <a:solidFill>
                  <a:srgbClr val="7030A0"/>
                </a:solidFill>
              </a:rPr>
              <a:t>NA ( C is the ending node)</a:t>
            </a:r>
          </a:p>
          <a:p>
            <a:pPr marL="0" indent="0">
              <a:buNone/>
            </a:pPr>
            <a:r>
              <a:rPr lang="en-US" dirty="0"/>
              <a:t>(B,D) = 1/1 =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(B,E) =2/2 =</a:t>
            </a:r>
            <a:r>
              <a:rPr lang="en-US" dirty="0">
                <a:solidFill>
                  <a:srgbClr val="FF0000"/>
                </a:solidFill>
              </a:rPr>
              <a:t>1 </a:t>
            </a:r>
          </a:p>
          <a:p>
            <a:pPr marL="0" indent="0">
              <a:buNone/>
            </a:pPr>
            <a:r>
              <a:rPr lang="en-US" dirty="0"/>
              <a:t>(D,E) = 0/1    </a:t>
            </a:r>
            <a:r>
              <a:rPr lang="en-US" dirty="0">
                <a:solidFill>
                  <a:srgbClr val="FF0000"/>
                </a:solidFill>
              </a:rPr>
              <a:t>Betweenness centrality of C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1+0.5+1+1 = 3.5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0298-DC02-44EC-96CE-471B8B37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05" y="3591731"/>
            <a:ext cx="4171950" cy="18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807-C5D7-4F2F-8C18-88ACE1EB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Node D, </a:t>
            </a:r>
          </a:p>
          <a:p>
            <a:pPr marL="0" indent="0">
              <a:buNone/>
            </a:pPr>
            <a:r>
              <a:rPr lang="en-US" dirty="0"/>
              <a:t>(A,B) = 0/1</a:t>
            </a:r>
          </a:p>
          <a:p>
            <a:pPr marL="0" indent="0">
              <a:buNone/>
            </a:pPr>
            <a:r>
              <a:rPr lang="en-US" dirty="0"/>
              <a:t>(A,C) = 0/1</a:t>
            </a:r>
          </a:p>
          <a:p>
            <a:pPr marL="0" indent="0">
              <a:buNone/>
            </a:pPr>
            <a:r>
              <a:rPr lang="en-US" dirty="0"/>
              <a:t>(A,D) = </a:t>
            </a:r>
            <a:r>
              <a:rPr lang="en-US" dirty="0">
                <a:solidFill>
                  <a:srgbClr val="7030A0"/>
                </a:solidFill>
              </a:rPr>
              <a:t>NA ( D happens to be the end-node)</a:t>
            </a:r>
          </a:p>
          <a:p>
            <a:pPr marL="0" indent="0">
              <a:buNone/>
            </a:pPr>
            <a:r>
              <a:rPr lang="en-US" dirty="0"/>
              <a:t>(A,E) = 0/1</a:t>
            </a:r>
          </a:p>
          <a:p>
            <a:pPr marL="0" indent="0">
              <a:buNone/>
            </a:pPr>
            <a:r>
              <a:rPr lang="en-US" dirty="0"/>
              <a:t>(B,C) = 0/1</a:t>
            </a:r>
          </a:p>
          <a:p>
            <a:pPr marL="0" indent="0">
              <a:buNone/>
            </a:pPr>
            <a:r>
              <a:rPr lang="en-US" dirty="0"/>
              <a:t>(B,D) = </a:t>
            </a:r>
            <a:r>
              <a:rPr lang="en-US" dirty="0">
                <a:solidFill>
                  <a:srgbClr val="7030A0"/>
                </a:solidFill>
              </a:rPr>
              <a:t>NA ( D happens to be the end-node)</a:t>
            </a:r>
          </a:p>
          <a:p>
            <a:pPr marL="0" indent="0">
              <a:buNone/>
            </a:pPr>
            <a:r>
              <a:rPr lang="en-US" dirty="0"/>
              <a:t>(B,E) = ½ = </a:t>
            </a:r>
            <a:r>
              <a:rPr lang="en-US" dirty="0">
                <a:solidFill>
                  <a:srgbClr val="FF0000"/>
                </a:solidFill>
              </a:rPr>
              <a:t>0.5 </a:t>
            </a:r>
            <a:r>
              <a:rPr lang="en-US" dirty="0"/>
              <a:t>( Two paths BCAE, BCDE)</a:t>
            </a:r>
          </a:p>
          <a:p>
            <a:pPr marL="0" indent="0">
              <a:buNone/>
            </a:pPr>
            <a:r>
              <a:rPr lang="en-US" dirty="0"/>
              <a:t>(C,D) = 0/1</a:t>
            </a:r>
          </a:p>
          <a:p>
            <a:pPr marL="0" indent="0">
              <a:buNone/>
            </a:pPr>
            <a:r>
              <a:rPr lang="en-US" dirty="0"/>
              <a:t>(C,E) = ½ = </a:t>
            </a:r>
            <a:r>
              <a:rPr lang="en-US" dirty="0">
                <a:solidFill>
                  <a:srgbClr val="FF0000"/>
                </a:solidFill>
              </a:rPr>
              <a:t>0.5 </a:t>
            </a:r>
            <a:r>
              <a:rPr lang="en-US" dirty="0"/>
              <a:t>( Two paths CAE, CDE)</a:t>
            </a:r>
          </a:p>
          <a:p>
            <a:pPr marL="0" indent="0">
              <a:buNone/>
            </a:pPr>
            <a:r>
              <a:rPr lang="en-US" dirty="0"/>
              <a:t>(D,E) = </a:t>
            </a:r>
            <a:r>
              <a:rPr lang="en-US" dirty="0">
                <a:solidFill>
                  <a:srgbClr val="7030A0"/>
                </a:solidFill>
              </a:rPr>
              <a:t>NA ( D happens to be the end-node)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Betweenness Centrality of D is 0.5+ 0.5 =1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C0BC-FC5B-4904-B493-3D661760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4" y="3603727"/>
            <a:ext cx="3641657" cy="20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72601-BFE3-49FE-A414-43B2B49D6922}"/>
</file>

<file path=customXml/itemProps2.xml><?xml version="1.0" encoding="utf-8"?>
<ds:datastoreItem xmlns:ds="http://schemas.openxmlformats.org/officeDocument/2006/customXml" ds:itemID="{B992408A-E16B-44E8-8F3C-784D4BA541FD}"/>
</file>

<file path=customXml/itemProps3.xml><?xml version="1.0" encoding="utf-8"?>
<ds:datastoreItem xmlns:ds="http://schemas.openxmlformats.org/officeDocument/2006/customXml" ds:itemID="{67FD449D-A939-40F2-9761-06685BA8F970}"/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934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Betweenness centrality</vt:lpstr>
      <vt:lpstr>Centrality Analysis</vt:lpstr>
      <vt:lpstr>Centrality Analysis</vt:lpstr>
      <vt:lpstr>Centrality Analysis</vt:lpstr>
      <vt:lpstr>Betweenness centrality</vt:lpstr>
      <vt:lpstr>Example 1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Betweenness centrality</dc:title>
  <dc:creator>Dakshina K</dc:creator>
  <cp:lastModifiedBy>Sivasankar</cp:lastModifiedBy>
  <cp:revision>14</cp:revision>
  <dcterms:created xsi:type="dcterms:W3CDTF">2022-01-17T10:24:35Z</dcterms:created>
  <dcterms:modified xsi:type="dcterms:W3CDTF">2022-03-04T05:04:12Z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