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E5239-6A13-48EB-BB3D-6A06E3731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0B3DC0-6672-445A-94FD-AB1FB9D12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CD446-E5A8-41EE-8765-5ECE1716D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8A65-FF7B-47D3-825E-1295A981C2EF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8CBB7-27FC-4BDE-89F2-C2E479E88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4476D-307E-425D-AD51-6171D03BB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EC07-1ED5-4B3E-80DF-199C03E5C4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39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C4AA8-CA7A-4F6F-A369-698F26C2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2948A-F544-4233-80EA-FF58728AF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759CD-C2D0-496E-882D-4B8F8EDE8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8A65-FF7B-47D3-825E-1295A981C2EF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01C7D-E136-4166-97FE-98DBB9FE3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0FE3A-AF30-4B38-9E26-B50ADAF4F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EC07-1ED5-4B3E-80DF-199C03E5C4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705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512D15-AF60-438C-997C-1CCF6D1057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08E6B6-C6F3-488E-BE82-648E562F4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817AB-998C-4D4B-824F-809942FEA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8A65-FF7B-47D3-825E-1295A981C2EF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B5525-DC0C-4F4A-9401-4C2782BC5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F1F51-54FB-4DFA-AD17-965C0B89B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EC07-1ED5-4B3E-80DF-199C03E5C4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241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94E46-4B84-4D4D-9144-AF683A530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D0C6A-CF17-4520-BE37-EED272A35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C4EDE-499B-42D0-9672-BEF028232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8A65-FF7B-47D3-825E-1295A981C2EF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79420-2C34-4088-8534-EA18E3FBD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51131-E299-4239-A107-16FEB0C2A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EC07-1ED5-4B3E-80DF-199C03E5C4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204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CE069-2D9C-4015-8CDE-09D54A143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9F731-C14F-465F-999D-8D7A0D229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371EF-984A-401F-85C0-2974876F7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8A65-FF7B-47D3-825E-1295A981C2EF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ED849-B105-43AC-8326-2C906DD9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C43EF-DE9D-4A65-B95B-3EA05EFB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EC07-1ED5-4B3E-80DF-199C03E5C4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25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516A5-7F5E-4B19-8A41-DB9575EA4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D8ED8-6B3F-424F-942C-AFFFCD99B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D0331-B286-40BF-BF86-F8BEF528C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811A6-E5DC-4CF2-903C-AE62F17D4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8A65-FF7B-47D3-825E-1295A981C2EF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3A25D-A6BC-451E-A9AE-9674BC438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CC0E0-3596-475F-8BA4-3D536520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EC07-1ED5-4B3E-80DF-199C03E5C4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549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24903-7660-4CBE-BA1D-9BA0F916A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9CD31-42CE-4BE5-AEAB-77BFEE310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D7E42-0CC8-48A1-B894-5D57002CA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D03413-6773-4D71-A484-ACC32CAAE0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1183A4-DC7C-4379-BBC4-BC7FA6A86A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B30B11-88AD-4854-B2D5-5157F7E60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8A65-FF7B-47D3-825E-1295A981C2EF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1CD7EA-AC38-4FF8-ACC4-4D17D8C66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915D92-2C70-4620-80DD-03ABB8788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EC07-1ED5-4B3E-80DF-199C03E5C4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102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1FB9B-BE85-45E8-B482-59994E07B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BEFAA3-CAA4-4E6E-94DC-44AA8686D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8A65-FF7B-47D3-825E-1295A981C2EF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D41778-FE1F-4115-BD97-03D4356F9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C7665F-7049-4C2D-B989-63FED87B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EC07-1ED5-4B3E-80DF-199C03E5C4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13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F7CFC-DE20-4FA2-83AB-546D443B4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8A65-FF7B-47D3-825E-1295A981C2EF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0065E3-C757-48CB-8987-22902293C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D50BF-7A0D-45F4-A5A6-7AC397721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EC07-1ED5-4B3E-80DF-199C03E5C4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100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6B83-54F0-4E30-9C4D-89B55F1EE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D9BE7-D41E-4654-A4CC-1EBB7B849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CE0C7-87B3-44F3-92FB-030B59694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5099B-1C78-4C72-B703-340EF3A8C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8A65-FF7B-47D3-825E-1295A981C2EF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2492F-3229-494B-A7D7-6076FACB4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E313B-CA55-46B4-90E8-50112A62D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EC07-1ED5-4B3E-80DF-199C03E5C4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909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D1FD5-ECE5-41C8-A6E2-B92D7A5A2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E6B099-B7F4-4A0C-BCAB-FC67E9FF4C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D02417-3675-4E7B-86CE-937CEFEED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13CE3-400D-4828-A9AD-EFE3DFC0B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8A65-FF7B-47D3-825E-1295A981C2EF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802FB-0600-47AE-B261-9D90C707C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E7B267-8391-45D6-A91A-ADCC6488B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EC07-1ED5-4B3E-80DF-199C03E5C4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423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3CAFF3-547C-41A5-8C6C-86A555CD0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DBD2A-FD82-422C-8099-E79A70930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09D11-D1D3-4054-8AC9-5B2AA7BB79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D8A65-FF7B-47D3-825E-1295A981C2EF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47A41-B770-461C-8EF1-1451091EA5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5B727-18D9-4B7A-9A9B-A9A5E62B2E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EC07-1ED5-4B3E-80DF-199C03E5C4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617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4B7B9-E9D4-4BF3-A1CC-94EA0E6F51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Community detection:</a:t>
            </a:r>
            <a:br>
              <a:rPr lang="en-US" dirty="0"/>
            </a:br>
            <a:r>
              <a:rPr lang="en-US" dirty="0"/>
              <a:t>Clique percolation Method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B9411-1849-4F80-8021-961B9BB81D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3223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E0F13-7463-44B8-AC88-EF19D0046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Community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2431C-AE7A-4D21-AE21-26B3F8B20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A community is defined as a subset of nodes within the graph such that </a:t>
            </a:r>
            <a:r>
              <a:rPr lang="en-US" dirty="0">
                <a:solidFill>
                  <a:srgbClr val="FF0000"/>
                </a:solidFill>
              </a:rPr>
              <a:t>connections between the nodes are denser </a:t>
            </a:r>
            <a:r>
              <a:rPr lang="en-US" dirty="0"/>
              <a:t>than connections with the rest of the network.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People with similar interest usually form a part of community and one person can be a part of many communities.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0410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70BD9-E12B-4D0C-9A85-00161267F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Clique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96468-8C04-4327-A27F-320635EFB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set </a:t>
            </a:r>
            <a:r>
              <a:rPr lang="en-US" dirty="0">
                <a:solidFill>
                  <a:srgbClr val="FF0000"/>
                </a:solidFill>
              </a:rPr>
              <a:t>C is a clique of the graph G(V,E)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iff</a:t>
            </a:r>
            <a:r>
              <a:rPr lang="en-US" dirty="0"/>
              <a:t> C </a:t>
            </a:r>
            <a:r>
              <a:rPr lang="en-IN" dirty="0"/>
              <a:t>⊆ V(G) and (u, v) ∈ C  and u </a:t>
            </a:r>
            <a:r>
              <a:rPr lang="en-IN" b="1" dirty="0"/>
              <a:t>≠</a:t>
            </a:r>
            <a:r>
              <a:rPr lang="en-IN" dirty="0"/>
              <a:t> v ⇒ (u, v) ∈ E(G)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</a:t>
            </a:r>
            <a:r>
              <a:rPr lang="en-IN" dirty="0"/>
              <a:t>n the example, (</a:t>
            </a:r>
            <a:r>
              <a:rPr lang="en-IN" dirty="0" err="1"/>
              <a:t>a,b,c,f</a:t>
            </a:r>
            <a:r>
              <a:rPr lang="en-IN" dirty="0"/>
              <a:t>) constitutes a clique.</a:t>
            </a:r>
          </a:p>
          <a:p>
            <a:pPr marL="0" indent="0">
              <a:buNone/>
            </a:pPr>
            <a:r>
              <a:rPr lang="en-US" dirty="0"/>
              <a:t>I</a:t>
            </a:r>
            <a:r>
              <a:rPr lang="en-IN" dirty="0"/>
              <a:t>t can be called as 4-cliques since it has 4 nodes in it.</a:t>
            </a:r>
          </a:p>
          <a:p>
            <a:pPr marL="0" indent="0">
              <a:buNone/>
            </a:pPr>
            <a:r>
              <a:rPr lang="en-US" dirty="0"/>
              <a:t>H</a:t>
            </a:r>
            <a:r>
              <a:rPr lang="en-IN" dirty="0" err="1"/>
              <a:t>owever</a:t>
            </a:r>
            <a:r>
              <a:rPr lang="en-IN" dirty="0"/>
              <a:t>, (</a:t>
            </a:r>
            <a:r>
              <a:rPr lang="en-IN" dirty="0" err="1"/>
              <a:t>c,d,e,f</a:t>
            </a:r>
            <a:r>
              <a:rPr lang="en-IN" dirty="0"/>
              <a:t>) is not a clique, since there is no edge between e and C ; f and d.</a:t>
            </a:r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IN" dirty="0" err="1"/>
              <a:t>imilarly</a:t>
            </a:r>
            <a:r>
              <a:rPr lang="en-IN" dirty="0"/>
              <a:t>, (</a:t>
            </a:r>
            <a:r>
              <a:rPr lang="en-IN" dirty="0" err="1"/>
              <a:t>abc</a:t>
            </a:r>
            <a:r>
              <a:rPr lang="en-IN" dirty="0"/>
              <a:t>), (</a:t>
            </a:r>
            <a:r>
              <a:rPr lang="en-IN" dirty="0" err="1"/>
              <a:t>abf</a:t>
            </a:r>
            <a:r>
              <a:rPr lang="en-IN" dirty="0"/>
              <a:t>), (</a:t>
            </a:r>
            <a:r>
              <a:rPr lang="en-IN" dirty="0" err="1"/>
              <a:t>bcf</a:t>
            </a:r>
            <a:r>
              <a:rPr lang="en-IN" dirty="0"/>
              <a:t>) and (</a:t>
            </a:r>
            <a:r>
              <a:rPr lang="en-IN" dirty="0" err="1"/>
              <a:t>acf</a:t>
            </a:r>
            <a:r>
              <a:rPr lang="en-IN" dirty="0"/>
              <a:t>) are 3-cliques of the given graph.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CC5B8A-B865-4A2A-8415-36480143C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1172" y="2341171"/>
            <a:ext cx="3299227" cy="206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991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9E118-1405-4D6E-80B5-8C87B8E46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Clique Percolation Method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ED150-B2A3-4C93-AC08-507625599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The clique percolation method is as follows: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1) All </a:t>
            </a:r>
            <a:r>
              <a:rPr lang="en-US" dirty="0">
                <a:solidFill>
                  <a:srgbClr val="FF0000"/>
                </a:solidFill>
              </a:rPr>
              <a:t>K cliques present in graph G </a:t>
            </a:r>
            <a:r>
              <a:rPr lang="en-US" dirty="0"/>
              <a:t>are extracted.</a:t>
            </a:r>
          </a:p>
          <a:p>
            <a:pPr marL="0" indent="0">
              <a:buNone/>
            </a:pPr>
            <a:r>
              <a:rPr lang="en-US" dirty="0"/>
              <a:t>2) A </a:t>
            </a:r>
            <a:r>
              <a:rPr lang="en-US" dirty="0">
                <a:solidFill>
                  <a:srgbClr val="FF0000"/>
                </a:solidFill>
              </a:rPr>
              <a:t>new clique graph GC </a:t>
            </a:r>
            <a:r>
              <a:rPr lang="en-US" dirty="0"/>
              <a:t>is created -</a:t>
            </a:r>
          </a:p>
          <a:p>
            <a:pPr marL="457200" lvl="1" indent="0">
              <a:buNone/>
            </a:pPr>
            <a:r>
              <a:rPr lang="en-US" dirty="0"/>
              <a:t>a) Here </a:t>
            </a:r>
            <a:r>
              <a:rPr lang="en-US" dirty="0">
                <a:solidFill>
                  <a:srgbClr val="FF0000"/>
                </a:solidFill>
              </a:rPr>
              <a:t>each extracted K - CLIQUE</a:t>
            </a:r>
            <a:r>
              <a:rPr lang="en-US" dirty="0"/>
              <a:t> is compressed as </a:t>
            </a:r>
            <a:r>
              <a:rPr lang="en-US" dirty="0">
                <a:solidFill>
                  <a:srgbClr val="FF0000"/>
                </a:solidFill>
              </a:rPr>
              <a:t>one vertex.</a:t>
            </a:r>
          </a:p>
          <a:p>
            <a:pPr marL="457200" lvl="1" indent="0">
              <a:buNone/>
            </a:pPr>
            <a:r>
              <a:rPr lang="en-US" dirty="0"/>
              <a:t>b) The two vertices are </a:t>
            </a:r>
            <a:r>
              <a:rPr lang="en-US" dirty="0">
                <a:solidFill>
                  <a:srgbClr val="FF0000"/>
                </a:solidFill>
              </a:rPr>
              <a:t>connected</a:t>
            </a:r>
            <a:r>
              <a:rPr lang="en-US" dirty="0"/>
              <a:t> by an edge in GC if they have </a:t>
            </a:r>
            <a:r>
              <a:rPr lang="en-US" dirty="0">
                <a:solidFill>
                  <a:srgbClr val="FF0000"/>
                </a:solidFill>
              </a:rPr>
              <a:t>k - 1 common vertices.</a:t>
            </a:r>
          </a:p>
          <a:p>
            <a:pPr marL="0" indent="0">
              <a:buNone/>
            </a:pPr>
            <a:r>
              <a:rPr lang="en-US" dirty="0"/>
              <a:t>3) Connected components in GC are identified.</a:t>
            </a:r>
          </a:p>
          <a:p>
            <a:pPr marL="0" indent="0">
              <a:buNone/>
            </a:pPr>
            <a:r>
              <a:rPr lang="en-US" dirty="0"/>
              <a:t>4) Each connected component in GC represents a community</a:t>
            </a:r>
          </a:p>
          <a:p>
            <a:pPr marL="0" indent="0">
              <a:buNone/>
            </a:pPr>
            <a:r>
              <a:rPr lang="en-US" dirty="0"/>
              <a:t>5) Set C will be set of communities formed for 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2231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97F8C-DC2F-4445-9E3D-E980535F3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 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2D48C5-1EF8-41E6-A480-C2DC6CCC4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Step 1</a:t>
            </a:r>
          </a:p>
          <a:p>
            <a:pPr marL="0" indent="0">
              <a:buNone/>
            </a:pPr>
            <a:r>
              <a:rPr lang="en-US" dirty="0"/>
              <a:t>Let us start finding K- cliques starting with K =3</a:t>
            </a:r>
          </a:p>
          <a:p>
            <a:pPr marL="0" indent="0">
              <a:buNone/>
            </a:pPr>
            <a:r>
              <a:rPr lang="en-US" dirty="0"/>
              <a:t>There are </a:t>
            </a:r>
            <a:r>
              <a:rPr lang="en-US" dirty="0">
                <a:solidFill>
                  <a:srgbClr val="FF0000"/>
                </a:solidFill>
              </a:rPr>
              <a:t>6 number of 3-cliques </a:t>
            </a:r>
            <a:r>
              <a:rPr lang="en-US" dirty="0"/>
              <a:t>and only </a:t>
            </a:r>
            <a:r>
              <a:rPr lang="en-US" dirty="0">
                <a:solidFill>
                  <a:srgbClr val="FF0000"/>
                </a:solidFill>
              </a:rPr>
              <a:t>one 4 – clique </a:t>
            </a:r>
            <a:r>
              <a:rPr lang="en-US" dirty="0"/>
              <a:t>for the given graph.</a:t>
            </a:r>
          </a:p>
          <a:p>
            <a:r>
              <a:rPr lang="en-US" dirty="0"/>
              <a:t>The six no of 3 cliques as:</a:t>
            </a:r>
          </a:p>
          <a:p>
            <a:pPr marL="0" indent="0">
              <a:buNone/>
            </a:pPr>
            <a:r>
              <a:rPr lang="en-US" dirty="0"/>
              <a:t>a : {1,2,3}</a:t>
            </a:r>
          </a:p>
          <a:p>
            <a:pPr marL="0" indent="0">
              <a:buNone/>
            </a:pPr>
            <a:r>
              <a:rPr lang="en-US" dirty="0"/>
              <a:t>b : {1,2,8}</a:t>
            </a:r>
          </a:p>
          <a:p>
            <a:pPr marL="0" indent="0">
              <a:buNone/>
            </a:pPr>
            <a:r>
              <a:rPr lang="en-US" dirty="0"/>
              <a:t>c : {2,4,5}</a:t>
            </a:r>
          </a:p>
          <a:p>
            <a:pPr marL="0" indent="0">
              <a:buNone/>
            </a:pPr>
            <a:r>
              <a:rPr lang="en-US" dirty="0"/>
              <a:t>d : {2,4,6}</a:t>
            </a:r>
          </a:p>
          <a:p>
            <a:pPr marL="0" indent="0">
              <a:buNone/>
            </a:pPr>
            <a:r>
              <a:rPr lang="en-US" dirty="0"/>
              <a:t>e : {2,5,6}</a:t>
            </a:r>
          </a:p>
          <a:p>
            <a:pPr marL="0" indent="0">
              <a:buNone/>
            </a:pPr>
            <a:r>
              <a:rPr lang="en-US" dirty="0"/>
              <a:t>f : {4,5,6}</a:t>
            </a:r>
          </a:p>
          <a:p>
            <a:pPr marL="0" indent="0">
              <a:buNone/>
            </a:pPr>
            <a:r>
              <a:rPr lang="en-US" dirty="0"/>
              <a:t>It has one 4 clique as:</a:t>
            </a:r>
          </a:p>
          <a:p>
            <a:r>
              <a:rPr lang="en-US" dirty="0"/>
              <a:t>g : {2,4,5,6}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23C671EE-D84E-4C88-BB12-EA02D4F70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844" y="2870529"/>
            <a:ext cx="412432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403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495AB-3FE0-43CB-97B6-8372B6B26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1520"/>
            <a:ext cx="10515600" cy="544544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Step 2 and 3: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Construction of a clique graph (GC) and identify the connected components</a:t>
            </a:r>
          </a:p>
          <a:p>
            <a:pPr marL="0" indent="0">
              <a:buNone/>
            </a:pPr>
            <a:r>
              <a:rPr lang="en-US" dirty="0"/>
              <a:t>The two vertices are connected by an edge in GC if they have k - 1 common vertices.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DC9181-BE78-4F9A-B4E1-83322420D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414" y="3429000"/>
            <a:ext cx="45624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262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BA790-3842-4DDF-A2B7-A1815AF12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7452"/>
            <a:ext cx="10515600" cy="545951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Step 4: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Mark Every connected component as a community.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627C3A-67E3-448A-86BA-814F81B11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861" y="2768111"/>
            <a:ext cx="46291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171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6520A-004A-48BA-84E8-07BD02DC7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9827"/>
            <a:ext cx="10515600" cy="579713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Step 5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Identifying the communities.</a:t>
            </a:r>
          </a:p>
          <a:p>
            <a:pPr marL="0" indent="0">
              <a:buNone/>
            </a:pPr>
            <a:r>
              <a:rPr lang="en-US" dirty="0"/>
              <a:t> Communities = {1,2,3,8},{2,4,5,6}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2295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B6D5F-9529-492C-9407-715AF1EBA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003" y="365125"/>
            <a:ext cx="11027797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Example 2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187B8A-A764-4641-A946-F4AC49422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BE5E2B-C7E6-46B0-9DBC-0BE2E7B6D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68" y="1406769"/>
            <a:ext cx="11084117" cy="516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162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753D4DAF862141A22CE74571FC6244" ma:contentTypeVersion="4" ma:contentTypeDescription="Create a new document." ma:contentTypeScope="" ma:versionID="fc0ca827fe392ccff09f8f84007c2b08">
  <xsd:schema xmlns:xsd="http://www.w3.org/2001/XMLSchema" xmlns:xs="http://www.w3.org/2001/XMLSchema" xmlns:p="http://schemas.microsoft.com/office/2006/metadata/properties" xmlns:ns2="b1d01e48-05a7-46be-bbf5-f6a4053d7c21" targetNamespace="http://schemas.microsoft.com/office/2006/metadata/properties" ma:root="true" ma:fieldsID="3b28d07a07a277e5e6d4c1b85aa176ec" ns2:_="">
    <xsd:import namespace="b1d01e48-05a7-46be-bbf5-f6a4053d7c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01e48-05a7-46be-bbf5-f6a4053d7c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B65E395-9604-468E-A583-6ED7A59B8FC1}"/>
</file>

<file path=customXml/itemProps2.xml><?xml version="1.0" encoding="utf-8"?>
<ds:datastoreItem xmlns:ds="http://schemas.openxmlformats.org/officeDocument/2006/customXml" ds:itemID="{7FEF45C0-3D5E-4318-843B-29E62E8917C8}"/>
</file>

<file path=customXml/itemProps3.xml><?xml version="1.0" encoding="utf-8"?>
<ds:datastoreItem xmlns:ds="http://schemas.openxmlformats.org/officeDocument/2006/customXml" ds:itemID="{C2254A54-86FF-413F-9DAC-6408F90068D3}"/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417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Community detection: Clique percolation Method</vt:lpstr>
      <vt:lpstr>Community</vt:lpstr>
      <vt:lpstr>Clique</vt:lpstr>
      <vt:lpstr>Clique Percolation Method</vt:lpstr>
      <vt:lpstr>Example 1</vt:lpstr>
      <vt:lpstr>PowerPoint Presentation</vt:lpstr>
      <vt:lpstr>PowerPoint Presentation</vt:lpstr>
      <vt:lpstr>PowerPoint Presentation</vt:lpstr>
      <vt:lpstr>Example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Clique percolation Method</dc:title>
  <dc:creator>Dakshina K</dc:creator>
  <cp:lastModifiedBy>Sivasankar</cp:lastModifiedBy>
  <cp:revision>12</cp:revision>
  <dcterms:created xsi:type="dcterms:W3CDTF">2022-01-19T08:42:54Z</dcterms:created>
  <dcterms:modified xsi:type="dcterms:W3CDTF">2022-03-03T06:52:44Z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0x01010093753D4DAF862141A22CE74571FC6244</vt:lpwstr>
  </property>
</Properties>
</file>