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66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0555D-FED2-444D-A3B5-95BCEB75C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FA98E-F514-4BB3-86CF-D479D418A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559AF-3185-42A9-B961-858A87C6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228-43F4-4914-B756-3D074965FF3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362D-061C-4718-A7C0-680EC763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D284E-22C0-439F-8B27-E3C1DC7F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F15-069B-49E6-9610-6CCF2107F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95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8BEA-7457-440E-B8E4-33B9C48D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8C5CD-A177-48AF-B651-9786AD2F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058DC-80C3-447A-816E-229E99AA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228-43F4-4914-B756-3D074965FF3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0BE4F-16D4-4F19-87BA-B9B4AF16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C8935-B769-4C55-BCF7-C60B4119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F15-069B-49E6-9610-6CCF2107F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5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25BB2-CE2F-4F32-BFA3-F72545FC7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383CD-1377-4978-9A2A-AEDBA5C30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8999C-B532-44DE-95B6-02EE1315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228-43F4-4914-B756-3D074965FF3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07E2B-DB33-4A4B-8961-70B2ED6C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A56B4-0A03-49CB-A517-AB624978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F15-069B-49E6-9610-6CCF2107F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41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5A8E-B353-4B83-B697-0D288D60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AEAF9-C43B-4BC9-ACF8-16BB73031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EFCF9-CBAB-47C6-9CED-46E1A973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228-43F4-4914-B756-3D074965FF3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3A821-225D-466D-ACE5-F733E1F4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14BC-9D39-490A-ADE0-3AB07A25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F15-069B-49E6-9610-6CCF2107F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11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3CEC-4597-4F44-B767-557C6C2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BE46E-D135-4688-AD36-ACFC0714E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C2E8C-9047-49A1-A431-19FCA132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228-43F4-4914-B756-3D074965FF3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088F6-6B82-4EE0-9D8C-B809020A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8AE0E-7051-4E43-959D-5450FCA0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F15-069B-49E6-9610-6CCF2107F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5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D445-EE10-4AC1-AAEE-CED91484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22D0-25E2-4253-BAA2-CF09C2984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06B77-5678-4DF9-9C77-C9C16ED00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57C2A-C017-435D-A940-DA3D5C45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228-43F4-4914-B756-3D074965FF3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7728B-6F36-4CAB-9893-44644673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B609F-1815-4025-9B6F-48D0DE54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F15-069B-49E6-9610-6CCF2107F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09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61C1-BAE1-48B3-A93F-C17B0B0F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4C71E-52EB-4E8B-A63D-2DD776F26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AFA1D-DD2F-4C70-BF99-EA1B17FDF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BF37-DB0E-426F-8524-C003A9829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201D3-E7D0-4CD4-9DA4-4363E4362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C315E-1476-49CD-B961-DC729DEF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228-43F4-4914-B756-3D074965FF3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8BDE9-FD66-43D1-BF82-54F3D35E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27759-569E-4E5F-B5C2-AA2C4385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F15-069B-49E6-9610-6CCF2107F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81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81C5-4B8E-480A-824E-59B096AD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5AE5F-BAEE-4550-BD7C-B4054D2A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228-43F4-4914-B756-3D074965FF3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30C38-B88B-4132-99D9-BA52DCEE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4787C-0F74-4674-A9EF-261624F2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F15-069B-49E6-9610-6CCF2107F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48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5DCF3-2F04-4054-B864-0D280FF8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228-43F4-4914-B756-3D074965FF3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11DF9-56B4-4F4B-B848-33423AC4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6B5E9-4039-4F8B-8AC1-FD2B7415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F15-069B-49E6-9610-6CCF2107F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84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7861-782F-49CD-A143-2826FC3C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447B6-C175-4704-B3D6-65FDEDDC4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A601E-6FA8-4D95-8315-4805DF82D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398DC-5A73-48D1-9E4D-5B764E00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228-43F4-4914-B756-3D074965FF3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4A1AF-0E40-47EA-BA6C-0179A6E2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BD783-15E4-494C-8493-B26A769D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F15-069B-49E6-9610-6CCF2107F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61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5CF9-D2E0-48C1-85B5-B71E793C1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776B3-0383-4897-96C3-14370EE3E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2CC89-6C00-4F69-BD9B-BBFCA955B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8D625-6C7C-402E-9719-4227C646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228-43F4-4914-B756-3D074965FF3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3733C-1CA2-4857-954A-83C7DF71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DB5C3-B05B-477C-9853-8E273F34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F15-069B-49E6-9610-6CCF2107F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7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E99F5-D3FC-4266-8701-C2B04900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059C3-ACA0-4388-BC37-BB84AD299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BCC0F-91A7-4CB8-9165-03914F8BD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99228-43F4-4914-B756-3D074965FF3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6FE02-9C2A-4FEF-8454-449F6AD87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387FC-E14C-4BAF-B75D-2F847FF7B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88F15-069B-49E6-9610-6CCF2107F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16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8D2F-86AF-4D89-BF94-DE2030F7E7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Closeness Centrality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and </a:t>
            </a:r>
            <a:r>
              <a:rPr lang="en-US" dirty="0" err="1">
                <a:latin typeface="+mn-lt"/>
              </a:rPr>
              <a:t>Centralisation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9934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401E-0D93-449D-969B-2A25BE2E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37" y="365125"/>
            <a:ext cx="11131163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Centralization</a:t>
            </a:r>
            <a:endParaRPr lang="en-IN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19CB712-1894-480C-A405-C40DF7E98B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2637" y="1555280"/>
                <a:ext cx="11887200" cy="493298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Times New Roman" panose="02020603050405020304" pitchFamily="18" charset="0"/>
                  </a:rPr>
                  <a:t>From the previous slides for the same graph shown below, the closeness centrality of the nodes happens to be ,</a:t>
                </a:r>
              </a:p>
              <a:p>
                <a:pPr marL="0" indent="0">
                  <a:buNone/>
                </a:pPr>
                <a:r>
                  <a:rPr lang="en-US" dirty="0">
                    <a:cs typeface="Times New Roman" panose="02020603050405020304" pitchFamily="18" charset="0"/>
                  </a:rPr>
                  <a:t> Cc(A) = 0.67 , Cc(B) = 0.5 , Cc(C) = 0.8, Cc(D) = 0.67, Cc(E) = 0.57.</a:t>
                </a:r>
              </a:p>
              <a:p>
                <a:pPr marL="0" indent="0">
                  <a:buNone/>
                </a:pPr>
                <a:r>
                  <a:rPr lang="en-US" dirty="0">
                    <a:cs typeface="Times New Roman" panose="02020603050405020304" pitchFamily="18" charset="0"/>
                  </a:rPr>
                  <a:t> Substituting these values in the formula below, will show how centralized the graph is,</a:t>
                </a:r>
              </a:p>
              <a:p>
                <a:pPr marL="0" indent="0">
                  <a:buNone/>
                </a:pPr>
                <a:endParaRPr 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/>
                      <m:t>=</m:t>
                    </m:r>
                    <m:f>
                      <m:fPr>
                        <m:ctrlPr>
                          <a:rPr lang="en-US" i="1" smtClean="0"/>
                        </m:ctrlPr>
                      </m:fPr>
                      <m:num>
                        <m:d>
                          <m:dPr>
                            <m:ctrlPr>
                              <a:rPr lang="en-US" b="0" i="1" smtClean="0"/>
                            </m:ctrlPr>
                          </m:dPr>
                          <m:e>
                            <m:r>
                              <a:rPr lang="en-US" b="0" i="1" smtClean="0"/>
                              <m:t>0.8−0.67</m:t>
                            </m:r>
                          </m:e>
                        </m:d>
                        <m:r>
                          <a:rPr lang="en-US" b="0" i="1" smtClean="0"/>
                          <m:t>+</m:t>
                        </m:r>
                        <m:d>
                          <m:dPr>
                            <m:ctrlPr>
                              <a:rPr lang="en-US" b="0" i="1" smtClean="0"/>
                            </m:ctrlPr>
                          </m:dPr>
                          <m:e>
                            <m:r>
                              <a:rPr lang="en-US" b="0" i="1" smtClean="0"/>
                              <m:t>0.8−0.5</m:t>
                            </m:r>
                          </m:e>
                        </m:d>
                        <m:r>
                          <a:rPr lang="en-US" b="0" i="1" smtClean="0"/>
                          <m:t>+</m:t>
                        </m:r>
                        <m:d>
                          <m:dPr>
                            <m:ctrlPr>
                              <a:rPr lang="en-US" b="0" i="1" smtClean="0"/>
                            </m:ctrlPr>
                          </m:dPr>
                          <m:e>
                            <m:r>
                              <a:rPr lang="en-US" b="0" i="1" smtClean="0"/>
                              <m:t>0.8−0.67</m:t>
                            </m:r>
                          </m:e>
                        </m:d>
                        <m:r>
                          <a:rPr lang="en-US" b="0" i="1" smtClean="0"/>
                          <m:t>+</m:t>
                        </m:r>
                        <m:d>
                          <m:dPr>
                            <m:ctrlPr>
                              <a:rPr lang="en-US" b="0" i="1" smtClean="0"/>
                            </m:ctrlPr>
                          </m:dPr>
                          <m:e>
                            <m:r>
                              <a:rPr lang="en-US" b="0" i="1" smtClean="0"/>
                              <m:t>0.8−0.57</m:t>
                            </m:r>
                          </m:e>
                        </m:d>
                      </m:num>
                      <m:den>
                        <m:r>
                          <a:rPr lang="en-US" b="0" i="1" smtClean="0"/>
                          <m:t>0.8</m:t>
                        </m:r>
                      </m:den>
                    </m:f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endParaRPr lang="en-US" dirty="0" smtClean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b="0" i="1" smtClean="0"/>
                          <m:t>.13+.3+.13+.23</m:t>
                        </m:r>
                      </m:num>
                      <m:den>
                        <m:r>
                          <a:rPr lang="en-US" b="0" i="1" smtClean="0"/>
                          <m:t>0.8</m:t>
                        </m:r>
                      </m:den>
                    </m:f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= .79/0.8 = 1(approx.)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19CB712-1894-480C-A405-C40DF7E98B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2637" y="1555280"/>
                <a:ext cx="11887200" cy="4932983"/>
              </a:xfrm>
              <a:blipFill>
                <a:blip r:embed="rId2"/>
                <a:stretch>
                  <a:fillRect l="-667" t="-25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43DB393-77D7-4801-BBCB-6C7F378CF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830" y="3806340"/>
            <a:ext cx="2381250" cy="895350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F756E95-2A7F-4B02-8EF5-2084AFD3B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290" y="3374783"/>
            <a:ext cx="3937778" cy="175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5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BE7B-D70B-4F6C-B771-E3150262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Closeness Centrality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 smtClean="0"/>
              <a:t>The closeness centrality of a node is the average length of the shortest path between the node and all other nodes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3381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8A8B-94CE-4084-9489-E1FDA0B1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254" y="365125"/>
            <a:ext cx="10415546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Closeness Centrality 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3F608-B558-4AB2-AB61-A135C0DCA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closeness centrality of a </a:t>
            </a:r>
            <a:r>
              <a:rPr lang="en-US" dirty="0">
                <a:solidFill>
                  <a:srgbClr val="FF0000"/>
                </a:solidFill>
              </a:rPr>
              <a:t>node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given by,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W</a:t>
            </a:r>
            <a:r>
              <a:rPr lang="en-IN" dirty="0"/>
              <a:t>here</a:t>
            </a:r>
            <a:r>
              <a:rPr lang="en-IN" dirty="0">
                <a:solidFill>
                  <a:srgbClr val="FF0000"/>
                </a:solidFill>
              </a:rPr>
              <a:t> n </a:t>
            </a:r>
            <a:r>
              <a:rPr lang="en-IN" dirty="0"/>
              <a:t>is the </a:t>
            </a:r>
            <a:r>
              <a:rPr lang="en-IN" dirty="0">
                <a:solidFill>
                  <a:srgbClr val="FF0000"/>
                </a:solidFill>
              </a:rPr>
              <a:t>number of nodes </a:t>
            </a:r>
            <a:r>
              <a:rPr lang="en-IN" dirty="0"/>
              <a:t>in a graph,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            </a:t>
            </a:r>
            <a:r>
              <a:rPr lang="en-IN" dirty="0" smtClean="0">
                <a:solidFill>
                  <a:srgbClr val="FF0000"/>
                </a:solidFill>
              </a:rPr>
              <a:t>d(</a:t>
            </a:r>
            <a:r>
              <a:rPr lang="en-IN" dirty="0" err="1" smtClean="0">
                <a:solidFill>
                  <a:srgbClr val="FF0000"/>
                </a:solidFill>
              </a:rPr>
              <a:t>i,j</a:t>
            </a:r>
            <a:r>
              <a:rPr lang="en-IN" dirty="0">
                <a:solidFill>
                  <a:srgbClr val="FF0000"/>
                </a:solidFill>
              </a:rPr>
              <a:t>)  </a:t>
            </a:r>
            <a:r>
              <a:rPr lang="en-IN" dirty="0"/>
              <a:t>is the </a:t>
            </a:r>
            <a:r>
              <a:rPr lang="en-IN" dirty="0">
                <a:solidFill>
                  <a:srgbClr val="FF0000"/>
                </a:solidFill>
              </a:rPr>
              <a:t>shortest distance to j </a:t>
            </a:r>
            <a:r>
              <a:rPr lang="en-IN" dirty="0"/>
              <a:t>from the node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086A8-94B5-4532-AA2B-0B6828A31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057" y="2704088"/>
            <a:ext cx="4074505" cy="102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7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8686" y="1897187"/>
            <a:ext cx="108502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dirty="0" smtClean="0"/>
              <a:t>The node with the highest closeness centrality is the closest one to all other nodes</a:t>
            </a:r>
            <a:endParaRPr lang="en-IN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758687" y="683812"/>
            <a:ext cx="8433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/>
              <a:t>Closeness </a:t>
            </a:r>
            <a:r>
              <a:rPr lang="en-IN" sz="5400" b="1" dirty="0"/>
              <a:t>centrality</a:t>
            </a:r>
          </a:p>
        </p:txBody>
      </p:sp>
    </p:spTree>
    <p:extLst>
      <p:ext uri="{BB962C8B-B14F-4D97-AF65-F5344CB8AC3E}">
        <p14:creationId xmlns:p14="http://schemas.microsoft.com/office/powerpoint/2010/main" val="164147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C4E0-B151-4C3F-B68C-20352755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24" y="300184"/>
            <a:ext cx="10829014" cy="854075"/>
          </a:xfrm>
        </p:spPr>
        <p:txBody>
          <a:bodyPr/>
          <a:lstStyle/>
          <a:p>
            <a:r>
              <a:rPr lang="en-US" b="1" dirty="0"/>
              <a:t>Example </a:t>
            </a:r>
            <a:endParaRPr lang="en-IN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7DDE2FA-FC7B-4867-8933-73D0B472B2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324" y="1154259"/>
                <a:ext cx="11485792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us consider a graph below and compute the closeness centrality of all the nodes in it.</a:t>
                </a:r>
              </a:p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:r>
                  <a:rPr lang="en-US" dirty="0"/>
                  <a:t>this graph, since the edge weight is not given, let us assume the cost of each edge to be 1.</a:t>
                </a:r>
              </a:p>
              <a:p>
                <a:pPr marL="0" indent="0">
                  <a:buNone/>
                </a:pPr>
                <a:r>
                  <a:rPr lang="en-US" dirty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node C,</a:t>
                </a:r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shortest distance </a:t>
                </a:r>
                <a:r>
                  <a:rPr lang="en-US" dirty="0"/>
                  <a:t>to all the other nodes is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Substituting in the formula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Cc(C)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1+1+1+2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 = 0.8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7DDE2FA-FC7B-4867-8933-73D0B472B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324" y="1154259"/>
                <a:ext cx="11485792" cy="5638800"/>
              </a:xfrm>
              <a:blipFill>
                <a:blip r:embed="rId2"/>
                <a:stretch>
                  <a:fillRect l="-1061" t="-17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7793725-20DF-4C55-854D-F9635CDD0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166" y="2601968"/>
            <a:ext cx="4099083" cy="245745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BB2882-BC00-4963-82BB-B49C19088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14504"/>
              </p:ext>
            </p:extLst>
          </p:nvPr>
        </p:nvGraphicFramePr>
        <p:xfrm>
          <a:off x="3008296" y="3973659"/>
          <a:ext cx="3087704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0557">
                  <a:extLst>
                    <a:ext uri="{9D8B030D-6E8A-4147-A177-3AD203B41FA5}">
                      <a16:colId xmlns:a16="http://schemas.microsoft.com/office/drawing/2014/main" val="3934957034"/>
                    </a:ext>
                  </a:extLst>
                </a:gridCol>
                <a:gridCol w="809049">
                  <a:extLst>
                    <a:ext uri="{9D8B030D-6E8A-4147-A177-3AD203B41FA5}">
                      <a16:colId xmlns:a16="http://schemas.microsoft.com/office/drawing/2014/main" val="12299200"/>
                    </a:ext>
                  </a:extLst>
                </a:gridCol>
                <a:gridCol w="753090">
                  <a:extLst>
                    <a:ext uri="{9D8B030D-6E8A-4147-A177-3AD203B41FA5}">
                      <a16:colId xmlns:a16="http://schemas.microsoft.com/office/drawing/2014/main" val="3088423317"/>
                    </a:ext>
                  </a:extLst>
                </a:gridCol>
                <a:gridCol w="865008">
                  <a:extLst>
                    <a:ext uri="{9D8B030D-6E8A-4147-A177-3AD203B41FA5}">
                      <a16:colId xmlns:a16="http://schemas.microsoft.com/office/drawing/2014/main" val="1052750018"/>
                    </a:ext>
                  </a:extLst>
                </a:gridCol>
              </a:tblGrid>
              <a:tr h="25940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309942"/>
                  </a:ext>
                </a:extLst>
              </a:tr>
              <a:tr h="25940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2712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13F02E7-B8B6-487D-87E7-B79ACB4D3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274" y="5164990"/>
            <a:ext cx="3586038" cy="9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9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7DDE2FA-FC7B-4867-8933-73D0B472B2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1252" y="1219200"/>
                <a:ext cx="10291791" cy="50066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node A,</a:t>
                </a:r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shortest distance </a:t>
                </a:r>
                <a:r>
                  <a:rPr lang="en-US" dirty="0"/>
                  <a:t>to all the other nodes is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Cc(A</a:t>
                </a:r>
                <a:r>
                  <a:rPr lang="en-US" dirty="0"/>
                  <a:t>)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2+2+1+1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= 0.67  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7DDE2FA-FC7B-4867-8933-73D0B472B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252" y="1219200"/>
                <a:ext cx="10291791" cy="5006671"/>
              </a:xfrm>
              <a:blipFill>
                <a:blip r:embed="rId2"/>
                <a:stretch>
                  <a:fillRect l="-1185" t="-19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7793725-20DF-4C55-854D-F9635CDD0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166" y="2601968"/>
            <a:ext cx="4171950" cy="245745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BB2882-BC00-4963-82BB-B49C19088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636250"/>
              </p:ext>
            </p:extLst>
          </p:nvPr>
        </p:nvGraphicFramePr>
        <p:xfrm>
          <a:off x="2943050" y="2429593"/>
          <a:ext cx="3087704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0557">
                  <a:extLst>
                    <a:ext uri="{9D8B030D-6E8A-4147-A177-3AD203B41FA5}">
                      <a16:colId xmlns:a16="http://schemas.microsoft.com/office/drawing/2014/main" val="3934957034"/>
                    </a:ext>
                  </a:extLst>
                </a:gridCol>
                <a:gridCol w="809049">
                  <a:extLst>
                    <a:ext uri="{9D8B030D-6E8A-4147-A177-3AD203B41FA5}">
                      <a16:colId xmlns:a16="http://schemas.microsoft.com/office/drawing/2014/main" val="12299200"/>
                    </a:ext>
                  </a:extLst>
                </a:gridCol>
                <a:gridCol w="753090">
                  <a:extLst>
                    <a:ext uri="{9D8B030D-6E8A-4147-A177-3AD203B41FA5}">
                      <a16:colId xmlns:a16="http://schemas.microsoft.com/office/drawing/2014/main" val="3088423317"/>
                    </a:ext>
                  </a:extLst>
                </a:gridCol>
                <a:gridCol w="865008">
                  <a:extLst>
                    <a:ext uri="{9D8B030D-6E8A-4147-A177-3AD203B41FA5}">
                      <a16:colId xmlns:a16="http://schemas.microsoft.com/office/drawing/2014/main" val="1052750018"/>
                    </a:ext>
                  </a:extLst>
                </a:gridCol>
              </a:tblGrid>
              <a:tr h="25940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309942"/>
                  </a:ext>
                </a:extLst>
              </a:tr>
              <a:tr h="25940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27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23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7DDE2FA-FC7B-4867-8933-73D0B472B2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5106" y="781878"/>
                <a:ext cx="10515600" cy="563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node B,</a:t>
                </a:r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shortest distance </a:t>
                </a:r>
                <a:r>
                  <a:rPr lang="en-US" dirty="0"/>
                  <a:t>to all the other nodes is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Cc(B</a:t>
                </a:r>
                <a:r>
                  <a:rPr lang="en-US" dirty="0"/>
                  <a:t>)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2+1+2+3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/>
                  <a:t> = 0.5  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7DDE2FA-FC7B-4867-8933-73D0B472B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106" y="781878"/>
                <a:ext cx="10515600" cy="5638800"/>
              </a:xfrm>
              <a:blipFill>
                <a:blip r:embed="rId2"/>
                <a:stretch>
                  <a:fillRect l="-1159" t="-17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7793725-20DF-4C55-854D-F9635CDD0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166" y="2601968"/>
            <a:ext cx="4171950" cy="245745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BB2882-BC00-4963-82BB-B49C19088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88752"/>
              </p:ext>
            </p:extLst>
          </p:nvPr>
        </p:nvGraphicFramePr>
        <p:xfrm>
          <a:off x="2943050" y="2429593"/>
          <a:ext cx="3087704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0557">
                  <a:extLst>
                    <a:ext uri="{9D8B030D-6E8A-4147-A177-3AD203B41FA5}">
                      <a16:colId xmlns:a16="http://schemas.microsoft.com/office/drawing/2014/main" val="3934957034"/>
                    </a:ext>
                  </a:extLst>
                </a:gridCol>
                <a:gridCol w="809049">
                  <a:extLst>
                    <a:ext uri="{9D8B030D-6E8A-4147-A177-3AD203B41FA5}">
                      <a16:colId xmlns:a16="http://schemas.microsoft.com/office/drawing/2014/main" val="12299200"/>
                    </a:ext>
                  </a:extLst>
                </a:gridCol>
                <a:gridCol w="753090">
                  <a:extLst>
                    <a:ext uri="{9D8B030D-6E8A-4147-A177-3AD203B41FA5}">
                      <a16:colId xmlns:a16="http://schemas.microsoft.com/office/drawing/2014/main" val="3088423317"/>
                    </a:ext>
                  </a:extLst>
                </a:gridCol>
                <a:gridCol w="865008">
                  <a:extLst>
                    <a:ext uri="{9D8B030D-6E8A-4147-A177-3AD203B41FA5}">
                      <a16:colId xmlns:a16="http://schemas.microsoft.com/office/drawing/2014/main" val="1052750018"/>
                    </a:ext>
                  </a:extLst>
                </a:gridCol>
              </a:tblGrid>
              <a:tr h="25940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309942"/>
                  </a:ext>
                </a:extLst>
              </a:tr>
              <a:tr h="25940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27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24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7DDE2FA-FC7B-4867-8933-73D0B472B2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7910" y="621679"/>
                <a:ext cx="11284206" cy="563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node D,</a:t>
                </a:r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shortest distance </a:t>
                </a:r>
                <a:r>
                  <a:rPr lang="en-US" dirty="0"/>
                  <a:t>to all the other nodes is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Cc(D</a:t>
                </a:r>
                <a:r>
                  <a:rPr lang="en-US" dirty="0"/>
                  <a:t>)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2+2+1+1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= 0.67  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7DDE2FA-FC7B-4867-8933-73D0B472B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7910" y="621679"/>
                <a:ext cx="11284206" cy="5638800"/>
              </a:xfrm>
              <a:blipFill>
                <a:blip r:embed="rId2"/>
                <a:stretch>
                  <a:fillRect l="-1135" t="-18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7793725-20DF-4C55-854D-F9635CDD0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166" y="2601968"/>
            <a:ext cx="4171950" cy="245745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BB2882-BC00-4963-82BB-B49C19088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481807"/>
              </p:ext>
            </p:extLst>
          </p:nvPr>
        </p:nvGraphicFramePr>
        <p:xfrm>
          <a:off x="2943050" y="2429593"/>
          <a:ext cx="3087704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0557">
                  <a:extLst>
                    <a:ext uri="{9D8B030D-6E8A-4147-A177-3AD203B41FA5}">
                      <a16:colId xmlns:a16="http://schemas.microsoft.com/office/drawing/2014/main" val="3934957034"/>
                    </a:ext>
                  </a:extLst>
                </a:gridCol>
                <a:gridCol w="809049">
                  <a:extLst>
                    <a:ext uri="{9D8B030D-6E8A-4147-A177-3AD203B41FA5}">
                      <a16:colId xmlns:a16="http://schemas.microsoft.com/office/drawing/2014/main" val="12299200"/>
                    </a:ext>
                  </a:extLst>
                </a:gridCol>
                <a:gridCol w="753090">
                  <a:extLst>
                    <a:ext uri="{9D8B030D-6E8A-4147-A177-3AD203B41FA5}">
                      <a16:colId xmlns:a16="http://schemas.microsoft.com/office/drawing/2014/main" val="3088423317"/>
                    </a:ext>
                  </a:extLst>
                </a:gridCol>
                <a:gridCol w="865008">
                  <a:extLst>
                    <a:ext uri="{9D8B030D-6E8A-4147-A177-3AD203B41FA5}">
                      <a16:colId xmlns:a16="http://schemas.microsoft.com/office/drawing/2014/main" val="1052750018"/>
                    </a:ext>
                  </a:extLst>
                </a:gridCol>
              </a:tblGrid>
              <a:tr h="25940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309942"/>
                  </a:ext>
                </a:extLst>
              </a:tr>
              <a:tr h="25940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27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99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7DDE2FA-FC7B-4867-8933-73D0B472B2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2954" y="797781"/>
                <a:ext cx="10515600" cy="563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node E,</a:t>
                </a:r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shortest distance </a:t>
                </a:r>
                <a:r>
                  <a:rPr lang="en-US" dirty="0"/>
                  <a:t>to all the other nodes is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Cc(E</a:t>
                </a:r>
                <a:r>
                  <a:rPr lang="en-US" dirty="0"/>
                  <a:t>)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1+3+2+1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/>
                  <a:t> = 0.57  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7DDE2FA-FC7B-4867-8933-73D0B472B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2954" y="797781"/>
                <a:ext cx="10515600" cy="5638800"/>
              </a:xfrm>
              <a:blipFill>
                <a:blip r:embed="rId2"/>
                <a:stretch>
                  <a:fillRect l="-1217" t="-18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7793725-20DF-4C55-854D-F9635CDD0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166" y="2601968"/>
            <a:ext cx="4171950" cy="245745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BB2882-BC00-4963-82BB-B49C19088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467515"/>
              </p:ext>
            </p:extLst>
          </p:nvPr>
        </p:nvGraphicFramePr>
        <p:xfrm>
          <a:off x="2943050" y="2429593"/>
          <a:ext cx="3087704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0557">
                  <a:extLst>
                    <a:ext uri="{9D8B030D-6E8A-4147-A177-3AD203B41FA5}">
                      <a16:colId xmlns:a16="http://schemas.microsoft.com/office/drawing/2014/main" val="3934957034"/>
                    </a:ext>
                  </a:extLst>
                </a:gridCol>
                <a:gridCol w="809049">
                  <a:extLst>
                    <a:ext uri="{9D8B030D-6E8A-4147-A177-3AD203B41FA5}">
                      <a16:colId xmlns:a16="http://schemas.microsoft.com/office/drawing/2014/main" val="12299200"/>
                    </a:ext>
                  </a:extLst>
                </a:gridCol>
                <a:gridCol w="753090">
                  <a:extLst>
                    <a:ext uri="{9D8B030D-6E8A-4147-A177-3AD203B41FA5}">
                      <a16:colId xmlns:a16="http://schemas.microsoft.com/office/drawing/2014/main" val="3088423317"/>
                    </a:ext>
                  </a:extLst>
                </a:gridCol>
                <a:gridCol w="865008">
                  <a:extLst>
                    <a:ext uri="{9D8B030D-6E8A-4147-A177-3AD203B41FA5}">
                      <a16:colId xmlns:a16="http://schemas.microsoft.com/office/drawing/2014/main" val="1052750018"/>
                    </a:ext>
                  </a:extLst>
                </a:gridCol>
              </a:tblGrid>
              <a:tr h="25940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309942"/>
                  </a:ext>
                </a:extLst>
              </a:tr>
              <a:tr h="25940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27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23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753D4DAF862141A22CE74571FC6244" ma:contentTypeVersion="4" ma:contentTypeDescription="Create a new document." ma:contentTypeScope="" ma:versionID="fc0ca827fe392ccff09f8f84007c2b08">
  <xsd:schema xmlns:xsd="http://www.w3.org/2001/XMLSchema" xmlns:xs="http://www.w3.org/2001/XMLSchema" xmlns:p="http://schemas.microsoft.com/office/2006/metadata/properties" xmlns:ns2="b1d01e48-05a7-46be-bbf5-f6a4053d7c21" targetNamespace="http://schemas.microsoft.com/office/2006/metadata/properties" ma:root="true" ma:fieldsID="3b28d07a07a277e5e6d4c1b85aa176ec" ns2:_="">
    <xsd:import namespace="b1d01e48-05a7-46be-bbf5-f6a4053d7c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01e48-05a7-46be-bbf5-f6a4053d7c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0035F4-D28A-436F-8061-6EE3D0949816}"/>
</file>

<file path=customXml/itemProps2.xml><?xml version="1.0" encoding="utf-8"?>
<ds:datastoreItem xmlns:ds="http://schemas.openxmlformats.org/officeDocument/2006/customXml" ds:itemID="{EA4F0903-8FD4-409A-B7E5-3048E47F9336}"/>
</file>

<file path=customXml/itemProps3.xml><?xml version="1.0" encoding="utf-8"?>
<ds:datastoreItem xmlns:ds="http://schemas.openxmlformats.org/officeDocument/2006/customXml" ds:itemID="{B38D1534-CAB0-4D0D-B395-427E286183CC}"/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351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Closeness Centrality and Centralisation</vt:lpstr>
      <vt:lpstr>Closeness Centrality</vt:lpstr>
      <vt:lpstr>Closeness Centrality </vt:lpstr>
      <vt:lpstr>PowerPoint Presentation</vt:lpstr>
      <vt:lpstr>Example </vt:lpstr>
      <vt:lpstr>PowerPoint Presentation</vt:lpstr>
      <vt:lpstr>PowerPoint Presentation</vt:lpstr>
      <vt:lpstr>PowerPoint Presentation</vt:lpstr>
      <vt:lpstr>PowerPoint Presentation</vt:lpstr>
      <vt:lpstr>Centralization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Closeness Centrality</dc:title>
  <dc:creator>Dakshina K</dc:creator>
  <cp:lastModifiedBy>Sivasankar</cp:lastModifiedBy>
  <cp:revision>12</cp:revision>
  <dcterms:created xsi:type="dcterms:W3CDTF">2022-01-18T08:45:51Z</dcterms:created>
  <dcterms:modified xsi:type="dcterms:W3CDTF">2022-02-25T10:49:26Z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0x01010093753D4DAF862141A22CE74571FC6244</vt:lpwstr>
  </property>
</Properties>
</file>