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42.xml" ContentType="application/vnd.openxmlformats-officedocument.presentationml.slide+xml"/>
  <Override PartName="/ppt/presentation.xml" ContentType="application/vnd.openxmlformats-officedocument.presentationml.presentation.main+xml"/>
  <Override PartName="/ppt/slides/slide4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9.xml" ContentType="application/vnd.openxmlformats-officedocument.presentationml.slide+xml"/>
  <Override PartName="/ppt/slides/slide2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3"/>
  </p:sldMasterIdLst>
  <p:notesMasterIdLst>
    <p:notesMasterId r:id="rId46"/>
  </p:notesMasterIdLst>
  <p:sldIdLst>
    <p:sldId id="256" r:id="rId4"/>
    <p:sldId id="257" r:id="rId5"/>
    <p:sldId id="706" r:id="rId6"/>
    <p:sldId id="707" r:id="rId7"/>
    <p:sldId id="258" r:id="rId8"/>
    <p:sldId id="273" r:id="rId9"/>
    <p:sldId id="710" r:id="rId10"/>
    <p:sldId id="711" r:id="rId11"/>
    <p:sldId id="712" r:id="rId12"/>
    <p:sldId id="708" r:id="rId13"/>
    <p:sldId id="274" r:id="rId14"/>
    <p:sldId id="278" r:id="rId15"/>
    <p:sldId id="275" r:id="rId16"/>
    <p:sldId id="279" r:id="rId17"/>
    <p:sldId id="276" r:id="rId18"/>
    <p:sldId id="277" r:id="rId19"/>
    <p:sldId id="259" r:id="rId20"/>
    <p:sldId id="260" r:id="rId21"/>
    <p:sldId id="261" r:id="rId22"/>
    <p:sldId id="699" r:id="rId23"/>
    <p:sldId id="700" r:id="rId24"/>
    <p:sldId id="701" r:id="rId25"/>
    <p:sldId id="714" r:id="rId26"/>
    <p:sldId id="713" r:id="rId27"/>
    <p:sldId id="715" r:id="rId28"/>
    <p:sldId id="716" r:id="rId29"/>
    <p:sldId id="717" r:id="rId30"/>
    <p:sldId id="718" r:id="rId31"/>
    <p:sldId id="733" r:id="rId32"/>
    <p:sldId id="734" r:id="rId33"/>
    <p:sldId id="735" r:id="rId34"/>
    <p:sldId id="736" r:id="rId35"/>
    <p:sldId id="737" r:id="rId36"/>
    <p:sldId id="738" r:id="rId37"/>
    <p:sldId id="739" r:id="rId38"/>
    <p:sldId id="726" r:id="rId39"/>
    <p:sldId id="727" r:id="rId40"/>
    <p:sldId id="728" r:id="rId41"/>
    <p:sldId id="729" r:id="rId42"/>
    <p:sldId id="730" r:id="rId43"/>
    <p:sldId id="731" r:id="rId44"/>
    <p:sldId id="732"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41" autoAdjust="0"/>
    <p:restoredTop sz="94660"/>
  </p:normalViewPr>
  <p:slideViewPr>
    <p:cSldViewPr>
      <p:cViewPr varScale="1">
        <p:scale>
          <a:sx n="120" d="100"/>
          <a:sy n="120" d="100"/>
        </p:scale>
        <p:origin x="19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customXml" Target="../customXml/item3.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D941FA-903E-47B3-8C78-238EE48DCDB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EDFCA9DA-5614-4BB1-B63C-895A7863C07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651E37E-A9DC-490D-A043-DA89AA87A857}" type="datetimeFigureOut">
              <a:rPr lang="en-US"/>
              <a:pPr>
                <a:defRPr/>
              </a:pPr>
              <a:t>1/25/2022</a:t>
            </a:fld>
            <a:endParaRPr lang="en-US"/>
          </a:p>
        </p:txBody>
      </p:sp>
      <p:sp>
        <p:nvSpPr>
          <p:cNvPr id="4" name="Slide Image Placeholder 3">
            <a:extLst>
              <a:ext uri="{FF2B5EF4-FFF2-40B4-BE49-F238E27FC236}">
                <a16:creationId xmlns:a16="http://schemas.microsoft.com/office/drawing/2014/main" id="{6A819310-C99D-4C78-B71F-2FB877FCDCE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DBD8C28-CA5A-4BA9-A12C-947CC665A2A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A2C1674-B91C-4402-B324-DC5F664EF16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67ADF94D-036B-463D-8586-A61C6C55528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1CE4BD99-B1EC-4053-B479-139B3B94AF4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fld id="{1850FE66-D08C-4C11-8909-746F88B737F2}" type="slidenum">
              <a:rPr lang="en-IN" sz="1300" smtClean="0">
                <a:latin typeface="Times New Roman"/>
              </a:rPr>
              <a:pPr algn="r"/>
              <a:t>6</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fld id="{1850FE66-D08C-4C11-8909-746F88B737F2}" type="slidenum">
              <a:rPr lang="en-IN" sz="1300" smtClean="0">
                <a:latin typeface="Times New Roman"/>
              </a:rPr>
              <a:pPr algn="r"/>
              <a:t>7</a:t>
            </a:fld>
            <a:endParaRPr lang="en-IN" dirty="0"/>
          </a:p>
        </p:txBody>
      </p:sp>
    </p:spTree>
    <p:extLst>
      <p:ext uri="{BB962C8B-B14F-4D97-AF65-F5344CB8AC3E}">
        <p14:creationId xmlns:p14="http://schemas.microsoft.com/office/powerpoint/2010/main" val="4264630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fld id="{1850FE66-D08C-4C11-8909-746F88B737F2}" type="slidenum">
              <a:rPr lang="en-IN" sz="1300" smtClean="0">
                <a:latin typeface="Times New Roman"/>
              </a:rPr>
              <a:pPr algn="r"/>
              <a:t>8</a:t>
            </a:fld>
            <a:endParaRPr lang="en-IN" dirty="0"/>
          </a:p>
        </p:txBody>
      </p:sp>
    </p:spTree>
    <p:extLst>
      <p:ext uri="{BB962C8B-B14F-4D97-AF65-F5344CB8AC3E}">
        <p14:creationId xmlns:p14="http://schemas.microsoft.com/office/powerpoint/2010/main" val="927023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fld id="{1850FE66-D08C-4C11-8909-746F88B737F2}" type="slidenum">
              <a:rPr lang="en-IN" sz="1300" smtClean="0">
                <a:latin typeface="Times New Roman"/>
              </a:rPr>
              <a:pPr algn="r"/>
              <a:t>9</a:t>
            </a:fld>
            <a:endParaRPr lang="en-IN" dirty="0"/>
          </a:p>
        </p:txBody>
      </p:sp>
    </p:spTree>
    <p:extLst>
      <p:ext uri="{BB962C8B-B14F-4D97-AF65-F5344CB8AC3E}">
        <p14:creationId xmlns:p14="http://schemas.microsoft.com/office/powerpoint/2010/main" val="555189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fld id="{1850FE66-D08C-4C11-8909-746F88B737F2}" type="slidenum">
              <a:rPr lang="en-IN" sz="1300" smtClean="0">
                <a:latin typeface="Times New Roman"/>
              </a:rPr>
              <a:pPr algn="r"/>
              <a:t>10</a:t>
            </a:fld>
            <a:endParaRPr lang="en-IN" dirty="0"/>
          </a:p>
        </p:txBody>
      </p:sp>
    </p:spTree>
    <p:extLst>
      <p:ext uri="{BB962C8B-B14F-4D97-AF65-F5344CB8AC3E}">
        <p14:creationId xmlns:p14="http://schemas.microsoft.com/office/powerpoint/2010/main" val="2284447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0AB858-1F0E-485A-A9DD-F03731C06432}"/>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BC7139CB-309C-4ED8-9752-95D5B5589B6F}"/>
              </a:ext>
            </a:extLst>
          </p:cNvPr>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8CFF96E6-035A-4928-9601-449EEB274779}"/>
              </a:ext>
            </a:extLst>
          </p:cNvPr>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a:extLst>
              <a:ext uri="{FF2B5EF4-FFF2-40B4-BE49-F238E27FC236}">
                <a16:creationId xmlns:a16="http://schemas.microsoft.com/office/drawing/2014/main" id="{3FA511A3-1FDF-4A05-B412-EDA6D822FF4D}"/>
              </a:ext>
            </a:extLst>
          </p:cNvPr>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7C3925DB-3A93-489B-BB47-9ACC9905F811}" type="datetimeFigureOut">
              <a:rPr lang="en-US"/>
              <a:pPr>
                <a:defRPr/>
              </a:pPr>
              <a:t>1/25/2022</a:t>
            </a:fld>
            <a:endParaRPr lang="en-US"/>
          </a:p>
        </p:txBody>
      </p:sp>
      <p:sp>
        <p:nvSpPr>
          <p:cNvPr id="10" name="Footer Placeholder 16">
            <a:extLst>
              <a:ext uri="{FF2B5EF4-FFF2-40B4-BE49-F238E27FC236}">
                <a16:creationId xmlns:a16="http://schemas.microsoft.com/office/drawing/2014/main" id="{9F4FCDFD-CF0C-4719-B884-9B3247C3E239}"/>
              </a:ext>
            </a:extLst>
          </p:cNvPr>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a:extLst>
              <a:ext uri="{FF2B5EF4-FFF2-40B4-BE49-F238E27FC236}">
                <a16:creationId xmlns:a16="http://schemas.microsoft.com/office/drawing/2014/main" id="{A9D809BD-315B-41C7-B88F-10CF87586EC5}"/>
              </a:ext>
            </a:extLst>
          </p:cNvPr>
          <p:cNvSpPr>
            <a:spLocks noGrp="1"/>
          </p:cNvSpPr>
          <p:nvPr>
            <p:ph type="sldNum" sz="quarter" idx="12"/>
          </p:nvPr>
        </p:nvSpPr>
        <p:spPr>
          <a:xfrm>
            <a:off x="8001000" y="228600"/>
            <a:ext cx="838200" cy="381000"/>
          </a:xfrm>
        </p:spPr>
        <p:txBody>
          <a:bodyPr/>
          <a:lstStyle>
            <a:lvl1pPr>
              <a:defRPr>
                <a:solidFill>
                  <a:schemeClr val="tx2"/>
                </a:solidFill>
              </a:defRPr>
            </a:lvl1pPr>
          </a:lstStyle>
          <a:p>
            <a:fld id="{9B833631-6A31-46CB-9A03-40C666100543}" type="slidenum">
              <a:rPr lang="en-US" altLang="en-US"/>
              <a:pPr/>
              <a:t>‹#›</a:t>
            </a:fld>
            <a:endParaRPr lang="en-US" altLang="en-US"/>
          </a:p>
        </p:txBody>
      </p:sp>
    </p:spTree>
    <p:extLst>
      <p:ext uri="{BB962C8B-B14F-4D97-AF65-F5344CB8AC3E}">
        <p14:creationId xmlns:p14="http://schemas.microsoft.com/office/powerpoint/2010/main" val="17268145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535BC6E-F693-4A93-9BA5-8883D893B5D4}"/>
              </a:ext>
            </a:extLst>
          </p:cNvPr>
          <p:cNvSpPr>
            <a:spLocks noGrp="1"/>
          </p:cNvSpPr>
          <p:nvPr>
            <p:ph type="dt" sz="half" idx="10"/>
          </p:nvPr>
        </p:nvSpPr>
        <p:spPr/>
        <p:txBody>
          <a:bodyPr/>
          <a:lstStyle>
            <a:lvl1pPr>
              <a:defRPr/>
            </a:lvl1pPr>
          </a:lstStyle>
          <a:p>
            <a:pPr>
              <a:defRPr/>
            </a:pPr>
            <a:fld id="{94C73BB0-283C-477C-9675-3C7D4BF5EDAD}" type="datetimeFigureOut">
              <a:rPr lang="en-US"/>
              <a:pPr>
                <a:defRPr/>
              </a:pPr>
              <a:t>1/25/2022</a:t>
            </a:fld>
            <a:endParaRPr lang="en-US"/>
          </a:p>
        </p:txBody>
      </p:sp>
      <p:sp>
        <p:nvSpPr>
          <p:cNvPr id="5" name="Footer Placeholder 2">
            <a:extLst>
              <a:ext uri="{FF2B5EF4-FFF2-40B4-BE49-F238E27FC236}">
                <a16:creationId xmlns:a16="http://schemas.microsoft.com/office/drawing/2014/main" id="{6D9B0A00-80D2-471F-B3BA-A11B9A615C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2CBD210B-42DE-48BE-B60A-C1D34CA15F0A}"/>
              </a:ext>
            </a:extLst>
          </p:cNvPr>
          <p:cNvSpPr>
            <a:spLocks noGrp="1"/>
          </p:cNvSpPr>
          <p:nvPr>
            <p:ph type="sldNum" sz="quarter" idx="12"/>
          </p:nvPr>
        </p:nvSpPr>
        <p:spPr/>
        <p:txBody>
          <a:bodyPr/>
          <a:lstStyle>
            <a:lvl1pPr>
              <a:defRPr/>
            </a:lvl1pPr>
          </a:lstStyle>
          <a:p>
            <a:fld id="{FD8A1C47-31B8-46C9-8F5B-F519D8B38FA7}" type="slidenum">
              <a:rPr lang="en-US" altLang="en-US"/>
              <a:pPr/>
              <a:t>‹#›</a:t>
            </a:fld>
            <a:endParaRPr lang="en-US" altLang="en-US"/>
          </a:p>
        </p:txBody>
      </p:sp>
    </p:spTree>
    <p:extLst>
      <p:ext uri="{BB962C8B-B14F-4D97-AF65-F5344CB8AC3E}">
        <p14:creationId xmlns:p14="http://schemas.microsoft.com/office/powerpoint/2010/main" val="333744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B1564-53BC-4F3B-A03D-E5D2FF145A39}"/>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4AC5106F-EA31-4A34-BBDC-14AC836186E5}"/>
              </a:ext>
            </a:extLst>
          </p:cNvPr>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1F058F29-E936-44CE-A9A5-BE57F470AD4C}"/>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18E6F7A-6EEC-44F6-B1BA-371E3BEBD51A}"/>
              </a:ext>
            </a:extLst>
          </p:cNvPr>
          <p:cNvSpPr>
            <a:spLocks noGrp="1"/>
          </p:cNvSpPr>
          <p:nvPr>
            <p:ph type="dt" sz="half" idx="10"/>
          </p:nvPr>
        </p:nvSpPr>
        <p:spPr>
          <a:xfrm>
            <a:off x="6553200" y="6248400"/>
            <a:ext cx="2209800" cy="365125"/>
          </a:xfrm>
        </p:spPr>
        <p:txBody>
          <a:bodyPr/>
          <a:lstStyle>
            <a:lvl1pPr>
              <a:defRPr/>
            </a:lvl1pPr>
          </a:lstStyle>
          <a:p>
            <a:pPr>
              <a:defRPr/>
            </a:pPr>
            <a:fld id="{63567834-4979-4E12-9DCE-F58E3F478BBA}" type="datetimeFigureOut">
              <a:rPr lang="en-US"/>
              <a:pPr>
                <a:defRPr/>
              </a:pPr>
              <a:t>1/25/2022</a:t>
            </a:fld>
            <a:endParaRPr lang="en-US"/>
          </a:p>
        </p:txBody>
      </p:sp>
      <p:sp>
        <p:nvSpPr>
          <p:cNvPr id="8" name="Footer Placeholder 4">
            <a:extLst>
              <a:ext uri="{FF2B5EF4-FFF2-40B4-BE49-F238E27FC236}">
                <a16:creationId xmlns:a16="http://schemas.microsoft.com/office/drawing/2014/main" id="{7AF5881C-845A-4F19-B0E3-34633FBF18F1}"/>
              </a:ext>
            </a:extLst>
          </p:cNvPr>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DEF4286-2F57-405E-BB27-E0D23859CA08}"/>
              </a:ext>
            </a:extLst>
          </p:cNvPr>
          <p:cNvSpPr>
            <a:spLocks noGrp="1"/>
          </p:cNvSpPr>
          <p:nvPr>
            <p:ph type="sldNum" sz="quarter" idx="12"/>
          </p:nvPr>
        </p:nvSpPr>
        <p:spPr>
          <a:xfrm rot="5400000">
            <a:off x="5989638" y="144462"/>
            <a:ext cx="533400" cy="244475"/>
          </a:xfrm>
        </p:spPr>
        <p:txBody>
          <a:bodyPr/>
          <a:lstStyle>
            <a:lvl1pPr>
              <a:defRPr/>
            </a:lvl1pPr>
          </a:lstStyle>
          <a:p>
            <a:fld id="{69B237CE-E97C-45BA-9F1E-FC86838E84C8}" type="slidenum">
              <a:rPr lang="en-US" altLang="en-US"/>
              <a:pPr/>
              <a:t>‹#›</a:t>
            </a:fld>
            <a:endParaRPr lang="en-US" altLang="en-US"/>
          </a:p>
        </p:txBody>
      </p:sp>
    </p:spTree>
    <p:extLst>
      <p:ext uri="{BB962C8B-B14F-4D97-AF65-F5344CB8AC3E}">
        <p14:creationId xmlns:p14="http://schemas.microsoft.com/office/powerpoint/2010/main" val="10268366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172" y="273352"/>
            <a:ext cx="8228763" cy="1145335"/>
          </a:xfrm>
          <a:prstGeom prst="rect">
            <a:avLst/>
          </a:prstGeom>
        </p:spPr>
        <p:txBody>
          <a:bodyPr lIns="0" tIns="0" rIns="0" bIns="0" anchor="ctr"/>
          <a:lstStyle/>
          <a:p>
            <a:pPr algn="ctr"/>
            <a:endParaRPr/>
          </a:p>
        </p:txBody>
      </p:sp>
      <p:sp>
        <p:nvSpPr>
          <p:cNvPr id="8" name="PlaceHolder 2"/>
          <p:cNvSpPr>
            <a:spLocks noGrp="1"/>
          </p:cNvSpPr>
          <p:nvPr>
            <p:ph type="body"/>
          </p:nvPr>
        </p:nvSpPr>
        <p:spPr>
          <a:xfrm>
            <a:off x="457172" y="1604841"/>
            <a:ext cx="8228763" cy="3977484"/>
          </a:xfrm>
          <a:prstGeom prst="rect">
            <a:avLst/>
          </a:prstGeom>
        </p:spPr>
        <p:txBody>
          <a:bodyPr lIns="0" tIns="0" rIns="0" bIns="0"/>
          <a:lstStyle/>
          <a:p>
            <a:endParaRPr/>
          </a:p>
        </p:txBody>
      </p:sp>
    </p:spTree>
    <p:extLst>
      <p:ext uri="{BB962C8B-B14F-4D97-AF65-F5344CB8AC3E}">
        <p14:creationId xmlns:p14="http://schemas.microsoft.com/office/powerpoint/2010/main" val="224652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ABD4E0DC-EA37-4C91-9481-F3728D37E118}"/>
              </a:ext>
            </a:extLst>
          </p:cNvPr>
          <p:cNvSpPr>
            <a:spLocks noGrp="1"/>
          </p:cNvSpPr>
          <p:nvPr>
            <p:ph type="dt" sz="half" idx="10"/>
          </p:nvPr>
        </p:nvSpPr>
        <p:spPr/>
        <p:txBody>
          <a:bodyPr/>
          <a:lstStyle>
            <a:lvl1pPr>
              <a:defRPr/>
            </a:lvl1pPr>
          </a:lstStyle>
          <a:p>
            <a:pPr>
              <a:defRPr/>
            </a:pPr>
            <a:fld id="{EF1DC022-B733-45D6-B017-D782752652CD}" type="datetimeFigureOut">
              <a:rPr lang="en-US"/>
              <a:pPr>
                <a:defRPr/>
              </a:pPr>
              <a:t>1/25/2022</a:t>
            </a:fld>
            <a:endParaRPr lang="en-US"/>
          </a:p>
        </p:txBody>
      </p:sp>
      <p:sp>
        <p:nvSpPr>
          <p:cNvPr id="5" name="Footer Placeholder 2">
            <a:extLst>
              <a:ext uri="{FF2B5EF4-FFF2-40B4-BE49-F238E27FC236}">
                <a16:creationId xmlns:a16="http://schemas.microsoft.com/office/drawing/2014/main" id="{EF136F3B-E8A8-46FD-99DD-3694629A417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AA82BDDB-81E8-41DF-888B-27269DE8E217}"/>
              </a:ext>
            </a:extLst>
          </p:cNvPr>
          <p:cNvSpPr>
            <a:spLocks noGrp="1"/>
          </p:cNvSpPr>
          <p:nvPr>
            <p:ph type="sldNum" sz="quarter" idx="12"/>
          </p:nvPr>
        </p:nvSpPr>
        <p:spPr/>
        <p:txBody>
          <a:bodyPr/>
          <a:lstStyle>
            <a:lvl1pPr>
              <a:defRPr/>
            </a:lvl1pPr>
          </a:lstStyle>
          <a:p>
            <a:fld id="{8777E4DD-EEB0-46DA-91AC-3F65B0368221}" type="slidenum">
              <a:rPr lang="en-US" altLang="en-US"/>
              <a:pPr/>
              <a:t>‹#›</a:t>
            </a:fld>
            <a:endParaRPr lang="en-US" altLang="en-US"/>
          </a:p>
        </p:txBody>
      </p:sp>
    </p:spTree>
    <p:extLst>
      <p:ext uri="{BB962C8B-B14F-4D97-AF65-F5344CB8AC3E}">
        <p14:creationId xmlns:p14="http://schemas.microsoft.com/office/powerpoint/2010/main" val="1357609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C69882-D253-4994-9B39-414753D12D9E}"/>
              </a:ext>
            </a:extLst>
          </p:cNvPr>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8235DB33-DE2E-423F-B0A6-AAA7BAC70C4E}"/>
              </a:ext>
            </a:extLst>
          </p:cNvPr>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5ECA770D-6156-460E-A258-F5001627F289}"/>
              </a:ext>
            </a:extLst>
          </p:cNvPr>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a:extLst>
              <a:ext uri="{FF2B5EF4-FFF2-40B4-BE49-F238E27FC236}">
                <a16:creationId xmlns:a16="http://schemas.microsoft.com/office/drawing/2014/main" id="{23B71600-AC76-4A61-B2CA-233C346863C9}"/>
              </a:ext>
            </a:extLst>
          </p:cNvPr>
          <p:cNvSpPr>
            <a:spLocks noGrp="1"/>
          </p:cNvSpPr>
          <p:nvPr>
            <p:ph type="dt" sz="half" idx="10"/>
          </p:nvPr>
        </p:nvSpPr>
        <p:spPr/>
        <p:txBody>
          <a:bodyPr/>
          <a:lstStyle>
            <a:lvl1pPr>
              <a:defRPr/>
            </a:lvl1pPr>
          </a:lstStyle>
          <a:p>
            <a:pPr>
              <a:defRPr/>
            </a:pPr>
            <a:fld id="{5A6D2373-F16E-4C7E-9B71-557F4B91E0FA}" type="datetimeFigureOut">
              <a:rPr lang="en-US"/>
              <a:pPr>
                <a:defRPr/>
              </a:pPr>
              <a:t>1/25/2022</a:t>
            </a:fld>
            <a:endParaRPr lang="en-US"/>
          </a:p>
        </p:txBody>
      </p:sp>
      <p:sp>
        <p:nvSpPr>
          <p:cNvPr id="8" name="Slide Number Placeholder 12">
            <a:extLst>
              <a:ext uri="{FF2B5EF4-FFF2-40B4-BE49-F238E27FC236}">
                <a16:creationId xmlns:a16="http://schemas.microsoft.com/office/drawing/2014/main" id="{5F4FB0CA-18F5-4A85-A528-98FA954BEFD4}"/>
              </a:ext>
            </a:extLst>
          </p:cNvPr>
          <p:cNvSpPr>
            <a:spLocks noGrp="1"/>
          </p:cNvSpPr>
          <p:nvPr>
            <p:ph type="sldNum" sz="quarter" idx="11"/>
          </p:nvPr>
        </p:nvSpPr>
        <p:spPr>
          <a:xfrm>
            <a:off x="0" y="1752600"/>
            <a:ext cx="1295400" cy="701675"/>
          </a:xfrm>
        </p:spPr>
        <p:txBody>
          <a:bodyPr>
            <a:noAutofit/>
          </a:bodyPr>
          <a:lstStyle>
            <a:lvl1pPr>
              <a:defRPr sz="2400"/>
            </a:lvl1pPr>
          </a:lstStyle>
          <a:p>
            <a:fld id="{746454C8-40F9-4F87-97FA-0593FB9B2456}" type="slidenum">
              <a:rPr lang="en-US" altLang="en-US"/>
              <a:pPr/>
              <a:t>‹#›</a:t>
            </a:fld>
            <a:endParaRPr lang="en-US" altLang="en-US"/>
          </a:p>
        </p:txBody>
      </p:sp>
      <p:sp>
        <p:nvSpPr>
          <p:cNvPr id="9" name="Footer Placeholder 13">
            <a:extLst>
              <a:ext uri="{FF2B5EF4-FFF2-40B4-BE49-F238E27FC236}">
                <a16:creationId xmlns:a16="http://schemas.microsoft.com/office/drawing/2014/main" id="{B3358C7A-827D-4C45-AB55-28C6DEB1D70E}"/>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40757178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a:extLst>
              <a:ext uri="{FF2B5EF4-FFF2-40B4-BE49-F238E27FC236}">
                <a16:creationId xmlns:a16="http://schemas.microsoft.com/office/drawing/2014/main" id="{BAF55129-B629-4151-9BAC-E6BC50D8EA0A}"/>
              </a:ext>
            </a:extLst>
          </p:cNvPr>
          <p:cNvSpPr>
            <a:spLocks noGrp="1"/>
          </p:cNvSpPr>
          <p:nvPr>
            <p:ph type="dt" sz="half" idx="10"/>
          </p:nvPr>
        </p:nvSpPr>
        <p:spPr/>
        <p:txBody>
          <a:bodyPr rtlCol="0"/>
          <a:lstStyle>
            <a:lvl1pPr>
              <a:defRPr/>
            </a:lvl1pPr>
          </a:lstStyle>
          <a:p>
            <a:pPr>
              <a:defRPr/>
            </a:pPr>
            <a:fld id="{090934D0-3E85-4CC3-9101-D06176554563}" type="datetimeFigureOut">
              <a:rPr lang="en-US"/>
              <a:pPr>
                <a:defRPr/>
              </a:pPr>
              <a:t>1/25/2022</a:t>
            </a:fld>
            <a:endParaRPr lang="en-US"/>
          </a:p>
        </p:txBody>
      </p:sp>
      <p:sp>
        <p:nvSpPr>
          <p:cNvPr id="6" name="Slide Number Placeholder 9">
            <a:extLst>
              <a:ext uri="{FF2B5EF4-FFF2-40B4-BE49-F238E27FC236}">
                <a16:creationId xmlns:a16="http://schemas.microsoft.com/office/drawing/2014/main" id="{B816F674-B07B-41AD-838E-580AD6CD403E}"/>
              </a:ext>
            </a:extLst>
          </p:cNvPr>
          <p:cNvSpPr>
            <a:spLocks noGrp="1"/>
          </p:cNvSpPr>
          <p:nvPr>
            <p:ph type="sldNum" sz="quarter" idx="11"/>
          </p:nvPr>
        </p:nvSpPr>
        <p:spPr/>
        <p:txBody>
          <a:bodyPr/>
          <a:lstStyle>
            <a:lvl1pPr>
              <a:defRPr/>
            </a:lvl1pPr>
          </a:lstStyle>
          <a:p>
            <a:fld id="{7D3F29E8-0F99-44D4-A1F2-07E27258BBB1}" type="slidenum">
              <a:rPr lang="en-US" altLang="en-US"/>
              <a:pPr/>
              <a:t>‹#›</a:t>
            </a:fld>
            <a:endParaRPr lang="en-US" altLang="en-US"/>
          </a:p>
        </p:txBody>
      </p:sp>
      <p:sp>
        <p:nvSpPr>
          <p:cNvPr id="7" name="Footer Placeholder 11">
            <a:extLst>
              <a:ext uri="{FF2B5EF4-FFF2-40B4-BE49-F238E27FC236}">
                <a16:creationId xmlns:a16="http://schemas.microsoft.com/office/drawing/2014/main" id="{A5771D68-E514-4C45-9778-ACA45AC5B5FA}"/>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86095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a:extLst>
              <a:ext uri="{FF2B5EF4-FFF2-40B4-BE49-F238E27FC236}">
                <a16:creationId xmlns:a16="http://schemas.microsoft.com/office/drawing/2014/main" id="{67DCF374-9D9B-4480-A408-411C188BAEF9}"/>
              </a:ext>
            </a:extLst>
          </p:cNvPr>
          <p:cNvSpPr>
            <a:spLocks noGrp="1"/>
          </p:cNvSpPr>
          <p:nvPr>
            <p:ph type="dt" sz="half" idx="10"/>
          </p:nvPr>
        </p:nvSpPr>
        <p:spPr/>
        <p:txBody>
          <a:bodyPr rtlCol="0"/>
          <a:lstStyle>
            <a:lvl1pPr>
              <a:defRPr/>
            </a:lvl1pPr>
          </a:lstStyle>
          <a:p>
            <a:pPr>
              <a:defRPr/>
            </a:pPr>
            <a:fld id="{362E0B1F-8323-46B0-9E58-AD452D041935}" type="datetimeFigureOut">
              <a:rPr lang="en-US"/>
              <a:pPr>
                <a:defRPr/>
              </a:pPr>
              <a:t>1/25/2022</a:t>
            </a:fld>
            <a:endParaRPr lang="en-US"/>
          </a:p>
        </p:txBody>
      </p:sp>
      <p:sp>
        <p:nvSpPr>
          <p:cNvPr id="8" name="Slide Number Placeholder 11">
            <a:extLst>
              <a:ext uri="{FF2B5EF4-FFF2-40B4-BE49-F238E27FC236}">
                <a16:creationId xmlns:a16="http://schemas.microsoft.com/office/drawing/2014/main" id="{A48451F7-BD1A-413A-9757-8D1457C99B15}"/>
              </a:ext>
            </a:extLst>
          </p:cNvPr>
          <p:cNvSpPr>
            <a:spLocks noGrp="1"/>
          </p:cNvSpPr>
          <p:nvPr>
            <p:ph type="sldNum" sz="quarter" idx="11"/>
          </p:nvPr>
        </p:nvSpPr>
        <p:spPr/>
        <p:txBody>
          <a:bodyPr/>
          <a:lstStyle>
            <a:lvl1pPr>
              <a:defRPr/>
            </a:lvl1pPr>
          </a:lstStyle>
          <a:p>
            <a:fld id="{75C77477-A8BC-43F4-8AAD-CE1C5FA9AA0B}" type="slidenum">
              <a:rPr lang="en-US" altLang="en-US"/>
              <a:pPr/>
              <a:t>‹#›</a:t>
            </a:fld>
            <a:endParaRPr lang="en-US" altLang="en-US"/>
          </a:p>
        </p:txBody>
      </p:sp>
      <p:sp>
        <p:nvSpPr>
          <p:cNvPr id="9" name="Footer Placeholder 13">
            <a:extLst>
              <a:ext uri="{FF2B5EF4-FFF2-40B4-BE49-F238E27FC236}">
                <a16:creationId xmlns:a16="http://schemas.microsoft.com/office/drawing/2014/main" id="{CD258F7F-FB6D-4EBF-9B82-E4CEB7D52589}"/>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666895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DE360C6C-8228-418E-A561-5CE314CCD57D}"/>
              </a:ext>
            </a:extLst>
          </p:cNvPr>
          <p:cNvSpPr>
            <a:spLocks noGrp="1"/>
          </p:cNvSpPr>
          <p:nvPr>
            <p:ph type="dt" sz="half" idx="10"/>
          </p:nvPr>
        </p:nvSpPr>
        <p:spPr/>
        <p:txBody>
          <a:bodyPr/>
          <a:lstStyle>
            <a:lvl1pPr>
              <a:defRPr/>
            </a:lvl1pPr>
          </a:lstStyle>
          <a:p>
            <a:pPr>
              <a:defRPr/>
            </a:pPr>
            <a:fld id="{9C0A6540-46B2-451B-9CE7-191A71CC5678}" type="datetimeFigureOut">
              <a:rPr lang="en-US"/>
              <a:pPr>
                <a:defRPr/>
              </a:pPr>
              <a:t>1/25/2022</a:t>
            </a:fld>
            <a:endParaRPr lang="en-US"/>
          </a:p>
        </p:txBody>
      </p:sp>
      <p:sp>
        <p:nvSpPr>
          <p:cNvPr id="4" name="Footer Placeholder 2">
            <a:extLst>
              <a:ext uri="{FF2B5EF4-FFF2-40B4-BE49-F238E27FC236}">
                <a16:creationId xmlns:a16="http://schemas.microsoft.com/office/drawing/2014/main" id="{EC262B97-D361-4FFB-A03B-8A8D5D097DE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14747736-4252-471E-9928-3F5D0F6CA9E7}"/>
              </a:ext>
            </a:extLst>
          </p:cNvPr>
          <p:cNvSpPr>
            <a:spLocks noGrp="1"/>
          </p:cNvSpPr>
          <p:nvPr>
            <p:ph type="sldNum" sz="quarter" idx="12"/>
          </p:nvPr>
        </p:nvSpPr>
        <p:spPr/>
        <p:txBody>
          <a:bodyPr/>
          <a:lstStyle>
            <a:lvl1pPr>
              <a:defRPr/>
            </a:lvl1pPr>
          </a:lstStyle>
          <a:p>
            <a:fld id="{6FC4212D-E2BC-490B-88D9-A2A5D72C1989}" type="slidenum">
              <a:rPr lang="en-US" altLang="en-US"/>
              <a:pPr/>
              <a:t>‹#›</a:t>
            </a:fld>
            <a:endParaRPr lang="en-US" altLang="en-US"/>
          </a:p>
        </p:txBody>
      </p:sp>
    </p:spTree>
    <p:extLst>
      <p:ext uri="{BB962C8B-B14F-4D97-AF65-F5344CB8AC3E}">
        <p14:creationId xmlns:p14="http://schemas.microsoft.com/office/powerpoint/2010/main" val="2432194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402C4-8216-424D-A9E8-B00C64BD00DA}"/>
              </a:ext>
            </a:extLst>
          </p:cNvPr>
          <p:cNvSpPr>
            <a:spLocks noGrp="1"/>
          </p:cNvSpPr>
          <p:nvPr>
            <p:ph type="dt" sz="half" idx="10"/>
          </p:nvPr>
        </p:nvSpPr>
        <p:spPr/>
        <p:txBody>
          <a:bodyPr/>
          <a:lstStyle>
            <a:lvl1pPr>
              <a:defRPr/>
            </a:lvl1pPr>
          </a:lstStyle>
          <a:p>
            <a:pPr>
              <a:defRPr/>
            </a:pPr>
            <a:fld id="{52C9495B-7B30-4D22-8E64-5C0725B15692}" type="datetimeFigureOut">
              <a:rPr lang="en-US"/>
              <a:pPr>
                <a:defRPr/>
              </a:pPr>
              <a:t>1/25/2022</a:t>
            </a:fld>
            <a:endParaRPr lang="en-US"/>
          </a:p>
        </p:txBody>
      </p:sp>
      <p:sp>
        <p:nvSpPr>
          <p:cNvPr id="3" name="Footer Placeholder 2">
            <a:extLst>
              <a:ext uri="{FF2B5EF4-FFF2-40B4-BE49-F238E27FC236}">
                <a16:creationId xmlns:a16="http://schemas.microsoft.com/office/drawing/2014/main" id="{48D91E43-5C50-439B-A3FF-57C9451FF69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5130136D-E5FC-4DA0-88ED-3B3DC4155BFA}"/>
              </a:ext>
            </a:extLst>
          </p:cNvPr>
          <p:cNvSpPr>
            <a:spLocks noGrp="1"/>
          </p:cNvSpPr>
          <p:nvPr>
            <p:ph type="sldNum" sz="quarter" idx="12"/>
          </p:nvPr>
        </p:nvSpPr>
        <p:spPr>
          <a:xfrm>
            <a:off x="0" y="6248400"/>
            <a:ext cx="533400" cy="381000"/>
          </a:xfrm>
        </p:spPr>
        <p:txBody>
          <a:bodyPr/>
          <a:lstStyle>
            <a:lvl1pPr>
              <a:defRPr>
                <a:solidFill>
                  <a:schemeClr val="tx2"/>
                </a:solidFill>
              </a:defRPr>
            </a:lvl1pPr>
          </a:lstStyle>
          <a:p>
            <a:fld id="{F213C838-11B0-4309-B745-DA25DCED777F}" type="slidenum">
              <a:rPr lang="en-US" altLang="en-US"/>
              <a:pPr/>
              <a:t>‹#›</a:t>
            </a:fld>
            <a:endParaRPr lang="en-US" altLang="en-US"/>
          </a:p>
        </p:txBody>
      </p:sp>
    </p:spTree>
    <p:extLst>
      <p:ext uri="{BB962C8B-B14F-4D97-AF65-F5344CB8AC3E}">
        <p14:creationId xmlns:p14="http://schemas.microsoft.com/office/powerpoint/2010/main" val="283175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51E42BF5-E23F-4DBB-B6B3-9FC6087E5755}"/>
              </a:ext>
            </a:extLst>
          </p:cNvPr>
          <p:cNvSpPr>
            <a:spLocks noGrp="1"/>
          </p:cNvSpPr>
          <p:nvPr>
            <p:ph type="dt" sz="half" idx="10"/>
          </p:nvPr>
        </p:nvSpPr>
        <p:spPr/>
        <p:txBody>
          <a:bodyPr/>
          <a:lstStyle>
            <a:lvl1pPr>
              <a:defRPr/>
            </a:lvl1pPr>
          </a:lstStyle>
          <a:p>
            <a:pPr>
              <a:defRPr/>
            </a:pPr>
            <a:fld id="{83A766C7-4780-4222-9D71-73588F82172E}" type="datetimeFigureOut">
              <a:rPr lang="en-US"/>
              <a:pPr>
                <a:defRPr/>
              </a:pPr>
              <a:t>1/25/2022</a:t>
            </a:fld>
            <a:endParaRPr lang="en-US"/>
          </a:p>
        </p:txBody>
      </p:sp>
      <p:sp>
        <p:nvSpPr>
          <p:cNvPr id="6" name="Footer Placeholder 2">
            <a:extLst>
              <a:ext uri="{FF2B5EF4-FFF2-40B4-BE49-F238E27FC236}">
                <a16:creationId xmlns:a16="http://schemas.microsoft.com/office/drawing/2014/main" id="{AFB8EABD-2E68-4ACE-95FA-CC3E3592D97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CDC98336-60B4-468D-91AF-17289974E18A}"/>
              </a:ext>
            </a:extLst>
          </p:cNvPr>
          <p:cNvSpPr>
            <a:spLocks noGrp="1"/>
          </p:cNvSpPr>
          <p:nvPr>
            <p:ph type="sldNum" sz="quarter" idx="12"/>
          </p:nvPr>
        </p:nvSpPr>
        <p:spPr/>
        <p:txBody>
          <a:bodyPr/>
          <a:lstStyle>
            <a:lvl1pPr>
              <a:defRPr/>
            </a:lvl1pPr>
          </a:lstStyle>
          <a:p>
            <a:fld id="{FAF39667-B763-4E5B-853F-9F8CF25ACDDE}" type="slidenum">
              <a:rPr lang="en-US" altLang="en-US"/>
              <a:pPr/>
              <a:t>‹#›</a:t>
            </a:fld>
            <a:endParaRPr lang="en-US" altLang="en-US"/>
          </a:p>
        </p:txBody>
      </p:sp>
    </p:spTree>
    <p:extLst>
      <p:ext uri="{BB962C8B-B14F-4D97-AF65-F5344CB8AC3E}">
        <p14:creationId xmlns:p14="http://schemas.microsoft.com/office/powerpoint/2010/main" val="323108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23BF9A-6510-4E43-BFEE-83C85FA44450}"/>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13EC9F38-B535-41BF-8A9F-44F4693A099C}"/>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7BD8A678-E112-43C5-BB76-AB6D4D3AA551}"/>
              </a:ext>
            </a:extLst>
          </p:cNvPr>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E752CC56-1830-4327-A77D-F2E27DE9F760}"/>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a:extLst>
              <a:ext uri="{FF2B5EF4-FFF2-40B4-BE49-F238E27FC236}">
                <a16:creationId xmlns:a16="http://schemas.microsoft.com/office/drawing/2014/main" id="{16EB47B8-049C-4647-84C0-FF7818578A38}"/>
              </a:ext>
            </a:extLst>
          </p:cNvPr>
          <p:cNvSpPr>
            <a:spLocks noGrp="1"/>
          </p:cNvSpPr>
          <p:nvPr>
            <p:ph type="dt" sz="half" idx="10"/>
          </p:nvPr>
        </p:nvSpPr>
        <p:spPr>
          <a:xfrm>
            <a:off x="6248400" y="6248400"/>
            <a:ext cx="2667000" cy="365125"/>
          </a:xfrm>
        </p:spPr>
        <p:txBody>
          <a:bodyPr rtlCol="0"/>
          <a:lstStyle>
            <a:lvl1pPr>
              <a:defRPr/>
            </a:lvl1pPr>
          </a:lstStyle>
          <a:p>
            <a:pPr>
              <a:defRPr/>
            </a:pPr>
            <a:fld id="{F3FA9F37-D7DB-4F8A-AD41-7145B1E2620C}" type="datetimeFigureOut">
              <a:rPr lang="en-US"/>
              <a:pPr>
                <a:defRPr/>
              </a:pPr>
              <a:t>1/25/2022</a:t>
            </a:fld>
            <a:endParaRPr lang="en-US"/>
          </a:p>
        </p:txBody>
      </p:sp>
      <p:sp>
        <p:nvSpPr>
          <p:cNvPr id="10" name="Slide Number Placeholder 12">
            <a:extLst>
              <a:ext uri="{FF2B5EF4-FFF2-40B4-BE49-F238E27FC236}">
                <a16:creationId xmlns:a16="http://schemas.microsoft.com/office/drawing/2014/main" id="{19B9F641-D5D4-4B5A-BB1B-E12B2B65D0BC}"/>
              </a:ext>
            </a:extLst>
          </p:cNvPr>
          <p:cNvSpPr>
            <a:spLocks noGrp="1"/>
          </p:cNvSpPr>
          <p:nvPr>
            <p:ph type="sldNum" sz="quarter" idx="11"/>
          </p:nvPr>
        </p:nvSpPr>
        <p:spPr>
          <a:xfrm>
            <a:off x="0" y="4667250"/>
            <a:ext cx="1447800" cy="663575"/>
          </a:xfrm>
        </p:spPr>
        <p:txBody>
          <a:bodyPr/>
          <a:lstStyle>
            <a:lvl1pPr>
              <a:defRPr sz="2800"/>
            </a:lvl1pPr>
          </a:lstStyle>
          <a:p>
            <a:fld id="{7BC0F492-1AFB-4B61-8BE9-3DBE21FD54E0}" type="slidenum">
              <a:rPr lang="en-US" altLang="en-US"/>
              <a:pPr/>
              <a:t>‹#›</a:t>
            </a:fld>
            <a:endParaRPr lang="en-US" altLang="en-US"/>
          </a:p>
        </p:txBody>
      </p:sp>
      <p:sp>
        <p:nvSpPr>
          <p:cNvPr id="11" name="Footer Placeholder 13">
            <a:extLst>
              <a:ext uri="{FF2B5EF4-FFF2-40B4-BE49-F238E27FC236}">
                <a16:creationId xmlns:a16="http://schemas.microsoft.com/office/drawing/2014/main" id="{34BE2D61-9977-4EF0-BA30-21D0550F5431}"/>
              </a:ext>
            </a:extLst>
          </p:cNvPr>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347012135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C810E1FA-7E26-458B-B724-CC6E954CCD05}"/>
              </a:ext>
            </a:extLst>
          </p:cNvPr>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2B640D98-CDD6-4D39-B6D3-D59FB3913992}"/>
              </a:ext>
            </a:extLst>
          </p:cNvPr>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9043C4BC-7DAF-4930-9219-C701E90D3AA7}"/>
              </a:ext>
            </a:extLst>
          </p:cNvPr>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defRPr>
            </a:lvl1pPr>
          </a:lstStyle>
          <a:p>
            <a:pPr>
              <a:defRPr/>
            </a:pPr>
            <a:fld id="{EADED4C9-4EDD-403D-853D-8E7A31794ECA}" type="datetimeFigureOut">
              <a:rPr lang="en-US"/>
              <a:pPr>
                <a:defRPr/>
              </a:pPr>
              <a:t>1/25/2022</a:t>
            </a:fld>
            <a:endParaRPr lang="en-US"/>
          </a:p>
        </p:txBody>
      </p:sp>
      <p:sp>
        <p:nvSpPr>
          <p:cNvPr id="3" name="Footer Placeholder 2">
            <a:extLst>
              <a:ext uri="{FF2B5EF4-FFF2-40B4-BE49-F238E27FC236}">
                <a16:creationId xmlns:a16="http://schemas.microsoft.com/office/drawing/2014/main" id="{33BB39F5-C35D-4E4C-8A44-112D10F68CF0}"/>
              </a:ext>
            </a:extLst>
          </p:cNvPr>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a:p>
        </p:txBody>
      </p:sp>
      <p:sp>
        <p:nvSpPr>
          <p:cNvPr id="7" name="Rectangle 6">
            <a:extLst>
              <a:ext uri="{FF2B5EF4-FFF2-40B4-BE49-F238E27FC236}">
                <a16:creationId xmlns:a16="http://schemas.microsoft.com/office/drawing/2014/main" id="{E2AEB593-9655-44B7-92D6-FF150BDB357F}"/>
              </a:ext>
            </a:extLst>
          </p:cNvPr>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5D2E05EA-3FA6-4B3D-9276-93A4BB012304}"/>
              </a:ext>
            </a:extLst>
          </p:cNvPr>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8F0A3BE4-71D5-46DA-BACD-8BCEEFE9C386}"/>
              </a:ext>
            </a:extLst>
          </p:cNvPr>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Slide Number Placeholder 22">
            <a:extLst>
              <a:ext uri="{FF2B5EF4-FFF2-40B4-BE49-F238E27FC236}">
                <a16:creationId xmlns:a16="http://schemas.microsoft.com/office/drawing/2014/main" id="{4470CEAB-5142-4A2D-AA58-AF6978633ADF}"/>
              </a:ext>
            </a:extLst>
          </p:cNvPr>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latin typeface="Tw Cen MT" panose="020B0602020104020603" pitchFamily="34" charset="0"/>
              </a:defRPr>
            </a:lvl1pPr>
          </a:lstStyle>
          <a:p>
            <a:fld id="{70FBF5EC-B9B4-435D-B32E-4D37AE74AA2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241" r:id="rId1"/>
    <p:sldLayoutId id="2147484237" r:id="rId2"/>
    <p:sldLayoutId id="2147484242" r:id="rId3"/>
    <p:sldLayoutId id="2147484243" r:id="rId4"/>
    <p:sldLayoutId id="2147484244" r:id="rId5"/>
    <p:sldLayoutId id="2147484238" r:id="rId6"/>
    <p:sldLayoutId id="2147484245" r:id="rId7"/>
    <p:sldLayoutId id="2147484239" r:id="rId8"/>
    <p:sldLayoutId id="2147484246" r:id="rId9"/>
    <p:sldLayoutId id="2147484240" r:id="rId10"/>
    <p:sldLayoutId id="2147484247" r:id="rId11"/>
    <p:sldLayoutId id="2147484250"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a:defRPr>
      </a:lvl2pPr>
      <a:lvl3pPr algn="l" rtl="0" eaLnBrk="0" fontAlgn="base" hangingPunct="0">
        <a:spcBef>
          <a:spcPct val="0"/>
        </a:spcBef>
        <a:spcAft>
          <a:spcPct val="0"/>
        </a:spcAft>
        <a:defRPr sz="4400">
          <a:solidFill>
            <a:schemeClr val="tx2"/>
          </a:solidFill>
          <a:latin typeface="Tw Cen MT"/>
        </a:defRPr>
      </a:lvl3pPr>
      <a:lvl4pPr algn="l" rtl="0" eaLnBrk="0" fontAlgn="base" hangingPunct="0">
        <a:spcBef>
          <a:spcPct val="0"/>
        </a:spcBef>
        <a:spcAft>
          <a:spcPct val="0"/>
        </a:spcAft>
        <a:defRPr sz="4400">
          <a:solidFill>
            <a:schemeClr val="tx2"/>
          </a:solidFill>
          <a:latin typeface="Tw Cen MT"/>
        </a:defRPr>
      </a:lvl4pPr>
      <a:lvl5pPr algn="l" rtl="0" eaLnBrk="0" fontAlgn="base" hangingPunct="0">
        <a:spcBef>
          <a:spcPct val="0"/>
        </a:spcBef>
        <a:spcAft>
          <a:spcPct val="0"/>
        </a:spcAft>
        <a:defRPr sz="4400">
          <a:solidFill>
            <a:schemeClr val="tx2"/>
          </a:solidFill>
          <a:latin typeface="Tw Cen MT"/>
        </a:defRPr>
      </a:lvl5pPr>
      <a:lvl6pPr marL="457200" algn="l" rtl="0" fontAlgn="base">
        <a:spcBef>
          <a:spcPct val="0"/>
        </a:spcBef>
        <a:spcAft>
          <a:spcPct val="0"/>
        </a:spcAft>
        <a:defRPr sz="4400">
          <a:solidFill>
            <a:schemeClr val="tx2"/>
          </a:solidFill>
          <a:latin typeface="Tw Cen MT"/>
        </a:defRPr>
      </a:lvl6pPr>
      <a:lvl7pPr marL="914400" algn="l" rtl="0" fontAlgn="base">
        <a:spcBef>
          <a:spcPct val="0"/>
        </a:spcBef>
        <a:spcAft>
          <a:spcPct val="0"/>
        </a:spcAft>
        <a:defRPr sz="4400">
          <a:solidFill>
            <a:schemeClr val="tx2"/>
          </a:solidFill>
          <a:latin typeface="Tw Cen MT"/>
        </a:defRPr>
      </a:lvl7pPr>
      <a:lvl8pPr marL="1371600" algn="l" rtl="0" fontAlgn="base">
        <a:spcBef>
          <a:spcPct val="0"/>
        </a:spcBef>
        <a:spcAft>
          <a:spcPct val="0"/>
        </a:spcAft>
        <a:defRPr sz="4400">
          <a:solidFill>
            <a:schemeClr val="tx2"/>
          </a:solidFill>
          <a:latin typeface="Tw Cen MT"/>
        </a:defRPr>
      </a:lvl8pPr>
      <a:lvl9pPr marL="1828800" algn="l" rtl="0" fontAlgn="base">
        <a:spcBef>
          <a:spcPct val="0"/>
        </a:spcBef>
        <a:spcAft>
          <a:spcPct val="0"/>
        </a:spcAft>
        <a:defRPr sz="4400">
          <a:solidFill>
            <a:schemeClr val="tx2"/>
          </a:solidFill>
          <a:latin typeface="Tw Cen MT"/>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FD65-C1B5-478B-952B-467639328444}"/>
              </a:ext>
            </a:extLst>
          </p:cNvPr>
          <p:cNvSpPr>
            <a:spLocks noGrp="1"/>
          </p:cNvSpPr>
          <p:nvPr>
            <p:ph type="ctrTitle"/>
          </p:nvPr>
        </p:nvSpPr>
        <p:spPr>
          <a:xfrm>
            <a:off x="1219200" y="304800"/>
            <a:ext cx="7620000" cy="1828800"/>
          </a:xfrm>
        </p:spPr>
        <p:txBody>
          <a:bodyPr>
            <a:normAutofit/>
          </a:bodyPr>
          <a:lstStyle/>
          <a:p>
            <a:pPr eaLnBrk="1" fontAlgn="auto" hangingPunct="1">
              <a:spcAft>
                <a:spcPts val="0"/>
              </a:spcAft>
              <a:defRPr/>
            </a:pPr>
            <a:r>
              <a:rPr lang="en-US" dirty="0"/>
              <a:t/>
            </a:r>
            <a:br>
              <a:rPr lang="en-US" dirty="0"/>
            </a:br>
            <a:r>
              <a:rPr lang="en-US" dirty="0"/>
              <a:t>data ANALYTICS</a:t>
            </a:r>
          </a:p>
        </p:txBody>
      </p:sp>
      <p:sp>
        <p:nvSpPr>
          <p:cNvPr id="10243" name="Subtitle 2">
            <a:extLst>
              <a:ext uri="{FF2B5EF4-FFF2-40B4-BE49-F238E27FC236}">
                <a16:creationId xmlns:a16="http://schemas.microsoft.com/office/drawing/2014/main" id="{A039C5F8-93F2-442A-B07E-E89BA2566136}"/>
              </a:ext>
            </a:extLst>
          </p:cNvPr>
          <p:cNvSpPr>
            <a:spLocks noGrp="1"/>
          </p:cNvSpPr>
          <p:nvPr>
            <p:ph type="subTitle" idx="1"/>
          </p:nvPr>
        </p:nvSpPr>
        <p:spPr>
          <a:xfrm>
            <a:off x="2362200" y="6049963"/>
            <a:ext cx="6705600" cy="685800"/>
          </a:xfrm>
        </p:spPr>
        <p:txBody>
          <a:bodyPr/>
          <a:lstStyle/>
          <a:p>
            <a:pPr eaLnBrk="1" hangingPunct="1"/>
            <a:r>
              <a:rPr lang="en-US" altLang="en-US"/>
              <a:t>Dr.E.Sivasankar, NIT,Tiruchirappalli-15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217440" y="1701000"/>
            <a:ext cx="8675855" cy="2764800"/>
          </a:xfrm>
        </p:spPr>
        <p:txBody>
          <a:bodyPr/>
          <a:lstStyle/>
          <a:p>
            <a:pPr algn="just">
              <a:buFont typeface="Wingdings" pitchFamily="2" charset="2"/>
              <a:buChar char="v"/>
              <a:defRPr/>
            </a:pPr>
            <a:r>
              <a:rPr lang="en-US" sz="2177" dirty="0">
                <a:solidFill>
                  <a:schemeClr val="tx1"/>
                </a:solidFill>
                <a:latin typeface="Times New Roman" pitchFamily="18" charset="0"/>
                <a:cs typeface="Times New Roman" pitchFamily="18" charset="0"/>
              </a:rPr>
              <a:t>  Classification maps data into predefined groups or classes.</a:t>
            </a:r>
          </a:p>
          <a:p>
            <a:pPr algn="just">
              <a:buFont typeface="Wingdings" pitchFamily="2" charset="2"/>
              <a:buChar char="v"/>
              <a:defRPr/>
            </a:pPr>
            <a:endParaRPr lang="en-US" sz="2177" dirty="0">
              <a:solidFill>
                <a:schemeClr val="tx1"/>
              </a:solidFill>
              <a:latin typeface="Times New Roman" pitchFamily="18" charset="0"/>
              <a:cs typeface="Times New Roman" pitchFamily="18" charset="0"/>
            </a:endParaRPr>
          </a:p>
          <a:p>
            <a:pPr algn="just">
              <a:buFont typeface="Wingdings" pitchFamily="2" charset="2"/>
              <a:buChar char="v"/>
              <a:defRPr/>
            </a:pPr>
            <a:r>
              <a:rPr lang="en-US" sz="2177" dirty="0">
                <a:solidFill>
                  <a:schemeClr val="tx1"/>
                </a:solidFill>
                <a:latin typeface="Times New Roman" pitchFamily="18" charset="0"/>
                <a:cs typeface="Times New Roman" pitchFamily="18" charset="0"/>
              </a:rPr>
              <a:t>  It is often referred to as supervised learning, because the classes are determined before examining the data.</a:t>
            </a:r>
          </a:p>
          <a:p>
            <a:pPr algn="just">
              <a:defRPr/>
            </a:pPr>
            <a:endParaRPr lang="en-US" sz="2177" dirty="0">
              <a:solidFill>
                <a:schemeClr val="tx1"/>
              </a:solidFill>
              <a:latin typeface="Times New Roman" pitchFamily="18" charset="0"/>
              <a:cs typeface="Times New Roman" pitchFamily="18" charset="0"/>
            </a:endParaRPr>
          </a:p>
          <a:p>
            <a:pPr algn="just">
              <a:buFont typeface="Wingdings" pitchFamily="2" charset="2"/>
              <a:buChar char="v"/>
              <a:defRPr/>
            </a:pPr>
            <a:r>
              <a:rPr lang="en-US" sz="2177" dirty="0">
                <a:solidFill>
                  <a:schemeClr val="tx1"/>
                </a:solidFill>
                <a:latin typeface="Times New Roman" pitchFamily="18" charset="0"/>
                <a:cs typeface="Times New Roman" pitchFamily="18" charset="0"/>
              </a:rPr>
              <a:t>  It may be represented by methods such as decision trees, mathematical formulae, if then rules and Neural Networks.</a:t>
            </a:r>
          </a:p>
          <a:p>
            <a:endParaRPr lang="en-US" sz="2177" dirty="0">
              <a:latin typeface="Times New Roman" pitchFamily="18" charset="0"/>
              <a:cs typeface="Times New Roman" pitchFamily="18" charset="0"/>
            </a:endParaRPr>
          </a:p>
        </p:txBody>
      </p:sp>
      <p:sp>
        <p:nvSpPr>
          <p:cNvPr id="4" name="TextShape 1"/>
          <p:cNvSpPr txBox="1"/>
          <p:nvPr/>
        </p:nvSpPr>
        <p:spPr>
          <a:xfrm>
            <a:off x="457172" y="273684"/>
            <a:ext cx="8228763" cy="1144888"/>
          </a:xfrm>
          <a:prstGeom prst="rect">
            <a:avLst/>
          </a:prstGeom>
        </p:spPr>
        <p:txBody>
          <a:bodyPr lIns="0" tIns="0" rIns="0" bIns="0" anchor="ctr"/>
          <a:lstStyle/>
          <a:p>
            <a:pPr algn="ctr">
              <a:defRPr/>
            </a:pPr>
            <a:r>
              <a:rPr lang="en-US" sz="6531" b="1" dirty="0">
                <a:solidFill>
                  <a:schemeClr val="accent6">
                    <a:lumMod val="50000"/>
                  </a:schemeClr>
                </a:solidFill>
                <a:cs typeface="Times New Roman" pitchFamily="18" charset="0"/>
              </a:rPr>
              <a:t>Classification</a:t>
            </a:r>
          </a:p>
        </p:txBody>
      </p:sp>
    </p:spTree>
    <p:extLst>
      <p:ext uri="{BB962C8B-B14F-4D97-AF65-F5344CB8AC3E}">
        <p14:creationId xmlns:p14="http://schemas.microsoft.com/office/powerpoint/2010/main" val="247423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355680" y="1562760"/>
            <a:ext cx="8330255" cy="1935360"/>
          </a:xfrm>
        </p:spPr>
        <p:txBody>
          <a:bodyPr/>
          <a:lstStyle/>
          <a:p>
            <a:pPr algn="just">
              <a:spcBef>
                <a:spcPct val="50000"/>
              </a:spcBef>
            </a:pPr>
            <a:endParaRPr lang="en-US" sz="2177" dirty="0">
              <a:solidFill>
                <a:schemeClr val="tx1"/>
              </a:solidFill>
              <a:latin typeface="Times New Roman" pitchFamily="18" charset="0"/>
              <a:cs typeface="Times New Roman" pitchFamily="18" charset="0"/>
            </a:endParaRPr>
          </a:p>
          <a:p>
            <a:pPr algn="just">
              <a:spcBef>
                <a:spcPct val="50000"/>
              </a:spcBef>
              <a:buFont typeface="Wingdings" pitchFamily="2" charset="2"/>
              <a:buChar char="v"/>
            </a:pPr>
            <a:r>
              <a:rPr lang="en-US" sz="2177" dirty="0">
                <a:solidFill>
                  <a:schemeClr val="tx1"/>
                </a:solidFill>
                <a:latin typeface="Times New Roman" pitchFamily="18" charset="0"/>
                <a:cs typeface="Times New Roman" pitchFamily="18" charset="0"/>
              </a:rPr>
              <a:t>  Regression is used to map a data item to a real valued prediction variable.</a:t>
            </a:r>
          </a:p>
          <a:p>
            <a:pPr algn="just">
              <a:spcBef>
                <a:spcPct val="50000"/>
              </a:spcBef>
              <a:buFont typeface="Wingdings" pitchFamily="2" charset="2"/>
              <a:buChar char="v"/>
            </a:pPr>
            <a:r>
              <a:rPr lang="en-US" sz="2177" dirty="0">
                <a:solidFill>
                  <a:schemeClr val="tx1"/>
                </a:solidFill>
                <a:latin typeface="Times New Roman" pitchFamily="18" charset="0"/>
                <a:cs typeface="Times New Roman" pitchFamily="18" charset="0"/>
              </a:rPr>
              <a:t>  Regression assumed that the target data fixed into some known types of functions (Example - Linear, logistic). </a:t>
            </a:r>
          </a:p>
          <a:p>
            <a:endParaRPr lang="en-US" sz="2177" dirty="0">
              <a:latin typeface="Times New Roman" pitchFamily="18" charset="0"/>
              <a:cs typeface="Times New Roman" pitchFamily="18" charset="0"/>
            </a:endParaRPr>
          </a:p>
        </p:txBody>
      </p:sp>
      <p:sp>
        <p:nvSpPr>
          <p:cNvPr id="4" name="TextShape 1"/>
          <p:cNvSpPr txBox="1"/>
          <p:nvPr/>
        </p:nvSpPr>
        <p:spPr>
          <a:xfrm>
            <a:off x="457172" y="273684"/>
            <a:ext cx="8228763" cy="1144888"/>
          </a:xfrm>
          <a:prstGeom prst="rect">
            <a:avLst/>
          </a:prstGeom>
        </p:spPr>
        <p:txBody>
          <a:bodyPr lIns="0" tIns="0" rIns="0" bIns="0" anchor="ctr"/>
          <a:lstStyle/>
          <a:p>
            <a:pPr algn="ctr">
              <a:spcBef>
                <a:spcPct val="50000"/>
              </a:spcBef>
            </a:pPr>
            <a:r>
              <a:rPr lang="en-US" sz="6531" b="1" dirty="0">
                <a:solidFill>
                  <a:schemeClr val="accent6">
                    <a:lumMod val="50000"/>
                  </a:schemeClr>
                </a:solidFill>
                <a:cs typeface="Times New Roman" pitchFamily="18" charset="0"/>
              </a:rPr>
              <a:t>Regression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563040" y="1631880"/>
            <a:ext cx="7257600" cy="3870721"/>
          </a:xfrm>
        </p:spPr>
        <p:txBody>
          <a:bodyPr/>
          <a:lstStyle/>
          <a:p>
            <a:pPr algn="just"/>
            <a:r>
              <a:rPr lang="en-US" sz="2177" dirty="0">
                <a:solidFill>
                  <a:schemeClr val="tx1"/>
                </a:solidFill>
                <a:latin typeface="Times New Roman" pitchFamily="18" charset="0"/>
                <a:cs typeface="Times New Roman" pitchFamily="18" charset="0"/>
              </a:rPr>
              <a:t>Example:</a:t>
            </a:r>
          </a:p>
          <a:p>
            <a:pPr algn="just"/>
            <a:endParaRPr lang="en-US" sz="2177" dirty="0">
              <a:solidFill>
                <a:schemeClr val="tx1"/>
              </a:solidFill>
              <a:latin typeface="Times New Roman" pitchFamily="18" charset="0"/>
              <a:cs typeface="Times New Roman" pitchFamily="18" charset="0"/>
            </a:endParaRPr>
          </a:p>
          <a:p>
            <a:pPr algn="just"/>
            <a:r>
              <a:rPr lang="en-US" sz="2177" dirty="0">
                <a:solidFill>
                  <a:schemeClr val="tx1"/>
                </a:solidFill>
                <a:latin typeface="Times New Roman" pitchFamily="18" charset="0"/>
                <a:cs typeface="Times New Roman" pitchFamily="18" charset="0"/>
              </a:rPr>
              <a:t>A manager wants to reach a certain level of savings before his retirement.</a:t>
            </a:r>
          </a:p>
          <a:p>
            <a:pPr algn="just">
              <a:buFont typeface="Wingdings" pitchFamily="2" charset="2"/>
              <a:buChar char="v"/>
            </a:pPr>
            <a:endParaRPr lang="en-US" sz="2177" dirty="0">
              <a:solidFill>
                <a:schemeClr val="tx1"/>
              </a:solidFill>
              <a:latin typeface="Times New Roman" pitchFamily="18" charset="0"/>
              <a:cs typeface="Times New Roman" pitchFamily="18" charset="0"/>
            </a:endParaRPr>
          </a:p>
          <a:p>
            <a:pPr algn="just"/>
            <a:r>
              <a:rPr lang="en-US" sz="2177" dirty="0">
                <a:solidFill>
                  <a:schemeClr val="tx1"/>
                </a:solidFill>
                <a:latin typeface="Times New Roman" pitchFamily="18" charset="0"/>
                <a:cs typeface="Times New Roman" pitchFamily="18" charset="0"/>
              </a:rPr>
              <a:t>Periodically he predicts his retirement savings by current value and several past values. </a:t>
            </a:r>
          </a:p>
          <a:p>
            <a:pPr algn="just">
              <a:buFont typeface="Wingdings" pitchFamily="2" charset="2"/>
              <a:buChar char="v"/>
            </a:pPr>
            <a:endParaRPr lang="en-US" sz="2177" dirty="0">
              <a:solidFill>
                <a:schemeClr val="tx1"/>
              </a:solidFill>
              <a:latin typeface="Times New Roman" pitchFamily="18" charset="0"/>
              <a:cs typeface="Times New Roman" pitchFamily="18" charset="0"/>
            </a:endParaRPr>
          </a:p>
          <a:p>
            <a:pPr algn="just"/>
            <a:r>
              <a:rPr lang="en-US" sz="2177" dirty="0">
                <a:solidFill>
                  <a:schemeClr val="tx1"/>
                </a:solidFill>
                <a:latin typeface="Times New Roman" pitchFamily="18" charset="0"/>
                <a:cs typeface="Times New Roman" pitchFamily="18" charset="0"/>
              </a:rPr>
              <a:t>He uses a simple linear regressive formula to predict the values of savings in future</a:t>
            </a:r>
            <a:r>
              <a:rPr lang="en-US" sz="2177" dirty="0">
                <a:solidFill>
                  <a:srgbClr val="0000FF"/>
                </a:solidFill>
                <a:latin typeface="Times New Roman" pitchFamily="18" charset="0"/>
                <a:cs typeface="Times New Roman" pitchFamily="18" charset="0"/>
              </a:rPr>
              <a:t>.</a:t>
            </a:r>
          </a:p>
          <a:p>
            <a:endParaRPr lang="en-US" sz="2177" dirty="0">
              <a:latin typeface="Times New Roman" pitchFamily="18" charset="0"/>
              <a:cs typeface="Times New Roman" pitchFamily="18" charset="0"/>
            </a:endParaRPr>
          </a:p>
        </p:txBody>
      </p:sp>
      <p:sp>
        <p:nvSpPr>
          <p:cNvPr id="4" name="TextShape 1"/>
          <p:cNvSpPr txBox="1"/>
          <p:nvPr/>
        </p:nvSpPr>
        <p:spPr>
          <a:xfrm>
            <a:off x="457172" y="273684"/>
            <a:ext cx="8228763" cy="1144888"/>
          </a:xfrm>
          <a:prstGeom prst="rect">
            <a:avLst/>
          </a:prstGeom>
        </p:spPr>
        <p:txBody>
          <a:bodyPr lIns="0" tIns="0" rIns="0" bIns="0" anchor="ctr"/>
          <a:lstStyle/>
          <a:p>
            <a:pPr algn="r">
              <a:spcBef>
                <a:spcPct val="50000"/>
              </a:spcBef>
            </a:pPr>
            <a:r>
              <a:rPr lang="en-US" sz="6531" b="1" dirty="0">
                <a:solidFill>
                  <a:schemeClr val="accent6">
                    <a:lumMod val="50000"/>
                  </a:schemeClr>
                </a:solidFill>
                <a:cs typeface="Times New Roman" pitchFamily="18"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217440" y="1355400"/>
            <a:ext cx="8468495" cy="3801600"/>
          </a:xfrm>
        </p:spPr>
        <p:txBody>
          <a:bodyPr/>
          <a:lstStyle/>
          <a:p>
            <a:pPr marL="414726" indent="-414726" algn="just">
              <a:spcBef>
                <a:spcPct val="50000"/>
              </a:spcBef>
            </a:pPr>
            <a:r>
              <a:rPr lang="en-US" sz="2177" b="1" dirty="0">
                <a:solidFill>
                  <a:srgbClr val="006600"/>
                </a:solidFill>
                <a:latin typeface="Times New Roman" pitchFamily="18" charset="0"/>
                <a:cs typeface="Times New Roman" pitchFamily="18" charset="0"/>
              </a:rPr>
              <a:t>        </a:t>
            </a:r>
          </a:p>
          <a:p>
            <a:pPr marL="414726" indent="-414726" algn="just">
              <a:spcBef>
                <a:spcPct val="50000"/>
              </a:spcBef>
            </a:pPr>
            <a:r>
              <a:rPr lang="en-US" sz="2177" b="1" dirty="0">
                <a:solidFill>
                  <a:srgbClr val="006600"/>
                </a:solidFill>
                <a:latin typeface="Times New Roman" pitchFamily="18" charset="0"/>
                <a:cs typeface="Times New Roman" pitchFamily="18" charset="0"/>
              </a:rPr>
              <a:t>         </a:t>
            </a:r>
          </a:p>
          <a:p>
            <a:pPr marL="414726" indent="-414726" algn="just">
              <a:spcBef>
                <a:spcPct val="50000"/>
              </a:spcBef>
              <a:buFont typeface="Wingdings" pitchFamily="2" charset="2"/>
              <a:buChar char="v"/>
            </a:pPr>
            <a:r>
              <a:rPr lang="en-US" sz="2177" dirty="0">
                <a:solidFill>
                  <a:schemeClr val="tx1"/>
                </a:solidFill>
                <a:latin typeface="Times New Roman" pitchFamily="18" charset="0"/>
                <a:cs typeface="Times New Roman" pitchFamily="18" charset="0"/>
              </a:rPr>
              <a:t>Here the value of an attribute is examined as it varies over a period of time.</a:t>
            </a:r>
          </a:p>
          <a:p>
            <a:pPr marL="414726" indent="-414726" algn="just">
              <a:spcBef>
                <a:spcPct val="50000"/>
              </a:spcBef>
              <a:buFont typeface="Wingdings" pitchFamily="2" charset="2"/>
              <a:buChar char="v"/>
            </a:pPr>
            <a:r>
              <a:rPr lang="en-US" sz="2177" dirty="0">
                <a:solidFill>
                  <a:schemeClr val="tx1"/>
                </a:solidFill>
                <a:latin typeface="Times New Roman" pitchFamily="18" charset="0"/>
                <a:cs typeface="Times New Roman" pitchFamily="18" charset="0"/>
              </a:rPr>
              <a:t>The values are usually obtained as evenly spaced points-daily, weekly, monthly and so  on.              </a:t>
            </a:r>
          </a:p>
          <a:p>
            <a:pPr marL="414726" indent="-414726" algn="just">
              <a:spcBef>
                <a:spcPct val="50000"/>
              </a:spcBef>
            </a:pPr>
            <a:r>
              <a:rPr lang="en-US" sz="2177" b="1" dirty="0">
                <a:solidFill>
                  <a:srgbClr val="006600"/>
                </a:solidFill>
                <a:latin typeface="Times New Roman" pitchFamily="18" charset="0"/>
                <a:cs typeface="Times New Roman" pitchFamily="18" charset="0"/>
              </a:rPr>
              <a:t>  </a:t>
            </a:r>
            <a:r>
              <a:rPr lang="en-US" sz="2177" b="1" dirty="0">
                <a:solidFill>
                  <a:schemeClr val="accent6">
                    <a:lumMod val="50000"/>
                  </a:schemeClr>
                </a:solidFill>
                <a:latin typeface="Times New Roman" pitchFamily="18" charset="0"/>
                <a:cs typeface="Times New Roman" pitchFamily="18" charset="0"/>
              </a:rPr>
              <a:t>Applications :</a:t>
            </a:r>
          </a:p>
          <a:p>
            <a:pPr marL="414726" indent="-414726" algn="just">
              <a:spcBef>
                <a:spcPct val="50000"/>
              </a:spcBef>
              <a:buFont typeface="Wingdings" pitchFamily="2" charset="2"/>
              <a:buChar char="v"/>
            </a:pPr>
            <a:r>
              <a:rPr lang="en-US" sz="2177" dirty="0">
                <a:solidFill>
                  <a:schemeClr val="tx1"/>
                </a:solidFill>
                <a:latin typeface="Times New Roman" pitchFamily="18" charset="0"/>
                <a:cs typeface="Times New Roman" pitchFamily="18" charset="0"/>
              </a:rPr>
              <a:t> The structure of the series is used to determine the behavior of a product.</a:t>
            </a:r>
          </a:p>
          <a:p>
            <a:pPr marL="414726" indent="-414726" algn="just">
              <a:spcBef>
                <a:spcPct val="50000"/>
              </a:spcBef>
            </a:pPr>
            <a:r>
              <a:rPr lang="en-US" sz="2177" dirty="0">
                <a:solidFill>
                  <a:srgbClr val="0000FF"/>
                </a:solidFill>
                <a:latin typeface="Times New Roman" pitchFamily="18" charset="0"/>
                <a:cs typeface="Times New Roman" pitchFamily="18" charset="0"/>
              </a:rPr>
              <a:t>   	</a:t>
            </a:r>
            <a:endParaRPr lang="en-US" sz="2177" dirty="0">
              <a:latin typeface="Times New Roman" pitchFamily="18" charset="0"/>
              <a:cs typeface="Times New Roman" pitchFamily="18" charset="0"/>
            </a:endParaRPr>
          </a:p>
        </p:txBody>
      </p:sp>
      <p:sp>
        <p:nvSpPr>
          <p:cNvPr id="5" name="TextShape 1"/>
          <p:cNvSpPr txBox="1"/>
          <p:nvPr/>
        </p:nvSpPr>
        <p:spPr>
          <a:xfrm>
            <a:off x="457172" y="273684"/>
            <a:ext cx="8228763" cy="1144888"/>
          </a:xfrm>
          <a:prstGeom prst="rect">
            <a:avLst/>
          </a:prstGeom>
        </p:spPr>
        <p:txBody>
          <a:bodyPr lIns="0" tIns="0" rIns="0" bIns="0" anchor="ctr"/>
          <a:lstStyle/>
          <a:p>
            <a:pPr algn="ctr">
              <a:spcBef>
                <a:spcPct val="50000"/>
              </a:spcBef>
            </a:pPr>
            <a:r>
              <a:rPr lang="en-US" sz="6531" b="1" dirty="0">
                <a:solidFill>
                  <a:schemeClr val="accent6">
                    <a:lumMod val="50000"/>
                  </a:schemeClr>
                </a:solidFill>
                <a:cs typeface="Times New Roman" pitchFamily="18" charset="0"/>
              </a:rPr>
              <a:t>Time series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424800" y="1355400"/>
            <a:ext cx="8330255" cy="3594240"/>
          </a:xfrm>
        </p:spPr>
        <p:txBody>
          <a:bodyPr/>
          <a:lstStyle/>
          <a:p>
            <a:endParaRPr lang="en-US" sz="2177" dirty="0">
              <a:latin typeface="Times New Roman" pitchFamily="18" charset="0"/>
              <a:cs typeface="Times New Roman" pitchFamily="18" charset="0"/>
            </a:endParaRPr>
          </a:p>
          <a:p>
            <a:r>
              <a:rPr lang="en-US" sz="2177" dirty="0">
                <a:solidFill>
                  <a:schemeClr val="tx1"/>
                </a:solidFill>
                <a:latin typeface="Times New Roman" pitchFamily="18" charset="0"/>
                <a:cs typeface="Times New Roman" pitchFamily="18" charset="0"/>
              </a:rPr>
              <a:t>Example :</a:t>
            </a:r>
          </a:p>
          <a:p>
            <a:endParaRPr lang="en-US" sz="2177" dirty="0">
              <a:solidFill>
                <a:schemeClr val="tx1"/>
              </a:solidFill>
              <a:latin typeface="Times New Roman" pitchFamily="18" charset="0"/>
              <a:cs typeface="Times New Roman" pitchFamily="18" charset="0"/>
            </a:endParaRPr>
          </a:p>
          <a:p>
            <a:r>
              <a:rPr lang="en-US" sz="2177" dirty="0">
                <a:solidFill>
                  <a:schemeClr val="tx1"/>
                </a:solidFill>
                <a:latin typeface="Times New Roman" pitchFamily="18" charset="0"/>
                <a:cs typeface="Times New Roman" pitchFamily="18" charset="0"/>
              </a:rPr>
              <a:t>A person wants to determine the purchase of stock from three different companies x, y or z. </a:t>
            </a:r>
          </a:p>
          <a:p>
            <a:endParaRPr lang="en-US" sz="2177" dirty="0">
              <a:solidFill>
                <a:schemeClr val="tx1"/>
              </a:solidFill>
              <a:latin typeface="Times New Roman" pitchFamily="18" charset="0"/>
              <a:cs typeface="Times New Roman" pitchFamily="18" charset="0"/>
            </a:endParaRPr>
          </a:p>
          <a:p>
            <a:r>
              <a:rPr lang="en-US" sz="2177" dirty="0">
                <a:solidFill>
                  <a:schemeClr val="tx1"/>
                </a:solidFill>
                <a:latin typeface="Times New Roman" pitchFamily="18" charset="0"/>
                <a:cs typeface="Times New Roman" pitchFamily="18" charset="0"/>
              </a:rPr>
              <a:t>For a period of one month, he charts the daily stock price for each company.</a:t>
            </a:r>
          </a:p>
          <a:p>
            <a:pPr>
              <a:buFont typeface="Wingdings" pitchFamily="2" charset="2"/>
              <a:buChar char="v"/>
            </a:pPr>
            <a:endParaRPr lang="en-US" sz="2177" dirty="0">
              <a:solidFill>
                <a:schemeClr val="tx1"/>
              </a:solidFill>
              <a:latin typeface="Times New Roman" pitchFamily="18" charset="0"/>
              <a:cs typeface="Times New Roman" pitchFamily="18" charset="0"/>
            </a:endParaRPr>
          </a:p>
          <a:p>
            <a:r>
              <a:rPr lang="en-US" sz="2177" dirty="0">
                <a:solidFill>
                  <a:schemeClr val="tx1"/>
                </a:solidFill>
                <a:latin typeface="Times New Roman" pitchFamily="18" charset="0"/>
                <a:cs typeface="Times New Roman" pitchFamily="18" charset="0"/>
              </a:rPr>
              <a:t>He decides to purchase stock x, because it is less volatile and it shows a large amount of growth compared to the other stocks.</a:t>
            </a:r>
          </a:p>
        </p:txBody>
      </p:sp>
      <p:sp>
        <p:nvSpPr>
          <p:cNvPr id="5" name="TextShape 1"/>
          <p:cNvSpPr txBox="1"/>
          <p:nvPr/>
        </p:nvSpPr>
        <p:spPr>
          <a:xfrm>
            <a:off x="457172" y="273684"/>
            <a:ext cx="8228763" cy="1144888"/>
          </a:xfrm>
          <a:prstGeom prst="rect">
            <a:avLst/>
          </a:prstGeom>
        </p:spPr>
        <p:txBody>
          <a:bodyPr lIns="0" tIns="0" rIns="0" bIns="0" anchor="ctr"/>
          <a:lstStyle/>
          <a:p>
            <a:pPr algn="r">
              <a:spcBef>
                <a:spcPct val="50000"/>
              </a:spcBef>
            </a:pPr>
            <a:r>
              <a:rPr lang="en-US" sz="6531" b="1" dirty="0">
                <a:solidFill>
                  <a:schemeClr val="accent6">
                    <a:lumMod val="50000"/>
                  </a:schemeClr>
                </a:solidFill>
                <a:cs typeface="Times New Roman"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355680" y="1562761"/>
            <a:ext cx="8399375" cy="2142719"/>
          </a:xfrm>
        </p:spPr>
        <p:txBody>
          <a:bodyPr/>
          <a:lstStyle/>
          <a:p>
            <a:endParaRPr lang="en-US" sz="2177" dirty="0">
              <a:latin typeface="Times New Roman" pitchFamily="18" charset="0"/>
              <a:cs typeface="Times New Roman" pitchFamily="18" charset="0"/>
            </a:endParaRPr>
          </a:p>
          <a:p>
            <a:pPr algn="just">
              <a:spcBef>
                <a:spcPct val="50000"/>
              </a:spcBef>
              <a:buFont typeface="Wingdings" pitchFamily="2" charset="2"/>
              <a:buChar char="v"/>
            </a:pPr>
            <a:r>
              <a:rPr lang="en-US" sz="2177" dirty="0">
                <a:solidFill>
                  <a:schemeClr val="tx1"/>
                </a:solidFill>
                <a:latin typeface="Times New Roman" pitchFamily="18" charset="0"/>
                <a:cs typeface="Times New Roman" pitchFamily="18" charset="0"/>
              </a:rPr>
              <a:t>  Many real world applications can be seen predicting future data states based on past and current data.</a:t>
            </a:r>
          </a:p>
          <a:p>
            <a:pPr algn="just">
              <a:spcBef>
                <a:spcPct val="50000"/>
              </a:spcBef>
              <a:buFont typeface="Wingdings" pitchFamily="2" charset="2"/>
              <a:buChar char="v"/>
            </a:pPr>
            <a:r>
              <a:rPr lang="en-US" sz="2177" dirty="0">
                <a:solidFill>
                  <a:schemeClr val="tx1"/>
                </a:solidFill>
                <a:latin typeface="Times New Roman" pitchFamily="18" charset="0"/>
                <a:cs typeface="Times New Roman" pitchFamily="18" charset="0"/>
              </a:rPr>
              <a:t>  Prediction can be viewed as a type of classification. </a:t>
            </a:r>
          </a:p>
          <a:p>
            <a:pPr algn="just">
              <a:spcBef>
                <a:spcPct val="50000"/>
              </a:spcBef>
              <a:buFont typeface="Wingdings" pitchFamily="2" charset="2"/>
              <a:buChar char="v"/>
            </a:pPr>
            <a:r>
              <a:rPr lang="en-US" sz="2177" dirty="0">
                <a:solidFill>
                  <a:schemeClr val="tx1"/>
                </a:solidFill>
                <a:latin typeface="Times New Roman" pitchFamily="18" charset="0"/>
                <a:cs typeface="Times New Roman" pitchFamily="18" charset="0"/>
              </a:rPr>
              <a:t>  The difference is that prediction is predicting a future state than a current state.</a:t>
            </a:r>
          </a:p>
          <a:p>
            <a:endParaRPr lang="en-US" sz="2177" dirty="0">
              <a:latin typeface="Times New Roman" pitchFamily="18" charset="0"/>
              <a:cs typeface="Times New Roman" pitchFamily="18" charset="0"/>
            </a:endParaRPr>
          </a:p>
        </p:txBody>
      </p:sp>
      <p:sp>
        <p:nvSpPr>
          <p:cNvPr id="4" name="TextShape 1"/>
          <p:cNvSpPr txBox="1"/>
          <p:nvPr/>
        </p:nvSpPr>
        <p:spPr>
          <a:xfrm>
            <a:off x="457172" y="273684"/>
            <a:ext cx="8228763" cy="1144888"/>
          </a:xfrm>
          <a:prstGeom prst="rect">
            <a:avLst/>
          </a:prstGeom>
        </p:spPr>
        <p:txBody>
          <a:bodyPr lIns="0" tIns="0" rIns="0" bIns="0" anchor="ctr"/>
          <a:lstStyle/>
          <a:p>
            <a:pPr algn="ctr">
              <a:spcBef>
                <a:spcPct val="50000"/>
              </a:spcBef>
            </a:pPr>
            <a:r>
              <a:rPr lang="en-US" sz="6531" dirty="0">
                <a:solidFill>
                  <a:schemeClr val="accent6">
                    <a:lumMod val="50000"/>
                  </a:schemeClr>
                </a:solidFill>
                <a:cs typeface="Times New Roman" pitchFamily="18" charset="0"/>
              </a:rPr>
              <a:t>Prediction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286560" y="1701000"/>
            <a:ext cx="8399375" cy="3881100"/>
          </a:xfrm>
        </p:spPr>
        <p:txBody>
          <a:bodyPr/>
          <a:lstStyle/>
          <a:p>
            <a:pPr eaLnBrk="1" hangingPunct="1">
              <a:buFontTx/>
              <a:buNone/>
            </a:pPr>
            <a:r>
              <a:rPr lang="en-US" sz="2177" b="1" dirty="0">
                <a:solidFill>
                  <a:schemeClr val="tx1"/>
                </a:solidFill>
                <a:latin typeface="Times New Roman" pitchFamily="18" charset="0"/>
                <a:cs typeface="Times New Roman" pitchFamily="18" charset="0"/>
              </a:rPr>
              <a:t>Example</a:t>
            </a:r>
          </a:p>
          <a:p>
            <a:pPr eaLnBrk="1" hangingPunct="1">
              <a:buFontTx/>
              <a:buNone/>
            </a:pPr>
            <a:endParaRPr lang="en-US" sz="2177" dirty="0">
              <a:solidFill>
                <a:srgbClr val="0000FF"/>
              </a:solidFill>
              <a:latin typeface="Times New Roman" pitchFamily="18" charset="0"/>
              <a:cs typeface="Times New Roman" pitchFamily="18" charset="0"/>
            </a:endParaRPr>
          </a:p>
          <a:p>
            <a:pPr eaLnBrk="1" hangingPunct="1">
              <a:buFontTx/>
              <a:buNone/>
            </a:pPr>
            <a:r>
              <a:rPr lang="en-US" sz="2177" dirty="0">
                <a:solidFill>
                  <a:schemeClr val="tx1"/>
                </a:solidFill>
                <a:latin typeface="Times New Roman" pitchFamily="18" charset="0"/>
                <a:cs typeface="Times New Roman" pitchFamily="18" charset="0"/>
              </a:rPr>
              <a:t>Predicting flooding is a difficult problem one approach uses monitors placed at various points in the river. </a:t>
            </a:r>
          </a:p>
          <a:p>
            <a:pPr eaLnBrk="1" hangingPunct="1">
              <a:buFontTx/>
              <a:buNone/>
            </a:pPr>
            <a:endParaRPr lang="en-US" sz="2177" dirty="0">
              <a:solidFill>
                <a:schemeClr val="tx1"/>
              </a:solidFill>
              <a:latin typeface="Times New Roman" pitchFamily="18" charset="0"/>
              <a:cs typeface="Times New Roman" pitchFamily="18" charset="0"/>
            </a:endParaRPr>
          </a:p>
          <a:p>
            <a:pPr eaLnBrk="1" hangingPunct="1">
              <a:buFontTx/>
              <a:buNone/>
            </a:pPr>
            <a:r>
              <a:rPr lang="en-US" sz="2177" dirty="0">
                <a:solidFill>
                  <a:schemeClr val="tx1"/>
                </a:solidFill>
                <a:latin typeface="Times New Roman" pitchFamily="18" charset="0"/>
                <a:cs typeface="Times New Roman" pitchFamily="18" charset="0"/>
              </a:rPr>
              <a:t>These monitors collect data relevant to flood prediction namely water level, rain amount, time, humidity and so on. </a:t>
            </a:r>
          </a:p>
          <a:p>
            <a:pPr eaLnBrk="1" hangingPunct="1">
              <a:buFontTx/>
              <a:buNone/>
            </a:pPr>
            <a:endParaRPr lang="en-US" sz="2177" dirty="0">
              <a:solidFill>
                <a:schemeClr val="tx1"/>
              </a:solidFill>
              <a:latin typeface="Times New Roman" pitchFamily="18" charset="0"/>
              <a:cs typeface="Times New Roman" pitchFamily="18" charset="0"/>
            </a:endParaRPr>
          </a:p>
          <a:p>
            <a:pPr eaLnBrk="1" hangingPunct="1">
              <a:buFontTx/>
              <a:buNone/>
            </a:pPr>
            <a:r>
              <a:rPr lang="en-US" sz="2177" dirty="0">
                <a:solidFill>
                  <a:schemeClr val="tx1"/>
                </a:solidFill>
                <a:latin typeface="Times New Roman" pitchFamily="18" charset="0"/>
                <a:cs typeface="Times New Roman" pitchFamily="18" charset="0"/>
              </a:rPr>
              <a:t>Then the water level at potential flooding points in the river can be predicted based on the data collected by the sensors </a:t>
            </a:r>
          </a:p>
          <a:p>
            <a:endParaRPr lang="en-US" sz="2177" dirty="0">
              <a:latin typeface="Times New Roman" pitchFamily="18" charset="0"/>
              <a:cs typeface="Times New Roman" pitchFamily="18" charset="0"/>
            </a:endParaRPr>
          </a:p>
        </p:txBody>
      </p:sp>
      <p:sp>
        <p:nvSpPr>
          <p:cNvPr id="4" name="TextShape 1"/>
          <p:cNvSpPr txBox="1"/>
          <p:nvPr/>
        </p:nvSpPr>
        <p:spPr>
          <a:xfrm>
            <a:off x="457172" y="273684"/>
            <a:ext cx="8228763" cy="1144888"/>
          </a:xfrm>
          <a:prstGeom prst="rect">
            <a:avLst/>
          </a:prstGeom>
        </p:spPr>
        <p:txBody>
          <a:bodyPr lIns="0" tIns="0" rIns="0" bIns="0" anchor="ctr"/>
          <a:lstStyle/>
          <a:p>
            <a:pPr algn="r">
              <a:spcBef>
                <a:spcPct val="50000"/>
              </a:spcBef>
            </a:pPr>
            <a:endParaRPr lang="en-US" sz="6531" b="1" dirty="0">
              <a:solidFill>
                <a:schemeClr val="accent6">
                  <a:lumMod val="50000"/>
                </a:schemeClr>
              </a:solidFill>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457172" y="273684"/>
            <a:ext cx="8228763" cy="1144888"/>
          </a:xfrm>
          <a:prstGeom prst="rect">
            <a:avLst/>
          </a:prstGeom>
        </p:spPr>
        <p:txBody>
          <a:bodyPr lIns="0" tIns="0" rIns="0" bIns="0" anchor="ctr"/>
          <a:lstStyle/>
          <a:p>
            <a:pPr algn="ctr"/>
            <a:endParaRPr/>
          </a:p>
        </p:txBody>
      </p:sp>
      <p:sp>
        <p:nvSpPr>
          <p:cNvPr id="50" name="TextShape 2"/>
          <p:cNvSpPr txBox="1"/>
          <p:nvPr/>
        </p:nvSpPr>
        <p:spPr>
          <a:xfrm>
            <a:off x="148320" y="1631880"/>
            <a:ext cx="8501760" cy="3179521"/>
          </a:xfrm>
          <a:prstGeom prst="rect">
            <a:avLst/>
          </a:prstGeom>
        </p:spPr>
        <p:txBody>
          <a:bodyPr lIns="0" tIns="0" rIns="0" bIns="0"/>
          <a:lstStyle/>
          <a:p>
            <a:pPr>
              <a:spcBef>
                <a:spcPct val="50000"/>
              </a:spcBef>
            </a:pPr>
            <a:r>
              <a:rPr lang="en-US" sz="2177" b="1" dirty="0">
                <a:solidFill>
                  <a:schemeClr val="accent6">
                    <a:lumMod val="50000"/>
                  </a:schemeClr>
                </a:solidFill>
                <a:latin typeface="Times New Roman" pitchFamily="18" charset="0"/>
                <a:cs typeface="Times New Roman" pitchFamily="18" charset="0"/>
              </a:rPr>
              <a:t>Clustering</a:t>
            </a:r>
          </a:p>
          <a:p>
            <a:pPr algn="just">
              <a:spcBef>
                <a:spcPct val="50000"/>
              </a:spcBef>
              <a:buFont typeface="Wingdings" pitchFamily="2" charset="2"/>
              <a:buChar char="v"/>
            </a:pPr>
            <a:r>
              <a:rPr lang="en-US" sz="2177" dirty="0">
                <a:latin typeface="Times New Roman" pitchFamily="18" charset="0"/>
                <a:cs typeface="Times New Roman" pitchFamily="18" charset="0"/>
              </a:rPr>
              <a:t>   Clustering is similar to classification except that the groups are not </a:t>
            </a:r>
          </a:p>
          <a:p>
            <a:pPr algn="just">
              <a:spcBef>
                <a:spcPct val="50000"/>
              </a:spcBef>
            </a:pPr>
            <a:r>
              <a:rPr lang="en-US" sz="2177" dirty="0">
                <a:latin typeface="Times New Roman" pitchFamily="18" charset="0"/>
                <a:cs typeface="Times New Roman" pitchFamily="18" charset="0"/>
              </a:rPr>
              <a:t> predefined.</a:t>
            </a:r>
          </a:p>
          <a:p>
            <a:pPr algn="just">
              <a:spcBef>
                <a:spcPct val="50000"/>
              </a:spcBef>
              <a:buFont typeface="Wingdings" pitchFamily="2" charset="2"/>
              <a:buChar char="v"/>
            </a:pPr>
            <a:r>
              <a:rPr lang="en-US" sz="2177" dirty="0">
                <a:latin typeface="Times New Roman" pitchFamily="18" charset="0"/>
                <a:cs typeface="Times New Roman" pitchFamily="18" charset="0"/>
              </a:rPr>
              <a:t>  Clustering is alternatively referred to as unsupervised learning or segmentation.</a:t>
            </a:r>
          </a:p>
          <a:p>
            <a:pPr algn="just">
              <a:spcBef>
                <a:spcPct val="50000"/>
              </a:spcBef>
              <a:buFont typeface="Wingdings" pitchFamily="2" charset="2"/>
              <a:buChar char="v"/>
            </a:pPr>
            <a:r>
              <a:rPr lang="en-US" sz="2177" dirty="0">
                <a:latin typeface="Times New Roman" pitchFamily="18" charset="0"/>
                <a:cs typeface="Times New Roman" pitchFamily="18" charset="0"/>
              </a:rPr>
              <a:t>  The objects are clustered based on the principle of maximizing the intra-class similarity and minimizing the inter-class similarity.</a:t>
            </a:r>
          </a:p>
          <a:p>
            <a:pPr algn="just">
              <a:buSzPct val="45000"/>
              <a:buFont typeface="StarSymbol"/>
              <a:buChar char=""/>
            </a:pPr>
            <a:endParaRPr sz="2177">
              <a:latin typeface="Times New Roman" pitchFamily="18" charset="0"/>
              <a:cs typeface="Times New Roman" pitchFamily="18" charset="0"/>
            </a:endParaRPr>
          </a:p>
        </p:txBody>
      </p:sp>
      <p:sp>
        <p:nvSpPr>
          <p:cNvPr id="4" name="TextShape 1"/>
          <p:cNvSpPr txBox="1"/>
          <p:nvPr/>
        </p:nvSpPr>
        <p:spPr>
          <a:xfrm>
            <a:off x="286560" y="411924"/>
            <a:ext cx="8640000" cy="1144888"/>
          </a:xfrm>
          <a:prstGeom prst="rect">
            <a:avLst/>
          </a:prstGeom>
        </p:spPr>
        <p:txBody>
          <a:bodyPr lIns="0" tIns="0" rIns="0" bIns="0" anchor="ctr"/>
          <a:lstStyle/>
          <a:p>
            <a:pPr>
              <a:spcBef>
                <a:spcPct val="50000"/>
              </a:spcBef>
            </a:pPr>
            <a:r>
              <a:rPr lang="en-US" sz="4898" b="1" dirty="0">
                <a:solidFill>
                  <a:schemeClr val="accent6">
                    <a:lumMod val="50000"/>
                  </a:schemeClr>
                </a:solidFill>
                <a:cs typeface="Times New Roman" pitchFamily="18" charset="0"/>
              </a:rPr>
              <a:t>Descriptive Data Analytics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457172" y="273684"/>
            <a:ext cx="8228763" cy="1144888"/>
          </a:xfrm>
          <a:prstGeom prst="rect">
            <a:avLst/>
          </a:prstGeom>
        </p:spPr>
        <p:txBody>
          <a:bodyPr lIns="0" tIns="0" rIns="0" bIns="0" anchor="ctr"/>
          <a:lstStyle/>
          <a:p>
            <a:pPr algn="ctr"/>
            <a:endParaRPr/>
          </a:p>
        </p:txBody>
      </p:sp>
      <p:sp>
        <p:nvSpPr>
          <p:cNvPr id="52" name="TextShape 2"/>
          <p:cNvSpPr txBox="1"/>
          <p:nvPr/>
        </p:nvSpPr>
        <p:spPr>
          <a:xfrm>
            <a:off x="457172" y="1605033"/>
            <a:ext cx="8228763" cy="3977067"/>
          </a:xfrm>
          <a:prstGeom prst="rect">
            <a:avLst/>
          </a:prstGeom>
        </p:spPr>
        <p:txBody>
          <a:bodyPr lIns="0" tIns="0" rIns="0" bIns="0"/>
          <a:lstStyle/>
          <a:p>
            <a:pPr lvl="1" algn="just">
              <a:buSzPct val="75000"/>
              <a:buFont typeface="StarSymbol"/>
              <a:buChar char=""/>
            </a:pPr>
            <a:endParaRPr/>
          </a:p>
        </p:txBody>
      </p:sp>
      <p:sp>
        <p:nvSpPr>
          <p:cNvPr id="4" name="TextBox 3"/>
          <p:cNvSpPr txBox="1"/>
          <p:nvPr/>
        </p:nvSpPr>
        <p:spPr>
          <a:xfrm>
            <a:off x="424800" y="1908360"/>
            <a:ext cx="8017920" cy="3442609"/>
          </a:xfrm>
          <a:prstGeom prst="rect">
            <a:avLst/>
          </a:prstGeom>
          <a:noFill/>
        </p:spPr>
        <p:txBody>
          <a:bodyPr wrap="square" rtlCol="0">
            <a:spAutoFit/>
          </a:bodyPr>
          <a:lstStyle/>
          <a:p>
            <a:pPr algn="just">
              <a:buFont typeface="Wingdings" pitchFamily="2" charset="2"/>
              <a:buChar char="v"/>
            </a:pPr>
            <a:r>
              <a:rPr lang="en-US" sz="2177" b="1" dirty="0">
                <a:latin typeface="Times New Roman" pitchFamily="18" charset="0"/>
                <a:cs typeface="Times New Roman" pitchFamily="18" charset="0"/>
              </a:rPr>
              <a:t>  </a:t>
            </a:r>
            <a:r>
              <a:rPr lang="en-US" sz="2177" dirty="0">
                <a:latin typeface="Times New Roman" pitchFamily="18" charset="0"/>
                <a:cs typeface="Times New Roman" pitchFamily="18" charset="0"/>
              </a:rPr>
              <a:t>Association refers to the data mining task of uncovering relationship among data. </a:t>
            </a:r>
          </a:p>
          <a:p>
            <a:pPr algn="just">
              <a:buFont typeface="Wingdings" pitchFamily="2" charset="2"/>
              <a:buChar char="v"/>
            </a:pPr>
            <a:endParaRPr lang="en-US" sz="2177"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  An association rule is a model that identifies specific types of data associations.</a:t>
            </a:r>
          </a:p>
          <a:p>
            <a:pPr algn="just">
              <a:buFont typeface="Wingdings" pitchFamily="2" charset="2"/>
              <a:buChar char="v"/>
            </a:pPr>
            <a:endParaRPr lang="en-US" sz="2177"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  These  associations are often used in retail sales community to identify the items (products) that are frequently purchased together.</a:t>
            </a:r>
          </a:p>
          <a:p>
            <a:pPr algn="just"/>
            <a:endParaRPr lang="en-US" sz="2177" dirty="0">
              <a:latin typeface="Times New Roman" pitchFamily="18" charset="0"/>
              <a:cs typeface="Times New Roman" pitchFamily="18" charset="0"/>
            </a:endParaRPr>
          </a:p>
          <a:p>
            <a:pPr algn="just"/>
            <a:endParaRPr lang="en-US" sz="2177" dirty="0">
              <a:latin typeface="Times New Roman" pitchFamily="18" charset="0"/>
              <a:cs typeface="Times New Roman" pitchFamily="18" charset="0"/>
            </a:endParaRPr>
          </a:p>
        </p:txBody>
      </p:sp>
      <p:sp>
        <p:nvSpPr>
          <p:cNvPr id="5" name="TextShape 1"/>
          <p:cNvSpPr txBox="1"/>
          <p:nvPr/>
        </p:nvSpPr>
        <p:spPr>
          <a:xfrm>
            <a:off x="595412" y="411924"/>
            <a:ext cx="8228763" cy="1144888"/>
          </a:xfrm>
          <a:prstGeom prst="rect">
            <a:avLst/>
          </a:prstGeom>
        </p:spPr>
        <p:txBody>
          <a:bodyPr lIns="0" tIns="0" rIns="0" bIns="0" anchor="ctr"/>
          <a:lstStyle/>
          <a:p>
            <a:pPr algn="ctr"/>
            <a:r>
              <a:rPr lang="en-US" sz="6531" b="1" dirty="0">
                <a:solidFill>
                  <a:schemeClr val="accent6">
                    <a:lumMod val="50000"/>
                  </a:schemeClr>
                </a:solidFill>
                <a:cs typeface="Times New Roman" pitchFamily="18" charset="0"/>
              </a:rPr>
              <a:t>Association Rule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Shape 2"/>
          <p:cNvSpPr txBox="1"/>
          <p:nvPr/>
        </p:nvSpPr>
        <p:spPr>
          <a:xfrm>
            <a:off x="457172" y="1418572"/>
            <a:ext cx="8228763" cy="4916881"/>
          </a:xfrm>
          <a:prstGeom prst="rect">
            <a:avLst/>
          </a:prstGeom>
        </p:spPr>
        <p:txBody>
          <a:bodyPr lIns="0" tIns="0" rIns="0" bIns="0"/>
          <a:lstStyle/>
          <a:p>
            <a:pPr algn="just">
              <a:buSzPct val="45000"/>
              <a:buFont typeface="StarSymbol"/>
              <a:buChar char=""/>
            </a:pPr>
            <a:endParaRPr/>
          </a:p>
        </p:txBody>
      </p:sp>
      <p:sp>
        <p:nvSpPr>
          <p:cNvPr id="4" name="TextBox 3"/>
          <p:cNvSpPr txBox="1"/>
          <p:nvPr/>
        </p:nvSpPr>
        <p:spPr>
          <a:xfrm>
            <a:off x="355680" y="1562760"/>
            <a:ext cx="8432640" cy="4782720"/>
          </a:xfrm>
          <a:prstGeom prst="rect">
            <a:avLst/>
          </a:prstGeom>
          <a:noFill/>
        </p:spPr>
        <p:txBody>
          <a:bodyPr wrap="square" rtlCol="0">
            <a:spAutoFit/>
          </a:bodyPr>
          <a:lstStyle/>
          <a:p>
            <a:pPr algn="just"/>
            <a:endParaRPr lang="en-US" sz="2177" b="1"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  Sequential analysis or sequence discovery is used to determine sequential patterns in data. </a:t>
            </a:r>
          </a:p>
          <a:p>
            <a:pPr algn="just">
              <a:buFont typeface="Wingdings" pitchFamily="2" charset="2"/>
              <a:buChar char="v"/>
            </a:pPr>
            <a:endParaRPr lang="en-US" sz="2177"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  These patterns are based on a time sequence of actions.</a:t>
            </a:r>
          </a:p>
          <a:p>
            <a:pPr algn="just"/>
            <a:endParaRPr lang="en-US" sz="2177"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Unlike association analysis, which requires products to be purchased at a same time, in sequence discovery, the items are purchased over a period of time in some order.</a:t>
            </a:r>
          </a:p>
          <a:p>
            <a:pPr algn="just">
              <a:buFont typeface="Wingdings" pitchFamily="2" charset="2"/>
              <a:buChar char="v"/>
            </a:pPr>
            <a:endParaRPr lang="en-US" sz="2177"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  For example, most people who purchase Computers  may be found to purchase Internet connection within one week. All temporal association rules fall into this category.</a:t>
            </a:r>
          </a:p>
          <a:p>
            <a:pPr algn="just"/>
            <a:endParaRPr lang="en-US" sz="2177" dirty="0">
              <a:latin typeface="Times New Roman" pitchFamily="18" charset="0"/>
              <a:cs typeface="Times New Roman" pitchFamily="18" charset="0"/>
            </a:endParaRPr>
          </a:p>
        </p:txBody>
      </p:sp>
      <p:sp>
        <p:nvSpPr>
          <p:cNvPr id="6" name="TextShape 1"/>
          <p:cNvSpPr txBox="1"/>
          <p:nvPr/>
        </p:nvSpPr>
        <p:spPr>
          <a:xfrm>
            <a:off x="457172" y="273684"/>
            <a:ext cx="8228763" cy="1144888"/>
          </a:xfrm>
          <a:prstGeom prst="rect">
            <a:avLst/>
          </a:prstGeom>
        </p:spPr>
        <p:txBody>
          <a:bodyPr lIns="0" tIns="0" rIns="0" bIns="0" anchor="ctr"/>
          <a:lstStyle/>
          <a:p>
            <a:r>
              <a:rPr lang="en-US" sz="6531" b="1" dirty="0">
                <a:solidFill>
                  <a:schemeClr val="accent6">
                    <a:lumMod val="50000"/>
                  </a:schemeClr>
                </a:solidFill>
                <a:cs typeface="Times New Roman" pitchFamily="18" charset="0"/>
              </a:rPr>
              <a:t>Sequence Discovery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457172" y="273684"/>
            <a:ext cx="8228763" cy="945516"/>
          </a:xfrm>
          <a:prstGeom prst="rect">
            <a:avLst/>
          </a:prstGeom>
        </p:spPr>
        <p:txBody>
          <a:bodyPr lIns="0" tIns="0" rIns="0" bIns="0" anchor="ctr"/>
          <a:lstStyle/>
          <a:p>
            <a:pPr algn="ctr">
              <a:buSzPct val="45000"/>
            </a:pPr>
            <a:r>
              <a:rPr lang="en-US" sz="3600" b="1" dirty="0">
                <a:latin typeface="Times New Roman" panose="02020603050405020304" pitchFamily="18" charset="0"/>
                <a:cs typeface="Times New Roman" panose="02020603050405020304" pitchFamily="18" charset="0"/>
              </a:rPr>
              <a:t>Data Analytics</a:t>
            </a:r>
            <a:endParaRPr sz="3600" b="1" dirty="0">
              <a:latin typeface="Times New Roman" panose="02020603050405020304" pitchFamily="18" charset="0"/>
              <a:cs typeface="Times New Roman" panose="02020603050405020304" pitchFamily="18" charset="0"/>
            </a:endParaRPr>
          </a:p>
        </p:txBody>
      </p:sp>
      <p:sp>
        <p:nvSpPr>
          <p:cNvPr id="46" name="TextShape 2"/>
          <p:cNvSpPr txBox="1"/>
          <p:nvPr/>
        </p:nvSpPr>
        <p:spPr>
          <a:xfrm>
            <a:off x="355680" y="1355400"/>
            <a:ext cx="8297883" cy="5036508"/>
          </a:xfrm>
          <a:prstGeom prst="rect">
            <a:avLst/>
          </a:prstGeom>
        </p:spPr>
        <p:txBody>
          <a:bodyPr lIns="0" tIns="0" rIns="0" bIns="0"/>
          <a:lstStyle/>
          <a:p>
            <a:pPr algn="just">
              <a:buSzPct val="45000"/>
              <a:buFont typeface="Wingdings" pitchFamily="2" charset="2"/>
              <a:buChar char="q"/>
            </a:pPr>
            <a:endParaRPr lang="en-US" sz="2540" dirty="0">
              <a:latin typeface="Times New Roman" pitchFamily="18" charset="0"/>
              <a:cs typeface="Times New Roman" pitchFamily="18" charset="0"/>
            </a:endParaRPr>
          </a:p>
          <a:p>
            <a:pPr algn="just">
              <a:buSzPct val="45000"/>
              <a:buFont typeface="Wingdings" pitchFamily="2" charset="2"/>
              <a:buChar char="v"/>
            </a:pPr>
            <a:r>
              <a:rPr lang="en-US" sz="2540" dirty="0">
                <a:latin typeface="Times New Roman" pitchFamily="18" charset="0"/>
                <a:cs typeface="Times New Roman" pitchFamily="18" charset="0"/>
              </a:rPr>
              <a:t> Data analytics (DA) is the science of examining raw data with the purpose of drawing conclusions about that information. </a:t>
            </a:r>
          </a:p>
          <a:p>
            <a:pPr algn="just">
              <a:buSzPct val="45000"/>
            </a:pPr>
            <a:endParaRPr lang="en-US" sz="2540" dirty="0">
              <a:latin typeface="Times New Roman" pitchFamily="18" charset="0"/>
              <a:cs typeface="Times New Roman" pitchFamily="18" charset="0"/>
            </a:endParaRPr>
          </a:p>
          <a:p>
            <a:pPr algn="just">
              <a:buSzPct val="45000"/>
              <a:buFont typeface="Wingdings" pitchFamily="2" charset="2"/>
              <a:buChar char="v"/>
            </a:pPr>
            <a:r>
              <a:rPr lang="en-US" sz="2540" dirty="0">
                <a:latin typeface="Times New Roman" pitchFamily="18" charset="0"/>
                <a:cs typeface="Times New Roman" pitchFamily="18" charset="0"/>
              </a:rPr>
              <a:t> Data analytics is used in many industries to allow companies and organization to make better business  decisions </a:t>
            </a:r>
          </a:p>
          <a:p>
            <a:pPr algn="just">
              <a:buSzPct val="45000"/>
            </a:pPr>
            <a:endParaRPr lang="en-US" sz="2540" dirty="0">
              <a:latin typeface="Times New Roman" pitchFamily="18" charset="0"/>
              <a:cs typeface="Times New Roman" pitchFamily="18" charset="0"/>
            </a:endParaRPr>
          </a:p>
          <a:p>
            <a:pPr algn="just">
              <a:buSzPct val="45000"/>
              <a:buFont typeface="Wingdings" pitchFamily="2" charset="2"/>
              <a:buChar char="v"/>
            </a:pPr>
            <a:r>
              <a:rPr lang="en-US" sz="2540" dirty="0">
                <a:latin typeface="Times New Roman" pitchFamily="18" charset="0"/>
                <a:cs typeface="Times New Roman" pitchFamily="18" charset="0"/>
              </a:rPr>
              <a:t>In the science it is used  to verify or disprove existing models or theories. </a:t>
            </a:r>
            <a:endParaRPr sz="254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457172" y="273684"/>
            <a:ext cx="8228763" cy="736116"/>
          </a:xfrm>
          <a:prstGeom prst="rect">
            <a:avLst/>
          </a:prstGeom>
        </p:spPr>
        <p:txBody>
          <a:bodyPr lIns="0" tIns="0" rIns="0" bIns="0" anchor="ctr"/>
          <a:lstStyle/>
          <a:p>
            <a:pPr algn="ctr">
              <a:buSzPct val="45000"/>
              <a:buFont typeface="StarSymbol"/>
              <a:buChar char=""/>
            </a:pPr>
            <a:endParaRPr/>
          </a:p>
        </p:txBody>
      </p:sp>
      <p:sp>
        <p:nvSpPr>
          <p:cNvPr id="56" name="TextShape 2"/>
          <p:cNvSpPr txBox="1"/>
          <p:nvPr/>
        </p:nvSpPr>
        <p:spPr>
          <a:xfrm>
            <a:off x="457172" y="1110635"/>
            <a:ext cx="8425020" cy="5290129"/>
          </a:xfrm>
          <a:prstGeom prst="rect">
            <a:avLst/>
          </a:prstGeom>
        </p:spPr>
        <p:txBody>
          <a:bodyPr lIns="0" tIns="0" rIns="0" bIns="0"/>
          <a:lstStyle/>
          <a:p>
            <a:pPr algn="just">
              <a:buSzPct val="45000"/>
              <a:buFont typeface="StarSymbol"/>
              <a:buChar char=""/>
            </a:pPr>
            <a:endParaRPr/>
          </a:p>
        </p:txBody>
      </p:sp>
      <p:sp>
        <p:nvSpPr>
          <p:cNvPr id="4" name="TextBox 3"/>
          <p:cNvSpPr txBox="1"/>
          <p:nvPr/>
        </p:nvSpPr>
        <p:spPr>
          <a:xfrm>
            <a:off x="493920" y="1631880"/>
            <a:ext cx="8225280" cy="1767472"/>
          </a:xfrm>
          <a:prstGeom prst="rect">
            <a:avLst/>
          </a:prstGeom>
          <a:noFill/>
        </p:spPr>
        <p:txBody>
          <a:bodyPr wrap="square" rtlCol="0">
            <a:spAutoFit/>
          </a:bodyPr>
          <a:lstStyle/>
          <a:p>
            <a:pPr algn="just">
              <a:buFont typeface="Wingdings" pitchFamily="2" charset="2"/>
              <a:buChar char="v"/>
            </a:pPr>
            <a:r>
              <a:rPr lang="en-US" sz="2177" b="1" i="1" dirty="0">
                <a:latin typeface="Times New Roman" pitchFamily="18" charset="0"/>
                <a:cs typeface="Times New Roman" pitchFamily="18" charset="0"/>
              </a:rPr>
              <a:t>  </a:t>
            </a:r>
            <a:r>
              <a:rPr lang="en-US" sz="2177" dirty="0">
                <a:latin typeface="Times New Roman" pitchFamily="18" charset="0"/>
                <a:cs typeface="Times New Roman" pitchFamily="18" charset="0"/>
              </a:rPr>
              <a:t>It is a summarization of the general characteristics or features of target class of data. </a:t>
            </a:r>
          </a:p>
          <a:p>
            <a:pPr algn="just"/>
            <a:endParaRPr lang="en-US" sz="2177"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  The output of data characterization can be presented in various forms namely pie charts, bar charts, curves and multi-dimensional data cubes</a:t>
            </a:r>
            <a:r>
              <a:rPr lang="en-US" sz="2177" dirty="0">
                <a:solidFill>
                  <a:srgbClr val="0000FF"/>
                </a:solidFill>
                <a:latin typeface="Times New Roman" pitchFamily="18" charset="0"/>
                <a:cs typeface="Times New Roman" pitchFamily="18" charset="0"/>
              </a:rPr>
              <a:t>. </a:t>
            </a:r>
          </a:p>
        </p:txBody>
      </p:sp>
      <p:sp>
        <p:nvSpPr>
          <p:cNvPr id="5" name="TextShape 1"/>
          <p:cNvSpPr txBox="1"/>
          <p:nvPr/>
        </p:nvSpPr>
        <p:spPr>
          <a:xfrm>
            <a:off x="457172" y="273684"/>
            <a:ext cx="8228763" cy="1144888"/>
          </a:xfrm>
          <a:prstGeom prst="rect">
            <a:avLst/>
          </a:prstGeom>
        </p:spPr>
        <p:txBody>
          <a:bodyPr lIns="0" tIns="0" rIns="0" bIns="0" anchor="ctr"/>
          <a:lstStyle/>
          <a:p>
            <a:r>
              <a:rPr lang="en-US" sz="5987" b="1" dirty="0">
                <a:solidFill>
                  <a:schemeClr val="accent6">
                    <a:lumMod val="50000"/>
                  </a:schemeClr>
                </a:solidFill>
                <a:cs typeface="Times New Roman" pitchFamily="18" charset="0"/>
              </a:rPr>
              <a:t>Data Characterization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2"/>
          <p:cNvSpPr txBox="1"/>
          <p:nvPr/>
        </p:nvSpPr>
        <p:spPr>
          <a:xfrm>
            <a:off x="457172" y="1605033"/>
            <a:ext cx="8228763" cy="4469179"/>
          </a:xfrm>
          <a:prstGeom prst="rect">
            <a:avLst/>
          </a:prstGeom>
        </p:spPr>
        <p:txBody>
          <a:bodyPr lIns="0" tIns="0" rIns="0" bIns="0"/>
          <a:lstStyle/>
          <a:p>
            <a:pPr algn="just">
              <a:buSzPct val="45000"/>
              <a:buFont typeface="StarSymbol"/>
              <a:buChar char=""/>
            </a:pPr>
            <a:endParaRPr/>
          </a:p>
        </p:txBody>
      </p:sp>
      <p:sp>
        <p:nvSpPr>
          <p:cNvPr id="4" name="TextBox 3"/>
          <p:cNvSpPr txBox="1"/>
          <p:nvPr/>
        </p:nvSpPr>
        <p:spPr>
          <a:xfrm>
            <a:off x="217440" y="1562760"/>
            <a:ext cx="8294400" cy="3777637"/>
          </a:xfrm>
          <a:prstGeom prst="rect">
            <a:avLst/>
          </a:prstGeom>
          <a:noFill/>
        </p:spPr>
        <p:txBody>
          <a:bodyPr wrap="square" rtlCol="0">
            <a:spAutoFit/>
          </a:bodyPr>
          <a:lstStyle/>
          <a:p>
            <a:pPr algn="just">
              <a:buFont typeface="Wingdings" pitchFamily="2" charset="2"/>
              <a:buChar char="v"/>
            </a:pPr>
            <a:r>
              <a:rPr lang="en-US" sz="2177" dirty="0">
                <a:latin typeface="Times New Roman" pitchFamily="18" charset="0"/>
                <a:cs typeface="Times New Roman" pitchFamily="18" charset="0"/>
              </a:rPr>
              <a:t>  Data discrimination is a comparison of the general features of target class of data objects with the general features of objects from one or a set of contrasting classes.</a:t>
            </a:r>
          </a:p>
          <a:p>
            <a:pPr algn="just">
              <a:buFont typeface="Wingdings" pitchFamily="2" charset="2"/>
              <a:buChar char="v"/>
            </a:pPr>
            <a:endParaRPr lang="en-US" sz="2177"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  The target and contrasting classes can be specified by the user and the corresponding data objects retrieved through database queries.</a:t>
            </a:r>
          </a:p>
          <a:p>
            <a:pPr algn="just">
              <a:buFont typeface="Wingdings" pitchFamily="2" charset="2"/>
              <a:buChar char="v"/>
            </a:pPr>
            <a:endParaRPr lang="en-US" sz="2177"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  For example, the user may like to compare the general features of software products whose sales increase by 10% in the last year with those sales decreased by 30% during the same period. </a:t>
            </a:r>
          </a:p>
          <a:p>
            <a:endParaRPr lang="en-US" sz="2177" dirty="0">
              <a:latin typeface="Times New Roman" pitchFamily="18" charset="0"/>
              <a:cs typeface="Times New Roman" pitchFamily="18" charset="0"/>
            </a:endParaRPr>
          </a:p>
        </p:txBody>
      </p:sp>
      <p:sp>
        <p:nvSpPr>
          <p:cNvPr id="5" name="TextShape 1"/>
          <p:cNvSpPr txBox="1"/>
          <p:nvPr/>
        </p:nvSpPr>
        <p:spPr>
          <a:xfrm>
            <a:off x="457172" y="273684"/>
            <a:ext cx="8228763" cy="1144888"/>
          </a:xfrm>
          <a:prstGeom prst="rect">
            <a:avLst/>
          </a:prstGeom>
        </p:spPr>
        <p:txBody>
          <a:bodyPr lIns="0" tIns="0" rIns="0" bIns="0" anchor="ctr"/>
          <a:lstStyle/>
          <a:p>
            <a:pPr algn="ctr"/>
            <a:r>
              <a:rPr lang="en-US" sz="5987" b="1" dirty="0">
                <a:solidFill>
                  <a:schemeClr val="accent6">
                    <a:lumMod val="50000"/>
                  </a:schemeClr>
                </a:solidFill>
                <a:cs typeface="Times New Roman" pitchFamily="18" charset="0"/>
              </a:rPr>
              <a:t>Data Discrimination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57172" y="273684"/>
            <a:ext cx="8228763" cy="1144888"/>
          </a:xfrm>
          <a:prstGeom prst="rect">
            <a:avLst/>
          </a:prstGeom>
        </p:spPr>
        <p:txBody>
          <a:bodyPr lIns="0" tIns="0" rIns="0" bIns="0" anchor="ctr"/>
          <a:lstStyle/>
          <a:p>
            <a:pPr algn="ctr">
              <a:buSzPct val="45000"/>
              <a:buFont typeface="StarSymbol"/>
              <a:buChar char=""/>
            </a:pPr>
            <a:endParaRPr/>
          </a:p>
        </p:txBody>
      </p:sp>
      <p:sp>
        <p:nvSpPr>
          <p:cNvPr id="60" name="TextShape 2"/>
          <p:cNvSpPr txBox="1"/>
          <p:nvPr/>
        </p:nvSpPr>
        <p:spPr>
          <a:xfrm>
            <a:off x="217440" y="1493640"/>
            <a:ext cx="8468495" cy="4147200"/>
          </a:xfrm>
          <a:prstGeom prst="rect">
            <a:avLst/>
          </a:prstGeom>
        </p:spPr>
        <p:txBody>
          <a:bodyPr lIns="0" tIns="0" rIns="0" bIns="0"/>
          <a:lstStyle/>
          <a:p>
            <a:pPr algn="just"/>
            <a:endParaRPr lang="en-US" sz="2177" b="1"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  A database may contain data objects that do not comply with the general behavior model of the data. </a:t>
            </a:r>
          </a:p>
          <a:p>
            <a:pPr algn="just">
              <a:buFont typeface="Wingdings" pitchFamily="2" charset="2"/>
              <a:buChar char="v"/>
            </a:pPr>
            <a:endParaRPr lang="en-US" sz="2177"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These data objects are called as outliers. </a:t>
            </a:r>
          </a:p>
          <a:p>
            <a:pPr algn="just">
              <a:buFont typeface="Wingdings" pitchFamily="2" charset="2"/>
              <a:buChar char="v"/>
            </a:pPr>
            <a:endParaRPr lang="en-US" sz="2177"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Most data mining methods discard outliers as noise or exceptions. </a:t>
            </a:r>
          </a:p>
          <a:p>
            <a:pPr algn="just">
              <a:buFont typeface="Wingdings" pitchFamily="2" charset="2"/>
              <a:buChar char="v"/>
            </a:pPr>
            <a:endParaRPr lang="en-US" sz="2177"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However, in some applications such as fraud detection, the rare events may be more interesting than regularly occurring events.</a:t>
            </a:r>
          </a:p>
          <a:p>
            <a:pPr algn="just">
              <a:buFont typeface="Wingdings" pitchFamily="2" charset="2"/>
              <a:buChar char="v"/>
            </a:pPr>
            <a:endParaRPr lang="en-US" sz="2177"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The analysis of outlier data is referred to as outlier mining.</a:t>
            </a:r>
          </a:p>
          <a:p>
            <a:pPr algn="just">
              <a:buSzPct val="45000"/>
              <a:buFont typeface="StarSymbol"/>
              <a:buChar char=""/>
            </a:pPr>
            <a:endParaRPr sz="2177">
              <a:latin typeface="Times New Roman" pitchFamily="18" charset="0"/>
              <a:cs typeface="Times New Roman" pitchFamily="18" charset="0"/>
            </a:endParaRPr>
          </a:p>
        </p:txBody>
      </p:sp>
      <p:sp>
        <p:nvSpPr>
          <p:cNvPr id="4" name="TextShape 1"/>
          <p:cNvSpPr txBox="1"/>
          <p:nvPr/>
        </p:nvSpPr>
        <p:spPr>
          <a:xfrm>
            <a:off x="595412" y="411924"/>
            <a:ext cx="8228763" cy="1144888"/>
          </a:xfrm>
          <a:prstGeom prst="rect">
            <a:avLst/>
          </a:prstGeom>
        </p:spPr>
        <p:txBody>
          <a:bodyPr lIns="0" tIns="0" rIns="0" bIns="0" anchor="ctr"/>
          <a:lstStyle/>
          <a:p>
            <a:pPr algn="ctr"/>
            <a:r>
              <a:rPr lang="en-US" sz="5987" b="1" dirty="0">
                <a:solidFill>
                  <a:schemeClr val="accent6">
                    <a:lumMod val="50000"/>
                  </a:schemeClr>
                </a:solidFill>
                <a:cs typeface="Times New Roman" pitchFamily="18" charset="0"/>
              </a:rPr>
              <a:t>Outlier Analysis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57172" y="273684"/>
            <a:ext cx="8228763" cy="1144888"/>
          </a:xfrm>
          <a:prstGeom prst="rect">
            <a:avLst/>
          </a:prstGeom>
        </p:spPr>
        <p:txBody>
          <a:bodyPr lIns="0" tIns="0" rIns="0" bIns="0" anchor="ctr"/>
          <a:lstStyle/>
          <a:p>
            <a:pPr algn="ctr">
              <a:buSzPct val="45000"/>
              <a:buFont typeface="StarSymbol"/>
              <a:buChar char=""/>
            </a:pPr>
            <a:endParaRPr/>
          </a:p>
        </p:txBody>
      </p:sp>
      <p:sp>
        <p:nvSpPr>
          <p:cNvPr id="60" name="TextShape 2"/>
          <p:cNvSpPr txBox="1"/>
          <p:nvPr/>
        </p:nvSpPr>
        <p:spPr>
          <a:xfrm>
            <a:off x="217440" y="1493640"/>
            <a:ext cx="8468495" cy="4147200"/>
          </a:xfrm>
          <a:prstGeom prst="rect">
            <a:avLst/>
          </a:prstGeom>
        </p:spPr>
        <p:txBody>
          <a:bodyPr lIns="0" tIns="0" rIns="0" bIns="0"/>
          <a:lstStyle/>
          <a:p>
            <a:pPr algn="just"/>
            <a:endParaRPr lang="en-US" sz="2177" b="1"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  Data Engineers work within the data ecosystem </a:t>
            </a:r>
            <a:r>
              <a:rPr lang="en-US" sz="2177" b="1" dirty="0">
                <a:latin typeface="Times New Roman" pitchFamily="18" charset="0"/>
                <a:cs typeface="Times New Roman" pitchFamily="18" charset="0"/>
              </a:rPr>
              <a:t>to extract, integrate, and organize data from disparate sources, clean transform and prepare data design, store and manage data in the data repositories</a:t>
            </a:r>
            <a:r>
              <a:rPr lang="en-US" sz="2177" dirty="0">
                <a:latin typeface="Times New Roman" pitchFamily="18" charset="0"/>
                <a:cs typeface="Times New Roman" pitchFamily="18" charset="0"/>
              </a:rPr>
              <a:t>. </a:t>
            </a:r>
          </a:p>
          <a:p>
            <a:pPr algn="just">
              <a:buFont typeface="Wingdings" pitchFamily="2" charset="2"/>
              <a:buChar char="v"/>
            </a:pPr>
            <a:r>
              <a:rPr lang="en-US" sz="2177" dirty="0">
                <a:latin typeface="Times New Roman" pitchFamily="18" charset="0"/>
                <a:cs typeface="Times New Roman" pitchFamily="18" charset="0"/>
              </a:rPr>
              <a:t>They enable data to be accessible in formats and systems that the various business applications,  as well as stakeholders like data analysts and data scientists, can utilize. </a:t>
            </a:r>
          </a:p>
          <a:p>
            <a:pPr algn="just">
              <a:buFont typeface="Wingdings" pitchFamily="2" charset="2"/>
              <a:buChar char="v"/>
            </a:pPr>
            <a:endParaRPr sz="2177" dirty="0">
              <a:latin typeface="Times New Roman" pitchFamily="18" charset="0"/>
              <a:cs typeface="Times New Roman" pitchFamily="18" charset="0"/>
            </a:endParaRPr>
          </a:p>
        </p:txBody>
      </p:sp>
      <p:sp>
        <p:nvSpPr>
          <p:cNvPr id="4" name="TextShape 1"/>
          <p:cNvSpPr txBox="1"/>
          <p:nvPr/>
        </p:nvSpPr>
        <p:spPr>
          <a:xfrm>
            <a:off x="533400" y="323352"/>
            <a:ext cx="8228763" cy="1144888"/>
          </a:xfrm>
          <a:prstGeom prst="rect">
            <a:avLst/>
          </a:prstGeom>
        </p:spPr>
        <p:txBody>
          <a:bodyPr lIns="0" tIns="0" rIns="0" bIns="0" anchor="ctr"/>
          <a:lstStyle/>
          <a:p>
            <a:pPr algn="ctr"/>
            <a:r>
              <a:rPr lang="en-US" sz="4000" b="1" dirty="0">
                <a:latin typeface="Times New Roman" pitchFamily="18" charset="0"/>
                <a:cs typeface="Times New Roman" pitchFamily="18" charset="0"/>
              </a:rPr>
              <a:t>Data Engineers</a:t>
            </a:r>
            <a:endParaRPr lang="en-US" sz="4000" b="1" dirty="0">
              <a:solidFill>
                <a:schemeClr val="accent6">
                  <a:lumMod val="50000"/>
                </a:schemeClr>
              </a:solidFill>
              <a:cs typeface="Times New Roman" pitchFamily="18" charset="0"/>
            </a:endParaRPr>
          </a:p>
        </p:txBody>
      </p:sp>
    </p:spTree>
    <p:extLst>
      <p:ext uri="{BB962C8B-B14F-4D97-AF65-F5344CB8AC3E}">
        <p14:creationId xmlns:p14="http://schemas.microsoft.com/office/powerpoint/2010/main" val="2241198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57172" y="273684"/>
            <a:ext cx="8228763" cy="1144888"/>
          </a:xfrm>
          <a:prstGeom prst="rect">
            <a:avLst/>
          </a:prstGeom>
        </p:spPr>
        <p:txBody>
          <a:bodyPr lIns="0" tIns="0" rIns="0" bIns="0" anchor="ctr"/>
          <a:lstStyle/>
          <a:p>
            <a:pPr algn="ctr">
              <a:buSzPct val="45000"/>
              <a:buFont typeface="StarSymbol"/>
              <a:buChar char=""/>
            </a:pPr>
            <a:endParaRPr/>
          </a:p>
        </p:txBody>
      </p:sp>
      <p:sp>
        <p:nvSpPr>
          <p:cNvPr id="60" name="TextShape 2"/>
          <p:cNvSpPr txBox="1"/>
          <p:nvPr/>
        </p:nvSpPr>
        <p:spPr>
          <a:xfrm>
            <a:off x="217440" y="1493640"/>
            <a:ext cx="8468495" cy="4147200"/>
          </a:xfrm>
          <a:prstGeom prst="rect">
            <a:avLst/>
          </a:prstGeom>
        </p:spPr>
        <p:txBody>
          <a:bodyPr lIns="0" tIns="0" rIns="0" bIns="0"/>
          <a:lstStyle/>
          <a:p>
            <a:pPr algn="just"/>
            <a:endParaRPr lang="en-US" sz="2177" b="1"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 In short, a data analyst translates data and numbers into plain language, so organizations can make decisions, </a:t>
            </a:r>
            <a:r>
              <a:rPr lang="en-US" sz="2177" b="1" dirty="0">
                <a:latin typeface="Times New Roman" pitchFamily="18" charset="0"/>
                <a:cs typeface="Times New Roman" pitchFamily="18" charset="0"/>
              </a:rPr>
              <a:t>data analysts inspect and clean data for deriving insights, identify correlations, find patterns, and apply statistical methods to analyze and mine data and visualize data to interpret and present the findings of data analysis</a:t>
            </a:r>
            <a:r>
              <a:rPr lang="en-US" sz="2177" dirty="0">
                <a:latin typeface="Times New Roman" pitchFamily="18" charset="0"/>
                <a:cs typeface="Times New Roman" pitchFamily="18" charset="0"/>
              </a:rPr>
              <a:t>.</a:t>
            </a:r>
          </a:p>
          <a:p>
            <a:pPr algn="just">
              <a:buFont typeface="Wingdings" pitchFamily="2" charset="2"/>
              <a:buChar char="v"/>
            </a:pPr>
            <a:endParaRPr sz="2177" dirty="0">
              <a:latin typeface="Times New Roman" pitchFamily="18" charset="0"/>
              <a:cs typeface="Times New Roman" pitchFamily="18" charset="0"/>
            </a:endParaRPr>
          </a:p>
        </p:txBody>
      </p:sp>
      <p:sp>
        <p:nvSpPr>
          <p:cNvPr id="4" name="TextShape 1"/>
          <p:cNvSpPr txBox="1"/>
          <p:nvPr/>
        </p:nvSpPr>
        <p:spPr>
          <a:xfrm>
            <a:off x="533400" y="323352"/>
            <a:ext cx="8228763" cy="1144888"/>
          </a:xfrm>
          <a:prstGeom prst="rect">
            <a:avLst/>
          </a:prstGeom>
        </p:spPr>
        <p:txBody>
          <a:bodyPr lIns="0" tIns="0" rIns="0" bIns="0" anchor="ctr"/>
          <a:lstStyle/>
          <a:p>
            <a:pPr algn="ctr"/>
            <a:r>
              <a:rPr lang="en-US" sz="4000" b="1" dirty="0">
                <a:latin typeface="Times New Roman" pitchFamily="18" charset="0"/>
                <a:cs typeface="Times New Roman" pitchFamily="18" charset="0"/>
              </a:rPr>
              <a:t>Data Analyst</a:t>
            </a:r>
            <a:endParaRPr lang="en-US" sz="4000" b="1" dirty="0">
              <a:solidFill>
                <a:schemeClr val="accent6">
                  <a:lumMod val="50000"/>
                </a:schemeClr>
              </a:solidFill>
              <a:cs typeface="Times New Roman" pitchFamily="18" charset="0"/>
            </a:endParaRPr>
          </a:p>
        </p:txBody>
      </p:sp>
    </p:spTree>
    <p:extLst>
      <p:ext uri="{BB962C8B-B14F-4D97-AF65-F5344CB8AC3E}">
        <p14:creationId xmlns:p14="http://schemas.microsoft.com/office/powerpoint/2010/main" val="979178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57172" y="273684"/>
            <a:ext cx="8228763" cy="1144888"/>
          </a:xfrm>
          <a:prstGeom prst="rect">
            <a:avLst/>
          </a:prstGeom>
        </p:spPr>
        <p:txBody>
          <a:bodyPr lIns="0" tIns="0" rIns="0" bIns="0" anchor="ctr"/>
          <a:lstStyle/>
          <a:p>
            <a:pPr algn="ctr">
              <a:buSzPct val="45000"/>
              <a:buFont typeface="StarSymbol"/>
              <a:buChar char=""/>
            </a:pPr>
            <a:endParaRPr/>
          </a:p>
        </p:txBody>
      </p:sp>
      <p:sp>
        <p:nvSpPr>
          <p:cNvPr id="60" name="TextShape 2"/>
          <p:cNvSpPr txBox="1"/>
          <p:nvPr/>
        </p:nvSpPr>
        <p:spPr>
          <a:xfrm>
            <a:off x="217440" y="1493640"/>
            <a:ext cx="8468495" cy="4147200"/>
          </a:xfrm>
          <a:prstGeom prst="rect">
            <a:avLst/>
          </a:prstGeom>
        </p:spPr>
        <p:txBody>
          <a:bodyPr lIns="0" tIns="0" rIns="0" bIns="0"/>
          <a:lstStyle/>
          <a:p>
            <a:pPr algn="just"/>
            <a:endParaRPr lang="en-US" sz="2177" b="1"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 Data scientists analyze data for actionable insights and </a:t>
            </a:r>
            <a:r>
              <a:rPr lang="en-US" sz="2177" b="1" dirty="0">
                <a:latin typeface="Times New Roman" pitchFamily="18" charset="0"/>
                <a:cs typeface="Times New Roman" pitchFamily="18" charset="0"/>
              </a:rPr>
              <a:t>build a machine learning or deep learning models that train on past data to create predictive models. </a:t>
            </a:r>
          </a:p>
          <a:p>
            <a:pPr algn="just">
              <a:buFont typeface="Wingdings" pitchFamily="2" charset="2"/>
              <a:buChar char="v"/>
            </a:pPr>
            <a:endParaRPr lang="en-US" sz="2177" b="1"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Data scientists are people who answer questions such as, How many new social media followers am I likely to get next month, or what percentage of my customers am I likely  to lose to competition in the next quarter</a:t>
            </a:r>
            <a:endParaRPr sz="2177" dirty="0">
              <a:latin typeface="Times New Roman" pitchFamily="18" charset="0"/>
              <a:cs typeface="Times New Roman" pitchFamily="18" charset="0"/>
            </a:endParaRPr>
          </a:p>
        </p:txBody>
      </p:sp>
      <p:sp>
        <p:nvSpPr>
          <p:cNvPr id="4" name="TextShape 1"/>
          <p:cNvSpPr txBox="1"/>
          <p:nvPr/>
        </p:nvSpPr>
        <p:spPr>
          <a:xfrm>
            <a:off x="533400" y="323352"/>
            <a:ext cx="8228763" cy="1144888"/>
          </a:xfrm>
          <a:prstGeom prst="rect">
            <a:avLst/>
          </a:prstGeom>
        </p:spPr>
        <p:txBody>
          <a:bodyPr lIns="0" tIns="0" rIns="0" bIns="0" anchor="ctr"/>
          <a:lstStyle/>
          <a:p>
            <a:pPr algn="ctr"/>
            <a:r>
              <a:rPr lang="en-US" sz="4000" b="1" dirty="0">
                <a:latin typeface="Times New Roman" pitchFamily="18" charset="0"/>
                <a:cs typeface="Times New Roman" pitchFamily="18" charset="0"/>
              </a:rPr>
              <a:t>Data Scientists</a:t>
            </a:r>
            <a:endParaRPr lang="en-US" sz="4000" b="1" dirty="0">
              <a:solidFill>
                <a:schemeClr val="accent6">
                  <a:lumMod val="50000"/>
                </a:schemeClr>
              </a:solidFill>
              <a:cs typeface="Times New Roman" pitchFamily="18" charset="0"/>
            </a:endParaRPr>
          </a:p>
        </p:txBody>
      </p:sp>
    </p:spTree>
    <p:extLst>
      <p:ext uri="{BB962C8B-B14F-4D97-AF65-F5344CB8AC3E}">
        <p14:creationId xmlns:p14="http://schemas.microsoft.com/office/powerpoint/2010/main" val="2489209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57172" y="273684"/>
            <a:ext cx="8228763" cy="1144888"/>
          </a:xfrm>
          <a:prstGeom prst="rect">
            <a:avLst/>
          </a:prstGeom>
        </p:spPr>
        <p:txBody>
          <a:bodyPr lIns="0" tIns="0" rIns="0" bIns="0" anchor="ctr"/>
          <a:lstStyle/>
          <a:p>
            <a:pPr algn="ctr">
              <a:buSzPct val="45000"/>
              <a:buFont typeface="StarSymbol"/>
              <a:buChar char=""/>
            </a:pPr>
            <a:endParaRPr/>
          </a:p>
        </p:txBody>
      </p:sp>
      <p:sp>
        <p:nvSpPr>
          <p:cNvPr id="60" name="TextShape 2"/>
          <p:cNvSpPr txBox="1"/>
          <p:nvPr/>
        </p:nvSpPr>
        <p:spPr>
          <a:xfrm>
            <a:off x="217440" y="1493640"/>
            <a:ext cx="8468495" cy="4147200"/>
          </a:xfrm>
          <a:prstGeom prst="rect">
            <a:avLst/>
          </a:prstGeom>
        </p:spPr>
        <p:txBody>
          <a:bodyPr lIns="0" tIns="0" rIns="0" bIns="0"/>
          <a:lstStyle/>
          <a:p>
            <a:pPr algn="just"/>
            <a:endParaRPr lang="en-US" sz="2177" b="1"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 Business analysts </a:t>
            </a:r>
            <a:r>
              <a:rPr lang="en-US" sz="2177" b="1" dirty="0">
                <a:latin typeface="Times New Roman" pitchFamily="18" charset="0"/>
                <a:cs typeface="Times New Roman" pitchFamily="18" charset="0"/>
              </a:rPr>
              <a:t>leverage the work of data analysts and data scientists to look at possible implications for their   business and the actions they need to take or recommend.</a:t>
            </a:r>
          </a:p>
          <a:p>
            <a:pPr algn="just">
              <a:buFont typeface="Wingdings" pitchFamily="2" charset="2"/>
              <a:buChar char="v"/>
            </a:pPr>
            <a:r>
              <a:rPr lang="en-US" sz="2177" dirty="0">
                <a:latin typeface="Times New Roman" pitchFamily="18" charset="0"/>
                <a:cs typeface="Times New Roman" pitchFamily="18" charset="0"/>
              </a:rPr>
              <a:t> Their focus is on the market forces and external influences that shape their business.</a:t>
            </a:r>
          </a:p>
          <a:p>
            <a:pPr algn="just">
              <a:buFont typeface="Wingdings" pitchFamily="2" charset="2"/>
              <a:buChar char="v"/>
            </a:pPr>
            <a:r>
              <a:rPr lang="en-US" sz="2177" dirty="0">
                <a:latin typeface="Times New Roman" pitchFamily="18" charset="0"/>
                <a:cs typeface="Times New Roman" pitchFamily="18" charset="0"/>
              </a:rPr>
              <a:t> They provide business intelligent solutions by organizing and monitoring data on different business functions and exploring that data to extract insights and actionable that improve business performance.</a:t>
            </a:r>
            <a:endParaRPr sz="2177" dirty="0">
              <a:latin typeface="Times New Roman" pitchFamily="18" charset="0"/>
              <a:cs typeface="Times New Roman" pitchFamily="18" charset="0"/>
            </a:endParaRPr>
          </a:p>
        </p:txBody>
      </p:sp>
      <p:sp>
        <p:nvSpPr>
          <p:cNvPr id="4" name="TextShape 1"/>
          <p:cNvSpPr txBox="1"/>
          <p:nvPr/>
        </p:nvSpPr>
        <p:spPr>
          <a:xfrm>
            <a:off x="533401" y="323352"/>
            <a:ext cx="8077200" cy="893808"/>
          </a:xfrm>
          <a:prstGeom prst="rect">
            <a:avLst/>
          </a:prstGeom>
        </p:spPr>
        <p:txBody>
          <a:bodyPr lIns="0" tIns="0" rIns="0" bIns="0" anchor="ctr"/>
          <a:lstStyle/>
          <a:p>
            <a:pPr algn="ctr"/>
            <a:r>
              <a:rPr lang="en-US" sz="4000" dirty="0">
                <a:latin typeface="Times New Roman" pitchFamily="18" charset="0"/>
                <a:cs typeface="Times New Roman" pitchFamily="18" charset="0"/>
              </a:rPr>
              <a:t>Business Analysts</a:t>
            </a:r>
            <a:endParaRPr lang="en-US" sz="4000" b="1" dirty="0">
              <a:solidFill>
                <a:schemeClr val="accent6">
                  <a:lumMod val="50000"/>
                </a:schemeClr>
              </a:solidFill>
              <a:cs typeface="Times New Roman" pitchFamily="18" charset="0"/>
            </a:endParaRPr>
          </a:p>
        </p:txBody>
      </p:sp>
    </p:spTree>
    <p:extLst>
      <p:ext uri="{BB962C8B-B14F-4D97-AF65-F5344CB8AC3E}">
        <p14:creationId xmlns:p14="http://schemas.microsoft.com/office/powerpoint/2010/main" val="1165881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57172" y="273684"/>
            <a:ext cx="8228763" cy="1144888"/>
          </a:xfrm>
          <a:prstGeom prst="rect">
            <a:avLst/>
          </a:prstGeom>
        </p:spPr>
        <p:txBody>
          <a:bodyPr lIns="0" tIns="0" rIns="0" bIns="0" anchor="ctr"/>
          <a:lstStyle/>
          <a:p>
            <a:pPr algn="ctr">
              <a:buSzPct val="45000"/>
              <a:buFont typeface="StarSymbol"/>
              <a:buChar char=""/>
            </a:pPr>
            <a:endParaRPr/>
          </a:p>
        </p:txBody>
      </p:sp>
      <p:sp>
        <p:nvSpPr>
          <p:cNvPr id="60" name="TextShape 2"/>
          <p:cNvSpPr txBox="1"/>
          <p:nvPr/>
        </p:nvSpPr>
        <p:spPr>
          <a:xfrm>
            <a:off x="217440" y="1493640"/>
            <a:ext cx="8468495" cy="4147200"/>
          </a:xfrm>
          <a:prstGeom prst="rect">
            <a:avLst/>
          </a:prstGeom>
        </p:spPr>
        <p:txBody>
          <a:bodyPr lIns="0" tIns="0" rIns="0" bIns="0"/>
          <a:lstStyle/>
          <a:p>
            <a:pPr algn="just"/>
            <a:endParaRPr lang="en-US" sz="2177" b="1"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 Business analysts </a:t>
            </a:r>
            <a:r>
              <a:rPr lang="en-US" sz="2177" b="1" dirty="0">
                <a:latin typeface="Times New Roman" pitchFamily="18" charset="0"/>
                <a:cs typeface="Times New Roman" pitchFamily="18" charset="0"/>
              </a:rPr>
              <a:t>leverage the work of data analysts and data scientists to look at possible implications for their   business and the actions they need to take or recommend.</a:t>
            </a:r>
          </a:p>
          <a:p>
            <a:pPr algn="just">
              <a:buFont typeface="Wingdings" pitchFamily="2" charset="2"/>
              <a:buChar char="v"/>
            </a:pPr>
            <a:r>
              <a:rPr lang="en-US" sz="2177" dirty="0">
                <a:latin typeface="Times New Roman" pitchFamily="18" charset="0"/>
                <a:cs typeface="Times New Roman" pitchFamily="18" charset="0"/>
              </a:rPr>
              <a:t> Their focus is on the market forces and external influences that shape their business.</a:t>
            </a:r>
          </a:p>
          <a:p>
            <a:pPr algn="just">
              <a:buFont typeface="Wingdings" pitchFamily="2" charset="2"/>
              <a:buChar char="v"/>
            </a:pPr>
            <a:r>
              <a:rPr lang="en-US" sz="2177" dirty="0">
                <a:latin typeface="Times New Roman" pitchFamily="18" charset="0"/>
                <a:cs typeface="Times New Roman" pitchFamily="18" charset="0"/>
              </a:rPr>
              <a:t> They provide business intelligent solutions by organizing and monitoring data on different business functions and exploring that data to extract insights and actionable that improve business performance.</a:t>
            </a:r>
            <a:endParaRPr sz="2177" dirty="0">
              <a:latin typeface="Times New Roman" pitchFamily="18" charset="0"/>
              <a:cs typeface="Times New Roman" pitchFamily="18" charset="0"/>
            </a:endParaRPr>
          </a:p>
        </p:txBody>
      </p:sp>
      <p:sp>
        <p:nvSpPr>
          <p:cNvPr id="4" name="TextShape 1"/>
          <p:cNvSpPr txBox="1"/>
          <p:nvPr/>
        </p:nvSpPr>
        <p:spPr>
          <a:xfrm>
            <a:off x="533401" y="323352"/>
            <a:ext cx="8077200" cy="893808"/>
          </a:xfrm>
          <a:prstGeom prst="rect">
            <a:avLst/>
          </a:prstGeom>
        </p:spPr>
        <p:txBody>
          <a:bodyPr lIns="0" tIns="0" rIns="0" bIns="0" anchor="ctr"/>
          <a:lstStyle/>
          <a:p>
            <a:pPr algn="ctr"/>
            <a:r>
              <a:rPr lang="en-US" sz="4000" dirty="0">
                <a:latin typeface="Times New Roman" pitchFamily="18" charset="0"/>
                <a:cs typeface="Times New Roman" pitchFamily="18" charset="0"/>
              </a:rPr>
              <a:t>Business Analysts</a:t>
            </a:r>
            <a:endParaRPr lang="en-US" sz="4000" b="1" dirty="0">
              <a:solidFill>
                <a:schemeClr val="accent6">
                  <a:lumMod val="50000"/>
                </a:schemeClr>
              </a:solidFill>
              <a:cs typeface="Times New Roman" pitchFamily="18" charset="0"/>
            </a:endParaRPr>
          </a:p>
        </p:txBody>
      </p:sp>
    </p:spTree>
    <p:extLst>
      <p:ext uri="{BB962C8B-B14F-4D97-AF65-F5344CB8AC3E}">
        <p14:creationId xmlns:p14="http://schemas.microsoft.com/office/powerpoint/2010/main" val="1359110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57172" y="273684"/>
            <a:ext cx="8228763" cy="1144888"/>
          </a:xfrm>
          <a:prstGeom prst="rect">
            <a:avLst/>
          </a:prstGeom>
        </p:spPr>
        <p:txBody>
          <a:bodyPr lIns="0" tIns="0" rIns="0" bIns="0" anchor="ctr"/>
          <a:lstStyle/>
          <a:p>
            <a:pPr algn="ctr">
              <a:buSzPct val="45000"/>
              <a:buFont typeface="StarSymbol"/>
              <a:buChar char=""/>
            </a:pPr>
            <a:endParaRPr/>
          </a:p>
        </p:txBody>
      </p:sp>
      <p:sp>
        <p:nvSpPr>
          <p:cNvPr id="60" name="TextShape 2"/>
          <p:cNvSpPr txBox="1"/>
          <p:nvPr/>
        </p:nvSpPr>
        <p:spPr>
          <a:xfrm>
            <a:off x="217440" y="1493640"/>
            <a:ext cx="8697960" cy="4147200"/>
          </a:xfrm>
          <a:prstGeom prst="rect">
            <a:avLst/>
          </a:prstGeom>
        </p:spPr>
        <p:txBody>
          <a:bodyPr lIns="0" tIns="0" rIns="0" bIns="0"/>
          <a:lstStyle/>
          <a:p>
            <a:pPr algn="just"/>
            <a:endParaRPr lang="en-US" sz="2177" b="1" dirty="0">
              <a:latin typeface="Times New Roman" pitchFamily="18" charset="0"/>
              <a:cs typeface="Times New Roman" pitchFamily="18" charset="0"/>
            </a:endParaRPr>
          </a:p>
          <a:p>
            <a:pPr algn="just">
              <a:buFont typeface="Wingdings" pitchFamily="2" charset="2"/>
              <a:buChar char="v"/>
            </a:pPr>
            <a:r>
              <a:rPr lang="en-US" sz="2177" dirty="0">
                <a:latin typeface="Times New Roman" pitchFamily="18" charset="0"/>
                <a:cs typeface="Times New Roman" pitchFamily="18" charset="0"/>
              </a:rPr>
              <a:t> To summarize, in simple terms, </a:t>
            </a:r>
            <a:r>
              <a:rPr lang="en-US" sz="2177" b="1" dirty="0">
                <a:latin typeface="Times New Roman" pitchFamily="18" charset="0"/>
                <a:cs typeface="Times New Roman" pitchFamily="18" charset="0"/>
              </a:rPr>
              <a:t>data engineering converts raw data </a:t>
            </a:r>
          </a:p>
          <a:p>
            <a:pPr algn="just"/>
            <a:r>
              <a:rPr lang="en-US" sz="2177" b="1" dirty="0">
                <a:latin typeface="Times New Roman" pitchFamily="18" charset="0"/>
                <a:cs typeface="Times New Roman" pitchFamily="18" charset="0"/>
              </a:rPr>
              <a:t>     into usable data.</a:t>
            </a:r>
          </a:p>
          <a:p>
            <a:pPr algn="just">
              <a:buFont typeface="Wingdings" pitchFamily="2" charset="2"/>
              <a:buChar char="v"/>
            </a:pPr>
            <a:r>
              <a:rPr lang="en-US" sz="2177" dirty="0">
                <a:latin typeface="Times New Roman" pitchFamily="18" charset="0"/>
                <a:cs typeface="Times New Roman" pitchFamily="18" charset="0"/>
              </a:rPr>
              <a:t> </a:t>
            </a:r>
            <a:r>
              <a:rPr lang="en-US" sz="2177" b="1" dirty="0">
                <a:latin typeface="Times New Roman" pitchFamily="18" charset="0"/>
                <a:cs typeface="Times New Roman" pitchFamily="18" charset="0"/>
              </a:rPr>
              <a:t>Data analytics uses this data to generate insights</a:t>
            </a:r>
            <a:r>
              <a:rPr lang="en-US" sz="2177" dirty="0">
                <a:latin typeface="Times New Roman" pitchFamily="18" charset="0"/>
                <a:cs typeface="Times New Roman" pitchFamily="18" charset="0"/>
              </a:rPr>
              <a:t>.</a:t>
            </a:r>
          </a:p>
          <a:p>
            <a:pPr algn="just">
              <a:buFont typeface="Wingdings" pitchFamily="2" charset="2"/>
              <a:buChar char="v"/>
            </a:pPr>
            <a:r>
              <a:rPr lang="en-US" sz="2177" dirty="0">
                <a:latin typeface="Times New Roman" pitchFamily="18" charset="0"/>
                <a:cs typeface="Times New Roman" pitchFamily="18" charset="0"/>
              </a:rPr>
              <a:t> </a:t>
            </a:r>
            <a:r>
              <a:rPr lang="en-US" sz="2177" b="1" dirty="0">
                <a:latin typeface="Times New Roman" pitchFamily="18" charset="0"/>
                <a:cs typeface="Times New Roman" pitchFamily="18" charset="0"/>
              </a:rPr>
              <a:t>Data scientists use data analytics and data engineering to predict the </a:t>
            </a:r>
          </a:p>
          <a:p>
            <a:pPr algn="just"/>
            <a:r>
              <a:rPr lang="en-US" sz="2177" b="1" dirty="0">
                <a:latin typeface="Times New Roman" pitchFamily="18" charset="0"/>
                <a:cs typeface="Times New Roman" pitchFamily="18" charset="0"/>
              </a:rPr>
              <a:t>    future using data from the past</a:t>
            </a:r>
            <a:r>
              <a:rPr lang="en-US" sz="2177" dirty="0">
                <a:latin typeface="Times New Roman" pitchFamily="18" charset="0"/>
                <a:cs typeface="Times New Roman" pitchFamily="18" charset="0"/>
              </a:rPr>
              <a:t>. </a:t>
            </a:r>
          </a:p>
          <a:p>
            <a:pPr algn="just">
              <a:buFont typeface="Wingdings" pitchFamily="2" charset="2"/>
              <a:buChar char="v"/>
            </a:pPr>
            <a:r>
              <a:rPr lang="en-US" sz="2177" b="1" dirty="0">
                <a:latin typeface="Times New Roman" pitchFamily="18" charset="0"/>
                <a:cs typeface="Times New Roman" pitchFamily="18" charset="0"/>
              </a:rPr>
              <a:t>Business analysts and business intelligence analysts use these insights </a:t>
            </a:r>
          </a:p>
          <a:p>
            <a:pPr algn="just"/>
            <a:r>
              <a:rPr lang="en-US" sz="2177" b="1" dirty="0">
                <a:latin typeface="Times New Roman" pitchFamily="18" charset="0"/>
                <a:cs typeface="Times New Roman" pitchFamily="18" charset="0"/>
              </a:rPr>
              <a:t>    and predictions to drive decisions that benefit and grow their business</a:t>
            </a:r>
            <a:endParaRPr sz="2177" b="1" dirty="0">
              <a:latin typeface="Times New Roman" pitchFamily="18" charset="0"/>
              <a:cs typeface="Times New Roman" pitchFamily="18" charset="0"/>
            </a:endParaRPr>
          </a:p>
        </p:txBody>
      </p:sp>
      <p:sp>
        <p:nvSpPr>
          <p:cNvPr id="4" name="TextShape 1"/>
          <p:cNvSpPr txBox="1"/>
          <p:nvPr/>
        </p:nvSpPr>
        <p:spPr>
          <a:xfrm>
            <a:off x="533401" y="323352"/>
            <a:ext cx="8077200" cy="893808"/>
          </a:xfrm>
          <a:prstGeom prst="rect">
            <a:avLst/>
          </a:prstGeom>
        </p:spPr>
        <p:txBody>
          <a:bodyPr lIns="0" tIns="0" rIns="0" bIns="0" anchor="ctr"/>
          <a:lstStyle/>
          <a:p>
            <a:pPr algn="ctr"/>
            <a:r>
              <a:rPr lang="en-US" sz="4000" dirty="0">
                <a:latin typeface="Times New Roman" pitchFamily="18" charset="0"/>
                <a:cs typeface="Times New Roman" pitchFamily="18" charset="0"/>
              </a:rPr>
              <a:t>Business Analysts</a:t>
            </a:r>
            <a:endParaRPr lang="en-US" sz="4000" b="1" dirty="0">
              <a:solidFill>
                <a:schemeClr val="accent6">
                  <a:lumMod val="50000"/>
                </a:schemeClr>
              </a:solidFill>
              <a:cs typeface="Times New Roman" pitchFamily="18" charset="0"/>
            </a:endParaRPr>
          </a:p>
        </p:txBody>
      </p:sp>
    </p:spTree>
    <p:extLst>
      <p:ext uri="{BB962C8B-B14F-4D97-AF65-F5344CB8AC3E}">
        <p14:creationId xmlns:p14="http://schemas.microsoft.com/office/powerpoint/2010/main" val="310528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57172" y="273684"/>
            <a:ext cx="8228763" cy="1144888"/>
          </a:xfrm>
          <a:prstGeom prst="rect">
            <a:avLst/>
          </a:prstGeom>
        </p:spPr>
        <p:txBody>
          <a:bodyPr lIns="0" tIns="0" rIns="0" bIns="0" anchor="ctr"/>
          <a:lstStyle/>
          <a:p>
            <a:pPr algn="ctr">
              <a:buSzPct val="45000"/>
              <a:buFont typeface="StarSymbol"/>
              <a:buChar char=""/>
            </a:pPr>
            <a:endParaRPr/>
          </a:p>
        </p:txBody>
      </p:sp>
      <p:sp>
        <p:nvSpPr>
          <p:cNvPr id="60" name="TextShape 2"/>
          <p:cNvSpPr txBox="1"/>
          <p:nvPr/>
        </p:nvSpPr>
        <p:spPr>
          <a:xfrm>
            <a:off x="217440" y="1493640"/>
            <a:ext cx="8697960" cy="4147200"/>
          </a:xfrm>
          <a:prstGeom prst="rect">
            <a:avLst/>
          </a:prstGeom>
        </p:spPr>
        <p:txBody>
          <a:bodyPr lIns="0" tIns="0" rIns="0" bIns="0"/>
          <a:lstStyle/>
          <a:p>
            <a:pPr algn="just"/>
            <a:endParaRPr lang="en-US" sz="2177" b="1" dirty="0">
              <a:latin typeface="Times New Roman" pitchFamily="18" charset="0"/>
              <a:cs typeface="Times New Roman" pitchFamily="18" charset="0"/>
            </a:endParaRPr>
          </a:p>
          <a:p>
            <a:pPr eaLnBrk="1" hangingPunct="1"/>
            <a:r>
              <a:rPr lang="en-US" sz="2177" dirty="0">
                <a:latin typeface="Times New Roman" pitchFamily="18" charset="0"/>
                <a:cs typeface="Times New Roman" pitchFamily="18" charset="0"/>
              </a:rPr>
              <a:t> </a:t>
            </a:r>
            <a:r>
              <a:rPr lang="en-US" altLang="en-US" sz="2000" b="1" dirty="0">
                <a:latin typeface="Times New Roman" panose="02020603050405020304" pitchFamily="18" charset="0"/>
              </a:rPr>
              <a:t>Database</a:t>
            </a:r>
            <a:endParaRPr lang="en-US" altLang="en-US" sz="2000" dirty="0">
              <a:latin typeface="Times New Roman" panose="02020603050405020304" pitchFamily="18" charset="0"/>
            </a:endParaRPr>
          </a:p>
          <a:p>
            <a:pPr algn="just" eaLnBrk="1" hangingPunct="1"/>
            <a:r>
              <a:rPr lang="en-US" altLang="en-US" sz="2000" dirty="0">
                <a:latin typeface="Times New Roman" panose="02020603050405020304" pitchFamily="18" charset="0"/>
              </a:rPr>
              <a:t>	Database is a collection of related data.</a:t>
            </a:r>
          </a:p>
          <a:p>
            <a:pPr eaLnBrk="1" hangingPunct="1"/>
            <a:endParaRPr lang="en-US" altLang="en-US" sz="2000" b="1" dirty="0">
              <a:latin typeface="Times New Roman" panose="02020603050405020304" pitchFamily="18" charset="0"/>
            </a:endParaRPr>
          </a:p>
          <a:p>
            <a:pPr eaLnBrk="1" hangingPunct="1"/>
            <a:r>
              <a:rPr lang="en-US" altLang="en-US" sz="2000" b="1" dirty="0">
                <a:latin typeface="Times New Roman" panose="02020603050405020304" pitchFamily="18" charset="0"/>
              </a:rPr>
              <a:t>DBMS</a:t>
            </a:r>
            <a:endParaRPr lang="en-US" altLang="en-US" sz="2000" dirty="0">
              <a:latin typeface="Times New Roman" panose="02020603050405020304" pitchFamily="18" charset="0"/>
            </a:endParaRPr>
          </a:p>
          <a:p>
            <a:pPr algn="just" eaLnBrk="1" hangingPunct="1"/>
            <a:r>
              <a:rPr lang="en-US" altLang="en-US" sz="2000" dirty="0">
                <a:latin typeface="Times New Roman" panose="02020603050405020304" pitchFamily="18" charset="0"/>
              </a:rPr>
              <a:t>	DBMS is a software that is used to define, construct and manipulate a database.</a:t>
            </a:r>
          </a:p>
          <a:p>
            <a:pPr eaLnBrk="1" hangingPunct="1"/>
            <a:endParaRPr lang="en-US" altLang="en-US" sz="2000" b="1" dirty="0">
              <a:latin typeface="Times New Roman" panose="02020603050405020304" pitchFamily="18" charset="0"/>
            </a:endParaRPr>
          </a:p>
          <a:p>
            <a:pPr eaLnBrk="1" hangingPunct="1"/>
            <a:r>
              <a:rPr lang="en-US" altLang="en-US" sz="2000" b="1" dirty="0">
                <a:latin typeface="Times New Roman" panose="02020603050405020304" pitchFamily="18" charset="0"/>
              </a:rPr>
              <a:t>Relational Databases</a:t>
            </a:r>
            <a:endParaRPr lang="en-US" altLang="en-US" sz="2000" dirty="0">
              <a:latin typeface="Times New Roman" panose="02020603050405020304" pitchFamily="18" charset="0"/>
            </a:endParaRPr>
          </a:p>
          <a:p>
            <a:pPr algn="just" eaLnBrk="1" hangingPunct="1"/>
            <a:r>
              <a:rPr lang="en-US" altLang="en-US" sz="2000" dirty="0">
                <a:latin typeface="Times New Roman" panose="02020603050405020304" pitchFamily="18" charset="0"/>
              </a:rPr>
              <a:t>	A relational database is a collection of tables and each table is assigned, a unique table name. Each table consists of a set of attributes (columns or fields) and usually stores a large set of tables (records or rows). More each table is identified by a unique key. An entity relationship (ER) model, models the database as a set of entities and a set of relationship. </a:t>
            </a:r>
            <a:endParaRPr lang="en-US" altLang="en-US" sz="2000" dirty="0">
              <a:latin typeface="Times New Roman" panose="02020603050405020304" pitchFamily="18" charset="0"/>
            </a:endParaRPr>
          </a:p>
        </p:txBody>
      </p:sp>
      <p:sp>
        <p:nvSpPr>
          <p:cNvPr id="4" name="TextShape 1"/>
          <p:cNvSpPr txBox="1"/>
          <p:nvPr/>
        </p:nvSpPr>
        <p:spPr>
          <a:xfrm>
            <a:off x="533401" y="323352"/>
            <a:ext cx="8077200" cy="893808"/>
          </a:xfrm>
          <a:prstGeom prst="rect">
            <a:avLst/>
          </a:prstGeom>
        </p:spPr>
        <p:txBody>
          <a:bodyPr lIns="0" tIns="0" rIns="0" bIns="0" anchor="ctr"/>
          <a:lstStyle/>
          <a:p>
            <a:pPr algn="ctr"/>
            <a:r>
              <a:rPr lang="en-US" sz="3200" dirty="0" smtClean="0">
                <a:latin typeface="Times New Roman" pitchFamily="18" charset="0"/>
                <a:cs typeface="Times New Roman" pitchFamily="18" charset="0"/>
              </a:rPr>
              <a:t>Advanced Databases</a:t>
            </a:r>
            <a:endParaRPr lang="en-US" sz="3200" b="1" dirty="0">
              <a:solidFill>
                <a:schemeClr val="accent6">
                  <a:lumMod val="50000"/>
                </a:schemeClr>
              </a:solidFill>
              <a:cs typeface="Times New Roman" pitchFamily="18" charset="0"/>
            </a:endParaRPr>
          </a:p>
        </p:txBody>
      </p:sp>
    </p:spTree>
    <p:extLst>
      <p:ext uri="{BB962C8B-B14F-4D97-AF65-F5344CB8AC3E}">
        <p14:creationId xmlns:p14="http://schemas.microsoft.com/office/powerpoint/2010/main" val="187970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457172" y="273684"/>
            <a:ext cx="8228763" cy="945516"/>
          </a:xfrm>
          <a:prstGeom prst="rect">
            <a:avLst/>
          </a:prstGeom>
        </p:spPr>
        <p:txBody>
          <a:bodyPr lIns="0" tIns="0" rIns="0" bIns="0" anchor="ctr"/>
          <a:lstStyle/>
          <a:p>
            <a:pPr algn="ctr">
              <a:buSzPct val="45000"/>
            </a:pPr>
            <a:r>
              <a:rPr lang="en-US" sz="4000" b="1" dirty="0">
                <a:latin typeface="Times New Roman" panose="02020603050405020304" pitchFamily="18" charset="0"/>
                <a:cs typeface="Times New Roman" panose="02020603050405020304" pitchFamily="18" charset="0"/>
              </a:rPr>
              <a:t>Data Analysis</a:t>
            </a:r>
            <a:endParaRPr sz="4000" b="1" dirty="0">
              <a:latin typeface="Times New Roman" panose="02020603050405020304" pitchFamily="18" charset="0"/>
              <a:cs typeface="Times New Roman" panose="02020603050405020304" pitchFamily="18" charset="0"/>
            </a:endParaRPr>
          </a:p>
        </p:txBody>
      </p:sp>
      <p:sp>
        <p:nvSpPr>
          <p:cNvPr id="46" name="TextShape 2"/>
          <p:cNvSpPr txBox="1"/>
          <p:nvPr/>
        </p:nvSpPr>
        <p:spPr>
          <a:xfrm>
            <a:off x="355680" y="1355400"/>
            <a:ext cx="8559720" cy="5036508"/>
          </a:xfrm>
          <a:prstGeom prst="rect">
            <a:avLst/>
          </a:prstGeom>
        </p:spPr>
        <p:txBody>
          <a:bodyPr lIns="0" tIns="0" rIns="0" bIns="0"/>
          <a:lstStyle/>
          <a:p>
            <a:pPr algn="just">
              <a:buSzPct val="45000"/>
              <a:buFont typeface="Wingdings" pitchFamily="2" charset="2"/>
              <a:buChar char="q"/>
            </a:pPr>
            <a:endParaRPr lang="en-US" sz="2540" dirty="0">
              <a:latin typeface="Times New Roman" pitchFamily="18" charset="0"/>
              <a:cs typeface="Times New Roman" pitchFamily="18" charset="0"/>
            </a:endParaRPr>
          </a:p>
          <a:p>
            <a:pPr marL="342900" indent="-342900" algn="just">
              <a:buSzPct val="45000"/>
              <a:buFont typeface="Wingdings" panose="05000000000000000000" pitchFamily="2" charset="2"/>
              <a:buChar char="q"/>
            </a:pPr>
            <a:r>
              <a:rPr lang="en-US" sz="2400" dirty="0">
                <a:latin typeface="Times New Roman" pitchFamily="18" charset="0"/>
                <a:cs typeface="Times New Roman" pitchFamily="18" charset="0"/>
              </a:rPr>
              <a:t>Data analysis is the process of </a:t>
            </a:r>
            <a:r>
              <a:rPr lang="en-US" sz="2400" b="1" dirty="0">
                <a:latin typeface="Times New Roman" pitchFamily="18" charset="0"/>
                <a:cs typeface="Times New Roman" pitchFamily="18" charset="0"/>
              </a:rPr>
              <a:t>gathering, cleaning, analyzing, and mining data, interpreting results and reporting the findings</a:t>
            </a:r>
            <a:r>
              <a:rPr lang="en-US" sz="2400" dirty="0">
                <a:latin typeface="Times New Roman" pitchFamily="18" charset="0"/>
                <a:cs typeface="Times New Roman" pitchFamily="18" charset="0"/>
              </a:rPr>
              <a:t>.</a:t>
            </a:r>
          </a:p>
          <a:p>
            <a:pPr marL="342900" indent="-342900" algn="just">
              <a:buSzPct val="45000"/>
              <a:buFont typeface="Wingdings" panose="05000000000000000000" pitchFamily="2" charset="2"/>
              <a:buChar char="q"/>
            </a:pPr>
            <a:r>
              <a:rPr lang="en-US" sz="2400" dirty="0">
                <a:latin typeface="Times New Roman" pitchFamily="18" charset="0"/>
                <a:cs typeface="Times New Roman" pitchFamily="18" charset="0"/>
              </a:rPr>
              <a:t>With data analysis, </a:t>
            </a:r>
            <a:r>
              <a:rPr lang="en-US" sz="2400" b="1" dirty="0">
                <a:latin typeface="Times New Roman" pitchFamily="18" charset="0"/>
                <a:cs typeface="Times New Roman" pitchFamily="18" charset="0"/>
              </a:rPr>
              <a:t>we find patterns within data and correlations between different data points</a:t>
            </a:r>
            <a:r>
              <a:rPr lang="en-US" sz="2400" dirty="0">
                <a:latin typeface="Times New Roman" pitchFamily="18" charset="0"/>
                <a:cs typeface="Times New Roman" pitchFamily="18" charset="0"/>
              </a:rPr>
              <a:t>.</a:t>
            </a:r>
          </a:p>
          <a:p>
            <a:pPr marL="342900" indent="-342900" algn="just">
              <a:buSzPct val="45000"/>
              <a:buFont typeface="Wingdings" panose="05000000000000000000" pitchFamily="2" charset="2"/>
              <a:buChar char="q"/>
            </a:pPr>
            <a:r>
              <a:rPr lang="en-US" sz="2400" dirty="0">
                <a:latin typeface="Times New Roman" pitchFamily="18" charset="0"/>
                <a:cs typeface="Times New Roman" pitchFamily="18" charset="0"/>
              </a:rPr>
              <a:t>And it is through these patterns and correlations that insights are generated, and conclusions are drawn.</a:t>
            </a:r>
          </a:p>
          <a:p>
            <a:pPr algn="just">
              <a:buSzPct val="45000"/>
            </a:pPr>
            <a:endParaRPr sz="2400"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id="{41D3E24B-B44C-4C62-ADD8-48899AD98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373690"/>
            <a:ext cx="7207290" cy="247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989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57172" y="273684"/>
            <a:ext cx="8228763" cy="1144888"/>
          </a:xfrm>
          <a:prstGeom prst="rect">
            <a:avLst/>
          </a:prstGeom>
        </p:spPr>
        <p:txBody>
          <a:bodyPr lIns="0" tIns="0" rIns="0" bIns="0" anchor="ctr"/>
          <a:lstStyle/>
          <a:p>
            <a:pPr algn="ctr">
              <a:buSzPct val="45000"/>
              <a:buFont typeface="StarSymbol"/>
              <a:buChar char=""/>
            </a:pPr>
            <a:endParaRPr/>
          </a:p>
        </p:txBody>
      </p:sp>
      <p:sp>
        <p:nvSpPr>
          <p:cNvPr id="60" name="TextShape 2"/>
          <p:cNvSpPr txBox="1"/>
          <p:nvPr/>
        </p:nvSpPr>
        <p:spPr>
          <a:xfrm>
            <a:off x="217440" y="1493640"/>
            <a:ext cx="8697960" cy="4147200"/>
          </a:xfrm>
          <a:prstGeom prst="rect">
            <a:avLst/>
          </a:prstGeom>
        </p:spPr>
        <p:txBody>
          <a:bodyPr lIns="0" tIns="0" rIns="0" bIns="0"/>
          <a:lstStyle/>
          <a:p>
            <a:pPr algn="just"/>
            <a:endParaRPr lang="en-US" sz="2177" b="1" dirty="0">
              <a:latin typeface="Times New Roman" pitchFamily="18" charset="0"/>
              <a:cs typeface="Times New Roman" pitchFamily="18" charset="0"/>
            </a:endParaRPr>
          </a:p>
          <a:p>
            <a:pPr eaLnBrk="1" hangingPunct="1"/>
            <a:r>
              <a:rPr lang="en-US" sz="2177" dirty="0">
                <a:latin typeface="Times New Roman" pitchFamily="18" charset="0"/>
                <a:cs typeface="Times New Roman" pitchFamily="18" charset="0"/>
              </a:rPr>
              <a:t> </a:t>
            </a:r>
            <a:r>
              <a:rPr lang="en-US" altLang="en-US" sz="3600" b="1" dirty="0">
                <a:latin typeface="Times New Roman" panose="02020603050405020304" pitchFamily="18" charset="0"/>
              </a:rPr>
              <a:t>Data warehouse</a:t>
            </a:r>
          </a:p>
          <a:p>
            <a:pPr eaLnBrk="1" hangingPunct="1"/>
            <a:endParaRPr lang="en-US" altLang="en-US" sz="1100" b="1" dirty="0">
              <a:latin typeface="Times New Roman" panose="02020603050405020304" pitchFamily="18" charset="0"/>
            </a:endParaRPr>
          </a:p>
          <a:p>
            <a:pPr algn="just" eaLnBrk="1" hangingPunct="1"/>
            <a:r>
              <a:rPr lang="en-US" altLang="en-US" sz="2000" dirty="0">
                <a:latin typeface="Times New Roman" panose="02020603050405020304" pitchFamily="18" charset="0"/>
              </a:rPr>
              <a:t>A data warehouse is repository of information collected from multiple sources, stored under an unified schema and which usually resides at a single site. </a:t>
            </a:r>
          </a:p>
          <a:p>
            <a:pPr algn="just" eaLnBrk="1" hangingPunct="1"/>
            <a:endParaRPr lang="en-US" altLang="en-US" sz="2000" dirty="0">
              <a:latin typeface="Times New Roman" panose="02020603050405020304" pitchFamily="18" charset="0"/>
            </a:endParaRPr>
          </a:p>
          <a:p>
            <a:pPr algn="just" eaLnBrk="1" hangingPunct="1"/>
            <a:r>
              <a:rPr lang="en-US" altLang="en-US" sz="2000" dirty="0">
                <a:latin typeface="Times New Roman" panose="02020603050405020304" pitchFamily="18" charset="0"/>
              </a:rPr>
              <a:t>Data warehouses are constructed through the process of data cleaning, data transformation, data integration, data loading and periodic data refreshing.</a:t>
            </a:r>
          </a:p>
          <a:p>
            <a:pPr eaLnBrk="1" hangingPunct="1"/>
            <a:endParaRPr lang="en-US" altLang="en-US" sz="2000" dirty="0">
              <a:latin typeface="Times New Roman" panose="02020603050405020304" pitchFamily="18" charset="0"/>
            </a:endParaRPr>
          </a:p>
          <a:p>
            <a:pPr algn="just" eaLnBrk="1" hangingPunct="1"/>
            <a:r>
              <a:rPr lang="en-US" altLang="en-US" sz="2000" dirty="0">
                <a:latin typeface="Times New Roman" panose="02020603050405020304" pitchFamily="18" charset="0"/>
              </a:rPr>
              <a:t>It provides multidimensional view of data and allows the pre computation and fast accessing of the summarized data.</a:t>
            </a:r>
            <a:endParaRPr lang="en-US" altLang="en-US" sz="2000" dirty="0">
              <a:latin typeface="Times New Roman" panose="02020603050405020304" pitchFamily="18" charset="0"/>
            </a:endParaRPr>
          </a:p>
        </p:txBody>
      </p:sp>
      <p:sp>
        <p:nvSpPr>
          <p:cNvPr id="4" name="TextShape 1"/>
          <p:cNvSpPr txBox="1"/>
          <p:nvPr/>
        </p:nvSpPr>
        <p:spPr>
          <a:xfrm>
            <a:off x="533401" y="323352"/>
            <a:ext cx="8077200" cy="893808"/>
          </a:xfrm>
          <a:prstGeom prst="rect">
            <a:avLst/>
          </a:prstGeom>
        </p:spPr>
        <p:txBody>
          <a:bodyPr lIns="0" tIns="0" rIns="0" bIns="0" anchor="ctr"/>
          <a:lstStyle/>
          <a:p>
            <a:pPr algn="ctr"/>
            <a:r>
              <a:rPr lang="en-US" sz="3200" dirty="0" smtClean="0">
                <a:latin typeface="Times New Roman" pitchFamily="18" charset="0"/>
                <a:cs typeface="Times New Roman" pitchFamily="18" charset="0"/>
              </a:rPr>
              <a:t>Advanced Databases</a:t>
            </a:r>
            <a:endParaRPr lang="en-US" sz="3200" b="1" dirty="0">
              <a:solidFill>
                <a:schemeClr val="accent6">
                  <a:lumMod val="50000"/>
                </a:schemeClr>
              </a:solidFill>
              <a:cs typeface="Times New Roman" pitchFamily="18" charset="0"/>
            </a:endParaRPr>
          </a:p>
        </p:txBody>
      </p:sp>
    </p:spTree>
    <p:extLst>
      <p:ext uri="{BB962C8B-B14F-4D97-AF65-F5344CB8AC3E}">
        <p14:creationId xmlns:p14="http://schemas.microsoft.com/office/powerpoint/2010/main" val="88623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57172" y="273684"/>
            <a:ext cx="8228763" cy="1144888"/>
          </a:xfrm>
          <a:prstGeom prst="rect">
            <a:avLst/>
          </a:prstGeom>
        </p:spPr>
        <p:txBody>
          <a:bodyPr lIns="0" tIns="0" rIns="0" bIns="0" anchor="ctr"/>
          <a:lstStyle/>
          <a:p>
            <a:pPr algn="ctr">
              <a:buSzPct val="45000"/>
              <a:buFont typeface="StarSymbol"/>
              <a:buChar char=""/>
            </a:pPr>
            <a:endParaRPr/>
          </a:p>
        </p:txBody>
      </p:sp>
      <p:sp>
        <p:nvSpPr>
          <p:cNvPr id="60" name="TextShape 2"/>
          <p:cNvSpPr txBox="1"/>
          <p:nvPr/>
        </p:nvSpPr>
        <p:spPr>
          <a:xfrm>
            <a:off x="217440" y="1493640"/>
            <a:ext cx="8926560" cy="4373760"/>
          </a:xfrm>
          <a:prstGeom prst="rect">
            <a:avLst/>
          </a:prstGeom>
        </p:spPr>
        <p:txBody>
          <a:bodyPr lIns="0" tIns="0" rIns="0" bIns="0"/>
          <a:lstStyle/>
          <a:p>
            <a:pPr algn="just"/>
            <a:endParaRPr lang="en-US" sz="2177" b="1" dirty="0">
              <a:latin typeface="Times New Roman" pitchFamily="18" charset="0"/>
              <a:cs typeface="Times New Roman" pitchFamily="18" charset="0"/>
            </a:endParaRPr>
          </a:p>
          <a:p>
            <a:pPr eaLnBrk="1" hangingPunct="1"/>
            <a:r>
              <a:rPr lang="en-US" altLang="en-US" sz="2000" b="1" dirty="0" smtClean="0">
                <a:latin typeface="Times New Roman" panose="02020603050405020304" pitchFamily="18" charset="0"/>
              </a:rPr>
              <a:t>Differences </a:t>
            </a:r>
            <a:r>
              <a:rPr lang="en-US" altLang="en-US" sz="2000" b="1" dirty="0">
                <a:latin typeface="Times New Roman" panose="02020603050405020304" pitchFamily="18" charset="0"/>
              </a:rPr>
              <a:t>between data mart and data warehouse</a:t>
            </a:r>
          </a:p>
          <a:p>
            <a:pPr eaLnBrk="1" hangingPunct="1"/>
            <a:endParaRPr lang="en-US" altLang="en-US" sz="2000" dirty="0">
              <a:latin typeface="Times New Roman" panose="02020603050405020304" pitchFamily="18" charset="0"/>
            </a:endParaRPr>
          </a:p>
          <a:p>
            <a:pPr eaLnBrk="1" hangingPunct="1"/>
            <a:r>
              <a:rPr lang="en-US" altLang="en-US" sz="2000" dirty="0">
                <a:latin typeface="Times New Roman" panose="02020603050405020304" pitchFamily="18" charset="0"/>
              </a:rPr>
              <a:t>	A data warehouse collects information about subjects that span an entire organization. Its scope is enterprise wide. </a:t>
            </a:r>
          </a:p>
          <a:p>
            <a:pPr algn="just" eaLnBrk="1" hangingPunct="1"/>
            <a:endParaRPr lang="en-US" altLang="en-US" sz="2000" dirty="0">
              <a:latin typeface="Times New Roman" panose="02020603050405020304" pitchFamily="18" charset="0"/>
            </a:endParaRPr>
          </a:p>
          <a:p>
            <a:pPr algn="just" eaLnBrk="1" hangingPunct="1"/>
            <a:r>
              <a:rPr lang="en-US" altLang="en-US" sz="2000" dirty="0">
                <a:latin typeface="Times New Roman" panose="02020603050405020304" pitchFamily="18" charset="0"/>
              </a:rPr>
              <a:t>A data mart is department subset of a data warehouse. It focuses on selected subjects and its scope is department wide.</a:t>
            </a:r>
          </a:p>
          <a:p>
            <a:pPr eaLnBrk="1" hangingPunct="1"/>
            <a:endParaRPr lang="en-US" altLang="en-US" sz="2000" dirty="0">
              <a:latin typeface="Times New Roman" panose="02020603050405020304" pitchFamily="18" charset="0"/>
            </a:endParaRPr>
          </a:p>
          <a:p>
            <a:pPr eaLnBrk="1" hangingPunct="1"/>
            <a:r>
              <a:rPr lang="en-US" altLang="en-US" sz="2000" b="1" dirty="0">
                <a:latin typeface="Times New Roman" panose="02020603050405020304" pitchFamily="18" charset="0"/>
              </a:rPr>
              <a:t>Transactional Databases</a:t>
            </a:r>
          </a:p>
          <a:p>
            <a:pPr eaLnBrk="1" hangingPunct="1"/>
            <a:endParaRPr lang="en-US" altLang="en-US" sz="2000" dirty="0">
              <a:latin typeface="Times New Roman" panose="02020603050405020304" pitchFamily="18" charset="0"/>
            </a:endParaRPr>
          </a:p>
          <a:p>
            <a:pPr algn="just" eaLnBrk="1" hangingPunct="1"/>
            <a:r>
              <a:rPr lang="en-US" altLang="en-US" sz="2000" dirty="0">
                <a:latin typeface="Times New Roman" panose="02020603050405020304" pitchFamily="18" charset="0"/>
              </a:rPr>
              <a:t>	It consists of a file where each record represents a transaction. A transaction typically includes a unique transaction identity number (</a:t>
            </a:r>
            <a:r>
              <a:rPr lang="en-US" altLang="en-US" sz="2000" dirty="0" err="1">
                <a:latin typeface="Times New Roman" panose="02020603050405020304" pitchFamily="18" charset="0"/>
              </a:rPr>
              <a:t>trans_id</a:t>
            </a:r>
            <a:r>
              <a:rPr lang="en-US" altLang="en-US" sz="2000" dirty="0">
                <a:latin typeface="Times New Roman" panose="02020603050405020304" pitchFamily="18" charset="0"/>
              </a:rPr>
              <a:t>) and a list of items making up the transaction (such as the items purchased in a store.)</a:t>
            </a:r>
            <a:endParaRPr lang="en-US" altLang="en-US" sz="2000" dirty="0">
              <a:latin typeface="Times New Roman" panose="02020603050405020304" pitchFamily="18" charset="0"/>
            </a:endParaRPr>
          </a:p>
        </p:txBody>
      </p:sp>
      <p:sp>
        <p:nvSpPr>
          <p:cNvPr id="4" name="TextShape 1"/>
          <p:cNvSpPr txBox="1"/>
          <p:nvPr/>
        </p:nvSpPr>
        <p:spPr>
          <a:xfrm>
            <a:off x="533401" y="323352"/>
            <a:ext cx="8077200" cy="893808"/>
          </a:xfrm>
          <a:prstGeom prst="rect">
            <a:avLst/>
          </a:prstGeom>
        </p:spPr>
        <p:txBody>
          <a:bodyPr lIns="0" tIns="0" rIns="0" bIns="0" anchor="ctr"/>
          <a:lstStyle/>
          <a:p>
            <a:pPr algn="ctr"/>
            <a:r>
              <a:rPr lang="en-US" sz="3200" dirty="0" smtClean="0">
                <a:latin typeface="Times New Roman" pitchFamily="18" charset="0"/>
                <a:cs typeface="Times New Roman" pitchFamily="18" charset="0"/>
              </a:rPr>
              <a:t>Advanced Databases</a:t>
            </a:r>
            <a:endParaRPr lang="en-US" sz="3200" b="1" dirty="0">
              <a:solidFill>
                <a:schemeClr val="accent6">
                  <a:lumMod val="50000"/>
                </a:schemeClr>
              </a:solidFill>
              <a:cs typeface="Times New Roman" pitchFamily="18" charset="0"/>
            </a:endParaRPr>
          </a:p>
        </p:txBody>
      </p:sp>
    </p:spTree>
    <p:extLst>
      <p:ext uri="{BB962C8B-B14F-4D97-AF65-F5344CB8AC3E}">
        <p14:creationId xmlns:p14="http://schemas.microsoft.com/office/powerpoint/2010/main" val="244535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57172" y="273684"/>
            <a:ext cx="8228763" cy="1144888"/>
          </a:xfrm>
          <a:prstGeom prst="rect">
            <a:avLst/>
          </a:prstGeom>
        </p:spPr>
        <p:txBody>
          <a:bodyPr lIns="0" tIns="0" rIns="0" bIns="0" anchor="ctr"/>
          <a:lstStyle/>
          <a:p>
            <a:pPr algn="ctr">
              <a:buSzPct val="45000"/>
              <a:buFont typeface="StarSymbol"/>
              <a:buChar char=""/>
            </a:pPr>
            <a:endParaRPr/>
          </a:p>
        </p:txBody>
      </p:sp>
      <p:sp>
        <p:nvSpPr>
          <p:cNvPr id="60" name="TextShape 2"/>
          <p:cNvSpPr txBox="1"/>
          <p:nvPr/>
        </p:nvSpPr>
        <p:spPr>
          <a:xfrm>
            <a:off x="217440" y="1493640"/>
            <a:ext cx="8774160" cy="4373760"/>
          </a:xfrm>
          <a:prstGeom prst="rect">
            <a:avLst/>
          </a:prstGeom>
        </p:spPr>
        <p:txBody>
          <a:bodyPr lIns="0" tIns="0" rIns="0" bIns="0"/>
          <a:lstStyle/>
          <a:p>
            <a:pPr algn="just"/>
            <a:endParaRPr lang="en-US" sz="2177" b="1" dirty="0">
              <a:latin typeface="Times New Roman" pitchFamily="18" charset="0"/>
              <a:cs typeface="Times New Roman" pitchFamily="18" charset="0"/>
            </a:endParaRPr>
          </a:p>
          <a:p>
            <a:pPr algn="just" eaLnBrk="1" hangingPunct="1"/>
            <a:r>
              <a:rPr lang="en-US" altLang="en-US" sz="2000" dirty="0" smtClean="0">
                <a:latin typeface="Times New Roman" panose="02020603050405020304" pitchFamily="18" charset="0"/>
                <a:cs typeface="Times New Roman" panose="02020603050405020304" pitchFamily="18" charset="0"/>
              </a:rPr>
              <a:t>There </a:t>
            </a:r>
            <a:r>
              <a:rPr lang="en-US" altLang="en-US" sz="2000" dirty="0">
                <a:latin typeface="Times New Roman" panose="02020603050405020304" pitchFamily="18" charset="0"/>
                <a:cs typeface="Times New Roman" panose="02020603050405020304" pitchFamily="18" charset="0"/>
              </a:rPr>
              <a:t>are seven types of advanced databases.</a:t>
            </a:r>
          </a:p>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b="1" dirty="0">
                <a:latin typeface="Times New Roman" panose="02020603050405020304" pitchFamily="18" charset="0"/>
                <a:cs typeface="Times New Roman" panose="02020603050405020304" pitchFamily="18" charset="0"/>
              </a:rPr>
              <a:t>Object oriented databases</a:t>
            </a:r>
          </a:p>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	They are base on the objected oriented programming paradigm. Here each entity is considered as an object. Data and code related to an object are encapsulated into a single unit. </a:t>
            </a:r>
          </a:p>
          <a:p>
            <a:pPr eaLnBrk="1" hangingPunct="1"/>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Each object is associated by</a:t>
            </a:r>
          </a:p>
          <a:p>
            <a:pPr algn="just" eaLnBrk="1" hangingPunct="1"/>
            <a:r>
              <a:rPr lang="en-US" altLang="en-US" sz="2000" dirty="0" smtClean="0">
                <a:latin typeface="Times New Roman" panose="02020603050405020304" pitchFamily="18" charset="0"/>
                <a:cs typeface="Times New Roman" panose="02020603050405020304" pitchFamily="18" charset="0"/>
              </a:rPr>
              <a:t>1. A </a:t>
            </a:r>
            <a:r>
              <a:rPr lang="en-US" altLang="en-US" sz="2000" dirty="0">
                <a:latin typeface="Times New Roman" panose="02020603050405020304" pitchFamily="18" charset="0"/>
                <a:cs typeface="Times New Roman" panose="02020603050405020304" pitchFamily="18" charset="0"/>
              </a:rPr>
              <a:t>set of </a:t>
            </a:r>
            <a:r>
              <a:rPr lang="en-US" altLang="en-US" sz="2000" i="1" u="sng" dirty="0">
                <a:latin typeface="Times New Roman" panose="02020603050405020304" pitchFamily="18" charset="0"/>
                <a:cs typeface="Times New Roman" panose="02020603050405020304" pitchFamily="18" charset="0"/>
              </a:rPr>
              <a:t>variables</a:t>
            </a:r>
            <a:r>
              <a:rPr lang="en-US" altLang="en-US" sz="2000" dirty="0">
                <a:latin typeface="Times New Roman" panose="02020603050405020304" pitchFamily="18" charset="0"/>
                <a:cs typeface="Times New Roman" panose="02020603050405020304" pitchFamily="18" charset="0"/>
              </a:rPr>
              <a:t> that describe the objects. These correspond to attributes in entity relationship and relational models.</a:t>
            </a:r>
            <a:endParaRPr lang="en-US" altLang="en-US" sz="2000" dirty="0">
              <a:latin typeface="Times New Roman" panose="02020603050405020304" pitchFamily="18" charset="0"/>
              <a:cs typeface="Times New Roman" panose="02020603050405020304" pitchFamily="18" charset="0"/>
            </a:endParaRPr>
          </a:p>
        </p:txBody>
      </p:sp>
      <p:sp>
        <p:nvSpPr>
          <p:cNvPr id="4" name="TextShape 1"/>
          <p:cNvSpPr txBox="1"/>
          <p:nvPr/>
        </p:nvSpPr>
        <p:spPr>
          <a:xfrm>
            <a:off x="533401" y="323352"/>
            <a:ext cx="8077200" cy="893808"/>
          </a:xfrm>
          <a:prstGeom prst="rect">
            <a:avLst/>
          </a:prstGeom>
        </p:spPr>
        <p:txBody>
          <a:bodyPr lIns="0" tIns="0" rIns="0" bIns="0" anchor="ctr"/>
          <a:lstStyle/>
          <a:p>
            <a:pPr algn="ctr"/>
            <a:r>
              <a:rPr lang="en-US" sz="3200" dirty="0" smtClean="0">
                <a:latin typeface="Times New Roman" pitchFamily="18" charset="0"/>
                <a:cs typeface="Times New Roman" pitchFamily="18" charset="0"/>
              </a:rPr>
              <a:t>Advanced Databases</a:t>
            </a:r>
            <a:endParaRPr lang="en-US" sz="3200" b="1" dirty="0">
              <a:solidFill>
                <a:schemeClr val="accent6">
                  <a:lumMod val="50000"/>
                </a:schemeClr>
              </a:solidFill>
              <a:cs typeface="Times New Roman" pitchFamily="18" charset="0"/>
            </a:endParaRPr>
          </a:p>
        </p:txBody>
      </p:sp>
    </p:spTree>
    <p:extLst>
      <p:ext uri="{BB962C8B-B14F-4D97-AF65-F5344CB8AC3E}">
        <p14:creationId xmlns:p14="http://schemas.microsoft.com/office/powerpoint/2010/main" val="4149187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57172" y="273684"/>
            <a:ext cx="8228763" cy="1144888"/>
          </a:xfrm>
          <a:prstGeom prst="rect">
            <a:avLst/>
          </a:prstGeom>
        </p:spPr>
        <p:txBody>
          <a:bodyPr lIns="0" tIns="0" rIns="0" bIns="0" anchor="ctr"/>
          <a:lstStyle/>
          <a:p>
            <a:pPr algn="ctr">
              <a:buSzPct val="45000"/>
              <a:buFont typeface="StarSymbol"/>
              <a:buChar char=""/>
            </a:pPr>
            <a:endParaRPr/>
          </a:p>
        </p:txBody>
      </p:sp>
      <p:sp>
        <p:nvSpPr>
          <p:cNvPr id="60" name="TextShape 2"/>
          <p:cNvSpPr txBox="1"/>
          <p:nvPr/>
        </p:nvSpPr>
        <p:spPr>
          <a:xfrm>
            <a:off x="152400" y="1524000"/>
            <a:ext cx="8839200" cy="4343400"/>
          </a:xfrm>
          <a:prstGeom prst="rect">
            <a:avLst/>
          </a:prstGeom>
        </p:spPr>
        <p:txBody>
          <a:bodyPr lIns="0" tIns="0" rIns="0" bIns="0"/>
          <a:lstStyle/>
          <a:p>
            <a:pPr algn="just"/>
            <a:endParaRPr lang="en-US" sz="2177" b="1" dirty="0">
              <a:latin typeface="Times New Roman" pitchFamily="18" charset="0"/>
              <a:cs typeface="Times New Roman" pitchFamily="18" charset="0"/>
            </a:endParaRPr>
          </a:p>
          <a:p>
            <a:pPr algn="just" eaLnBrk="1" hangingPunct="1">
              <a:spcBef>
                <a:spcPct val="50000"/>
              </a:spcBef>
              <a:buClrTx/>
              <a:buFontTx/>
              <a:buNone/>
            </a:pPr>
            <a:r>
              <a:rPr lang="en-US" altLang="en-US" sz="2000" dirty="0" smtClean="0">
                <a:latin typeface="Times New Roman" panose="02020603050405020304" pitchFamily="18" charset="0"/>
                <a:cs typeface="Times New Roman" panose="02020603050405020304" pitchFamily="18" charset="0"/>
              </a:rPr>
              <a:t>2. A </a:t>
            </a:r>
            <a:r>
              <a:rPr lang="en-US" altLang="en-US" sz="2000" dirty="0">
                <a:latin typeface="Times New Roman" panose="02020603050405020304" pitchFamily="18" charset="0"/>
                <a:cs typeface="Times New Roman" panose="02020603050405020304" pitchFamily="18" charset="0"/>
              </a:rPr>
              <a:t>set of </a:t>
            </a:r>
            <a:r>
              <a:rPr lang="en-US" altLang="en-US" sz="2000" u="sng" dirty="0">
                <a:latin typeface="Times New Roman" panose="02020603050405020304" pitchFamily="18" charset="0"/>
                <a:cs typeface="Times New Roman" panose="02020603050405020304" pitchFamily="18" charset="0"/>
              </a:rPr>
              <a:t>messages</a:t>
            </a:r>
            <a:r>
              <a:rPr lang="en-US" altLang="en-US" sz="2000" dirty="0">
                <a:latin typeface="Times New Roman" panose="02020603050405020304" pitchFamily="18" charset="0"/>
                <a:cs typeface="Times New Roman" panose="02020603050405020304" pitchFamily="18" charset="0"/>
              </a:rPr>
              <a:t> that the object can use to communicate with the other objects or the rest of the database system.</a:t>
            </a:r>
          </a:p>
          <a:p>
            <a:pPr algn="just" eaLnBrk="1" hangingPunct="1">
              <a:spcBef>
                <a:spcPct val="50000"/>
              </a:spcBef>
              <a:buClrTx/>
              <a:buFontTx/>
              <a:buNone/>
            </a:pPr>
            <a:r>
              <a:rPr lang="en-US" altLang="en-US" sz="2000" dirty="0" smtClean="0">
                <a:latin typeface="Times New Roman" panose="02020603050405020304" pitchFamily="18" charset="0"/>
                <a:cs typeface="Times New Roman" panose="02020603050405020304" pitchFamily="18" charset="0"/>
              </a:rPr>
              <a:t>3. A </a:t>
            </a:r>
            <a:r>
              <a:rPr lang="en-US" altLang="en-US" sz="2000" dirty="0">
                <a:latin typeface="Times New Roman" panose="02020603050405020304" pitchFamily="18" charset="0"/>
                <a:cs typeface="Times New Roman" panose="02020603050405020304" pitchFamily="18" charset="0"/>
              </a:rPr>
              <a:t>set of </a:t>
            </a:r>
            <a:r>
              <a:rPr lang="en-US" altLang="en-US" sz="2000" u="sng" dirty="0">
                <a:latin typeface="Times New Roman" panose="02020603050405020304" pitchFamily="18" charset="0"/>
                <a:cs typeface="Times New Roman" panose="02020603050405020304" pitchFamily="18" charset="0"/>
              </a:rPr>
              <a:t>methods</a:t>
            </a:r>
            <a:r>
              <a:rPr lang="en-US" altLang="en-US" sz="2000" dirty="0">
                <a:latin typeface="Times New Roman" panose="02020603050405020304" pitchFamily="18" charset="0"/>
                <a:cs typeface="Times New Roman" panose="02020603050405020304" pitchFamily="18" charset="0"/>
              </a:rPr>
              <a:t> where each method holds the code to implement the message.</a:t>
            </a:r>
          </a:p>
          <a:p>
            <a:pPr algn="just" eaLnBrk="1" hangingPunct="1">
              <a:spcBef>
                <a:spcPct val="50000"/>
              </a:spcBef>
              <a:buClrTx/>
              <a:buFontTx/>
              <a:buNone/>
            </a:pPr>
            <a:r>
              <a:rPr lang="en-US" altLang="en-US" sz="2000" dirty="0">
                <a:latin typeface="Times New Roman" panose="02020603050405020304" pitchFamily="18" charset="0"/>
                <a:cs typeface="Times New Roman" panose="02020603050405020304" pitchFamily="18" charset="0"/>
              </a:rPr>
              <a:t>	Objects that share a common set of properties can be grouped into a class. Each object is an instance of a class.</a:t>
            </a:r>
            <a:endParaRPr lang="en-US" altLang="en-US" sz="2000" dirty="0">
              <a:latin typeface="Times New Roman" panose="02020603050405020304" pitchFamily="18" charset="0"/>
              <a:cs typeface="Times New Roman" panose="02020603050405020304" pitchFamily="18" charset="0"/>
            </a:endParaRPr>
          </a:p>
        </p:txBody>
      </p:sp>
      <p:sp>
        <p:nvSpPr>
          <p:cNvPr id="4" name="TextShape 1"/>
          <p:cNvSpPr txBox="1"/>
          <p:nvPr/>
        </p:nvSpPr>
        <p:spPr>
          <a:xfrm>
            <a:off x="152400" y="323352"/>
            <a:ext cx="8458201" cy="893808"/>
          </a:xfrm>
          <a:prstGeom prst="rect">
            <a:avLst/>
          </a:prstGeom>
        </p:spPr>
        <p:txBody>
          <a:bodyPr lIns="0" tIns="0" rIns="0" bIns="0" anchor="ctr"/>
          <a:lstStyle/>
          <a:p>
            <a:pPr eaLnBrk="1" hangingPunct="1"/>
            <a:r>
              <a:rPr lang="en-US" altLang="en-US" sz="3200" b="1" dirty="0">
                <a:latin typeface="Times New Roman" panose="02020603050405020304" pitchFamily="18" charset="0"/>
                <a:cs typeface="Times New Roman" panose="02020603050405020304" pitchFamily="18" charset="0"/>
              </a:rPr>
              <a:t>Object oriented databases</a:t>
            </a:r>
            <a:endParaRPr lang="en-US"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930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57172" y="273684"/>
            <a:ext cx="8228763" cy="1144888"/>
          </a:xfrm>
          <a:prstGeom prst="rect">
            <a:avLst/>
          </a:prstGeom>
        </p:spPr>
        <p:txBody>
          <a:bodyPr lIns="0" tIns="0" rIns="0" bIns="0" anchor="ctr"/>
          <a:lstStyle/>
          <a:p>
            <a:pPr algn="ctr">
              <a:buSzPct val="45000"/>
              <a:buFont typeface="StarSymbol"/>
              <a:buChar char=""/>
            </a:pPr>
            <a:endParaRPr/>
          </a:p>
        </p:txBody>
      </p:sp>
      <p:sp>
        <p:nvSpPr>
          <p:cNvPr id="60" name="TextShape 2"/>
          <p:cNvSpPr txBox="1"/>
          <p:nvPr/>
        </p:nvSpPr>
        <p:spPr>
          <a:xfrm>
            <a:off x="152400" y="1524000"/>
            <a:ext cx="8839200" cy="4343400"/>
          </a:xfrm>
          <a:prstGeom prst="rect">
            <a:avLst/>
          </a:prstGeom>
        </p:spPr>
        <p:txBody>
          <a:bodyPr lIns="0" tIns="0" rIns="0" bIns="0"/>
          <a:lstStyle/>
          <a:p>
            <a:pPr algn="just"/>
            <a:endParaRPr lang="en-US" sz="2177" b="1" dirty="0">
              <a:latin typeface="Times New Roman" pitchFamily="18" charset="0"/>
              <a:cs typeface="Times New Roman" pitchFamily="18" charset="0"/>
            </a:endParaRPr>
          </a:p>
          <a:p>
            <a:pPr eaLnBrk="1" hangingPunct="1"/>
            <a:endParaRPr lang="en-US" altLang="en-US" sz="2000" b="1" dirty="0">
              <a:solidFill>
                <a:srgbClr val="006600"/>
              </a:solidFill>
              <a:latin typeface="Times New Roman" panose="02020603050405020304" pitchFamily="18" charset="0"/>
            </a:endParaRPr>
          </a:p>
          <a:p>
            <a:pPr algn="just" eaLnBrk="1" hangingPunct="1"/>
            <a:r>
              <a:rPr lang="en-US" altLang="en-US" sz="2000" dirty="0">
                <a:latin typeface="Times New Roman" panose="02020603050405020304" pitchFamily="18" charset="0"/>
              </a:rPr>
              <a:t>They are constructed based on an object-relational data model. </a:t>
            </a:r>
          </a:p>
          <a:p>
            <a:pPr algn="just" eaLnBrk="1" hangingPunct="1"/>
            <a:endParaRPr lang="en-US" altLang="en-US" sz="2000" dirty="0">
              <a:latin typeface="Times New Roman" panose="02020603050405020304" pitchFamily="18" charset="0"/>
            </a:endParaRPr>
          </a:p>
          <a:p>
            <a:pPr algn="just" eaLnBrk="1" hangingPunct="1"/>
            <a:r>
              <a:rPr lang="en-US" altLang="en-US" sz="2000" dirty="0">
                <a:latin typeface="Times New Roman" panose="02020603050405020304" pitchFamily="18" charset="0"/>
              </a:rPr>
              <a:t>This model extends the relational model by providing a rich data type for handling complex objects and object orientation. </a:t>
            </a:r>
          </a:p>
          <a:p>
            <a:pPr algn="just" eaLnBrk="1" hangingPunct="1"/>
            <a:endParaRPr lang="en-US" altLang="en-US" sz="2000" dirty="0">
              <a:latin typeface="Times New Roman" panose="02020603050405020304" pitchFamily="18" charset="0"/>
            </a:endParaRPr>
          </a:p>
          <a:p>
            <a:pPr algn="just" eaLnBrk="1" hangingPunct="1"/>
            <a:r>
              <a:rPr lang="en-US" altLang="en-US" sz="2000" dirty="0">
                <a:latin typeface="Times New Roman" panose="02020603050405020304" pitchFamily="18" charset="0"/>
              </a:rPr>
              <a:t>It has the power to handle complex data types, class hierarchies and object inheritance.</a:t>
            </a:r>
            <a:endParaRPr lang="en-US" altLang="en-US" sz="2000" dirty="0">
              <a:latin typeface="Times New Roman" panose="02020603050405020304" pitchFamily="18" charset="0"/>
            </a:endParaRPr>
          </a:p>
        </p:txBody>
      </p:sp>
      <p:sp>
        <p:nvSpPr>
          <p:cNvPr id="4" name="TextShape 1"/>
          <p:cNvSpPr txBox="1"/>
          <p:nvPr/>
        </p:nvSpPr>
        <p:spPr>
          <a:xfrm>
            <a:off x="152400" y="323352"/>
            <a:ext cx="8458201" cy="893808"/>
          </a:xfrm>
          <a:prstGeom prst="rect">
            <a:avLst/>
          </a:prstGeom>
        </p:spPr>
        <p:txBody>
          <a:bodyPr lIns="0" tIns="0" rIns="0" bIns="0" anchor="ctr"/>
          <a:lstStyle/>
          <a:p>
            <a:pPr eaLnBrk="1" hangingPunct="1"/>
            <a:r>
              <a:rPr lang="en-US" altLang="en-US" sz="3200" b="1" dirty="0">
                <a:latin typeface="Times New Roman" panose="02020603050405020304" pitchFamily="18" charset="0"/>
              </a:rPr>
              <a:t>Object relational databases</a:t>
            </a:r>
            <a:endParaRPr lang="en-US" altLang="en-US" sz="3200" b="1" dirty="0">
              <a:latin typeface="Times New Roman" panose="02020603050405020304" pitchFamily="18" charset="0"/>
            </a:endParaRPr>
          </a:p>
        </p:txBody>
      </p:sp>
    </p:spTree>
    <p:extLst>
      <p:ext uri="{BB962C8B-B14F-4D97-AF65-F5344CB8AC3E}">
        <p14:creationId xmlns:p14="http://schemas.microsoft.com/office/powerpoint/2010/main" val="1266389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57172" y="273684"/>
            <a:ext cx="8228763" cy="1144888"/>
          </a:xfrm>
          <a:prstGeom prst="rect">
            <a:avLst/>
          </a:prstGeom>
        </p:spPr>
        <p:txBody>
          <a:bodyPr lIns="0" tIns="0" rIns="0" bIns="0" anchor="ctr"/>
          <a:lstStyle/>
          <a:p>
            <a:pPr algn="ctr">
              <a:buSzPct val="45000"/>
              <a:buFont typeface="StarSymbol"/>
              <a:buChar char=""/>
            </a:pPr>
            <a:endParaRPr/>
          </a:p>
        </p:txBody>
      </p:sp>
      <p:sp>
        <p:nvSpPr>
          <p:cNvPr id="60" name="TextShape 2"/>
          <p:cNvSpPr txBox="1"/>
          <p:nvPr/>
        </p:nvSpPr>
        <p:spPr>
          <a:xfrm>
            <a:off x="152400" y="1524000"/>
            <a:ext cx="8839200" cy="4343400"/>
          </a:xfrm>
          <a:prstGeom prst="rect">
            <a:avLst/>
          </a:prstGeom>
        </p:spPr>
        <p:txBody>
          <a:bodyPr lIns="0" tIns="0" rIns="0" bIns="0"/>
          <a:lstStyle/>
          <a:p>
            <a:pPr marL="628650" indent="-628650" eaLnBrk="1" hangingPunct="1">
              <a:tabLst>
                <a:tab pos="628650" algn="l"/>
              </a:tabLst>
              <a:defRPr/>
            </a:pPr>
            <a:endParaRPr lang="en-US" sz="2000" dirty="0">
              <a:solidFill>
                <a:srgbClr val="0000FF"/>
              </a:solidFill>
            </a:endParaRPr>
          </a:p>
          <a:p>
            <a:pPr marL="628650" indent="-628650" eaLnBrk="1" hangingPunct="1">
              <a:buFont typeface="Arial" pitchFamily="34" charset="0"/>
              <a:buChar char="•"/>
              <a:tabLst>
                <a:tab pos="628650" algn="l"/>
              </a:tabLst>
              <a:defRPr/>
            </a:pPr>
            <a:r>
              <a:rPr lang="en-US" sz="2000" dirty="0">
                <a:latin typeface="Times New Roman" panose="02020603050405020304" pitchFamily="18" charset="0"/>
                <a:cs typeface="Times New Roman" panose="02020603050405020304" pitchFamily="18" charset="0"/>
              </a:rPr>
              <a:t>It contains spatial information. </a:t>
            </a:r>
          </a:p>
          <a:p>
            <a:pPr marL="628650" indent="-628650" eaLnBrk="1" hangingPunct="1">
              <a:tabLst>
                <a:tab pos="628650" algn="l"/>
              </a:tabLst>
              <a:defRPr/>
            </a:pPr>
            <a:endParaRPr lang="en-US" sz="2000" dirty="0">
              <a:latin typeface="Times New Roman" panose="02020603050405020304" pitchFamily="18" charset="0"/>
              <a:cs typeface="Times New Roman" panose="02020603050405020304" pitchFamily="18" charset="0"/>
            </a:endParaRPr>
          </a:p>
          <a:p>
            <a:pPr marL="628650" indent="-628650" eaLnBrk="1" hangingPunct="1">
              <a:buFont typeface="Arial" pitchFamily="34" charset="0"/>
              <a:buChar char="•"/>
              <a:tabLst>
                <a:tab pos="628650" algn="l"/>
              </a:tabLst>
              <a:defRPr/>
            </a:pPr>
            <a:r>
              <a:rPr lang="en-US" sz="2000" dirty="0">
                <a:latin typeface="Times New Roman" panose="02020603050405020304" pitchFamily="18" charset="0"/>
                <a:cs typeface="Times New Roman" panose="02020603050405020304" pitchFamily="18" charset="0"/>
              </a:rPr>
              <a:t>Such databases include medical and  satellite image databases, geographic  databases, VLSI chip design databases.</a:t>
            </a:r>
          </a:p>
          <a:p>
            <a:pPr marL="628650" indent="-628650" eaLnBrk="1" hangingPunct="1">
              <a:tabLst>
                <a:tab pos="628650" algn="l"/>
              </a:tabLst>
              <a:defRPr/>
            </a:pPr>
            <a:endParaRPr lang="en-US" sz="2000" dirty="0">
              <a:latin typeface="Times New Roman" panose="02020603050405020304" pitchFamily="18" charset="0"/>
              <a:cs typeface="Times New Roman" panose="02020603050405020304" pitchFamily="18" charset="0"/>
            </a:endParaRPr>
          </a:p>
          <a:p>
            <a:pPr marL="628650" indent="-628650" eaLnBrk="1" hangingPunct="1">
              <a:buFont typeface="Arial" pitchFamily="34" charset="0"/>
              <a:buChar char="•"/>
              <a:tabLst>
                <a:tab pos="628650" algn="l"/>
              </a:tabLst>
              <a:defRPr/>
            </a:pPr>
            <a:r>
              <a:rPr lang="en-US" sz="2000" dirty="0">
                <a:latin typeface="Times New Roman" panose="02020603050405020304" pitchFamily="18" charset="0"/>
                <a:cs typeface="Times New Roman" panose="02020603050405020304" pitchFamily="18" charset="0"/>
              </a:rPr>
              <a:t> Spatial data my be represented in raster format consisting of  n-dimensional bit maps or pixel maps. </a:t>
            </a:r>
            <a:endParaRPr lang="en-US" sz="2000" dirty="0">
              <a:latin typeface="Times New Roman" panose="02020603050405020304" pitchFamily="18" charset="0"/>
              <a:cs typeface="Times New Roman" panose="02020603050405020304" pitchFamily="18" charset="0"/>
            </a:endParaRPr>
          </a:p>
        </p:txBody>
      </p:sp>
      <p:sp>
        <p:nvSpPr>
          <p:cNvPr id="4" name="TextShape 1"/>
          <p:cNvSpPr txBox="1"/>
          <p:nvPr/>
        </p:nvSpPr>
        <p:spPr>
          <a:xfrm>
            <a:off x="152400" y="323352"/>
            <a:ext cx="8458201" cy="893808"/>
          </a:xfrm>
          <a:prstGeom prst="rect">
            <a:avLst/>
          </a:prstGeom>
        </p:spPr>
        <p:txBody>
          <a:bodyPr lIns="0" tIns="0" rIns="0" bIns="0" anchor="ctr"/>
          <a:lstStyle/>
          <a:p>
            <a:pPr algn="just"/>
            <a:endParaRPr lang="en-US" sz="3600" b="1" dirty="0">
              <a:latin typeface="Times New Roman" panose="02020603050405020304" pitchFamily="18" charset="0"/>
              <a:cs typeface="Times New Roman" pitchFamily="18" charset="0"/>
            </a:endParaRPr>
          </a:p>
          <a:p>
            <a:pPr marL="628650" indent="-628650" eaLnBrk="1" hangingPunct="1">
              <a:tabLst>
                <a:tab pos="628650" algn="l"/>
              </a:tabLst>
              <a:defRPr/>
            </a:pPr>
            <a:r>
              <a:rPr lang="en-US" sz="3200" b="1" dirty="0">
                <a:latin typeface="Times New Roman" panose="02020603050405020304" pitchFamily="18" charset="0"/>
                <a:cs typeface="Times New Roman" panose="02020603050405020304" pitchFamily="18" charset="0"/>
              </a:rPr>
              <a:t>Spatial databases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430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57200" y="457200"/>
            <a:ext cx="8077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8650" indent="-628650">
              <a:spcBef>
                <a:spcPct val="20000"/>
              </a:spcBef>
              <a:buClr>
                <a:schemeClr val="accent1"/>
              </a:buClr>
              <a:buChar char="•"/>
              <a:tabLst>
                <a:tab pos="628650" algn="l"/>
              </a:tabLst>
              <a:defRPr sz="3200">
                <a:solidFill>
                  <a:schemeClr val="tx1"/>
                </a:solidFill>
                <a:latin typeface="Tahoma" panose="020B0604030504040204" pitchFamily="34" charset="0"/>
              </a:defRPr>
            </a:lvl1pPr>
            <a:lvl2pPr marL="742950" indent="-285750">
              <a:spcBef>
                <a:spcPct val="20000"/>
              </a:spcBef>
              <a:buClr>
                <a:schemeClr val="hlink"/>
              </a:buClr>
              <a:buChar char="–"/>
              <a:tabLst>
                <a:tab pos="628650" algn="l"/>
              </a:tabLst>
              <a:defRPr sz="2800">
                <a:solidFill>
                  <a:schemeClr val="tx1"/>
                </a:solidFill>
                <a:latin typeface="Tahoma" panose="020B0604030504040204" pitchFamily="34" charset="0"/>
              </a:defRPr>
            </a:lvl2pPr>
            <a:lvl3pPr marL="1143000" indent="-228600">
              <a:spcBef>
                <a:spcPct val="20000"/>
              </a:spcBef>
              <a:buClr>
                <a:schemeClr val="accent1"/>
              </a:buClr>
              <a:buChar char="•"/>
              <a:tabLst>
                <a:tab pos="628650" algn="l"/>
              </a:tabLst>
              <a:defRPr sz="2400">
                <a:solidFill>
                  <a:schemeClr val="tx1"/>
                </a:solidFill>
                <a:latin typeface="Tahoma" panose="020B0604030504040204" pitchFamily="34" charset="0"/>
              </a:defRPr>
            </a:lvl3pPr>
            <a:lvl4pPr marL="1600200" indent="-228600">
              <a:spcBef>
                <a:spcPct val="20000"/>
              </a:spcBef>
              <a:buClr>
                <a:schemeClr val="folHlink"/>
              </a:buClr>
              <a:buChar char="–"/>
              <a:tabLst>
                <a:tab pos="628650" algn="l"/>
              </a:tabLst>
              <a:defRPr sz="2000">
                <a:solidFill>
                  <a:schemeClr val="tx1"/>
                </a:solidFill>
                <a:latin typeface="Tahoma" panose="020B0604030504040204" pitchFamily="34" charset="0"/>
              </a:defRPr>
            </a:lvl4pPr>
            <a:lvl5pPr marL="2057400" indent="-228600">
              <a:spcBef>
                <a:spcPct val="20000"/>
              </a:spcBef>
              <a:buClr>
                <a:schemeClr val="accent1"/>
              </a:buClr>
              <a:buChar char="»"/>
              <a:tabLst>
                <a:tab pos="628650" algn="l"/>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tabLst>
                <a:tab pos="628650" algn="l"/>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tabLst>
                <a:tab pos="628650" algn="l"/>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tabLst>
                <a:tab pos="628650" algn="l"/>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tabLst>
                <a:tab pos="628650" algn="l"/>
              </a:tabLst>
              <a:defRPr sz="2000">
                <a:solidFill>
                  <a:schemeClr val="tx1"/>
                </a:solidFill>
                <a:latin typeface="Tahoma" panose="020B0604030504040204" pitchFamily="34" charset="0"/>
              </a:defRPr>
            </a:lvl9pPr>
          </a:lstStyle>
          <a:p>
            <a:pPr eaLnBrk="1" hangingPunct="1">
              <a:spcBef>
                <a:spcPct val="0"/>
              </a:spcBef>
              <a:buClrTx/>
              <a:buFontTx/>
              <a:buNone/>
            </a:pPr>
            <a:r>
              <a:rPr lang="en-US" altLang="en-US" sz="2400" b="1" dirty="0">
                <a:solidFill>
                  <a:srgbClr val="006600"/>
                </a:solidFill>
                <a:latin typeface="Times New Roman" panose="02020603050405020304" pitchFamily="18" charset="0"/>
              </a:rPr>
              <a:t>         </a:t>
            </a:r>
            <a:endParaRPr lang="en-US" altLang="en-US" sz="2400" dirty="0">
              <a:solidFill>
                <a:srgbClr val="0000FF"/>
              </a:solidFill>
              <a:latin typeface="Times New Roman" panose="02020603050405020304" pitchFamily="18" charset="0"/>
            </a:endParaRPr>
          </a:p>
          <a:p>
            <a:pPr eaLnBrk="1" hangingPunct="1">
              <a:spcBef>
                <a:spcPct val="0"/>
              </a:spcBef>
              <a:buClrTx/>
              <a:buFontTx/>
              <a:buNone/>
            </a:pPr>
            <a:r>
              <a:rPr lang="en-US" altLang="en-US" sz="2400" dirty="0">
                <a:latin typeface="Times New Roman" panose="02020603050405020304" pitchFamily="18" charset="0"/>
              </a:rPr>
              <a:t>Geographical databases have a no. of applications :</a:t>
            </a:r>
          </a:p>
          <a:p>
            <a:pPr eaLnBrk="1" hangingPunct="1">
              <a:spcBef>
                <a:spcPct val="0"/>
              </a:spcBef>
              <a:buClrTx/>
              <a:buFontTx/>
              <a:buNone/>
            </a:pPr>
            <a:endParaRPr lang="en-US" altLang="en-US" sz="2400" dirty="0">
              <a:latin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rPr>
              <a:t>1.	Forestry and ecological planning</a:t>
            </a:r>
          </a:p>
          <a:p>
            <a:pPr eaLnBrk="1" hangingPunct="1">
              <a:spcBef>
                <a:spcPct val="0"/>
              </a:spcBef>
              <a:buClrTx/>
              <a:buFontTx/>
              <a:buNone/>
            </a:pPr>
            <a:endParaRPr lang="en-US" altLang="en-US" sz="2400" dirty="0">
              <a:latin typeface="Times New Roman" panose="02020603050405020304" pitchFamily="18" charset="0"/>
            </a:endParaRPr>
          </a:p>
          <a:p>
            <a:pPr algn="just" eaLnBrk="1" hangingPunct="1">
              <a:spcBef>
                <a:spcPct val="0"/>
              </a:spcBef>
              <a:buClrTx/>
              <a:buFontTx/>
              <a:buAutoNum type="arabicPeriod" startAt="2"/>
            </a:pPr>
            <a:r>
              <a:rPr lang="en-US" altLang="en-US" sz="2400" dirty="0">
                <a:latin typeface="Times New Roman" panose="02020603050405020304" pitchFamily="18" charset="0"/>
              </a:rPr>
              <a:t>To provide public service information regarding the location of telephone and electronic cables, pipes and sewage system.</a:t>
            </a:r>
          </a:p>
          <a:p>
            <a:pPr eaLnBrk="1" hangingPunct="1">
              <a:spcBef>
                <a:spcPct val="0"/>
              </a:spcBef>
              <a:buClrTx/>
              <a:buFontTx/>
              <a:buAutoNum type="arabicPeriod" startAt="2"/>
            </a:pPr>
            <a:endParaRPr lang="en-US" altLang="en-US" sz="2400" dirty="0">
              <a:latin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rPr>
              <a:t>3.	It is used in vehicle navigation and dispatching system.</a:t>
            </a:r>
          </a:p>
        </p:txBody>
      </p:sp>
    </p:spTree>
    <p:extLst>
      <p:ext uri="{BB962C8B-B14F-4D97-AF65-F5344CB8AC3E}">
        <p14:creationId xmlns:p14="http://schemas.microsoft.com/office/powerpoint/2010/main" val="2945843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14350" y="685800"/>
            <a:ext cx="802005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algn="just" eaLnBrk="1" hangingPunct="1">
              <a:spcBef>
                <a:spcPct val="0"/>
              </a:spcBef>
              <a:buClrTx/>
              <a:buFontTx/>
              <a:buNone/>
            </a:pPr>
            <a:r>
              <a:rPr lang="en-US" altLang="en-US" sz="2400" b="1" dirty="0">
                <a:latin typeface="Times New Roman" panose="02020603050405020304" pitchFamily="18" charset="0"/>
              </a:rPr>
              <a:t>Spatial databases</a:t>
            </a:r>
            <a:r>
              <a:rPr lang="en-US" altLang="en-US" sz="2400" dirty="0">
                <a:latin typeface="Times New Roman" panose="02020603050405020304" pitchFamily="18" charset="0"/>
              </a:rPr>
              <a:t> </a:t>
            </a:r>
            <a:r>
              <a:rPr lang="en-US" altLang="en-US" sz="2400" b="1" dirty="0" err="1">
                <a:latin typeface="Times New Roman" panose="02020603050405020304" pitchFamily="18" charset="0"/>
              </a:rPr>
              <a:t>contd</a:t>
            </a:r>
            <a:endParaRPr lang="en-US" altLang="en-US" sz="2400" b="1" dirty="0">
              <a:latin typeface="Times New Roman" panose="02020603050405020304" pitchFamily="18" charset="0"/>
            </a:endParaRPr>
          </a:p>
          <a:p>
            <a:pPr algn="just" eaLnBrk="1" hangingPunct="1">
              <a:spcBef>
                <a:spcPct val="0"/>
              </a:spcBef>
              <a:buClrTx/>
              <a:buFontTx/>
              <a:buNone/>
            </a:pPr>
            <a:endParaRPr lang="en-US" altLang="en-US" sz="2400" dirty="0">
              <a:latin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rPr>
              <a:t>	Taxi operators could store a city map with information regarding one-way streets, suggested routes for moving from region A to region B during rush hours or peak hours. </a:t>
            </a:r>
          </a:p>
          <a:p>
            <a:pPr algn="just" eaLnBrk="1" hangingPunct="1">
              <a:spcBef>
                <a:spcPct val="0"/>
              </a:spcBef>
              <a:buClrTx/>
              <a:buFontTx/>
              <a:buNone/>
            </a:pPr>
            <a:endParaRPr lang="en-US" altLang="en-US" sz="2400" dirty="0">
              <a:latin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rPr>
              <a:t>The location of hospitals and restaurants as well as the current location of the each driver. </a:t>
            </a:r>
          </a:p>
          <a:p>
            <a:pPr algn="just" eaLnBrk="1" hangingPunct="1">
              <a:spcBef>
                <a:spcPct val="0"/>
              </a:spcBef>
              <a:buClrTx/>
              <a:buFontTx/>
              <a:buNone/>
            </a:pPr>
            <a:endParaRPr lang="en-US" altLang="en-US" sz="2400" dirty="0">
              <a:latin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rPr>
              <a:t>Spatial databases may also be used for town/city planning.</a:t>
            </a:r>
          </a:p>
        </p:txBody>
      </p:sp>
    </p:spTree>
    <p:extLst>
      <p:ext uri="{BB962C8B-B14F-4D97-AF65-F5344CB8AC3E}">
        <p14:creationId xmlns:p14="http://schemas.microsoft.com/office/powerpoint/2010/main" val="36955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57200" y="609600"/>
            <a:ext cx="80772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eaLnBrk="1" hangingPunct="1">
              <a:spcBef>
                <a:spcPct val="0"/>
              </a:spcBef>
              <a:buClrTx/>
              <a:buFontTx/>
              <a:buNone/>
            </a:pPr>
            <a:r>
              <a:rPr lang="en-US" altLang="en-US" sz="2400" b="1" dirty="0">
                <a:latin typeface="Times New Roman" panose="02020603050405020304" pitchFamily="18" charset="0"/>
              </a:rPr>
              <a:t>Temporal and time series databases</a:t>
            </a:r>
          </a:p>
          <a:p>
            <a:pPr eaLnBrk="1" hangingPunct="1">
              <a:spcBef>
                <a:spcPct val="0"/>
              </a:spcBef>
              <a:buClrTx/>
              <a:buFontTx/>
              <a:buNone/>
            </a:pPr>
            <a:endParaRPr lang="en-US" altLang="en-US" sz="2400" dirty="0">
              <a:latin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rPr>
              <a:t>	They store time related data. A temporal database usually stores relational data that includes time related attributes. These attributes may involve several time stamps each having different semantics. </a:t>
            </a:r>
          </a:p>
          <a:p>
            <a:pPr eaLnBrk="1" hangingPunct="1">
              <a:spcBef>
                <a:spcPct val="0"/>
              </a:spcBef>
              <a:buClrTx/>
              <a:buFontTx/>
              <a:buNone/>
            </a:pPr>
            <a:endParaRPr lang="en-US" altLang="en-US" sz="2400" dirty="0">
              <a:latin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rPr>
              <a:t>	A time series database stores sequence of values that changes with time, such as data collected regarding the stock exchange.</a:t>
            </a:r>
          </a:p>
          <a:p>
            <a:pPr eaLnBrk="1" hangingPunct="1">
              <a:spcBef>
                <a:spcPct val="0"/>
              </a:spcBef>
              <a:buClrTx/>
              <a:buFontTx/>
              <a:buNone/>
            </a:pPr>
            <a:endParaRPr lang="en-US" altLang="en-US" sz="2400" dirty="0">
              <a:latin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rPr>
              <a:t>	Data mining techniques can be used to find the characteristics of object evolution or the trend of changes for objects in the database or strategy planning.</a:t>
            </a:r>
          </a:p>
        </p:txBody>
      </p:sp>
    </p:spTree>
    <p:extLst>
      <p:ext uri="{BB962C8B-B14F-4D97-AF65-F5344CB8AC3E}">
        <p14:creationId xmlns:p14="http://schemas.microsoft.com/office/powerpoint/2010/main" val="3944506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33400" y="609600"/>
            <a:ext cx="80772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eaLnBrk="1" hangingPunct="1">
              <a:spcBef>
                <a:spcPct val="0"/>
              </a:spcBef>
              <a:buClrTx/>
              <a:buFontTx/>
              <a:buNone/>
            </a:pPr>
            <a:r>
              <a:rPr lang="en-US" altLang="en-US" sz="2400" b="1" dirty="0">
                <a:latin typeface="Times New Roman" panose="02020603050405020304" pitchFamily="18" charset="0"/>
              </a:rPr>
              <a:t>Text databases</a:t>
            </a:r>
          </a:p>
          <a:p>
            <a:pPr eaLnBrk="1" hangingPunct="1">
              <a:spcBef>
                <a:spcPct val="0"/>
              </a:spcBef>
              <a:buClrTx/>
              <a:buFontTx/>
              <a:buNone/>
            </a:pPr>
            <a:endParaRPr lang="en-US" altLang="en-US" sz="2400" b="1" dirty="0">
              <a:latin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rPr>
              <a:t>	Text databases contain word descriptions for objects.  These descriptions may be keywords, long sentences or paragraphs such as product specifications, error or bug reports, summary notes or other documents.</a:t>
            </a:r>
          </a:p>
          <a:p>
            <a:pPr algn="just" eaLnBrk="1" hangingPunct="1">
              <a:spcBef>
                <a:spcPct val="0"/>
              </a:spcBef>
              <a:buClrTx/>
              <a:buFontTx/>
              <a:buNone/>
            </a:pPr>
            <a:endParaRPr lang="en-US" altLang="en-US" sz="2400" dirty="0">
              <a:latin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rPr>
              <a:t> It can uncover content association and clustering behavior of text objects.</a:t>
            </a:r>
          </a:p>
          <a:p>
            <a:pPr eaLnBrk="1" hangingPunct="1">
              <a:spcBef>
                <a:spcPct val="0"/>
              </a:spcBef>
              <a:buClrTx/>
              <a:buFontTx/>
              <a:buNone/>
            </a:pPr>
            <a:endParaRPr lang="en-US" altLang="en-US" sz="2400" dirty="0">
              <a:latin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rPr>
              <a:t>	</a:t>
            </a:r>
          </a:p>
        </p:txBody>
      </p:sp>
    </p:spTree>
    <p:extLst>
      <p:ext uri="{BB962C8B-B14F-4D97-AF65-F5344CB8AC3E}">
        <p14:creationId xmlns:p14="http://schemas.microsoft.com/office/powerpoint/2010/main" val="951780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457172" y="273684"/>
            <a:ext cx="8228763" cy="945516"/>
          </a:xfrm>
          <a:prstGeom prst="rect">
            <a:avLst/>
          </a:prstGeom>
        </p:spPr>
        <p:txBody>
          <a:bodyPr lIns="0" tIns="0" rIns="0" bIns="0" anchor="ctr"/>
          <a:lstStyle/>
          <a:p>
            <a:pPr algn="ctr">
              <a:buSzPct val="45000"/>
            </a:pPr>
            <a:r>
              <a:rPr lang="en-US" sz="6531" dirty="0"/>
              <a:t>Data Analysis</a:t>
            </a:r>
            <a:endParaRPr sz="6531" dirty="0"/>
          </a:p>
        </p:txBody>
      </p:sp>
      <p:sp>
        <p:nvSpPr>
          <p:cNvPr id="46" name="TextShape 2"/>
          <p:cNvSpPr txBox="1"/>
          <p:nvPr/>
        </p:nvSpPr>
        <p:spPr>
          <a:xfrm>
            <a:off x="355680" y="1676400"/>
            <a:ext cx="8483520" cy="4715508"/>
          </a:xfrm>
          <a:prstGeom prst="rect">
            <a:avLst/>
          </a:prstGeom>
        </p:spPr>
        <p:txBody>
          <a:bodyPr lIns="0" tIns="0" rIns="0" bIns="0"/>
          <a:lstStyle/>
          <a:p>
            <a:pPr algn="just">
              <a:buSzPct val="45000"/>
              <a:buFont typeface="Wingdings" pitchFamily="2" charset="2"/>
              <a:buChar char="q"/>
            </a:pPr>
            <a:endParaRPr lang="en-US" sz="2540" dirty="0">
              <a:latin typeface="Times New Roman" pitchFamily="18" charset="0"/>
              <a:cs typeface="Times New Roman" pitchFamily="18" charset="0"/>
            </a:endParaRPr>
          </a:p>
          <a:p>
            <a:pPr marL="342900" indent="-342900" algn="just">
              <a:buSzPct val="45000"/>
              <a:buFont typeface="Wingdings" panose="05000000000000000000" pitchFamily="2" charset="2"/>
              <a:buChar char="q"/>
            </a:pPr>
            <a:endParaRPr lang="en-US" sz="2400" dirty="0">
              <a:latin typeface="Times New Roman" pitchFamily="18" charset="0"/>
              <a:cs typeface="Times New Roman" pitchFamily="18" charset="0"/>
            </a:endParaRPr>
          </a:p>
          <a:p>
            <a:pPr marL="342900" indent="-342900" algn="just">
              <a:buSzPct val="45000"/>
              <a:buFont typeface="Wingdings" panose="05000000000000000000" pitchFamily="2" charset="2"/>
              <a:buChar char="q"/>
            </a:pPr>
            <a:r>
              <a:rPr lang="en-US" sz="2400" dirty="0">
                <a:latin typeface="Times New Roman" pitchFamily="18" charset="0"/>
                <a:cs typeface="Times New Roman" pitchFamily="18" charset="0"/>
              </a:rPr>
              <a:t>Data analysis helps businesses </a:t>
            </a:r>
            <a:r>
              <a:rPr lang="en-US" sz="2400" b="1" dirty="0">
                <a:latin typeface="Times New Roman" pitchFamily="18" charset="0"/>
                <a:cs typeface="Times New Roman" pitchFamily="18" charset="0"/>
              </a:rPr>
              <a:t>understand their past performance and informs their decision-making for future actions</a:t>
            </a:r>
            <a:r>
              <a:rPr lang="en-US" sz="2400" dirty="0">
                <a:latin typeface="Times New Roman" pitchFamily="18" charset="0"/>
                <a:cs typeface="Times New Roman" pitchFamily="18" charset="0"/>
              </a:rPr>
              <a:t>.</a:t>
            </a:r>
          </a:p>
          <a:p>
            <a:pPr marL="342900" indent="-342900" algn="just">
              <a:buSzPct val="45000"/>
              <a:buFont typeface="Wingdings" panose="05000000000000000000" pitchFamily="2" charset="2"/>
              <a:buChar char="q"/>
            </a:pPr>
            <a:r>
              <a:rPr lang="en-US" sz="2400" dirty="0">
                <a:latin typeface="Times New Roman" pitchFamily="18" charset="0"/>
                <a:cs typeface="Times New Roman" pitchFamily="18" charset="0"/>
              </a:rPr>
              <a:t>Using data analysis, businesses can validate a course of action before committing to it. </a:t>
            </a:r>
          </a:p>
          <a:p>
            <a:pPr marL="342900" indent="-342900" algn="just">
              <a:buSzPct val="45000"/>
              <a:buFont typeface="Wingdings" panose="05000000000000000000" pitchFamily="2" charset="2"/>
              <a:buChar char="q"/>
            </a:pPr>
            <a:r>
              <a:rPr lang="en-US" sz="2400" b="1" dirty="0">
                <a:latin typeface="Times New Roman" pitchFamily="18" charset="0"/>
                <a:cs typeface="Times New Roman" pitchFamily="18" charset="0"/>
              </a:rPr>
              <a:t>Saving valuable time and resources </a:t>
            </a:r>
            <a:r>
              <a:rPr lang="en-US" sz="2400" dirty="0">
                <a:latin typeface="Times New Roman" pitchFamily="18" charset="0"/>
                <a:cs typeface="Times New Roman" pitchFamily="18" charset="0"/>
              </a:rPr>
              <a:t>and also ensuring greater success.</a:t>
            </a:r>
            <a:endParaRPr sz="2400" dirty="0">
              <a:latin typeface="Times New Roman" pitchFamily="18" charset="0"/>
              <a:cs typeface="Times New Roman" pitchFamily="18" charset="0"/>
            </a:endParaRPr>
          </a:p>
        </p:txBody>
      </p:sp>
    </p:spTree>
    <p:extLst>
      <p:ext uri="{BB962C8B-B14F-4D97-AF65-F5344CB8AC3E}">
        <p14:creationId xmlns:p14="http://schemas.microsoft.com/office/powerpoint/2010/main" val="773065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1"/>
          <p:cNvSpPr txBox="1">
            <a:spLocks noChangeArrowheads="1"/>
          </p:cNvSpPr>
          <p:nvPr/>
        </p:nvSpPr>
        <p:spPr bwMode="auto">
          <a:xfrm>
            <a:off x="457200" y="685800"/>
            <a:ext cx="8001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algn="just" eaLnBrk="1" hangingPunct="1">
              <a:spcBef>
                <a:spcPct val="0"/>
              </a:spcBef>
              <a:buClrTx/>
              <a:buFontTx/>
              <a:buNone/>
            </a:pPr>
            <a:r>
              <a:rPr lang="en-US" altLang="en-US" sz="2400" b="1" dirty="0">
                <a:latin typeface="Times New Roman" panose="02020603050405020304" pitchFamily="18" charset="0"/>
              </a:rPr>
              <a:t>Multimedia databases</a:t>
            </a:r>
            <a:endParaRPr lang="en-US" altLang="en-US" sz="2400" dirty="0">
              <a:latin typeface="Times New Roman" panose="02020603050405020304" pitchFamily="18" charset="0"/>
            </a:endParaRPr>
          </a:p>
          <a:p>
            <a:pPr algn="just" eaLnBrk="1" hangingPunct="1">
              <a:spcBef>
                <a:spcPct val="0"/>
              </a:spcBef>
              <a:buClrTx/>
              <a:buFontTx/>
              <a:buNone/>
            </a:pPr>
            <a:endParaRPr lang="en-US" altLang="en-US" sz="2400" dirty="0">
              <a:latin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rPr>
              <a:t>Multimedia databases store image, audio and video data. </a:t>
            </a:r>
          </a:p>
          <a:p>
            <a:pPr algn="just" eaLnBrk="1" hangingPunct="1">
              <a:spcBef>
                <a:spcPct val="0"/>
              </a:spcBef>
              <a:buClrTx/>
              <a:buFontTx/>
              <a:buNone/>
            </a:pPr>
            <a:endParaRPr lang="en-US" altLang="en-US" sz="2400" dirty="0">
              <a:latin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rPr>
              <a:t>They are used in applications such as content based image retrieval, voice mail systems, video on-demand systems and a speech based user interface that recognizes user’s spoken commands.</a:t>
            </a:r>
          </a:p>
          <a:p>
            <a:pPr algn="just" eaLnBrk="1" hangingPunct="1">
              <a:spcBef>
                <a:spcPct val="0"/>
              </a:spcBef>
              <a:buClrTx/>
              <a:buFontTx/>
              <a:buNone/>
            </a:pPr>
            <a:endParaRPr lang="en-US" altLang="en-US" sz="2400" dirty="0">
              <a:latin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rPr>
              <a:t> Multimedia databases support large objects that can require large volume (GB) of storage. Data must be available continuously without gap during retrieval (Data on-demand) </a:t>
            </a:r>
          </a:p>
        </p:txBody>
      </p:sp>
    </p:spTree>
    <p:extLst>
      <p:ext uri="{BB962C8B-B14F-4D97-AF65-F5344CB8AC3E}">
        <p14:creationId xmlns:p14="http://schemas.microsoft.com/office/powerpoint/2010/main" val="1714680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533400" y="381000"/>
            <a:ext cx="8001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algn="ctr" eaLnBrk="1" hangingPunct="1">
              <a:spcBef>
                <a:spcPct val="0"/>
              </a:spcBef>
              <a:buClrTx/>
              <a:buFontTx/>
              <a:buNone/>
            </a:pPr>
            <a:endParaRPr lang="en-US" altLang="en-US" sz="2400" b="1" dirty="0">
              <a:solidFill>
                <a:srgbClr val="006600"/>
              </a:solidFill>
              <a:latin typeface="Times New Roman" panose="02020603050405020304" pitchFamily="18" charset="0"/>
              <a:cs typeface="Times New Roman" panose="02020603050405020304" pitchFamily="18" charset="0"/>
            </a:endParaRPr>
          </a:p>
          <a:p>
            <a:pPr algn="just" eaLnBrk="1" hangingPunct="1">
              <a:spcBef>
                <a:spcPct val="0"/>
              </a:spcBef>
              <a:buClrTx/>
              <a:buFontTx/>
              <a:buNone/>
            </a:pPr>
            <a:endParaRPr lang="en-US" altLang="en-US" sz="2400" dirty="0">
              <a:solidFill>
                <a:schemeClr val="accent2"/>
              </a:solidFill>
              <a:latin typeface="Times New Roman" panose="02020603050405020304" pitchFamily="18" charset="0"/>
              <a:cs typeface="Times New Roman" panose="02020603050405020304" pitchFamily="18" charset="0"/>
            </a:endParaRPr>
          </a:p>
          <a:p>
            <a:pPr eaLnBrk="1" hangingPunct="1">
              <a:spcBef>
                <a:spcPct val="0"/>
              </a:spcBef>
              <a:buClrTx/>
              <a:buFontTx/>
              <a:buNone/>
            </a:pPr>
            <a:r>
              <a:rPr lang="en-US" altLang="en-US" sz="2400" b="1" dirty="0">
                <a:solidFill>
                  <a:srgbClr val="006600"/>
                </a:solidFill>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Heterogeneous Databases</a:t>
            </a:r>
          </a:p>
          <a:p>
            <a:pPr eaLnBrk="1" hangingPunct="1">
              <a:spcBef>
                <a:spcPct val="0"/>
              </a:spcBef>
              <a:buClrTx/>
              <a:buFontTx/>
              <a:buNone/>
            </a:pPr>
            <a:endParaRPr lang="en-US" altLang="en-US" sz="2400" b="1" dirty="0">
              <a:latin typeface="Times New Roman" panose="02020603050405020304" pitchFamily="18" charset="0"/>
              <a:cs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rPr>
              <a:t> A heterogeneous database </a:t>
            </a:r>
            <a:r>
              <a:rPr lang="en-US" altLang="en-US" sz="2400" dirty="0">
                <a:latin typeface="Times New Roman" panose="02020603050405020304" pitchFamily="18" charset="0"/>
                <a:cs typeface="Times New Roman" panose="02020603050405020304" pitchFamily="18" charset="0"/>
              </a:rPr>
              <a:t>combines different kinds of database systems  such as relational or object oriented databases, hierarchical databases or network databases.</a:t>
            </a:r>
          </a:p>
          <a:p>
            <a:pPr algn="just" eaLnBrk="1" hangingPunct="1">
              <a:spcBef>
                <a:spcPct val="0"/>
              </a:spcBef>
              <a:buClrTx/>
              <a:buFontTx/>
              <a:buNone/>
            </a:pPr>
            <a:endParaRPr lang="en-US" altLang="en-US" sz="2400" dirty="0">
              <a:latin typeface="Times New Roman" panose="02020603050405020304" pitchFamily="18" charset="0"/>
              <a:cs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cs typeface="Times New Roman" panose="02020603050405020304" pitchFamily="18" charset="0"/>
              </a:rPr>
              <a:t>It consists of a  </a:t>
            </a:r>
            <a:r>
              <a:rPr lang="en-US" altLang="en-US" sz="2400" dirty="0" err="1">
                <a:latin typeface="Times New Roman" panose="02020603050405020304" pitchFamily="18" charset="0"/>
              </a:rPr>
              <a:t>a</a:t>
            </a:r>
            <a:r>
              <a:rPr lang="en-US" altLang="en-US" sz="2400" dirty="0">
                <a:latin typeface="Times New Roman" panose="02020603050405020304" pitchFamily="18" charset="0"/>
              </a:rPr>
              <a:t> set of interconnected, autonomous component databases. The components communicate in order to exchange information and answer queries. </a:t>
            </a:r>
          </a:p>
          <a:p>
            <a:pPr algn="just" eaLnBrk="1" hangingPunct="1">
              <a:spcBef>
                <a:spcPct val="0"/>
              </a:spcBef>
              <a:buClrTx/>
              <a:buFontTx/>
              <a:buNone/>
            </a:pPr>
            <a:endParaRPr lang="en-US" altLang="en-US" sz="2400" dirty="0">
              <a:latin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rPr>
              <a:t>Objects in one component database may differ greatly from objects in other component databases.</a:t>
            </a: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963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533400" y="685800"/>
            <a:ext cx="8001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defRPr>
            </a:lvl1pPr>
            <a:lvl2pPr marL="742950" indent="-285750">
              <a:spcBef>
                <a:spcPct val="20000"/>
              </a:spcBef>
              <a:buClr>
                <a:schemeClr val="hlink"/>
              </a:buClr>
              <a:buChar char="–"/>
              <a:defRPr sz="2800">
                <a:solidFill>
                  <a:schemeClr val="tx1"/>
                </a:solidFill>
                <a:latin typeface="Tahoma" panose="020B0604030504040204" pitchFamily="34" charset="0"/>
              </a:defRPr>
            </a:lvl2pPr>
            <a:lvl3pPr marL="1143000" indent="-228600">
              <a:spcBef>
                <a:spcPct val="20000"/>
              </a:spcBef>
              <a:buClr>
                <a:schemeClr val="accent1"/>
              </a:buClr>
              <a:buChar char="•"/>
              <a:defRPr sz="2400">
                <a:solidFill>
                  <a:schemeClr val="tx1"/>
                </a:solidFill>
                <a:latin typeface="Tahoma" panose="020B0604030504040204" pitchFamily="34" charset="0"/>
              </a:defRPr>
            </a:lvl3pPr>
            <a:lvl4pPr marL="1600200" indent="-228600">
              <a:spcBef>
                <a:spcPct val="20000"/>
              </a:spcBef>
              <a:buClr>
                <a:schemeClr val="folHlink"/>
              </a:buClr>
              <a:buChar char="–"/>
              <a:defRPr sz="2000">
                <a:solidFill>
                  <a:schemeClr val="tx1"/>
                </a:solidFill>
                <a:latin typeface="Tahoma" panose="020B0604030504040204" pitchFamily="34" charset="0"/>
              </a:defRPr>
            </a:lvl4pPr>
            <a:lvl5pPr marL="2057400" indent="-228600">
              <a:spcBef>
                <a:spcPct val="20000"/>
              </a:spcBef>
              <a:buClr>
                <a:schemeClr val="accent1"/>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defRPr>
            </a:lvl9pPr>
          </a:lstStyle>
          <a:p>
            <a:pPr algn="ctr" eaLnBrk="1" hangingPunct="1">
              <a:spcBef>
                <a:spcPct val="0"/>
              </a:spcBef>
              <a:buClrTx/>
              <a:buFontTx/>
              <a:buNone/>
            </a:pPr>
            <a:endParaRPr lang="en-US" altLang="en-US" sz="2400" b="1" dirty="0">
              <a:solidFill>
                <a:srgbClr val="006600"/>
              </a:solidFill>
              <a:latin typeface="Times New Roman" panose="02020603050405020304" pitchFamily="18" charset="0"/>
              <a:cs typeface="Times New Roman" panose="02020603050405020304" pitchFamily="18" charset="0"/>
            </a:endParaRPr>
          </a:p>
          <a:p>
            <a:pPr algn="just" eaLnBrk="1" hangingPunct="1">
              <a:spcBef>
                <a:spcPct val="0"/>
              </a:spcBef>
              <a:buClrTx/>
              <a:buFontTx/>
              <a:buNone/>
            </a:pPr>
            <a:endParaRPr lang="en-US" altLang="en-US" sz="2400" dirty="0">
              <a:solidFill>
                <a:schemeClr val="accent2"/>
              </a:solidFill>
              <a:latin typeface="Times New Roman" panose="02020603050405020304" pitchFamily="18" charset="0"/>
              <a:cs typeface="Times New Roman" panose="02020603050405020304" pitchFamily="18" charset="0"/>
            </a:endParaRPr>
          </a:p>
          <a:p>
            <a:pPr eaLnBrk="1" hangingPunct="1">
              <a:spcBef>
                <a:spcPct val="0"/>
              </a:spcBef>
              <a:buClrTx/>
              <a:buFontTx/>
              <a:buNone/>
            </a:pPr>
            <a:r>
              <a:rPr lang="en-US" altLang="en-US" sz="2400" b="1" dirty="0">
                <a:latin typeface="Times New Roman" panose="02020603050405020304" pitchFamily="18" charset="0"/>
                <a:cs typeface="Times New Roman" panose="02020603050405020304" pitchFamily="18" charset="0"/>
              </a:rPr>
              <a:t>Legacy Databases</a:t>
            </a:r>
          </a:p>
          <a:p>
            <a:pPr algn="just" eaLnBrk="1" hangingPunct="1">
              <a:spcBef>
                <a:spcPct val="0"/>
              </a:spcBef>
              <a:buClrTx/>
              <a:buFontTx/>
              <a:buNone/>
            </a:pPr>
            <a:r>
              <a:rPr lang="en-US" altLang="en-US" sz="2400" dirty="0">
                <a:latin typeface="Times New Roman" panose="02020603050405020304" pitchFamily="18" charset="0"/>
              </a:rPr>
              <a:t>	A legacy database is generally something that you will have to inherit and base some of your design decisions around. </a:t>
            </a:r>
            <a:endParaRPr lang="en-US" altLang="en-US" sz="2400" dirty="0">
              <a:latin typeface="Times New Roman" panose="02020603050405020304" pitchFamily="18" charset="0"/>
              <a:cs typeface="Times New Roman" panose="02020603050405020304" pitchFamily="18" charset="0"/>
            </a:endParaRPr>
          </a:p>
          <a:p>
            <a:pPr algn="just" eaLnBrk="1" hangingPunct="1">
              <a:spcBef>
                <a:spcPct val="0"/>
              </a:spcBef>
              <a:buClrTx/>
              <a:buFontTx/>
              <a:buNone/>
            </a:pPr>
            <a:endParaRPr lang="en-US" altLang="en-US" sz="2400" dirty="0">
              <a:latin typeface="Times New Roman" panose="02020603050405020304" pitchFamily="18" charset="0"/>
              <a:cs typeface="Times New Roman" panose="02020603050405020304" pitchFamily="18" charset="0"/>
            </a:endParaRPr>
          </a:p>
          <a:p>
            <a:pPr algn="just" eaLnBrk="1" hangingPunct="1">
              <a:spcBef>
                <a:spcPct val="0"/>
              </a:spcBef>
              <a:buClrTx/>
              <a:buFontTx/>
              <a:buNone/>
            </a:pPr>
            <a:r>
              <a:rPr lang="en-US" altLang="en-US" sz="2400" dirty="0">
                <a:latin typeface="Times New Roman" panose="02020603050405020304" pitchFamily="18" charset="0"/>
                <a:cs typeface="Times New Roman" panose="02020603050405020304" pitchFamily="18" charset="0"/>
              </a:rPr>
              <a:t>	A legacy database is a group of heterogeneous databases that may be connected by intra-or inter-computer networks.</a:t>
            </a:r>
          </a:p>
          <a:p>
            <a:pPr algn="just" eaLnBrk="1" hangingPunct="1">
              <a:spcBef>
                <a:spcPct val="0"/>
              </a:spcBef>
              <a:buClrTx/>
              <a:buFontTx/>
              <a:buNone/>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802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38200" y="1376807"/>
            <a:ext cx="7188479" cy="548119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217440" y="1701000"/>
            <a:ext cx="8697960" cy="2764800"/>
          </a:xfrm>
        </p:spPr>
        <p:txBody>
          <a:bodyPr/>
          <a:lstStyle/>
          <a:p>
            <a:pPr algn="just">
              <a:buFont typeface="Wingdings" pitchFamily="2" charset="2"/>
              <a:buChar char="v"/>
              <a:defRPr/>
            </a:pPr>
            <a:r>
              <a:rPr lang="en-US" sz="2177" dirty="0">
                <a:solidFill>
                  <a:schemeClr val="tx1"/>
                </a:solidFill>
                <a:latin typeface="Times New Roman" pitchFamily="18" charset="0"/>
                <a:cs typeface="Times New Roman" pitchFamily="18" charset="0"/>
              </a:rPr>
              <a:t>  Descriptive Analytics helps answer questions about what happened over a given period of time by summarizing past data and presenting the findings to stakeholders.</a:t>
            </a:r>
          </a:p>
          <a:p>
            <a:pPr algn="just">
              <a:buFont typeface="Wingdings" pitchFamily="2" charset="2"/>
              <a:buChar char="v"/>
              <a:defRPr/>
            </a:pPr>
            <a:endParaRPr lang="en-US" sz="2177" dirty="0">
              <a:solidFill>
                <a:schemeClr val="tx1"/>
              </a:solidFill>
              <a:latin typeface="Times New Roman" pitchFamily="18" charset="0"/>
              <a:cs typeface="Times New Roman" pitchFamily="18" charset="0"/>
            </a:endParaRPr>
          </a:p>
          <a:p>
            <a:pPr algn="just">
              <a:buFont typeface="Wingdings" pitchFamily="2" charset="2"/>
              <a:buChar char="v"/>
              <a:defRPr/>
            </a:pPr>
            <a:r>
              <a:rPr lang="en-US" sz="2177" dirty="0">
                <a:solidFill>
                  <a:schemeClr val="tx1"/>
                </a:solidFill>
                <a:latin typeface="Times New Roman" pitchFamily="18" charset="0"/>
                <a:cs typeface="Times New Roman" pitchFamily="18" charset="0"/>
              </a:rPr>
              <a:t>It helps provide essential insights into past events.</a:t>
            </a:r>
          </a:p>
          <a:p>
            <a:pPr algn="just">
              <a:defRPr/>
            </a:pPr>
            <a:endParaRPr lang="en-US" sz="2177" dirty="0">
              <a:solidFill>
                <a:schemeClr val="tx1"/>
              </a:solidFill>
              <a:latin typeface="Times New Roman" pitchFamily="18" charset="0"/>
              <a:cs typeface="Times New Roman" pitchFamily="18" charset="0"/>
            </a:endParaRPr>
          </a:p>
          <a:p>
            <a:pPr algn="just">
              <a:buFont typeface="Wingdings" pitchFamily="2" charset="2"/>
              <a:buChar char="v"/>
              <a:defRPr/>
            </a:pPr>
            <a:r>
              <a:rPr lang="en-US" sz="2177" dirty="0">
                <a:solidFill>
                  <a:schemeClr val="tx1"/>
                </a:solidFill>
                <a:latin typeface="Times New Roman" pitchFamily="18" charset="0"/>
                <a:cs typeface="Times New Roman" pitchFamily="18" charset="0"/>
              </a:rPr>
              <a:t>For example, tracking past performance based on the organization’s key performance indicators or cash flow analysis.</a:t>
            </a:r>
          </a:p>
          <a:p>
            <a:endParaRPr lang="en-US" sz="2177" dirty="0">
              <a:latin typeface="Times New Roman" pitchFamily="18" charset="0"/>
              <a:cs typeface="Times New Roman" pitchFamily="18" charset="0"/>
            </a:endParaRPr>
          </a:p>
        </p:txBody>
      </p:sp>
      <p:sp>
        <p:nvSpPr>
          <p:cNvPr id="4" name="TextShape 1"/>
          <p:cNvSpPr txBox="1"/>
          <p:nvPr/>
        </p:nvSpPr>
        <p:spPr>
          <a:xfrm>
            <a:off x="457172" y="273684"/>
            <a:ext cx="8228763" cy="1144888"/>
          </a:xfrm>
          <a:prstGeom prst="rect">
            <a:avLst/>
          </a:prstGeom>
        </p:spPr>
        <p:txBody>
          <a:bodyPr lIns="0" tIns="0" rIns="0" bIns="0" anchor="ctr"/>
          <a:lstStyle/>
          <a:p>
            <a:pPr algn="ctr">
              <a:defRPr/>
            </a:pPr>
            <a:r>
              <a:rPr lang="en-US" sz="4000" b="1" dirty="0">
                <a:solidFill>
                  <a:schemeClr val="tx1"/>
                </a:solidFill>
                <a:latin typeface="Times New Roman" pitchFamily="18" charset="0"/>
                <a:cs typeface="Times New Roman" pitchFamily="18" charset="0"/>
              </a:rPr>
              <a:t>Descriptive Analytics</a:t>
            </a:r>
            <a:endParaRPr lang="en-US" sz="4000" b="1" dirty="0">
              <a:solidFill>
                <a:schemeClr val="accent6">
                  <a:lumMod val="50000"/>
                </a:schemeClr>
              </a:solidFill>
              <a:cs typeface="Times New Roman" pitchFamily="18" charset="0"/>
            </a:endParaRPr>
          </a:p>
        </p:txBody>
      </p:sp>
      <p:pic>
        <p:nvPicPr>
          <p:cNvPr id="2050" name="Picture 2">
            <a:extLst>
              <a:ext uri="{FF2B5EF4-FFF2-40B4-BE49-F238E27FC236}">
                <a16:creationId xmlns:a16="http://schemas.microsoft.com/office/drawing/2014/main" id="{8271C797-555C-42E7-AEEC-17B1BAF37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82341"/>
            <a:ext cx="2743200" cy="25756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217440" y="1600200"/>
            <a:ext cx="8697960" cy="2865600"/>
          </a:xfrm>
        </p:spPr>
        <p:txBody>
          <a:bodyPr/>
          <a:lstStyle/>
          <a:p>
            <a:pPr algn="just">
              <a:buFont typeface="Wingdings" pitchFamily="2" charset="2"/>
              <a:buChar char="v"/>
              <a:defRPr/>
            </a:pPr>
            <a:r>
              <a:rPr lang="en-US" sz="2177" dirty="0">
                <a:solidFill>
                  <a:schemeClr val="tx1"/>
                </a:solidFill>
                <a:latin typeface="Times New Roman" pitchFamily="18" charset="0"/>
                <a:cs typeface="Times New Roman" pitchFamily="18" charset="0"/>
              </a:rPr>
              <a:t> Diagnostic analytics helps answer the question, Why did it happen? </a:t>
            </a:r>
          </a:p>
          <a:p>
            <a:pPr algn="just">
              <a:buFont typeface="Wingdings" pitchFamily="2" charset="2"/>
              <a:buChar char="v"/>
              <a:defRPr/>
            </a:pPr>
            <a:endParaRPr lang="en-US" sz="2177" dirty="0">
              <a:solidFill>
                <a:schemeClr val="tx1"/>
              </a:solidFill>
              <a:latin typeface="Times New Roman" pitchFamily="18" charset="0"/>
              <a:cs typeface="Times New Roman" pitchFamily="18" charset="0"/>
            </a:endParaRPr>
          </a:p>
          <a:p>
            <a:pPr algn="just">
              <a:buFont typeface="Wingdings" pitchFamily="2" charset="2"/>
              <a:buChar char="v"/>
              <a:defRPr/>
            </a:pPr>
            <a:r>
              <a:rPr lang="en-US" sz="2177" dirty="0">
                <a:solidFill>
                  <a:schemeClr val="tx1"/>
                </a:solidFill>
                <a:latin typeface="Times New Roman" pitchFamily="18" charset="0"/>
                <a:cs typeface="Times New Roman" pitchFamily="18" charset="0"/>
              </a:rPr>
              <a:t>It takes the insights from descriptive analytics to dig deeper to find the cause of the outcome.</a:t>
            </a:r>
          </a:p>
          <a:p>
            <a:pPr algn="just">
              <a:buFont typeface="Wingdings" pitchFamily="2" charset="2"/>
              <a:buChar char="v"/>
              <a:defRPr/>
            </a:pPr>
            <a:endParaRPr lang="en-US" sz="2177" dirty="0">
              <a:solidFill>
                <a:schemeClr val="tx1"/>
              </a:solidFill>
              <a:latin typeface="Times New Roman" pitchFamily="18" charset="0"/>
              <a:cs typeface="Times New Roman" pitchFamily="18" charset="0"/>
            </a:endParaRPr>
          </a:p>
          <a:p>
            <a:pPr algn="just">
              <a:buFont typeface="Wingdings" pitchFamily="2" charset="2"/>
              <a:buChar char="v"/>
              <a:defRPr/>
            </a:pPr>
            <a:r>
              <a:rPr lang="en-US" sz="2177" dirty="0">
                <a:solidFill>
                  <a:schemeClr val="tx1"/>
                </a:solidFill>
                <a:latin typeface="Times New Roman" pitchFamily="18" charset="0"/>
                <a:cs typeface="Times New Roman" pitchFamily="18" charset="0"/>
              </a:rPr>
              <a:t>For example, a sudden change in traffic to a website without an obvious cause or an increase in sales in a region where there has been no change in marketing.</a:t>
            </a:r>
          </a:p>
          <a:p>
            <a:endParaRPr lang="en-US" sz="2177" dirty="0">
              <a:latin typeface="Times New Roman" pitchFamily="18" charset="0"/>
              <a:cs typeface="Times New Roman" pitchFamily="18" charset="0"/>
            </a:endParaRPr>
          </a:p>
        </p:txBody>
      </p:sp>
      <p:sp>
        <p:nvSpPr>
          <p:cNvPr id="4" name="TextShape 1"/>
          <p:cNvSpPr txBox="1"/>
          <p:nvPr/>
        </p:nvSpPr>
        <p:spPr>
          <a:xfrm>
            <a:off x="457172" y="273684"/>
            <a:ext cx="8228763" cy="1144888"/>
          </a:xfrm>
          <a:prstGeom prst="rect">
            <a:avLst/>
          </a:prstGeom>
        </p:spPr>
        <p:txBody>
          <a:bodyPr lIns="0" tIns="0" rIns="0" bIns="0" anchor="ctr"/>
          <a:lstStyle/>
          <a:p>
            <a:pPr algn="ctr">
              <a:defRPr/>
            </a:pPr>
            <a:r>
              <a:rPr lang="en-US" sz="4000" b="1" dirty="0">
                <a:solidFill>
                  <a:schemeClr val="tx1"/>
                </a:solidFill>
                <a:latin typeface="Times New Roman" pitchFamily="18" charset="0"/>
                <a:cs typeface="Times New Roman" pitchFamily="18" charset="0"/>
              </a:rPr>
              <a:t>Diagnostic Analytics</a:t>
            </a:r>
            <a:endParaRPr lang="en-US" sz="4000" b="1" dirty="0">
              <a:solidFill>
                <a:schemeClr val="accent6">
                  <a:lumMod val="50000"/>
                </a:schemeClr>
              </a:solidFill>
              <a:cs typeface="Times New Roman" pitchFamily="18" charset="0"/>
            </a:endParaRPr>
          </a:p>
        </p:txBody>
      </p:sp>
      <p:pic>
        <p:nvPicPr>
          <p:cNvPr id="4098" name="Picture 2">
            <a:extLst>
              <a:ext uri="{FF2B5EF4-FFF2-40B4-BE49-F238E27FC236}">
                <a16:creationId xmlns:a16="http://schemas.microsoft.com/office/drawing/2014/main" id="{AE480564-FA75-4344-BDBC-9388FE95F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992399"/>
            <a:ext cx="2895600" cy="286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8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184473" y="1363944"/>
            <a:ext cx="8774160" cy="3124200"/>
          </a:xfrm>
        </p:spPr>
        <p:txBody>
          <a:bodyPr/>
          <a:lstStyle/>
          <a:p>
            <a:pPr algn="just">
              <a:buFont typeface="Wingdings" pitchFamily="2" charset="2"/>
              <a:buChar char="v"/>
              <a:defRPr/>
            </a:pPr>
            <a:endParaRPr lang="en-US" sz="2177" dirty="0">
              <a:solidFill>
                <a:schemeClr val="tx1"/>
              </a:solidFill>
              <a:latin typeface="Times New Roman" pitchFamily="18" charset="0"/>
              <a:cs typeface="Times New Roman" pitchFamily="18" charset="0"/>
            </a:endParaRPr>
          </a:p>
          <a:p>
            <a:pPr algn="just">
              <a:buFont typeface="Wingdings" pitchFamily="2" charset="2"/>
              <a:buChar char="v"/>
              <a:defRPr/>
            </a:pPr>
            <a:endParaRPr lang="en-US" sz="2177" dirty="0">
              <a:solidFill>
                <a:schemeClr val="tx1"/>
              </a:solidFill>
              <a:latin typeface="Times New Roman" pitchFamily="18" charset="0"/>
              <a:cs typeface="Times New Roman" pitchFamily="18" charset="0"/>
            </a:endParaRPr>
          </a:p>
          <a:p>
            <a:pPr algn="just">
              <a:defRPr/>
            </a:pPr>
            <a:endParaRPr lang="en-US" sz="2177" dirty="0">
              <a:solidFill>
                <a:schemeClr val="tx1"/>
              </a:solidFill>
              <a:latin typeface="Times New Roman" pitchFamily="18" charset="0"/>
              <a:cs typeface="Times New Roman" pitchFamily="18" charset="0"/>
            </a:endParaRPr>
          </a:p>
          <a:p>
            <a:pPr algn="just">
              <a:buFont typeface="Wingdings" pitchFamily="2" charset="2"/>
              <a:buChar char="v"/>
              <a:defRPr/>
            </a:pPr>
            <a:r>
              <a:rPr lang="en-US" sz="2177" dirty="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Predictive analytics helps answer the question, What will happen next? Historical data and trends are used to predict future outcomes.</a:t>
            </a:r>
          </a:p>
          <a:p>
            <a:pPr algn="just">
              <a:buFont typeface="Wingdings" pitchFamily="2" charset="2"/>
              <a:buChar char="v"/>
              <a:defRPr/>
            </a:pPr>
            <a:endParaRPr lang="en-US" sz="2000" dirty="0">
              <a:solidFill>
                <a:schemeClr val="tx1"/>
              </a:solidFill>
              <a:latin typeface="Times New Roman" pitchFamily="18" charset="0"/>
              <a:cs typeface="Times New Roman" pitchFamily="18" charset="0"/>
            </a:endParaRPr>
          </a:p>
          <a:p>
            <a:pPr algn="just">
              <a:buFont typeface="Wingdings" pitchFamily="2" charset="2"/>
              <a:buChar char="v"/>
              <a:defRPr/>
            </a:pPr>
            <a:r>
              <a:rPr lang="en-US" sz="2000" dirty="0">
                <a:solidFill>
                  <a:schemeClr val="tx1"/>
                </a:solidFill>
                <a:latin typeface="Times New Roman" pitchFamily="18" charset="0"/>
                <a:cs typeface="Times New Roman" pitchFamily="18" charset="0"/>
              </a:rPr>
              <a:t> Some of the areas in which businesses apply predictive analysis are risk assessment and sales forecasts. </a:t>
            </a:r>
          </a:p>
          <a:p>
            <a:pPr algn="just">
              <a:buFont typeface="Wingdings" pitchFamily="2" charset="2"/>
              <a:buChar char="v"/>
              <a:defRPr/>
            </a:pPr>
            <a:endParaRPr lang="en-US" sz="2000" dirty="0">
              <a:solidFill>
                <a:schemeClr val="tx1"/>
              </a:solidFill>
              <a:latin typeface="Times New Roman" pitchFamily="18" charset="0"/>
              <a:cs typeface="Times New Roman" pitchFamily="18" charset="0"/>
            </a:endParaRPr>
          </a:p>
          <a:p>
            <a:pPr algn="just">
              <a:buFont typeface="Wingdings" pitchFamily="2" charset="2"/>
              <a:buChar char="v"/>
              <a:defRPr/>
            </a:pPr>
            <a:r>
              <a:rPr lang="en-US" sz="2000" dirty="0">
                <a:solidFill>
                  <a:schemeClr val="tx1"/>
                </a:solidFill>
                <a:latin typeface="Times New Roman" pitchFamily="18" charset="0"/>
                <a:cs typeface="Times New Roman" pitchFamily="18" charset="0"/>
              </a:rPr>
              <a:t>It’s important to note that the purpose of predictive analytics is not to say what will happen in the future, its</a:t>
            </a:r>
            <a:r>
              <a:rPr lang="en-US" sz="2000" b="1" dirty="0">
                <a:solidFill>
                  <a:schemeClr val="tx1"/>
                </a:solidFill>
                <a:latin typeface="Times New Roman" pitchFamily="18" charset="0"/>
                <a:cs typeface="Times New Roman" pitchFamily="18" charset="0"/>
              </a:rPr>
              <a:t> objective is to forecast what might happen in the future. All predictions are probabilistic in nature</a:t>
            </a:r>
            <a:r>
              <a:rPr lang="en-US" sz="2000" dirty="0">
                <a:solidFill>
                  <a:schemeClr val="tx1"/>
                </a:solidFill>
                <a:latin typeface="Times New Roman" pitchFamily="18" charset="0"/>
                <a:cs typeface="Times New Roman" pitchFamily="18" charset="0"/>
              </a:rPr>
              <a:t>.</a:t>
            </a:r>
          </a:p>
          <a:p>
            <a:pPr algn="just">
              <a:buFont typeface="Wingdings" pitchFamily="2" charset="2"/>
              <a:buChar char="v"/>
              <a:defRPr/>
            </a:pPr>
            <a:endParaRPr lang="en-US" sz="2000" dirty="0">
              <a:solidFill>
                <a:schemeClr val="tx1"/>
              </a:solidFill>
              <a:latin typeface="Times New Roman" pitchFamily="18" charset="0"/>
              <a:cs typeface="Times New Roman" pitchFamily="18" charset="0"/>
            </a:endParaRPr>
          </a:p>
          <a:p>
            <a:endParaRPr lang="en-US" sz="2177" dirty="0">
              <a:latin typeface="Times New Roman" pitchFamily="18" charset="0"/>
              <a:cs typeface="Times New Roman" pitchFamily="18" charset="0"/>
            </a:endParaRPr>
          </a:p>
        </p:txBody>
      </p:sp>
      <p:sp>
        <p:nvSpPr>
          <p:cNvPr id="4" name="TextShape 1"/>
          <p:cNvSpPr txBox="1"/>
          <p:nvPr/>
        </p:nvSpPr>
        <p:spPr>
          <a:xfrm>
            <a:off x="457172" y="273684"/>
            <a:ext cx="8228763" cy="1144888"/>
          </a:xfrm>
          <a:prstGeom prst="rect">
            <a:avLst/>
          </a:prstGeom>
        </p:spPr>
        <p:txBody>
          <a:bodyPr lIns="0" tIns="0" rIns="0" bIns="0" anchor="ctr"/>
          <a:lstStyle/>
          <a:p>
            <a:pPr algn="ctr">
              <a:defRPr/>
            </a:pPr>
            <a:r>
              <a:rPr lang="en-US" sz="4000" b="1" dirty="0">
                <a:solidFill>
                  <a:schemeClr val="tx1"/>
                </a:solidFill>
                <a:latin typeface="Times New Roman" pitchFamily="18" charset="0"/>
                <a:cs typeface="Times New Roman" pitchFamily="18" charset="0"/>
              </a:rPr>
              <a:t>Predictive Analytics</a:t>
            </a:r>
            <a:endParaRPr lang="en-US" sz="4000" b="1" dirty="0">
              <a:solidFill>
                <a:schemeClr val="accent6">
                  <a:lumMod val="50000"/>
                </a:schemeClr>
              </a:solidFill>
              <a:cs typeface="Times New Roman" pitchFamily="18" charset="0"/>
            </a:endParaRPr>
          </a:p>
        </p:txBody>
      </p:sp>
      <p:pic>
        <p:nvPicPr>
          <p:cNvPr id="5122" name="Picture 2">
            <a:extLst>
              <a:ext uri="{FF2B5EF4-FFF2-40B4-BE49-F238E27FC236}">
                <a16:creationId xmlns:a16="http://schemas.microsoft.com/office/drawing/2014/main" id="{14C02D14-1B09-46DD-8EAD-E39D84BEF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488144"/>
            <a:ext cx="3200400" cy="239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87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184473" y="1363944"/>
            <a:ext cx="8774160" cy="3124200"/>
          </a:xfrm>
        </p:spPr>
        <p:txBody>
          <a:bodyPr/>
          <a:lstStyle/>
          <a:p>
            <a:pPr algn="just">
              <a:buFont typeface="Wingdings" pitchFamily="2" charset="2"/>
              <a:buChar char="v"/>
              <a:defRPr/>
            </a:pPr>
            <a:endParaRPr lang="en-US" sz="2177" dirty="0">
              <a:solidFill>
                <a:schemeClr val="tx1"/>
              </a:solidFill>
              <a:latin typeface="Times New Roman" pitchFamily="18" charset="0"/>
              <a:cs typeface="Times New Roman" pitchFamily="18" charset="0"/>
            </a:endParaRPr>
          </a:p>
          <a:p>
            <a:pPr algn="just">
              <a:buFont typeface="Wingdings" pitchFamily="2" charset="2"/>
              <a:buChar char="v"/>
              <a:defRPr/>
            </a:pPr>
            <a:r>
              <a:rPr lang="en-US" sz="2177" dirty="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Prescriptive Analytics helps answer the question, What should be done about it? By analyzing past decisions and events, the likelihood of different outcomes is estimated on the basis of which a course of action is decided. </a:t>
            </a:r>
          </a:p>
          <a:p>
            <a:pPr algn="just">
              <a:buFont typeface="Wingdings" pitchFamily="2" charset="2"/>
              <a:buChar char="v"/>
              <a:defRPr/>
            </a:pPr>
            <a:r>
              <a:rPr lang="en-US" sz="2000" dirty="0">
                <a:solidFill>
                  <a:schemeClr val="tx1"/>
                </a:solidFill>
                <a:latin typeface="Times New Roman" pitchFamily="18" charset="0"/>
                <a:cs typeface="Times New Roman" pitchFamily="18" charset="0"/>
              </a:rPr>
              <a:t>Self-driving cars are a good example of Prescriptive Analytics. They analyze the environment to make decisions regarding speed, changing lanes, which route to take, etc. </a:t>
            </a:r>
          </a:p>
          <a:p>
            <a:pPr algn="just">
              <a:buFont typeface="Wingdings" pitchFamily="2" charset="2"/>
              <a:buChar char="v"/>
              <a:defRPr/>
            </a:pPr>
            <a:r>
              <a:rPr lang="en-US" sz="2000" dirty="0">
                <a:solidFill>
                  <a:schemeClr val="tx1"/>
                </a:solidFill>
                <a:latin typeface="Times New Roman" pitchFamily="18" charset="0"/>
                <a:cs typeface="Times New Roman" pitchFamily="18" charset="0"/>
              </a:rPr>
              <a:t>Airlines automatically adjusting ticket prices based on customer demand. Gas prices, the weather, or traffic on connecting routes.</a:t>
            </a:r>
          </a:p>
          <a:p>
            <a:endParaRPr lang="en-US" sz="2177" dirty="0">
              <a:latin typeface="Times New Roman" pitchFamily="18" charset="0"/>
              <a:cs typeface="Times New Roman" pitchFamily="18" charset="0"/>
            </a:endParaRPr>
          </a:p>
        </p:txBody>
      </p:sp>
      <p:sp>
        <p:nvSpPr>
          <p:cNvPr id="4" name="TextShape 1"/>
          <p:cNvSpPr txBox="1"/>
          <p:nvPr/>
        </p:nvSpPr>
        <p:spPr>
          <a:xfrm>
            <a:off x="457172" y="273684"/>
            <a:ext cx="8228763" cy="1144888"/>
          </a:xfrm>
          <a:prstGeom prst="rect">
            <a:avLst/>
          </a:prstGeom>
        </p:spPr>
        <p:txBody>
          <a:bodyPr lIns="0" tIns="0" rIns="0" bIns="0" anchor="ctr"/>
          <a:lstStyle/>
          <a:p>
            <a:pPr algn="ctr">
              <a:defRPr/>
            </a:pPr>
            <a:r>
              <a:rPr lang="en-US" sz="4000" b="1" dirty="0">
                <a:solidFill>
                  <a:schemeClr val="tx1"/>
                </a:solidFill>
                <a:latin typeface="Times New Roman" pitchFamily="18" charset="0"/>
                <a:cs typeface="Times New Roman" pitchFamily="18" charset="0"/>
              </a:rPr>
              <a:t>Prescriptive Analytics</a:t>
            </a:r>
            <a:endParaRPr lang="en-US" sz="4000" b="1" dirty="0">
              <a:solidFill>
                <a:schemeClr val="accent6">
                  <a:lumMod val="50000"/>
                </a:schemeClr>
              </a:solidFill>
              <a:cs typeface="Times New Roman" pitchFamily="18" charset="0"/>
            </a:endParaRPr>
          </a:p>
        </p:txBody>
      </p:sp>
      <p:pic>
        <p:nvPicPr>
          <p:cNvPr id="6146" name="Picture 2">
            <a:extLst>
              <a:ext uri="{FF2B5EF4-FFF2-40B4-BE49-F238E27FC236}">
                <a16:creationId xmlns:a16="http://schemas.microsoft.com/office/drawing/2014/main" id="{2E19DF14-21CC-4379-B51D-DFFA399936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206804"/>
            <a:ext cx="35052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2603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753D4DAF862141A22CE74571FC6244" ma:contentTypeVersion="2" ma:contentTypeDescription="Create a new document." ma:contentTypeScope="" ma:versionID="44be5bf6baabb2cd9f3ca5993ed7b2cf">
  <xsd:schema xmlns:xsd="http://www.w3.org/2001/XMLSchema" xmlns:xs="http://www.w3.org/2001/XMLSchema" xmlns:p="http://schemas.microsoft.com/office/2006/metadata/properties" xmlns:ns2="b1d01e48-05a7-46be-bbf5-f6a4053d7c21" targetNamespace="http://schemas.microsoft.com/office/2006/metadata/properties" ma:root="true" ma:fieldsID="4f059ac53a36592ac66d43a9aa2630a3" ns2:_="">
    <xsd:import namespace="b1d01e48-05a7-46be-bbf5-f6a4053d7c2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d01e48-05a7-46be-bbf5-f6a4053d7c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ABEF48-D892-4D43-9AD9-121D26709239}"/>
</file>

<file path=customXml/itemProps2.xml><?xml version="1.0" encoding="utf-8"?>
<ds:datastoreItem xmlns:ds="http://schemas.openxmlformats.org/officeDocument/2006/customXml" ds:itemID="{3185ABC7-F099-491F-8E95-13A7CDB413DD}">
  <ds:schemaRefs>
    <ds:schemaRef ds:uri="http://schemas.microsoft.com/sharepoint/v3/contenttype/forms"/>
  </ds:schemaRefs>
</ds:datastoreItem>
</file>

<file path=customXml/itemProps3.xml><?xml version="1.0" encoding="utf-8"?>
<ds:datastoreItem xmlns:ds="http://schemas.openxmlformats.org/officeDocument/2006/customXml" ds:itemID="{6144AD66-ED1E-4710-98FA-5D07406DD25C}"/>
</file>

<file path=docProps/app.xml><?xml version="1.0" encoding="utf-8"?>
<Properties xmlns="http://schemas.openxmlformats.org/officeDocument/2006/extended-properties" xmlns:vt="http://schemas.openxmlformats.org/officeDocument/2006/docPropsVTypes">
  <Template>Median</Template>
  <TotalTime>2259</TotalTime>
  <Words>2008</Words>
  <Application>Microsoft Office PowerPoint</Application>
  <PresentationFormat>On-screen Show (4:3)</PresentationFormat>
  <Paragraphs>283</Paragraphs>
  <Slides>42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StarSymbol</vt:lpstr>
      <vt:lpstr>Times New Roman</vt:lpstr>
      <vt:lpstr>Tw Cen MT</vt:lpstr>
      <vt:lpstr>Wingdings</vt:lpstr>
      <vt:lpstr>Wingdings 2</vt:lpstr>
      <vt:lpstr>Median</vt:lpstr>
      <vt:lpstr> 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dc:title>
  <dc:creator>ccl2</dc:creator>
  <cp:lastModifiedBy>Sivasankar</cp:lastModifiedBy>
  <cp:revision>215</cp:revision>
  <dcterms:created xsi:type="dcterms:W3CDTF">2013-10-01T05:02:34Z</dcterms:created>
  <dcterms:modified xsi:type="dcterms:W3CDTF">2022-01-25T09:54:13Z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0x01010093753D4DAF862141A22CE74571FC6244</vt:lpwstr>
  </property>
</Properties>
</file>